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0" r:id="rId3"/>
    <p:sldId id="290" r:id="rId4"/>
    <p:sldId id="291" r:id="rId5"/>
    <p:sldId id="303" r:id="rId6"/>
    <p:sldId id="302"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520" autoAdjust="0"/>
  </p:normalViewPr>
  <p:slideViewPr>
    <p:cSldViewPr>
      <p:cViewPr>
        <p:scale>
          <a:sx n="80" d="100"/>
          <a:sy n="80" d="100"/>
        </p:scale>
        <p:origin x="-272" y="5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5" Type="http://schemas.openxmlformats.org/officeDocument/2006/relationships/image" Target="../media/image23.wmf"/><Relationship Id="rId4" Type="http://schemas.openxmlformats.org/officeDocument/2006/relationships/image" Target="../media/image2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9530AA-62E9-4007-AD95-15B630DB9709}" type="datetimeFigureOut">
              <a:rPr kumimoji="1" lang="ja-JP" altLang="en-US" smtClean="0"/>
              <a:pPr/>
              <a:t>2012/6/27</a:t>
            </a:fld>
            <a:endParaRPr kumimoji="1" lang="ja-JP" altLang="en-US" dirty="0"/>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7BACAA-8242-4931-90F3-0392517A6201}" type="slidenum">
              <a:rPr kumimoji="1" lang="ja-JP" altLang="en-US" smtClean="0"/>
              <a:pPr/>
              <a:t>‹#›</a:t>
            </a:fld>
            <a:endParaRPr kumimoji="1" lang="ja-JP" altLang="en-US" dirty="0"/>
          </a:p>
        </p:txBody>
      </p:sp>
    </p:spTree>
    <p:extLst>
      <p:ext uri="{BB962C8B-B14F-4D97-AF65-F5344CB8AC3E}">
        <p14:creationId xmlns:p14="http://schemas.microsoft.com/office/powerpoint/2010/main" val="42180490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2012/6/27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2012/6/27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2012/6/27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2012/6/27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2012/6/27</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2012/6/27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2012/6/27</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2012/6/27</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2012/6/27</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2012/6/27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2012/6/27</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2012/6/27</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6.wmf"/><Relationship Id="rId18" Type="http://schemas.openxmlformats.org/officeDocument/2006/relationships/oleObject" Target="../embeddings/oleObject6.bin"/><Relationship Id="rId3" Type="http://schemas.openxmlformats.org/officeDocument/2006/relationships/image" Target="../media/image8.png"/><Relationship Id="rId7" Type="http://schemas.openxmlformats.org/officeDocument/2006/relationships/image" Target="../media/image3.wmf"/><Relationship Id="rId12" Type="http://schemas.openxmlformats.org/officeDocument/2006/relationships/oleObject" Target="../embeddings/oleObject5.bin"/><Relationship Id="rId17" Type="http://schemas.openxmlformats.org/officeDocument/2006/relationships/image" Target="../media/image12.png"/><Relationship Id="rId2" Type="http://schemas.openxmlformats.org/officeDocument/2006/relationships/slideLayout" Target="../slideLayouts/slideLayout2.xml"/><Relationship Id="rId16" Type="http://schemas.openxmlformats.org/officeDocument/2006/relationships/image" Target="../media/image11.png"/><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5" Type="http://schemas.openxmlformats.org/officeDocument/2006/relationships/image" Target="../media/image10.png"/><Relationship Id="rId10" Type="http://schemas.openxmlformats.org/officeDocument/2006/relationships/oleObject" Target="../embeddings/oleObject4.bin"/><Relationship Id="rId19" Type="http://schemas.openxmlformats.org/officeDocument/2006/relationships/image" Target="../media/image7.wmf"/><Relationship Id="rId4" Type="http://schemas.openxmlformats.org/officeDocument/2006/relationships/oleObject" Target="../embeddings/oleObject1.bin"/><Relationship Id="rId9" Type="http://schemas.openxmlformats.org/officeDocument/2006/relationships/image" Target="../media/image4.wmf"/><Relationship Id="rId14" Type="http://schemas.openxmlformats.org/officeDocument/2006/relationships/image" Target="../media/image9.png"/></Relationships>
</file>

<file path=ppt/slides/_rels/slide3.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14.png"/><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 Id="rId9" Type="http://schemas.openxmlformats.org/officeDocument/2006/relationships/image" Target="../media/image18.png"/></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22.wmf"/><Relationship Id="rId3" Type="http://schemas.openxmlformats.org/officeDocument/2006/relationships/image" Target="../media/image24.png"/><Relationship Id="rId7" Type="http://schemas.openxmlformats.org/officeDocument/2006/relationships/image" Target="../media/image19.wmf"/><Relationship Id="rId12" Type="http://schemas.openxmlformats.org/officeDocument/2006/relationships/oleObject" Target="../embeddings/oleObject11.bin"/><Relationship Id="rId2" Type="http://schemas.openxmlformats.org/officeDocument/2006/relationships/slideLayout" Target="../slideLayouts/slideLayout2.xml"/><Relationship Id="rId16" Type="http://schemas.openxmlformats.org/officeDocument/2006/relationships/image" Target="../media/image23.wmf"/><Relationship Id="rId1" Type="http://schemas.openxmlformats.org/officeDocument/2006/relationships/vmlDrawing" Target="../drawings/vmlDrawing3.vml"/><Relationship Id="rId6" Type="http://schemas.openxmlformats.org/officeDocument/2006/relationships/oleObject" Target="../embeddings/oleObject8.bin"/><Relationship Id="rId11" Type="http://schemas.openxmlformats.org/officeDocument/2006/relationships/image" Target="../media/image21.wmf"/><Relationship Id="rId5" Type="http://schemas.openxmlformats.org/officeDocument/2006/relationships/image" Target="../media/image26.png"/><Relationship Id="rId15" Type="http://schemas.openxmlformats.org/officeDocument/2006/relationships/oleObject" Target="../embeddings/oleObject12.bin"/><Relationship Id="rId10" Type="http://schemas.openxmlformats.org/officeDocument/2006/relationships/oleObject" Target="../embeddings/oleObject10.bin"/><Relationship Id="rId4" Type="http://schemas.openxmlformats.org/officeDocument/2006/relationships/image" Target="../media/image25.png"/><Relationship Id="rId9" Type="http://schemas.openxmlformats.org/officeDocument/2006/relationships/image" Target="../media/image20.wmf"/><Relationship Id="rId14" Type="http://schemas.openxmlformats.org/officeDocument/2006/relationships/image" Target="../media/image27.png"/></Relationships>
</file>

<file path=ppt/slides/_rels/slide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image" Target="../media/image35.png"/><Relationship Id="rId7" Type="http://schemas.openxmlformats.org/officeDocument/2006/relationships/image" Target="../media/image37.pn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33.wmf"/><Relationship Id="rId5" Type="http://schemas.openxmlformats.org/officeDocument/2006/relationships/oleObject" Target="../embeddings/oleObject13.bin"/><Relationship Id="rId4" Type="http://schemas.openxmlformats.org/officeDocument/2006/relationships/image" Target="../media/image36.png"/><Relationship Id="rId9" Type="http://schemas.openxmlformats.org/officeDocument/2006/relationships/image" Target="../media/image3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13185"/>
            <a:ext cx="7988424" cy="1470025"/>
          </a:xfrm>
        </p:spPr>
        <p:txBody>
          <a:bodyPr>
            <a:noAutofit/>
          </a:bodyPr>
          <a:lstStyle/>
          <a:p>
            <a:r>
              <a:rPr lang="en-US" altLang="ja-JP" sz="2400" dirty="0" smtClean="0"/>
              <a:t>WH expansion applied for  Non-linear Evolution of matter Perturbation</a:t>
            </a:r>
            <a:endParaRPr kumimoji="1" lang="ja-JP" altLang="en-US" sz="2400" dirty="0"/>
          </a:p>
        </p:txBody>
      </p:sp>
      <p:sp>
        <p:nvSpPr>
          <p:cNvPr id="3" name="サブタイトル 2"/>
          <p:cNvSpPr>
            <a:spLocks noGrp="1"/>
          </p:cNvSpPr>
          <p:nvPr>
            <p:ph type="subTitle" idx="1"/>
          </p:nvPr>
        </p:nvSpPr>
        <p:spPr>
          <a:xfrm>
            <a:off x="539552" y="1412776"/>
            <a:ext cx="7772400" cy="936104"/>
          </a:xfrm>
        </p:spPr>
        <p:txBody>
          <a:bodyPr>
            <a:normAutofit/>
          </a:bodyPr>
          <a:lstStyle/>
          <a:p>
            <a:r>
              <a:rPr kumimoji="1" lang="en-US" altLang="ja-JP" sz="1800" dirty="0" smtClean="0">
                <a:solidFill>
                  <a:schemeClr val="tx1"/>
                </a:solidFill>
              </a:rPr>
              <a:t>T. </a:t>
            </a:r>
            <a:r>
              <a:rPr kumimoji="1" lang="en-US" altLang="ja-JP" sz="1800" dirty="0" smtClean="0">
                <a:solidFill>
                  <a:schemeClr val="tx1"/>
                </a:solidFill>
              </a:rPr>
              <a:t>Futamase</a:t>
            </a:r>
            <a:endParaRPr kumimoji="1" lang="en-US" altLang="ja-JP" sz="1800" dirty="0" smtClean="0">
              <a:solidFill>
                <a:schemeClr val="tx1"/>
              </a:solidFill>
            </a:endParaRPr>
          </a:p>
          <a:p>
            <a:r>
              <a:rPr lang="en-US" altLang="ja-JP" sz="1800" dirty="0" smtClean="0">
                <a:solidFill>
                  <a:schemeClr val="tx1"/>
                </a:solidFill>
              </a:rPr>
              <a:t>Astronomical Institute, Tohoku University, JAPAN</a:t>
            </a:r>
            <a:endParaRPr kumimoji="1" lang="ja-JP" altLang="en-US" sz="1800" dirty="0">
              <a:solidFill>
                <a:schemeClr val="tx1"/>
              </a:solidFill>
            </a:endParaRPr>
          </a:p>
        </p:txBody>
      </p:sp>
      <mc:AlternateContent xmlns:mc="http://schemas.openxmlformats.org/markup-compatibility/2006">
        <mc:Choice xmlns:a14="http://schemas.microsoft.com/office/drawing/2010/main" Requires="a14">
          <p:sp>
            <p:nvSpPr>
              <p:cNvPr id="6" name="テキスト ボックス 5"/>
              <p:cNvSpPr txBox="1"/>
              <p:nvPr/>
            </p:nvSpPr>
            <p:spPr>
              <a:xfrm>
                <a:off x="179512" y="3140968"/>
                <a:ext cx="8568952" cy="2308324"/>
              </a:xfrm>
              <a:prstGeom prst="rect">
                <a:avLst/>
              </a:prstGeom>
              <a:noFill/>
            </p:spPr>
            <p:txBody>
              <a:bodyPr wrap="square" rtlCol="0">
                <a:spAutoFit/>
              </a:bodyPr>
              <a:lstStyle/>
              <a:p>
                <a:r>
                  <a:rPr kumimoji="1" lang="en-US" altLang="ja-JP" sz="1600" dirty="0" smtClean="0"/>
                  <a:t>We have applied Wiener-Hermite(WH) expansion technique to the non-linear evolution of DM power spectrum and obtained an approximate power spectrum in full order of the expansion. Our result agrees with the result of N-body simulation not </a:t>
                </a:r>
                <a:r>
                  <a:rPr lang="en-US" altLang="ja-JP" sz="1600" dirty="0" smtClean="0"/>
                  <a:t>only in BAO scales </a:t>
                </a:r>
                <a:r>
                  <a:rPr kumimoji="1" lang="en-US" altLang="ja-JP" sz="1600" dirty="0" smtClean="0"/>
                  <a:t>within 1% or 2% error, but also in </a:t>
                </a:r>
                <a:r>
                  <a:rPr lang="en-US" altLang="ja-JP" sz="1600" dirty="0" smtClean="0"/>
                  <a:t>smaller scales within 5%( up to 0.4 h/Mpc) and 10%(up to k~1 h/Mpc) </a:t>
                </a:r>
                <a:r>
                  <a:rPr kumimoji="1" lang="en-US" altLang="ja-JP" sz="1600" dirty="0" smtClean="0"/>
                  <a:t> at z=0.5-3.0. </a:t>
                </a:r>
                <a:r>
                  <a:rPr lang="en-US" altLang="ja-JP" sz="1600" dirty="0"/>
                  <a:t>The correlation function can be calculated without any divergence and the predicted displacement of the location of BAO peaks and smoothing of their amplitudes due to nonlinear effects coincide with the prediction of N-body simulation within a few </a:t>
                </a:r>
                <a:r>
                  <a:rPr lang="en-US" altLang="ja-JP" sz="1600" dirty="0" smtClean="0"/>
                  <a:t>%. </a:t>
                </a:r>
                <a:r>
                  <a:rPr kumimoji="1" lang="en-US" altLang="ja-JP" sz="1600" dirty="0" smtClean="0"/>
                  <a:t>It is also found that </a:t>
                </a:r>
                <a:r>
                  <a:rPr lang="en-US" altLang="ja-JP" sz="1600" dirty="0" smtClean="0"/>
                  <a:t>the </a:t>
                </a:r>
                <a:r>
                  <a:rPr lang="en-US" altLang="ja-JP" sz="1600" dirty="0"/>
                  <a:t>normalized power spectrum </a:t>
                </a:r>
                <a14:m>
                  <m:oMath xmlns:m="http://schemas.openxmlformats.org/officeDocument/2006/math">
                    <m:sSub>
                      <m:sSubPr>
                        <m:ctrlPr>
                          <a:rPr lang="en-US" altLang="ja-JP" sz="1600" i="1">
                            <a:latin typeface="Cambria Math"/>
                          </a:rPr>
                        </m:ctrlPr>
                      </m:sSubPr>
                      <m:e>
                        <m:r>
                          <a:rPr lang="en-US" altLang="ja-JP" sz="1600" i="1">
                            <a:latin typeface="Cambria Math"/>
                          </a:rPr>
                          <m:t>𝑃</m:t>
                        </m:r>
                      </m:e>
                      <m:sub>
                        <m:r>
                          <a:rPr lang="en-US" altLang="ja-JP" sz="1600" i="1">
                            <a:latin typeface="Cambria Math"/>
                          </a:rPr>
                          <m:t>𝑊𝐻</m:t>
                        </m:r>
                      </m:sub>
                    </m:sSub>
                  </m:oMath>
                </a14:m>
                <a:r>
                  <a:rPr lang="en-US" altLang="ja-JP" sz="1600" dirty="0"/>
                  <a:t>/</a:t>
                </a:r>
                <a14:m>
                  <m:oMath xmlns:m="http://schemas.openxmlformats.org/officeDocument/2006/math">
                    <m:sSub>
                      <m:sSubPr>
                        <m:ctrlPr>
                          <a:rPr lang="en-US" altLang="ja-JP" sz="1600" i="1" dirty="0">
                            <a:latin typeface="Cambria Math"/>
                          </a:rPr>
                        </m:ctrlPr>
                      </m:sSubPr>
                      <m:e>
                        <m:r>
                          <a:rPr lang="en-US" altLang="ja-JP" sz="1600" i="1" dirty="0">
                            <a:latin typeface="Cambria Math"/>
                          </a:rPr>
                          <m:t>𝑃</m:t>
                        </m:r>
                      </m:e>
                      <m:sub>
                        <m:r>
                          <a:rPr lang="en-US" altLang="ja-JP" sz="1600" i="1" dirty="0">
                            <a:latin typeface="Cambria Math"/>
                          </a:rPr>
                          <m:t>𝐿</m:t>
                        </m:r>
                      </m:sub>
                    </m:sSub>
                  </m:oMath>
                </a14:m>
                <a:r>
                  <a:rPr lang="en-US" altLang="ja-JP" sz="1600" dirty="0"/>
                  <a:t>scales  as </a:t>
                </a:r>
                <a14:m>
                  <m:oMath xmlns:m="http://schemas.openxmlformats.org/officeDocument/2006/math">
                    <m:sSup>
                      <m:sSupPr>
                        <m:ctrlPr>
                          <a:rPr lang="en-US" altLang="ja-JP" sz="1600" i="1">
                            <a:latin typeface="Cambria Math"/>
                          </a:rPr>
                        </m:ctrlPr>
                      </m:sSupPr>
                      <m:e>
                        <m:r>
                          <a:rPr lang="en-US" altLang="ja-JP" sz="1600" i="1">
                            <a:latin typeface="Cambria Math"/>
                          </a:rPr>
                          <m:t>𝑘</m:t>
                        </m:r>
                      </m:e>
                      <m:sup>
                        <m:r>
                          <a:rPr lang="en-US" altLang="ja-JP" sz="1600" i="1">
                            <a:latin typeface="Cambria Math"/>
                          </a:rPr>
                          <m:t>2</m:t>
                        </m:r>
                      </m:sup>
                    </m:sSup>
                  </m:oMath>
                </a14:m>
                <a:r>
                  <a:rPr lang="en-US" altLang="ja-JP" sz="1600" dirty="0"/>
                  <a:t>  in small scales independent of initial conditions and time which is </a:t>
                </a:r>
                <a:r>
                  <a:rPr lang="en-US" altLang="ja-JP" sz="1600" dirty="0" smtClean="0"/>
                  <a:t>consistent </a:t>
                </a:r>
                <a:r>
                  <a:rPr lang="en-US" altLang="ja-JP" sz="1600" dirty="0"/>
                  <a:t>with N-body result</a:t>
                </a:r>
              </a:p>
              <a:p>
                <a:endParaRPr kumimoji="1" lang="ja-JP" altLang="en-US" sz="1600" dirty="0"/>
              </a:p>
            </p:txBody>
          </p:sp>
        </mc:Choice>
        <mc:Fallback>
          <p:sp>
            <p:nvSpPr>
              <p:cNvPr id="6" name="テキスト ボックス 5"/>
              <p:cNvSpPr txBox="1">
                <a:spLocks noRot="1" noChangeAspect="1" noMove="1" noResize="1" noEditPoints="1" noAdjustHandles="1" noChangeArrowheads="1" noChangeShapeType="1" noTextEdit="1"/>
              </p:cNvSpPr>
              <p:nvPr/>
            </p:nvSpPr>
            <p:spPr>
              <a:xfrm>
                <a:off x="179512" y="3140968"/>
                <a:ext cx="8568952" cy="2308324"/>
              </a:xfrm>
              <a:prstGeom prst="rect">
                <a:avLst/>
              </a:prstGeom>
              <a:blipFill rotWithShape="1">
                <a:blip r:embed="rId2"/>
                <a:stretch>
                  <a:fillRect l="-356" t="-792" r="-711"/>
                </a:stretch>
              </a:blipFill>
            </p:spPr>
            <p:txBody>
              <a:bodyPr/>
              <a:lstStyle/>
              <a:p>
                <a:r>
                  <a:rPr lang="ja-JP" altLang="en-US">
                    <a:noFill/>
                  </a:rPr>
                  <a:t> </a:t>
                </a:r>
              </a:p>
            </p:txBody>
          </p:sp>
        </mc:Fallback>
      </mc:AlternateContent>
      <p:sp>
        <p:nvSpPr>
          <p:cNvPr id="7" name="テキスト ボックス 6"/>
          <p:cNvSpPr txBox="1"/>
          <p:nvPr/>
        </p:nvSpPr>
        <p:spPr>
          <a:xfrm>
            <a:off x="3131840" y="2308230"/>
            <a:ext cx="2232248" cy="369332"/>
          </a:xfrm>
          <a:prstGeom prst="rect">
            <a:avLst/>
          </a:prstGeom>
          <a:noFill/>
        </p:spPr>
        <p:txBody>
          <a:bodyPr wrap="square" rtlCol="0">
            <a:spAutoFit/>
          </a:bodyPr>
          <a:lstStyle/>
          <a:p>
            <a:r>
              <a:rPr kumimoji="1" lang="en-US" altLang="ja-JP" dirty="0" smtClean="0"/>
              <a:t>Abstract</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0"/>
            <a:ext cx="8229600" cy="1143000"/>
          </a:xfrm>
        </p:spPr>
        <p:txBody>
          <a:bodyPr>
            <a:normAutofit/>
          </a:bodyPr>
          <a:lstStyle/>
          <a:p>
            <a:r>
              <a:rPr lang="en-US" altLang="ja-JP" sz="2400" dirty="0"/>
              <a:t>1</a:t>
            </a:r>
            <a:r>
              <a:rPr kumimoji="1" lang="en-US" altLang="ja-JP" sz="2400" dirty="0" smtClean="0"/>
              <a:t>. WH expansion </a:t>
            </a:r>
            <a:r>
              <a:rPr kumimoji="1" lang="en-US" altLang="ja-JP" sz="2400" dirty="0" smtClean="0"/>
              <a:t>approach to evolution of density fluctuation</a:t>
            </a:r>
            <a:endParaRPr kumimoji="1" lang="ja-JP" altLang="en-US" sz="2400" dirty="0"/>
          </a:p>
        </p:txBody>
      </p:sp>
      <p:sp>
        <p:nvSpPr>
          <p:cNvPr id="3" name="コンテンツ プレースホルダ 2"/>
          <p:cNvSpPr>
            <a:spLocks noGrp="1"/>
          </p:cNvSpPr>
          <p:nvPr>
            <p:ph idx="1"/>
          </p:nvPr>
        </p:nvSpPr>
        <p:spPr>
          <a:xfrm>
            <a:off x="312496" y="912552"/>
            <a:ext cx="8229600" cy="4525963"/>
          </a:xfrm>
        </p:spPr>
        <p:txBody>
          <a:bodyPr>
            <a:normAutofit/>
          </a:bodyPr>
          <a:lstStyle/>
          <a:p>
            <a:pPr marL="0" indent="0">
              <a:buNone/>
            </a:pPr>
            <a:r>
              <a:rPr kumimoji="1" lang="en-US" altLang="ja-JP" sz="1400" dirty="0" smtClean="0"/>
              <a:t>We apply the WH expansion to solve Navier-Stokes equation in cosmological situation without rotational mode.</a:t>
            </a:r>
          </a:p>
        </p:txBody>
      </p:sp>
      <p:pic>
        <p:nvPicPr>
          <p:cNvPr id="4099" name="Picture 3"/>
          <p:cNvPicPr>
            <a:picLocks noChangeAspect="1" noChangeArrowheads="1"/>
          </p:cNvPicPr>
          <p:nvPr/>
        </p:nvPicPr>
        <p:blipFill>
          <a:blip r:embed="rId3" cstate="print"/>
          <a:srcRect/>
          <a:stretch>
            <a:fillRect/>
          </a:stretch>
        </p:blipFill>
        <p:spPr bwMode="auto">
          <a:xfrm>
            <a:off x="635195" y="5586676"/>
            <a:ext cx="2952632" cy="362604"/>
          </a:xfrm>
          <a:prstGeom prst="rect">
            <a:avLst/>
          </a:prstGeom>
          <a:noFill/>
          <a:ln w="9525">
            <a:noFill/>
            <a:miter lim="800000"/>
            <a:headEnd/>
            <a:tailEnd/>
          </a:ln>
        </p:spPr>
      </p:pic>
      <p:graphicFrame>
        <p:nvGraphicFramePr>
          <p:cNvPr id="4104" name="Object 8"/>
          <p:cNvGraphicFramePr>
            <a:graphicFrameLocks noChangeAspect="1"/>
          </p:cNvGraphicFramePr>
          <p:nvPr>
            <p:extLst>
              <p:ext uri="{D42A27DB-BD31-4B8C-83A1-F6EECF244321}">
                <p14:modId xmlns:p14="http://schemas.microsoft.com/office/powerpoint/2010/main" val="3284785512"/>
              </p:ext>
            </p:extLst>
          </p:nvPr>
        </p:nvGraphicFramePr>
        <p:xfrm>
          <a:off x="755576" y="5273374"/>
          <a:ext cx="3312939" cy="313302"/>
        </p:xfrm>
        <a:graphic>
          <a:graphicData uri="http://schemas.openxmlformats.org/presentationml/2006/ole">
            <mc:AlternateContent xmlns:mc="http://schemas.openxmlformats.org/markup-compatibility/2006">
              <mc:Choice xmlns:v="urn:schemas-microsoft-com:vml" Requires="v">
                <p:oleObj spid="_x0000_s4311" name="数式" r:id="rId4" imgW="2946240" imgH="279360" progId="Equation.3">
                  <p:embed/>
                </p:oleObj>
              </mc:Choice>
              <mc:Fallback>
                <p:oleObj name="数式" r:id="rId4" imgW="2946240" imgH="279360" progId="Equation.3">
                  <p:embed/>
                  <p:pic>
                    <p:nvPicPr>
                      <p:cNvPr id="0" name="Picture 8"/>
                      <p:cNvPicPr>
                        <a:picLocks noChangeAspect="1" noChangeArrowheads="1"/>
                      </p:cNvPicPr>
                      <p:nvPr/>
                    </p:nvPicPr>
                    <p:blipFill>
                      <a:blip r:embed="rId5"/>
                      <a:srcRect/>
                      <a:stretch>
                        <a:fillRect/>
                      </a:stretch>
                    </p:blipFill>
                    <p:spPr bwMode="auto">
                      <a:xfrm>
                        <a:off x="755576" y="5273374"/>
                        <a:ext cx="3312939" cy="313302"/>
                      </a:xfrm>
                      <a:prstGeom prst="rect">
                        <a:avLst/>
                      </a:prstGeom>
                      <a:noFill/>
                      <a:extLst/>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2744418558"/>
              </p:ext>
            </p:extLst>
          </p:nvPr>
        </p:nvGraphicFramePr>
        <p:xfrm>
          <a:off x="1057587" y="4529757"/>
          <a:ext cx="334962" cy="227012"/>
        </p:xfrm>
        <a:graphic>
          <a:graphicData uri="http://schemas.openxmlformats.org/presentationml/2006/ole">
            <mc:AlternateContent xmlns:mc="http://schemas.openxmlformats.org/markup-compatibility/2006">
              <mc:Choice xmlns:v="urn:schemas-microsoft-com:vml" Requires="v">
                <p:oleObj spid="_x0000_s4312" name="数式" r:id="rId6" imgW="330120" imgH="190440" progId="Equation.3">
                  <p:embed/>
                </p:oleObj>
              </mc:Choice>
              <mc:Fallback>
                <p:oleObj name="数式" r:id="rId6" imgW="330120" imgH="190440" progId="Equation.3">
                  <p:embed/>
                  <p:pic>
                    <p:nvPicPr>
                      <p:cNvPr id="0" name="Object 5"/>
                      <p:cNvPicPr>
                        <a:picLocks noChangeAspect="1" noChangeArrowheads="1"/>
                      </p:cNvPicPr>
                      <p:nvPr/>
                    </p:nvPicPr>
                    <p:blipFill>
                      <a:blip r:embed="rId7"/>
                      <a:srcRect/>
                      <a:stretch>
                        <a:fillRect/>
                      </a:stretch>
                    </p:blipFill>
                    <p:spPr bwMode="auto">
                      <a:xfrm>
                        <a:off x="1057587" y="4529757"/>
                        <a:ext cx="334962" cy="227012"/>
                      </a:xfrm>
                      <a:prstGeom prst="rect">
                        <a:avLst/>
                      </a:prstGeom>
                      <a:noFill/>
                      <a:ln>
                        <a:noFill/>
                      </a:ln>
                      <a:extLst/>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3398182236"/>
              </p:ext>
            </p:extLst>
          </p:nvPr>
        </p:nvGraphicFramePr>
        <p:xfrm>
          <a:off x="863853" y="3676050"/>
          <a:ext cx="6156419" cy="742716"/>
        </p:xfrm>
        <a:graphic>
          <a:graphicData uri="http://schemas.openxmlformats.org/presentationml/2006/ole">
            <mc:AlternateContent xmlns:mc="http://schemas.openxmlformats.org/markup-compatibility/2006">
              <mc:Choice xmlns:v="urn:schemas-microsoft-com:vml" Requires="v">
                <p:oleObj spid="_x0000_s4313" name="数式" r:id="rId8" imgW="4343400" imgH="583920" progId="Equation.3">
                  <p:embed/>
                </p:oleObj>
              </mc:Choice>
              <mc:Fallback>
                <p:oleObj name="数式" r:id="rId8" imgW="4343400" imgH="583920" progId="Equation.3">
                  <p:embed/>
                  <p:pic>
                    <p:nvPicPr>
                      <p:cNvPr id="0" name="オブジェクト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63853" y="3676050"/>
                        <a:ext cx="6156419" cy="742716"/>
                      </a:xfrm>
                      <a:prstGeom prst="rect">
                        <a:avLst/>
                      </a:prstGeom>
                      <a:noFill/>
                      <a:ln>
                        <a:noFill/>
                      </a:ln>
                    </p:spPr>
                  </p:pic>
                </p:oleObj>
              </mc:Fallback>
            </mc:AlternateContent>
          </a:graphicData>
        </a:graphic>
      </p:graphicFrame>
      <p:sp>
        <p:nvSpPr>
          <p:cNvPr id="10" name="テキスト ボックス 9"/>
          <p:cNvSpPr txBox="1"/>
          <p:nvPr/>
        </p:nvSpPr>
        <p:spPr>
          <a:xfrm>
            <a:off x="388954" y="4512824"/>
            <a:ext cx="8560352" cy="307777"/>
          </a:xfrm>
          <a:prstGeom prst="rect">
            <a:avLst/>
          </a:prstGeom>
          <a:noFill/>
        </p:spPr>
        <p:txBody>
          <a:bodyPr wrap="square" rtlCol="0">
            <a:spAutoFit/>
          </a:bodyPr>
          <a:lstStyle/>
          <a:p>
            <a:r>
              <a:rPr lang="en-US" altLang="ja-JP" sz="1400" dirty="0" smtClean="0"/>
              <a:t>w</a:t>
            </a:r>
            <a:r>
              <a:rPr kumimoji="1" lang="en-US" altLang="ja-JP" sz="1400" dirty="0" smtClean="0"/>
              <a:t>here               </a:t>
            </a:r>
            <a:r>
              <a:rPr kumimoji="1" lang="en-US" altLang="ja-JP" sz="1400" dirty="0" smtClean="0"/>
              <a:t> </a:t>
            </a:r>
            <a:r>
              <a:rPr kumimoji="1" lang="en-US" altLang="ja-JP" sz="1400" dirty="0" smtClean="0"/>
              <a:t>are an orthonormal bases in the space of random function with the following properties  </a:t>
            </a:r>
            <a:endParaRPr kumimoji="1" lang="ja-JP" altLang="en-US" sz="1400" dirty="0"/>
          </a:p>
        </p:txBody>
      </p:sp>
      <p:graphicFrame>
        <p:nvGraphicFramePr>
          <p:cNvPr id="11" name="オブジェクト 10"/>
          <p:cNvGraphicFramePr>
            <a:graphicFrameLocks noChangeAspect="1"/>
          </p:cNvGraphicFramePr>
          <p:nvPr>
            <p:extLst>
              <p:ext uri="{D42A27DB-BD31-4B8C-83A1-F6EECF244321}">
                <p14:modId xmlns:p14="http://schemas.microsoft.com/office/powerpoint/2010/main" val="1737562380"/>
              </p:ext>
            </p:extLst>
          </p:nvPr>
        </p:nvGraphicFramePr>
        <p:xfrm>
          <a:off x="827584" y="1294951"/>
          <a:ext cx="4248472" cy="357984"/>
        </p:xfrm>
        <a:graphic>
          <a:graphicData uri="http://schemas.openxmlformats.org/presentationml/2006/ole">
            <mc:AlternateContent xmlns:mc="http://schemas.openxmlformats.org/markup-compatibility/2006">
              <mc:Choice xmlns:v="urn:schemas-microsoft-com:vml" Requires="v">
                <p:oleObj spid="_x0000_s4314" name="数式" r:id="rId10" imgW="3301920" imgH="279360" progId="Equation.3">
                  <p:embed/>
                </p:oleObj>
              </mc:Choice>
              <mc:Fallback>
                <p:oleObj name="数式" r:id="rId10" imgW="3301920" imgH="279360" progId="Equation.3">
                  <p:embed/>
                  <p:pic>
                    <p:nvPicPr>
                      <p:cNvPr id="0" name="オブジェクト 1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27584" y="1294951"/>
                        <a:ext cx="4248472" cy="357984"/>
                      </a:xfrm>
                      <a:prstGeom prst="rect">
                        <a:avLst/>
                      </a:prstGeom>
                      <a:noFill/>
                      <a:ln>
                        <a:noFill/>
                      </a:ln>
                      <a:extLst/>
                    </p:spPr>
                  </p:pic>
                </p:oleObj>
              </mc:Fallback>
            </mc:AlternateContent>
          </a:graphicData>
        </a:graphic>
      </p:graphicFrame>
      <p:graphicFrame>
        <p:nvGraphicFramePr>
          <p:cNvPr id="12" name="オブジェクト 11"/>
          <p:cNvGraphicFramePr>
            <a:graphicFrameLocks noChangeAspect="1"/>
          </p:cNvGraphicFramePr>
          <p:nvPr>
            <p:extLst>
              <p:ext uri="{D42A27DB-BD31-4B8C-83A1-F6EECF244321}">
                <p14:modId xmlns:p14="http://schemas.microsoft.com/office/powerpoint/2010/main" val="919777553"/>
              </p:ext>
            </p:extLst>
          </p:nvPr>
        </p:nvGraphicFramePr>
        <p:xfrm>
          <a:off x="780698" y="1700808"/>
          <a:ext cx="5400600" cy="474357"/>
        </p:xfrm>
        <a:graphic>
          <a:graphicData uri="http://schemas.openxmlformats.org/presentationml/2006/ole">
            <mc:AlternateContent xmlns:mc="http://schemas.openxmlformats.org/markup-compatibility/2006">
              <mc:Choice xmlns:v="urn:schemas-microsoft-com:vml" Requires="v">
                <p:oleObj spid="_x0000_s4315" name="数式" r:id="rId12" imgW="4483080" imgH="393480" progId="Equation.3">
                  <p:embed/>
                </p:oleObj>
              </mc:Choice>
              <mc:Fallback>
                <p:oleObj name="数式" r:id="rId12" imgW="4483080" imgH="393480" progId="Equation.3">
                  <p:embed/>
                  <p:pic>
                    <p:nvPicPr>
                      <p:cNvPr id="0" name="Object 1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80698" y="1700808"/>
                        <a:ext cx="5400600" cy="474357"/>
                      </a:xfrm>
                      <a:prstGeom prst="rect">
                        <a:avLst/>
                      </a:prstGeom>
                      <a:noFill/>
                      <a:ln>
                        <a:noFill/>
                      </a:ln>
                      <a:extLst/>
                    </p:spPr>
                  </p:pic>
                </p:oleObj>
              </mc:Fallback>
            </mc:AlternateContent>
          </a:graphicData>
        </a:graphic>
      </p:graphicFrame>
      <p:grpSp>
        <p:nvGrpSpPr>
          <p:cNvPr id="17" name="グループ化 16"/>
          <p:cNvGrpSpPr/>
          <p:nvPr/>
        </p:nvGrpSpPr>
        <p:grpSpPr>
          <a:xfrm>
            <a:off x="323528" y="2264754"/>
            <a:ext cx="8352928" cy="523220"/>
            <a:chOff x="323528" y="2420888"/>
            <a:chExt cx="8352928" cy="523220"/>
          </a:xfrm>
        </p:grpSpPr>
        <p:sp>
          <p:nvSpPr>
            <p:cNvPr id="19" name="テキスト ボックス 18"/>
            <p:cNvSpPr txBox="1"/>
            <p:nvPr/>
          </p:nvSpPr>
          <p:spPr>
            <a:xfrm>
              <a:off x="323528" y="2420888"/>
              <a:ext cx="8352928" cy="523220"/>
            </a:xfrm>
            <a:prstGeom prst="rect">
              <a:avLst/>
            </a:prstGeom>
            <a:noFill/>
          </p:spPr>
          <p:txBody>
            <a:bodyPr wrap="square" rtlCol="0">
              <a:spAutoFit/>
            </a:bodyPr>
            <a:lstStyle/>
            <a:p>
              <a:r>
                <a:rPr lang="en-US" altLang="ja-JP" sz="1400" dirty="0"/>
                <a:t>w</a:t>
              </a:r>
              <a:r>
                <a:rPr kumimoji="1" lang="en-US" altLang="ja-JP" sz="1400" dirty="0" smtClean="0"/>
                <a:t>here          </a:t>
              </a:r>
              <a:r>
                <a:rPr kumimoji="1" lang="ja-JP" altLang="en-US" sz="1400" dirty="0" smtClean="0"/>
                <a:t>　　　、　　　</a:t>
              </a:r>
              <a:r>
                <a:rPr lang="en-US" altLang="ja-JP" sz="1400" dirty="0"/>
                <a:t> </a:t>
              </a:r>
              <a:r>
                <a:rPr lang="en-US" altLang="ja-JP" sz="1400" dirty="0" smtClean="0"/>
                <a:t>,      </a:t>
              </a:r>
              <a:r>
                <a:rPr kumimoji="1" lang="ja-JP" altLang="en-US" sz="1400" dirty="0" smtClean="0"/>
                <a:t>　</a:t>
              </a:r>
              <a:r>
                <a:rPr kumimoji="1" lang="en-US" altLang="ja-JP" sz="1400" dirty="0" smtClean="0"/>
                <a:t>are the density contrast, velocity divergence, respectively,  α</a:t>
              </a:r>
              <a:r>
                <a:rPr lang="ja-JP" altLang="en-US" sz="1400" dirty="0" smtClean="0"/>
                <a:t> </a:t>
              </a:r>
              <a:r>
                <a:rPr kumimoji="1" lang="en-US" altLang="ja-JP" sz="1400" dirty="0" smtClean="0"/>
                <a:t>and β</a:t>
              </a:r>
              <a:r>
                <a:rPr lang="ja-JP" altLang="en-US" sz="1400" dirty="0"/>
                <a:t> </a:t>
              </a:r>
              <a:r>
                <a:rPr kumimoji="1" lang="en-US" altLang="ja-JP" sz="1400" dirty="0" smtClean="0"/>
                <a:t>describes non-linearity of gravitational interaction </a:t>
              </a:r>
              <a:endParaRPr kumimoji="1" lang="ja-JP" altLang="en-US" sz="1400" dirty="0"/>
            </a:p>
          </p:txBody>
        </p:sp>
        <p:pic>
          <p:nvPicPr>
            <p:cNvPr id="20" name="Picture 4"/>
            <p:cNvPicPr>
              <a:picLocks noChangeAspect="1" noChangeArrowheads="1"/>
            </p:cNvPicPr>
            <p:nvPr/>
          </p:nvPicPr>
          <p:blipFill>
            <a:blip r:embed="rId14" cstate="print"/>
            <a:srcRect/>
            <a:stretch>
              <a:fillRect/>
            </a:stretch>
          </p:blipFill>
          <p:spPr bwMode="auto">
            <a:xfrm>
              <a:off x="899593" y="2436664"/>
              <a:ext cx="792088" cy="264030"/>
            </a:xfrm>
            <a:prstGeom prst="rect">
              <a:avLst/>
            </a:prstGeom>
            <a:noFill/>
            <a:ln w="9525">
              <a:noFill/>
              <a:miter lim="800000"/>
              <a:headEnd/>
              <a:tailEnd/>
            </a:ln>
          </p:spPr>
        </p:pic>
        <p:pic>
          <p:nvPicPr>
            <p:cNvPr id="21" name="Picture 5"/>
            <p:cNvPicPr>
              <a:picLocks noChangeAspect="1" noChangeArrowheads="1"/>
            </p:cNvPicPr>
            <p:nvPr/>
          </p:nvPicPr>
          <p:blipFill>
            <a:blip r:embed="rId15" cstate="print"/>
            <a:srcRect/>
            <a:stretch>
              <a:fillRect/>
            </a:stretch>
          </p:blipFill>
          <p:spPr bwMode="auto">
            <a:xfrm>
              <a:off x="1790618" y="2462316"/>
              <a:ext cx="641787" cy="238378"/>
            </a:xfrm>
            <a:prstGeom prst="rect">
              <a:avLst/>
            </a:prstGeom>
            <a:noFill/>
            <a:ln w="9525">
              <a:noFill/>
              <a:miter lim="800000"/>
              <a:headEnd/>
              <a:tailEnd/>
            </a:ln>
          </p:spPr>
        </p:pic>
      </p:grpSp>
      <p:pic>
        <p:nvPicPr>
          <p:cNvPr id="22" name="Picture 3"/>
          <p:cNvPicPr>
            <a:picLocks noChangeAspect="1" noChangeArrowheads="1"/>
          </p:cNvPicPr>
          <p:nvPr/>
        </p:nvPicPr>
        <p:blipFill>
          <a:blip r:embed="rId16" cstate="print"/>
          <a:srcRect/>
          <a:stretch>
            <a:fillRect/>
          </a:stretch>
        </p:blipFill>
        <p:spPr bwMode="auto">
          <a:xfrm>
            <a:off x="1225068" y="2772274"/>
            <a:ext cx="1793356" cy="489098"/>
          </a:xfrm>
          <a:prstGeom prst="rect">
            <a:avLst/>
          </a:prstGeom>
          <a:noFill/>
          <a:ln w="9525">
            <a:noFill/>
            <a:miter lim="800000"/>
            <a:headEnd/>
            <a:tailEnd/>
          </a:ln>
        </p:spPr>
      </p:pic>
      <p:pic>
        <p:nvPicPr>
          <p:cNvPr id="23" name="Picture 16"/>
          <p:cNvPicPr>
            <a:picLocks noChangeAspect="1" noChangeArrowheads="1"/>
          </p:cNvPicPr>
          <p:nvPr/>
        </p:nvPicPr>
        <p:blipFill>
          <a:blip r:embed="rId17" cstate="print"/>
          <a:srcRect/>
          <a:stretch>
            <a:fillRect/>
          </a:stretch>
        </p:blipFill>
        <p:spPr bwMode="auto">
          <a:xfrm>
            <a:off x="3131840" y="2707330"/>
            <a:ext cx="2448272" cy="554042"/>
          </a:xfrm>
          <a:prstGeom prst="rect">
            <a:avLst/>
          </a:prstGeom>
          <a:noFill/>
          <a:ln w="9525">
            <a:noFill/>
            <a:miter lim="800000"/>
            <a:headEnd/>
            <a:tailEnd/>
          </a:ln>
        </p:spPr>
      </p:pic>
      <p:sp>
        <p:nvSpPr>
          <p:cNvPr id="14" name="テキスト ボックス 13"/>
          <p:cNvSpPr txBox="1"/>
          <p:nvPr/>
        </p:nvSpPr>
        <p:spPr>
          <a:xfrm>
            <a:off x="344704" y="3355210"/>
            <a:ext cx="11017224" cy="307777"/>
          </a:xfrm>
          <a:prstGeom prst="rect">
            <a:avLst/>
          </a:prstGeom>
          <a:noFill/>
        </p:spPr>
        <p:txBody>
          <a:bodyPr wrap="square" rtlCol="0">
            <a:spAutoFit/>
          </a:bodyPr>
          <a:lstStyle/>
          <a:p>
            <a:r>
              <a:rPr kumimoji="1" lang="en-US" altLang="ja-JP" sz="1400" dirty="0" smtClean="0"/>
              <a:t>Then the density contrast may be expanded in the following way(similarly for θ</a:t>
            </a:r>
            <a:r>
              <a:rPr kumimoji="1" lang="ja-JP" altLang="en-US" sz="1400" dirty="0" smtClean="0"/>
              <a:t>）</a:t>
            </a:r>
            <a:r>
              <a:rPr kumimoji="1" lang="en-US" altLang="ja-JP" sz="1400" dirty="0" smtClean="0"/>
              <a:t> </a:t>
            </a:r>
            <a:endParaRPr kumimoji="1" lang="ja-JP" altLang="en-US" sz="1400" dirty="0"/>
          </a:p>
        </p:txBody>
      </p:sp>
      <p:graphicFrame>
        <p:nvGraphicFramePr>
          <p:cNvPr id="15" name="オブジェクト 14"/>
          <p:cNvGraphicFramePr>
            <a:graphicFrameLocks noChangeAspect="1"/>
          </p:cNvGraphicFramePr>
          <p:nvPr>
            <p:extLst>
              <p:ext uri="{D42A27DB-BD31-4B8C-83A1-F6EECF244321}">
                <p14:modId xmlns:p14="http://schemas.microsoft.com/office/powerpoint/2010/main" val="298330448"/>
              </p:ext>
            </p:extLst>
          </p:nvPr>
        </p:nvGraphicFramePr>
        <p:xfrm>
          <a:off x="722377" y="4941168"/>
          <a:ext cx="1677614" cy="307867"/>
        </p:xfrm>
        <a:graphic>
          <a:graphicData uri="http://schemas.openxmlformats.org/presentationml/2006/ole">
            <mc:AlternateContent xmlns:mc="http://schemas.openxmlformats.org/markup-compatibility/2006">
              <mc:Choice xmlns:v="urn:schemas-microsoft-com:vml" Requires="v">
                <p:oleObj spid="_x0000_s4316" name="数式" r:id="rId18" imgW="1282680" imgH="279360" progId="Equation.3">
                  <p:embed/>
                </p:oleObj>
              </mc:Choice>
              <mc:Fallback>
                <p:oleObj name="数式" r:id="rId18" imgW="1282680" imgH="279360" progId="Equation.3">
                  <p:embed/>
                  <p:pic>
                    <p:nvPicPr>
                      <p:cNvPr id="0" name="オブジェクト 6"/>
                      <p:cNvPicPr>
                        <a:picLocks noChangeAspect="1" noChangeArrowheads="1"/>
                      </p:cNvPicPr>
                      <p:nvPr/>
                    </p:nvPicPr>
                    <p:blipFill>
                      <a:blip r:embed="rId19"/>
                      <a:srcRect/>
                      <a:stretch>
                        <a:fillRect/>
                      </a:stretch>
                    </p:blipFill>
                    <p:spPr bwMode="auto">
                      <a:xfrm>
                        <a:off x="722377" y="4941168"/>
                        <a:ext cx="1677614" cy="307867"/>
                      </a:xfrm>
                      <a:prstGeom prst="rect">
                        <a:avLst/>
                      </a:prstGeom>
                      <a:noFill/>
                      <a:ln>
                        <a:noFill/>
                      </a:ln>
                    </p:spPr>
                  </p:pic>
                </p:oleObj>
              </mc:Fallback>
            </mc:AlternateContent>
          </a:graphicData>
        </a:graphic>
      </p:graphicFrame>
      <p:sp>
        <p:nvSpPr>
          <p:cNvPr id="16" name="正方形/長方形 15"/>
          <p:cNvSpPr/>
          <p:nvPr/>
        </p:nvSpPr>
        <p:spPr>
          <a:xfrm>
            <a:off x="358452" y="5973272"/>
            <a:ext cx="8615838" cy="523220"/>
          </a:xfrm>
          <a:prstGeom prst="rect">
            <a:avLst/>
          </a:prstGeom>
        </p:spPr>
        <p:txBody>
          <a:bodyPr wrap="square">
            <a:spAutoFit/>
          </a:bodyPr>
          <a:lstStyle/>
          <a:p>
            <a:r>
              <a:rPr lang="en-US" altLang="ja-JP" sz="1400" dirty="0"/>
              <a:t>The equations for the coefficients </a:t>
            </a:r>
            <a:r>
              <a:rPr lang="en-US" altLang="ja-JP" sz="1400" dirty="0" smtClean="0"/>
              <a:t>of each order   are </a:t>
            </a:r>
            <a:r>
              <a:rPr lang="en-US" altLang="ja-JP" sz="1400" dirty="0"/>
              <a:t>obtained from the basic equations above by multiplying  </a:t>
            </a:r>
            <a:r>
              <a:rPr lang="en-US" altLang="ja-JP" sz="1400" dirty="0" smtClean="0"/>
              <a:t>a corresponding base  and </a:t>
            </a:r>
            <a:r>
              <a:rPr lang="en-US" altLang="ja-JP" sz="1400" dirty="0"/>
              <a:t>then take the </a:t>
            </a:r>
            <a:r>
              <a:rPr lang="en-US" altLang="ja-JP" sz="1400" dirty="0" smtClean="0"/>
              <a:t>ensemble </a:t>
            </a:r>
            <a:r>
              <a:rPr lang="en-US" altLang="ja-JP" sz="1400" dirty="0"/>
              <a:t>average</a:t>
            </a:r>
            <a:endParaRPr lang="ja-JP" altLang="en-US"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7" name="Picture 3"/>
          <p:cNvPicPr>
            <a:picLocks noChangeAspect="1" noChangeArrowheads="1"/>
          </p:cNvPicPr>
          <p:nvPr/>
        </p:nvPicPr>
        <p:blipFill>
          <a:blip r:embed="rId3" cstate="print"/>
          <a:srcRect/>
          <a:stretch>
            <a:fillRect/>
          </a:stretch>
        </p:blipFill>
        <p:spPr bwMode="auto">
          <a:xfrm>
            <a:off x="1118415" y="2085721"/>
            <a:ext cx="5813530" cy="1184852"/>
          </a:xfrm>
          <a:prstGeom prst="rect">
            <a:avLst/>
          </a:prstGeom>
          <a:noFill/>
          <a:ln w="9525">
            <a:noFill/>
            <a:miter lim="800000"/>
            <a:headEnd/>
            <a:tailEnd/>
          </a:ln>
        </p:spPr>
      </p:pic>
      <p:sp>
        <p:nvSpPr>
          <p:cNvPr id="2" name="タイトル 1"/>
          <p:cNvSpPr>
            <a:spLocks noGrp="1"/>
          </p:cNvSpPr>
          <p:nvPr>
            <p:ph type="title"/>
          </p:nvPr>
        </p:nvSpPr>
        <p:spPr>
          <a:xfrm>
            <a:off x="395536" y="-243408"/>
            <a:ext cx="8229600" cy="1143000"/>
          </a:xfrm>
        </p:spPr>
        <p:txBody>
          <a:bodyPr>
            <a:normAutofit/>
          </a:bodyPr>
          <a:lstStyle/>
          <a:p>
            <a:r>
              <a:rPr lang="en-US" altLang="ja-JP" sz="2000" dirty="0"/>
              <a:t>2</a:t>
            </a:r>
            <a:r>
              <a:rPr kumimoji="1" lang="en-US" altLang="ja-JP" sz="2000" dirty="0" smtClean="0"/>
              <a:t>. Relation to SPT and high-k limit</a:t>
            </a:r>
            <a:endParaRPr kumimoji="1" lang="ja-JP" altLang="en-US" sz="2000" dirty="0"/>
          </a:p>
        </p:txBody>
      </p:sp>
      <p:pic>
        <p:nvPicPr>
          <p:cNvPr id="22530" name="Picture 2"/>
          <p:cNvPicPr>
            <a:picLocks noChangeAspect="1" noChangeArrowheads="1"/>
          </p:cNvPicPr>
          <p:nvPr/>
        </p:nvPicPr>
        <p:blipFill>
          <a:blip r:embed="rId4" cstate="print"/>
          <a:srcRect/>
          <a:stretch>
            <a:fillRect/>
          </a:stretch>
        </p:blipFill>
        <p:spPr bwMode="auto">
          <a:xfrm>
            <a:off x="1477791" y="1106051"/>
            <a:ext cx="4483076" cy="697187"/>
          </a:xfrm>
          <a:prstGeom prst="rect">
            <a:avLst/>
          </a:prstGeom>
          <a:noFill/>
          <a:ln w="9525">
            <a:noFill/>
            <a:miter lim="800000"/>
            <a:headEnd/>
            <a:tailEnd/>
          </a:ln>
        </p:spPr>
      </p:pic>
      <p:sp>
        <p:nvSpPr>
          <p:cNvPr id="5" name="テキスト ボックス 4"/>
          <p:cNvSpPr txBox="1"/>
          <p:nvPr/>
        </p:nvSpPr>
        <p:spPr>
          <a:xfrm>
            <a:off x="508802" y="620688"/>
            <a:ext cx="8424936" cy="523220"/>
          </a:xfrm>
          <a:prstGeom prst="rect">
            <a:avLst/>
          </a:prstGeom>
          <a:noFill/>
        </p:spPr>
        <p:txBody>
          <a:bodyPr wrap="square" rtlCol="0">
            <a:spAutoFit/>
          </a:bodyPr>
          <a:lstStyle/>
          <a:p>
            <a:r>
              <a:rPr kumimoji="1" lang="en-US" altLang="ja-JP" sz="1400" dirty="0" smtClean="0"/>
              <a:t>The WH expansion </a:t>
            </a:r>
            <a:r>
              <a:rPr lang="en-US" altLang="ja-JP" sz="1400" dirty="0" smtClean="0"/>
              <a:t>is</a:t>
            </a:r>
            <a:r>
              <a:rPr kumimoji="1" lang="en-US" altLang="ja-JP" sz="1400" dirty="0" smtClean="0"/>
              <a:t> related with the Standard Perturbation Theory(SPT)  in the following way. </a:t>
            </a:r>
          </a:p>
          <a:p>
            <a:r>
              <a:rPr lang="en-US" altLang="ja-JP" sz="1400" dirty="0" smtClean="0"/>
              <a:t>SPT can be formally solved in Einstein-de Sitter universe as a power series of scale factor as follows </a:t>
            </a:r>
            <a:endParaRPr kumimoji="1" lang="ja-JP" altLang="en-US" sz="1400" dirty="0"/>
          </a:p>
        </p:txBody>
      </p:sp>
      <p:pic>
        <p:nvPicPr>
          <p:cNvPr id="22532" name="Picture 4"/>
          <p:cNvPicPr>
            <a:picLocks noChangeAspect="1" noChangeArrowheads="1"/>
          </p:cNvPicPr>
          <p:nvPr/>
        </p:nvPicPr>
        <p:blipFill>
          <a:blip r:embed="rId5" cstate="print"/>
          <a:srcRect/>
          <a:stretch>
            <a:fillRect/>
          </a:stretch>
        </p:blipFill>
        <p:spPr bwMode="auto">
          <a:xfrm>
            <a:off x="1118414" y="1777015"/>
            <a:ext cx="1869410" cy="320694"/>
          </a:xfrm>
          <a:prstGeom prst="rect">
            <a:avLst/>
          </a:prstGeom>
          <a:noFill/>
          <a:ln w="9525">
            <a:noFill/>
            <a:miter lim="800000"/>
            <a:headEnd/>
            <a:tailEnd/>
          </a:ln>
        </p:spPr>
      </p:pic>
      <p:pic>
        <p:nvPicPr>
          <p:cNvPr id="22533" name="Picture 5"/>
          <p:cNvPicPr>
            <a:picLocks noChangeAspect="1" noChangeArrowheads="1"/>
          </p:cNvPicPr>
          <p:nvPr/>
        </p:nvPicPr>
        <p:blipFill>
          <a:blip r:embed="rId6" cstate="print"/>
          <a:srcRect/>
          <a:stretch>
            <a:fillRect/>
          </a:stretch>
        </p:blipFill>
        <p:spPr bwMode="auto">
          <a:xfrm>
            <a:off x="1096629" y="3332228"/>
            <a:ext cx="1513061" cy="224595"/>
          </a:xfrm>
          <a:prstGeom prst="rect">
            <a:avLst/>
          </a:prstGeom>
          <a:noFill/>
          <a:ln w="9525">
            <a:noFill/>
            <a:miter lim="800000"/>
            <a:headEnd/>
            <a:tailEnd/>
          </a:ln>
        </p:spPr>
      </p:pic>
      <p:sp>
        <p:nvSpPr>
          <p:cNvPr id="20" name="テキスト ボックス 19"/>
          <p:cNvSpPr txBox="1"/>
          <p:nvPr/>
        </p:nvSpPr>
        <p:spPr>
          <a:xfrm>
            <a:off x="493228" y="1747167"/>
            <a:ext cx="7239462" cy="338554"/>
          </a:xfrm>
          <a:prstGeom prst="rect">
            <a:avLst/>
          </a:prstGeom>
          <a:noFill/>
        </p:spPr>
        <p:txBody>
          <a:bodyPr wrap="square" rtlCol="0">
            <a:spAutoFit/>
          </a:bodyPr>
          <a:lstStyle/>
          <a:p>
            <a:r>
              <a:rPr kumimoji="1" lang="en-US" altLang="ja-JP" sz="1400" dirty="0" smtClean="0"/>
              <a:t>with     </a:t>
            </a:r>
            <a:r>
              <a:rPr kumimoji="1" lang="en-US" altLang="ja-JP" sz="1600" dirty="0" smtClean="0"/>
              <a:t>                                          </a:t>
            </a:r>
            <a:r>
              <a:rPr kumimoji="1" lang="en-US" altLang="ja-JP" sz="1400" dirty="0" smtClean="0"/>
              <a:t>and</a:t>
            </a:r>
            <a:r>
              <a:rPr kumimoji="1" lang="en-US" altLang="ja-JP" sz="1600" dirty="0" smtClean="0"/>
              <a:t>                                             </a:t>
            </a:r>
            <a:endParaRPr kumimoji="1" lang="ja-JP" altLang="en-US" sz="1600" dirty="0"/>
          </a:p>
        </p:txBody>
      </p:sp>
      <p:sp>
        <p:nvSpPr>
          <p:cNvPr id="3" name="テキスト ボックス 2"/>
          <p:cNvSpPr txBox="1"/>
          <p:nvPr/>
        </p:nvSpPr>
        <p:spPr>
          <a:xfrm>
            <a:off x="466615" y="3290636"/>
            <a:ext cx="6465329" cy="307777"/>
          </a:xfrm>
          <a:prstGeom prst="rect">
            <a:avLst/>
          </a:prstGeom>
          <a:noFill/>
        </p:spPr>
        <p:txBody>
          <a:bodyPr wrap="square" rtlCol="0">
            <a:spAutoFit/>
          </a:bodyPr>
          <a:lstStyle/>
          <a:p>
            <a:r>
              <a:rPr kumimoji="1" lang="en-US" altLang="ja-JP" sz="1400" dirty="0" smtClean="0"/>
              <a:t>where                                            </a:t>
            </a:r>
            <a:r>
              <a:rPr kumimoji="1" lang="en-US" altLang="ja-JP" sz="1400" dirty="0" smtClean="0"/>
              <a:t>and </a:t>
            </a:r>
            <a:r>
              <a:rPr kumimoji="1" lang="en-US" altLang="ja-JP" sz="1400" dirty="0" smtClean="0"/>
              <a:t>F, G obey some recursion formula</a:t>
            </a:r>
            <a:endParaRPr kumimoji="1" lang="ja-JP" altLang="en-US" sz="1400" dirty="0"/>
          </a:p>
        </p:txBody>
      </p:sp>
      <p:graphicFrame>
        <p:nvGraphicFramePr>
          <p:cNvPr id="15" name="Object 10"/>
          <p:cNvGraphicFramePr>
            <a:graphicFrameLocks noChangeAspect="1"/>
          </p:cNvGraphicFramePr>
          <p:nvPr>
            <p:extLst>
              <p:ext uri="{D42A27DB-BD31-4B8C-83A1-F6EECF244321}">
                <p14:modId xmlns:p14="http://schemas.microsoft.com/office/powerpoint/2010/main" val="229436887"/>
              </p:ext>
            </p:extLst>
          </p:nvPr>
        </p:nvGraphicFramePr>
        <p:xfrm>
          <a:off x="1401497" y="4016696"/>
          <a:ext cx="4610663" cy="511620"/>
        </p:xfrm>
        <a:graphic>
          <a:graphicData uri="http://schemas.openxmlformats.org/presentationml/2006/ole">
            <mc:AlternateContent xmlns:mc="http://schemas.openxmlformats.org/markup-compatibility/2006">
              <mc:Choice xmlns:v="urn:schemas-microsoft-com:vml" Requires="v">
                <p:oleObj spid="_x0000_s54315" name="数式" r:id="rId7" imgW="3098520" imgH="431640" progId="Equation.3">
                  <p:embed/>
                </p:oleObj>
              </mc:Choice>
              <mc:Fallback>
                <p:oleObj name="数式" r:id="rId7" imgW="3098520" imgH="431640" progId="Equation.3">
                  <p:embed/>
                  <p:pic>
                    <p:nvPicPr>
                      <p:cNvPr id="0" name=""/>
                      <p:cNvPicPr>
                        <a:picLocks noChangeAspect="1" noChangeArrowheads="1"/>
                      </p:cNvPicPr>
                      <p:nvPr/>
                    </p:nvPicPr>
                    <p:blipFill>
                      <a:blip r:embed="rId8"/>
                      <a:srcRect/>
                      <a:stretch>
                        <a:fillRect/>
                      </a:stretch>
                    </p:blipFill>
                    <p:spPr bwMode="auto">
                      <a:xfrm>
                        <a:off x="1401497" y="4016696"/>
                        <a:ext cx="4610663" cy="511620"/>
                      </a:xfrm>
                      <a:prstGeom prst="rect">
                        <a:avLst/>
                      </a:prstGeom>
                      <a:noFill/>
                      <a:extLst/>
                    </p:spPr>
                  </p:pic>
                </p:oleObj>
              </mc:Fallback>
            </mc:AlternateContent>
          </a:graphicData>
        </a:graphic>
      </p:graphicFrame>
      <p:sp>
        <p:nvSpPr>
          <p:cNvPr id="7" name="テキスト ボックス 6"/>
          <p:cNvSpPr txBox="1"/>
          <p:nvPr/>
        </p:nvSpPr>
        <p:spPr>
          <a:xfrm>
            <a:off x="632416" y="3717032"/>
            <a:ext cx="7560840" cy="307777"/>
          </a:xfrm>
          <a:prstGeom prst="rect">
            <a:avLst/>
          </a:prstGeom>
          <a:noFill/>
        </p:spPr>
        <p:txBody>
          <a:bodyPr wrap="square" rtlCol="0">
            <a:spAutoFit/>
          </a:bodyPr>
          <a:lstStyle/>
          <a:p>
            <a:r>
              <a:rPr kumimoji="1" lang="en-US" altLang="ja-JP" sz="1400" dirty="0" smtClean="0"/>
              <a:t>Comparing WH expansion </a:t>
            </a:r>
            <a:r>
              <a:rPr lang="en-US" altLang="ja-JP" sz="1400" dirty="0" smtClean="0"/>
              <a:t>we</a:t>
            </a:r>
            <a:r>
              <a:rPr kumimoji="1" lang="en-US" altLang="ja-JP" sz="1400" dirty="0" smtClean="0"/>
              <a:t> find</a:t>
            </a:r>
            <a:endParaRPr kumimoji="1" lang="ja-JP" altLang="en-US" sz="1400" dirty="0"/>
          </a:p>
        </p:txBody>
      </p:sp>
      <p:pic>
        <p:nvPicPr>
          <p:cNvPr id="17" name="Picture 11"/>
          <p:cNvPicPr>
            <a:picLocks noChangeAspect="1" noChangeArrowheads="1"/>
          </p:cNvPicPr>
          <p:nvPr/>
        </p:nvPicPr>
        <p:blipFill>
          <a:blip r:embed="rId9" cstate="print"/>
          <a:srcRect/>
          <a:stretch>
            <a:fillRect/>
          </a:stretch>
        </p:blipFill>
        <p:spPr bwMode="auto">
          <a:xfrm>
            <a:off x="798647" y="4609118"/>
            <a:ext cx="7228378" cy="1062190"/>
          </a:xfrm>
          <a:prstGeom prst="rect">
            <a:avLst/>
          </a:prstGeom>
          <a:noFill/>
          <a:ln w="9525">
            <a:noFill/>
            <a:miter lim="800000"/>
            <a:headEnd/>
            <a:tailEnd/>
          </a:ln>
        </p:spPr>
      </p:pic>
      <p:sp>
        <p:nvSpPr>
          <p:cNvPr id="8" name="テキスト ボックス 7"/>
          <p:cNvSpPr txBox="1"/>
          <p:nvPr/>
        </p:nvSpPr>
        <p:spPr>
          <a:xfrm>
            <a:off x="524907" y="4427522"/>
            <a:ext cx="925921" cy="307777"/>
          </a:xfrm>
          <a:prstGeom prst="rect">
            <a:avLst/>
          </a:prstGeom>
          <a:noFill/>
        </p:spPr>
        <p:txBody>
          <a:bodyPr wrap="square" rtlCol="0">
            <a:spAutoFit/>
          </a:bodyPr>
          <a:lstStyle/>
          <a:p>
            <a:r>
              <a:rPr kumimoji="1" lang="en-US" altLang="ja-JP" sz="1400" dirty="0" smtClean="0"/>
              <a:t>with</a:t>
            </a:r>
            <a:endParaRPr kumimoji="1" lang="ja-JP" altLang="en-US"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6879" y="4387558"/>
            <a:ext cx="2467824" cy="632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88"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5589" y="1359934"/>
            <a:ext cx="5867930" cy="608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テキスト ボックス 16"/>
          <p:cNvSpPr txBox="1"/>
          <p:nvPr/>
        </p:nvSpPr>
        <p:spPr>
          <a:xfrm>
            <a:off x="422634" y="1086171"/>
            <a:ext cx="7810454" cy="307777"/>
          </a:xfrm>
          <a:prstGeom prst="rect">
            <a:avLst/>
          </a:prstGeom>
          <a:noFill/>
        </p:spPr>
        <p:txBody>
          <a:bodyPr wrap="square" rtlCol="0">
            <a:spAutoFit/>
          </a:bodyPr>
          <a:lstStyle/>
          <a:p>
            <a:r>
              <a:rPr kumimoji="1" lang="en-US" altLang="ja-JP" sz="1400" dirty="0" smtClean="0"/>
              <a:t> First one can prove the following relation by induction on n</a:t>
            </a:r>
            <a:endParaRPr kumimoji="1" lang="ja-JP" altLang="en-US" sz="1400" dirty="0"/>
          </a:p>
        </p:txBody>
      </p:sp>
      <p:sp>
        <p:nvSpPr>
          <p:cNvPr id="2" name="テキスト ボックス 1"/>
          <p:cNvSpPr txBox="1"/>
          <p:nvPr/>
        </p:nvSpPr>
        <p:spPr>
          <a:xfrm>
            <a:off x="323528" y="260648"/>
            <a:ext cx="8640960" cy="738664"/>
          </a:xfrm>
          <a:prstGeom prst="rect">
            <a:avLst/>
          </a:prstGeom>
          <a:noFill/>
        </p:spPr>
        <p:txBody>
          <a:bodyPr wrap="square" rtlCol="0">
            <a:spAutoFit/>
          </a:bodyPr>
          <a:lstStyle/>
          <a:p>
            <a:r>
              <a:rPr lang="en-US" altLang="ja-JP" sz="1400" dirty="0" smtClean="0"/>
              <a:t>Since we are interested in non-linear evolution which becomes important in small scales, we consider the density contrast in high-k limit. Then we can use the result </a:t>
            </a:r>
            <a:r>
              <a:rPr lang="en-US" altLang="ja-JP" sz="1400" dirty="0"/>
              <a:t>to have an approximation  for the power spectrum valid from small scale(non-linear region) to large scale(linear region) </a:t>
            </a:r>
            <a:endParaRPr lang="ja-JP" altLang="en-US" sz="1400" dirty="0"/>
          </a:p>
        </p:txBody>
      </p:sp>
      <p:pic>
        <p:nvPicPr>
          <p:cNvPr id="21" name="Picture 4"/>
          <p:cNvPicPr>
            <a:picLocks noChangeAspect="1" noChangeArrowheads="1"/>
          </p:cNvPicPr>
          <p:nvPr/>
        </p:nvPicPr>
        <p:blipFill>
          <a:blip r:embed="rId5" cstate="print"/>
          <a:srcRect/>
          <a:stretch>
            <a:fillRect/>
          </a:stretch>
        </p:blipFill>
        <p:spPr bwMode="auto">
          <a:xfrm>
            <a:off x="1046838" y="1824883"/>
            <a:ext cx="1030129" cy="594305"/>
          </a:xfrm>
          <a:prstGeom prst="rect">
            <a:avLst/>
          </a:prstGeom>
          <a:noFill/>
          <a:ln w="9525">
            <a:noFill/>
            <a:miter lim="800000"/>
            <a:headEnd/>
            <a:tailEnd/>
          </a:ln>
        </p:spPr>
      </p:pic>
      <p:sp>
        <p:nvSpPr>
          <p:cNvPr id="3" name="テキスト ボックス 2"/>
          <p:cNvSpPr txBox="1"/>
          <p:nvPr/>
        </p:nvSpPr>
        <p:spPr>
          <a:xfrm>
            <a:off x="505109" y="1968148"/>
            <a:ext cx="831770" cy="307777"/>
          </a:xfrm>
          <a:prstGeom prst="rect">
            <a:avLst/>
          </a:prstGeom>
          <a:noFill/>
        </p:spPr>
        <p:txBody>
          <a:bodyPr wrap="square" rtlCol="0">
            <a:spAutoFit/>
          </a:bodyPr>
          <a:lstStyle/>
          <a:p>
            <a:r>
              <a:rPr kumimoji="1" lang="en-US" altLang="ja-JP" sz="1400" dirty="0" smtClean="0"/>
              <a:t>where </a:t>
            </a:r>
            <a:endParaRPr kumimoji="1" lang="ja-JP" altLang="en-US" sz="1400"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4042417047"/>
              </p:ext>
            </p:extLst>
          </p:nvPr>
        </p:nvGraphicFramePr>
        <p:xfrm>
          <a:off x="6897350" y="1564869"/>
          <a:ext cx="1296144" cy="267640"/>
        </p:xfrm>
        <a:graphic>
          <a:graphicData uri="http://schemas.openxmlformats.org/presentationml/2006/ole">
            <mc:AlternateContent xmlns:mc="http://schemas.openxmlformats.org/markup-compatibility/2006">
              <mc:Choice xmlns:v="urn:schemas-microsoft-com:vml" Requires="v">
                <p:oleObj spid="_x0000_s23707" name="数式" r:id="rId6" imgW="1104840" imgH="228600" progId="Equation.3">
                  <p:embed/>
                </p:oleObj>
              </mc:Choice>
              <mc:Fallback>
                <p:oleObj name="数式" r:id="rId6" imgW="1104840" imgH="228600" progId="Equation.3">
                  <p:embed/>
                  <p:pic>
                    <p:nvPicPr>
                      <p:cNvPr id="0" name="Object 5"/>
                      <p:cNvPicPr>
                        <a:picLocks noChangeAspect="1" noChangeArrowheads="1"/>
                      </p:cNvPicPr>
                      <p:nvPr/>
                    </p:nvPicPr>
                    <p:blipFill>
                      <a:blip r:embed="rId7"/>
                      <a:srcRect/>
                      <a:stretch>
                        <a:fillRect/>
                      </a:stretch>
                    </p:blipFill>
                    <p:spPr bwMode="auto">
                      <a:xfrm>
                        <a:off x="6897350" y="1564869"/>
                        <a:ext cx="1296144" cy="267640"/>
                      </a:xfrm>
                      <a:prstGeom prst="rect">
                        <a:avLst/>
                      </a:prstGeom>
                      <a:noFill/>
                      <a:ln>
                        <a:noFill/>
                      </a:ln>
                      <a:extLst/>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3488266550"/>
              </p:ext>
            </p:extLst>
          </p:nvPr>
        </p:nvGraphicFramePr>
        <p:xfrm>
          <a:off x="920994" y="2419188"/>
          <a:ext cx="6099278" cy="598459"/>
        </p:xfrm>
        <a:graphic>
          <a:graphicData uri="http://schemas.openxmlformats.org/presentationml/2006/ole">
            <mc:AlternateContent xmlns:mc="http://schemas.openxmlformats.org/markup-compatibility/2006">
              <mc:Choice xmlns:v="urn:schemas-microsoft-com:vml" Requires="v">
                <p:oleObj spid="_x0000_s23708" name="数式" r:id="rId8" imgW="5244840" imgH="533160" progId="Equation.3">
                  <p:embed/>
                </p:oleObj>
              </mc:Choice>
              <mc:Fallback>
                <p:oleObj name="数式" r:id="rId8" imgW="5244840" imgH="533160" progId="Equation.3">
                  <p:embed/>
                  <p:pic>
                    <p:nvPicPr>
                      <p:cNvPr id="0" name="オブジェクト 3"/>
                      <p:cNvPicPr>
                        <a:picLocks noChangeAspect="1" noChangeArrowheads="1"/>
                      </p:cNvPicPr>
                      <p:nvPr/>
                    </p:nvPicPr>
                    <p:blipFill>
                      <a:blip r:embed="rId9"/>
                      <a:srcRect/>
                      <a:stretch>
                        <a:fillRect/>
                      </a:stretch>
                    </p:blipFill>
                    <p:spPr bwMode="auto">
                      <a:xfrm>
                        <a:off x="920994" y="2419188"/>
                        <a:ext cx="6099278" cy="598459"/>
                      </a:xfrm>
                      <a:prstGeom prst="rect">
                        <a:avLst/>
                      </a:prstGeom>
                      <a:noFill/>
                      <a:ln>
                        <a:noFill/>
                      </a:ln>
                    </p:spPr>
                  </p:pic>
                </p:oleObj>
              </mc:Fallback>
            </mc:AlternateContent>
          </a:graphicData>
        </a:graphic>
      </p:graphicFrame>
      <p:sp>
        <p:nvSpPr>
          <p:cNvPr id="8" name="テキスト ボックス 7"/>
          <p:cNvSpPr txBox="1"/>
          <p:nvPr/>
        </p:nvSpPr>
        <p:spPr>
          <a:xfrm>
            <a:off x="2267744" y="1968148"/>
            <a:ext cx="3927536" cy="307777"/>
          </a:xfrm>
          <a:prstGeom prst="rect">
            <a:avLst/>
          </a:prstGeom>
          <a:noFill/>
        </p:spPr>
        <p:txBody>
          <a:bodyPr wrap="square" rtlCol="0">
            <a:spAutoFit/>
          </a:bodyPr>
          <a:lstStyle/>
          <a:p>
            <a:r>
              <a:rPr kumimoji="1" lang="en-US" altLang="ja-JP" sz="1400" dirty="0" smtClean="0"/>
              <a:t>Using this limit one can show</a:t>
            </a:r>
            <a:endParaRPr kumimoji="1" lang="ja-JP" altLang="en-US" sz="1400" dirty="0"/>
          </a:p>
        </p:txBody>
      </p:sp>
      <p:graphicFrame>
        <p:nvGraphicFramePr>
          <p:cNvPr id="12" name="オブジェクト 11"/>
          <p:cNvGraphicFramePr>
            <a:graphicFrameLocks noChangeAspect="1"/>
          </p:cNvGraphicFramePr>
          <p:nvPr>
            <p:extLst>
              <p:ext uri="{D42A27DB-BD31-4B8C-83A1-F6EECF244321}">
                <p14:modId xmlns:p14="http://schemas.microsoft.com/office/powerpoint/2010/main" val="145579477"/>
              </p:ext>
            </p:extLst>
          </p:nvPr>
        </p:nvGraphicFramePr>
        <p:xfrm>
          <a:off x="1691680" y="3311608"/>
          <a:ext cx="3528392" cy="564542"/>
        </p:xfrm>
        <a:graphic>
          <a:graphicData uri="http://schemas.openxmlformats.org/presentationml/2006/ole">
            <mc:AlternateContent xmlns:mc="http://schemas.openxmlformats.org/markup-compatibility/2006">
              <mc:Choice xmlns:v="urn:schemas-microsoft-com:vml" Requires="v">
                <p:oleObj spid="_x0000_s23709" name="数式" r:id="rId10" imgW="3174840" imgH="507960" progId="Equation.3">
                  <p:embed/>
                </p:oleObj>
              </mc:Choice>
              <mc:Fallback>
                <p:oleObj name="数式" r:id="rId10" imgW="3174840" imgH="507960" progId="Equation.3">
                  <p:embed/>
                  <p:pic>
                    <p:nvPicPr>
                      <p:cNvPr id="0" name="オブジェクト 4"/>
                      <p:cNvPicPr>
                        <a:picLocks noChangeAspect="1" noChangeArrowheads="1"/>
                      </p:cNvPicPr>
                      <p:nvPr/>
                    </p:nvPicPr>
                    <p:blipFill>
                      <a:blip r:embed="rId11"/>
                      <a:srcRect/>
                      <a:stretch>
                        <a:fillRect/>
                      </a:stretch>
                    </p:blipFill>
                    <p:spPr bwMode="auto">
                      <a:xfrm>
                        <a:off x="1691680" y="3311608"/>
                        <a:ext cx="3528392" cy="564542"/>
                      </a:xfrm>
                      <a:prstGeom prst="rect">
                        <a:avLst/>
                      </a:prstGeom>
                      <a:noFill/>
                      <a:ln>
                        <a:noFill/>
                      </a:ln>
                      <a:extLst/>
                    </p:spPr>
                  </p:pic>
                </p:oleObj>
              </mc:Fallback>
            </mc:AlternateContent>
          </a:graphicData>
        </a:graphic>
      </p:graphicFrame>
      <p:sp>
        <p:nvSpPr>
          <p:cNvPr id="14" name="テキスト ボックス 13"/>
          <p:cNvSpPr txBox="1"/>
          <p:nvPr/>
        </p:nvSpPr>
        <p:spPr>
          <a:xfrm>
            <a:off x="395536" y="3003830"/>
            <a:ext cx="2332735" cy="307777"/>
          </a:xfrm>
          <a:prstGeom prst="rect">
            <a:avLst/>
          </a:prstGeom>
          <a:noFill/>
        </p:spPr>
        <p:txBody>
          <a:bodyPr wrap="square" rtlCol="0">
            <a:spAutoFit/>
          </a:bodyPr>
          <a:lstStyle/>
          <a:p>
            <a:r>
              <a:rPr kumimoji="1" lang="en-US" altLang="ja-JP" sz="1400" dirty="0" smtClean="0"/>
              <a:t>Thus we have</a:t>
            </a:r>
            <a:endParaRPr kumimoji="1" lang="ja-JP" altLang="en-US" sz="1400" dirty="0"/>
          </a:p>
        </p:txBody>
      </p:sp>
      <p:sp>
        <p:nvSpPr>
          <p:cNvPr id="6" name="テキスト ボックス 5"/>
          <p:cNvSpPr txBox="1"/>
          <p:nvPr/>
        </p:nvSpPr>
        <p:spPr>
          <a:xfrm>
            <a:off x="422634" y="4049004"/>
            <a:ext cx="7517311" cy="307777"/>
          </a:xfrm>
          <a:prstGeom prst="rect">
            <a:avLst/>
          </a:prstGeom>
          <a:noFill/>
        </p:spPr>
        <p:txBody>
          <a:bodyPr wrap="square" rtlCol="0">
            <a:spAutoFit/>
          </a:bodyPr>
          <a:lstStyle/>
          <a:p>
            <a:r>
              <a:rPr kumimoji="1" lang="en-US" altLang="ja-JP" sz="1400" dirty="0" smtClean="0"/>
              <a:t>The total power </a:t>
            </a:r>
            <a:r>
              <a:rPr kumimoji="1" lang="en-US" altLang="ja-JP" sz="1400" dirty="0" smtClean="0"/>
              <a:t>spectrum                                               </a:t>
            </a:r>
            <a:r>
              <a:rPr kumimoji="1" lang="en-US" altLang="ja-JP" sz="1400" dirty="0" smtClean="0"/>
              <a:t>thus have the following high-k limit</a:t>
            </a:r>
            <a:endParaRPr kumimoji="1" lang="ja-JP" altLang="en-US" sz="1400" dirty="0"/>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692912784"/>
              </p:ext>
            </p:extLst>
          </p:nvPr>
        </p:nvGraphicFramePr>
        <p:xfrm>
          <a:off x="2418642" y="3932853"/>
          <a:ext cx="1812870" cy="540077"/>
        </p:xfrm>
        <a:graphic>
          <a:graphicData uri="http://schemas.openxmlformats.org/presentationml/2006/ole">
            <mc:AlternateContent xmlns:mc="http://schemas.openxmlformats.org/markup-compatibility/2006">
              <mc:Choice xmlns:v="urn:schemas-microsoft-com:vml" Requires="v">
                <p:oleObj spid="_x0000_s23710" name="数式" r:id="rId12" imgW="1447560" imgH="431640" progId="Equation.3">
                  <p:embed/>
                </p:oleObj>
              </mc:Choice>
              <mc:Fallback>
                <p:oleObj name="数式" r:id="rId12" imgW="1447560" imgH="431640" progId="Equation.3">
                  <p:embed/>
                  <p:pic>
                    <p:nvPicPr>
                      <p:cNvPr id="0" name="オブジェクト 11"/>
                      <p:cNvPicPr>
                        <a:picLocks noChangeAspect="1" noChangeArrowheads="1"/>
                      </p:cNvPicPr>
                      <p:nvPr/>
                    </p:nvPicPr>
                    <p:blipFill>
                      <a:blip r:embed="rId13"/>
                      <a:srcRect/>
                      <a:stretch>
                        <a:fillRect/>
                      </a:stretch>
                    </p:blipFill>
                    <p:spPr bwMode="auto">
                      <a:xfrm>
                        <a:off x="2418642" y="3932853"/>
                        <a:ext cx="1812870" cy="540077"/>
                      </a:xfrm>
                      <a:prstGeom prst="rect">
                        <a:avLst/>
                      </a:prstGeom>
                      <a:noFill/>
                      <a:ln>
                        <a:noFill/>
                      </a:ln>
                    </p:spPr>
                  </p:pic>
                </p:oleObj>
              </mc:Fallback>
            </mc:AlternateContent>
          </a:graphicData>
        </a:graphic>
      </p:graphicFrame>
      <p:pic>
        <p:nvPicPr>
          <p:cNvPr id="23"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336879" y="4865041"/>
            <a:ext cx="5827409" cy="704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9" name="オブジェクト 8"/>
          <p:cNvGraphicFramePr>
            <a:graphicFrameLocks noChangeAspect="1"/>
          </p:cNvGraphicFramePr>
          <p:nvPr>
            <p:extLst>
              <p:ext uri="{D42A27DB-BD31-4B8C-83A1-F6EECF244321}">
                <p14:modId xmlns:p14="http://schemas.microsoft.com/office/powerpoint/2010/main" val="2667478438"/>
              </p:ext>
            </p:extLst>
          </p:nvPr>
        </p:nvGraphicFramePr>
        <p:xfrm>
          <a:off x="1930501" y="5661248"/>
          <a:ext cx="3719712" cy="266237"/>
        </p:xfrm>
        <a:graphic>
          <a:graphicData uri="http://schemas.openxmlformats.org/presentationml/2006/ole">
            <mc:AlternateContent xmlns:mc="http://schemas.openxmlformats.org/markup-compatibility/2006">
              <mc:Choice xmlns:v="urn:schemas-microsoft-com:vml" Requires="v">
                <p:oleObj spid="_x0000_s23711" name="数式" r:id="rId15" imgW="3187440" imgH="228600" progId="Equation.3">
                  <p:embed/>
                </p:oleObj>
              </mc:Choice>
              <mc:Fallback>
                <p:oleObj name="数式" r:id="rId15" imgW="3187440" imgH="228600" progId="Equation.3">
                  <p:embed/>
                  <p:pic>
                    <p:nvPicPr>
                      <p:cNvPr id="0" name="オブジェクト 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930501" y="5661248"/>
                        <a:ext cx="3719712" cy="266237"/>
                      </a:xfrm>
                      <a:prstGeom prst="rect">
                        <a:avLst/>
                      </a:prstGeom>
                      <a:noFill/>
                      <a:ln>
                        <a:noFill/>
                      </a:ln>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8946" y="1139046"/>
            <a:ext cx="3240360" cy="6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22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739736"/>
            <a:ext cx="5169994" cy="1376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a:xfrm>
            <a:off x="373735" y="-234280"/>
            <a:ext cx="8229600" cy="1143000"/>
          </a:xfrm>
        </p:spPr>
        <p:txBody>
          <a:bodyPr>
            <a:normAutofit/>
          </a:bodyPr>
          <a:lstStyle/>
          <a:p>
            <a:r>
              <a:rPr lang="en-US" altLang="ja-JP" sz="2000" dirty="0"/>
              <a:t>3</a:t>
            </a:r>
            <a:r>
              <a:rPr lang="en-US" altLang="ja-JP" sz="2000" dirty="0" smtClean="0"/>
              <a:t>. An approximation for the total power spectrum</a:t>
            </a:r>
            <a:endParaRPr kumimoji="1" lang="ja-JP" altLang="en-US" sz="2000" dirty="0"/>
          </a:p>
        </p:txBody>
      </p:sp>
      <p:sp>
        <p:nvSpPr>
          <p:cNvPr id="4" name="テキスト ボックス 3"/>
          <p:cNvSpPr txBox="1"/>
          <p:nvPr/>
        </p:nvSpPr>
        <p:spPr>
          <a:xfrm>
            <a:off x="423128" y="900559"/>
            <a:ext cx="8064896" cy="307777"/>
          </a:xfrm>
          <a:prstGeom prst="rect">
            <a:avLst/>
          </a:prstGeom>
          <a:noFill/>
        </p:spPr>
        <p:txBody>
          <a:bodyPr wrap="square" rtlCol="0">
            <a:spAutoFit/>
          </a:bodyPr>
          <a:lstStyle/>
          <a:p>
            <a:r>
              <a:rPr lang="en-US" altLang="ja-JP" sz="1400" dirty="0" smtClean="0"/>
              <a:t>First we consider the first order of WH expansion (r=0). Using  similar limit as above</a:t>
            </a:r>
            <a:endParaRPr kumimoji="1" lang="en-US" altLang="ja-JP" sz="1400" dirty="0" smtClean="0"/>
          </a:p>
        </p:txBody>
      </p:sp>
      <p:pic>
        <p:nvPicPr>
          <p:cNvPr id="5223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33003" y="3269995"/>
            <a:ext cx="5502592" cy="997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391809" y="593477"/>
            <a:ext cx="8712968" cy="307777"/>
          </a:xfrm>
          <a:prstGeom prst="rect">
            <a:avLst/>
          </a:prstGeom>
          <a:noFill/>
        </p:spPr>
        <p:txBody>
          <a:bodyPr wrap="square" rtlCol="0">
            <a:spAutoFit/>
          </a:bodyPr>
          <a:lstStyle/>
          <a:p>
            <a:r>
              <a:rPr lang="en-US" altLang="ja-JP" sz="1400" dirty="0"/>
              <a:t>W</a:t>
            </a:r>
            <a:r>
              <a:rPr kumimoji="1" lang="en-US" altLang="ja-JP" sz="1400" dirty="0" smtClean="0"/>
              <a:t>e further approximate the above expression and make a manageable form.</a:t>
            </a:r>
            <a:endParaRPr kumimoji="1" lang="ja-JP" altLang="en-US" sz="1400" dirty="0"/>
          </a:p>
        </p:txBody>
      </p:sp>
      <p:sp>
        <p:nvSpPr>
          <p:cNvPr id="5" name="テキスト ボックス 4"/>
          <p:cNvSpPr txBox="1"/>
          <p:nvPr/>
        </p:nvSpPr>
        <p:spPr>
          <a:xfrm>
            <a:off x="442802" y="1625816"/>
            <a:ext cx="1296144" cy="307777"/>
          </a:xfrm>
          <a:prstGeom prst="rect">
            <a:avLst/>
          </a:prstGeom>
          <a:noFill/>
        </p:spPr>
        <p:txBody>
          <a:bodyPr wrap="square" rtlCol="0">
            <a:spAutoFit/>
          </a:bodyPr>
          <a:lstStyle/>
          <a:p>
            <a:r>
              <a:rPr lang="en-US" altLang="ja-JP" sz="1400" dirty="0" smtClean="0"/>
              <a:t>This gives</a:t>
            </a:r>
            <a:endParaRPr kumimoji="1" lang="ja-JP" altLang="en-US" sz="1400" dirty="0"/>
          </a:p>
        </p:txBody>
      </p:sp>
      <p:sp>
        <p:nvSpPr>
          <p:cNvPr id="6" name="テキスト ボックス 5"/>
          <p:cNvSpPr txBox="1"/>
          <p:nvPr/>
        </p:nvSpPr>
        <p:spPr>
          <a:xfrm>
            <a:off x="398219" y="3116107"/>
            <a:ext cx="7489971" cy="307777"/>
          </a:xfrm>
          <a:prstGeom prst="rect">
            <a:avLst/>
          </a:prstGeom>
          <a:noFill/>
        </p:spPr>
        <p:txBody>
          <a:bodyPr wrap="square" rtlCol="0">
            <a:spAutoFit/>
          </a:bodyPr>
          <a:lstStyle/>
          <a:p>
            <a:r>
              <a:rPr kumimoji="1" lang="en-US" altLang="ja-JP" sz="1400" dirty="0" smtClean="0"/>
              <a:t>Then the contribution </a:t>
            </a:r>
            <a:r>
              <a:rPr lang="en-US" altLang="ja-JP" sz="1400" dirty="0" smtClean="0"/>
              <a:t>to</a:t>
            </a:r>
            <a:r>
              <a:rPr kumimoji="1" lang="en-US" altLang="ja-JP" sz="1400" dirty="0" smtClean="0"/>
              <a:t> the power spectrum is as follows</a:t>
            </a:r>
            <a:endParaRPr kumimoji="1" lang="ja-JP" altLang="en-US" sz="1400" dirty="0"/>
          </a:p>
        </p:txBody>
      </p:sp>
      <p:sp>
        <p:nvSpPr>
          <p:cNvPr id="7" name="テキスト ボックス 6"/>
          <p:cNvSpPr txBox="1"/>
          <p:nvPr/>
        </p:nvSpPr>
        <p:spPr>
          <a:xfrm>
            <a:off x="469982" y="4051337"/>
            <a:ext cx="6418036" cy="307777"/>
          </a:xfrm>
          <a:prstGeom prst="rect">
            <a:avLst/>
          </a:prstGeom>
          <a:noFill/>
        </p:spPr>
        <p:txBody>
          <a:bodyPr wrap="square" rtlCol="0">
            <a:spAutoFit/>
          </a:bodyPr>
          <a:lstStyle/>
          <a:p>
            <a:r>
              <a:rPr kumimoji="1" lang="en-US" altLang="ja-JP" sz="1400" dirty="0" smtClean="0"/>
              <a:t>For higher  order contribution we can show  </a:t>
            </a:r>
            <a:endParaRPr kumimoji="1" lang="ja-JP" altLang="en-US" sz="1400" dirty="0"/>
          </a:p>
        </p:txBody>
      </p:sp>
      <p:pic>
        <p:nvPicPr>
          <p:cNvPr id="14"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54764" y="4359114"/>
            <a:ext cx="4248472" cy="1113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9314" y="5780494"/>
            <a:ext cx="8064896" cy="847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テキスト ボックス 15"/>
          <p:cNvSpPr txBox="1"/>
          <p:nvPr/>
        </p:nvSpPr>
        <p:spPr>
          <a:xfrm>
            <a:off x="431282" y="5472717"/>
            <a:ext cx="8352928" cy="307777"/>
          </a:xfrm>
          <a:prstGeom prst="rect">
            <a:avLst/>
          </a:prstGeom>
          <a:noFill/>
        </p:spPr>
        <p:txBody>
          <a:bodyPr wrap="square" rtlCol="0">
            <a:spAutoFit/>
          </a:bodyPr>
          <a:lstStyle/>
          <a:p>
            <a:r>
              <a:rPr kumimoji="1" lang="en-US" altLang="ja-JP" sz="1400" dirty="0" smtClean="0"/>
              <a:t>Combining these two contribution we have our result</a:t>
            </a:r>
            <a:endParaRPr kumimoji="1" lang="ja-JP" altLang="en-US" sz="1400" dirty="0"/>
          </a:p>
        </p:txBody>
      </p:sp>
    </p:spTree>
    <p:extLst>
      <p:ext uri="{BB962C8B-B14F-4D97-AF65-F5344CB8AC3E}">
        <p14:creationId xmlns:p14="http://schemas.microsoft.com/office/powerpoint/2010/main" val="1207833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0528" y="-6939"/>
            <a:ext cx="8229600" cy="1143000"/>
          </a:xfrm>
        </p:spPr>
        <p:txBody>
          <a:bodyPr>
            <a:normAutofit/>
          </a:bodyPr>
          <a:lstStyle/>
          <a:p>
            <a:r>
              <a:rPr lang="en-US" altLang="ja-JP" sz="2800" dirty="0"/>
              <a:t>4</a:t>
            </a:r>
            <a:r>
              <a:rPr kumimoji="1" lang="en-US" altLang="ja-JP" sz="2800" dirty="0" smtClean="0"/>
              <a:t>. Results</a:t>
            </a:r>
            <a:endParaRPr kumimoji="1" lang="ja-JP" altLang="en-US" sz="2800" dirty="0"/>
          </a:p>
        </p:txBody>
      </p:sp>
      <p:pic>
        <p:nvPicPr>
          <p:cNvPr id="501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37" y="836712"/>
            <a:ext cx="4887619" cy="3296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017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222" y="1621834"/>
            <a:ext cx="539798" cy="317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オブジェクト 2"/>
          <p:cNvGraphicFramePr>
            <a:graphicFrameLocks noChangeAspect="1"/>
          </p:cNvGraphicFramePr>
          <p:nvPr>
            <p:extLst>
              <p:ext uri="{D42A27DB-BD31-4B8C-83A1-F6EECF244321}">
                <p14:modId xmlns:p14="http://schemas.microsoft.com/office/powerpoint/2010/main" val="1751480247"/>
              </p:ext>
            </p:extLst>
          </p:nvPr>
        </p:nvGraphicFramePr>
        <p:xfrm>
          <a:off x="1835696" y="4091763"/>
          <a:ext cx="807089" cy="203965"/>
        </p:xfrm>
        <a:graphic>
          <a:graphicData uri="http://schemas.openxmlformats.org/presentationml/2006/ole">
            <mc:AlternateContent xmlns:mc="http://schemas.openxmlformats.org/markup-compatibility/2006">
              <mc:Choice xmlns:v="urn:schemas-microsoft-com:vml" Requires="v">
                <p:oleObj spid="_x0000_s50223" name="数式" r:id="rId5" imgW="799920" imgH="203040" progId="Equation.3">
                  <p:embed/>
                </p:oleObj>
              </mc:Choice>
              <mc:Fallback>
                <p:oleObj name="数式" r:id="rId5" imgW="799920" imgH="203040" progId="Equation.3">
                  <p:embed/>
                  <p:pic>
                    <p:nvPicPr>
                      <p:cNvPr id="0" name="Object 5"/>
                      <p:cNvPicPr>
                        <a:picLocks noChangeAspect="1" noChangeArrowheads="1"/>
                      </p:cNvPicPr>
                      <p:nvPr/>
                    </p:nvPicPr>
                    <p:blipFill>
                      <a:blip r:embed="rId6"/>
                      <a:srcRect/>
                      <a:stretch>
                        <a:fillRect/>
                      </a:stretch>
                    </p:blipFill>
                    <p:spPr bwMode="auto">
                      <a:xfrm>
                        <a:off x="1835696" y="4091763"/>
                        <a:ext cx="807089" cy="203965"/>
                      </a:xfrm>
                      <a:prstGeom prst="rect">
                        <a:avLst/>
                      </a:prstGeom>
                      <a:noFill/>
                      <a:ln>
                        <a:noFill/>
                      </a:ln>
                      <a:extLst/>
                    </p:spPr>
                  </p:pic>
                </p:oleObj>
              </mc:Fallback>
            </mc:AlternateContent>
          </a:graphicData>
        </a:graphic>
      </p:graphicFrame>
      <p:pic>
        <p:nvPicPr>
          <p:cNvPr id="50197" name="Picture 2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99992" y="836712"/>
            <a:ext cx="4788966" cy="3367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オブジェクト 3"/>
          <p:cNvGraphicFramePr>
            <a:graphicFrameLocks noChangeAspect="1"/>
          </p:cNvGraphicFramePr>
          <p:nvPr>
            <p:extLst>
              <p:ext uri="{D42A27DB-BD31-4B8C-83A1-F6EECF244321}">
                <p14:modId xmlns:p14="http://schemas.microsoft.com/office/powerpoint/2010/main" val="1792972478"/>
              </p:ext>
            </p:extLst>
          </p:nvPr>
        </p:nvGraphicFramePr>
        <p:xfrm>
          <a:off x="7164288" y="3930169"/>
          <a:ext cx="808038" cy="203200"/>
        </p:xfrm>
        <a:graphic>
          <a:graphicData uri="http://schemas.openxmlformats.org/presentationml/2006/ole">
            <mc:AlternateContent xmlns:mc="http://schemas.openxmlformats.org/markup-compatibility/2006">
              <mc:Choice xmlns:v="urn:schemas-microsoft-com:vml" Requires="v">
                <p:oleObj spid="_x0000_s50224" name="数式" r:id="rId8" imgW="799920" imgH="203040" progId="Equation.3">
                  <p:embed/>
                </p:oleObj>
              </mc:Choice>
              <mc:Fallback>
                <p:oleObj name="数式" r:id="rId8" imgW="799920" imgH="203040" progId="Equation.3">
                  <p:embed/>
                  <p:pic>
                    <p:nvPicPr>
                      <p:cNvPr id="0" name="オブジェクト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64288" y="3930169"/>
                        <a:ext cx="808038"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2" name="直線矢印コネクタ 11"/>
          <p:cNvCxnSpPr/>
          <p:nvPr/>
        </p:nvCxnSpPr>
        <p:spPr>
          <a:xfrm flipH="1" flipV="1">
            <a:off x="2771800" y="3068960"/>
            <a:ext cx="21602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2987824" y="3278128"/>
            <a:ext cx="1008112" cy="307777"/>
          </a:xfrm>
          <a:prstGeom prst="rect">
            <a:avLst/>
          </a:prstGeom>
          <a:noFill/>
        </p:spPr>
        <p:txBody>
          <a:bodyPr wrap="square" rtlCol="0">
            <a:spAutoFit/>
          </a:bodyPr>
          <a:lstStyle/>
          <a:p>
            <a:r>
              <a:rPr kumimoji="1" lang="en-US" altLang="ja-JP" sz="1400" dirty="0" smtClean="0"/>
              <a:t>Our result</a:t>
            </a:r>
            <a:endParaRPr kumimoji="1" lang="ja-JP" altLang="en-US" sz="1400" dirty="0"/>
          </a:p>
        </p:txBody>
      </p:sp>
      <p:pic>
        <p:nvPicPr>
          <p:cNvPr id="1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7984" y="1670448"/>
            <a:ext cx="539798" cy="317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a:xfrm>
            <a:off x="470424" y="4512331"/>
            <a:ext cx="4824536" cy="307777"/>
          </a:xfrm>
          <a:prstGeom prst="rect">
            <a:avLst/>
          </a:prstGeom>
          <a:noFill/>
        </p:spPr>
        <p:txBody>
          <a:bodyPr wrap="square" rtlCol="0">
            <a:spAutoFit/>
          </a:bodyPr>
          <a:lstStyle/>
          <a:p>
            <a:r>
              <a:rPr kumimoji="1" lang="en-US" altLang="ja-JP" sz="1400" dirty="0" smtClean="0"/>
              <a:t>Acknowledgment</a:t>
            </a:r>
            <a:endParaRPr kumimoji="1" lang="ja-JP" altLang="en-US" sz="1400" dirty="0"/>
          </a:p>
        </p:txBody>
      </p:sp>
      <p:sp>
        <p:nvSpPr>
          <p:cNvPr id="14" name="テキスト ボックス 13"/>
          <p:cNvSpPr txBox="1"/>
          <p:nvPr/>
        </p:nvSpPr>
        <p:spPr>
          <a:xfrm>
            <a:off x="470424" y="4869160"/>
            <a:ext cx="8568952" cy="646331"/>
          </a:xfrm>
          <a:prstGeom prst="rect">
            <a:avLst/>
          </a:prstGeom>
          <a:noFill/>
        </p:spPr>
        <p:txBody>
          <a:bodyPr wrap="square" rtlCol="0">
            <a:spAutoFit/>
          </a:bodyPr>
          <a:lstStyle/>
          <a:p>
            <a:r>
              <a:rPr kumimoji="1" lang="en-US" altLang="ja-JP" sz="1200" dirty="0" smtClean="0"/>
              <a:t>This work is a result of the collaboration with </a:t>
            </a:r>
            <a:r>
              <a:rPr kumimoji="1" lang="en-US" altLang="ja-JP" sz="1200" dirty="0" err="1" smtClean="0"/>
              <a:t>Naonori</a:t>
            </a:r>
            <a:r>
              <a:rPr kumimoji="1" lang="en-US" altLang="ja-JP" sz="1200" dirty="0" smtClean="0"/>
              <a:t> Sugiyama and Yuki Mochizuki. We would like to thank A. </a:t>
            </a:r>
            <a:r>
              <a:rPr kumimoji="1" lang="en-US" altLang="ja-JP" sz="1200" dirty="0" err="1" smtClean="0"/>
              <a:t>Taruya</a:t>
            </a:r>
            <a:r>
              <a:rPr kumimoji="1" lang="en-US" altLang="ja-JP" sz="1200" dirty="0" smtClean="0"/>
              <a:t>, T. </a:t>
            </a:r>
            <a:r>
              <a:rPr kumimoji="1" lang="en-US" altLang="ja-JP" sz="1200" dirty="0" err="1" smtClean="0"/>
              <a:t>Nishimichi</a:t>
            </a:r>
            <a:r>
              <a:rPr kumimoji="1" lang="en-US" altLang="ja-JP" sz="1200" dirty="0" smtClean="0"/>
              <a:t> for providing us the results of  numerical simulation and useful comments. This work is supported in part by GCOE program” Weaving Science Web beyond Particle-matter Hierarchy” at Tohoku University  and by a Grant-in –Aid for Science Research from JSPS</a:t>
            </a:r>
            <a:endParaRPr kumimoji="1" lang="ja-JP" altLang="en-US" sz="1200" dirty="0"/>
          </a:p>
        </p:txBody>
      </p:sp>
      <p:sp>
        <p:nvSpPr>
          <p:cNvPr id="15" name="テキスト ボックス 14"/>
          <p:cNvSpPr txBox="1"/>
          <p:nvPr/>
        </p:nvSpPr>
        <p:spPr>
          <a:xfrm>
            <a:off x="570020" y="5626894"/>
            <a:ext cx="6984776" cy="1231106"/>
          </a:xfrm>
          <a:prstGeom prst="rect">
            <a:avLst/>
          </a:prstGeom>
          <a:noFill/>
        </p:spPr>
        <p:txBody>
          <a:bodyPr wrap="square" rtlCol="0">
            <a:spAutoFit/>
          </a:bodyPr>
          <a:lstStyle/>
          <a:p>
            <a:r>
              <a:rPr kumimoji="1" lang="en-US" altLang="ja-JP" sz="1400" dirty="0" smtClean="0"/>
              <a:t>References</a:t>
            </a:r>
          </a:p>
          <a:p>
            <a:r>
              <a:rPr lang="en-US" altLang="ja-JP" sz="1200" dirty="0" smtClean="0"/>
              <a:t>M. H. </a:t>
            </a:r>
            <a:r>
              <a:rPr lang="en-US" altLang="ja-JP" sz="1200" dirty="0" err="1" smtClean="0"/>
              <a:t>Goroff</a:t>
            </a:r>
            <a:r>
              <a:rPr lang="en-US" altLang="ja-JP" sz="1200" dirty="0" smtClean="0"/>
              <a:t>, et.al.  ApJ311, (1986)</a:t>
            </a:r>
          </a:p>
          <a:p>
            <a:r>
              <a:rPr kumimoji="1" lang="en-US" altLang="ja-JP" sz="1200" dirty="0" smtClean="0"/>
              <a:t>F. </a:t>
            </a:r>
            <a:r>
              <a:rPr kumimoji="1" lang="en-US" altLang="ja-JP" sz="1200" dirty="0" err="1" smtClean="0"/>
              <a:t>Bernardeau</a:t>
            </a:r>
            <a:r>
              <a:rPr kumimoji="1" lang="en-US" altLang="ja-JP" sz="1200" dirty="0" smtClean="0"/>
              <a:t> et.al. Phys. Rept.367, (2002)</a:t>
            </a:r>
          </a:p>
          <a:p>
            <a:r>
              <a:rPr kumimoji="1" lang="en-US" altLang="ja-JP" sz="1200" dirty="0" smtClean="0"/>
              <a:t>F. </a:t>
            </a:r>
            <a:r>
              <a:rPr kumimoji="1" lang="en-US" altLang="ja-JP" sz="1200" dirty="0" err="1" smtClean="0"/>
              <a:t>Bernardeau</a:t>
            </a:r>
            <a:r>
              <a:rPr kumimoji="1" lang="en-US" altLang="ja-JP" sz="1200" dirty="0" smtClean="0"/>
              <a:t>, M. </a:t>
            </a:r>
            <a:r>
              <a:rPr kumimoji="1" lang="en-US" altLang="ja-JP" sz="1200" dirty="0" err="1" smtClean="0"/>
              <a:t>Crocce</a:t>
            </a:r>
            <a:r>
              <a:rPr kumimoji="1" lang="en-US" altLang="ja-JP" sz="1200" dirty="0" smtClean="0"/>
              <a:t> and R. </a:t>
            </a:r>
            <a:r>
              <a:rPr kumimoji="1" lang="en-US" altLang="ja-JP" sz="1200" dirty="0" err="1" smtClean="0"/>
              <a:t>Scoccimaro</a:t>
            </a:r>
            <a:r>
              <a:rPr kumimoji="1" lang="en-US" altLang="ja-JP" sz="1200" dirty="0" smtClean="0"/>
              <a:t>, PRD78, (2008)</a:t>
            </a:r>
          </a:p>
          <a:p>
            <a:pPr marL="228600" indent="-228600">
              <a:buAutoNum type="alphaUcPeriod"/>
            </a:pPr>
            <a:r>
              <a:rPr lang="en-US" altLang="ja-JP" sz="1200" dirty="0" err="1" smtClean="0"/>
              <a:t>Taruya</a:t>
            </a:r>
            <a:r>
              <a:rPr lang="en-US" altLang="ja-JP" sz="1200" dirty="0" smtClean="0"/>
              <a:t>, et.al. PRD80, (2009)</a:t>
            </a:r>
          </a:p>
          <a:p>
            <a:r>
              <a:rPr kumimoji="1" lang="en-US" altLang="ja-JP" sz="1200" dirty="0" smtClean="0"/>
              <a:t>T. Futamase MNRAS192, (1980)</a:t>
            </a:r>
            <a:endParaRPr kumimoji="1" lang="ja-JP" altLang="en-US"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1390</TotalTime>
  <Words>595</Words>
  <Application>Microsoft Office PowerPoint</Application>
  <PresentationFormat>画面に合わせる (4:3)</PresentationFormat>
  <Paragraphs>41</Paragraphs>
  <Slides>6</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6</vt:i4>
      </vt:variant>
    </vt:vector>
  </HeadingPairs>
  <TitlesOfParts>
    <vt:vector size="9" baseType="lpstr">
      <vt:lpstr>Office テーマ</vt:lpstr>
      <vt:lpstr>数式</vt:lpstr>
      <vt:lpstr>Microsoft 数式 3.0</vt:lpstr>
      <vt:lpstr>WH expansion applied for  Non-linear Evolution of matter Perturbation</vt:lpstr>
      <vt:lpstr>1. WH expansion approach to evolution of density fluctuation</vt:lpstr>
      <vt:lpstr>2. Relation to SPT and high-k limit</vt:lpstr>
      <vt:lpstr>PowerPoint プレゼンテーション</vt:lpstr>
      <vt:lpstr>3. An approximation for the total power spectrum</vt:lpstr>
      <vt:lpstr>4. Results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approach to Non-linear Density Perturbation</dc:title>
  <dc:creator>X</dc:creator>
  <cp:lastModifiedBy>futamase</cp:lastModifiedBy>
  <cp:revision>78</cp:revision>
  <dcterms:created xsi:type="dcterms:W3CDTF">2012-02-13T05:21:14Z</dcterms:created>
  <dcterms:modified xsi:type="dcterms:W3CDTF">2012-06-27T04:53:22Z</dcterms:modified>
</cp:coreProperties>
</file>