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44" r:id="rId2"/>
    <p:sldMasterId id="2147483756" r:id="rId3"/>
  </p:sldMasterIdLst>
  <p:notesMasterIdLst>
    <p:notesMasterId r:id="rId45"/>
  </p:notesMasterIdLst>
  <p:handoutMasterIdLst>
    <p:handoutMasterId r:id="rId46"/>
  </p:handoutMasterIdLst>
  <p:sldIdLst>
    <p:sldId id="256" r:id="rId4"/>
    <p:sldId id="307" r:id="rId5"/>
    <p:sldId id="284" r:id="rId6"/>
    <p:sldId id="285" r:id="rId7"/>
    <p:sldId id="303" r:id="rId8"/>
    <p:sldId id="304" r:id="rId9"/>
    <p:sldId id="263" r:id="rId10"/>
    <p:sldId id="264" r:id="rId11"/>
    <p:sldId id="267" r:id="rId12"/>
    <p:sldId id="268" r:id="rId13"/>
    <p:sldId id="290" r:id="rId14"/>
    <p:sldId id="286" r:id="rId15"/>
    <p:sldId id="335" r:id="rId16"/>
    <p:sldId id="287" r:id="rId17"/>
    <p:sldId id="322" r:id="rId18"/>
    <p:sldId id="316" r:id="rId19"/>
    <p:sldId id="344" r:id="rId20"/>
    <p:sldId id="317" r:id="rId21"/>
    <p:sldId id="291" r:id="rId22"/>
    <p:sldId id="292" r:id="rId23"/>
    <p:sldId id="293" r:id="rId24"/>
    <p:sldId id="323" r:id="rId25"/>
    <p:sldId id="334" r:id="rId26"/>
    <p:sldId id="333" r:id="rId27"/>
    <p:sldId id="321" r:id="rId28"/>
    <p:sldId id="324" r:id="rId29"/>
    <p:sldId id="325" r:id="rId30"/>
    <p:sldId id="326" r:id="rId31"/>
    <p:sldId id="327" r:id="rId32"/>
    <p:sldId id="328" r:id="rId33"/>
    <p:sldId id="329" r:id="rId34"/>
    <p:sldId id="337" r:id="rId35"/>
    <p:sldId id="336" r:id="rId36"/>
    <p:sldId id="338" r:id="rId37"/>
    <p:sldId id="340" r:id="rId38"/>
    <p:sldId id="339" r:id="rId39"/>
    <p:sldId id="341" r:id="rId40"/>
    <p:sldId id="342" r:id="rId41"/>
    <p:sldId id="343" r:id="rId42"/>
    <p:sldId id="330" r:id="rId43"/>
    <p:sldId id="331" r:id="rId4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24" autoAdjust="0"/>
    <p:restoredTop sz="94683" autoAdjust="0"/>
  </p:normalViewPr>
  <p:slideViewPr>
    <p:cSldViewPr>
      <p:cViewPr varScale="1">
        <p:scale>
          <a:sx n="82" d="100"/>
          <a:sy n="82" d="100"/>
        </p:scale>
        <p:origin x="-968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68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handoutMaster" Target="handoutMasters/handoutMaster1.xml"/><Relationship Id="rId47" Type="http://schemas.openxmlformats.org/officeDocument/2006/relationships/printerSettings" Target="printerSettings/printerSettings1.bin"/><Relationship Id="rId48" Type="http://schemas.openxmlformats.org/officeDocument/2006/relationships/presProps" Target="presProps.xml"/><Relationship Id="rId49" Type="http://schemas.openxmlformats.org/officeDocument/2006/relationships/viewProps" Target="viewProps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<Relationship Id="rId24" Type="http://schemas.openxmlformats.org/officeDocument/2006/relationships/slide" Target="slides/slide21.xml"/><Relationship Id="rId25" Type="http://schemas.openxmlformats.org/officeDocument/2006/relationships/slide" Target="slides/slide22.xml"/><Relationship Id="rId26" Type="http://schemas.openxmlformats.org/officeDocument/2006/relationships/slide" Target="slides/slide23.xml"/><Relationship Id="rId27" Type="http://schemas.openxmlformats.org/officeDocument/2006/relationships/slide" Target="slides/slide24.xml"/><Relationship Id="rId28" Type="http://schemas.openxmlformats.org/officeDocument/2006/relationships/slide" Target="slides/slide25.xml"/><Relationship Id="rId29" Type="http://schemas.openxmlformats.org/officeDocument/2006/relationships/slide" Target="slides/slide26.xml"/><Relationship Id="rId50" Type="http://schemas.openxmlformats.org/officeDocument/2006/relationships/theme" Target="theme/theme1.xml"/><Relationship Id="rId5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30" Type="http://schemas.openxmlformats.org/officeDocument/2006/relationships/slide" Target="slides/slide27.xml"/><Relationship Id="rId31" Type="http://schemas.openxmlformats.org/officeDocument/2006/relationships/slide" Target="slides/slide28.xml"/><Relationship Id="rId32" Type="http://schemas.openxmlformats.org/officeDocument/2006/relationships/slide" Target="slides/slide29.xml"/><Relationship Id="rId9" Type="http://schemas.openxmlformats.org/officeDocument/2006/relationships/slide" Target="slides/slide6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33" Type="http://schemas.openxmlformats.org/officeDocument/2006/relationships/slide" Target="slides/slide30.xml"/><Relationship Id="rId34" Type="http://schemas.openxmlformats.org/officeDocument/2006/relationships/slide" Target="slides/slide31.xml"/><Relationship Id="rId35" Type="http://schemas.openxmlformats.org/officeDocument/2006/relationships/slide" Target="slides/slide32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37" Type="http://schemas.openxmlformats.org/officeDocument/2006/relationships/slide" Target="slides/slide34.xml"/><Relationship Id="rId38" Type="http://schemas.openxmlformats.org/officeDocument/2006/relationships/slide" Target="slides/slide35.xml"/><Relationship Id="rId39" Type="http://schemas.openxmlformats.org/officeDocument/2006/relationships/slide" Target="slides/slide36.xml"/><Relationship Id="rId40" Type="http://schemas.openxmlformats.org/officeDocument/2006/relationships/slide" Target="slides/slide37.xml"/><Relationship Id="rId41" Type="http://schemas.openxmlformats.org/officeDocument/2006/relationships/slide" Target="slides/slide38.xml"/><Relationship Id="rId42" Type="http://schemas.openxmlformats.org/officeDocument/2006/relationships/slide" Target="slides/slide39.xml"/><Relationship Id="rId43" Type="http://schemas.openxmlformats.org/officeDocument/2006/relationships/slide" Target="slides/slide40.xml"/><Relationship Id="rId44" Type="http://schemas.openxmlformats.org/officeDocument/2006/relationships/slide" Target="slides/slide41.xml"/><Relationship Id="rId4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B26535-4E39-934D-8102-B31FD84E196F}" type="datetimeFigureOut">
              <a:rPr lang="en-US" smtClean="0"/>
              <a:t>6/19/12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5F616C-89A6-4C40-AC69-661B3EB31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4781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88F201-4F34-4561-ABDE-DFCFB8D1B143}" type="datetimeFigureOut">
              <a:rPr lang="en-US" smtClean="0"/>
              <a:pPr/>
              <a:t>6/19/12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D51356-0D61-4C35-B6C8-E1CF43E08C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49803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D51356-0D61-4C35-B6C8-E1CF43E08C51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D51356-0D61-4C35-B6C8-E1CF43E08C51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D51356-0D61-4C35-B6C8-E1CF43E08C51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D51356-0D61-4C35-B6C8-E1CF43E08C51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D51356-0D61-4C35-B6C8-E1CF43E08C51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D51356-0D61-4C35-B6C8-E1CF43E08C51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D51356-0D61-4C35-B6C8-E1CF43E08C51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D51356-0D61-4C35-B6C8-E1CF43E08C51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D51356-0D61-4C35-B6C8-E1CF43E08C5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D51356-0D61-4C35-B6C8-E1CF43E08C51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5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D51356-0D61-4C35-B6C8-E1CF43E08C51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6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D51356-0D61-4C35-B6C8-E1CF43E08C51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D51356-0D61-4C35-B6C8-E1CF43E08C51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D51356-0D61-4C35-B6C8-E1CF43E08C51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D51356-0D61-4C35-B6C8-E1CF43E08C51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jpeg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1.jpeg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1.jpeg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BC71C1F-9718-7A43-9795-749683839B2D}" type="datetime1">
              <a:rPr lang="en-US" smtClean="0"/>
              <a:t>6/19/12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en-US" smtClean="0"/>
              <a:t>8th Friedmann Seminar,  Rio de Janeiro,  30 May - 3 June, 2011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427B785-3B3E-4984-A983-BC6405C91E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04477C-12E0-F843-BDDD-186262FA6DB9}" type="datetime1">
              <a:rPr lang="en-US" smtClean="0"/>
              <a:t>6/19/12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8th Friedmann Seminar,  Rio de Janeiro,  30 May - 3 June,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27B785-3B3E-4984-A983-BC6405C91E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98D55C-7A02-244E-8A7F-EACE4AF08093}" type="datetime1">
              <a:rPr lang="en-US" smtClean="0"/>
              <a:t>6/19/12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8th Friedmann Seminar,  Rio de Janeiro,  30 May - 3 June,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27B785-3B3E-4984-A983-BC6405C91E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  <a:latin typeface="Lucida Sans Unicode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>
                <a:solidFill>
                  <a:prstClr val="black"/>
                </a:solidFill>
                <a:latin typeface="Lucida Sans Unicode"/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>
                <a:solidFill>
                  <a:prstClr val="black"/>
                </a:solidFill>
                <a:latin typeface="Lucida Sans Unicode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/>
              <a:endParaRPr lang="en-US">
                <a:solidFill>
                  <a:prstClr val="white"/>
                </a:solidFill>
                <a:latin typeface="Lucida Sans Unicode"/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D4D3EE4-1E96-CF4B-B60A-A82959444530}" type="datetime1">
              <a:rPr lang="en-US" smtClean="0">
                <a:latin typeface="Lucida Sans Unicode"/>
              </a:rPr>
              <a:t>6/19/12</a:t>
            </a:fld>
            <a:endParaRPr lang="en-US">
              <a:latin typeface="Lucida Sans Unicode"/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en-US" smtClean="0">
                <a:solidFill>
                  <a:srgbClr val="2DA2BF">
                    <a:tint val="20000"/>
                  </a:srgbClr>
                </a:solidFill>
                <a:latin typeface="Lucida Sans Unicode"/>
              </a:rPr>
              <a:t>8th Friedmann Seminar,  Rio de Janeiro,  30 May - 3 June, 2011</a:t>
            </a:r>
            <a:endParaRPr lang="en-US">
              <a:solidFill>
                <a:srgbClr val="2DA2BF">
                  <a:tint val="20000"/>
                </a:srgbClr>
              </a:solidFill>
              <a:latin typeface="Lucida Sans Unicode"/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427B785-3B3E-4984-A983-BC6405C91E69}" type="slidenum">
              <a:rPr lang="en-US" smtClean="0">
                <a:latin typeface="Lucida Sans Unicode"/>
              </a:rPr>
              <a:pPr/>
              <a:t>‹#›</a:t>
            </a:fld>
            <a:endParaRPr lang="en-US">
              <a:latin typeface="Lucida Sans Unicode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C9C9E9-96CF-0B42-B1B0-852C20E9D6E4}" type="datetime1">
              <a:rPr lang="en-US" smtClean="0">
                <a:solidFill>
                  <a:prstClr val="black"/>
                </a:solidFill>
                <a:latin typeface="Lucida Sans Unicode"/>
              </a:rPr>
              <a:t>6/19/12</a:t>
            </a:fld>
            <a:endParaRPr lang="en-US">
              <a:solidFill>
                <a:prstClr val="black"/>
              </a:solidFill>
              <a:latin typeface="Lucida Sans Unicode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>
                <a:solidFill>
                  <a:prstClr val="black"/>
                </a:solidFill>
                <a:latin typeface="Lucida Sans Unicode"/>
              </a:rPr>
              <a:t>8th Friedmann Seminar,  Rio de Janeiro,  30 May - 3 June, 2011</a:t>
            </a:r>
            <a:endParaRPr lang="en-US">
              <a:solidFill>
                <a:prstClr val="black"/>
              </a:solidFill>
              <a:latin typeface="Lucida Sans Unicode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27B785-3B3E-4984-A983-BC6405C91E69}" type="slidenum">
              <a:rPr lang="en-US" smtClean="0">
                <a:solidFill>
                  <a:prstClr val="black"/>
                </a:solidFill>
                <a:latin typeface="Lucida Sans Unicode"/>
              </a:rPr>
              <a:pPr/>
              <a:t>‹#›</a:t>
            </a:fld>
            <a:endParaRPr lang="en-US">
              <a:solidFill>
                <a:prstClr val="black"/>
              </a:solidFill>
              <a:latin typeface="Lucida Sans Unicode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5313C7-B261-C944-84B8-8556A8424CD8}" type="datetime1">
              <a:rPr lang="en-US" smtClean="0">
                <a:solidFill>
                  <a:prstClr val="white"/>
                </a:solidFill>
                <a:latin typeface="Lucida Sans Unicode"/>
              </a:rPr>
              <a:t>6/19/12</a:t>
            </a:fld>
            <a:endParaRPr lang="en-US">
              <a:solidFill>
                <a:prstClr val="white"/>
              </a:solidFill>
              <a:latin typeface="Lucida Sans Unicode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>
                <a:solidFill>
                  <a:prstClr val="white"/>
                </a:solidFill>
                <a:latin typeface="Lucida Sans Unicode"/>
              </a:rPr>
              <a:t>8th Friedmann Seminar,  Rio de Janeiro,  30 May - 3 June, 2011</a:t>
            </a:r>
            <a:endParaRPr lang="en-US">
              <a:solidFill>
                <a:prstClr val="white"/>
              </a:solidFill>
              <a:latin typeface="Lucida Sans Unicode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27B785-3B3E-4984-A983-BC6405C91E69}" type="slidenum">
              <a:rPr lang="en-US" smtClean="0">
                <a:solidFill>
                  <a:prstClr val="white"/>
                </a:solidFill>
                <a:latin typeface="Lucida Sans Unicode"/>
              </a:rPr>
              <a:pPr/>
              <a:t>‹#›</a:t>
            </a:fld>
            <a:endParaRPr lang="en-US">
              <a:solidFill>
                <a:prstClr val="white"/>
              </a:solidFill>
              <a:latin typeface="Lucida Sans Unicode"/>
            </a:endParaRPr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  <a:latin typeface="Lucida Sans Unicode"/>
            </a:endParaRPr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  <a:latin typeface="Lucida Sans Unicode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2D22DE-A361-E647-938A-709F0E50B4E6}" type="datetime1">
              <a:rPr lang="en-US" smtClean="0">
                <a:solidFill>
                  <a:prstClr val="white"/>
                </a:solidFill>
                <a:latin typeface="Lucida Sans Unicode"/>
              </a:rPr>
              <a:t>6/19/12</a:t>
            </a:fld>
            <a:endParaRPr lang="en-US">
              <a:solidFill>
                <a:prstClr val="white"/>
              </a:solidFill>
              <a:latin typeface="Lucida Sans Unicode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>
                <a:solidFill>
                  <a:prstClr val="white"/>
                </a:solidFill>
                <a:latin typeface="Lucida Sans Unicode"/>
              </a:rPr>
              <a:t>8th Friedmann Seminar,  Rio de Janeiro,  30 May - 3 June, 2011</a:t>
            </a:r>
            <a:endParaRPr lang="en-US">
              <a:solidFill>
                <a:prstClr val="white"/>
              </a:solidFill>
              <a:latin typeface="Lucida Sans Unicode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27B785-3B3E-4984-A983-BC6405C91E69}" type="slidenum">
              <a:rPr lang="en-US" smtClean="0">
                <a:solidFill>
                  <a:prstClr val="white"/>
                </a:solidFill>
                <a:latin typeface="Lucida Sans Unicode"/>
              </a:rPr>
              <a:pPr/>
              <a:t>‹#›</a:t>
            </a:fld>
            <a:endParaRPr lang="en-US">
              <a:solidFill>
                <a:prstClr val="white"/>
              </a:solidFill>
              <a:latin typeface="Lucida Sans Unicode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29B753-358C-5F41-B274-DEBEEE4E5A73}" type="datetime1">
              <a:rPr lang="en-US" smtClean="0">
                <a:solidFill>
                  <a:prstClr val="black"/>
                </a:solidFill>
                <a:latin typeface="Lucida Sans Unicode"/>
              </a:rPr>
              <a:t>6/19/12</a:t>
            </a:fld>
            <a:endParaRPr lang="en-US">
              <a:solidFill>
                <a:prstClr val="black"/>
              </a:solidFill>
              <a:latin typeface="Lucida Sans Unicode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>
                <a:solidFill>
                  <a:prstClr val="black"/>
                </a:solidFill>
                <a:latin typeface="Lucida Sans Unicode"/>
              </a:rPr>
              <a:t>8th Friedmann Seminar,  Rio de Janeiro,  30 May - 3 June, 2011</a:t>
            </a:r>
            <a:endParaRPr lang="en-US">
              <a:solidFill>
                <a:prstClr val="black"/>
              </a:solidFill>
              <a:latin typeface="Lucida Sans Unicode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27B785-3B3E-4984-A983-BC6405C91E69}" type="slidenum">
              <a:rPr lang="en-US" smtClean="0">
                <a:solidFill>
                  <a:prstClr val="black"/>
                </a:solidFill>
                <a:latin typeface="Lucida Sans Unicode"/>
              </a:rPr>
              <a:pPr/>
              <a:t>‹#›</a:t>
            </a:fld>
            <a:endParaRPr lang="en-US">
              <a:solidFill>
                <a:prstClr val="black"/>
              </a:solidFill>
              <a:latin typeface="Lucida Sans Unicode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5FCBDD-2785-3F42-9D94-CD809E05F948}" type="datetime1">
              <a:rPr lang="en-US" smtClean="0">
                <a:solidFill>
                  <a:prstClr val="white"/>
                </a:solidFill>
                <a:latin typeface="Lucida Sans Unicode"/>
              </a:rPr>
              <a:t>6/19/12</a:t>
            </a:fld>
            <a:endParaRPr lang="en-US">
              <a:solidFill>
                <a:prstClr val="white"/>
              </a:solidFill>
              <a:latin typeface="Lucida Sans Unicode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>
                <a:solidFill>
                  <a:prstClr val="white"/>
                </a:solidFill>
                <a:latin typeface="Lucida Sans Unicode"/>
              </a:rPr>
              <a:t>8th Friedmann Seminar,  Rio de Janeiro,  30 May - 3 June, 2011</a:t>
            </a:r>
            <a:endParaRPr lang="en-US">
              <a:solidFill>
                <a:prstClr val="white"/>
              </a:solidFill>
              <a:latin typeface="Lucida Sans Unicode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27B785-3B3E-4984-A983-BC6405C91E69}" type="slidenum">
              <a:rPr lang="en-US" smtClean="0">
                <a:solidFill>
                  <a:prstClr val="white"/>
                </a:solidFill>
                <a:latin typeface="Lucida Sans Unicode"/>
              </a:rPr>
              <a:pPr/>
              <a:t>‹#›</a:t>
            </a:fld>
            <a:endParaRPr lang="en-US">
              <a:solidFill>
                <a:prstClr val="white"/>
              </a:solidFill>
              <a:latin typeface="Lucida Sans Unicode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49F681-4A97-F544-926D-AD48C1AD4ECA}" type="datetime1">
              <a:rPr lang="en-US" smtClean="0">
                <a:solidFill>
                  <a:prstClr val="black"/>
                </a:solidFill>
                <a:latin typeface="Lucida Sans Unicode"/>
              </a:rPr>
              <a:t>6/19/12</a:t>
            </a:fld>
            <a:endParaRPr lang="en-US">
              <a:solidFill>
                <a:prstClr val="black"/>
              </a:solidFill>
              <a:latin typeface="Lucida Sans Unicode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>
                <a:solidFill>
                  <a:prstClr val="black"/>
                </a:solidFill>
                <a:latin typeface="Lucida Sans Unicode"/>
              </a:rPr>
              <a:t>8th Friedmann Seminar,  Rio de Janeiro,  30 May - 3 June, 2011</a:t>
            </a:r>
            <a:endParaRPr lang="en-US">
              <a:solidFill>
                <a:prstClr val="black"/>
              </a:solidFill>
              <a:latin typeface="Lucida Sans Unicode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27B785-3B3E-4984-A983-BC6405C91E69}" type="slidenum">
              <a:rPr lang="en-US" smtClean="0">
                <a:solidFill>
                  <a:prstClr val="black"/>
                </a:solidFill>
                <a:latin typeface="Lucida Sans Unicode"/>
              </a:rPr>
              <a:pPr/>
              <a:t>‹#›</a:t>
            </a:fld>
            <a:endParaRPr lang="en-US">
              <a:solidFill>
                <a:prstClr val="black"/>
              </a:solidFill>
              <a:latin typeface="Lucida Sans Unicode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53E2EF4-656B-9646-9AFB-551D5309FB17}" type="datetime1">
              <a:rPr lang="en-US" smtClean="0">
                <a:solidFill>
                  <a:prstClr val="black"/>
                </a:solidFill>
                <a:latin typeface="Lucida Sans Unicode"/>
              </a:rPr>
              <a:t>6/19/12</a:t>
            </a:fld>
            <a:endParaRPr lang="en-US">
              <a:solidFill>
                <a:prstClr val="black"/>
              </a:solidFill>
              <a:latin typeface="Lucida Sans Unicode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>
                <a:solidFill>
                  <a:prstClr val="black"/>
                </a:solidFill>
                <a:latin typeface="Lucida Sans Unicode"/>
              </a:rPr>
              <a:t>8th Friedmann Seminar,  Rio de Janeiro,  30 May - 3 June, 2011</a:t>
            </a:r>
            <a:endParaRPr lang="en-US">
              <a:solidFill>
                <a:prstClr val="black"/>
              </a:solidFill>
              <a:latin typeface="Lucida Sans Unicode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27B785-3B3E-4984-A983-BC6405C91E69}" type="slidenum">
              <a:rPr lang="en-US" smtClean="0">
                <a:solidFill>
                  <a:prstClr val="black"/>
                </a:solidFill>
                <a:latin typeface="Lucida Sans Unicode"/>
              </a:rPr>
              <a:pPr/>
              <a:t>‹#›</a:t>
            </a:fld>
            <a:endParaRPr lang="en-US">
              <a:solidFill>
                <a:prstClr val="black"/>
              </a:solidFill>
              <a:latin typeface="Lucida Sans Unicode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4D8E58-D3BC-CD40-839D-4822BCF135E9}" type="datetime1">
              <a:rPr lang="en-US" smtClean="0"/>
              <a:t>6/19/12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8th Friedmann Seminar,  Rio de Janeiro,  30 May - 3 June,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27B785-3B3E-4984-A983-BC6405C91E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65C7636-F2FC-C240-A65E-5A3045E4ABCB}" type="datetime1">
              <a:rPr lang="en-US" smtClean="0">
                <a:solidFill>
                  <a:prstClr val="white"/>
                </a:solidFill>
                <a:latin typeface="Lucida Sans Unicode"/>
              </a:rPr>
              <a:t>6/19/12</a:t>
            </a:fld>
            <a:endParaRPr lang="en-US">
              <a:solidFill>
                <a:prstClr val="white"/>
              </a:solidFill>
              <a:latin typeface="Lucida Sans Unicode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US" smtClean="0">
                <a:solidFill>
                  <a:prstClr val="white"/>
                </a:solidFill>
                <a:latin typeface="Lucida Sans Unicode"/>
              </a:rPr>
              <a:t>8th Friedmann Seminar,  Rio de Janeiro,  30 May - 3 June, 2011</a:t>
            </a:r>
            <a:endParaRPr lang="en-US">
              <a:solidFill>
                <a:prstClr val="white"/>
              </a:solidFill>
              <a:latin typeface="Lucida Sans Unicode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427B785-3B3E-4984-A983-BC6405C91E69}" type="slidenum">
              <a:rPr lang="en-US" smtClean="0">
                <a:solidFill>
                  <a:prstClr val="white"/>
                </a:solidFill>
                <a:latin typeface="Lucida Sans Unicode"/>
              </a:rPr>
              <a:pPr/>
              <a:t>‹#›</a:t>
            </a:fld>
            <a:endParaRPr lang="en-US">
              <a:solidFill>
                <a:prstClr val="white"/>
              </a:solidFill>
              <a:latin typeface="Lucida Sans Unicode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  <a:latin typeface="Lucida Sans Unicode"/>
            </a:endParaRPr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  <a:latin typeface="Lucida Sans Unicode"/>
            </a:endParaRPr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>
              <a:solidFill>
                <a:prstClr val="white"/>
              </a:solidFill>
              <a:latin typeface="Lucida Sans Unicode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  <a:latin typeface="Lucida Sans Unicode"/>
            </a:endParaRPr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  <a:latin typeface="Lucida Sans Unicode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FD3FCF-B2E0-3C44-BAA5-073CA83641C0}" type="datetime1">
              <a:rPr lang="en-US" smtClean="0">
                <a:solidFill>
                  <a:prstClr val="black"/>
                </a:solidFill>
                <a:latin typeface="Lucida Sans Unicode"/>
              </a:rPr>
              <a:t>6/19/12</a:t>
            </a:fld>
            <a:endParaRPr lang="en-US">
              <a:solidFill>
                <a:prstClr val="black"/>
              </a:solidFill>
              <a:latin typeface="Lucida Sans Unicode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>
                <a:solidFill>
                  <a:prstClr val="black"/>
                </a:solidFill>
                <a:latin typeface="Lucida Sans Unicode"/>
              </a:rPr>
              <a:t>8th Friedmann Seminar,  Rio de Janeiro,  30 May - 3 June, 2011</a:t>
            </a:r>
            <a:endParaRPr lang="en-US">
              <a:solidFill>
                <a:prstClr val="black"/>
              </a:solidFill>
              <a:latin typeface="Lucida Sans Unicode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27B785-3B3E-4984-A983-BC6405C91E69}" type="slidenum">
              <a:rPr lang="en-US" smtClean="0">
                <a:solidFill>
                  <a:prstClr val="black"/>
                </a:solidFill>
                <a:latin typeface="Lucida Sans Unicode"/>
              </a:rPr>
              <a:pPr/>
              <a:t>‹#›</a:t>
            </a:fld>
            <a:endParaRPr lang="en-US">
              <a:solidFill>
                <a:prstClr val="black"/>
              </a:solidFill>
              <a:latin typeface="Lucida Sans Unicode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694A8E-883C-CA49-8F6D-BEBEA0FB3C55}" type="datetime1">
              <a:rPr lang="en-US" smtClean="0">
                <a:solidFill>
                  <a:prstClr val="black"/>
                </a:solidFill>
                <a:latin typeface="Lucida Sans Unicode"/>
              </a:rPr>
              <a:t>6/19/12</a:t>
            </a:fld>
            <a:endParaRPr lang="en-US">
              <a:solidFill>
                <a:prstClr val="black"/>
              </a:solidFill>
              <a:latin typeface="Lucida Sans Unicode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>
                <a:solidFill>
                  <a:prstClr val="black"/>
                </a:solidFill>
                <a:latin typeface="Lucida Sans Unicode"/>
              </a:rPr>
              <a:t>8th Friedmann Seminar,  Rio de Janeiro,  30 May - 3 June, 2011</a:t>
            </a:r>
            <a:endParaRPr lang="en-US">
              <a:solidFill>
                <a:prstClr val="black"/>
              </a:solidFill>
              <a:latin typeface="Lucida Sans Unicode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27B785-3B3E-4984-A983-BC6405C91E69}" type="slidenum">
              <a:rPr lang="en-US" smtClean="0">
                <a:solidFill>
                  <a:prstClr val="black"/>
                </a:solidFill>
                <a:latin typeface="Lucida Sans Unicode"/>
              </a:rPr>
              <a:pPr/>
              <a:t>‹#›</a:t>
            </a:fld>
            <a:endParaRPr lang="en-US">
              <a:solidFill>
                <a:prstClr val="black"/>
              </a:solidFill>
              <a:latin typeface="Lucida Sans Unicode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  <a:latin typeface="Lucida Sans Unicode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>
                <a:solidFill>
                  <a:prstClr val="black"/>
                </a:solidFill>
                <a:latin typeface="Lucida Sans Unicode"/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>
                <a:solidFill>
                  <a:prstClr val="black"/>
                </a:solidFill>
                <a:latin typeface="Lucida Sans Unicode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/>
              <a:endParaRPr lang="en-US">
                <a:solidFill>
                  <a:prstClr val="white"/>
                </a:solidFill>
                <a:latin typeface="Lucida Sans Unicode"/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E1C88E-3955-A546-83B1-D8DE652C75A7}" type="datetime1">
              <a:rPr lang="en-US" smtClean="0">
                <a:latin typeface="Lucida Sans Unicode"/>
              </a:rPr>
              <a:t>6/19/12</a:t>
            </a:fld>
            <a:endParaRPr lang="en-US">
              <a:latin typeface="Lucida Sans Unicode"/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en-US" smtClean="0">
                <a:solidFill>
                  <a:srgbClr val="2DA2BF">
                    <a:tint val="20000"/>
                  </a:srgbClr>
                </a:solidFill>
                <a:latin typeface="Lucida Sans Unicode"/>
              </a:rPr>
              <a:t>8th Friedmann Seminar,  Rio de Janeiro,  30 May - 3 June, 2011</a:t>
            </a:r>
            <a:endParaRPr lang="en-US">
              <a:solidFill>
                <a:srgbClr val="2DA2BF">
                  <a:tint val="20000"/>
                </a:srgbClr>
              </a:solidFill>
              <a:latin typeface="Lucida Sans Unicode"/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427B785-3B3E-4984-A983-BC6405C91E69}" type="slidenum">
              <a:rPr lang="en-US" smtClean="0">
                <a:latin typeface="Lucida Sans Unicode"/>
              </a:rPr>
              <a:pPr/>
              <a:t>‹#›</a:t>
            </a:fld>
            <a:endParaRPr lang="en-US">
              <a:latin typeface="Lucida Sans Unicode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4CBB54-3728-BC49-B58F-B3794FC932F6}" type="datetime1">
              <a:rPr lang="en-US" smtClean="0">
                <a:solidFill>
                  <a:prstClr val="black"/>
                </a:solidFill>
                <a:latin typeface="Lucida Sans Unicode"/>
              </a:rPr>
              <a:t>6/19/12</a:t>
            </a:fld>
            <a:endParaRPr lang="en-US">
              <a:solidFill>
                <a:prstClr val="black"/>
              </a:solidFill>
              <a:latin typeface="Lucida Sans Unicode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>
                <a:solidFill>
                  <a:prstClr val="black"/>
                </a:solidFill>
                <a:latin typeface="Lucida Sans Unicode"/>
              </a:rPr>
              <a:t>8th Friedmann Seminar,  Rio de Janeiro,  30 May - 3 June, 2011</a:t>
            </a:r>
            <a:endParaRPr lang="en-US">
              <a:solidFill>
                <a:prstClr val="black"/>
              </a:solidFill>
              <a:latin typeface="Lucida Sans Unicode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27B785-3B3E-4984-A983-BC6405C91E69}" type="slidenum">
              <a:rPr lang="en-US" smtClean="0">
                <a:solidFill>
                  <a:prstClr val="black"/>
                </a:solidFill>
                <a:latin typeface="Lucida Sans Unicode"/>
              </a:rPr>
              <a:pPr/>
              <a:t>‹#›</a:t>
            </a:fld>
            <a:endParaRPr lang="en-US">
              <a:solidFill>
                <a:prstClr val="black"/>
              </a:solidFill>
              <a:latin typeface="Lucida Sans Unicode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77DD4B-DD83-C640-A248-9B1BA49421FD}" type="datetime1">
              <a:rPr lang="en-US" smtClean="0">
                <a:solidFill>
                  <a:prstClr val="white"/>
                </a:solidFill>
                <a:latin typeface="Lucida Sans Unicode"/>
              </a:rPr>
              <a:t>6/19/12</a:t>
            </a:fld>
            <a:endParaRPr lang="en-US">
              <a:solidFill>
                <a:prstClr val="white"/>
              </a:solidFill>
              <a:latin typeface="Lucida Sans Unicode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>
                <a:solidFill>
                  <a:prstClr val="white"/>
                </a:solidFill>
                <a:latin typeface="Lucida Sans Unicode"/>
              </a:rPr>
              <a:t>8th Friedmann Seminar,  Rio de Janeiro,  30 May - 3 June, 2011</a:t>
            </a:r>
            <a:endParaRPr lang="en-US">
              <a:solidFill>
                <a:prstClr val="white"/>
              </a:solidFill>
              <a:latin typeface="Lucida Sans Unicode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27B785-3B3E-4984-A983-BC6405C91E69}" type="slidenum">
              <a:rPr lang="en-US" smtClean="0">
                <a:solidFill>
                  <a:prstClr val="white"/>
                </a:solidFill>
                <a:latin typeface="Lucida Sans Unicode"/>
              </a:rPr>
              <a:pPr/>
              <a:t>‹#›</a:t>
            </a:fld>
            <a:endParaRPr lang="en-US">
              <a:solidFill>
                <a:prstClr val="white"/>
              </a:solidFill>
              <a:latin typeface="Lucida Sans Unicode"/>
            </a:endParaRPr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  <a:latin typeface="Lucida Sans Unicode"/>
            </a:endParaRPr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  <a:latin typeface="Lucida Sans Unicode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22E9CF-B627-B74E-BCA3-410C898B740B}" type="datetime1">
              <a:rPr lang="en-US" smtClean="0">
                <a:solidFill>
                  <a:prstClr val="white"/>
                </a:solidFill>
                <a:latin typeface="Lucida Sans Unicode"/>
              </a:rPr>
              <a:t>6/19/12</a:t>
            </a:fld>
            <a:endParaRPr lang="en-US">
              <a:solidFill>
                <a:prstClr val="white"/>
              </a:solidFill>
              <a:latin typeface="Lucida Sans Unicode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>
                <a:solidFill>
                  <a:prstClr val="white"/>
                </a:solidFill>
                <a:latin typeface="Lucida Sans Unicode"/>
              </a:rPr>
              <a:t>8th Friedmann Seminar,  Rio de Janeiro,  30 May - 3 June, 2011</a:t>
            </a:r>
            <a:endParaRPr lang="en-US">
              <a:solidFill>
                <a:prstClr val="white"/>
              </a:solidFill>
              <a:latin typeface="Lucida Sans Unicode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27B785-3B3E-4984-A983-BC6405C91E69}" type="slidenum">
              <a:rPr lang="en-US" smtClean="0">
                <a:solidFill>
                  <a:prstClr val="white"/>
                </a:solidFill>
                <a:latin typeface="Lucida Sans Unicode"/>
              </a:rPr>
              <a:pPr/>
              <a:t>‹#›</a:t>
            </a:fld>
            <a:endParaRPr lang="en-US">
              <a:solidFill>
                <a:prstClr val="white"/>
              </a:solidFill>
              <a:latin typeface="Lucida Sans Unicode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6D197C-461A-724B-87BB-455F4C5E7BED}" type="datetime1">
              <a:rPr lang="en-US" smtClean="0">
                <a:solidFill>
                  <a:prstClr val="black"/>
                </a:solidFill>
                <a:latin typeface="Lucida Sans Unicode"/>
              </a:rPr>
              <a:t>6/19/12</a:t>
            </a:fld>
            <a:endParaRPr lang="en-US">
              <a:solidFill>
                <a:prstClr val="black"/>
              </a:solidFill>
              <a:latin typeface="Lucida Sans Unicode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>
                <a:solidFill>
                  <a:prstClr val="black"/>
                </a:solidFill>
                <a:latin typeface="Lucida Sans Unicode"/>
              </a:rPr>
              <a:t>8th Friedmann Seminar,  Rio de Janeiro,  30 May - 3 June, 2011</a:t>
            </a:r>
            <a:endParaRPr lang="en-US">
              <a:solidFill>
                <a:prstClr val="black"/>
              </a:solidFill>
              <a:latin typeface="Lucida Sans Unicode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27B785-3B3E-4984-A983-BC6405C91E69}" type="slidenum">
              <a:rPr lang="en-US" smtClean="0">
                <a:solidFill>
                  <a:prstClr val="black"/>
                </a:solidFill>
                <a:latin typeface="Lucida Sans Unicode"/>
              </a:rPr>
              <a:pPr/>
              <a:t>‹#›</a:t>
            </a:fld>
            <a:endParaRPr lang="en-US">
              <a:solidFill>
                <a:prstClr val="black"/>
              </a:solidFill>
              <a:latin typeface="Lucida Sans Unicode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0833C2-D0BD-FD4B-861D-1ED169655985}" type="datetime1">
              <a:rPr lang="en-US" smtClean="0">
                <a:solidFill>
                  <a:prstClr val="white"/>
                </a:solidFill>
                <a:latin typeface="Lucida Sans Unicode"/>
              </a:rPr>
              <a:t>6/19/12</a:t>
            </a:fld>
            <a:endParaRPr lang="en-US">
              <a:solidFill>
                <a:prstClr val="white"/>
              </a:solidFill>
              <a:latin typeface="Lucida Sans Unicode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>
                <a:solidFill>
                  <a:prstClr val="white"/>
                </a:solidFill>
                <a:latin typeface="Lucida Sans Unicode"/>
              </a:rPr>
              <a:t>8th Friedmann Seminar,  Rio de Janeiro,  30 May - 3 June, 2011</a:t>
            </a:r>
            <a:endParaRPr lang="en-US">
              <a:solidFill>
                <a:prstClr val="white"/>
              </a:solidFill>
              <a:latin typeface="Lucida Sans Unicode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27B785-3B3E-4984-A983-BC6405C91E69}" type="slidenum">
              <a:rPr lang="en-US" smtClean="0">
                <a:solidFill>
                  <a:prstClr val="white"/>
                </a:solidFill>
                <a:latin typeface="Lucida Sans Unicode"/>
              </a:rPr>
              <a:pPr/>
              <a:t>‹#›</a:t>
            </a:fld>
            <a:endParaRPr lang="en-US">
              <a:solidFill>
                <a:prstClr val="white"/>
              </a:solidFill>
              <a:latin typeface="Lucida Sans Unicode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B093DE-3B41-D246-8D3C-F63677AE060F}" type="datetime1">
              <a:rPr lang="en-US" smtClean="0">
                <a:solidFill>
                  <a:prstClr val="black"/>
                </a:solidFill>
                <a:latin typeface="Lucida Sans Unicode"/>
              </a:rPr>
              <a:t>6/19/12</a:t>
            </a:fld>
            <a:endParaRPr lang="en-US">
              <a:solidFill>
                <a:prstClr val="black"/>
              </a:solidFill>
              <a:latin typeface="Lucida Sans Unicode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>
                <a:solidFill>
                  <a:prstClr val="black"/>
                </a:solidFill>
                <a:latin typeface="Lucida Sans Unicode"/>
              </a:rPr>
              <a:t>8th Friedmann Seminar,  Rio de Janeiro,  30 May - 3 June, 2011</a:t>
            </a:r>
            <a:endParaRPr lang="en-US">
              <a:solidFill>
                <a:prstClr val="black"/>
              </a:solidFill>
              <a:latin typeface="Lucida Sans Unicode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27B785-3B3E-4984-A983-BC6405C91E69}" type="slidenum">
              <a:rPr lang="en-US" smtClean="0">
                <a:solidFill>
                  <a:prstClr val="black"/>
                </a:solidFill>
                <a:latin typeface="Lucida Sans Unicode"/>
              </a:rPr>
              <a:pPr/>
              <a:t>‹#›</a:t>
            </a:fld>
            <a:endParaRPr lang="en-US">
              <a:solidFill>
                <a:prstClr val="black"/>
              </a:solidFill>
              <a:latin typeface="Lucida Sans Unicode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63ED6B-1B24-6949-8310-32BEE5B94E3C}" type="datetime1">
              <a:rPr lang="en-US" smtClean="0"/>
              <a:t>6/19/12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8th Friedmann Seminar,  Rio de Janeiro,  30 May - 3 June,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27B785-3B3E-4984-A983-BC6405C91E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7CF3A93-0CC0-3E46-922C-3038B3B7806F}" type="datetime1">
              <a:rPr lang="en-US" smtClean="0">
                <a:solidFill>
                  <a:prstClr val="black"/>
                </a:solidFill>
                <a:latin typeface="Lucida Sans Unicode"/>
              </a:rPr>
              <a:t>6/19/12</a:t>
            </a:fld>
            <a:endParaRPr lang="en-US">
              <a:solidFill>
                <a:prstClr val="black"/>
              </a:solidFill>
              <a:latin typeface="Lucida Sans Unicode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>
                <a:solidFill>
                  <a:prstClr val="black"/>
                </a:solidFill>
                <a:latin typeface="Lucida Sans Unicode"/>
              </a:rPr>
              <a:t>8th Friedmann Seminar,  Rio de Janeiro,  30 May - 3 June, 2011</a:t>
            </a:r>
            <a:endParaRPr lang="en-US">
              <a:solidFill>
                <a:prstClr val="black"/>
              </a:solidFill>
              <a:latin typeface="Lucida Sans Unicode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27B785-3B3E-4984-A983-BC6405C91E69}" type="slidenum">
              <a:rPr lang="en-US" smtClean="0">
                <a:solidFill>
                  <a:prstClr val="black"/>
                </a:solidFill>
                <a:latin typeface="Lucida Sans Unicode"/>
              </a:rPr>
              <a:pPr/>
              <a:t>‹#›</a:t>
            </a:fld>
            <a:endParaRPr lang="en-US">
              <a:solidFill>
                <a:prstClr val="black"/>
              </a:solidFill>
              <a:latin typeface="Lucida Sans Unicode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5017085-5F29-654B-AE6B-4785D9ED53E3}" type="datetime1">
              <a:rPr lang="en-US" smtClean="0">
                <a:solidFill>
                  <a:prstClr val="white"/>
                </a:solidFill>
                <a:latin typeface="Lucida Sans Unicode"/>
              </a:rPr>
              <a:t>6/19/12</a:t>
            </a:fld>
            <a:endParaRPr lang="en-US">
              <a:solidFill>
                <a:prstClr val="white"/>
              </a:solidFill>
              <a:latin typeface="Lucida Sans Unicode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US" smtClean="0">
                <a:solidFill>
                  <a:prstClr val="white"/>
                </a:solidFill>
                <a:latin typeface="Lucida Sans Unicode"/>
              </a:rPr>
              <a:t>8th Friedmann Seminar,  Rio de Janeiro,  30 May - 3 June, 2011</a:t>
            </a:r>
            <a:endParaRPr lang="en-US">
              <a:solidFill>
                <a:prstClr val="white"/>
              </a:solidFill>
              <a:latin typeface="Lucida Sans Unicode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427B785-3B3E-4984-A983-BC6405C91E69}" type="slidenum">
              <a:rPr lang="en-US" smtClean="0">
                <a:solidFill>
                  <a:prstClr val="white"/>
                </a:solidFill>
                <a:latin typeface="Lucida Sans Unicode"/>
              </a:rPr>
              <a:pPr/>
              <a:t>‹#›</a:t>
            </a:fld>
            <a:endParaRPr lang="en-US">
              <a:solidFill>
                <a:prstClr val="white"/>
              </a:solidFill>
              <a:latin typeface="Lucida Sans Unicode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  <a:latin typeface="Lucida Sans Unicode"/>
            </a:endParaRPr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  <a:latin typeface="Lucida Sans Unicode"/>
            </a:endParaRPr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>
              <a:solidFill>
                <a:prstClr val="white"/>
              </a:solidFill>
              <a:latin typeface="Lucida Sans Unicode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  <a:latin typeface="Lucida Sans Unicode"/>
            </a:endParaRPr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  <a:latin typeface="Lucida Sans Unicode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BE8651-280C-834A-A71C-5AD8425CFDF6}" type="datetime1">
              <a:rPr lang="en-US" smtClean="0">
                <a:solidFill>
                  <a:prstClr val="black"/>
                </a:solidFill>
                <a:latin typeface="Lucida Sans Unicode"/>
              </a:rPr>
              <a:t>6/19/12</a:t>
            </a:fld>
            <a:endParaRPr lang="en-US">
              <a:solidFill>
                <a:prstClr val="black"/>
              </a:solidFill>
              <a:latin typeface="Lucida Sans Unicode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>
                <a:solidFill>
                  <a:prstClr val="black"/>
                </a:solidFill>
                <a:latin typeface="Lucida Sans Unicode"/>
              </a:rPr>
              <a:t>8th Friedmann Seminar,  Rio de Janeiro,  30 May - 3 June, 2011</a:t>
            </a:r>
            <a:endParaRPr lang="en-US">
              <a:solidFill>
                <a:prstClr val="black"/>
              </a:solidFill>
              <a:latin typeface="Lucida Sans Unicode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27B785-3B3E-4984-A983-BC6405C91E69}" type="slidenum">
              <a:rPr lang="en-US" smtClean="0">
                <a:solidFill>
                  <a:prstClr val="black"/>
                </a:solidFill>
                <a:latin typeface="Lucida Sans Unicode"/>
              </a:rPr>
              <a:pPr/>
              <a:t>‹#›</a:t>
            </a:fld>
            <a:endParaRPr lang="en-US">
              <a:solidFill>
                <a:prstClr val="black"/>
              </a:solidFill>
              <a:latin typeface="Lucida Sans Unicode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C6800C-B4A6-B848-8097-7A22F88A4D4D}" type="datetime1">
              <a:rPr lang="en-US" smtClean="0">
                <a:solidFill>
                  <a:prstClr val="black"/>
                </a:solidFill>
                <a:latin typeface="Lucida Sans Unicode"/>
              </a:rPr>
              <a:t>6/19/12</a:t>
            </a:fld>
            <a:endParaRPr lang="en-US">
              <a:solidFill>
                <a:prstClr val="black"/>
              </a:solidFill>
              <a:latin typeface="Lucida Sans Unicode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>
                <a:solidFill>
                  <a:prstClr val="black"/>
                </a:solidFill>
                <a:latin typeface="Lucida Sans Unicode"/>
              </a:rPr>
              <a:t>8th Friedmann Seminar,  Rio de Janeiro,  30 May - 3 June, 2011</a:t>
            </a:r>
            <a:endParaRPr lang="en-US">
              <a:solidFill>
                <a:prstClr val="black"/>
              </a:solidFill>
              <a:latin typeface="Lucida Sans Unicode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27B785-3B3E-4984-A983-BC6405C91E69}" type="slidenum">
              <a:rPr lang="en-US" smtClean="0">
                <a:solidFill>
                  <a:prstClr val="black"/>
                </a:solidFill>
                <a:latin typeface="Lucida Sans Unicode"/>
              </a:rPr>
              <a:pPr/>
              <a:t>‹#›</a:t>
            </a:fld>
            <a:endParaRPr lang="en-US">
              <a:solidFill>
                <a:prstClr val="black"/>
              </a:solidFill>
              <a:latin typeface="Lucida Sans Unicode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92D2A6-C24A-EB40-A71C-FCEBFC73FB8E}" type="datetime1">
              <a:rPr lang="en-US" smtClean="0"/>
              <a:t>6/19/12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8th Friedmann Seminar,  Rio de Janeiro,  30 May - 3 June, 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27B785-3B3E-4984-A983-BC6405C91E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B49C5B-5977-0242-A338-168BAC1A1F0F}" type="datetime1">
              <a:rPr lang="en-US" smtClean="0"/>
              <a:t>6/19/12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8th Friedmann Seminar,  Rio de Janeiro,  30 May - 3 June, 2011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27B785-3B3E-4984-A983-BC6405C91E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E1A4B3-EEC1-DA4E-86BF-3916948EA670}" type="datetime1">
              <a:rPr lang="en-US" smtClean="0"/>
              <a:t>6/19/12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8th Friedmann Seminar,  Rio de Janeiro,  30 May - 3 June, 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27B785-3B3E-4984-A983-BC6405C91E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827162-7414-1C4B-AEA2-6FE050BFF166}" type="datetime1">
              <a:rPr lang="en-US" smtClean="0"/>
              <a:t>6/19/12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8th Friedmann Seminar,  Rio de Janeiro,  30 May - 3 June, 2011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27B785-3B3E-4984-A983-BC6405C91E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3B286A7-020B-894A-B23D-1B382390D5BD}" type="datetime1">
              <a:rPr lang="en-US" smtClean="0"/>
              <a:t>6/19/12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8th Friedmann Seminar,  Rio de Janeiro,  30 May - 3 June, 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27B785-3B3E-4984-A983-BC6405C91E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688A05E-A7CA-D540-9768-9F0C561CF857}" type="datetime1">
              <a:rPr lang="en-US" smtClean="0"/>
              <a:t>6/19/12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US" smtClean="0"/>
              <a:t>8th Friedmann Seminar,  Rio de Janeiro,  30 May - 3 June, 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427B785-3B3E-4984-A983-BC6405C91E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36C6CC3-3399-2042-A235-30CBE82A75D3}" type="datetime1">
              <a:rPr lang="en-US" smtClean="0"/>
              <a:t>6/19/12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n-US" smtClean="0"/>
              <a:t>8th Friedmann Seminar,  Rio de Janeiro,  30 May - 3 June, 2011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427B785-3B3E-4984-A983-BC6405C91E6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  <a:latin typeface="Lucida Sans Unicode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  <a:latin typeface="Lucida Sans Unicode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>
              <a:solidFill>
                <a:prstClr val="white"/>
              </a:solidFill>
              <a:latin typeface="Lucida Sans Unicode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91A01D9-8ACC-5A47-8F0E-BC87879B150A}" type="datetime1">
              <a:rPr lang="en-US" smtClean="0">
                <a:solidFill>
                  <a:prstClr val="black"/>
                </a:solidFill>
                <a:latin typeface="Lucida Sans Unicode"/>
              </a:rPr>
              <a:t>6/19/12</a:t>
            </a:fld>
            <a:endParaRPr lang="en-US">
              <a:solidFill>
                <a:prstClr val="black"/>
              </a:solidFill>
              <a:latin typeface="Lucida Sans Unicode"/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n-US" smtClean="0">
                <a:solidFill>
                  <a:prstClr val="black"/>
                </a:solidFill>
                <a:latin typeface="Lucida Sans Unicode"/>
              </a:rPr>
              <a:t>8th Friedmann Seminar,  Rio de Janeiro,  30 May - 3 June, 2011</a:t>
            </a:r>
            <a:endParaRPr lang="en-US">
              <a:solidFill>
                <a:prstClr val="black"/>
              </a:solidFill>
              <a:latin typeface="Lucida Sans Unicode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427B785-3B3E-4984-A983-BC6405C91E69}" type="slidenum">
              <a:rPr lang="en-US" smtClean="0">
                <a:solidFill>
                  <a:prstClr val="black"/>
                </a:solidFill>
                <a:latin typeface="Lucida Sans Unicode"/>
              </a:rPr>
              <a:pPr/>
              <a:t>‹#›</a:t>
            </a:fld>
            <a:endParaRPr lang="en-US">
              <a:solidFill>
                <a:prstClr val="black"/>
              </a:solidFill>
              <a:latin typeface="Lucida Sans Unicode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  <a:latin typeface="Lucida Sans Unicode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  <a:latin typeface="Lucida Sans Unicode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>
              <a:solidFill>
                <a:prstClr val="white"/>
              </a:solidFill>
              <a:latin typeface="Lucida Sans Unicode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12AD7BB-7695-7446-8510-0C98F9649630}" type="datetime1">
              <a:rPr lang="en-US" smtClean="0">
                <a:solidFill>
                  <a:prstClr val="black"/>
                </a:solidFill>
                <a:latin typeface="Lucida Sans Unicode"/>
              </a:rPr>
              <a:t>6/19/12</a:t>
            </a:fld>
            <a:endParaRPr lang="en-US">
              <a:solidFill>
                <a:prstClr val="black"/>
              </a:solidFill>
              <a:latin typeface="Lucida Sans Unicode"/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n-US" smtClean="0">
                <a:solidFill>
                  <a:prstClr val="black"/>
                </a:solidFill>
                <a:latin typeface="Lucida Sans Unicode"/>
              </a:rPr>
              <a:t>8th Friedmann Seminar,  Rio de Janeiro,  30 May - 3 June, 2011</a:t>
            </a:r>
            <a:endParaRPr lang="en-US">
              <a:solidFill>
                <a:prstClr val="black"/>
              </a:solidFill>
              <a:latin typeface="Lucida Sans Unicode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427B785-3B3E-4984-A983-BC6405C91E69}" type="slidenum">
              <a:rPr lang="en-US" smtClean="0">
                <a:solidFill>
                  <a:prstClr val="black"/>
                </a:solidFill>
                <a:latin typeface="Lucida Sans Unicode"/>
              </a:rPr>
              <a:pPr/>
              <a:t>‹#›</a:t>
            </a:fld>
            <a:endParaRPr lang="en-US">
              <a:solidFill>
                <a:prstClr val="black"/>
              </a:solidFill>
              <a:latin typeface="Lucida Sans Unicode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inspirebeta.net/author/Pitelli,%20Joao%20Paulo%20M.?recid=872984&amp;ln=en" TargetMode="External"/><Relationship Id="rId4" Type="http://schemas.openxmlformats.org/officeDocument/2006/relationships/hyperlink" Target="http://inspirebeta.net/author/Letelier,%20Patricio%20S.?recid=872984&amp;ln=en" TargetMode="External"/><Relationship Id="rId5" Type="http://schemas.openxmlformats.org/officeDocument/2006/relationships/hyperlink" Target="http://www.slac.stanford.edu/spires/find/inst/wwwinspire?icncp=Campinas%20State%20U.,%20IMECC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inspirebeta.net/record/872984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arxiv.org/find/gr-qc/1/au:+Konkowski_D/0/1/0/all/0/1" TargetMode="External"/><Relationship Id="rId4" Type="http://schemas.openxmlformats.org/officeDocument/2006/relationships/hyperlink" Target="http://arxiv.org/find/gr-qc/1/au:+Helliwell_T/0/1/0/all/0/1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arxiv.org/format/1112.5488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inspirebeta.net/author/Helliwell,%20T.M.?recid=859687&amp;ln=en" TargetMode="External"/><Relationship Id="rId4" Type="http://schemas.openxmlformats.org/officeDocument/2006/relationships/hyperlink" Target="http://www.slac.stanford.edu/spires/find/inst/wwwinspire?icncp=Harvey%20Mudd%20Coll." TargetMode="External"/><Relationship Id="rId5" Type="http://schemas.openxmlformats.org/officeDocument/2006/relationships/hyperlink" Target="http://inspirebeta.net/author/Konkowski,%20D.A.?recid=859687&amp;ln=en" TargetMode="External"/><Relationship Id="rId6" Type="http://schemas.openxmlformats.org/officeDocument/2006/relationships/hyperlink" Target="http://www.slac.stanford.edu/spires/find/inst/wwwinspire?icncp=Naval%20Academy,%20Annapolis" TargetMode="External"/><Relationship Id="rId7" Type="http://schemas.openxmlformats.org/officeDocument/2006/relationships/hyperlink" Target="http://inspirebeta.net/record/852048" TargetMode="External"/><Relationship Id="rId8" Type="http://schemas.openxmlformats.org/officeDocument/2006/relationships/hyperlink" Target="http://inspirebeta.net/author/Unver,%20O.?recid=852048&amp;ln=en" TargetMode="External"/><Relationship Id="rId9" Type="http://schemas.openxmlformats.org/officeDocument/2006/relationships/hyperlink" Target="http://inspirebeta.net/author/Gurtug,%20O.?recid=852048&amp;ln=en" TargetMode="External"/><Relationship Id="rId10" Type="http://schemas.openxmlformats.org/officeDocument/2006/relationships/hyperlink" Target="http://www.slac.stanford.edu/spires/find/inst/wwwinspire?icncp=Eastern%20Mediterranean%20U.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inspirebeta.net/record/859687" TargetMode="External"/></Relationships>
</file>

<file path=ppt/slides/_rels/slide19.xml.rels><?xml version="1.0" encoding="UTF-8" standalone="yes"?>
<Relationships xmlns="http://schemas.openxmlformats.org/package/2006/relationships"><Relationship Id="rId11" Type="http://schemas.openxmlformats.org/officeDocument/2006/relationships/hyperlink" Target="http://arxiv.org/abs/0708.2052" TargetMode="External"/><Relationship Id="rId12" Type="http://schemas.openxmlformats.org/officeDocument/2006/relationships/hyperlink" Target="http://arxiv.org/find/gr-qc/1/au:+Pitelli_P/0/1/0/all/0/1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hyperlink" Target="http://arxiv.org/abs/hep-th/0602207" TargetMode="External"/><Relationship Id="rId4" Type="http://schemas.openxmlformats.org/officeDocument/2006/relationships/hyperlink" Target="http://arxiv.org/find/hep-th/1/au:+Blau_M/0/1/0/all/0/1" TargetMode="External"/><Relationship Id="rId5" Type="http://schemas.openxmlformats.org/officeDocument/2006/relationships/hyperlink" Target="http://arxiv.org/find/hep-th/1/au:+Frank_D/0/1/0/all/0/1" TargetMode="External"/><Relationship Id="rId6" Type="http://schemas.openxmlformats.org/officeDocument/2006/relationships/hyperlink" Target="http://arxiv.org/find/hep-th/1/au:+Weiss_S/0/1/0/all/0/1" TargetMode="External"/><Relationship Id="rId7" Type="http://schemas.openxmlformats.org/officeDocument/2006/relationships/hyperlink" Target="http://arxiv.org/abs/0911.2626" TargetMode="External"/><Relationship Id="rId8" Type="http://schemas.openxmlformats.org/officeDocument/2006/relationships/hyperlink" Target="http://arxiv.org/find/gr-qc/1/au:+Pitelli_J/0/1/0/all/0/1" TargetMode="External"/><Relationship Id="rId9" Type="http://schemas.openxmlformats.org/officeDocument/2006/relationships/hyperlink" Target="http://arxiv.org/find/gr-qc/1/au:+Letelier_P/0/1/0/all/0/1" TargetMode="External"/><Relationship Id="rId10" Type="http://schemas.openxmlformats.org/officeDocument/2006/relationships/hyperlink" Target="http://arxiv.org/abs/0805.3926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arxiv.org/abs/1006.3771" TargetMode="External"/><Relationship Id="rId4" Type="http://schemas.openxmlformats.org/officeDocument/2006/relationships/hyperlink" Target="http://arxiv.org/find/gr-qc/1/au:+Konkowski_D/0/1/0/all/0/1" TargetMode="External"/><Relationship Id="rId5" Type="http://schemas.openxmlformats.org/officeDocument/2006/relationships/hyperlink" Target="http://arxiv.org/find/gr-qc/1/au:+Helliwell_T/0/1/0/all/0/1" TargetMode="External"/><Relationship Id="rId6" Type="http://schemas.openxmlformats.org/officeDocument/2006/relationships/hyperlink" Target="http://arxiv.org/abs/1006.3743" TargetMode="External"/><Relationship Id="rId7" Type="http://schemas.openxmlformats.org/officeDocument/2006/relationships/hyperlink" Target="http://arxiv.org/abs/gr-qc/0701149" TargetMode="External"/><Relationship Id="rId8" Type="http://schemas.openxmlformats.org/officeDocument/2006/relationships/hyperlink" Target="http://arxiv.org/abs/gr-qc/0412137" TargetMode="External"/><Relationship Id="rId9" Type="http://schemas.openxmlformats.org/officeDocument/2006/relationships/hyperlink" Target="http://arxiv.org/abs/gr-qc/0410114" TargetMode="External"/><Relationship Id="rId10" Type="http://schemas.openxmlformats.org/officeDocument/2006/relationships/hyperlink" Target="http://arxiv.org/find/gr-qc/1/au:+Reese_C/0/1/0/all/0/1" TargetMode="External"/><Relationship Id="rId11" Type="http://schemas.openxmlformats.org/officeDocument/2006/relationships/hyperlink" Target="http://arxiv.org/find/gr-qc/1/au:+Wieland_C/0/1/0/all/0/1" TargetMode="Externa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arxiv.org/abs/gr-qc/0408036" TargetMode="External"/><Relationship Id="rId4" Type="http://schemas.openxmlformats.org/officeDocument/2006/relationships/hyperlink" Target="http://arxiv.org/find/gr-qc/1/au:+Konkowski_D/0/1/0/all/0/1" TargetMode="External"/><Relationship Id="rId5" Type="http://schemas.openxmlformats.org/officeDocument/2006/relationships/hyperlink" Target="http://arxiv.org/find/gr-qc/1/au:+Helliwell_T/0/1/0/all/0/1" TargetMode="External"/><Relationship Id="rId6" Type="http://schemas.openxmlformats.org/officeDocument/2006/relationships/hyperlink" Target="http://arxiv.org/find/gr-qc/1/au:+Wieland_C/0/1/0/all/0/1" TargetMode="External"/><Relationship Id="rId7" Type="http://schemas.openxmlformats.org/officeDocument/2006/relationships/hyperlink" Target="http://arxiv.org/abs/gr-qc/0402002" TargetMode="External"/><Relationship Id="rId8" Type="http://schemas.openxmlformats.org/officeDocument/2006/relationships/hyperlink" Target="http://arxiv.org/find/gr-qc/1/au:+Arndt_V/0/1/0/all/0/1" TargetMode="External"/><Relationship Id="rId9" Type="http://schemas.openxmlformats.org/officeDocument/2006/relationships/hyperlink" Target="http://arxiv.org/abs/gr-qc/0401040" TargetMode="External"/><Relationship Id="rId10" Type="http://schemas.openxmlformats.org/officeDocument/2006/relationships/hyperlink" Target="http://arxiv.org/abs/gr-qc/0401038" TargetMode="External"/><Relationship Id="rId11" Type="http://schemas.openxmlformats.org/officeDocument/2006/relationships/hyperlink" Target="http://arxiv.org/abs/gr-qc/0401009" TargetMode="Externa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09600" y="228600"/>
            <a:ext cx="8077200" cy="3371851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Quantum Singularities in Static and </a:t>
            </a:r>
            <a:r>
              <a:rPr lang="en-US" dirty="0" err="1" smtClean="0"/>
              <a:t>Conformally</a:t>
            </a:r>
            <a:r>
              <a:rPr lang="en-US" dirty="0" smtClean="0"/>
              <a:t> Static Space-Times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  Debbie Konkowski (USNA) 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&amp; Tom 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Helliwell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(HMC) </a:t>
            </a:r>
          </a:p>
          <a:p>
            <a:pPr algn="ctr"/>
            <a:endParaRPr lang="en-US" sz="1600" dirty="0" smtClean="0">
              <a:solidFill>
                <a:srgbClr val="FF0000"/>
              </a:solidFill>
            </a:endParaRPr>
          </a:p>
          <a:p>
            <a:pPr algn="ctr"/>
            <a:r>
              <a:rPr lang="en-US" sz="1600" dirty="0" smtClean="0">
                <a:solidFill>
                  <a:srgbClr val="0000FF"/>
                </a:solidFill>
              </a:rPr>
              <a:t>Ae100prg – Prague, Czech Republic – June 25-29, 2012</a:t>
            </a:r>
            <a:endParaRPr lang="en-US" sz="16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A space-time is </a:t>
            </a:r>
            <a:r>
              <a:rPr lang="en-US" dirty="0" smtClean="0">
                <a:solidFill>
                  <a:srgbClr val="FF0000"/>
                </a:solidFill>
              </a:rPr>
              <a:t>QM nonsingular </a:t>
            </a:r>
            <a:r>
              <a:rPr lang="en-US" dirty="0" smtClean="0"/>
              <a:t>if the evolution of a test scalar wave packet, representing a quantum particle, is </a:t>
            </a:r>
            <a:r>
              <a:rPr lang="en-US" dirty="0" smtClean="0">
                <a:solidFill>
                  <a:srgbClr val="FF0000"/>
                </a:solidFill>
              </a:rPr>
              <a:t>uniquely</a:t>
            </a:r>
            <a:r>
              <a:rPr lang="en-US" dirty="0" smtClean="0"/>
              <a:t> determined by the </a:t>
            </a:r>
            <a:r>
              <a:rPr lang="en-US" dirty="0" smtClean="0">
                <a:solidFill>
                  <a:srgbClr val="00B050"/>
                </a:solidFill>
              </a:rPr>
              <a:t>initial wave packet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00B050"/>
                </a:solidFill>
              </a:rPr>
              <a:t>manifold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00B050"/>
                </a:solidFill>
              </a:rPr>
              <a:t>metric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without </a:t>
            </a:r>
            <a:r>
              <a:rPr lang="en-US" dirty="0" smtClean="0"/>
              <a:t>having to put </a:t>
            </a:r>
            <a:r>
              <a:rPr lang="en-US" dirty="0" smtClean="0">
                <a:solidFill>
                  <a:srgbClr val="002060"/>
                </a:solidFill>
              </a:rPr>
              <a:t>boundary conditions </a:t>
            </a:r>
            <a:r>
              <a:rPr lang="en-US" dirty="0" smtClean="0"/>
              <a:t>at a classical singularity.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70C0"/>
                </a:solidFill>
              </a:rPr>
              <a:t>Horowitz and </a:t>
            </a:r>
            <a:r>
              <a:rPr lang="en-US" dirty="0" err="1" smtClean="0">
                <a:solidFill>
                  <a:srgbClr val="0070C0"/>
                </a:solidFill>
              </a:rPr>
              <a:t>Marolf</a:t>
            </a:r>
            <a:r>
              <a:rPr lang="en-US" dirty="0" smtClean="0">
                <a:solidFill>
                  <a:srgbClr val="0070C0"/>
                </a:solidFill>
              </a:rPr>
              <a:t> (1995):</a:t>
            </a: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6800" y="609600"/>
            <a:ext cx="7239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00B050"/>
                </a:solidFill>
              </a:rPr>
              <a:t>TECHNICALLY</a:t>
            </a:r>
            <a:r>
              <a:rPr lang="en-US" sz="4000" dirty="0" smtClean="0"/>
              <a:t>: A static  ST is </a:t>
            </a:r>
            <a:r>
              <a:rPr lang="en-US" sz="4000" dirty="0" smtClean="0">
                <a:solidFill>
                  <a:srgbClr val="FF0000"/>
                </a:solidFill>
              </a:rPr>
              <a:t>QM-singular </a:t>
            </a:r>
            <a:r>
              <a:rPr lang="en-US" sz="4000" dirty="0" smtClean="0"/>
              <a:t>if the spatial portion of the Klein-Gordon operator is </a:t>
            </a:r>
            <a:r>
              <a:rPr lang="en-US" sz="4000" dirty="0" smtClean="0">
                <a:solidFill>
                  <a:srgbClr val="FF0000"/>
                </a:solidFill>
              </a:rPr>
              <a:t>not </a:t>
            </a:r>
            <a:r>
              <a:rPr lang="en-US" sz="4000" dirty="0" smtClean="0"/>
              <a:t>essentially self-</a:t>
            </a:r>
            <a:r>
              <a:rPr lang="en-US" sz="4000" dirty="0" err="1" smtClean="0"/>
              <a:t>adjoint</a:t>
            </a:r>
            <a:r>
              <a:rPr lang="en-US" sz="4000" dirty="0" smtClean="0"/>
              <a:t> on  C</a:t>
            </a:r>
            <a:r>
              <a:rPr lang="en-US" sz="4000" baseline="-25000" dirty="0" smtClean="0"/>
              <a:t>0</a:t>
            </a:r>
            <a:r>
              <a:rPr lang="en-US" sz="4000" baseline="30000" dirty="0" smtClean="0"/>
              <a:t>∞</a:t>
            </a:r>
            <a:r>
              <a:rPr lang="en-US" sz="4000" dirty="0" smtClean="0"/>
              <a:t>(Σ) in </a:t>
            </a:r>
          </a:p>
          <a:p>
            <a:r>
              <a:rPr lang="en-US" sz="4000" dirty="0" smtClean="0"/>
              <a:t>L</a:t>
            </a:r>
            <a:r>
              <a:rPr lang="en-US" sz="4000" baseline="30000" dirty="0" smtClean="0"/>
              <a:t>2</a:t>
            </a:r>
            <a:r>
              <a:rPr lang="en-US" sz="4000" dirty="0" smtClean="0"/>
              <a:t> (Σ).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 An operator, A, is called </a:t>
            </a:r>
            <a:r>
              <a:rPr lang="en-US" dirty="0" smtClean="0">
                <a:solidFill>
                  <a:srgbClr val="FF0000"/>
                </a:solidFill>
              </a:rPr>
              <a:t>self-</a:t>
            </a:r>
            <a:r>
              <a:rPr lang="en-US" dirty="0" err="1" smtClean="0">
                <a:solidFill>
                  <a:srgbClr val="FF0000"/>
                </a:solidFill>
              </a:rPr>
              <a:t>adjoint</a:t>
            </a:r>
            <a:r>
              <a:rPr lang="en-US" dirty="0" smtClean="0"/>
              <a:t> if</a:t>
            </a:r>
          </a:p>
          <a:p>
            <a:pPr>
              <a:buNone/>
            </a:pPr>
            <a:r>
              <a:rPr lang="en-US" dirty="0" smtClean="0"/>
              <a:t>  (</a:t>
            </a:r>
            <a:r>
              <a:rPr lang="en-US" dirty="0" err="1" smtClean="0"/>
              <a:t>i</a:t>
            </a:r>
            <a:r>
              <a:rPr lang="en-US" dirty="0" smtClean="0"/>
              <a:t>) A = A</a:t>
            </a:r>
            <a:r>
              <a:rPr lang="en-US" baseline="30000" dirty="0" smtClean="0"/>
              <a:t>*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(ii) Dom(A) = Dom(A*)</a:t>
            </a:r>
          </a:p>
          <a:p>
            <a:pPr>
              <a:buNone/>
            </a:pPr>
            <a:r>
              <a:rPr lang="en-US" dirty="0" smtClean="0"/>
              <a:t>  where A* is the </a:t>
            </a:r>
            <a:r>
              <a:rPr lang="en-US" dirty="0" err="1" smtClean="0"/>
              <a:t>adjoint</a:t>
            </a:r>
            <a:r>
              <a:rPr lang="en-US" dirty="0" smtClean="0"/>
              <a:t> of A.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An operator is </a:t>
            </a:r>
            <a:r>
              <a:rPr lang="en-US" dirty="0" smtClean="0">
                <a:solidFill>
                  <a:srgbClr val="FF0000"/>
                </a:solidFill>
              </a:rPr>
              <a:t>essentially self-</a:t>
            </a:r>
            <a:r>
              <a:rPr lang="en-US" dirty="0" err="1" smtClean="0">
                <a:solidFill>
                  <a:srgbClr val="FF0000"/>
                </a:solidFill>
              </a:rPr>
              <a:t>adjoint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if (</a:t>
            </a:r>
            <a:r>
              <a:rPr lang="en-US" dirty="0" err="1" smtClean="0"/>
              <a:t>i</a:t>
            </a:r>
            <a:r>
              <a:rPr lang="en-US" dirty="0" smtClean="0"/>
              <a:t>) is met and (ii) can be met by expanding the domain of the operator or its </a:t>
            </a:r>
            <a:r>
              <a:rPr lang="en-US" dirty="0" err="1" smtClean="0"/>
              <a:t>adjoint</a:t>
            </a:r>
            <a:r>
              <a:rPr lang="en-US" dirty="0" smtClean="0"/>
              <a:t> so that it is true.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Essentially Self- </a:t>
            </a:r>
            <a:r>
              <a:rPr lang="en-US" dirty="0" err="1" smtClean="0">
                <a:solidFill>
                  <a:srgbClr val="FF0000"/>
                </a:solidFill>
              </a:rPr>
              <a:t>Adjoint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624078" indent="-514350"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von Neumann criterion of deficiency indices</a:t>
            </a:r>
            <a:r>
              <a:rPr lang="en-US" dirty="0" smtClean="0"/>
              <a:t>:</a:t>
            </a:r>
          </a:p>
          <a:p>
            <a:pPr marL="109728" indent="0">
              <a:buNone/>
            </a:pPr>
            <a:r>
              <a:rPr lang="en-US" dirty="0" smtClean="0">
                <a:solidFill>
                  <a:srgbClr val="3366FF"/>
                </a:solidFill>
              </a:rPr>
              <a:t>study solutions to A*</a:t>
            </a:r>
            <a:r>
              <a:rPr lang="en-US" dirty="0" err="1" smtClean="0">
                <a:solidFill>
                  <a:srgbClr val="3366FF"/>
                </a:solidFill>
              </a:rPr>
              <a:t>Ψ</a:t>
            </a:r>
            <a:r>
              <a:rPr lang="en-US" dirty="0" smtClean="0">
                <a:solidFill>
                  <a:srgbClr val="3366FF"/>
                </a:solidFill>
              </a:rPr>
              <a:t> = ± </a:t>
            </a:r>
            <a:r>
              <a:rPr lang="en-US" dirty="0" err="1" smtClean="0">
                <a:solidFill>
                  <a:srgbClr val="3366FF"/>
                </a:solidFill>
              </a:rPr>
              <a:t>iΨ</a:t>
            </a:r>
            <a:r>
              <a:rPr lang="en-US" dirty="0" smtClean="0">
                <a:solidFill>
                  <a:srgbClr val="3366FF"/>
                </a:solidFill>
              </a:rPr>
              <a:t>, where A is the spatial  K-G operator and find the number that are self-</a:t>
            </a:r>
            <a:r>
              <a:rPr lang="en-US" dirty="0" err="1" smtClean="0">
                <a:solidFill>
                  <a:srgbClr val="3366FF"/>
                </a:solidFill>
              </a:rPr>
              <a:t>adjoint</a:t>
            </a:r>
            <a:r>
              <a:rPr lang="en-US" dirty="0" smtClean="0">
                <a:solidFill>
                  <a:srgbClr val="3366FF"/>
                </a:solidFill>
              </a:rPr>
              <a:t> for each </a:t>
            </a:r>
            <a:r>
              <a:rPr lang="en-US" dirty="0" err="1" smtClean="0">
                <a:solidFill>
                  <a:srgbClr val="3366FF"/>
                </a:solidFill>
              </a:rPr>
              <a:t>i</a:t>
            </a:r>
            <a:r>
              <a:rPr lang="en-US" dirty="0" smtClean="0">
                <a:solidFill>
                  <a:srgbClr val="3366FF"/>
                </a:solidFill>
              </a:rPr>
              <a:t>.</a:t>
            </a:r>
          </a:p>
          <a:p>
            <a:pPr marL="109728" indent="0">
              <a:buNone/>
            </a:pPr>
            <a:endParaRPr lang="en-US" dirty="0" smtClean="0"/>
          </a:p>
          <a:p>
            <a:pPr marL="109728" indent="0">
              <a:buNone/>
            </a:pPr>
            <a:r>
              <a:rPr lang="en-US" dirty="0" smtClean="0"/>
              <a:t>2. </a:t>
            </a:r>
            <a:r>
              <a:rPr lang="en-US" dirty="0" err="1" smtClean="0">
                <a:solidFill>
                  <a:srgbClr val="FF0000"/>
                </a:solidFill>
              </a:rPr>
              <a:t>Weyl</a:t>
            </a:r>
            <a:r>
              <a:rPr lang="en-US" dirty="0" smtClean="0">
                <a:solidFill>
                  <a:srgbClr val="FF0000"/>
                </a:solidFill>
              </a:rPr>
              <a:t> limit point-limit circle criterion</a:t>
            </a:r>
            <a:r>
              <a:rPr lang="en-US" dirty="0" smtClean="0"/>
              <a:t>: </a:t>
            </a:r>
          </a:p>
          <a:p>
            <a:pPr marL="109728" indent="0">
              <a:buNone/>
            </a:pPr>
            <a:r>
              <a:rPr lang="en-US" dirty="0">
                <a:solidFill>
                  <a:srgbClr val="3366FF"/>
                </a:solidFill>
              </a:rPr>
              <a:t>r</a:t>
            </a:r>
            <a:r>
              <a:rPr lang="en-US" dirty="0" smtClean="0">
                <a:solidFill>
                  <a:srgbClr val="3366FF"/>
                </a:solidFill>
              </a:rPr>
              <a:t>elate essential self-</a:t>
            </a:r>
            <a:r>
              <a:rPr lang="en-US" dirty="0" err="1" smtClean="0">
                <a:solidFill>
                  <a:srgbClr val="3366FF"/>
                </a:solidFill>
              </a:rPr>
              <a:t>adjointness</a:t>
            </a:r>
            <a:r>
              <a:rPr lang="en-US" dirty="0" smtClean="0">
                <a:solidFill>
                  <a:srgbClr val="3366FF"/>
                </a:solidFill>
              </a:rPr>
              <a:t> of Hamiltonian operator to behavior of the “potential” in an effective 1D Schrodinger Eq., which in turn determines the behavior of the scalar wave packet.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Tests for </a:t>
            </a:r>
            <a:br>
              <a:rPr lang="en-US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en-US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Essential Self-</a:t>
            </a:r>
            <a:r>
              <a:rPr lang="en-US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Adjointness</a:t>
            </a:r>
            <a:endParaRPr lang="en-US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448146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en-US" dirty="0" smtClean="0">
                <a:solidFill>
                  <a:srgbClr val="00B050"/>
                </a:solidFill>
              </a:rPr>
              <a:t>To study the quantum particle propagation in </a:t>
            </a:r>
            <a:r>
              <a:rPr lang="en-US" dirty="0" err="1" smtClean="0">
                <a:solidFill>
                  <a:srgbClr val="00B050"/>
                </a:solidFill>
              </a:rPr>
              <a:t>spacetimes</a:t>
            </a:r>
            <a:r>
              <a:rPr lang="en-US" dirty="0" smtClean="0">
                <a:solidFill>
                  <a:srgbClr val="00B050"/>
                </a:solidFill>
              </a:rPr>
              <a:t>, we use massive scalar</a:t>
            </a:r>
          </a:p>
          <a:p>
            <a:pPr algn="ctr">
              <a:buNone/>
            </a:pPr>
            <a:r>
              <a:rPr lang="en-US" dirty="0" smtClean="0">
                <a:solidFill>
                  <a:srgbClr val="00B050"/>
                </a:solidFill>
              </a:rPr>
              <a:t>particles described by the Klein–Gordon equation and the limit circle–limit point criterion of</a:t>
            </a:r>
          </a:p>
          <a:p>
            <a:pPr algn="ctr">
              <a:buNone/>
            </a:pPr>
            <a:r>
              <a:rPr lang="en-US" dirty="0" err="1" smtClean="0">
                <a:solidFill>
                  <a:srgbClr val="00B050"/>
                </a:solidFill>
              </a:rPr>
              <a:t>Weyl</a:t>
            </a:r>
            <a:r>
              <a:rPr lang="en-US" dirty="0" smtClean="0">
                <a:solidFill>
                  <a:srgbClr val="00B050"/>
                </a:solidFill>
              </a:rPr>
              <a:t> (1910). 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>
                <a:solidFill>
                  <a:srgbClr val="0070C0"/>
                </a:solidFill>
              </a:rPr>
              <a:t>In particular, we study the radial equation in a one-dimensional Schrodinger form with  a ‘potential’ and </a:t>
            </a:r>
          </a:p>
          <a:p>
            <a:pPr algn="ctr">
              <a:buNone/>
            </a:pPr>
            <a:r>
              <a:rPr lang="en-US" dirty="0" smtClean="0">
                <a:solidFill>
                  <a:srgbClr val="0070C0"/>
                </a:solidFill>
              </a:rPr>
              <a:t> determine the number of solutions that are square </a:t>
            </a:r>
            <a:r>
              <a:rPr lang="en-US" dirty="0" err="1" smtClean="0">
                <a:solidFill>
                  <a:srgbClr val="0070C0"/>
                </a:solidFill>
              </a:rPr>
              <a:t>integrable</a:t>
            </a:r>
            <a:r>
              <a:rPr lang="en-US" dirty="0" smtClean="0">
                <a:solidFill>
                  <a:srgbClr val="0070C0"/>
                </a:solidFill>
              </a:rPr>
              <a:t>. </a:t>
            </a:r>
          </a:p>
          <a:p>
            <a:pPr algn="ctr">
              <a:buNone/>
            </a:pPr>
            <a:r>
              <a:rPr lang="en-US" dirty="0" smtClean="0">
                <a:solidFill>
                  <a:srgbClr val="0070C0"/>
                </a:solidFill>
              </a:rPr>
              <a:t>If we obtain a unique solution, </a:t>
            </a:r>
          </a:p>
          <a:p>
            <a:pPr algn="ctr">
              <a:buNone/>
            </a:pPr>
            <a:r>
              <a:rPr lang="en-US" dirty="0" smtClean="0">
                <a:solidFill>
                  <a:srgbClr val="0070C0"/>
                </a:solidFill>
              </a:rPr>
              <a:t>without placing boundary conditions at the location of the classical singularity,</a:t>
            </a:r>
          </a:p>
          <a:p>
            <a:pPr algn="ctr">
              <a:buNone/>
            </a:pPr>
            <a:r>
              <a:rPr lang="en-US" dirty="0" smtClean="0">
                <a:solidFill>
                  <a:srgbClr val="0070C0"/>
                </a:solidFill>
              </a:rPr>
              <a:t>we can say that the solution to the full Klein–Gordon equation is quantum-mechanically nonsingular.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>
                <a:solidFill>
                  <a:srgbClr val="7030A0"/>
                </a:solidFill>
              </a:rPr>
              <a:t>The results depend on </a:t>
            </a:r>
            <a:r>
              <a:rPr lang="en-US" dirty="0" err="1" smtClean="0">
                <a:solidFill>
                  <a:srgbClr val="7030A0"/>
                </a:solidFill>
              </a:rPr>
              <a:t>spacetime</a:t>
            </a:r>
            <a:r>
              <a:rPr lang="en-US" dirty="0" smtClean="0">
                <a:solidFill>
                  <a:srgbClr val="7030A0"/>
                </a:solidFill>
              </a:rPr>
              <a:t> metric parameters and wave equation modes.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Technique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n-US" dirty="0" smtClean="0"/>
              <a:t>Basic References:</a:t>
            </a:r>
          </a:p>
          <a:p>
            <a:pPr marL="109728" indent="0">
              <a:buNone/>
            </a:pPr>
            <a:endParaRPr lang="en-US" dirty="0"/>
          </a:p>
          <a:p>
            <a:pPr marL="624078" indent="-514350"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R.M. Wald</a:t>
            </a:r>
            <a:r>
              <a:rPr lang="en-US" i="1" dirty="0" smtClean="0"/>
              <a:t>, J. Math. Phys. </a:t>
            </a:r>
            <a:r>
              <a:rPr lang="en-US" b="1" dirty="0" smtClean="0"/>
              <a:t>21</a:t>
            </a:r>
            <a:r>
              <a:rPr lang="en-US" dirty="0" smtClean="0"/>
              <a:t>, 2802 (1980)</a:t>
            </a:r>
          </a:p>
          <a:p>
            <a:pPr marL="109728" indent="0">
              <a:buNone/>
            </a:pPr>
            <a:endParaRPr lang="en-US" dirty="0" smtClean="0"/>
          </a:p>
          <a:p>
            <a:pPr marL="624078" indent="-514350"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G.T. Horowitz and D. </a:t>
            </a:r>
            <a:r>
              <a:rPr lang="en-US" dirty="0" err="1" smtClean="0">
                <a:solidFill>
                  <a:srgbClr val="FF0000"/>
                </a:solidFill>
              </a:rPr>
              <a:t>Marolf</a:t>
            </a:r>
            <a:r>
              <a:rPr lang="en-US" dirty="0" smtClean="0"/>
              <a:t>, </a:t>
            </a:r>
            <a:r>
              <a:rPr lang="en-US" i="1" dirty="0" smtClean="0"/>
              <a:t>Phys. Rev. D </a:t>
            </a:r>
            <a:r>
              <a:rPr lang="en-US" b="1" dirty="0" smtClean="0"/>
              <a:t>52</a:t>
            </a:r>
            <a:r>
              <a:rPr lang="en-US" dirty="0" smtClean="0"/>
              <a:t>, 5670 (1995)</a:t>
            </a:r>
          </a:p>
          <a:p>
            <a:pPr marL="109728" indent="0">
              <a:buNone/>
            </a:pPr>
            <a:endParaRPr lang="en-US" dirty="0" smtClean="0"/>
          </a:p>
          <a:p>
            <a:pPr marL="624078" indent="-514350"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A. </a:t>
            </a:r>
            <a:r>
              <a:rPr lang="en-US" dirty="0" err="1" smtClean="0">
                <a:solidFill>
                  <a:srgbClr val="FF0000"/>
                </a:solidFill>
              </a:rPr>
              <a:t>Ishibashi</a:t>
            </a:r>
            <a:r>
              <a:rPr lang="en-US" dirty="0" smtClean="0">
                <a:solidFill>
                  <a:srgbClr val="FF0000"/>
                </a:solidFill>
              </a:rPr>
              <a:t> and A. </a:t>
            </a:r>
            <a:r>
              <a:rPr lang="en-US" dirty="0" err="1" smtClean="0">
                <a:solidFill>
                  <a:srgbClr val="FF0000"/>
                </a:solidFill>
              </a:rPr>
              <a:t>Hosoya</a:t>
            </a:r>
            <a:r>
              <a:rPr lang="en-US" dirty="0" smtClean="0"/>
              <a:t>, </a:t>
            </a:r>
            <a:r>
              <a:rPr lang="en-US" i="1" dirty="0" smtClean="0"/>
              <a:t>Phys. Rev. D </a:t>
            </a:r>
            <a:r>
              <a:rPr lang="en-US" b="1" dirty="0" smtClean="0"/>
              <a:t>60</a:t>
            </a:r>
            <a:r>
              <a:rPr lang="en-US" dirty="0" smtClean="0"/>
              <a:t>, 104028 (1999)</a:t>
            </a: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Quantum Singularity History</a:t>
            </a:r>
            <a:endParaRPr lang="en-US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883554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4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Review Articles </a:t>
            </a:r>
            <a:r>
              <a:rPr lang="en-US" sz="44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on Quantum Singularities</a:t>
            </a:r>
            <a:endParaRPr lang="en-US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3909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9728" indent="0">
              <a:buNone/>
            </a:pPr>
            <a:endParaRPr lang="en-US" sz="1200" dirty="0">
              <a:hlinkClick r:id="rId2"/>
            </a:endParaRPr>
          </a:p>
          <a:p>
            <a:pPr marL="109728" indent="0">
              <a:buNone/>
            </a:pPr>
            <a:endParaRPr lang="en-US" sz="1600" dirty="0" smtClean="0">
              <a:solidFill>
                <a:srgbClr val="0000FF"/>
              </a:solidFill>
              <a:hlinkClick r:id="rId2"/>
            </a:endParaRPr>
          </a:p>
          <a:p>
            <a:pPr marL="109728" indent="0">
              <a:buNone/>
            </a:pPr>
            <a:r>
              <a:rPr lang="en-US" sz="1600" b="1" dirty="0" smtClean="0">
                <a:solidFill>
                  <a:srgbClr val="0000FF"/>
                </a:solidFill>
                <a:hlinkClick r:id="rId2"/>
              </a:rPr>
              <a:t>1. </a:t>
            </a:r>
            <a:endParaRPr lang="en-US" sz="1600" b="1" dirty="0">
              <a:solidFill>
                <a:srgbClr val="0000FF"/>
              </a:solidFill>
              <a:hlinkClick r:id="rId2"/>
            </a:endParaRPr>
          </a:p>
          <a:p>
            <a:r>
              <a:rPr lang="en-US" sz="1600" b="1" dirty="0" smtClean="0">
                <a:hlinkClick r:id="rId2"/>
              </a:rPr>
              <a:t>Quantum </a:t>
            </a:r>
            <a:r>
              <a:rPr lang="en-US" sz="1600" b="1" dirty="0">
                <a:hlinkClick r:id="rId2"/>
              </a:rPr>
              <a:t>Singularities in Static Spacetimes.</a:t>
            </a:r>
            <a:endParaRPr lang="en-US" sz="1600" dirty="0"/>
          </a:p>
          <a:p>
            <a:r>
              <a:rPr lang="en-US" sz="1600" dirty="0">
                <a:hlinkClick r:id="rId3"/>
              </a:rPr>
              <a:t>Joao Paulo M. Pitelli</a:t>
            </a:r>
            <a:r>
              <a:rPr lang="en-US" sz="1600" dirty="0"/>
              <a:t>, </a:t>
            </a:r>
            <a:r>
              <a:rPr lang="en-US" sz="1600" dirty="0">
                <a:hlinkClick r:id="rId4"/>
              </a:rPr>
              <a:t>Patricio S. Letelier</a:t>
            </a:r>
            <a:r>
              <a:rPr lang="en-US" sz="1600" dirty="0"/>
              <a:t> (</a:t>
            </a:r>
            <a:r>
              <a:rPr lang="en-US" sz="1600" dirty="0">
                <a:hlinkClick r:id="rId5"/>
              </a:rPr>
              <a:t>Campinas State U., IMECC</a:t>
            </a:r>
            <a:r>
              <a:rPr lang="en-US" sz="1600" dirty="0"/>
              <a:t>). Oct 2010. 14 pp. </a:t>
            </a:r>
          </a:p>
          <a:p>
            <a:r>
              <a:rPr lang="en-US" sz="1600" dirty="0"/>
              <a:t>Published in </a:t>
            </a:r>
            <a:r>
              <a:rPr lang="en-US" sz="1600" b="1" dirty="0" err="1">
                <a:solidFill>
                  <a:srgbClr val="FF0000"/>
                </a:solidFill>
              </a:rPr>
              <a:t>Int.J.Mod.Phys</a:t>
            </a:r>
            <a:r>
              <a:rPr lang="en-US" sz="1600" b="1" dirty="0">
                <a:solidFill>
                  <a:srgbClr val="FF0000"/>
                </a:solidFill>
              </a:rPr>
              <a:t>. D20 (2011) 729-743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</a:p>
          <a:p>
            <a:r>
              <a:rPr lang="en-US" sz="1600" dirty="0"/>
              <a:t>e-Print: </a:t>
            </a:r>
            <a:r>
              <a:rPr lang="en-US" sz="1600" b="1" dirty="0"/>
              <a:t>arXiv:1010.3052 [gr-qc]</a:t>
            </a:r>
            <a:endParaRPr lang="en-US" sz="1600" dirty="0"/>
          </a:p>
          <a:p>
            <a:endParaRPr lang="en-US" sz="1600" dirty="0" smtClean="0"/>
          </a:p>
          <a:p>
            <a:pPr marL="109728" indent="0">
              <a:buNone/>
            </a:pPr>
            <a:r>
              <a:rPr lang="en-US" sz="1600" dirty="0" smtClean="0"/>
              <a:t>Includes:</a:t>
            </a:r>
          </a:p>
          <a:p>
            <a:r>
              <a:rPr lang="en-US" sz="1600" dirty="0" smtClean="0"/>
              <a:t>Math Review</a:t>
            </a:r>
          </a:p>
          <a:p>
            <a:r>
              <a:rPr lang="en-US" sz="1600" dirty="0" smtClean="0"/>
              <a:t>Cosmic String</a:t>
            </a:r>
          </a:p>
          <a:p>
            <a:r>
              <a:rPr lang="en-US" sz="1600" dirty="0" smtClean="0"/>
              <a:t>Global Monopole</a:t>
            </a:r>
          </a:p>
          <a:p>
            <a:r>
              <a:rPr lang="en-US" sz="1600" dirty="0" smtClean="0"/>
              <a:t>BTZ Space-time (massive field – QM singular; </a:t>
            </a:r>
          </a:p>
          <a:p>
            <a:pPr marL="109728" indent="0">
              <a:buNone/>
            </a:pPr>
            <a:r>
              <a:rPr lang="en-US" sz="1600" dirty="0"/>
              <a:t> </a:t>
            </a:r>
            <a:r>
              <a:rPr lang="en-US" sz="1600" dirty="0" smtClean="0"/>
              <a:t>                             massless field – QM non-singular)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5354932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2.</a:t>
            </a:r>
            <a:endParaRPr lang="en-US" dirty="0">
              <a:hlinkClick r:id="rId2"/>
            </a:endParaRPr>
          </a:p>
          <a:p>
            <a:r>
              <a:rPr lang="en-US" sz="2000" b="1" u="sng" dirty="0">
                <a:solidFill>
                  <a:srgbClr val="FF6600"/>
                </a:solidFill>
              </a:rPr>
              <a:t>Quantum singularities in static and </a:t>
            </a:r>
            <a:r>
              <a:rPr lang="en-US" sz="2000" b="1" u="sng" dirty="0" err="1">
                <a:solidFill>
                  <a:srgbClr val="FF6600"/>
                </a:solidFill>
              </a:rPr>
              <a:t>conformally</a:t>
            </a:r>
            <a:r>
              <a:rPr lang="en-US" sz="2000" b="1" u="sng" dirty="0">
                <a:solidFill>
                  <a:srgbClr val="FF6600"/>
                </a:solidFill>
              </a:rPr>
              <a:t> static space-times</a:t>
            </a:r>
          </a:p>
          <a:p>
            <a:r>
              <a:rPr lang="en-US" sz="2000" dirty="0">
                <a:hlinkClick r:id="rId3"/>
              </a:rPr>
              <a:t>D.A. Konkowski, </a:t>
            </a:r>
            <a:r>
              <a:rPr lang="en-US" sz="2000" dirty="0">
                <a:hlinkClick r:id="rId4"/>
              </a:rPr>
              <a:t>T.M. Helliwell</a:t>
            </a:r>
          </a:p>
          <a:p>
            <a:r>
              <a:rPr lang="en-US" sz="2000" dirty="0"/>
              <a:t>Comments: 16 pages</a:t>
            </a:r>
            <a:r>
              <a:rPr lang="en-US" sz="2000" dirty="0" smtClean="0"/>
              <a:t>, </a:t>
            </a:r>
            <a:r>
              <a:rPr lang="en-US" sz="2000" dirty="0"/>
              <a:t>8th </a:t>
            </a:r>
            <a:r>
              <a:rPr lang="en-US" sz="2000" dirty="0" err="1"/>
              <a:t>Friedmann</a:t>
            </a:r>
            <a:r>
              <a:rPr lang="en-US" sz="2000" dirty="0"/>
              <a:t> Seminar, Rio de Janeiro, Brazil, 30 May - 3 June, 2011</a:t>
            </a:r>
          </a:p>
          <a:p>
            <a:r>
              <a:rPr lang="en-US" sz="2000" dirty="0"/>
              <a:t>Journal-ref: </a:t>
            </a:r>
            <a:r>
              <a:rPr lang="en-US" sz="2000" dirty="0">
                <a:solidFill>
                  <a:srgbClr val="FF0000"/>
                </a:solidFill>
              </a:rPr>
              <a:t>International Journal of Modern Physics A, Vol.26, No.22 (2011) 3878-3888</a:t>
            </a:r>
          </a:p>
          <a:p>
            <a:pPr marL="109728" indent="0">
              <a:buNone/>
            </a:pPr>
            <a:r>
              <a:rPr lang="en-US" sz="2000" b="1" dirty="0" smtClean="0"/>
              <a:t>   arXiv</a:t>
            </a:r>
            <a:r>
              <a:rPr lang="en-US" sz="2000" b="1" dirty="0"/>
              <a:t>:1112.5488 </a:t>
            </a:r>
            <a:r>
              <a:rPr lang="en-US" sz="2000" b="1" dirty="0" smtClean="0"/>
              <a:t>(gr-qc)</a:t>
            </a:r>
            <a:endParaRPr lang="en-US" sz="2000" dirty="0">
              <a:hlinkClick r:id="rId2"/>
            </a:endParaRP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    </a:t>
            </a:r>
            <a:r>
              <a:rPr lang="en-US" dirty="0" smtClean="0">
                <a:solidFill>
                  <a:srgbClr val="FF0000"/>
                </a:solidFill>
              </a:rPr>
              <a:t>cont.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50991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109728" indent="0">
              <a:buNone/>
            </a:pPr>
            <a:r>
              <a:rPr lang="en-US" sz="2800" dirty="0"/>
              <a:t>		</a:t>
            </a:r>
          </a:p>
          <a:p>
            <a:r>
              <a:rPr lang="en-US" sz="2800" dirty="0"/>
              <a:t> </a:t>
            </a:r>
          </a:p>
          <a:p>
            <a:r>
              <a:rPr lang="en-US" sz="2800" b="1" dirty="0">
                <a:hlinkClick r:id="rId2"/>
              </a:rPr>
              <a:t>Classical and quantum properties of a two-sphere singularity.</a:t>
            </a:r>
            <a:endParaRPr lang="en-US" sz="2800" dirty="0"/>
          </a:p>
          <a:p>
            <a:r>
              <a:rPr lang="en-US" sz="2800" dirty="0">
                <a:hlinkClick r:id="rId3"/>
              </a:rPr>
              <a:t>T.M. Helliwell</a:t>
            </a:r>
            <a:r>
              <a:rPr lang="en-US" sz="2800" dirty="0"/>
              <a:t> (</a:t>
            </a:r>
            <a:r>
              <a:rPr lang="en-US" sz="2800" dirty="0">
                <a:hlinkClick r:id="rId4"/>
              </a:rPr>
              <a:t>Harvey Mudd Coll.</a:t>
            </a:r>
            <a:r>
              <a:rPr lang="en-US" sz="2800" dirty="0"/>
              <a:t>), </a:t>
            </a:r>
            <a:r>
              <a:rPr lang="en-US" sz="2800" dirty="0">
                <a:hlinkClick r:id="rId5"/>
              </a:rPr>
              <a:t>D.A. Konkowski</a:t>
            </a:r>
            <a:r>
              <a:rPr lang="en-US" sz="2800" dirty="0"/>
              <a:t> (</a:t>
            </a:r>
            <a:r>
              <a:rPr lang="en-US" sz="2800" dirty="0">
                <a:hlinkClick r:id="rId6"/>
              </a:rPr>
              <a:t>Naval Academy, Annapolis</a:t>
            </a:r>
            <a:r>
              <a:rPr lang="en-US" sz="2800" dirty="0"/>
              <a:t>). 2010. 10 pp. </a:t>
            </a:r>
          </a:p>
          <a:p>
            <a:r>
              <a:rPr lang="en-US" sz="2800" dirty="0"/>
              <a:t>Published in </a:t>
            </a:r>
            <a:r>
              <a:rPr lang="en-US" sz="2800" b="1" dirty="0" err="1"/>
              <a:t>Gen.Rel.Grav</a:t>
            </a:r>
            <a:r>
              <a:rPr lang="en-US" sz="2800" b="1" dirty="0"/>
              <a:t>. 43 (2011) 695-701</a:t>
            </a:r>
            <a:r>
              <a:rPr lang="en-US" sz="2800" dirty="0"/>
              <a:t> </a:t>
            </a:r>
          </a:p>
          <a:p>
            <a:r>
              <a:rPr lang="en-US" sz="2800" dirty="0"/>
              <a:t>e-Print: </a:t>
            </a:r>
            <a:r>
              <a:rPr lang="en-US" sz="2800" b="1" dirty="0"/>
              <a:t>arXiv:1006.5231 [gr-qc]</a:t>
            </a:r>
            <a:endParaRPr lang="en-US" sz="2800" dirty="0"/>
          </a:p>
          <a:p>
            <a:r>
              <a:rPr lang="en-US" sz="2800" dirty="0"/>
              <a:t> </a:t>
            </a:r>
          </a:p>
          <a:p>
            <a:r>
              <a:rPr lang="en-US" sz="2800" b="1" dirty="0">
                <a:hlinkClick r:id="rId7"/>
              </a:rPr>
              <a:t>Quantum singularities in (2+1) dimensional matter coupled black hole spacetimes.</a:t>
            </a:r>
            <a:endParaRPr lang="en-US" sz="2800" dirty="0"/>
          </a:p>
          <a:p>
            <a:r>
              <a:rPr lang="en-US" sz="2800" dirty="0">
                <a:hlinkClick r:id="rId8"/>
              </a:rPr>
              <a:t>O. Unver</a:t>
            </a:r>
            <a:r>
              <a:rPr lang="en-US" sz="2800" dirty="0"/>
              <a:t>, </a:t>
            </a:r>
            <a:r>
              <a:rPr lang="en-US" sz="2800" dirty="0">
                <a:hlinkClick r:id="rId9"/>
              </a:rPr>
              <a:t>O. Gurtug</a:t>
            </a:r>
            <a:r>
              <a:rPr lang="en-US" sz="2800" dirty="0"/>
              <a:t> (</a:t>
            </a:r>
            <a:r>
              <a:rPr lang="en-US" sz="2800" dirty="0">
                <a:hlinkClick r:id="rId10"/>
              </a:rPr>
              <a:t>Eastern Mediterranean U.</a:t>
            </a:r>
            <a:r>
              <a:rPr lang="en-US" sz="2800" dirty="0"/>
              <a:t>). Apr 2010. 21 pp. </a:t>
            </a:r>
          </a:p>
          <a:p>
            <a:r>
              <a:rPr lang="en-US" sz="2800" dirty="0"/>
              <a:t>Published in </a:t>
            </a:r>
            <a:r>
              <a:rPr lang="en-US" sz="2800" b="1" dirty="0" err="1"/>
              <a:t>Phys.Rev</a:t>
            </a:r>
            <a:r>
              <a:rPr lang="en-US" sz="2800" b="1" dirty="0"/>
              <a:t>. D82 (2010) 084016</a:t>
            </a:r>
            <a:r>
              <a:rPr lang="en-US" sz="2800" dirty="0"/>
              <a:t> </a:t>
            </a:r>
          </a:p>
          <a:p>
            <a:r>
              <a:rPr lang="en-US" sz="2800" dirty="0"/>
              <a:t>e-Print: </a:t>
            </a:r>
            <a:r>
              <a:rPr lang="en-US" sz="2800" b="1" dirty="0"/>
              <a:t>arXiv:1004.2572 [gr-qc]</a:t>
            </a:r>
            <a:endParaRPr lang="en-US" sz="2800" dirty="0"/>
          </a:p>
          <a:p>
            <a:r>
              <a:rPr lang="en-US" sz="2800" dirty="0"/>
              <a:t> </a:t>
            </a:r>
          </a:p>
          <a:p>
            <a:pPr lvl="0"/>
            <a:r>
              <a:rPr lang="en-US" sz="2800" dirty="0"/>
              <a:t>		</a:t>
            </a:r>
          </a:p>
          <a:p>
            <a:r>
              <a:rPr lang="en-US" sz="2800" dirty="0"/>
              <a:t> </a:t>
            </a:r>
          </a:p>
          <a:p>
            <a:pPr marL="109728" indent="0">
              <a:buNone/>
            </a:pPr>
            <a:endParaRPr lang="en-US" sz="2800" dirty="0"/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Previous Work on </a:t>
            </a:r>
            <a:br>
              <a:rPr lang="en-US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en-US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Quantum Singularities – Static STs </a:t>
            </a:r>
            <a:endParaRPr lang="en-US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785163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003109"/>
            <a:ext cx="8305800" cy="5169091"/>
          </a:xfrm>
        </p:spPr>
        <p:txBody>
          <a:bodyPr>
            <a:noAutofit/>
          </a:bodyPr>
          <a:lstStyle/>
          <a:p>
            <a:r>
              <a:rPr lang="en-US" sz="1000" dirty="0" err="1" smtClean="0">
                <a:hlinkClick r:id="rId3" tooltip="Abstract"/>
              </a:rPr>
              <a:t>arXiv:hep-th</a:t>
            </a:r>
            <a:r>
              <a:rPr lang="en-US" sz="1000" dirty="0" smtClean="0">
                <a:hlinkClick r:id="rId3" tooltip="Abstract"/>
              </a:rPr>
              <a:t>/0602207</a:t>
            </a:r>
            <a:r>
              <a:rPr lang="en-US" sz="1000" dirty="0" smtClean="0"/>
              <a:t> </a:t>
            </a:r>
          </a:p>
          <a:p>
            <a:r>
              <a:rPr lang="en-US" sz="1000" dirty="0" smtClean="0"/>
              <a:t>Title: Scalar Field Probes of Power-Law Space-Time Singularities </a:t>
            </a:r>
          </a:p>
          <a:p>
            <a:r>
              <a:rPr lang="en-US" sz="1000" dirty="0" smtClean="0"/>
              <a:t>Authors: </a:t>
            </a:r>
            <a:r>
              <a:rPr lang="en-US" sz="1000" dirty="0" smtClean="0">
                <a:hlinkClick r:id="rId4"/>
              </a:rPr>
              <a:t>Matthias </a:t>
            </a:r>
            <a:r>
              <a:rPr lang="en-US" sz="1000" dirty="0" err="1" smtClean="0">
                <a:hlinkClick r:id="rId4"/>
              </a:rPr>
              <a:t>Blau</a:t>
            </a:r>
            <a:r>
              <a:rPr lang="en-US" sz="1000" dirty="0" smtClean="0"/>
              <a:t>, </a:t>
            </a:r>
            <a:r>
              <a:rPr lang="en-US" sz="1000" dirty="0" smtClean="0">
                <a:hlinkClick r:id="rId5"/>
              </a:rPr>
              <a:t>Denis Frank</a:t>
            </a:r>
            <a:r>
              <a:rPr lang="en-US" sz="1000" dirty="0" smtClean="0"/>
              <a:t>, </a:t>
            </a:r>
            <a:r>
              <a:rPr lang="en-US" sz="1000" dirty="0" smtClean="0">
                <a:hlinkClick r:id="rId6"/>
              </a:rPr>
              <a:t>Sebastian Weiss</a:t>
            </a:r>
            <a:r>
              <a:rPr lang="en-US" sz="1000" dirty="0" smtClean="0"/>
              <a:t> </a:t>
            </a:r>
          </a:p>
          <a:p>
            <a:r>
              <a:rPr lang="en-US" sz="1000" dirty="0" smtClean="0"/>
              <a:t>Comments: v2: 21 pages, JHEP3.cls, one reference added </a:t>
            </a:r>
          </a:p>
          <a:p>
            <a:r>
              <a:rPr lang="en-US" sz="1000" dirty="0" smtClean="0"/>
              <a:t>Journal-ref: JHEP0608:011,2006 </a:t>
            </a:r>
          </a:p>
          <a:p>
            <a:r>
              <a:rPr lang="en-US" sz="1000" dirty="0" smtClean="0"/>
              <a:t> </a:t>
            </a:r>
          </a:p>
          <a:p>
            <a:r>
              <a:rPr lang="en-US" sz="1000" dirty="0" smtClean="0">
                <a:hlinkClick r:id="rId7" tooltip="Abstract"/>
              </a:rPr>
              <a:t>arXiv:0911.2626</a:t>
            </a:r>
            <a:r>
              <a:rPr lang="en-US" sz="1000" dirty="0" smtClean="0"/>
              <a:t> </a:t>
            </a:r>
          </a:p>
          <a:p>
            <a:r>
              <a:rPr lang="en-US" sz="1000" dirty="0" smtClean="0"/>
              <a:t>Title: Quantum Singularities Around a Global Monopole </a:t>
            </a:r>
          </a:p>
          <a:p>
            <a:r>
              <a:rPr lang="en-US" sz="1000" dirty="0" smtClean="0"/>
              <a:t>Authors: </a:t>
            </a:r>
            <a:r>
              <a:rPr lang="en-US" sz="1000" dirty="0" err="1" smtClean="0">
                <a:hlinkClick r:id="rId8"/>
              </a:rPr>
              <a:t>João</a:t>
            </a:r>
            <a:r>
              <a:rPr lang="en-US" sz="1000" dirty="0" smtClean="0">
                <a:hlinkClick r:id="rId8"/>
              </a:rPr>
              <a:t> Paulo M. </a:t>
            </a:r>
            <a:r>
              <a:rPr lang="en-US" sz="1000" dirty="0" err="1" smtClean="0">
                <a:hlinkClick r:id="rId8"/>
              </a:rPr>
              <a:t>Pitelli</a:t>
            </a:r>
            <a:r>
              <a:rPr lang="en-US" sz="1000" dirty="0" smtClean="0"/>
              <a:t>, </a:t>
            </a:r>
            <a:r>
              <a:rPr lang="en-US" sz="1000" dirty="0" smtClean="0">
                <a:hlinkClick r:id="rId9"/>
              </a:rPr>
              <a:t>Patricio S. </a:t>
            </a:r>
            <a:r>
              <a:rPr lang="en-US" sz="1000" dirty="0" err="1" smtClean="0">
                <a:hlinkClick r:id="rId9"/>
              </a:rPr>
              <a:t>Letelier</a:t>
            </a:r>
            <a:r>
              <a:rPr lang="en-US" sz="1000" dirty="0" smtClean="0"/>
              <a:t> </a:t>
            </a:r>
          </a:p>
          <a:p>
            <a:r>
              <a:rPr lang="en-US" sz="1000" dirty="0" smtClean="0"/>
              <a:t>Comments: 5 pages, </a:t>
            </a:r>
            <a:r>
              <a:rPr lang="en-US" sz="1000" dirty="0" err="1" smtClean="0"/>
              <a:t>revtex</a:t>
            </a:r>
            <a:r>
              <a:rPr lang="en-US" sz="1000" dirty="0" smtClean="0"/>
              <a:t> </a:t>
            </a:r>
          </a:p>
          <a:p>
            <a:r>
              <a:rPr lang="en-US" sz="1000" dirty="0" smtClean="0"/>
              <a:t>Journal-ref: Phys.Rev.D80:104035,2009 </a:t>
            </a:r>
          </a:p>
          <a:p>
            <a:r>
              <a:rPr lang="en-US" sz="1000" dirty="0" smtClean="0"/>
              <a:t> </a:t>
            </a:r>
          </a:p>
          <a:p>
            <a:r>
              <a:rPr lang="en-US" sz="1000" dirty="0" smtClean="0">
                <a:hlinkClick r:id="rId10" tooltip="Abstract"/>
              </a:rPr>
              <a:t>arXiv:0805.3926</a:t>
            </a:r>
            <a:r>
              <a:rPr lang="en-US" sz="1000" dirty="0" smtClean="0"/>
              <a:t> </a:t>
            </a:r>
          </a:p>
          <a:p>
            <a:r>
              <a:rPr lang="en-US" sz="1000" dirty="0" smtClean="0"/>
              <a:t>Title: Quantum singularities in the BTZ </a:t>
            </a:r>
            <a:r>
              <a:rPr lang="en-US" sz="1000" dirty="0" err="1" smtClean="0"/>
              <a:t>spacetime</a:t>
            </a:r>
            <a:r>
              <a:rPr lang="en-US" sz="1000" dirty="0" smtClean="0"/>
              <a:t> </a:t>
            </a:r>
          </a:p>
          <a:p>
            <a:r>
              <a:rPr lang="en-US" sz="1000" dirty="0" smtClean="0"/>
              <a:t>Authors: </a:t>
            </a:r>
            <a:r>
              <a:rPr lang="en-US" sz="1000" dirty="0" err="1" smtClean="0">
                <a:hlinkClick r:id="rId8"/>
              </a:rPr>
              <a:t>João</a:t>
            </a:r>
            <a:r>
              <a:rPr lang="en-US" sz="1000" dirty="0" smtClean="0">
                <a:hlinkClick r:id="rId8"/>
              </a:rPr>
              <a:t> Paulo M. </a:t>
            </a:r>
            <a:r>
              <a:rPr lang="en-US" sz="1000" dirty="0" err="1" smtClean="0">
                <a:hlinkClick r:id="rId8"/>
              </a:rPr>
              <a:t>Pitelli</a:t>
            </a:r>
            <a:r>
              <a:rPr lang="en-US" sz="1000" dirty="0" smtClean="0"/>
              <a:t>, </a:t>
            </a:r>
            <a:r>
              <a:rPr lang="en-US" sz="1000" dirty="0" smtClean="0">
                <a:hlinkClick r:id="rId9"/>
              </a:rPr>
              <a:t>Patricio S. </a:t>
            </a:r>
            <a:r>
              <a:rPr lang="en-US" sz="1000" dirty="0" err="1" smtClean="0">
                <a:hlinkClick r:id="rId9"/>
              </a:rPr>
              <a:t>Letelier</a:t>
            </a:r>
            <a:r>
              <a:rPr lang="en-US" sz="1000" dirty="0" smtClean="0"/>
              <a:t> </a:t>
            </a:r>
          </a:p>
          <a:p>
            <a:r>
              <a:rPr lang="en-US" sz="1000" dirty="0" smtClean="0"/>
              <a:t>Comments: 6 pages, </a:t>
            </a:r>
            <a:r>
              <a:rPr lang="en-US" sz="1000" dirty="0" err="1" smtClean="0"/>
              <a:t>rvtex</a:t>
            </a:r>
            <a:r>
              <a:rPr lang="en-US" sz="1000" dirty="0" smtClean="0"/>
              <a:t>, accepted for publication in PRD </a:t>
            </a:r>
          </a:p>
          <a:p>
            <a:r>
              <a:rPr lang="en-US" sz="1000" dirty="0" smtClean="0"/>
              <a:t>Journal-ref: Phys.Rev.D77:124030,2008 </a:t>
            </a:r>
          </a:p>
          <a:p>
            <a:r>
              <a:rPr lang="en-US" sz="1000" dirty="0" smtClean="0"/>
              <a:t> </a:t>
            </a:r>
          </a:p>
          <a:p>
            <a:r>
              <a:rPr lang="en-US" sz="1000" dirty="0" smtClean="0">
                <a:hlinkClick r:id="rId11" tooltip="Abstract"/>
              </a:rPr>
              <a:t>arXiv:0708.2052</a:t>
            </a:r>
            <a:r>
              <a:rPr lang="en-US" sz="1000" dirty="0" smtClean="0"/>
              <a:t> </a:t>
            </a:r>
          </a:p>
          <a:p>
            <a:r>
              <a:rPr lang="en-US" sz="1000" dirty="0" smtClean="0"/>
              <a:t>Title: Quantum Singularities in </a:t>
            </a:r>
            <a:r>
              <a:rPr lang="en-US" sz="1000" dirty="0" err="1" smtClean="0"/>
              <a:t>Spacetimes</a:t>
            </a:r>
            <a:r>
              <a:rPr lang="en-US" sz="1000" dirty="0" smtClean="0"/>
              <a:t> with Spherical and Cylindrical Topological Defects </a:t>
            </a:r>
          </a:p>
          <a:p>
            <a:r>
              <a:rPr lang="en-US" sz="1000" dirty="0" smtClean="0"/>
              <a:t>Authors: </a:t>
            </a:r>
            <a:r>
              <a:rPr lang="en-US" sz="1000" dirty="0" smtClean="0">
                <a:hlinkClick r:id="rId12"/>
              </a:rPr>
              <a:t>Paulo M. </a:t>
            </a:r>
            <a:r>
              <a:rPr lang="en-US" sz="1000" dirty="0" err="1" smtClean="0">
                <a:hlinkClick r:id="rId12"/>
              </a:rPr>
              <a:t>Pitelli</a:t>
            </a:r>
            <a:r>
              <a:rPr lang="en-US" sz="1000" dirty="0" smtClean="0"/>
              <a:t>, </a:t>
            </a:r>
            <a:r>
              <a:rPr lang="en-US" sz="1000" dirty="0" smtClean="0">
                <a:hlinkClick r:id="rId9"/>
              </a:rPr>
              <a:t>Patricio S. </a:t>
            </a:r>
            <a:r>
              <a:rPr lang="en-US" sz="1000" dirty="0" err="1" smtClean="0">
                <a:hlinkClick r:id="rId9"/>
              </a:rPr>
              <a:t>Letelier</a:t>
            </a:r>
            <a:r>
              <a:rPr lang="en-US" sz="1000" dirty="0" smtClean="0"/>
              <a:t> </a:t>
            </a:r>
          </a:p>
          <a:p>
            <a:r>
              <a:rPr lang="en-US" sz="1000" dirty="0" smtClean="0"/>
              <a:t>Comments: 7 page,1 fig., </a:t>
            </a:r>
            <a:r>
              <a:rPr lang="en-US" sz="1000" dirty="0" err="1" smtClean="0"/>
              <a:t>Revtex</a:t>
            </a:r>
            <a:r>
              <a:rPr lang="en-US" sz="1000" dirty="0" smtClean="0"/>
              <a:t>, J. Math. Phys, in press </a:t>
            </a:r>
          </a:p>
          <a:p>
            <a:r>
              <a:rPr lang="en-US" sz="1000" dirty="0" smtClean="0"/>
              <a:t>Journal-ref: J.Math.Phys.48:092501,2007 </a:t>
            </a:r>
          </a:p>
          <a:p>
            <a:r>
              <a:rPr lang="en-US" sz="1000" dirty="0" smtClean="0"/>
              <a:t> </a:t>
            </a:r>
          </a:p>
          <a:p>
            <a:r>
              <a:rPr lang="en-US" sz="800" dirty="0" smtClean="0"/>
              <a:t> </a:t>
            </a:r>
            <a:endParaRPr lang="en-US" sz="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274638"/>
            <a:ext cx="8153400" cy="715962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/>
              <a:t>And more…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en-US" dirty="0" smtClean="0"/>
              <a:t>1. </a:t>
            </a:r>
            <a:r>
              <a:rPr lang="en-US" dirty="0" smtClean="0">
                <a:solidFill>
                  <a:srgbClr val="FF0000"/>
                </a:solidFill>
              </a:rPr>
              <a:t>Singularities </a:t>
            </a:r>
          </a:p>
          <a:p>
            <a:pPr marL="109728" indent="0">
              <a:buNone/>
            </a:pPr>
            <a:r>
              <a:rPr lang="en-US" dirty="0"/>
              <a:t> </a:t>
            </a:r>
            <a:r>
              <a:rPr lang="en-US" dirty="0" smtClean="0"/>
              <a:t>      a. </a:t>
            </a:r>
            <a:r>
              <a:rPr lang="en-US" dirty="0" smtClean="0">
                <a:solidFill>
                  <a:srgbClr val="0000FF"/>
                </a:solidFill>
              </a:rPr>
              <a:t>Classical </a:t>
            </a:r>
          </a:p>
          <a:p>
            <a:pPr marL="109728" indent="0">
              <a:buNone/>
            </a:pPr>
            <a:r>
              <a:rPr lang="en-US" dirty="0"/>
              <a:t> </a:t>
            </a:r>
            <a:r>
              <a:rPr lang="en-US" dirty="0" smtClean="0"/>
              <a:t>      b. </a:t>
            </a:r>
            <a:r>
              <a:rPr lang="en-US" dirty="0" smtClean="0">
                <a:solidFill>
                  <a:srgbClr val="0000FF"/>
                </a:solidFill>
              </a:rPr>
              <a:t>Quantum</a:t>
            </a:r>
          </a:p>
          <a:p>
            <a:pPr marL="109728" indent="0">
              <a:buNone/>
            </a:pPr>
            <a:r>
              <a:rPr lang="en-US" dirty="0" smtClean="0"/>
              <a:t>2. </a:t>
            </a:r>
            <a:r>
              <a:rPr lang="en-US" dirty="0" smtClean="0">
                <a:solidFill>
                  <a:srgbClr val="FF0000"/>
                </a:solidFill>
              </a:rPr>
              <a:t>Static </a:t>
            </a:r>
            <a:r>
              <a:rPr lang="en-US" dirty="0">
                <a:solidFill>
                  <a:srgbClr val="FF0000"/>
                </a:solidFill>
              </a:rPr>
              <a:t>s</a:t>
            </a:r>
            <a:r>
              <a:rPr lang="en-US" dirty="0" smtClean="0">
                <a:solidFill>
                  <a:srgbClr val="FF0000"/>
                </a:solidFill>
              </a:rPr>
              <a:t>pace-times – History and Examples</a:t>
            </a:r>
            <a:endParaRPr lang="en-US" dirty="0" smtClean="0">
              <a:solidFill>
                <a:srgbClr val="0000FF"/>
              </a:solidFill>
            </a:endParaRPr>
          </a:p>
          <a:p>
            <a:pPr marL="109728" indent="0">
              <a:buNone/>
            </a:pPr>
            <a:r>
              <a:rPr lang="en-US" dirty="0"/>
              <a:t>3</a:t>
            </a:r>
            <a:r>
              <a:rPr lang="en-US" dirty="0" smtClean="0"/>
              <a:t>. </a:t>
            </a:r>
            <a:r>
              <a:rPr lang="en-US" dirty="0" err="1" smtClean="0">
                <a:solidFill>
                  <a:srgbClr val="FF0000"/>
                </a:solidFill>
              </a:rPr>
              <a:t>Conformally</a:t>
            </a:r>
            <a:r>
              <a:rPr lang="en-US" dirty="0" smtClean="0">
                <a:solidFill>
                  <a:srgbClr val="FF0000"/>
                </a:solidFill>
              </a:rPr>
              <a:t> static space-times</a:t>
            </a:r>
          </a:p>
          <a:p>
            <a:pPr marL="109728" indent="0">
              <a:buNone/>
            </a:pPr>
            <a:r>
              <a:rPr lang="en-US" dirty="0"/>
              <a:t>	</a:t>
            </a:r>
            <a:r>
              <a:rPr lang="en-US" dirty="0" smtClean="0"/>
              <a:t>a. </a:t>
            </a:r>
            <a:r>
              <a:rPr lang="en-US" dirty="0" smtClean="0">
                <a:solidFill>
                  <a:srgbClr val="0000FF"/>
                </a:solidFill>
              </a:rPr>
              <a:t>FRW with Cosmic String</a:t>
            </a:r>
          </a:p>
          <a:p>
            <a:pPr marL="109728" indent="0">
              <a:buNone/>
            </a:pPr>
            <a:r>
              <a:rPr lang="en-US" dirty="0"/>
              <a:t>	</a:t>
            </a:r>
            <a:r>
              <a:rPr lang="en-US" dirty="0" smtClean="0"/>
              <a:t>b. </a:t>
            </a:r>
            <a:r>
              <a:rPr lang="en-US" dirty="0" smtClean="0">
                <a:solidFill>
                  <a:srgbClr val="0000FF"/>
                </a:solidFill>
              </a:rPr>
              <a:t>Roberts </a:t>
            </a:r>
            <a:endParaRPr lang="en-US" dirty="0">
              <a:solidFill>
                <a:srgbClr val="0000FF"/>
              </a:solidFill>
            </a:endParaRPr>
          </a:p>
          <a:p>
            <a:pPr marL="109728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	</a:t>
            </a:r>
            <a:r>
              <a:rPr lang="en-US" dirty="0" smtClean="0"/>
              <a:t>c.</a:t>
            </a:r>
            <a:r>
              <a:rPr lang="en-US" dirty="0" smtClean="0">
                <a:solidFill>
                  <a:srgbClr val="0000FF"/>
                </a:solidFill>
              </a:rPr>
              <a:t> HMN (in progress)</a:t>
            </a:r>
          </a:p>
          <a:p>
            <a:pPr marL="109728" indent="0">
              <a:buNone/>
            </a:pPr>
            <a:r>
              <a:rPr lang="en-US" dirty="0">
                <a:solidFill>
                  <a:srgbClr val="0000FF"/>
                </a:solidFill>
              </a:rPr>
              <a:t>	</a:t>
            </a:r>
            <a:r>
              <a:rPr lang="en-US" dirty="0" smtClean="0"/>
              <a:t>d.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Fonarev</a:t>
            </a:r>
            <a:r>
              <a:rPr lang="en-US" dirty="0" smtClean="0">
                <a:solidFill>
                  <a:srgbClr val="0000FF"/>
                </a:solidFill>
              </a:rPr>
              <a:t> (in progress)</a:t>
            </a:r>
          </a:p>
          <a:p>
            <a:pPr marL="109728" indent="0">
              <a:buNone/>
            </a:pPr>
            <a:r>
              <a:rPr lang="en-US" dirty="0"/>
              <a:t>4</a:t>
            </a:r>
            <a:r>
              <a:rPr lang="en-US" dirty="0" smtClean="0"/>
              <a:t>. </a:t>
            </a:r>
            <a:r>
              <a:rPr lang="en-US" dirty="0" smtClean="0">
                <a:solidFill>
                  <a:srgbClr val="FF0000"/>
                </a:solidFill>
              </a:rPr>
              <a:t>Discussion</a:t>
            </a:r>
          </a:p>
          <a:p>
            <a:pPr marL="109728" indent="0">
              <a:buNone/>
            </a:pPr>
            <a:r>
              <a:rPr lang="en-US" dirty="0"/>
              <a:t>5</a:t>
            </a:r>
            <a:r>
              <a:rPr lang="en-US" dirty="0" smtClean="0"/>
              <a:t>. </a:t>
            </a:r>
            <a:r>
              <a:rPr lang="en-US" dirty="0" smtClean="0">
                <a:solidFill>
                  <a:srgbClr val="FF0000"/>
                </a:solidFill>
              </a:rPr>
              <a:t>Acknowledgements </a:t>
            </a: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Outline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17347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485002"/>
            <a:ext cx="914400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hlinkClick r:id="rId3" tooltip="Abstract"/>
              </a:rPr>
              <a:t>arXiv:1006.3771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Title: "Singularities" in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spacetimes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with diverging higher-order curvature invariants 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Authors: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hlinkClick r:id="rId4"/>
              </a:rPr>
              <a:t>D.A. Konkowski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hlinkClick r:id="rId5"/>
              </a:rPr>
              <a:t>T.M.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hlinkClick r:id="rId5"/>
              </a:rPr>
              <a:t>Helliwell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Comments: 3 pages, no figures, submitted to the Proceedings of the 12th Marcel Grossmann Meeting on General Relativity and Gravitation, Paris, July 13-18, 2009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hlinkClick r:id="rId6" tooltip="Abstract"/>
              </a:rPr>
              <a:t>arXiv:1006.3743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Title: Quantum particle behavior in classically singular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spacetimes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Authors: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hlinkClick r:id="rId4"/>
              </a:rPr>
              <a:t>D.A. Konkowski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hlinkClick r:id="rId5"/>
              </a:rPr>
              <a:t>T.M.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hlinkClick r:id="rId5"/>
              </a:rPr>
              <a:t>Helliwell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Comments: 3 pages, no figures, submitted to Proceedings of the 12th Marcel Grossmann Meeting on General Relativity and Gravitation, Paris, July 13-18, 2009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hlinkClick r:id="rId7" tooltip="Abstract"/>
              </a:rPr>
              <a:t>arXiv:gr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hlinkClick r:id="rId7" tooltip="Abstract"/>
              </a:rPr>
              <a:t>-qc/0701149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Title: Quantum healing of classical singularities in power-law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spacetimes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Authors: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hlinkClick r:id="rId5"/>
              </a:rPr>
              <a:t>T. M.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hlinkClick r:id="rId5"/>
              </a:rPr>
              <a:t>Helliwell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hlinkClick r:id="rId4"/>
              </a:rPr>
              <a:t>D. A. Konkowski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Comments: 14 pages, 1 figure; extensive revisions 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Journal-ref: Class.Quant.Grav.24:3377-3390,2007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hlinkClick r:id="rId8" tooltip="Abstract"/>
              </a:rPr>
              <a:t>arXiv:gr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hlinkClick r:id="rId8" tooltip="Abstract"/>
              </a:rPr>
              <a:t>-qc/0412137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Title: Mining metrics for buried treasure 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Authors: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hlinkClick r:id="rId4"/>
              </a:rPr>
              <a:t>D.A. Konkowski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hlinkClick r:id="rId5"/>
              </a:rPr>
              <a:t>T.M.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hlinkClick r:id="rId5"/>
              </a:rPr>
              <a:t>Helliwell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Comments: 16 pages, no figures, minor grammatical changes, submitted to Proceedings of the Malcolm@60 Conference (London, July 2004) 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Journal-ref: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Gen.Rel.Grav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38 (2006) 1069-1082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hlinkClick r:id="rId9" tooltip="Abstract"/>
              </a:rPr>
              <a:t>arXiv:gr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hlinkClick r:id="rId9" tooltip="Abstract"/>
              </a:rPr>
              <a:t>-qc/0410114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Title: Classical and Quantum Singularities of Levi-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Civita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Spacetimes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with and without a Positive Cosmological Constant 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Authors: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hlinkClick r:id="rId4"/>
              </a:rPr>
              <a:t>D.A. Konkowski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hlinkClick r:id="rId10"/>
              </a:rPr>
              <a:t>C. Reese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hlinkClick r:id="rId5"/>
              </a:rPr>
              <a:t>T.M.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hlinkClick r:id="rId5"/>
              </a:rPr>
              <a:t>Helliwell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hlinkClick r:id="rId11"/>
              </a:rPr>
              <a:t>C. Wieland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Comments: 14 pages, no figures, submitted to Proceedings of the W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or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kshop on Dynamics and Thermodynamics of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Blackholes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and Naked Singularities (Milan, May 2004)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1"/>
          <p:cNvSpPr>
            <a:spLocks noChangeArrowheads="1"/>
          </p:cNvSpPr>
          <p:nvPr/>
        </p:nvSpPr>
        <p:spPr bwMode="auto">
          <a:xfrm>
            <a:off x="228600" y="169367"/>
            <a:ext cx="8686800" cy="5539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hlinkClick r:id="rId3" tooltip="Abstract"/>
              </a:rPr>
              <a:t>arXiv:gr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hlinkClick r:id="rId3" tooltip="Abstract"/>
              </a:rPr>
              <a:t>-qc/0408036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Title: Quantum Singularities 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Authors: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hlinkClick r:id="rId4"/>
              </a:rPr>
              <a:t>D.A. Konkowski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hlinkClick r:id="rId5"/>
              </a:rPr>
              <a:t>T.M.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hlinkClick r:id="rId5"/>
              </a:rPr>
              <a:t>Helliwell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hlinkClick r:id="rId6"/>
              </a:rPr>
              <a:t>C. Wieland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Comments: 5 pages, no figures, references current 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Journal-ref: Gravitation and Cosmology: Proceedings of the Spanish Relativity Meeting 2002, ed. A. Lobo (Barcelona, Spain:       University </a:t>
            </a:r>
            <a:r>
              <a:rPr lang="en-US" sz="12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o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f Barcelona Press, 2003) 193 </a:t>
            </a: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hlinkClick r:id="rId7" tooltip="Abstract"/>
              </a:rPr>
              <a:t>arXiv:gr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hlinkClick r:id="rId7" tooltip="Abstract"/>
              </a:rPr>
              <a:t>-qc/0402002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Title: Are classically singular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spacetimes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quantum mechanically singular as well? 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Authors: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hlinkClick r:id="rId4"/>
              </a:rPr>
              <a:t>D.A. Konkowski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hlinkClick r:id="rId5"/>
              </a:rPr>
              <a:t>T.M.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hlinkClick r:id="rId5"/>
              </a:rPr>
              <a:t>Helliwell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hlinkClick r:id="rId8"/>
              </a:rPr>
              <a:t>V. Arndt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Comments: 3 pages, no figures, submitted to the Proceedings of the Tenth Marcel Grossmann Meeting on General Relativity, Rio de Janeiro, July 20-26, 2003 </a:t>
            </a: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hlinkClick r:id="rId9" tooltip="Abstract"/>
              </a:rPr>
              <a:t>arXiv:gr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hlinkClick r:id="rId9" tooltip="Abstract"/>
              </a:rPr>
              <a:t>-qc/0401040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Title: Definition and classification of singularities in GR: classical and quantum 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Authors: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hlinkClick r:id="rId4"/>
              </a:rPr>
              <a:t>D.A. Konkowski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hlinkClick r:id="rId5"/>
              </a:rPr>
              <a:t>T.M.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hlinkClick r:id="rId5"/>
              </a:rPr>
              <a:t>Helliwell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Comments: 3 pages, no figures, submitted to Proceedings of the Tenth Marcel Grossmann Meeting on General Relativity, Rio de Janeiro, July 20-26, 2003 </a:t>
            </a: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hlinkClick r:id="rId10" tooltip="Abstract"/>
              </a:rPr>
              <a:t>arXiv:gr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hlinkClick r:id="rId10" tooltip="Abstract"/>
              </a:rPr>
              <a:t>-qc/0401038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Title: "Singularity" of Levi-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Civita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Spacetimes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Authors: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hlinkClick r:id="rId4"/>
              </a:rPr>
              <a:t>D.A. Konkowski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hlinkClick r:id="rId5"/>
              </a:rPr>
              <a:t>T.M.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hlinkClick r:id="rId5"/>
              </a:rPr>
              <a:t>Helliwell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hlinkClick r:id="rId6"/>
              </a:rPr>
              <a:t>C. Wieland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Comments: 3 pages, no figures, submitted to Proceedings of the Tenth Marcel Grossmann Meeting on General Relativity, Rio de Janeiro, July 20-26, 2003 </a:t>
            </a: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hlinkClick r:id="rId11" tooltip="Abstract"/>
              </a:rPr>
              <a:t>arXiv:gr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hlinkClick r:id="rId11" tooltip="Abstract"/>
              </a:rPr>
              <a:t>-qc/0401009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Title: Quantum singularity of Levi-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Civita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spacetimes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Authors: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hlinkClick r:id="rId4"/>
              </a:rPr>
              <a:t>D.A. Konkowski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hlinkClick r:id="rId5"/>
              </a:rPr>
              <a:t>T.M.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hlinkClick r:id="rId5"/>
              </a:rPr>
              <a:t>Helliwell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hlinkClick r:id="rId6"/>
              </a:rPr>
              <a:t>C. Wieland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Journal-ref: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Class.Quant.Grav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21 (2004) 265-272 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en-US" sz="3200" dirty="0" smtClean="0"/>
              <a:t>Test for Quantum Singularity </a:t>
            </a:r>
          </a:p>
          <a:p>
            <a:pPr marL="109728" indent="0" algn="ctr">
              <a:buNone/>
            </a:pPr>
            <a:r>
              <a:rPr lang="en-US" sz="3200" dirty="0"/>
              <a:t>u</a:t>
            </a:r>
            <a:r>
              <a:rPr lang="en-US" sz="3200" dirty="0" smtClean="0"/>
              <a:t>sing </a:t>
            </a:r>
          </a:p>
          <a:p>
            <a:pPr marL="109728" indent="0" algn="ctr">
              <a:buNone/>
            </a:pPr>
            <a:r>
              <a:rPr lang="en-US" sz="3200" dirty="0" err="1" smtClean="0">
                <a:solidFill>
                  <a:srgbClr val="0000FF"/>
                </a:solidFill>
              </a:rPr>
              <a:t>Conformally</a:t>
            </a:r>
            <a:r>
              <a:rPr lang="en-US" sz="3200" dirty="0" smtClean="0">
                <a:solidFill>
                  <a:srgbClr val="0000FF"/>
                </a:solidFill>
              </a:rPr>
              <a:t> Coupled Scalar Field </a:t>
            </a:r>
          </a:p>
          <a:p>
            <a:pPr marL="109728" indent="0" algn="ctr">
              <a:buNone/>
            </a:pPr>
            <a:r>
              <a:rPr lang="en-US" sz="3200" dirty="0"/>
              <a:t>a</a:t>
            </a:r>
            <a:r>
              <a:rPr lang="en-US" sz="3200" dirty="0" smtClean="0"/>
              <a:t>nd </a:t>
            </a:r>
          </a:p>
          <a:p>
            <a:pPr marL="109728" indent="0" algn="ctr">
              <a:buNone/>
            </a:pPr>
            <a:r>
              <a:rPr lang="en-US" sz="3200" dirty="0" smtClean="0">
                <a:solidFill>
                  <a:srgbClr val="0000FF"/>
                </a:solidFill>
              </a:rPr>
              <a:t>Associated Inner Product</a:t>
            </a:r>
          </a:p>
          <a:p>
            <a:pPr marL="109728" indent="0" algn="ctr">
              <a:buNone/>
            </a:pPr>
            <a:endParaRPr lang="en-US" sz="3200" dirty="0">
              <a:solidFill>
                <a:srgbClr val="0000FF"/>
              </a:solidFill>
            </a:endParaRPr>
          </a:p>
          <a:p>
            <a:pPr marL="109728" indent="0" algn="ctr">
              <a:buNone/>
            </a:pPr>
            <a:r>
              <a:rPr lang="en-US" sz="3200" dirty="0" smtClean="0">
                <a:solidFill>
                  <a:srgbClr val="000090"/>
                </a:solidFill>
              </a:rPr>
              <a:t>Idea comes from </a:t>
            </a:r>
            <a:r>
              <a:rPr lang="en-US" sz="3200" dirty="0" err="1" smtClean="0">
                <a:solidFill>
                  <a:srgbClr val="000090"/>
                </a:solidFill>
              </a:rPr>
              <a:t>Ishibashi</a:t>
            </a:r>
            <a:r>
              <a:rPr lang="en-US" sz="3200" dirty="0" smtClean="0">
                <a:solidFill>
                  <a:srgbClr val="000090"/>
                </a:solidFill>
              </a:rPr>
              <a:t> and </a:t>
            </a:r>
            <a:r>
              <a:rPr lang="en-US" sz="3200" dirty="0" err="1" smtClean="0">
                <a:solidFill>
                  <a:srgbClr val="000090"/>
                </a:solidFill>
              </a:rPr>
              <a:t>Hosoya</a:t>
            </a:r>
            <a:r>
              <a:rPr lang="en-US" sz="3200" dirty="0" smtClean="0">
                <a:solidFill>
                  <a:srgbClr val="000090"/>
                </a:solidFill>
              </a:rPr>
              <a:t> (1999) who used it for “wave regularity”</a:t>
            </a:r>
            <a:endParaRPr lang="en-US" sz="3200" dirty="0">
              <a:solidFill>
                <a:srgbClr val="00009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Conformally</a:t>
            </a:r>
            <a:r>
              <a:rPr lang="en-US" dirty="0" smtClean="0">
                <a:solidFill>
                  <a:srgbClr val="FF0000"/>
                </a:solidFill>
              </a:rPr>
              <a:t> Static Space-Times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3992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109728" indent="0" algn="ctr">
              <a:buNone/>
            </a:pPr>
            <a:r>
              <a:rPr lang="en-US" sz="3200" dirty="0" smtClean="0"/>
              <a:t>is</a:t>
            </a:r>
            <a:endParaRPr lang="en-US" sz="3200" dirty="0"/>
          </a:p>
          <a:p>
            <a:pPr marL="109728" indent="0" algn="ctr">
              <a:buNone/>
            </a:pPr>
            <a:endParaRPr lang="en-US" sz="3200" dirty="0" smtClean="0"/>
          </a:p>
          <a:p>
            <a:pPr marL="109728" indent="0" algn="ctr">
              <a:buNone/>
            </a:pPr>
            <a:r>
              <a:rPr lang="en-US" sz="3200" dirty="0" smtClean="0"/>
              <a:t>|</a:t>
            </a:r>
            <a:r>
              <a:rPr lang="en-US" sz="3200" dirty="0"/>
              <a:t>g|</a:t>
            </a:r>
            <a:r>
              <a:rPr lang="en-US" sz="3200" baseline="30000" dirty="0"/>
              <a:t>-1/2</a:t>
            </a:r>
            <a:r>
              <a:rPr lang="en-US" sz="3200" dirty="0"/>
              <a:t> (|g|</a:t>
            </a:r>
            <a:r>
              <a:rPr lang="en-US" sz="3200" baseline="30000" dirty="0"/>
              <a:t>1/2</a:t>
            </a:r>
            <a:r>
              <a:rPr lang="en-US" sz="3200" dirty="0"/>
              <a:t> g</a:t>
            </a:r>
            <a:r>
              <a:rPr lang="en-US" sz="3200" baseline="30000" dirty="0"/>
              <a:t>αβ</a:t>
            </a:r>
            <a:r>
              <a:rPr lang="en-US" sz="3200" dirty="0"/>
              <a:t> </a:t>
            </a:r>
            <a:r>
              <a:rPr lang="en-US" sz="3200" dirty="0" err="1"/>
              <a:t>Φ</a:t>
            </a:r>
            <a:r>
              <a:rPr lang="en-US" sz="3200" baseline="-25000" dirty="0"/>
              <a:t>,β</a:t>
            </a:r>
            <a:r>
              <a:rPr lang="en-US" sz="3200" dirty="0"/>
              <a:t>)</a:t>
            </a:r>
            <a:r>
              <a:rPr lang="en-US" sz="3200" baseline="-25000" dirty="0"/>
              <a:t>,α</a:t>
            </a:r>
            <a:r>
              <a:rPr lang="en-US" sz="3200" dirty="0"/>
              <a:t> = </a:t>
            </a:r>
            <a:r>
              <a:rPr lang="en-US" sz="3200" dirty="0" smtClean="0"/>
              <a:t> </a:t>
            </a:r>
            <a:r>
              <a:rPr lang="en-US" sz="3200" dirty="0" err="1" smtClean="0"/>
              <a:t>ξ</a:t>
            </a:r>
            <a:r>
              <a:rPr lang="en-US" sz="3200" dirty="0" smtClean="0"/>
              <a:t> R</a:t>
            </a:r>
            <a:r>
              <a:rPr lang="en-US" sz="3200" dirty="0"/>
              <a:t> </a:t>
            </a:r>
            <a:r>
              <a:rPr lang="en-US" sz="3200" dirty="0" err="1" smtClean="0"/>
              <a:t>Φ</a:t>
            </a:r>
            <a:r>
              <a:rPr lang="en-US" sz="3200" dirty="0" smtClean="0"/>
              <a:t> </a:t>
            </a:r>
            <a:endParaRPr lang="en-US" sz="3200" dirty="0"/>
          </a:p>
          <a:p>
            <a:pPr marL="109728" indent="0" algn="ctr">
              <a:buNone/>
            </a:pPr>
            <a:endParaRPr lang="en-US" sz="3200" dirty="0" smtClean="0"/>
          </a:p>
          <a:p>
            <a:pPr marL="109728" indent="0" algn="ctr">
              <a:buNone/>
            </a:pPr>
            <a:r>
              <a:rPr lang="en-US" sz="3200" dirty="0" smtClean="0"/>
              <a:t>where</a:t>
            </a:r>
          </a:p>
          <a:p>
            <a:pPr marL="109728" indent="0" algn="ctr">
              <a:buNone/>
            </a:pPr>
            <a:endParaRPr lang="en-US" sz="3200" dirty="0"/>
          </a:p>
          <a:p>
            <a:pPr marL="109728" indent="0" algn="ctr">
              <a:buNone/>
            </a:pPr>
            <a:r>
              <a:rPr lang="en-US" sz="3200" dirty="0" err="1" smtClean="0"/>
              <a:t>ξ</a:t>
            </a:r>
            <a:r>
              <a:rPr lang="en-US" sz="3200" dirty="0" smtClean="0"/>
              <a:t> is the coupling constant </a:t>
            </a:r>
          </a:p>
          <a:p>
            <a:pPr marL="109728" indent="0" algn="ctr">
              <a:buNone/>
            </a:pPr>
            <a:r>
              <a:rPr lang="en-US" sz="3200" dirty="0" smtClean="0"/>
              <a:t>and </a:t>
            </a:r>
          </a:p>
          <a:p>
            <a:pPr marL="109728" indent="0" algn="ctr">
              <a:buNone/>
            </a:pPr>
            <a:r>
              <a:rPr lang="en-US" sz="3200" dirty="0" smtClean="0"/>
              <a:t>R is the scalar curvature</a:t>
            </a:r>
          </a:p>
          <a:p>
            <a:pPr marL="109728" indent="0" algn="ctr">
              <a:buNone/>
            </a:pPr>
            <a:endParaRPr lang="en-US" sz="3200" dirty="0"/>
          </a:p>
          <a:p>
            <a:pPr marL="109728" indent="0" algn="ctr">
              <a:buNone/>
            </a:pP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Klein-Gordon w/ general coupling</a:t>
            </a:r>
            <a:endParaRPr lang="en-US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270836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109728" indent="0">
              <a:buNone/>
            </a:pPr>
            <a:r>
              <a:rPr lang="en-US" dirty="0" smtClean="0"/>
              <a:t>“As is well-known, in the </a:t>
            </a:r>
            <a:r>
              <a:rPr lang="en-US" dirty="0" err="1" smtClean="0"/>
              <a:t>conformally</a:t>
            </a:r>
            <a:r>
              <a:rPr lang="en-US" dirty="0" smtClean="0"/>
              <a:t> coupled scalar field case, that is </a:t>
            </a:r>
            <a:r>
              <a:rPr lang="en-US" dirty="0" err="1" smtClean="0"/>
              <a:t>ξ</a:t>
            </a:r>
            <a:r>
              <a:rPr lang="en-US" dirty="0" smtClean="0"/>
              <a:t> = (d – 2)/4(d -1) for any </a:t>
            </a:r>
            <a:r>
              <a:rPr lang="en-US" dirty="0" err="1" smtClean="0"/>
              <a:t>spacetime</a:t>
            </a:r>
            <a:r>
              <a:rPr lang="en-US" dirty="0" smtClean="0"/>
              <a:t> dimension d, </a:t>
            </a:r>
            <a:r>
              <a:rPr lang="en-US" dirty="0"/>
              <a:t>t</a:t>
            </a:r>
            <a:r>
              <a:rPr lang="en-US" dirty="0" smtClean="0"/>
              <a:t>he field equation is invariant under the conformal transformations of the metric and the field, </a:t>
            </a:r>
          </a:p>
          <a:p>
            <a:pPr marL="109728" indent="0">
              <a:buNone/>
            </a:pPr>
            <a:r>
              <a:rPr lang="en-US" dirty="0"/>
              <a:t>g</a:t>
            </a:r>
            <a:r>
              <a:rPr lang="en-US" baseline="-25000" dirty="0" smtClean="0"/>
              <a:t>uv</a:t>
            </a:r>
            <a:r>
              <a:rPr lang="en-US" dirty="0" smtClean="0"/>
              <a:t>(x) </a:t>
            </a:r>
            <a:r>
              <a:rPr lang="en-US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dirty="0">
                <a:sym typeface="Wingdings"/>
              </a:rPr>
              <a:t> </a:t>
            </a:r>
            <a:r>
              <a:rPr lang="en-US" i="1" dirty="0" smtClean="0">
                <a:sym typeface="Wingdings"/>
              </a:rPr>
              <a:t>g</a:t>
            </a:r>
            <a:r>
              <a:rPr lang="en-US" i="1" baseline="-25000" dirty="0" smtClean="0">
                <a:sym typeface="Wingdings"/>
              </a:rPr>
              <a:t>uv</a:t>
            </a:r>
            <a:r>
              <a:rPr lang="en-US" dirty="0" smtClean="0">
                <a:sym typeface="Wingdings"/>
              </a:rPr>
              <a:t>(x) = C</a:t>
            </a:r>
            <a:r>
              <a:rPr lang="en-US" baseline="30000" dirty="0" smtClean="0">
                <a:sym typeface="Wingdings"/>
              </a:rPr>
              <a:t>2</a:t>
            </a:r>
            <a:r>
              <a:rPr lang="en-US" dirty="0" smtClean="0">
                <a:sym typeface="Wingdings"/>
              </a:rPr>
              <a:t>(x) g</a:t>
            </a:r>
            <a:r>
              <a:rPr lang="en-US" baseline="-25000" dirty="0" smtClean="0">
                <a:sym typeface="Wingdings"/>
              </a:rPr>
              <a:t>uv</a:t>
            </a:r>
            <a:r>
              <a:rPr lang="en-US" dirty="0" smtClean="0">
                <a:sym typeface="Wingdings"/>
              </a:rPr>
              <a:t>(x), </a:t>
            </a:r>
          </a:p>
          <a:p>
            <a:pPr marL="109728" indent="0">
              <a:buNone/>
            </a:pPr>
            <a:r>
              <a:rPr lang="en-US" dirty="0" err="1" smtClean="0"/>
              <a:t>φ</a:t>
            </a:r>
            <a:r>
              <a:rPr lang="en-US" dirty="0" smtClean="0"/>
              <a:t>  </a:t>
            </a:r>
            <a:r>
              <a:rPr lang="en-US" dirty="0" smtClean="0">
                <a:latin typeface="Wingdings"/>
                <a:ea typeface="Wingdings"/>
                <a:cs typeface="Wingdings"/>
                <a:sym typeface="Wingdings"/>
              </a:rPr>
              <a:t> </a:t>
            </a:r>
            <a:r>
              <a:rPr lang="en-US" dirty="0" err="1" smtClean="0">
                <a:latin typeface="Lucida Grande"/>
                <a:ea typeface="Lucida Grande"/>
                <a:cs typeface="Lucida Grande"/>
                <a:sym typeface="Wingdings"/>
              </a:rPr>
              <a:t>φ</a:t>
            </a:r>
            <a:r>
              <a:rPr lang="en-US" dirty="0">
                <a:sym typeface="Wingdings"/>
              </a:rPr>
              <a:t> </a:t>
            </a:r>
            <a:r>
              <a:rPr lang="en-US" dirty="0" smtClean="0">
                <a:sym typeface="Wingdings"/>
              </a:rPr>
              <a:t>= C</a:t>
            </a:r>
            <a:r>
              <a:rPr lang="en-US" baseline="30000" dirty="0" smtClean="0">
                <a:sym typeface="Wingdings"/>
              </a:rPr>
              <a:t>(2-d)/2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φ</a:t>
            </a:r>
            <a:r>
              <a:rPr lang="en-US" dirty="0" smtClean="0">
                <a:sym typeface="Wingdings"/>
              </a:rPr>
              <a:t>.</a:t>
            </a:r>
          </a:p>
          <a:p>
            <a:pPr marL="109728" indent="0">
              <a:buNone/>
            </a:pPr>
            <a:r>
              <a:rPr lang="en-US" dirty="0" smtClean="0">
                <a:sym typeface="Wingdings"/>
              </a:rPr>
              <a:t>Since </a:t>
            </a:r>
            <a:r>
              <a:rPr lang="en-US" i="1" dirty="0" err="1" smtClean="0">
                <a:sym typeface="Wingdings"/>
              </a:rPr>
              <a:t>T</a:t>
            </a:r>
            <a:r>
              <a:rPr lang="en-US" i="1" baseline="30000" dirty="0" err="1" smtClean="0">
                <a:sym typeface="Wingdings"/>
              </a:rPr>
              <a:t>c</a:t>
            </a:r>
            <a:r>
              <a:rPr lang="en-US" i="1" baseline="-25000" dirty="0" err="1" smtClean="0">
                <a:sym typeface="Wingdings"/>
              </a:rPr>
              <a:t>uv</a:t>
            </a:r>
            <a:r>
              <a:rPr lang="en-US" baseline="-25000" dirty="0" smtClean="0">
                <a:sym typeface="Wingdings"/>
              </a:rPr>
              <a:t> </a:t>
            </a:r>
            <a:r>
              <a:rPr lang="en-US" dirty="0" smtClean="0">
                <a:sym typeface="Wingdings"/>
              </a:rPr>
              <a:t>= C</a:t>
            </a:r>
            <a:r>
              <a:rPr lang="en-US" baseline="30000" dirty="0" smtClean="0">
                <a:sym typeface="Wingdings"/>
              </a:rPr>
              <a:t>2-d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T</a:t>
            </a:r>
            <a:r>
              <a:rPr lang="en-US" baseline="30000" dirty="0" err="1" smtClean="0">
                <a:sym typeface="Wingdings"/>
              </a:rPr>
              <a:t>c</a:t>
            </a:r>
            <a:r>
              <a:rPr lang="en-US" baseline="-25000" dirty="0" err="1" smtClean="0">
                <a:sym typeface="Wingdings"/>
              </a:rPr>
              <a:t>uv</a:t>
            </a:r>
            <a:r>
              <a:rPr lang="en-US" i="1" dirty="0">
                <a:sym typeface="Wingdings"/>
              </a:rPr>
              <a:t> </a:t>
            </a:r>
            <a:r>
              <a:rPr lang="en-US" dirty="0" smtClean="0">
                <a:sym typeface="Wingdings"/>
              </a:rPr>
              <a:t>, the corresponding  inner product is </a:t>
            </a:r>
            <a:r>
              <a:rPr lang="en-US" dirty="0" err="1" smtClean="0">
                <a:sym typeface="Wingdings"/>
              </a:rPr>
              <a:t>conformally</a:t>
            </a:r>
            <a:r>
              <a:rPr lang="en-US" dirty="0" smtClean="0">
                <a:sym typeface="Wingdings"/>
              </a:rPr>
              <a:t> invariant.”  </a:t>
            </a:r>
          </a:p>
          <a:p>
            <a:pPr marL="109728" indent="0">
              <a:buNone/>
            </a:pPr>
            <a:r>
              <a:rPr lang="en-US" dirty="0">
                <a:sym typeface="Wingdings"/>
              </a:rPr>
              <a:t> </a:t>
            </a:r>
            <a:r>
              <a:rPr lang="en-US" dirty="0" smtClean="0">
                <a:sym typeface="Wingdings"/>
              </a:rPr>
              <a:t>                                             I and H (1999)</a:t>
            </a:r>
            <a:endParaRPr lang="en-US" i="1" dirty="0">
              <a:sym typeface="Wingdings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Conformally</a:t>
            </a:r>
            <a:r>
              <a:rPr lang="en-US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Static </a:t>
            </a:r>
            <a:r>
              <a:rPr lang="en-US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Spacetimes</a:t>
            </a:r>
            <a:endParaRPr lang="en-US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809623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109728" indent="0">
              <a:buNone/>
            </a:pPr>
            <a:r>
              <a:rPr lang="en-US" dirty="0"/>
              <a:t>4</a:t>
            </a:r>
            <a:r>
              <a:rPr lang="en-US" dirty="0" smtClean="0"/>
              <a:t> Examples:</a:t>
            </a:r>
          </a:p>
          <a:p>
            <a:pPr marL="109728" indent="0">
              <a:buNone/>
            </a:pPr>
            <a:endParaRPr lang="en-US" dirty="0"/>
          </a:p>
          <a:p>
            <a:pPr marL="624078" indent="-514350">
              <a:buAutoNum type="arabicPeriod"/>
            </a:pPr>
            <a:r>
              <a:rPr lang="en-US" dirty="0" smtClean="0"/>
              <a:t>FRW with Cosmic String</a:t>
            </a:r>
          </a:p>
          <a:p>
            <a:pPr marL="624078" indent="-514350">
              <a:buAutoNum type="arabicPeriod"/>
            </a:pPr>
            <a:endParaRPr lang="en-US" dirty="0"/>
          </a:p>
          <a:p>
            <a:pPr marL="624078" indent="-514350">
              <a:buAutoNum type="arabicPeriod"/>
            </a:pPr>
            <a:r>
              <a:rPr lang="en-US" dirty="0" smtClean="0"/>
              <a:t>Roberts Space-time</a:t>
            </a:r>
          </a:p>
          <a:p>
            <a:pPr marL="109728" indent="0">
              <a:buNone/>
            </a:pPr>
            <a:endParaRPr lang="en-US" dirty="0" smtClean="0"/>
          </a:p>
          <a:p>
            <a:pPr marL="624078" indent="-514350">
              <a:buAutoNum type="arabicPeriod"/>
            </a:pPr>
            <a:r>
              <a:rPr lang="en-US" dirty="0" smtClean="0"/>
              <a:t>HMN Space-time (in progress)</a:t>
            </a:r>
          </a:p>
          <a:p>
            <a:pPr marL="109728" indent="0">
              <a:buNone/>
            </a:pPr>
            <a:endParaRPr lang="en-US" dirty="0" smtClean="0"/>
          </a:p>
          <a:p>
            <a:pPr marL="624078" indent="-514350">
              <a:buAutoNum type="arabicPeriod"/>
            </a:pPr>
            <a:r>
              <a:rPr lang="en-US" dirty="0" err="1" smtClean="0"/>
              <a:t>Fonarev</a:t>
            </a:r>
            <a:r>
              <a:rPr lang="en-US" dirty="0" smtClean="0"/>
              <a:t> Space-time (in progress)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Conformally</a:t>
            </a:r>
            <a:r>
              <a:rPr lang="en-US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Static Space-times</a:t>
            </a:r>
            <a:endParaRPr lang="en-US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699644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109728" indent="0">
              <a:buNone/>
            </a:pPr>
            <a:r>
              <a:rPr lang="en-US" dirty="0" smtClean="0"/>
              <a:t>Model by Davies and </a:t>
            </a:r>
            <a:r>
              <a:rPr lang="en-US" dirty="0" err="1" smtClean="0"/>
              <a:t>Sahni</a:t>
            </a:r>
            <a:r>
              <a:rPr lang="en-US" dirty="0" smtClean="0"/>
              <a:t> (1988)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dirty="0"/>
              <a:t>d</a:t>
            </a:r>
            <a:r>
              <a:rPr lang="en-US" dirty="0" smtClean="0"/>
              <a:t>s</a:t>
            </a:r>
            <a:r>
              <a:rPr lang="en-US" baseline="30000" dirty="0" smtClean="0"/>
              <a:t>2</a:t>
            </a:r>
            <a:r>
              <a:rPr lang="en-US" dirty="0" smtClean="0"/>
              <a:t> = a</a:t>
            </a:r>
            <a:r>
              <a:rPr lang="en-US" baseline="30000" dirty="0" smtClean="0"/>
              <a:t>2</a:t>
            </a:r>
            <a:r>
              <a:rPr lang="en-US" dirty="0" smtClean="0"/>
              <a:t>(t) (-dt</a:t>
            </a:r>
            <a:r>
              <a:rPr lang="en-US" baseline="30000" dirty="0" smtClean="0"/>
              <a:t>2</a:t>
            </a:r>
            <a:r>
              <a:rPr lang="en-US" dirty="0" smtClean="0"/>
              <a:t> + dr</a:t>
            </a:r>
            <a:r>
              <a:rPr lang="en-US" baseline="30000" dirty="0" smtClean="0"/>
              <a:t>2</a:t>
            </a:r>
            <a:r>
              <a:rPr lang="en-US" dirty="0" smtClean="0"/>
              <a:t> + β</a:t>
            </a:r>
            <a:r>
              <a:rPr lang="en-US" baseline="30000" dirty="0" smtClean="0"/>
              <a:t>2 </a:t>
            </a:r>
            <a:r>
              <a:rPr lang="en-US" dirty="0" smtClean="0"/>
              <a:t>r</a:t>
            </a:r>
            <a:r>
              <a:rPr lang="en-US" baseline="30000" dirty="0" smtClean="0"/>
              <a:t>2</a:t>
            </a:r>
            <a:r>
              <a:rPr lang="en-US" dirty="0" smtClean="0"/>
              <a:t> dφ</a:t>
            </a:r>
            <a:r>
              <a:rPr lang="en-US" baseline="30000" dirty="0" smtClean="0"/>
              <a:t>2</a:t>
            </a:r>
            <a:r>
              <a:rPr lang="en-US" dirty="0" smtClean="0"/>
              <a:t> + dz</a:t>
            </a:r>
            <a:r>
              <a:rPr lang="en-US" baseline="30000" dirty="0" smtClean="0"/>
              <a:t>2</a:t>
            </a:r>
            <a:r>
              <a:rPr lang="en-US" dirty="0" smtClean="0"/>
              <a:t>)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dirty="0"/>
              <a:t>w</a:t>
            </a:r>
            <a:r>
              <a:rPr lang="en-US" dirty="0" smtClean="0"/>
              <a:t>here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dirty="0" smtClean="0"/>
              <a:t>β = 1 – 4μ and μ is the mass per unit length of the cosmic string. This metric is </a:t>
            </a:r>
            <a:r>
              <a:rPr lang="en-US" dirty="0" err="1" smtClean="0"/>
              <a:t>conformally</a:t>
            </a:r>
            <a:r>
              <a:rPr lang="en-US" dirty="0" smtClean="0"/>
              <a:t> static (actually </a:t>
            </a:r>
            <a:r>
              <a:rPr lang="en-US" dirty="0" err="1" smtClean="0"/>
              <a:t>conformally</a:t>
            </a:r>
            <a:r>
              <a:rPr lang="en-US" dirty="0" smtClean="0"/>
              <a:t> flat).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FRW with Cosmic String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56274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109728" indent="0" algn="ctr">
              <a:buNone/>
            </a:pPr>
            <a:r>
              <a:rPr lang="en-US" dirty="0"/>
              <a:t> </a:t>
            </a:r>
            <a:r>
              <a:rPr lang="en-US" dirty="0" smtClean="0"/>
              <a:t>a(t) = 0 : Scalar curvature singularity</a:t>
            </a:r>
          </a:p>
          <a:p>
            <a:pPr marL="109728" indent="0" algn="ctr">
              <a:buNone/>
            </a:pPr>
            <a:r>
              <a:rPr lang="en-US" dirty="0" smtClean="0"/>
              <a:t>                       </a:t>
            </a:r>
            <a:endParaRPr lang="en-US" dirty="0"/>
          </a:p>
          <a:p>
            <a:pPr marL="109728" indent="0" algn="ctr">
              <a:buNone/>
            </a:pPr>
            <a:r>
              <a:rPr lang="en-US" dirty="0" smtClean="0"/>
              <a:t>β</a:t>
            </a:r>
            <a:r>
              <a:rPr lang="en-US" baseline="30000" dirty="0" smtClean="0"/>
              <a:t>2</a:t>
            </a:r>
            <a:r>
              <a:rPr lang="en-US" dirty="0" smtClean="0"/>
              <a:t> ≠ 1 : </a:t>
            </a:r>
            <a:r>
              <a:rPr lang="en-US" dirty="0" err="1" smtClean="0"/>
              <a:t>Quasiregular</a:t>
            </a:r>
            <a:r>
              <a:rPr lang="en-US" dirty="0" smtClean="0"/>
              <a:t> singularity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dirty="0" smtClean="0"/>
              <a:t>The latter is in the related static metric, it is </a:t>
            </a:r>
            <a:r>
              <a:rPr lang="en-US" dirty="0" err="1" smtClean="0"/>
              <a:t>timelike</a:t>
            </a:r>
            <a:r>
              <a:rPr lang="en-US" dirty="0" smtClean="0"/>
              <a:t>, and we will investigate its quantum singularity structure.</a:t>
            </a:r>
          </a:p>
          <a:p>
            <a:pPr marL="109728" indent="0">
              <a:buNone/>
            </a:pPr>
            <a:endParaRPr lang="en-US" dirty="0" smtClean="0"/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Classical Singularity Structure</a:t>
            </a:r>
            <a:endParaRPr lang="en-US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608212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/>
              <a:t>Klein-Gordon </a:t>
            </a:r>
            <a:r>
              <a:rPr lang="en-US" dirty="0" smtClean="0"/>
              <a:t>Equation with general coupling:</a:t>
            </a: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|g|</a:t>
            </a:r>
            <a:r>
              <a:rPr lang="en-US" baseline="30000" dirty="0"/>
              <a:t>-1/2</a:t>
            </a:r>
            <a:r>
              <a:rPr lang="en-US" dirty="0"/>
              <a:t> (|g|</a:t>
            </a:r>
            <a:r>
              <a:rPr lang="en-US" baseline="30000" dirty="0"/>
              <a:t>1/2</a:t>
            </a:r>
            <a:r>
              <a:rPr lang="en-US" dirty="0"/>
              <a:t> g</a:t>
            </a:r>
            <a:r>
              <a:rPr lang="en-US" baseline="30000" dirty="0"/>
              <a:t>αβ</a:t>
            </a:r>
            <a:r>
              <a:rPr lang="en-US" dirty="0"/>
              <a:t> </a:t>
            </a:r>
            <a:r>
              <a:rPr lang="en-US" dirty="0" err="1"/>
              <a:t>Φ</a:t>
            </a:r>
            <a:r>
              <a:rPr lang="en-US" baseline="-25000" dirty="0"/>
              <a:t>,β</a:t>
            </a:r>
            <a:r>
              <a:rPr lang="en-US" dirty="0"/>
              <a:t>)</a:t>
            </a:r>
            <a:r>
              <a:rPr lang="en-US" baseline="-25000" dirty="0"/>
              <a:t>,α</a:t>
            </a:r>
            <a:r>
              <a:rPr lang="en-US" dirty="0"/>
              <a:t> </a:t>
            </a:r>
            <a:r>
              <a:rPr lang="en-US" dirty="0" smtClean="0"/>
              <a:t>= (M</a:t>
            </a:r>
            <a:r>
              <a:rPr lang="en-US" baseline="30000" dirty="0" smtClean="0"/>
              <a:t>2</a:t>
            </a:r>
            <a:r>
              <a:rPr lang="en-US" dirty="0" smtClean="0"/>
              <a:t> + </a:t>
            </a:r>
            <a:r>
              <a:rPr lang="en-US" dirty="0" err="1" smtClean="0"/>
              <a:t>ξ</a:t>
            </a:r>
            <a:r>
              <a:rPr lang="en-US" dirty="0" smtClean="0"/>
              <a:t> R) </a:t>
            </a:r>
            <a:r>
              <a:rPr lang="en-US" dirty="0" err="1" smtClean="0"/>
              <a:t>Φ</a:t>
            </a:r>
            <a:r>
              <a:rPr lang="en-US" dirty="0" smtClean="0"/>
              <a:t> </a:t>
            </a: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With mode solutions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err="1"/>
              <a:t>Φ</a:t>
            </a:r>
            <a:r>
              <a:rPr lang="en-US" dirty="0"/>
              <a:t> ≈ </a:t>
            </a:r>
            <a:r>
              <a:rPr lang="en-US" dirty="0" smtClean="0"/>
              <a:t>T(t) H(r) </a:t>
            </a:r>
            <a:r>
              <a:rPr lang="en-US" dirty="0" err="1" smtClean="0"/>
              <a:t>e</a:t>
            </a:r>
            <a:r>
              <a:rPr lang="en-US" baseline="30000" dirty="0" err="1" smtClean="0"/>
              <a:t>imφ</a:t>
            </a:r>
            <a:r>
              <a:rPr lang="en-US" dirty="0" smtClean="0"/>
              <a:t> </a:t>
            </a:r>
            <a:r>
              <a:rPr lang="en-US" dirty="0" err="1" smtClean="0"/>
              <a:t>e</a:t>
            </a:r>
            <a:r>
              <a:rPr lang="en-US" baseline="30000" dirty="0" err="1" smtClean="0"/>
              <a:t>ikz</a:t>
            </a:r>
            <a:endParaRPr lang="en-US" baseline="30000" dirty="0" smtClean="0"/>
          </a:p>
          <a:p>
            <a:pPr>
              <a:buNone/>
            </a:pPr>
            <a:endParaRPr lang="en-US" baseline="30000" dirty="0"/>
          </a:p>
          <a:p>
            <a:pPr>
              <a:buNone/>
            </a:pPr>
            <a:r>
              <a:rPr lang="en-US" dirty="0"/>
              <a:t>w</a:t>
            </a:r>
            <a:r>
              <a:rPr lang="en-US" dirty="0" smtClean="0"/>
              <a:t>here the T-</a:t>
            </a:r>
            <a:r>
              <a:rPr lang="en-US" dirty="0" err="1" smtClean="0"/>
              <a:t>eqn</a:t>
            </a:r>
            <a:r>
              <a:rPr lang="en-US" dirty="0" smtClean="0"/>
              <a:t> alone contains M and R,</a:t>
            </a:r>
            <a:endParaRPr lang="en-US" dirty="0"/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Quantum Singularity Structure</a:t>
            </a:r>
            <a:endParaRPr lang="en-US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980093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en-US" dirty="0" smtClean="0"/>
              <a:t>The radial equation is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dirty="0" smtClean="0"/>
              <a:t>H’’ + (1/r) H’ + (-k</a:t>
            </a:r>
            <a:r>
              <a:rPr lang="en-US" baseline="30000" dirty="0" smtClean="0"/>
              <a:t>2</a:t>
            </a:r>
            <a:r>
              <a:rPr lang="en-US" dirty="0" smtClean="0"/>
              <a:t> – q – (m</a:t>
            </a:r>
            <a:r>
              <a:rPr lang="en-US" baseline="30000" dirty="0" smtClean="0"/>
              <a:t>2</a:t>
            </a:r>
            <a:r>
              <a:rPr lang="en-US" dirty="0" smtClean="0"/>
              <a:t>/β</a:t>
            </a:r>
            <a:r>
              <a:rPr lang="en-US" baseline="30000" dirty="0" smtClean="0"/>
              <a:t>2</a:t>
            </a:r>
            <a:r>
              <a:rPr lang="en-US" dirty="0" smtClean="0"/>
              <a:t>r</a:t>
            </a:r>
            <a:r>
              <a:rPr lang="en-US" baseline="30000" dirty="0" smtClean="0"/>
              <a:t>2</a:t>
            </a:r>
            <a:r>
              <a:rPr lang="en-US" dirty="0" smtClean="0"/>
              <a:t>)) H = 0.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dirty="0" smtClean="0"/>
              <a:t>Let r = x and H = x u(x) to get correct inner product and 1D Schrodinger Equation,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dirty="0"/>
              <a:t>u</a:t>
            </a:r>
            <a:r>
              <a:rPr lang="en-US" dirty="0" smtClean="0"/>
              <a:t>’’ + (E – V(x))u = 0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dirty="0" smtClean="0"/>
              <a:t>Where E = -k</a:t>
            </a:r>
            <a:r>
              <a:rPr lang="en-US" baseline="30000" dirty="0" smtClean="0"/>
              <a:t>2</a:t>
            </a:r>
            <a:r>
              <a:rPr lang="en-US" dirty="0" smtClean="0"/>
              <a:t> – q and  V(x) = (m</a:t>
            </a:r>
            <a:r>
              <a:rPr lang="en-US" baseline="30000" dirty="0" smtClean="0"/>
              <a:t>2</a:t>
            </a:r>
            <a:r>
              <a:rPr lang="en-US" dirty="0"/>
              <a:t> </a:t>
            </a:r>
            <a:r>
              <a:rPr lang="en-US" dirty="0" smtClean="0"/>
              <a:t>– β</a:t>
            </a:r>
            <a:r>
              <a:rPr lang="en-US" baseline="30000" dirty="0" smtClean="0"/>
              <a:t>2</a:t>
            </a:r>
            <a:r>
              <a:rPr lang="en-US" dirty="0" smtClean="0"/>
              <a:t>/4)/β</a:t>
            </a:r>
            <a:r>
              <a:rPr lang="en-US" baseline="30000" dirty="0" smtClean="0"/>
              <a:t>2</a:t>
            </a:r>
            <a:r>
              <a:rPr lang="en-US" dirty="0" smtClean="0"/>
              <a:t>x.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Schrodinger Form of </a:t>
            </a:r>
            <a:br>
              <a:rPr lang="en-US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en-US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Radial Equation</a:t>
            </a:r>
            <a:endParaRPr lang="en-US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22509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>
              <a:buNone/>
            </a:pPr>
            <a:endParaRPr lang="en-US" sz="2800" dirty="0" smtClean="0">
              <a:solidFill>
                <a:srgbClr val="0070C0"/>
              </a:solidFill>
            </a:endParaRPr>
          </a:p>
          <a:p>
            <a:pPr algn="ctr"/>
            <a:endParaRPr lang="en-US" sz="2800" dirty="0" smtClean="0">
              <a:solidFill>
                <a:srgbClr val="0070C0"/>
              </a:solidFill>
            </a:endParaRPr>
          </a:p>
          <a:p>
            <a:pPr>
              <a:buFont typeface="Courier New" pitchFamily="49" charset="0"/>
              <a:buChar char="o"/>
            </a:pPr>
            <a:r>
              <a:rPr lang="en-US" sz="2800" dirty="0" smtClean="0">
                <a:solidFill>
                  <a:srgbClr val="FF0000"/>
                </a:solidFill>
              </a:rPr>
              <a:t>  smooth,  </a:t>
            </a:r>
            <a:r>
              <a:rPr lang="en-US" sz="2800" dirty="0" smtClean="0"/>
              <a:t>C</a:t>
            </a:r>
            <a:r>
              <a:rPr lang="en-US" sz="2800" baseline="30000" dirty="0" smtClean="0"/>
              <a:t>∞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FF0000"/>
                </a:solidFill>
              </a:rPr>
              <a:t>, </a:t>
            </a:r>
            <a:r>
              <a:rPr lang="en-US" sz="2800" dirty="0" err="1" smtClean="0">
                <a:solidFill>
                  <a:srgbClr val="FF0000"/>
                </a:solidFill>
              </a:rPr>
              <a:t>paracompact</a:t>
            </a:r>
            <a:r>
              <a:rPr lang="en-US" sz="2800" dirty="0" smtClean="0">
                <a:solidFill>
                  <a:srgbClr val="FF0000"/>
                </a:solidFill>
              </a:rPr>
              <a:t>,        connected </a:t>
            </a:r>
            <a:r>
              <a:rPr lang="en-US" sz="2800" dirty="0" err="1" smtClean="0">
                <a:solidFill>
                  <a:srgbClr val="FF0000"/>
                </a:solidFill>
              </a:rPr>
              <a:t>Hausdorff</a:t>
            </a:r>
            <a:r>
              <a:rPr lang="en-US" sz="2800" dirty="0" smtClean="0">
                <a:solidFill>
                  <a:srgbClr val="FF0000"/>
                </a:solidFill>
              </a:rPr>
              <a:t> manifold  </a:t>
            </a:r>
            <a:r>
              <a:rPr lang="en-US" sz="2800" dirty="0" smtClean="0">
                <a:solidFill>
                  <a:srgbClr val="0070C0"/>
                </a:solidFill>
              </a:rPr>
              <a:t>M</a:t>
            </a:r>
            <a:endParaRPr lang="en-US" sz="2800" dirty="0" smtClean="0">
              <a:solidFill>
                <a:srgbClr val="FF0000"/>
              </a:solidFill>
            </a:endParaRPr>
          </a:p>
          <a:p>
            <a:pPr>
              <a:buFont typeface="Courier New" pitchFamily="49" charset="0"/>
              <a:buChar char="o"/>
            </a:pPr>
            <a:endParaRPr lang="en-US" sz="2800" dirty="0" smtClean="0">
              <a:solidFill>
                <a:srgbClr val="FF0000"/>
              </a:solidFill>
            </a:endParaRPr>
          </a:p>
          <a:p>
            <a:pPr>
              <a:buFont typeface="Courier New" pitchFamily="49" charset="0"/>
              <a:buChar char="o"/>
            </a:pPr>
            <a:r>
              <a:rPr lang="en-US" sz="2800" dirty="0" smtClean="0">
                <a:solidFill>
                  <a:srgbClr val="FF0000"/>
                </a:solidFill>
              </a:rPr>
              <a:t>  </a:t>
            </a:r>
            <a:r>
              <a:rPr lang="en-US" sz="2800" dirty="0" err="1" smtClean="0">
                <a:solidFill>
                  <a:srgbClr val="FF0000"/>
                </a:solidFill>
              </a:rPr>
              <a:t>Lorentzian</a:t>
            </a:r>
            <a:r>
              <a:rPr lang="en-US" sz="2800" dirty="0" smtClean="0">
                <a:solidFill>
                  <a:srgbClr val="FF0000"/>
                </a:solidFill>
              </a:rPr>
              <a:t> metric </a:t>
            </a:r>
            <a:r>
              <a:rPr lang="en-US" sz="2800" dirty="0" smtClean="0">
                <a:solidFill>
                  <a:srgbClr val="0070C0"/>
                </a:solidFill>
              </a:rPr>
              <a:t>g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Space-time </a:t>
            </a:r>
            <a:r>
              <a:rPr lang="en-US" dirty="0" smtClean="0">
                <a:solidFill>
                  <a:srgbClr val="0070C0"/>
                </a:solidFill>
              </a:rPr>
              <a:t>(</a:t>
            </a:r>
            <a:r>
              <a:rPr lang="en-US" dirty="0" err="1" smtClean="0">
                <a:solidFill>
                  <a:srgbClr val="0070C0"/>
                </a:solidFill>
              </a:rPr>
              <a:t>M,g</a:t>
            </a:r>
            <a:r>
              <a:rPr lang="en-US" dirty="0" smtClean="0">
                <a:solidFill>
                  <a:srgbClr val="0070C0"/>
                </a:solidFill>
              </a:rPr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109728" indent="0">
              <a:buNone/>
            </a:pPr>
            <a:r>
              <a:rPr lang="en-US" dirty="0" smtClean="0"/>
              <a:t>Near zero,  V(x) is limit point if m</a:t>
            </a:r>
            <a:r>
              <a:rPr lang="en-US" baseline="30000" dirty="0" smtClean="0"/>
              <a:t>2</a:t>
            </a:r>
            <a:r>
              <a:rPr lang="en-US" dirty="0" smtClean="0"/>
              <a:t>/β</a:t>
            </a:r>
            <a:r>
              <a:rPr lang="en-US" baseline="30000" dirty="0" smtClean="0"/>
              <a:t>2</a:t>
            </a:r>
            <a:r>
              <a:rPr lang="en-US" dirty="0" smtClean="0"/>
              <a:t> ≥ 1. 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dirty="0" smtClean="0"/>
              <a:t>The m = 0 mode is clearly limit circle so the singularity is</a:t>
            </a:r>
          </a:p>
          <a:p>
            <a:pPr marL="109728" indent="0">
              <a:buNone/>
            </a:pPr>
            <a:endParaRPr lang="en-US" dirty="0"/>
          </a:p>
          <a:p>
            <a:pPr marL="109728" indent="0" algn="ctr">
              <a:buNone/>
            </a:pPr>
            <a:r>
              <a:rPr lang="en-US" sz="4000" dirty="0" smtClean="0">
                <a:solidFill>
                  <a:srgbClr val="FF0000"/>
                </a:solidFill>
              </a:rPr>
              <a:t>Quantum Mechanically Singular</a:t>
            </a:r>
          </a:p>
          <a:p>
            <a:pPr marL="109728" indent="0" algn="ctr">
              <a:buNone/>
            </a:pPr>
            <a:endParaRPr lang="en-US" sz="4000" dirty="0">
              <a:solidFill>
                <a:srgbClr val="FF0000"/>
              </a:solidFill>
            </a:endParaRPr>
          </a:p>
          <a:p>
            <a:pPr marL="109728" indent="0" algn="ctr">
              <a:buNone/>
            </a:pP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Quantum Singularity Structure</a:t>
            </a:r>
            <a:endParaRPr lang="en-US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400971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en-US" dirty="0" smtClean="0"/>
              <a:t>The Roberts (1989 ) metric is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dirty="0"/>
              <a:t>d</a:t>
            </a:r>
            <a:r>
              <a:rPr lang="en-US" dirty="0" smtClean="0"/>
              <a:t>s</a:t>
            </a:r>
            <a:r>
              <a:rPr lang="en-US" baseline="30000" dirty="0" smtClean="0"/>
              <a:t>2 </a:t>
            </a:r>
            <a:r>
              <a:rPr lang="en-US" dirty="0" smtClean="0"/>
              <a:t>= e</a:t>
            </a:r>
            <a:r>
              <a:rPr lang="en-US" baseline="30000" dirty="0" smtClean="0"/>
              <a:t>2t</a:t>
            </a:r>
            <a:r>
              <a:rPr lang="en-US" dirty="0" smtClean="0"/>
              <a:t> (-dt</a:t>
            </a:r>
            <a:r>
              <a:rPr lang="en-US" baseline="30000" dirty="0" smtClean="0"/>
              <a:t>2</a:t>
            </a:r>
            <a:r>
              <a:rPr lang="en-US" dirty="0" smtClean="0"/>
              <a:t> + dr</a:t>
            </a:r>
            <a:r>
              <a:rPr lang="en-US" baseline="30000" dirty="0" smtClean="0"/>
              <a:t>2</a:t>
            </a:r>
            <a:r>
              <a:rPr lang="en-US" dirty="0" smtClean="0"/>
              <a:t> + G</a:t>
            </a:r>
            <a:r>
              <a:rPr lang="en-US" baseline="30000" dirty="0" smtClean="0"/>
              <a:t>2</a:t>
            </a:r>
            <a:r>
              <a:rPr lang="en-US" dirty="0" smtClean="0"/>
              <a:t>(r) dΩ</a:t>
            </a:r>
            <a:r>
              <a:rPr lang="en-US" baseline="30000" dirty="0" smtClean="0"/>
              <a:t>2</a:t>
            </a:r>
            <a:r>
              <a:rPr lang="en-US" dirty="0" smtClean="0"/>
              <a:t>)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dirty="0"/>
              <a:t>w</a:t>
            </a:r>
            <a:r>
              <a:rPr lang="en-US" dirty="0" smtClean="0"/>
              <a:t>here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dirty="0" smtClean="0"/>
              <a:t>G</a:t>
            </a:r>
            <a:r>
              <a:rPr lang="en-US" baseline="30000" dirty="0" smtClean="0"/>
              <a:t>2</a:t>
            </a:r>
            <a:r>
              <a:rPr lang="en-US" dirty="0" smtClean="0"/>
              <a:t>(r) = ¼[ 1 + p – (1 – p) e</a:t>
            </a:r>
            <a:r>
              <a:rPr lang="en-US" baseline="30000" dirty="0" smtClean="0"/>
              <a:t>-2r</a:t>
            </a:r>
            <a:r>
              <a:rPr lang="en-US" dirty="0" smtClean="0"/>
              <a:t>](e</a:t>
            </a:r>
            <a:r>
              <a:rPr lang="en-US" baseline="30000" dirty="0" smtClean="0"/>
              <a:t>2r</a:t>
            </a:r>
            <a:r>
              <a:rPr lang="en-US" dirty="0" smtClean="0"/>
              <a:t> -1). 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dirty="0" smtClean="0"/>
              <a:t>It is </a:t>
            </a:r>
            <a:r>
              <a:rPr lang="en-US" dirty="0" err="1" smtClean="0"/>
              <a:t>conformally</a:t>
            </a:r>
            <a:r>
              <a:rPr lang="en-US" dirty="0" smtClean="0"/>
              <a:t> static, spherically symmetric and self-similar. Classical scalar curvature singularity at r = 0 for 0 &lt; p &lt; 1 that is </a:t>
            </a:r>
            <a:r>
              <a:rPr lang="en-US" dirty="0" err="1" smtClean="0"/>
              <a:t>timelike</a:t>
            </a:r>
            <a:r>
              <a:rPr lang="en-US" dirty="0" smtClean="0"/>
              <a:t>. </a:t>
            </a:r>
          </a:p>
          <a:p>
            <a:pPr marL="109728" indent="0" algn="ctr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marL="109728" indent="0">
              <a:buNone/>
            </a:pPr>
            <a:endParaRPr lang="en-US" dirty="0" smtClean="0"/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Roberts Space-time</a:t>
            </a:r>
            <a:endParaRPr lang="en-US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43342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/>
              <a:t>Klein-Gordon </a:t>
            </a:r>
            <a:r>
              <a:rPr lang="en-US" dirty="0" smtClean="0"/>
              <a:t>Equation with general coupling:</a:t>
            </a: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|g|</a:t>
            </a:r>
            <a:r>
              <a:rPr lang="en-US" baseline="30000" dirty="0"/>
              <a:t>-1/2</a:t>
            </a:r>
            <a:r>
              <a:rPr lang="en-US" dirty="0"/>
              <a:t> (|g|</a:t>
            </a:r>
            <a:r>
              <a:rPr lang="en-US" baseline="30000" dirty="0"/>
              <a:t>1/2</a:t>
            </a:r>
            <a:r>
              <a:rPr lang="en-US" dirty="0"/>
              <a:t> g</a:t>
            </a:r>
            <a:r>
              <a:rPr lang="en-US" baseline="30000" dirty="0"/>
              <a:t>αβ</a:t>
            </a:r>
            <a:r>
              <a:rPr lang="en-US" dirty="0"/>
              <a:t> </a:t>
            </a:r>
            <a:r>
              <a:rPr lang="en-US" dirty="0" err="1"/>
              <a:t>Φ</a:t>
            </a:r>
            <a:r>
              <a:rPr lang="en-US" baseline="-25000" dirty="0"/>
              <a:t>,β</a:t>
            </a:r>
            <a:r>
              <a:rPr lang="en-US" dirty="0"/>
              <a:t>)</a:t>
            </a:r>
            <a:r>
              <a:rPr lang="en-US" baseline="-25000" dirty="0"/>
              <a:t>,α</a:t>
            </a:r>
            <a:r>
              <a:rPr lang="en-US" dirty="0"/>
              <a:t> </a:t>
            </a:r>
            <a:r>
              <a:rPr lang="en-US" dirty="0" smtClean="0"/>
              <a:t>= (M</a:t>
            </a:r>
            <a:r>
              <a:rPr lang="en-US" baseline="30000" dirty="0" smtClean="0"/>
              <a:t>2</a:t>
            </a:r>
            <a:r>
              <a:rPr lang="en-US" dirty="0" smtClean="0"/>
              <a:t> + </a:t>
            </a:r>
            <a:r>
              <a:rPr lang="en-US" dirty="0" err="1" smtClean="0"/>
              <a:t>ξ</a:t>
            </a:r>
            <a:r>
              <a:rPr lang="en-US" dirty="0" smtClean="0"/>
              <a:t> R) </a:t>
            </a:r>
            <a:r>
              <a:rPr lang="en-US" dirty="0" err="1" smtClean="0"/>
              <a:t>Φ</a:t>
            </a:r>
            <a:r>
              <a:rPr lang="en-US" dirty="0" smtClean="0"/>
              <a:t> </a:t>
            </a: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With mode solutions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err="1"/>
              <a:t>Φ</a:t>
            </a:r>
            <a:r>
              <a:rPr lang="en-US" dirty="0"/>
              <a:t> ≈ </a:t>
            </a:r>
            <a:r>
              <a:rPr lang="en-US" dirty="0" smtClean="0"/>
              <a:t>T(t) </a:t>
            </a:r>
            <a:r>
              <a:rPr lang="en-US" dirty="0"/>
              <a:t>H(r) </a:t>
            </a:r>
            <a:r>
              <a:rPr lang="en-US" dirty="0" err="1"/>
              <a:t>Y</a:t>
            </a:r>
            <a:r>
              <a:rPr lang="en-US" baseline="-25000" dirty="0" err="1"/>
              <a:t>lm</a:t>
            </a:r>
            <a:r>
              <a:rPr lang="en-US" dirty="0"/>
              <a:t>(</a:t>
            </a:r>
            <a:r>
              <a:rPr lang="en-US" dirty="0" err="1"/>
              <a:t>θ</a:t>
            </a:r>
            <a:r>
              <a:rPr lang="en-US" dirty="0"/>
              <a:t>, </a:t>
            </a:r>
            <a:r>
              <a:rPr lang="en-US" dirty="0" err="1"/>
              <a:t>ϕ</a:t>
            </a:r>
            <a:r>
              <a:rPr lang="en-US" dirty="0"/>
              <a:t>)</a:t>
            </a:r>
            <a:endParaRPr lang="en-US" baseline="30000" dirty="0"/>
          </a:p>
          <a:p>
            <a:pPr>
              <a:buNone/>
            </a:pPr>
            <a:endParaRPr lang="en-US" baseline="30000" dirty="0" smtClean="0"/>
          </a:p>
          <a:p>
            <a:pPr>
              <a:buNone/>
            </a:pPr>
            <a:endParaRPr lang="en-US" baseline="30000" dirty="0"/>
          </a:p>
          <a:p>
            <a:pPr>
              <a:buNone/>
            </a:pPr>
            <a:r>
              <a:rPr lang="en-US" dirty="0"/>
              <a:t>w</a:t>
            </a:r>
            <a:r>
              <a:rPr lang="en-US" dirty="0" smtClean="0"/>
              <a:t>here the T-</a:t>
            </a:r>
            <a:r>
              <a:rPr lang="en-US" dirty="0" err="1" smtClean="0"/>
              <a:t>eqn</a:t>
            </a:r>
            <a:r>
              <a:rPr lang="en-US" dirty="0" smtClean="0"/>
              <a:t> alone contains M,</a:t>
            </a:r>
            <a:endParaRPr lang="en-US" dirty="0"/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Quantum Singularity Structure</a:t>
            </a:r>
            <a:endParaRPr lang="en-US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215801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371600"/>
            <a:ext cx="8229600" cy="452596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marL="109728" indent="0">
              <a:buNone/>
            </a:pPr>
            <a:r>
              <a:rPr lang="en-US" sz="4000" dirty="0" smtClean="0"/>
              <a:t>QM singular if  </a:t>
            </a:r>
            <a:r>
              <a:rPr lang="en-US" sz="4000" dirty="0" err="1" smtClean="0"/>
              <a:t>ξ</a:t>
            </a:r>
            <a:r>
              <a:rPr lang="en-US" sz="4000" dirty="0" smtClean="0"/>
              <a:t> &lt; 2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sz="4000" dirty="0"/>
              <a:t>QM </a:t>
            </a:r>
            <a:r>
              <a:rPr lang="en-US" sz="4000" dirty="0" smtClean="0"/>
              <a:t>non-singular </a:t>
            </a:r>
            <a:r>
              <a:rPr lang="en-US" sz="4000" dirty="0"/>
              <a:t>if  </a:t>
            </a:r>
            <a:r>
              <a:rPr lang="en-US" sz="4000" dirty="0" err="1"/>
              <a:t>ξ</a:t>
            </a:r>
            <a:r>
              <a:rPr lang="en-US" sz="4000" dirty="0"/>
              <a:t> </a:t>
            </a:r>
            <a:r>
              <a:rPr lang="en-US" sz="4000" dirty="0" smtClean="0"/>
              <a:t>≥ 2</a:t>
            </a:r>
          </a:p>
          <a:p>
            <a:pPr marL="109728" indent="0">
              <a:buNone/>
            </a:pPr>
            <a:endParaRPr lang="en-US" sz="4000" dirty="0"/>
          </a:p>
          <a:p>
            <a:pPr marL="109728" indent="0">
              <a:buNone/>
            </a:pPr>
            <a:r>
              <a:rPr lang="en-US" sz="4000" dirty="0" smtClean="0"/>
              <a:t>Therefore, </a:t>
            </a:r>
          </a:p>
          <a:p>
            <a:pPr marL="109728" indent="0">
              <a:buNone/>
            </a:pPr>
            <a:endParaRPr lang="en-US" sz="4000" dirty="0" smtClean="0"/>
          </a:p>
          <a:p>
            <a:pPr marL="852678" indent="-742950">
              <a:buAutoNum type="arabicPeriod"/>
            </a:pPr>
            <a:r>
              <a:rPr lang="en-US" sz="4000" dirty="0" smtClean="0">
                <a:solidFill>
                  <a:srgbClr val="FF0000"/>
                </a:solidFill>
              </a:rPr>
              <a:t>Minimally coupled </a:t>
            </a:r>
            <a:r>
              <a:rPr lang="en-US" sz="4000" dirty="0" err="1"/>
              <a:t>ξ</a:t>
            </a:r>
            <a:r>
              <a:rPr lang="en-US" sz="4000" dirty="0"/>
              <a:t> </a:t>
            </a:r>
            <a:r>
              <a:rPr lang="en-US" sz="4000" dirty="0" smtClean="0"/>
              <a:t>=0 </a:t>
            </a:r>
            <a:r>
              <a:rPr lang="en-US" sz="4000" dirty="0" smtClean="0">
                <a:solidFill>
                  <a:srgbClr val="FF0000"/>
                </a:solidFill>
              </a:rPr>
              <a:t>is QM singular</a:t>
            </a:r>
          </a:p>
          <a:p>
            <a:pPr marL="109728" indent="0">
              <a:buNone/>
            </a:pPr>
            <a:endParaRPr lang="en-US" sz="4000" dirty="0" smtClean="0"/>
          </a:p>
          <a:p>
            <a:pPr marL="852678" indent="-742950">
              <a:buAutoNum type="arabicPeriod"/>
            </a:pPr>
            <a:r>
              <a:rPr lang="en-US" sz="4000" dirty="0" err="1" smtClean="0">
                <a:solidFill>
                  <a:srgbClr val="FF0000"/>
                </a:solidFill>
              </a:rPr>
              <a:t>Conformally</a:t>
            </a:r>
            <a:r>
              <a:rPr lang="en-US" sz="4000" dirty="0" smtClean="0">
                <a:solidFill>
                  <a:srgbClr val="FF0000"/>
                </a:solidFill>
              </a:rPr>
              <a:t> coupled </a:t>
            </a:r>
            <a:r>
              <a:rPr lang="en-US" sz="4000" dirty="0" err="1"/>
              <a:t>ξ</a:t>
            </a:r>
            <a:r>
              <a:rPr lang="en-US" sz="4000" dirty="0"/>
              <a:t> </a:t>
            </a:r>
            <a:r>
              <a:rPr lang="en-US" sz="4000" dirty="0" smtClean="0"/>
              <a:t>=1/6 </a:t>
            </a:r>
            <a:r>
              <a:rPr lang="en-US" sz="4000" dirty="0" smtClean="0">
                <a:solidFill>
                  <a:srgbClr val="FF0000"/>
                </a:solidFill>
              </a:rPr>
              <a:t>is also     QM singular</a:t>
            </a:r>
          </a:p>
          <a:p>
            <a:pPr marL="852678" indent="-742950">
              <a:buAutoNum type="arabicPeriod"/>
            </a:pPr>
            <a:endParaRPr lang="en-US" sz="4000" dirty="0" smtClean="0"/>
          </a:p>
          <a:p>
            <a:pPr marL="852678" indent="-742950">
              <a:buAutoNum type="arabicPeriod"/>
            </a:pPr>
            <a:endParaRPr lang="en-US" sz="4000" dirty="0" smtClean="0"/>
          </a:p>
          <a:p>
            <a:pPr marL="852678" indent="-742950">
              <a:buAutoNum type="arabicPeriod"/>
            </a:pPr>
            <a:endParaRPr lang="en-US" sz="4000" dirty="0"/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Quantum Singularity Structure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06616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marL="109728" indent="0">
              <a:buNone/>
            </a:pPr>
            <a:r>
              <a:rPr lang="en-US" sz="3600" dirty="0" smtClean="0"/>
              <a:t>The HMN (Husain-Martinez-Nunez, 1994 ) metric is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sz="3600" dirty="0"/>
              <a:t>d</a:t>
            </a:r>
            <a:r>
              <a:rPr lang="en-US" sz="3600" dirty="0" smtClean="0"/>
              <a:t>s</a:t>
            </a:r>
            <a:r>
              <a:rPr lang="en-US" sz="3600" baseline="30000" dirty="0" smtClean="0"/>
              <a:t>2</a:t>
            </a:r>
            <a:r>
              <a:rPr lang="en-US" sz="3600" dirty="0" smtClean="0"/>
              <a:t>= (</a:t>
            </a:r>
            <a:r>
              <a:rPr lang="en-US" sz="3600" dirty="0" err="1" smtClean="0"/>
              <a:t>at+b</a:t>
            </a:r>
            <a:r>
              <a:rPr lang="en-US" sz="3600" dirty="0" smtClean="0"/>
              <a:t>) [-(1-2c/r)</a:t>
            </a:r>
            <a:r>
              <a:rPr lang="en-US" sz="3600" baseline="30000" dirty="0" smtClean="0"/>
              <a:t>α </a:t>
            </a:r>
            <a:r>
              <a:rPr lang="en-US" sz="3600" dirty="0" smtClean="0"/>
              <a:t>dt</a:t>
            </a:r>
            <a:r>
              <a:rPr lang="en-US" sz="3600" baseline="30000" dirty="0" smtClean="0"/>
              <a:t>2 </a:t>
            </a:r>
            <a:r>
              <a:rPr lang="en-US" sz="3600" dirty="0" smtClean="0"/>
              <a:t>+ (</a:t>
            </a:r>
            <a:r>
              <a:rPr lang="en-US" sz="3600" dirty="0"/>
              <a:t>1-2c/r</a:t>
            </a:r>
            <a:r>
              <a:rPr lang="en-US" sz="3600" dirty="0" smtClean="0"/>
              <a:t>)</a:t>
            </a:r>
            <a:r>
              <a:rPr lang="en-US" sz="3600" baseline="30000" dirty="0" smtClean="0"/>
              <a:t>-α  </a:t>
            </a:r>
            <a:r>
              <a:rPr lang="en-US" sz="3600" dirty="0" smtClean="0"/>
              <a:t>dr</a:t>
            </a:r>
            <a:r>
              <a:rPr lang="en-US" sz="3600" baseline="30000" dirty="0" smtClean="0"/>
              <a:t>2</a:t>
            </a:r>
          </a:p>
          <a:p>
            <a:pPr marL="109728" indent="0">
              <a:buNone/>
            </a:pPr>
            <a:r>
              <a:rPr lang="en-US" sz="3600" dirty="0" smtClean="0"/>
              <a:t> </a:t>
            </a:r>
          </a:p>
          <a:p>
            <a:pPr marL="109728" indent="0">
              <a:buNone/>
            </a:pPr>
            <a:r>
              <a:rPr lang="en-US" sz="3600" dirty="0"/>
              <a:t> </a:t>
            </a:r>
            <a:r>
              <a:rPr lang="en-US" sz="3600" dirty="0" smtClean="0"/>
              <a:t>        + r</a:t>
            </a:r>
            <a:r>
              <a:rPr lang="en-US" sz="3600" baseline="30000" dirty="0" smtClean="0"/>
              <a:t>2</a:t>
            </a:r>
            <a:r>
              <a:rPr lang="en-US" sz="3600" dirty="0" smtClean="0"/>
              <a:t> </a:t>
            </a:r>
            <a:r>
              <a:rPr lang="en-US" sz="3600" dirty="0"/>
              <a:t>(1-2c/r</a:t>
            </a:r>
            <a:r>
              <a:rPr lang="en-US" sz="3600" dirty="0" smtClean="0"/>
              <a:t>)</a:t>
            </a:r>
            <a:r>
              <a:rPr lang="en-US" sz="3600" baseline="30000" dirty="0" smtClean="0"/>
              <a:t>1-α </a:t>
            </a:r>
            <a:r>
              <a:rPr lang="en-US" sz="3600" dirty="0" smtClean="0"/>
              <a:t>dΩ</a:t>
            </a:r>
            <a:r>
              <a:rPr lang="en-US" sz="3600" baseline="30000" dirty="0" smtClean="0"/>
              <a:t>2</a:t>
            </a:r>
            <a:r>
              <a:rPr lang="en-US" sz="3600" dirty="0" smtClean="0"/>
              <a:t>],</a:t>
            </a:r>
          </a:p>
          <a:p>
            <a:pPr marL="109728" indent="0">
              <a:buNone/>
            </a:pPr>
            <a:endParaRPr lang="en-US" sz="3600" dirty="0" smtClean="0"/>
          </a:p>
          <a:p>
            <a:pPr marL="109728" indent="0">
              <a:buNone/>
            </a:pPr>
            <a:r>
              <a:rPr lang="en-US" sz="3600" dirty="0" smtClean="0"/>
              <a:t>where</a:t>
            </a:r>
            <a:endParaRPr lang="en-US" dirty="0" smtClean="0"/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dirty="0" smtClean="0"/>
              <a:t>1. c=0:  non-static, </a:t>
            </a:r>
            <a:r>
              <a:rPr lang="en-US" dirty="0" err="1" smtClean="0"/>
              <a:t>conformally</a:t>
            </a:r>
            <a:r>
              <a:rPr lang="en-US" dirty="0" smtClean="0"/>
              <a:t> flat, no time-like singularity</a:t>
            </a:r>
          </a:p>
          <a:p>
            <a:pPr marL="109728" indent="0">
              <a:buNone/>
            </a:pPr>
            <a:endParaRPr lang="en-US" dirty="0" smtClean="0"/>
          </a:p>
          <a:p>
            <a:pPr marL="109728" indent="0">
              <a:buNone/>
            </a:pPr>
            <a:r>
              <a:rPr lang="en-US" dirty="0" smtClean="0"/>
              <a:t>2. c≠0 and a=0: static, time-like singularity</a:t>
            </a:r>
          </a:p>
          <a:p>
            <a:pPr marL="109728" indent="0">
              <a:buNone/>
            </a:pPr>
            <a:endParaRPr lang="en-US" dirty="0" smtClean="0"/>
          </a:p>
          <a:p>
            <a:pPr marL="109728" indent="0">
              <a:buNone/>
            </a:pPr>
            <a:r>
              <a:rPr lang="en-US" dirty="0" smtClean="0"/>
              <a:t>3. c</a:t>
            </a:r>
            <a:r>
              <a:rPr lang="en-US" dirty="0"/>
              <a:t>≠</a:t>
            </a:r>
            <a:r>
              <a:rPr lang="en-US" dirty="0" smtClean="0"/>
              <a:t>0 and a=-1: non-static, BH, time-like singularity at r=2.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HMN Space-time </a:t>
            </a:r>
            <a:r>
              <a:rPr lang="en-US" sz="3200" dirty="0" smtClean="0">
                <a:solidFill>
                  <a:srgbClr val="0000FF"/>
                </a:solidFill>
              </a:rPr>
              <a:t>(in progress)</a:t>
            </a:r>
            <a:endParaRPr lang="en-US" sz="32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54352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/>
              <a:t>Klein-Gordon </a:t>
            </a:r>
            <a:r>
              <a:rPr lang="en-US" dirty="0" smtClean="0"/>
              <a:t>Equation with general coupling:</a:t>
            </a: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|g|</a:t>
            </a:r>
            <a:r>
              <a:rPr lang="en-US" baseline="30000" dirty="0"/>
              <a:t>-1/2</a:t>
            </a:r>
            <a:r>
              <a:rPr lang="en-US" dirty="0"/>
              <a:t> (|g|</a:t>
            </a:r>
            <a:r>
              <a:rPr lang="en-US" baseline="30000" dirty="0"/>
              <a:t>1/2</a:t>
            </a:r>
            <a:r>
              <a:rPr lang="en-US" dirty="0"/>
              <a:t> g</a:t>
            </a:r>
            <a:r>
              <a:rPr lang="en-US" baseline="30000" dirty="0"/>
              <a:t>αβ</a:t>
            </a:r>
            <a:r>
              <a:rPr lang="en-US" dirty="0"/>
              <a:t> </a:t>
            </a:r>
            <a:r>
              <a:rPr lang="en-US" dirty="0" err="1"/>
              <a:t>Φ</a:t>
            </a:r>
            <a:r>
              <a:rPr lang="en-US" baseline="-25000" dirty="0"/>
              <a:t>,β</a:t>
            </a:r>
            <a:r>
              <a:rPr lang="en-US" dirty="0"/>
              <a:t>)</a:t>
            </a:r>
            <a:r>
              <a:rPr lang="en-US" baseline="-25000" dirty="0"/>
              <a:t>,α</a:t>
            </a:r>
            <a:r>
              <a:rPr lang="en-US" dirty="0"/>
              <a:t> </a:t>
            </a:r>
            <a:r>
              <a:rPr lang="en-US" dirty="0" smtClean="0"/>
              <a:t>= (M</a:t>
            </a:r>
            <a:r>
              <a:rPr lang="en-US" baseline="30000" dirty="0" smtClean="0"/>
              <a:t>2</a:t>
            </a:r>
            <a:r>
              <a:rPr lang="en-US" dirty="0" smtClean="0"/>
              <a:t> + </a:t>
            </a:r>
            <a:r>
              <a:rPr lang="en-US" dirty="0" err="1" smtClean="0"/>
              <a:t>ξ</a:t>
            </a:r>
            <a:r>
              <a:rPr lang="en-US" dirty="0" smtClean="0"/>
              <a:t> R) </a:t>
            </a:r>
            <a:r>
              <a:rPr lang="en-US" dirty="0" err="1" smtClean="0"/>
              <a:t>Φ</a:t>
            </a:r>
            <a:r>
              <a:rPr lang="en-US" dirty="0" smtClean="0"/>
              <a:t> </a:t>
            </a: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With mode solutions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err="1"/>
              <a:t>Φ</a:t>
            </a:r>
            <a:r>
              <a:rPr lang="en-US" dirty="0"/>
              <a:t> ≈ </a:t>
            </a:r>
            <a:r>
              <a:rPr lang="en-US" dirty="0" smtClean="0"/>
              <a:t>T(t) H(r) </a:t>
            </a:r>
            <a:r>
              <a:rPr lang="en-US" dirty="0" err="1" smtClean="0"/>
              <a:t>Y</a:t>
            </a:r>
            <a:r>
              <a:rPr lang="en-US" baseline="-25000" dirty="0" err="1" smtClean="0"/>
              <a:t>lm</a:t>
            </a:r>
            <a:r>
              <a:rPr lang="en-US" dirty="0" smtClean="0"/>
              <a:t>(</a:t>
            </a:r>
            <a:r>
              <a:rPr lang="en-US" dirty="0" err="1" smtClean="0"/>
              <a:t>θ</a:t>
            </a:r>
            <a:r>
              <a:rPr lang="en-US" dirty="0" smtClean="0"/>
              <a:t>, </a:t>
            </a:r>
            <a:r>
              <a:rPr lang="en-US" dirty="0" err="1" smtClean="0"/>
              <a:t>ϕ</a:t>
            </a:r>
            <a:r>
              <a:rPr lang="en-US" dirty="0" smtClean="0"/>
              <a:t>)</a:t>
            </a:r>
            <a:r>
              <a:rPr lang="en-US" dirty="0"/>
              <a:t>.</a:t>
            </a: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Quantum Singularity Structure</a:t>
            </a:r>
            <a:endParaRPr lang="en-US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891467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3200" dirty="0" smtClean="0">
                <a:solidFill>
                  <a:srgbClr val="FF0000"/>
                </a:solidFill>
              </a:rPr>
              <a:t>Massless and Minimally coupled –  </a:t>
            </a:r>
          </a:p>
          <a:p>
            <a:pPr marL="109728" indent="0">
              <a:buNone/>
            </a:pP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smtClean="0">
                <a:solidFill>
                  <a:srgbClr val="FF0000"/>
                </a:solidFill>
              </a:rPr>
              <a:t>         QM SINGULAR</a:t>
            </a:r>
          </a:p>
          <a:p>
            <a:pPr marL="109728" indent="0">
              <a:buNone/>
            </a:pPr>
            <a:endParaRPr lang="en-US" sz="3200" dirty="0"/>
          </a:p>
          <a:p>
            <a:pPr marL="109728" indent="0">
              <a:buNone/>
            </a:pPr>
            <a:r>
              <a:rPr lang="en-US" sz="3200" dirty="0" smtClean="0"/>
              <a:t>Massive, generally coupled and, in particular, </a:t>
            </a:r>
            <a:r>
              <a:rPr lang="en-US" sz="3200" dirty="0" err="1"/>
              <a:t>c</a:t>
            </a:r>
            <a:r>
              <a:rPr lang="en-US" sz="3200" dirty="0" err="1" smtClean="0"/>
              <a:t>onformally</a:t>
            </a:r>
            <a:r>
              <a:rPr lang="en-US" sz="3200" dirty="0" smtClean="0"/>
              <a:t> coupled – IN PROGRESS</a:t>
            </a: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Quantum Singularity Structure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0823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marL="109728" indent="0">
              <a:buNone/>
            </a:pPr>
            <a:r>
              <a:rPr lang="en-US" dirty="0" smtClean="0"/>
              <a:t>The </a:t>
            </a:r>
            <a:r>
              <a:rPr lang="en-US" dirty="0" err="1" smtClean="0"/>
              <a:t>Fonarev</a:t>
            </a:r>
            <a:r>
              <a:rPr lang="en-US" dirty="0" smtClean="0"/>
              <a:t> (1994) metric is </a:t>
            </a:r>
          </a:p>
          <a:p>
            <a:pPr marL="109728" indent="0">
              <a:buNone/>
            </a:pPr>
            <a:endParaRPr lang="en-US" dirty="0" smtClean="0"/>
          </a:p>
          <a:p>
            <a:pPr marL="109728" indent="0">
              <a:buNone/>
            </a:pPr>
            <a:r>
              <a:rPr lang="en-US" dirty="0"/>
              <a:t>d</a:t>
            </a:r>
            <a:r>
              <a:rPr lang="en-US" dirty="0" smtClean="0"/>
              <a:t>s</a:t>
            </a:r>
            <a:r>
              <a:rPr lang="en-US" baseline="30000" dirty="0" smtClean="0"/>
              <a:t>2</a:t>
            </a:r>
            <a:r>
              <a:rPr lang="en-US" dirty="0" smtClean="0"/>
              <a:t> = a</a:t>
            </a:r>
            <a:r>
              <a:rPr lang="en-US" baseline="30000" dirty="0" smtClean="0"/>
              <a:t>2</a:t>
            </a:r>
            <a:r>
              <a:rPr lang="en-US" dirty="0" smtClean="0"/>
              <a:t>(n) ( -f</a:t>
            </a:r>
            <a:r>
              <a:rPr lang="en-US" baseline="30000" dirty="0" smtClean="0"/>
              <a:t>2</a:t>
            </a:r>
            <a:r>
              <a:rPr lang="en-US" dirty="0" smtClean="0"/>
              <a:t>(r) dn</a:t>
            </a:r>
            <a:r>
              <a:rPr lang="en-US" baseline="30000" dirty="0" smtClean="0"/>
              <a:t>2</a:t>
            </a:r>
            <a:r>
              <a:rPr lang="en-US" dirty="0" smtClean="0"/>
              <a:t> + f</a:t>
            </a:r>
            <a:r>
              <a:rPr lang="en-US" baseline="30000" dirty="0" smtClean="0"/>
              <a:t>-2</a:t>
            </a:r>
            <a:r>
              <a:rPr lang="en-US" dirty="0" smtClean="0"/>
              <a:t>(r) dr</a:t>
            </a:r>
            <a:r>
              <a:rPr lang="en-US" baseline="30000" dirty="0" smtClean="0"/>
              <a:t>2</a:t>
            </a:r>
            <a:r>
              <a:rPr lang="en-US" dirty="0" smtClean="0"/>
              <a:t> + S</a:t>
            </a:r>
            <a:r>
              <a:rPr lang="en-US" baseline="30000" dirty="0" smtClean="0"/>
              <a:t>2</a:t>
            </a:r>
            <a:r>
              <a:rPr lang="en-US" dirty="0" smtClean="0"/>
              <a:t>(r) dΩ</a:t>
            </a:r>
            <a:r>
              <a:rPr lang="en-US" baseline="30000" dirty="0" smtClean="0"/>
              <a:t>2</a:t>
            </a:r>
            <a:r>
              <a:rPr lang="en-US" dirty="0" smtClean="0"/>
              <a:t>),</a:t>
            </a:r>
            <a:endParaRPr lang="en-US" baseline="30000" dirty="0" smtClean="0"/>
          </a:p>
          <a:p>
            <a:pPr marL="109728" indent="0">
              <a:buNone/>
            </a:pPr>
            <a:endParaRPr lang="en-US" baseline="30000" dirty="0"/>
          </a:p>
          <a:p>
            <a:pPr marL="109728" indent="0">
              <a:buNone/>
            </a:pPr>
            <a:r>
              <a:rPr lang="en-US" sz="2800" dirty="0" smtClean="0"/>
              <a:t>where</a:t>
            </a:r>
          </a:p>
          <a:p>
            <a:pPr marL="109728" indent="0">
              <a:buNone/>
            </a:pPr>
            <a:endParaRPr lang="en-US" sz="2800" dirty="0" smtClean="0"/>
          </a:p>
          <a:p>
            <a:pPr marL="109728" indent="0">
              <a:buNone/>
            </a:pPr>
            <a:r>
              <a:rPr lang="en-US" sz="2800" dirty="0" smtClean="0"/>
              <a:t>f(r) = (1-2w/r)</a:t>
            </a:r>
            <a:r>
              <a:rPr lang="en-US" sz="2800" baseline="30000" dirty="0" smtClean="0"/>
              <a:t>α/2</a:t>
            </a:r>
            <a:r>
              <a:rPr lang="en-US" sz="2800" dirty="0" smtClean="0"/>
              <a:t>,  S(r) = r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(1-2w/r)</a:t>
            </a:r>
            <a:r>
              <a:rPr lang="en-US" sz="2800" baseline="30000" dirty="0" smtClean="0"/>
              <a:t>1-α</a:t>
            </a:r>
            <a:r>
              <a:rPr lang="en-US" sz="2800" dirty="0" smtClean="0"/>
              <a:t>,</a:t>
            </a:r>
          </a:p>
          <a:p>
            <a:pPr marL="109728" indent="0">
              <a:buNone/>
            </a:pPr>
            <a:endParaRPr lang="en-US" sz="2800" baseline="30000" dirty="0"/>
          </a:p>
          <a:p>
            <a:pPr marL="109728" indent="0">
              <a:buNone/>
            </a:pPr>
            <a:r>
              <a:rPr lang="en-US" sz="2800" dirty="0" smtClean="0"/>
              <a:t>α = </a:t>
            </a:r>
            <a:r>
              <a:rPr lang="en-US" sz="2800" dirty="0" err="1" smtClean="0"/>
              <a:t>λ</a:t>
            </a:r>
            <a:r>
              <a:rPr lang="en-US" sz="2800" dirty="0" smtClean="0"/>
              <a:t>/(λ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+2)</a:t>
            </a:r>
            <a:r>
              <a:rPr lang="en-US" sz="2800" baseline="30000" dirty="0" smtClean="0"/>
              <a:t>1/2</a:t>
            </a:r>
            <a:r>
              <a:rPr lang="en-US" sz="2800" dirty="0" smtClean="0"/>
              <a:t>,  a(n) = |n/n</a:t>
            </a:r>
            <a:r>
              <a:rPr lang="en-US" sz="2800" baseline="-25000" dirty="0" smtClean="0"/>
              <a:t>0</a:t>
            </a:r>
            <a:r>
              <a:rPr lang="en-US" sz="2800" dirty="0" smtClean="0"/>
              <a:t>|</a:t>
            </a:r>
            <a:r>
              <a:rPr lang="en-US" sz="2800" baseline="30000" dirty="0" smtClean="0"/>
              <a:t>2/(c-2)</a:t>
            </a:r>
            <a:r>
              <a:rPr lang="en-US" sz="2800" dirty="0" smtClean="0"/>
              <a:t>,  c=λ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,</a:t>
            </a:r>
          </a:p>
          <a:p>
            <a:pPr marL="109728" indent="0">
              <a:buNone/>
            </a:pPr>
            <a:endParaRPr lang="en-US" sz="2800" baseline="30000" dirty="0"/>
          </a:p>
          <a:p>
            <a:pPr marL="109728" indent="0">
              <a:buNone/>
            </a:pPr>
            <a:r>
              <a:rPr lang="en-US" sz="2800" dirty="0"/>
              <a:t>w</a:t>
            </a:r>
            <a:r>
              <a:rPr lang="en-US" sz="2800" dirty="0" smtClean="0"/>
              <a:t>ith  0&lt; λ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≤ 6 and λ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≠2. </a:t>
            </a:r>
          </a:p>
          <a:p>
            <a:pPr marL="109728" indent="0">
              <a:buNone/>
            </a:pPr>
            <a:endParaRPr lang="en-US" sz="2800" dirty="0" smtClean="0"/>
          </a:p>
          <a:p>
            <a:pPr marL="109728" indent="0">
              <a:buNone/>
            </a:pPr>
            <a:r>
              <a:rPr lang="en-US" sz="2800" dirty="0" smtClean="0"/>
              <a:t>There is a time-like singularities at r=0 and r=2w in this </a:t>
            </a:r>
            <a:r>
              <a:rPr lang="en-US" sz="2800" dirty="0" err="1" smtClean="0"/>
              <a:t>conformally</a:t>
            </a:r>
            <a:r>
              <a:rPr lang="en-US" sz="2800" dirty="0" smtClean="0"/>
              <a:t> static space-time. If α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=3/4, w=1, and n</a:t>
            </a:r>
            <a:r>
              <a:rPr lang="en-US" sz="2800" baseline="-25000" dirty="0" smtClean="0"/>
              <a:t>0</a:t>
            </a:r>
            <a:r>
              <a:rPr lang="en-US" sz="2800" dirty="0" smtClean="0"/>
              <a:t>=1, then this space-time overlaps with HMN.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err="1" smtClean="0">
                <a:solidFill>
                  <a:srgbClr val="FF0000"/>
                </a:solidFill>
              </a:rPr>
              <a:t>Fonarev</a:t>
            </a:r>
            <a:r>
              <a:rPr lang="en-US" dirty="0" smtClean="0">
                <a:solidFill>
                  <a:srgbClr val="FF0000"/>
                </a:solidFill>
              </a:rPr>
              <a:t> Space-time </a:t>
            </a:r>
            <a:r>
              <a:rPr lang="en-US" sz="3200" dirty="0" smtClean="0">
                <a:solidFill>
                  <a:srgbClr val="0000FF"/>
                </a:solidFill>
              </a:rPr>
              <a:t>(in progress)</a:t>
            </a:r>
            <a:endParaRPr lang="en-US" sz="32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95819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/>
              <a:t>Klein-Gordon </a:t>
            </a:r>
            <a:r>
              <a:rPr lang="en-US" dirty="0" smtClean="0"/>
              <a:t>Equation with general coupling:</a:t>
            </a: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|g|</a:t>
            </a:r>
            <a:r>
              <a:rPr lang="en-US" baseline="30000" dirty="0"/>
              <a:t>-1/2</a:t>
            </a:r>
            <a:r>
              <a:rPr lang="en-US" dirty="0"/>
              <a:t> (|g|</a:t>
            </a:r>
            <a:r>
              <a:rPr lang="en-US" baseline="30000" dirty="0"/>
              <a:t>1/2</a:t>
            </a:r>
            <a:r>
              <a:rPr lang="en-US" dirty="0"/>
              <a:t> g</a:t>
            </a:r>
            <a:r>
              <a:rPr lang="en-US" baseline="30000" dirty="0"/>
              <a:t>αβ</a:t>
            </a:r>
            <a:r>
              <a:rPr lang="en-US" dirty="0"/>
              <a:t> </a:t>
            </a:r>
            <a:r>
              <a:rPr lang="en-US" dirty="0" err="1"/>
              <a:t>Φ</a:t>
            </a:r>
            <a:r>
              <a:rPr lang="en-US" baseline="-25000" dirty="0"/>
              <a:t>,β</a:t>
            </a:r>
            <a:r>
              <a:rPr lang="en-US" dirty="0"/>
              <a:t>)</a:t>
            </a:r>
            <a:r>
              <a:rPr lang="en-US" baseline="-25000" dirty="0"/>
              <a:t>,α</a:t>
            </a:r>
            <a:r>
              <a:rPr lang="en-US" dirty="0"/>
              <a:t> </a:t>
            </a:r>
            <a:r>
              <a:rPr lang="en-US" dirty="0" smtClean="0"/>
              <a:t>= (M</a:t>
            </a:r>
            <a:r>
              <a:rPr lang="en-US" baseline="30000" dirty="0" smtClean="0"/>
              <a:t>2</a:t>
            </a:r>
            <a:r>
              <a:rPr lang="en-US" dirty="0" smtClean="0"/>
              <a:t> + </a:t>
            </a:r>
            <a:r>
              <a:rPr lang="en-US" dirty="0" err="1" smtClean="0"/>
              <a:t>ξ</a:t>
            </a:r>
            <a:r>
              <a:rPr lang="en-US" dirty="0" smtClean="0"/>
              <a:t> R) </a:t>
            </a:r>
            <a:r>
              <a:rPr lang="en-US" dirty="0" err="1" smtClean="0"/>
              <a:t>Φ</a:t>
            </a:r>
            <a:r>
              <a:rPr lang="en-US" dirty="0" smtClean="0"/>
              <a:t> </a:t>
            </a: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With mode solutions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err="1"/>
              <a:t>Φ</a:t>
            </a:r>
            <a:r>
              <a:rPr lang="en-US" dirty="0"/>
              <a:t> ≈ </a:t>
            </a:r>
            <a:r>
              <a:rPr lang="en-US" dirty="0" smtClean="0"/>
              <a:t>T(n) </a:t>
            </a:r>
            <a:r>
              <a:rPr lang="en-US" dirty="0"/>
              <a:t>F</a:t>
            </a:r>
            <a:r>
              <a:rPr lang="en-US" dirty="0" smtClean="0"/>
              <a:t>(r) </a:t>
            </a:r>
            <a:r>
              <a:rPr lang="en-US" dirty="0" err="1"/>
              <a:t>Y</a:t>
            </a:r>
            <a:r>
              <a:rPr lang="en-US" baseline="-25000" dirty="0" err="1"/>
              <a:t>lm</a:t>
            </a:r>
            <a:r>
              <a:rPr lang="en-US" dirty="0"/>
              <a:t>(</a:t>
            </a:r>
            <a:r>
              <a:rPr lang="en-US" dirty="0" err="1"/>
              <a:t>θ</a:t>
            </a:r>
            <a:r>
              <a:rPr lang="en-US" dirty="0"/>
              <a:t>, </a:t>
            </a:r>
            <a:r>
              <a:rPr lang="en-US" dirty="0" err="1"/>
              <a:t>ϕ</a:t>
            </a:r>
            <a:r>
              <a:rPr lang="en-US" dirty="0" smtClean="0"/>
              <a:t>).</a:t>
            </a:r>
            <a:endParaRPr lang="en-US" baseline="30000" dirty="0"/>
          </a:p>
          <a:p>
            <a:pPr>
              <a:buNone/>
            </a:pPr>
            <a:r>
              <a:rPr lang="en-US" dirty="0" smtClean="0"/>
              <a:t>.</a:t>
            </a:r>
            <a:endParaRPr lang="en-US" dirty="0"/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Quantum Singularity Structure</a:t>
            </a:r>
            <a:endParaRPr lang="en-US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7812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3200" dirty="0" smtClean="0">
                <a:solidFill>
                  <a:srgbClr val="FF0000"/>
                </a:solidFill>
              </a:rPr>
              <a:t>Massless and minimally coupled –  </a:t>
            </a:r>
          </a:p>
          <a:p>
            <a:pPr marL="109728" indent="0">
              <a:buNone/>
            </a:pP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smtClean="0">
                <a:solidFill>
                  <a:srgbClr val="FF0000"/>
                </a:solidFill>
              </a:rPr>
              <a:t>           QM SINGULAR</a:t>
            </a:r>
          </a:p>
          <a:p>
            <a:pPr marL="109728" indent="0">
              <a:buNone/>
            </a:pPr>
            <a:endParaRPr lang="en-US" sz="3200" dirty="0"/>
          </a:p>
          <a:p>
            <a:pPr marL="109728" indent="0">
              <a:buNone/>
            </a:pPr>
            <a:r>
              <a:rPr lang="en-US" sz="3200" dirty="0" smtClean="0"/>
              <a:t>Massive, generally coupled and, in particular, </a:t>
            </a:r>
            <a:r>
              <a:rPr lang="en-US" sz="3200" dirty="0" err="1"/>
              <a:t>c</a:t>
            </a:r>
            <a:r>
              <a:rPr lang="en-US" sz="3200" dirty="0" err="1" smtClean="0"/>
              <a:t>onformally</a:t>
            </a:r>
            <a:r>
              <a:rPr lang="en-US" sz="3200" dirty="0" smtClean="0"/>
              <a:t> coupled – IN PROGRESS</a:t>
            </a: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Quantum Singularity Structure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38737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Space-time is smooth!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“singular” point must be cut out of </a:t>
            </a:r>
          </a:p>
          <a:p>
            <a:pPr>
              <a:buNone/>
            </a:pPr>
            <a:r>
              <a:rPr lang="en-US" dirty="0" smtClean="0"/>
              <a:t>                  space-time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 </a:t>
            </a:r>
            <a:r>
              <a:rPr lang="en-US" dirty="0" smtClean="0">
                <a:solidFill>
                  <a:srgbClr val="002060"/>
                </a:solidFill>
              </a:rPr>
              <a:t>⇒ leaves hole</a:t>
            </a:r>
          </a:p>
          <a:p>
            <a:pPr>
              <a:buNone/>
            </a:pPr>
            <a:r>
              <a:rPr lang="en-US" dirty="0" smtClean="0"/>
              <a:t>   ⇒  incomplete curves</a:t>
            </a:r>
          </a:p>
          <a:p>
            <a:pPr>
              <a:buNone/>
            </a:pPr>
            <a:r>
              <a:rPr lang="en-US" dirty="0" smtClean="0"/>
              <a:t>   ⇒  boundary points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Singularity????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Arc 3"/>
          <p:cNvSpPr/>
          <p:nvPr/>
        </p:nvSpPr>
        <p:spPr>
          <a:xfrm>
            <a:off x="5715000" y="3505200"/>
            <a:ext cx="45719" cy="45719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5943600" y="3276600"/>
            <a:ext cx="2362200" cy="1066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4800600" y="3429000"/>
            <a:ext cx="1219200" cy="1066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800600" y="4572000"/>
            <a:ext cx="3429000" cy="1447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16200000" flipH="1">
            <a:off x="7429500" y="5372100"/>
            <a:ext cx="18288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6324600" y="4572000"/>
            <a:ext cx="9144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rc 13"/>
          <p:cNvSpPr/>
          <p:nvPr/>
        </p:nvSpPr>
        <p:spPr>
          <a:xfrm>
            <a:off x="6553200" y="4800600"/>
            <a:ext cx="1143000" cy="990600"/>
          </a:xfrm>
          <a:prstGeom prst="arc">
            <a:avLst>
              <a:gd name="adj1" fmla="val 13996035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rc 14"/>
          <p:cNvSpPr/>
          <p:nvPr/>
        </p:nvSpPr>
        <p:spPr>
          <a:xfrm>
            <a:off x="3048000" y="4495800"/>
            <a:ext cx="4343400" cy="91440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109728" indent="0" algn="ctr">
              <a:buNone/>
            </a:pPr>
            <a:r>
              <a:rPr lang="en-US" dirty="0" smtClean="0"/>
              <a:t> Horowitz and </a:t>
            </a:r>
            <a:r>
              <a:rPr lang="en-US" dirty="0" err="1" smtClean="0"/>
              <a:t>Marolf</a:t>
            </a:r>
            <a:r>
              <a:rPr lang="en-US" dirty="0" smtClean="0"/>
              <a:t> Technique </a:t>
            </a:r>
          </a:p>
          <a:p>
            <a:pPr marL="109728" indent="0" algn="ctr">
              <a:buNone/>
            </a:pPr>
            <a:r>
              <a:rPr lang="en-US" dirty="0" smtClean="0"/>
              <a:t>to study </a:t>
            </a:r>
          </a:p>
          <a:p>
            <a:pPr marL="109728" indent="0" algn="ctr">
              <a:buNone/>
            </a:pPr>
            <a:r>
              <a:rPr lang="en-US" dirty="0" smtClean="0">
                <a:solidFill>
                  <a:srgbClr val="0000FF"/>
                </a:solidFill>
              </a:rPr>
              <a:t>STATIC </a:t>
            </a:r>
            <a:r>
              <a:rPr lang="en-US" dirty="0" err="1" smtClean="0">
                <a:solidFill>
                  <a:srgbClr val="0000FF"/>
                </a:solidFill>
              </a:rPr>
              <a:t>spacetimes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</a:p>
          <a:p>
            <a:pPr marL="109728" indent="0" algn="ctr">
              <a:buNone/>
            </a:pPr>
            <a:r>
              <a:rPr lang="en-US" dirty="0" smtClean="0"/>
              <a:t>for </a:t>
            </a:r>
          </a:p>
          <a:p>
            <a:pPr marL="109728" indent="0"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Quantum Singularities </a:t>
            </a:r>
          </a:p>
          <a:p>
            <a:pPr marL="109728" indent="0" algn="ctr">
              <a:buNone/>
            </a:pPr>
            <a:r>
              <a:rPr lang="en-US" dirty="0" smtClean="0"/>
              <a:t>is easily extended to </a:t>
            </a:r>
          </a:p>
          <a:p>
            <a:pPr marL="109728" indent="0" algn="ctr">
              <a:buNone/>
            </a:pPr>
            <a:r>
              <a:rPr lang="en-US" dirty="0" smtClean="0">
                <a:solidFill>
                  <a:srgbClr val="0000FF"/>
                </a:solidFill>
              </a:rPr>
              <a:t>CONFORMALLY STATIC </a:t>
            </a:r>
            <a:r>
              <a:rPr lang="en-US" dirty="0" err="1">
                <a:solidFill>
                  <a:srgbClr val="0000FF"/>
                </a:solidFill>
              </a:rPr>
              <a:t>s</a:t>
            </a:r>
            <a:r>
              <a:rPr lang="en-US" dirty="0" err="1" smtClean="0">
                <a:solidFill>
                  <a:srgbClr val="0000FF"/>
                </a:solidFill>
              </a:rPr>
              <a:t>pacetimes</a:t>
            </a:r>
            <a:r>
              <a:rPr lang="en-US" dirty="0" smtClean="0">
                <a:solidFill>
                  <a:srgbClr val="0000FF"/>
                </a:solidFill>
              </a:rPr>
              <a:t>.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DISCUSSION</a:t>
            </a:r>
            <a:endParaRPr lang="en-US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570794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dirty="0" smtClean="0"/>
              <a:t>Thanks to Queen Mary, University of London where much of this work was carried out, Professor Malcolm </a:t>
            </a:r>
            <a:r>
              <a:rPr lang="en-US" dirty="0" err="1" smtClean="0"/>
              <a:t>MacCallum</a:t>
            </a:r>
            <a:r>
              <a:rPr lang="en-US" dirty="0" smtClean="0"/>
              <a:t> for useful discussions and suggestions, and two USNA students B.T. </a:t>
            </a:r>
            <a:r>
              <a:rPr lang="en-US" dirty="0" err="1" smtClean="0"/>
              <a:t>Yaptinchay</a:t>
            </a:r>
            <a:r>
              <a:rPr lang="en-US" dirty="0" smtClean="0"/>
              <a:t> and S. Hall for discussions.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Acknowledgements</a:t>
            </a:r>
            <a:endParaRPr lang="en-US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703662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endParaRPr lang="en-US" sz="2800" dirty="0" smtClean="0">
              <a:solidFill>
                <a:srgbClr val="92D050"/>
              </a:solidFill>
            </a:endParaRPr>
          </a:p>
          <a:p>
            <a:pPr>
              <a:buNone/>
            </a:pPr>
            <a:endParaRPr lang="en-US" sz="2800" dirty="0" smtClean="0">
              <a:solidFill>
                <a:srgbClr val="92D050"/>
              </a:solidFill>
            </a:endParaRPr>
          </a:p>
          <a:p>
            <a:pPr>
              <a:buNone/>
            </a:pPr>
            <a:r>
              <a:rPr lang="en-US" sz="2800" dirty="0" smtClean="0">
                <a:solidFill>
                  <a:srgbClr val="92D050"/>
                </a:solidFill>
              </a:rPr>
              <a:t>Complete: </a:t>
            </a:r>
            <a:r>
              <a:rPr lang="en-US" sz="2800" dirty="0" smtClean="0">
                <a:solidFill>
                  <a:srgbClr val="FF0000"/>
                </a:solidFill>
              </a:rPr>
              <a:t> ST </a:t>
            </a:r>
            <a:r>
              <a:rPr lang="en-US" sz="2800" dirty="0" smtClean="0">
                <a:solidFill>
                  <a:srgbClr val="0070C0"/>
                </a:solidFill>
              </a:rPr>
              <a:t>( M, g)</a:t>
            </a:r>
            <a:r>
              <a:rPr lang="en-US" sz="2800" dirty="0" smtClean="0">
                <a:solidFill>
                  <a:srgbClr val="FF0000"/>
                </a:solidFill>
              </a:rPr>
              <a:t>   +   Boundary </a:t>
            </a:r>
            <a:r>
              <a:rPr lang="en-US" sz="2800" dirty="0" smtClean="0">
                <a:solidFill>
                  <a:srgbClr val="0070C0"/>
                </a:solidFill>
              </a:rPr>
              <a:t>(∂M)</a:t>
            </a:r>
          </a:p>
          <a:p>
            <a:pPr>
              <a:buNone/>
            </a:pPr>
            <a:endParaRPr lang="en-US" sz="2800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sz="2800" dirty="0" smtClean="0">
                <a:solidFill>
                  <a:srgbClr val="0070C0"/>
                </a:solidFill>
              </a:rPr>
              <a:t>Cauchy completeness only works with Riemannian metric, not </a:t>
            </a:r>
            <a:r>
              <a:rPr lang="en-US" sz="2800" dirty="0" err="1" smtClean="0">
                <a:solidFill>
                  <a:srgbClr val="0070C0"/>
                </a:solidFill>
              </a:rPr>
              <a:t>Lorentzian</a:t>
            </a:r>
            <a:r>
              <a:rPr lang="en-US" sz="2800" dirty="0" smtClean="0">
                <a:solidFill>
                  <a:srgbClr val="0070C0"/>
                </a:solidFill>
              </a:rPr>
              <a:t>.</a:t>
            </a:r>
          </a:p>
          <a:p>
            <a:pPr>
              <a:buNone/>
            </a:pPr>
            <a:endParaRPr lang="en-US" sz="2800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sz="2800" dirty="0" smtClean="0">
                <a:solidFill>
                  <a:srgbClr val="00B050"/>
                </a:solidFill>
              </a:rPr>
              <a:t>How do we complete ST?</a:t>
            </a:r>
            <a:endParaRPr lang="en-US" sz="2800" dirty="0">
              <a:solidFill>
                <a:srgbClr val="00B05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How do we define a boundary ∂M</a:t>
            </a:r>
            <a:br>
              <a:rPr lang="en-US" dirty="0" smtClean="0"/>
            </a:br>
            <a:r>
              <a:rPr lang="en-US" dirty="0" smtClean="0"/>
              <a:t>to space-time????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a </a:t>
            </a:r>
            <a:r>
              <a:rPr lang="en-US" dirty="0" smtClean="0">
                <a:solidFill>
                  <a:srgbClr val="FF0000"/>
                </a:solidFill>
              </a:rPr>
              <a:t>(abstract)</a:t>
            </a:r>
            <a:r>
              <a:rPr lang="en-US" dirty="0" smtClean="0">
                <a:solidFill>
                  <a:srgbClr val="0070C0"/>
                </a:solidFill>
              </a:rPr>
              <a:t>  - boundary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          (Scott and </a:t>
            </a:r>
            <a:r>
              <a:rPr lang="en-US" dirty="0" err="1" smtClean="0">
                <a:solidFill>
                  <a:srgbClr val="002060"/>
                </a:solidFill>
              </a:rPr>
              <a:t>Szekeres</a:t>
            </a:r>
            <a:r>
              <a:rPr lang="en-US" dirty="0" smtClean="0">
                <a:solidFill>
                  <a:srgbClr val="002060"/>
                </a:solidFill>
              </a:rPr>
              <a:t> (1994))</a:t>
            </a:r>
          </a:p>
          <a:p>
            <a:pPr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b </a:t>
            </a:r>
            <a:r>
              <a:rPr lang="en-US" dirty="0" smtClean="0">
                <a:solidFill>
                  <a:srgbClr val="FF0000"/>
                </a:solidFill>
              </a:rPr>
              <a:t>(bundle) </a:t>
            </a:r>
            <a:r>
              <a:rPr lang="en-US" dirty="0" smtClean="0">
                <a:solidFill>
                  <a:srgbClr val="0070C0"/>
                </a:solidFill>
              </a:rPr>
              <a:t>- boundary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           (Schmidt (1971))</a:t>
            </a:r>
          </a:p>
          <a:p>
            <a:pPr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c </a:t>
            </a:r>
            <a:r>
              <a:rPr lang="en-US" dirty="0" smtClean="0">
                <a:solidFill>
                  <a:srgbClr val="FF0000"/>
                </a:solidFill>
              </a:rPr>
              <a:t>(causal)  </a:t>
            </a:r>
            <a:r>
              <a:rPr lang="en-US" dirty="0" smtClean="0">
                <a:solidFill>
                  <a:srgbClr val="0070C0"/>
                </a:solidFill>
              </a:rPr>
              <a:t>- boundary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         (</a:t>
            </a:r>
            <a:r>
              <a:rPr lang="en-US" dirty="0" err="1" smtClean="0">
                <a:solidFill>
                  <a:srgbClr val="002060"/>
                </a:solidFill>
              </a:rPr>
              <a:t>Geroch</a:t>
            </a:r>
            <a:r>
              <a:rPr lang="en-US" dirty="0" smtClean="0">
                <a:solidFill>
                  <a:srgbClr val="002060"/>
                </a:solidFill>
              </a:rPr>
              <a:t>, </a:t>
            </a:r>
            <a:r>
              <a:rPr lang="en-US" dirty="0" err="1" smtClean="0">
                <a:solidFill>
                  <a:srgbClr val="002060"/>
                </a:solidFill>
              </a:rPr>
              <a:t>Kronheimer</a:t>
            </a:r>
            <a:r>
              <a:rPr lang="en-US" dirty="0" smtClean="0">
                <a:solidFill>
                  <a:srgbClr val="002060"/>
                </a:solidFill>
              </a:rPr>
              <a:t> and Penrose (1972))</a:t>
            </a:r>
          </a:p>
          <a:p>
            <a:pPr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g </a:t>
            </a:r>
            <a:r>
              <a:rPr lang="en-US" dirty="0" smtClean="0">
                <a:solidFill>
                  <a:srgbClr val="FF0000"/>
                </a:solidFill>
              </a:rPr>
              <a:t>(geodesic) </a:t>
            </a:r>
            <a:r>
              <a:rPr lang="en-US" dirty="0" smtClean="0">
                <a:solidFill>
                  <a:srgbClr val="0070C0"/>
                </a:solidFill>
              </a:rPr>
              <a:t>– boundary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              </a:t>
            </a:r>
            <a:r>
              <a:rPr lang="en-US" dirty="0" smtClean="0">
                <a:solidFill>
                  <a:srgbClr val="002060"/>
                </a:solidFill>
              </a:rPr>
              <a:t>(</a:t>
            </a:r>
            <a:r>
              <a:rPr lang="en-US" dirty="0" err="1" smtClean="0">
                <a:solidFill>
                  <a:srgbClr val="002060"/>
                </a:solidFill>
              </a:rPr>
              <a:t>Geroch</a:t>
            </a:r>
            <a:r>
              <a:rPr lang="en-US" dirty="0" smtClean="0">
                <a:solidFill>
                  <a:srgbClr val="002060"/>
                </a:solidFill>
              </a:rPr>
              <a:t> (1968))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Singularities as </a:t>
            </a:r>
            <a:r>
              <a:rPr lang="en-US" dirty="0" smtClean="0">
                <a:solidFill>
                  <a:srgbClr val="00B050"/>
                </a:solidFill>
              </a:rPr>
              <a:t>Boundary Points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4000" dirty="0" smtClean="0">
                <a:solidFill>
                  <a:srgbClr val="0070C0"/>
                </a:solidFill>
              </a:rPr>
              <a:t>“ a singularity is indicated by incomplete geodesics or incomplete curves of bounded acceleration in a maximal space-time”  </a:t>
            </a:r>
            <a:r>
              <a:rPr lang="en-US" sz="2800" dirty="0" smtClean="0">
                <a:solidFill>
                  <a:srgbClr val="002060"/>
                </a:solidFill>
              </a:rPr>
              <a:t>(</a:t>
            </a:r>
            <a:r>
              <a:rPr lang="en-US" sz="2800" dirty="0" err="1" smtClean="0">
                <a:solidFill>
                  <a:srgbClr val="002060"/>
                </a:solidFill>
              </a:rPr>
              <a:t>Geroch</a:t>
            </a:r>
            <a:r>
              <a:rPr lang="en-US" sz="2800" dirty="0" smtClean="0">
                <a:solidFill>
                  <a:srgbClr val="002060"/>
                </a:solidFill>
              </a:rPr>
              <a:t> (1968))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Classical Singularity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Singular point q</a:t>
            </a:r>
          </a:p>
          <a:p>
            <a:pPr algn="ctr">
              <a:buNone/>
            </a:pPr>
            <a:r>
              <a:rPr lang="en-US" b="1" dirty="0" smtClean="0">
                <a:solidFill>
                  <a:srgbClr val="92D050"/>
                </a:solidFill>
              </a:rPr>
              <a:t>⇓</a:t>
            </a:r>
          </a:p>
          <a:p>
            <a:pPr algn="ctr">
              <a:buNone/>
            </a:pPr>
            <a:r>
              <a:rPr lang="en-US" dirty="0" smtClean="0"/>
              <a:t>Does </a:t>
            </a:r>
            <a:r>
              <a:rPr lang="en-US" dirty="0" err="1" smtClean="0"/>
              <a:t>R</a:t>
            </a:r>
            <a:r>
              <a:rPr lang="en-US" baseline="-25000" dirty="0" err="1" smtClean="0"/>
              <a:t>abcd</a:t>
            </a:r>
            <a:r>
              <a:rPr lang="en-US" baseline="-25000" dirty="0" smtClean="0"/>
              <a:t> </a:t>
            </a:r>
            <a:r>
              <a:rPr lang="en-US" dirty="0" smtClean="0"/>
              <a:t>or its </a:t>
            </a:r>
            <a:r>
              <a:rPr lang="en-US" dirty="0" err="1" smtClean="0"/>
              <a:t>k</a:t>
            </a:r>
            <a:r>
              <a:rPr lang="en-US" baseline="30000" dirty="0" err="1" smtClean="0"/>
              <a:t>th</a:t>
            </a:r>
            <a:r>
              <a:rPr lang="en-US" baseline="30000" dirty="0" smtClean="0"/>
              <a:t>  </a:t>
            </a:r>
            <a:r>
              <a:rPr lang="en-US" dirty="0" smtClean="0"/>
              <a:t>derivative diverge in some PPON frame?</a:t>
            </a:r>
          </a:p>
          <a:p>
            <a:pPr algn="ctr">
              <a:buNone/>
            </a:pPr>
            <a:r>
              <a:rPr lang="en-US" b="1" dirty="0" smtClean="0">
                <a:solidFill>
                  <a:srgbClr val="0070C0"/>
                </a:solidFill>
              </a:rPr>
              <a:t>⇙⇘</a:t>
            </a:r>
          </a:p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                                             no     yes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                       (</a:t>
            </a:r>
            <a:r>
              <a:rPr lang="en-US" dirty="0" smtClean="0">
                <a:solidFill>
                  <a:srgbClr val="FF0000"/>
                </a:solidFill>
              </a:rPr>
              <a:t>C</a:t>
            </a:r>
            <a:r>
              <a:rPr lang="en-US" baseline="30000" dirty="0" smtClean="0">
                <a:solidFill>
                  <a:srgbClr val="FF0000"/>
                </a:solidFill>
              </a:rPr>
              <a:t>k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quasiregular</a:t>
            </a:r>
            <a:r>
              <a:rPr lang="en-US" dirty="0" smtClean="0">
                <a:solidFill>
                  <a:srgbClr val="FF0000"/>
                </a:solidFill>
              </a:rPr>
              <a:t>         (C</a:t>
            </a:r>
            <a:r>
              <a:rPr lang="en-US" baseline="30000" dirty="0" smtClean="0">
                <a:solidFill>
                  <a:srgbClr val="FF0000"/>
                </a:solidFill>
              </a:rPr>
              <a:t>k</a:t>
            </a:r>
            <a:r>
              <a:rPr lang="en-US" dirty="0" smtClean="0">
                <a:solidFill>
                  <a:srgbClr val="FF0000"/>
                </a:solidFill>
              </a:rPr>
              <a:t> curvature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                 singularity)               singularity)</a:t>
            </a:r>
          </a:p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                                                                    </a:t>
            </a:r>
            <a:r>
              <a:rPr lang="en-US" b="1" dirty="0" smtClean="0">
                <a:solidFill>
                  <a:srgbClr val="92D050"/>
                </a:solidFill>
              </a:rPr>
              <a:t>⇓</a:t>
            </a:r>
          </a:p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                                              </a:t>
            </a:r>
            <a:r>
              <a:rPr lang="en-US" dirty="0" smtClean="0"/>
              <a:t>Does a scalar in g</a:t>
            </a:r>
            <a:r>
              <a:rPr lang="en-US" baseline="-25000" dirty="0" smtClean="0"/>
              <a:t>ab</a:t>
            </a:r>
            <a:r>
              <a:rPr lang="en-US" dirty="0" smtClean="0"/>
              <a:t>, </a:t>
            </a:r>
            <a:r>
              <a:rPr lang="en-US" dirty="0" err="1" smtClean="0"/>
              <a:t>n</a:t>
            </a:r>
            <a:r>
              <a:rPr lang="en-US" baseline="-25000" dirty="0" err="1" smtClean="0"/>
              <a:t>abcd</a:t>
            </a:r>
            <a:r>
              <a:rPr lang="en-US" dirty="0" smtClean="0"/>
              <a:t> and </a:t>
            </a:r>
            <a:r>
              <a:rPr lang="en-US" dirty="0" err="1" smtClean="0"/>
              <a:t>R</a:t>
            </a:r>
            <a:r>
              <a:rPr lang="en-US" baseline="-25000" dirty="0" err="1" smtClean="0"/>
              <a:t>abcd</a:t>
            </a:r>
            <a:r>
              <a:rPr lang="en-US" dirty="0" smtClean="0"/>
              <a:t> or</a:t>
            </a:r>
          </a:p>
          <a:p>
            <a:pPr>
              <a:buNone/>
            </a:pPr>
            <a:r>
              <a:rPr lang="en-US" dirty="0" smtClean="0"/>
              <a:t>                                                           its </a:t>
            </a:r>
            <a:r>
              <a:rPr lang="en-US" dirty="0" err="1" smtClean="0"/>
              <a:t>k</a:t>
            </a:r>
            <a:r>
              <a:rPr lang="en-US" baseline="30000" dirty="0" err="1" smtClean="0"/>
              <a:t>th</a:t>
            </a:r>
            <a:r>
              <a:rPr lang="en-US" dirty="0" smtClean="0"/>
              <a:t> derivative diverge?</a:t>
            </a:r>
          </a:p>
          <a:p>
            <a:pPr algn="ctr">
              <a:buNone/>
            </a:pPr>
            <a:r>
              <a:rPr lang="en-US" dirty="0" smtClean="0"/>
              <a:t>                                      </a:t>
            </a:r>
            <a:r>
              <a:rPr lang="en-US" b="1" dirty="0" smtClean="0">
                <a:solidFill>
                  <a:srgbClr val="0070C0"/>
                </a:solidFill>
              </a:rPr>
              <a:t>⇙⇘</a:t>
            </a:r>
          </a:p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                                                                 no     yes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                                             (</a:t>
            </a:r>
            <a:r>
              <a:rPr lang="en-US" dirty="0" smtClean="0">
                <a:solidFill>
                  <a:srgbClr val="FF0000"/>
                </a:solidFill>
              </a:rPr>
              <a:t>C</a:t>
            </a:r>
            <a:r>
              <a:rPr lang="en-US" baseline="30000" dirty="0" smtClean="0">
                <a:solidFill>
                  <a:srgbClr val="FF0000"/>
                </a:solidFill>
              </a:rPr>
              <a:t>k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nonscalar</a:t>
            </a:r>
            <a:r>
              <a:rPr lang="en-US" smtClean="0">
                <a:solidFill>
                  <a:srgbClr val="FF0000"/>
                </a:solidFill>
              </a:rPr>
              <a:t>           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dirty="0" err="1" smtClean="0">
                <a:solidFill>
                  <a:srgbClr val="FF0000"/>
                </a:solidFill>
              </a:rPr>
              <a:t>C</a:t>
            </a:r>
            <a:r>
              <a:rPr lang="en-US" baseline="30000" dirty="0" err="1" smtClean="0">
                <a:solidFill>
                  <a:srgbClr val="FF0000"/>
                </a:solidFill>
              </a:rPr>
              <a:t>k</a:t>
            </a:r>
            <a:r>
              <a:rPr lang="en-US" dirty="0" smtClean="0">
                <a:solidFill>
                  <a:srgbClr val="FF0000"/>
                </a:solidFill>
              </a:rPr>
              <a:t> scalar  				curvature sing. )                   </a:t>
            </a:r>
            <a:r>
              <a:rPr lang="en-US" dirty="0">
                <a:solidFill>
                  <a:srgbClr val="FF0000"/>
                </a:solidFill>
              </a:rPr>
              <a:t>c</a:t>
            </a:r>
            <a:r>
              <a:rPr lang="en-US" dirty="0" smtClean="0">
                <a:solidFill>
                  <a:srgbClr val="FF0000"/>
                </a:solidFill>
              </a:rPr>
              <a:t>urvature sing.)</a:t>
            </a:r>
          </a:p>
          <a:p>
            <a:pPr>
              <a:buNone/>
            </a:pPr>
            <a:r>
              <a:rPr lang="en-US" dirty="0" smtClean="0"/>
              <a:t>          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Singularity Types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                </a:t>
            </a:r>
            <a:r>
              <a:rPr lang="en-US" sz="3100" dirty="0" smtClean="0">
                <a:solidFill>
                  <a:srgbClr val="002060"/>
                </a:solidFill>
              </a:rPr>
              <a:t>(Ellis and Schmidt (1977))</a:t>
            </a:r>
            <a:endParaRPr lang="en-US" sz="31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52596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endParaRPr lang="en-US" sz="36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sz="3600" dirty="0" smtClean="0">
                <a:solidFill>
                  <a:srgbClr val="002060"/>
                </a:solidFill>
              </a:rPr>
              <a:t>What happens if instead of classical particle paths (</a:t>
            </a:r>
            <a:r>
              <a:rPr lang="en-US" sz="3600" dirty="0" err="1" smtClean="0">
                <a:solidFill>
                  <a:srgbClr val="002060"/>
                </a:solidFill>
              </a:rPr>
              <a:t>timelike</a:t>
            </a:r>
            <a:r>
              <a:rPr lang="en-US" sz="3600" dirty="0" smtClean="0">
                <a:solidFill>
                  <a:srgbClr val="002060"/>
                </a:solidFill>
              </a:rPr>
              <a:t> and null geodesics) one used quantum mechanical particles (QM waves) to identify singularities????</a:t>
            </a:r>
            <a:endParaRPr lang="en-US" sz="3600" dirty="0">
              <a:solidFill>
                <a:srgbClr val="00206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228600"/>
            <a:ext cx="8305800" cy="179863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Quantum Waves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vs.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Classical Geodesics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7_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8_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6707</TotalTime>
  <Words>2865</Words>
  <Application>Microsoft Macintosh PowerPoint</Application>
  <PresentationFormat>On-screen Show (4:3)</PresentationFormat>
  <Paragraphs>419</Paragraphs>
  <Slides>41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41</vt:i4>
      </vt:variant>
    </vt:vector>
  </HeadingPairs>
  <TitlesOfParts>
    <vt:vector size="44" baseType="lpstr">
      <vt:lpstr>Concourse</vt:lpstr>
      <vt:lpstr>7_Concourse</vt:lpstr>
      <vt:lpstr>8_Concourse</vt:lpstr>
      <vt:lpstr>Quantum Singularities in Static and Conformally Static Space-Times  </vt:lpstr>
      <vt:lpstr>Outline</vt:lpstr>
      <vt:lpstr>Space-time (M,g)</vt:lpstr>
      <vt:lpstr>Singularity????</vt:lpstr>
      <vt:lpstr>How do we define a boundary ∂M to space-time????</vt:lpstr>
      <vt:lpstr>Singularities as Boundary Points</vt:lpstr>
      <vt:lpstr>Classical Singularity</vt:lpstr>
      <vt:lpstr>Singularity Types                 (Ellis and Schmidt (1977))</vt:lpstr>
      <vt:lpstr>Quantum Waves vs. Classical Geodesics</vt:lpstr>
      <vt:lpstr>Horowitz and Marolf (1995):</vt:lpstr>
      <vt:lpstr>PowerPoint Presentation</vt:lpstr>
      <vt:lpstr>Essentially Self- Adjoint</vt:lpstr>
      <vt:lpstr>Tests for  Essential Self-Adjointness</vt:lpstr>
      <vt:lpstr> Technique</vt:lpstr>
      <vt:lpstr>Quantum Singularity History</vt:lpstr>
      <vt:lpstr>Review Articles on Quantum Singularities</vt:lpstr>
      <vt:lpstr>                  cont.</vt:lpstr>
      <vt:lpstr>Previous Work on  Quantum Singularities – Static STs </vt:lpstr>
      <vt:lpstr>And more…</vt:lpstr>
      <vt:lpstr>PowerPoint Presentation</vt:lpstr>
      <vt:lpstr>PowerPoint Presentation</vt:lpstr>
      <vt:lpstr>Conformally Static Space-Times</vt:lpstr>
      <vt:lpstr>Klein-Gordon w/ general coupling</vt:lpstr>
      <vt:lpstr>Conformally Static Spacetimes</vt:lpstr>
      <vt:lpstr>Conformally Static Space-times</vt:lpstr>
      <vt:lpstr>FRW with Cosmic String</vt:lpstr>
      <vt:lpstr>Classical Singularity Structure</vt:lpstr>
      <vt:lpstr>Quantum Singularity Structure</vt:lpstr>
      <vt:lpstr>Schrodinger Form of  Radial Equation</vt:lpstr>
      <vt:lpstr>Quantum Singularity Structure</vt:lpstr>
      <vt:lpstr>Roberts Space-time</vt:lpstr>
      <vt:lpstr>Quantum Singularity Structure</vt:lpstr>
      <vt:lpstr>Quantum Singularity Structure</vt:lpstr>
      <vt:lpstr>HMN Space-time (in progress)</vt:lpstr>
      <vt:lpstr>Quantum Singularity Structure</vt:lpstr>
      <vt:lpstr>Quantum Singularity Structure</vt:lpstr>
      <vt:lpstr>Fonarev Space-time (in progress)</vt:lpstr>
      <vt:lpstr>Quantum Singularity Structure</vt:lpstr>
      <vt:lpstr>Quantum Singularity Structure</vt:lpstr>
      <vt:lpstr>DISCUSSION</vt:lpstr>
      <vt:lpstr>Acknowledgements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Singularities in Space-times  with Diverging Higher-Order Curvature Invariants</dc:title>
  <dc:creator>Deborah A. Konkowski</dc:creator>
  <cp:lastModifiedBy>Deborah Konkowski</cp:lastModifiedBy>
  <cp:revision>239</cp:revision>
  <dcterms:created xsi:type="dcterms:W3CDTF">2009-07-14T03:08:42Z</dcterms:created>
  <dcterms:modified xsi:type="dcterms:W3CDTF">2012-06-19T18:17:17Z</dcterms:modified>
</cp:coreProperties>
</file>