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1"/>
  </p:sldMasterIdLst>
  <p:notesMasterIdLst>
    <p:notesMasterId r:id="rId15"/>
  </p:notesMasterIdLst>
  <p:sldIdLst>
    <p:sldId id="479" r:id="rId2"/>
    <p:sldId id="378" r:id="rId3"/>
    <p:sldId id="379" r:id="rId4"/>
    <p:sldId id="480" r:id="rId5"/>
    <p:sldId id="487" r:id="rId6"/>
    <p:sldId id="489" r:id="rId7"/>
    <p:sldId id="490" r:id="rId8"/>
    <p:sldId id="491" r:id="rId9"/>
    <p:sldId id="483" r:id="rId10"/>
    <p:sldId id="492" r:id="rId11"/>
    <p:sldId id="493" r:id="rId12"/>
    <p:sldId id="494" r:id="rId13"/>
    <p:sldId id="495" r:id="rId14"/>
  </p:sldIdLst>
  <p:sldSz cx="10077450" cy="7562850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Arial Unicode MS" charset="0"/>
      </a:defRPr>
    </a:lvl1pPr>
    <a:lvl2pPr marL="4318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Arial Unicode MS" charset="0"/>
      </a:defRPr>
    </a:lvl2pPr>
    <a:lvl3pPr marL="6477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Arial Unicode MS" charset="0"/>
      </a:defRPr>
    </a:lvl3pPr>
    <a:lvl4pPr marL="8636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Arial Unicode MS" charset="0"/>
      </a:defRPr>
    </a:lvl4pPr>
    <a:lvl5pPr marL="10795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Arial Unicode MS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 Unicode MS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 Unicode MS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 Unicode MS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0C0C0"/>
    <a:srgbClr val="DDDDDD"/>
    <a:srgbClr val="FFFF99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2" autoAdjust="0"/>
    <p:restoredTop sz="94660"/>
  </p:normalViewPr>
  <p:slideViewPr>
    <p:cSldViewPr>
      <p:cViewPr varScale="1">
        <p:scale>
          <a:sx n="79" d="100"/>
          <a:sy n="79" d="100"/>
        </p:scale>
        <p:origin x="-52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88657B48-9EC6-4F44-9AC3-980F414BBA2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3188" y="763588"/>
            <a:ext cx="5024437" cy="3770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8657B48-9EC6-4F44-9AC3-980F414BBA2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3188" y="763588"/>
            <a:ext cx="5024437" cy="3770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8657B48-9EC6-4F44-9AC3-980F414BBA2B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3188" y="763588"/>
            <a:ext cx="5024437" cy="3770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8657B48-9EC6-4F44-9AC3-980F414BBA2B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3188" y="763588"/>
            <a:ext cx="5024437" cy="3770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8657B48-9EC6-4F44-9AC3-980F414BBA2B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810" y="2349387"/>
            <a:ext cx="8565833" cy="16211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619" y="4285615"/>
            <a:ext cx="7054215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AACD-473E-47AD-A976-FDA98709AB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AACD-473E-47AD-A976-FDA98709AB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53213" y="334378"/>
            <a:ext cx="2498368" cy="71164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4612" y="334378"/>
            <a:ext cx="7330645" cy="71164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AACD-473E-47AD-A976-FDA98709AB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AACD-473E-47AD-A976-FDA98709AB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050" y="4859833"/>
            <a:ext cx="8565833" cy="150206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050" y="3205460"/>
            <a:ext cx="8565833" cy="165437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AACD-473E-47AD-A976-FDA98709AB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612" y="1946734"/>
            <a:ext cx="4914506" cy="550407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7075" y="1946734"/>
            <a:ext cx="4914507" cy="550407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AACD-473E-47AD-A976-FDA98709AB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4" y="302866"/>
            <a:ext cx="906970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2" y="1692890"/>
            <a:ext cx="4452624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2" y="2398405"/>
            <a:ext cx="4452624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9206" y="1692890"/>
            <a:ext cx="4454373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9206" y="2398405"/>
            <a:ext cx="4454373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AACD-473E-47AD-A976-FDA98709AB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AACD-473E-47AD-A976-FDA98709AB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AACD-473E-47AD-A976-FDA98709AB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4" y="301113"/>
            <a:ext cx="3315412" cy="128148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003" y="301115"/>
            <a:ext cx="5633574" cy="645468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4" y="1582598"/>
            <a:ext cx="3315412" cy="5173200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AACD-473E-47AD-A976-FDA98709AB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251" y="5293995"/>
            <a:ext cx="6046470" cy="62498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251" y="675755"/>
            <a:ext cx="6046470" cy="4537710"/>
          </a:xfrm>
        </p:spPr>
        <p:txBody>
          <a:bodyPr/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251" y="5918981"/>
            <a:ext cx="6046470" cy="887584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AACD-473E-47AD-A976-FDA98709AB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874" y="302866"/>
            <a:ext cx="9069705" cy="1260475"/>
          </a:xfrm>
          <a:prstGeom prst="rect">
            <a:avLst/>
          </a:prstGeom>
        </p:spPr>
        <p:txBody>
          <a:bodyPr vert="horz" lIns="100783" tIns="50392" rIns="100783" bIns="5039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1764667"/>
            <a:ext cx="9069705" cy="4991131"/>
          </a:xfrm>
          <a:prstGeom prst="rect">
            <a:avLst/>
          </a:prstGeom>
        </p:spPr>
        <p:txBody>
          <a:bodyPr vert="horz" lIns="100783" tIns="50392" rIns="100783" bIns="5039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3874" y="7009643"/>
            <a:ext cx="2351405" cy="402652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3130" y="7009643"/>
            <a:ext cx="3191193" cy="402652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2174" y="7009643"/>
            <a:ext cx="2351405" cy="402652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2AACD-473E-47AD-A976-FDA98709AB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1007838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40" indent="-377940" algn="l" defTabSz="1007838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869" indent="-314949" algn="l" defTabSz="1007838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799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7" indent="-251960" algn="l" defTabSz="1007838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637" indent="-251960" algn="l" defTabSz="1007838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557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476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395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314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2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3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5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67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59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51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43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354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077449" cy="756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Group 12"/>
          <p:cNvGrpSpPr/>
          <p:nvPr/>
        </p:nvGrpSpPr>
        <p:grpSpPr>
          <a:xfrm>
            <a:off x="2609833" y="3424235"/>
            <a:ext cx="6174424" cy="2517690"/>
            <a:chOff x="2609833" y="3424235"/>
            <a:chExt cx="6174424" cy="2517690"/>
          </a:xfrm>
        </p:grpSpPr>
        <p:pic>
          <p:nvPicPr>
            <p:cNvPr id="8" name="Picture 7" descr="top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81535" y="3424235"/>
              <a:ext cx="785818" cy="687198"/>
            </a:xfrm>
            <a:prstGeom prst="rect">
              <a:avLst/>
            </a:prstGeom>
          </p:spPr>
        </p:pic>
        <p:pic>
          <p:nvPicPr>
            <p:cNvPr id="11" name="Picture 10" descr="top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39055" y="4852995"/>
              <a:ext cx="1245202" cy="1088930"/>
            </a:xfrm>
            <a:prstGeom prst="rect">
              <a:avLst/>
            </a:prstGeom>
          </p:spPr>
        </p:pic>
        <p:pic>
          <p:nvPicPr>
            <p:cNvPr id="12" name="Picture 11" descr="top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09833" y="4067177"/>
              <a:ext cx="989880" cy="865651"/>
            </a:xfrm>
            <a:prstGeom prst="rect">
              <a:avLst/>
            </a:prstGeom>
          </p:spPr>
        </p:pic>
      </p:grp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181073" y="209525"/>
            <a:ext cx="7786742" cy="1464717"/>
          </a:xfrm>
          <a:prstGeom prst="rect">
            <a:avLst/>
          </a:prstGeom>
          <a:noFill/>
          <a:ln w="36000">
            <a:noFill/>
            <a:round/>
            <a:headEnd type="triangle" w="med" len="med"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 algn="ctr"/>
            <a:r>
              <a:rPr lang="en-GB" sz="3200" b="1" u="sng" dirty="0" smtClean="0">
                <a:solidFill>
                  <a:schemeClr val="bg1"/>
                </a:solidFill>
              </a:rPr>
              <a:t>On integrability of spinning particle motion in higher-dimensional rotating black hole </a:t>
            </a:r>
            <a:r>
              <a:rPr lang="en-GB" sz="3200" b="1" u="sng" dirty="0" err="1" smtClean="0">
                <a:solidFill>
                  <a:schemeClr val="bg1"/>
                </a:solidFill>
              </a:rPr>
              <a:t>spacetimes</a:t>
            </a:r>
            <a:endParaRPr lang="en-GB" sz="3200" b="1" u="sng" dirty="0" smtClean="0">
              <a:solidFill>
                <a:schemeClr val="bg1"/>
              </a:solidFill>
            </a:endParaRPr>
          </a:p>
        </p:txBody>
      </p:sp>
      <p:sp>
        <p:nvSpPr>
          <p:cNvPr id="14" name="TextovéPole 4"/>
          <p:cNvSpPr txBox="1"/>
          <p:nvPr/>
        </p:nvSpPr>
        <p:spPr>
          <a:xfrm>
            <a:off x="2967023" y="1852599"/>
            <a:ext cx="4429156" cy="1466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David </a:t>
            </a:r>
            <a:r>
              <a:rPr lang="en-GB" sz="2400" b="1" dirty="0" err="1" smtClean="0">
                <a:solidFill>
                  <a:schemeClr val="bg1"/>
                </a:solidFill>
              </a:rPr>
              <a:t>Kubiz</a:t>
            </a:r>
            <a:r>
              <a:rPr lang="cs-CZ" sz="2400" b="1" dirty="0" err="1" smtClean="0">
                <a:solidFill>
                  <a:schemeClr val="bg1"/>
                </a:solidFill>
              </a:rPr>
              <a:t>ňák</a:t>
            </a:r>
            <a:endParaRPr lang="en-GB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(Perimeter Institute)</a:t>
            </a:r>
            <a:endParaRPr lang="en-CA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400" b="1" dirty="0" smtClean="0">
                <a:solidFill>
                  <a:srgbClr val="92D050"/>
                </a:solidFill>
              </a:rPr>
              <a:t> </a:t>
            </a:r>
          </a:p>
          <a:p>
            <a:endParaRPr lang="en-CA" sz="2400" dirty="0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681007" y="5210185"/>
            <a:ext cx="8934450" cy="2143140"/>
          </a:xfrm>
          <a:prstGeom prst="rect">
            <a:avLst/>
          </a:prstGeom>
          <a:noFill/>
          <a:ln w="36000">
            <a:noFill/>
            <a:round/>
            <a:headEnd type="triangle" w="med" len="med"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200" b="1" dirty="0" smtClean="0">
              <a:solidFill>
                <a:srgbClr val="92D050"/>
              </a:solidFill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CA" sz="2400" b="1" dirty="0" smtClean="0">
                <a:solidFill>
                  <a:schemeClr val="bg1"/>
                </a:solidFill>
              </a:rPr>
              <a:t>Relativity and Gravitation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CA" sz="2400" b="1" dirty="0" smtClean="0">
                <a:solidFill>
                  <a:schemeClr val="bg1"/>
                </a:solidFill>
              </a:rPr>
              <a:t>100 Years after Einstein in Prague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CA" sz="2400" b="1" dirty="0" smtClean="0">
                <a:solidFill>
                  <a:schemeClr val="bg1"/>
                </a:solidFill>
              </a:rPr>
              <a:t>Prague, Czech Republic 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CA" sz="2400" b="1" dirty="0" smtClean="0">
                <a:solidFill>
                  <a:schemeClr val="bg1"/>
                </a:solidFill>
              </a:rPr>
              <a:t>June 25 – June 29, 2012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9"/>
          <p:cNvSpPr txBox="1"/>
          <p:nvPr/>
        </p:nvSpPr>
        <p:spPr>
          <a:xfrm>
            <a:off x="1466825" y="138087"/>
            <a:ext cx="7072362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err="1" smtClean="0"/>
              <a:t>Nongeneric</a:t>
            </a:r>
            <a:r>
              <a:rPr lang="en-GB" sz="2400" b="1" u="sng" dirty="0" smtClean="0"/>
              <a:t> </a:t>
            </a:r>
            <a:r>
              <a:rPr lang="en-GB" sz="2400" b="1" u="sng" dirty="0" err="1" smtClean="0"/>
              <a:t>superinvariants</a:t>
            </a:r>
            <a:r>
              <a:rPr lang="en-GB" sz="2400" b="1" u="sng" dirty="0" smtClean="0"/>
              <a:t>: SUSY in the sky</a:t>
            </a:r>
            <a:endParaRPr lang="en-CA" sz="2400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1038197" y="566715"/>
            <a:ext cx="9039253" cy="1600207"/>
            <a:chOff x="1038197" y="709591"/>
            <a:chExt cx="9039253" cy="1600207"/>
          </a:xfrm>
        </p:grpSpPr>
        <p:sp>
          <p:nvSpPr>
            <p:cNvPr id="3" name="Obdélník 4"/>
            <p:cNvSpPr/>
            <p:nvPr/>
          </p:nvSpPr>
          <p:spPr>
            <a:xfrm>
              <a:off x="1038197" y="709591"/>
              <a:ext cx="9039253" cy="3785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SzPct val="100000"/>
              </a:pPr>
              <a:r>
                <a:rPr lang="en-CA" sz="2000" dirty="0" smtClean="0"/>
                <a:t>Gibbons, </a:t>
              </a:r>
              <a:r>
                <a:rPr lang="en-CA" sz="2000" dirty="0" err="1" smtClean="0"/>
                <a:t>Rietdijk</a:t>
              </a:r>
              <a:r>
                <a:rPr lang="en-CA" sz="2000" dirty="0" smtClean="0"/>
                <a:t>, van </a:t>
              </a:r>
              <a:r>
                <a:rPr lang="en-CA" sz="2000" dirty="0" err="1" smtClean="0"/>
                <a:t>Holten</a:t>
              </a:r>
              <a:r>
                <a:rPr lang="en-CA" sz="2000" dirty="0" smtClean="0"/>
                <a:t>, </a:t>
              </a:r>
              <a:r>
                <a:rPr lang="en-GB" sz="2000" dirty="0" err="1" smtClean="0"/>
                <a:t>Nucl</a:t>
              </a:r>
              <a:r>
                <a:rPr lang="en-GB" sz="2000" dirty="0" smtClean="0"/>
                <a:t>. Phys. B404 (1993) 42; </a:t>
              </a:r>
              <a:r>
                <a:rPr lang="en-CA" sz="2000" dirty="0" smtClean="0"/>
                <a:t>hep-</a:t>
              </a:r>
              <a:r>
                <a:rPr lang="en-CA" sz="2000" dirty="0" err="1" smtClean="0"/>
                <a:t>th</a:t>
              </a:r>
              <a:r>
                <a:rPr lang="en-CA" sz="2000" dirty="0" smtClean="0"/>
                <a:t>/9303112</a:t>
              </a:r>
              <a:r>
                <a:rPr lang="en-GB" sz="2000" dirty="0" smtClean="0"/>
                <a:t>.</a:t>
              </a:r>
              <a:endParaRPr lang="en-CA" sz="2000" dirty="0" smtClean="0"/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67089" y="1066781"/>
              <a:ext cx="2548710" cy="7191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538923" y="1709723"/>
              <a:ext cx="2381250" cy="600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Rectangle 7"/>
            <p:cNvSpPr/>
            <p:nvPr/>
          </p:nvSpPr>
          <p:spPr>
            <a:xfrm>
              <a:off x="2038329" y="1852599"/>
              <a:ext cx="4549643" cy="4071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200" dirty="0" smtClean="0"/>
                <a:t>Automatically an </a:t>
              </a:r>
              <a:r>
                <a:rPr lang="en-GB" sz="2200" dirty="0" smtClean="0"/>
                <a:t>integral of motion</a:t>
              </a:r>
              <a:endParaRPr lang="en-GB" sz="2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52445" y="2209789"/>
            <a:ext cx="8708666" cy="5003676"/>
            <a:chOff x="752445" y="2209789"/>
            <a:chExt cx="8708666" cy="500367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38263" y="3495673"/>
              <a:ext cx="5357850" cy="8916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81403" y="4495805"/>
              <a:ext cx="3071834" cy="7195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538263" y="2638417"/>
              <a:ext cx="3857652" cy="80215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sp>
          <p:nvSpPr>
            <p:cNvPr id="10" name="Rectangle 9"/>
            <p:cNvSpPr/>
            <p:nvPr/>
          </p:nvSpPr>
          <p:spPr>
            <a:xfrm>
              <a:off x="752445" y="2209789"/>
              <a:ext cx="4676280" cy="4071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200" u="sng" dirty="0" smtClean="0"/>
                <a:t>Linear in </a:t>
              </a:r>
              <a:r>
                <a:rPr lang="en-GB" sz="2200" u="sng" dirty="0" err="1" smtClean="0"/>
                <a:t>momenta</a:t>
              </a:r>
              <a:r>
                <a:rPr lang="en-GB" sz="2200" u="sng" dirty="0" smtClean="0"/>
                <a:t> </a:t>
              </a:r>
              <a:r>
                <a:rPr lang="en-GB" sz="2200" u="sng" dirty="0" err="1" smtClean="0"/>
                <a:t>superinvariants</a:t>
              </a:r>
              <a:endParaRPr lang="en-GB" sz="2200" u="sng" dirty="0"/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681667" y="2709855"/>
              <a:ext cx="2071702" cy="632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Rectangle 14"/>
            <p:cNvSpPr/>
            <p:nvPr/>
          </p:nvSpPr>
          <p:spPr>
            <a:xfrm>
              <a:off x="6896113" y="4638681"/>
              <a:ext cx="2564998" cy="4071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200" dirty="0" smtClean="0"/>
                <a:t>Killing-Yano 2-form</a:t>
              </a:r>
              <a:endParaRPr lang="en-GB" sz="2200" dirty="0"/>
            </a:p>
          </p:txBody>
        </p:sp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538263" y="5281623"/>
              <a:ext cx="3286148" cy="7209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038329" y="6067441"/>
              <a:ext cx="6786610" cy="1146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" name="Rectangle 17"/>
            <p:cNvSpPr/>
            <p:nvPr/>
          </p:nvSpPr>
          <p:spPr>
            <a:xfrm>
              <a:off x="1109635" y="2781293"/>
              <a:ext cx="362600" cy="29258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SzPct val="100000"/>
                <a:buFont typeface="Arial" pitchFamily="34" charset="0"/>
                <a:buChar char="•"/>
              </a:pPr>
              <a:r>
                <a:rPr lang="en-GB" sz="2200" dirty="0" smtClean="0"/>
                <a:t> </a:t>
              </a:r>
            </a:p>
            <a:p>
              <a:pPr>
                <a:buSzPct val="100000"/>
                <a:buFont typeface="Arial" pitchFamily="34" charset="0"/>
                <a:buChar char="•"/>
              </a:pPr>
              <a:endParaRPr lang="en-GB" sz="2200" dirty="0" smtClean="0"/>
            </a:p>
            <a:p>
              <a:pPr>
                <a:buSzPct val="100000"/>
                <a:buFont typeface="Arial" pitchFamily="34" charset="0"/>
                <a:buChar char="•"/>
              </a:pPr>
              <a:endParaRPr lang="en-GB" sz="2200" dirty="0" smtClean="0"/>
            </a:p>
            <a:p>
              <a:pPr>
                <a:buSzPct val="100000"/>
                <a:buFont typeface="Arial" pitchFamily="34" charset="0"/>
                <a:buChar char="•"/>
              </a:pPr>
              <a:r>
                <a:rPr lang="en-GB" sz="2200" dirty="0" smtClean="0"/>
                <a:t> </a:t>
              </a:r>
            </a:p>
            <a:p>
              <a:pPr>
                <a:buSzPct val="100000"/>
                <a:buFont typeface="Arial" pitchFamily="34" charset="0"/>
                <a:buChar char="•"/>
              </a:pPr>
              <a:endParaRPr lang="en-GB" sz="2200" dirty="0" smtClean="0"/>
            </a:p>
            <a:p>
              <a:pPr>
                <a:buSzPct val="100000"/>
                <a:buFont typeface="Arial" pitchFamily="34" charset="0"/>
                <a:buChar char="•"/>
              </a:pPr>
              <a:endParaRPr lang="en-GB" sz="2200" dirty="0" smtClean="0"/>
            </a:p>
            <a:p>
              <a:pPr>
                <a:buSzPct val="100000"/>
                <a:buFont typeface="Arial" pitchFamily="34" charset="0"/>
                <a:buChar char="•"/>
              </a:pPr>
              <a:endParaRPr lang="en-GB" sz="2200" dirty="0" smtClean="0"/>
            </a:p>
            <a:p>
              <a:pPr>
                <a:buSzPct val="100000"/>
                <a:buFont typeface="Arial" pitchFamily="34" charset="0"/>
                <a:buChar char="•"/>
              </a:pPr>
              <a:endParaRPr lang="en-GB" sz="2200" dirty="0" smtClean="0"/>
            </a:p>
            <a:p>
              <a:pPr>
                <a:buSzPct val="100000"/>
                <a:buFont typeface="Arial" pitchFamily="34" charset="0"/>
                <a:buChar char="•"/>
              </a:pPr>
              <a:r>
                <a:rPr lang="en-GB" sz="2200" dirty="0" smtClean="0"/>
                <a:t> </a:t>
              </a:r>
              <a:endParaRPr lang="en-GB" sz="2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9"/>
          <p:cNvSpPr txBox="1"/>
          <p:nvPr/>
        </p:nvSpPr>
        <p:spPr>
          <a:xfrm>
            <a:off x="681007" y="352401"/>
            <a:ext cx="7072362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SUSY in the sky:</a:t>
            </a:r>
            <a:r>
              <a:rPr lang="en-GB" sz="2400" dirty="0" smtClean="0"/>
              <a:t> Kerr geometry</a:t>
            </a:r>
            <a:endParaRPr lang="en-CA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5849" y="923905"/>
            <a:ext cx="35337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ight Brace 6"/>
          <p:cNvSpPr/>
          <p:nvPr/>
        </p:nvSpPr>
        <p:spPr>
          <a:xfrm rot="5400000">
            <a:off x="6003139" y="959623"/>
            <a:ext cx="392908" cy="175023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038197" y="995343"/>
            <a:ext cx="3733714" cy="407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 smtClean="0"/>
              <a:t>Set of commuting operators:</a:t>
            </a:r>
            <a:endParaRPr lang="en-GB" sz="2200" dirty="0"/>
          </a:p>
        </p:txBody>
      </p:sp>
      <p:sp>
        <p:nvSpPr>
          <p:cNvPr id="10" name="Rectangle 9"/>
          <p:cNvSpPr/>
          <p:nvPr/>
        </p:nvSpPr>
        <p:spPr>
          <a:xfrm>
            <a:off x="5681667" y="1995475"/>
            <a:ext cx="1351652" cy="407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 smtClean="0"/>
              <a:t>“</a:t>
            </a:r>
            <a:r>
              <a:rPr lang="en-GB" sz="2200" dirty="0" err="1" smtClean="0"/>
              <a:t>bosonic</a:t>
            </a:r>
            <a:r>
              <a:rPr lang="en-GB" sz="2200" dirty="0" smtClean="0"/>
              <a:t>”</a:t>
            </a:r>
            <a:endParaRPr lang="en-GB" sz="2200" dirty="0"/>
          </a:p>
        </p:txBody>
      </p:sp>
      <p:sp>
        <p:nvSpPr>
          <p:cNvPr id="11" name="Right Brace 10"/>
          <p:cNvSpPr/>
          <p:nvPr/>
        </p:nvSpPr>
        <p:spPr>
          <a:xfrm rot="5400000">
            <a:off x="7717652" y="1531126"/>
            <a:ext cx="392908" cy="60722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681799" y="1995475"/>
            <a:ext cx="2561920" cy="721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200" dirty="0" smtClean="0"/>
              <a:t>“</a:t>
            </a:r>
            <a:r>
              <a:rPr lang="en-GB" sz="2200" dirty="0" err="1" smtClean="0"/>
              <a:t>fermionic</a:t>
            </a:r>
            <a:r>
              <a:rPr lang="en-GB" sz="2200" dirty="0" smtClean="0"/>
              <a:t>”</a:t>
            </a:r>
          </a:p>
          <a:p>
            <a:pPr algn="ctr"/>
            <a:r>
              <a:rPr lang="en-GB" dirty="0" smtClean="0"/>
              <a:t>(no classical analogue</a:t>
            </a:r>
            <a:r>
              <a:rPr lang="en-GB" sz="2200" dirty="0" smtClean="0"/>
              <a:t>)</a:t>
            </a:r>
            <a:endParaRPr lang="en-GB" sz="22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895321" y="2781293"/>
            <a:ext cx="8757526" cy="3979063"/>
            <a:chOff x="895321" y="2852731"/>
            <a:chExt cx="8757526" cy="3979063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09833" y="4424367"/>
              <a:ext cx="3629025" cy="7524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sp>
          <p:nvSpPr>
            <p:cNvPr id="8" name="Right Brace 7"/>
            <p:cNvSpPr/>
            <p:nvPr/>
          </p:nvSpPr>
          <p:spPr>
            <a:xfrm rot="5400000">
              <a:off x="7574776" y="2817010"/>
              <a:ext cx="392908" cy="1893110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52511" y="2852731"/>
              <a:ext cx="7929618" cy="716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" name="Rectangle 13"/>
            <p:cNvSpPr/>
            <p:nvPr/>
          </p:nvSpPr>
          <p:spPr>
            <a:xfrm>
              <a:off x="7324741" y="3924301"/>
              <a:ext cx="891591" cy="4071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200" dirty="0" smtClean="0"/>
                <a:t>terms</a:t>
              </a:r>
              <a:endParaRPr lang="en-GB" sz="22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181073" y="3852863"/>
              <a:ext cx="4847802" cy="4071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200" dirty="0" err="1" smtClean="0"/>
                <a:t>Bosonic</a:t>
              </a:r>
              <a:r>
                <a:rPr lang="en-GB" sz="2200" dirty="0" smtClean="0"/>
                <a:t> set of commuting operators :</a:t>
              </a:r>
              <a:endParaRPr lang="en-GB" sz="22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81073" y="5424499"/>
              <a:ext cx="7230441" cy="7219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SzPct val="100000"/>
                <a:buFont typeface="Arial" pitchFamily="34" charset="0"/>
                <a:buChar char="•"/>
              </a:pPr>
              <a:r>
                <a:rPr lang="en-GB" sz="2200" dirty="0" smtClean="0"/>
                <a:t> SUSY in the sky</a:t>
              </a:r>
            </a:p>
            <a:p>
              <a:pPr>
                <a:buSzPct val="100000"/>
                <a:buFont typeface="Arial" pitchFamily="34" charset="0"/>
                <a:buChar char="•"/>
              </a:pPr>
              <a:r>
                <a:rPr lang="en-GB" sz="2200" dirty="0" smtClean="0"/>
                <a:t> can take a limit                  and recover Carter’s result   </a:t>
              </a:r>
              <a:endParaRPr lang="en-GB" sz="2200" dirty="0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467089" y="5710251"/>
              <a:ext cx="1071570" cy="5010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sp>
          <p:nvSpPr>
            <p:cNvPr id="19" name="Rectangle 18"/>
            <p:cNvSpPr/>
            <p:nvPr/>
          </p:nvSpPr>
          <p:spPr>
            <a:xfrm>
              <a:off x="895321" y="6424631"/>
              <a:ext cx="8757526" cy="4071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200" u="sng" dirty="0" smtClean="0"/>
                <a:t>Problem</a:t>
              </a:r>
              <a:r>
                <a:rPr lang="en-GB" sz="2200" dirty="0" smtClean="0"/>
                <a:t>: “integrates” only </a:t>
              </a:r>
              <a:r>
                <a:rPr lang="en-GB" sz="2200" dirty="0" err="1" smtClean="0"/>
                <a:t>bosonic</a:t>
              </a:r>
              <a:r>
                <a:rPr lang="en-GB" sz="2200" dirty="0" smtClean="0"/>
                <a:t> equations. What about </a:t>
              </a:r>
              <a:r>
                <a:rPr lang="en-GB" sz="2200" dirty="0" err="1" smtClean="0"/>
                <a:t>fermionic</a:t>
              </a:r>
              <a:r>
                <a:rPr lang="en-GB" sz="2200" dirty="0" smtClean="0"/>
                <a:t>?</a:t>
              </a:r>
              <a:endParaRPr lang="en-GB" sz="2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9"/>
          <p:cNvSpPr txBox="1"/>
          <p:nvPr/>
        </p:nvSpPr>
        <p:spPr>
          <a:xfrm>
            <a:off x="1181073" y="280963"/>
            <a:ext cx="7929618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SUSY in </a:t>
            </a:r>
            <a:r>
              <a:rPr lang="en-GB" sz="2400" b="1" u="sng" dirty="0" smtClean="0"/>
              <a:t>“astral spheres”?</a:t>
            </a:r>
            <a:r>
              <a:rPr lang="en-GB" sz="2400" dirty="0" smtClean="0"/>
              <a:t> </a:t>
            </a:r>
            <a:r>
              <a:rPr lang="en-GB" sz="2400" dirty="0" smtClean="0"/>
              <a:t>Kerr-NUT-</a:t>
            </a:r>
            <a:r>
              <a:rPr lang="en-GB" sz="2400" dirty="0" err="1" smtClean="0"/>
              <a:t>AdS</a:t>
            </a:r>
            <a:r>
              <a:rPr lang="en-GB" sz="2400" dirty="0" smtClean="0"/>
              <a:t> geometry</a:t>
            </a:r>
            <a:endParaRPr lang="en-CA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823883" y="781029"/>
            <a:ext cx="2964273" cy="407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u="sng" dirty="0" smtClean="0"/>
              <a:t>Linear </a:t>
            </a:r>
            <a:r>
              <a:rPr lang="en-GB" sz="2200" u="sng" dirty="0" err="1" smtClean="0"/>
              <a:t>superinvariants</a:t>
            </a:r>
            <a:endParaRPr lang="en-GB" sz="2200" u="sn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6891" y="1281095"/>
            <a:ext cx="5929354" cy="1566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609701" y="3852863"/>
            <a:ext cx="7049943" cy="721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 smtClean="0"/>
              <a:t>Although there is a whole tower of these (</a:t>
            </a:r>
            <a:r>
              <a:rPr lang="en-GB" sz="2200" dirty="0" err="1" smtClean="0"/>
              <a:t>Valeri’s</a:t>
            </a:r>
            <a:r>
              <a:rPr lang="en-GB" sz="2200" dirty="0" smtClean="0"/>
              <a:t> talk), </a:t>
            </a:r>
          </a:p>
          <a:p>
            <a:r>
              <a:rPr lang="en-GB" sz="2200" dirty="0" smtClean="0"/>
              <a:t>they do not commute!</a:t>
            </a:r>
            <a:endParaRPr lang="en-GB" sz="2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7023" y="2924169"/>
            <a:ext cx="4500594" cy="8223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9" name="Group 8"/>
          <p:cNvGrpSpPr/>
          <p:nvPr/>
        </p:nvGrpSpPr>
        <p:grpSpPr>
          <a:xfrm>
            <a:off x="1181073" y="4710119"/>
            <a:ext cx="8429684" cy="2296141"/>
            <a:chOff x="1181073" y="4781557"/>
            <a:chExt cx="8429684" cy="2296141"/>
          </a:xfrm>
        </p:grpSpPr>
        <p:sp>
          <p:nvSpPr>
            <p:cNvPr id="7" name="Rectangle 6"/>
            <p:cNvSpPr/>
            <p:nvPr/>
          </p:nvSpPr>
          <p:spPr>
            <a:xfrm>
              <a:off x="1181073" y="4781557"/>
              <a:ext cx="8429684" cy="22961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200" b="1" u="sng" dirty="0" smtClean="0"/>
                <a:t>However, in all D dimensions one can construct D </a:t>
              </a:r>
              <a:r>
                <a:rPr lang="en-GB" sz="2200" b="1" u="sng" dirty="0" err="1" smtClean="0"/>
                <a:t>bosonic</a:t>
              </a:r>
              <a:r>
                <a:rPr lang="en-GB" sz="2200" b="1" u="sng" dirty="0" smtClean="0"/>
                <a:t> integrals of mutually commuting integrals of motion</a:t>
              </a:r>
            </a:p>
            <a:p>
              <a:endParaRPr lang="en-GB" sz="2200" b="1" u="sng" dirty="0" smtClean="0"/>
            </a:p>
            <a:p>
              <a:endParaRPr lang="en-GB" sz="2200" b="1" u="sng" dirty="0" smtClean="0"/>
            </a:p>
            <a:p>
              <a:endParaRPr lang="en-GB" sz="2200" b="1" u="sng" dirty="0" smtClean="0"/>
            </a:p>
            <a:p>
              <a:endParaRPr lang="en-GB" sz="2200" b="1" u="sng" dirty="0" smtClean="0"/>
            </a:p>
            <a:p>
              <a:r>
                <a:rPr lang="en-GB" sz="2200" b="1" u="sng" dirty="0" smtClean="0"/>
                <a:t>making the </a:t>
              </a:r>
              <a:r>
                <a:rPr lang="en-GB" sz="2200" b="1" u="sng" dirty="0" err="1" smtClean="0"/>
                <a:t>bosonic</a:t>
              </a:r>
              <a:r>
                <a:rPr lang="en-GB" sz="2200" b="1" u="sng" dirty="0" smtClean="0"/>
                <a:t> part of the motion </a:t>
              </a:r>
              <a:r>
                <a:rPr lang="en-GB" sz="2200" b="1" u="sng" dirty="0" err="1" smtClean="0"/>
                <a:t>integrable</a:t>
              </a:r>
              <a:r>
                <a:rPr lang="en-GB" sz="2200" b="1" u="sng" dirty="0" smtClean="0"/>
                <a:t>.  </a:t>
              </a:r>
              <a:endParaRPr lang="en-GB" sz="2200" b="1" u="sng" dirty="0"/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323949" y="5638813"/>
              <a:ext cx="8203172" cy="7858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67089" y="0"/>
            <a:ext cx="2928958" cy="661804"/>
          </a:xfrm>
          <a:prstGeom prst="rect">
            <a:avLst/>
          </a:prstGeom>
          <a:noFill/>
          <a:ln w="36000">
            <a:noFill/>
            <a:round/>
            <a:headEnd type="triangle" w="med" len="med"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 marL="1028700" indent="-1028700" algn="ctr">
              <a:lnSpc>
                <a:spcPct val="137000"/>
              </a:lnSpc>
              <a:buClr>
                <a:srgbClr val="92D05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 sz="3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4" charset="0"/>
              </a:rPr>
              <a:t>Conclusions</a:t>
            </a:r>
            <a:endParaRPr lang="en-GB" sz="3000" b="1" u="sng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5321" y="638153"/>
            <a:ext cx="8715436" cy="311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en-GB" sz="2200" dirty="0" smtClean="0"/>
              <a:t>We have shown the existence of D mutually commuting </a:t>
            </a:r>
            <a:r>
              <a:rPr lang="en-GB" sz="2200" b="1" dirty="0" err="1" smtClean="0"/>
              <a:t>bosonic</a:t>
            </a:r>
            <a:r>
              <a:rPr lang="en-GB" sz="2200" b="1" dirty="0" smtClean="0"/>
              <a:t> integrals</a:t>
            </a:r>
            <a:r>
              <a:rPr lang="en-GB" sz="2200" dirty="0" smtClean="0"/>
              <a:t> of spinning motion in Kerr-NUT-</a:t>
            </a:r>
            <a:r>
              <a:rPr lang="en-GB" sz="2200" dirty="0" err="1" smtClean="0"/>
              <a:t>AdS</a:t>
            </a:r>
            <a:r>
              <a:rPr lang="en-GB" sz="2200" dirty="0" smtClean="0"/>
              <a:t> black hole </a:t>
            </a:r>
            <a:r>
              <a:rPr lang="en-GB" sz="2200" dirty="0" err="1" smtClean="0"/>
              <a:t>spacetimes</a:t>
            </a:r>
            <a:r>
              <a:rPr lang="en-GB" sz="2200" dirty="0" smtClean="0"/>
              <a:t> in all dimensions D. This generalizes the previous result on complete integrability of geodesic motion. Non-spinning limit can be easily taken. </a:t>
            </a:r>
          </a:p>
          <a:p>
            <a:pPr marL="457200" indent="-457200">
              <a:lnSpc>
                <a:spcPct val="50000"/>
              </a:lnSpc>
              <a:buSzPct val="100000"/>
              <a:buFont typeface="+mj-lt"/>
              <a:buAutoNum type="arabicParenR"/>
            </a:pPr>
            <a:endParaRPr lang="en-GB" sz="2200" dirty="0" smtClean="0"/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en-GB" sz="2200" dirty="0" smtClean="0"/>
              <a:t>Integrability of “</a:t>
            </a:r>
            <a:r>
              <a:rPr lang="en-GB" sz="2200" dirty="0" err="1" smtClean="0"/>
              <a:t>fermionic</a:t>
            </a:r>
            <a:r>
              <a:rPr lang="en-GB" sz="2200" dirty="0" smtClean="0"/>
              <a:t> sector” remains unclear at the moment.</a:t>
            </a:r>
          </a:p>
          <a:p>
            <a:pPr marL="457200" indent="-457200">
              <a:lnSpc>
                <a:spcPct val="50000"/>
              </a:lnSpc>
              <a:buSzPct val="100000"/>
              <a:buFont typeface="+mj-lt"/>
              <a:buAutoNum type="arabicParenR"/>
            </a:pPr>
            <a:endParaRPr lang="en-GB" sz="2200" dirty="0" smtClean="0"/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en-GB" sz="2200" dirty="0" smtClean="0"/>
              <a:t>There are interesting connections to “quantum” and “</a:t>
            </a:r>
            <a:r>
              <a:rPr lang="en-GB" sz="2200" dirty="0" smtClean="0"/>
              <a:t>classical</a:t>
            </a:r>
            <a:r>
              <a:rPr lang="en-GB" sz="2200" dirty="0" smtClean="0"/>
              <a:t>” descriptions: </a:t>
            </a:r>
          </a:p>
          <a:p>
            <a:pPr marL="457200" indent="-457200">
              <a:lnSpc>
                <a:spcPct val="50000"/>
              </a:lnSpc>
              <a:buSzPct val="100000"/>
              <a:buFont typeface="+mj-lt"/>
              <a:buAutoNum type="arabicParenR"/>
            </a:pPr>
            <a:endParaRPr lang="en-GB" sz="2200" dirty="0" smtClean="0"/>
          </a:p>
        </p:txBody>
      </p:sp>
      <p:grpSp>
        <p:nvGrpSpPr>
          <p:cNvPr id="19" name="Group 18"/>
          <p:cNvGrpSpPr/>
          <p:nvPr/>
        </p:nvGrpSpPr>
        <p:grpSpPr>
          <a:xfrm>
            <a:off x="1038197" y="3352797"/>
            <a:ext cx="8715556" cy="3771922"/>
            <a:chOff x="1038197" y="3352797"/>
            <a:chExt cx="8715556" cy="3771922"/>
          </a:xfrm>
        </p:grpSpPr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38659" y="5710251"/>
              <a:ext cx="2571768" cy="6250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pic>
          <p:nvPicPr>
            <p:cNvPr id="4104" name="Picture 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81271" y="6496069"/>
              <a:ext cx="3600450" cy="6286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grpSp>
          <p:nvGrpSpPr>
            <p:cNvPr id="4" name="Group 15"/>
            <p:cNvGrpSpPr/>
            <p:nvPr/>
          </p:nvGrpSpPr>
          <p:grpSpPr>
            <a:xfrm>
              <a:off x="2752709" y="3352797"/>
              <a:ext cx="6572296" cy="2309312"/>
              <a:chOff x="2752709" y="3495673"/>
              <a:chExt cx="6572296" cy="2309312"/>
            </a:xfrm>
          </p:grpSpPr>
          <p:pic>
            <p:nvPicPr>
              <p:cNvPr id="4098" name="Picture 2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395651" y="3567111"/>
                <a:ext cx="1711360" cy="64294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pic>
          <p:pic>
            <p:nvPicPr>
              <p:cNvPr id="4099" name="Picture 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5253039" y="3567111"/>
                <a:ext cx="2357454" cy="66080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pic>
          <p:pic>
            <p:nvPicPr>
              <p:cNvPr id="4101" name="Picture 5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3324213" y="4781557"/>
                <a:ext cx="2143140" cy="65298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pic>
          <p:pic>
            <p:nvPicPr>
              <p:cNvPr id="4102" name="Picture 6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5681667" y="4781557"/>
                <a:ext cx="2523545" cy="64294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pic>
          <p:pic>
            <p:nvPicPr>
              <p:cNvPr id="4105" name="Picture 9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7967683" y="3495673"/>
                <a:ext cx="1285884" cy="5488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4107" name="Picture 11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7896245" y="4138615"/>
                <a:ext cx="1428760" cy="5820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2752709" y="4281491"/>
                <a:ext cx="4721357" cy="152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en-GB" sz="2000" dirty="0" smtClean="0"/>
                  <a:t> </a:t>
                </a:r>
                <a:r>
                  <a:rPr lang="en-GB" sz="2000" dirty="0" err="1" smtClean="0"/>
                  <a:t>Grassmann</a:t>
                </a:r>
                <a:r>
                  <a:rPr lang="en-GB" sz="2000" dirty="0" smtClean="0"/>
                  <a:t> algebra </a:t>
                </a:r>
                <a:r>
                  <a:rPr lang="en-GB" sz="2000" dirty="0" smtClean="0">
                    <a:latin typeface="ESSTIXFour" pitchFamily="2" charset="0"/>
                  </a:rPr>
                  <a:t>s </a:t>
                </a:r>
                <a:r>
                  <a:rPr lang="en-GB" sz="2000" dirty="0" smtClean="0">
                    <a:latin typeface="Arial" pitchFamily="34" charset="0"/>
                    <a:cs typeface="Arial" pitchFamily="34" charset="0"/>
                  </a:rPr>
                  <a:t>Clifford algebra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:endParaRPr lang="en-GB" sz="2000" dirty="0" smtClean="0">
                  <a:latin typeface="Arial" pitchFamily="34" charset="0"/>
                  <a:cs typeface="Arial" pitchFamily="34" charset="0"/>
                </a:endParaRPr>
              </a:p>
              <a:p>
                <a:pPr>
                  <a:buSzPct val="100000"/>
                  <a:buFont typeface="Arial" pitchFamily="34" charset="0"/>
                  <a:buChar char="•"/>
                </a:pPr>
                <a:endParaRPr lang="en-GB" sz="2000" dirty="0" smtClean="0">
                  <a:latin typeface="Arial" pitchFamily="34" charset="0"/>
                  <a:cs typeface="Arial" pitchFamily="34" charset="0"/>
                </a:endParaRPr>
              </a:p>
              <a:p>
                <a:pPr>
                  <a:buSzPct val="100000"/>
                  <a:buFont typeface="Arial" pitchFamily="34" charset="0"/>
                  <a:buChar char="•"/>
                </a:pPr>
                <a:endParaRPr lang="en-GB" sz="2000" dirty="0" smtClean="0">
                  <a:latin typeface="Arial" pitchFamily="34" charset="0"/>
                  <a:cs typeface="Arial" pitchFamily="34" charset="0"/>
                </a:endParaRPr>
              </a:p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en-GB" sz="2000" dirty="0" smtClean="0">
                    <a:latin typeface="Arial" pitchFamily="34" charset="0"/>
                    <a:cs typeface="Arial" pitchFamily="34" charset="0"/>
                  </a:rPr>
                  <a:t> operator ordering</a:t>
                </a:r>
                <a:endParaRPr lang="en-GB" sz="2000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7324741" y="5710251"/>
              <a:ext cx="2372546" cy="6647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 smtClean="0"/>
                <a:t>(satisfies Lorentz algebra)</a:t>
              </a:r>
              <a:endParaRPr lang="en-GB" sz="20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324609" y="6638945"/>
              <a:ext cx="3429144" cy="3785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dirty="0" smtClean="0"/>
                <a:t>(Integrals OK to linear order)</a:t>
              </a:r>
              <a:endParaRPr lang="en-GB" sz="2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38197" y="3567111"/>
              <a:ext cx="5038725" cy="283564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889000" lvl="1" indent="-457200">
                <a:buSzPct val="100000"/>
                <a:buFont typeface="+mj-lt"/>
                <a:buAutoNum type="alphaLcParenR"/>
              </a:pPr>
              <a:r>
                <a:rPr lang="en-GB" sz="2200" u="sng" dirty="0" smtClean="0"/>
                <a:t>Dirac limit</a:t>
              </a:r>
              <a:r>
                <a:rPr lang="en-GB" sz="2200" dirty="0" smtClean="0"/>
                <a:t>:</a:t>
              </a:r>
            </a:p>
            <a:p>
              <a:pPr marL="889000" lvl="1" indent="-457200">
                <a:buSzPct val="100000"/>
                <a:buFont typeface="+mj-lt"/>
                <a:buAutoNum type="alphaLcParenR"/>
              </a:pPr>
              <a:endParaRPr lang="en-GB" sz="2200" dirty="0" smtClean="0"/>
            </a:p>
            <a:p>
              <a:pPr marL="889000" lvl="1" indent="-457200">
                <a:buSzPct val="100000"/>
                <a:buFont typeface="+mj-lt"/>
                <a:buAutoNum type="alphaLcParenR"/>
              </a:pPr>
              <a:endParaRPr lang="en-GB" sz="2200" dirty="0" smtClean="0"/>
            </a:p>
            <a:p>
              <a:pPr marL="889000" lvl="1" indent="-457200">
                <a:buSzPct val="100000"/>
                <a:buFont typeface="+mj-lt"/>
                <a:buAutoNum type="alphaLcParenR"/>
              </a:pPr>
              <a:endParaRPr lang="en-GB" sz="2200" dirty="0" smtClean="0"/>
            </a:p>
            <a:p>
              <a:pPr marL="889000" lvl="1" indent="-457200">
                <a:buSzPct val="100000"/>
                <a:buFont typeface="+mj-lt"/>
                <a:buAutoNum type="alphaLcParenR"/>
              </a:pPr>
              <a:endParaRPr lang="en-GB" sz="2200" dirty="0" smtClean="0"/>
            </a:p>
            <a:p>
              <a:pPr marL="889000" lvl="1" indent="-457200">
                <a:buSzPct val="100000"/>
                <a:buFont typeface="+mj-lt"/>
                <a:buAutoNum type="alphaLcParenR"/>
              </a:pPr>
              <a:endParaRPr lang="en-GB" sz="2200" dirty="0" smtClean="0"/>
            </a:p>
            <a:p>
              <a:pPr marL="889000" lvl="1" indent="-457200">
                <a:buSzPct val="100000"/>
                <a:buFont typeface="+mj-lt"/>
                <a:buAutoNum type="alphaLcParenR"/>
              </a:pPr>
              <a:endParaRPr lang="en-GB" sz="2200" dirty="0" smtClean="0"/>
            </a:p>
            <a:p>
              <a:pPr marL="889000" lvl="1" indent="-457200">
                <a:buSzPct val="100000"/>
                <a:buFont typeface="+mj-lt"/>
                <a:buAutoNum type="alphaLcParenR"/>
              </a:pPr>
              <a:r>
                <a:rPr lang="en-GB" sz="2200" u="sng" dirty="0" smtClean="0"/>
                <a:t>Papapetrou’s limit:</a:t>
              </a:r>
              <a:r>
                <a:rPr lang="en-GB" sz="2200" dirty="0" smtClean="0"/>
                <a:t> </a:t>
              </a:r>
            </a:p>
            <a:p>
              <a:pPr marL="457200" indent="-457200">
                <a:lnSpc>
                  <a:spcPct val="73000"/>
                </a:lnSpc>
                <a:buSzPct val="100000"/>
                <a:buFont typeface="+mj-lt"/>
                <a:buAutoNum type="arabicParenR"/>
              </a:pPr>
              <a:endParaRPr lang="en-GB" sz="20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181337" y="709591"/>
            <a:ext cx="4000528" cy="620693"/>
          </a:xfrm>
          <a:prstGeom prst="rect">
            <a:avLst/>
          </a:prstGeom>
          <a:noFill/>
          <a:ln w="36000">
            <a:noFill/>
            <a:round/>
            <a:headEnd type="triangle" w="med" len="med"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3200" b="1" u="sng" dirty="0" smtClean="0"/>
              <a:t>Plan of the talk</a:t>
            </a:r>
            <a:endParaRPr lang="en-GB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38197" y="1566847"/>
            <a:ext cx="8215370" cy="2969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Tx/>
              <a:buSzPct val="100000"/>
              <a:buFont typeface="+mj-lt"/>
              <a:buAutoNum type="romanUcPeriod"/>
            </a:pPr>
            <a:r>
              <a:rPr lang="en-US" sz="2400" dirty="0" smtClean="0"/>
              <a:t>Spinning particle in curved rotating BH background</a:t>
            </a:r>
          </a:p>
          <a:p>
            <a:pPr marL="514350" indent="-514350">
              <a:buClrTx/>
              <a:buSzPct val="100000"/>
              <a:buFont typeface="+mj-lt"/>
              <a:buAutoNum type="romanUcPeriod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SzPct val="100000"/>
              <a:buFont typeface="+mj-lt"/>
              <a:buAutoNum type="romanU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Semiclassical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theory of spinning particle</a:t>
            </a:r>
            <a:endParaRPr lang="en-US" sz="2400" dirty="0" smtClean="0"/>
          </a:p>
          <a:p>
            <a:pPr marL="1162050" lvl="2" indent="-514350">
              <a:lnSpc>
                <a:spcPct val="50000"/>
              </a:lnSpc>
              <a:buClrTx/>
              <a:buSzPct val="100000"/>
              <a:buFont typeface="+mj-lt"/>
              <a:buAutoNum type="romanUcPeriod"/>
            </a:pPr>
            <a:endParaRPr lang="en-GB" sz="2400" dirty="0" smtClean="0"/>
          </a:p>
          <a:p>
            <a:pPr marL="1162050" lvl="2" indent="-514350">
              <a:lnSpc>
                <a:spcPct val="50000"/>
              </a:lnSpc>
              <a:buClrTx/>
              <a:buSzPct val="100000"/>
              <a:buFont typeface="+mj-lt"/>
              <a:buAutoNum type="romanUcPeriod"/>
            </a:pPr>
            <a:r>
              <a:rPr lang="en-GB" sz="2400" dirty="0" smtClean="0"/>
              <a:t>Hamiltonian formulation</a:t>
            </a:r>
          </a:p>
          <a:p>
            <a:pPr marL="1162050" lvl="2" indent="-514350">
              <a:lnSpc>
                <a:spcPct val="50000"/>
              </a:lnSpc>
              <a:buClrTx/>
              <a:buSzPct val="100000"/>
              <a:buFont typeface="+mj-lt"/>
              <a:buAutoNum type="romanUcPeriod"/>
            </a:pPr>
            <a:endParaRPr lang="en-GB" sz="2400" dirty="0" smtClean="0"/>
          </a:p>
          <a:p>
            <a:pPr marL="1162050" lvl="2" indent="-514350">
              <a:lnSpc>
                <a:spcPct val="50000"/>
              </a:lnSpc>
              <a:buClrTx/>
              <a:buSzPct val="100000"/>
              <a:buFont typeface="+mj-lt"/>
              <a:buAutoNum type="romanUcPeriod"/>
            </a:pPr>
            <a:r>
              <a:rPr lang="en-GB" sz="2400" dirty="0" smtClean="0"/>
              <a:t>Non-generic </a:t>
            </a:r>
            <a:r>
              <a:rPr lang="en-GB" sz="2400" dirty="0" err="1" smtClean="0"/>
              <a:t>superinvariants</a:t>
            </a:r>
            <a:r>
              <a:rPr lang="en-GB" sz="2400" dirty="0" smtClean="0"/>
              <a:t>: “SUSY in the sky”</a:t>
            </a:r>
          </a:p>
          <a:p>
            <a:pPr marL="1162050" lvl="2" indent="-514350">
              <a:lnSpc>
                <a:spcPct val="50000"/>
              </a:lnSpc>
              <a:buClrTx/>
              <a:buSzPct val="100000"/>
              <a:buFont typeface="+mj-lt"/>
              <a:buAutoNum type="romanUcPeriod"/>
            </a:pPr>
            <a:endParaRPr lang="en-GB" sz="2400" dirty="0" smtClean="0"/>
          </a:p>
          <a:p>
            <a:pPr marL="1162050" lvl="2" indent="-514350">
              <a:lnSpc>
                <a:spcPct val="50000"/>
              </a:lnSpc>
              <a:buClrTx/>
              <a:buSzPct val="100000"/>
              <a:buFont typeface="+mj-lt"/>
              <a:buAutoNum type="romanUcPeriod"/>
            </a:pPr>
            <a:r>
              <a:rPr lang="en-GB" sz="2400" dirty="0" smtClean="0"/>
              <a:t>On integrability in all dimensions</a:t>
            </a:r>
          </a:p>
          <a:p>
            <a:pPr marL="1162050" lvl="2" indent="-514350">
              <a:lnSpc>
                <a:spcPct val="50000"/>
              </a:lnSpc>
              <a:buClrTx/>
              <a:buSzPct val="100000"/>
              <a:buFont typeface="+mj-lt"/>
              <a:buAutoNum type="romanUcPeriod"/>
            </a:pPr>
            <a:endParaRPr lang="en-GB" sz="2400" dirty="0" smtClean="0"/>
          </a:p>
          <a:p>
            <a:pPr marL="1162050" lvl="2" indent="-514350">
              <a:lnSpc>
                <a:spcPct val="50000"/>
              </a:lnSpc>
              <a:buClrTx/>
              <a:buSzPct val="100000"/>
              <a:buFont typeface="+mj-lt"/>
              <a:buAutoNum type="romanUcPeriod"/>
            </a:pPr>
            <a:endParaRPr lang="en-GB" sz="2400" dirty="0" smtClean="0"/>
          </a:p>
          <a:p>
            <a:pPr marL="1162050" lvl="2" indent="-514350">
              <a:lnSpc>
                <a:spcPct val="50000"/>
              </a:lnSpc>
              <a:buClrTx/>
              <a:buSzPct val="100000"/>
              <a:buFont typeface="+mj-lt"/>
              <a:buAutoNum type="romanUcPeriod"/>
            </a:pPr>
            <a:endParaRPr lang="en-GB" sz="2400" dirty="0" smtClean="0"/>
          </a:p>
          <a:p>
            <a:pPr marL="514350" indent="-514350">
              <a:lnSpc>
                <a:spcPct val="50000"/>
              </a:lnSpc>
              <a:buClrTx/>
              <a:buSzPct val="100000"/>
              <a:buFont typeface="+mj-lt"/>
              <a:buAutoNum type="romanUcPeriod"/>
            </a:pPr>
            <a:r>
              <a:rPr lang="en-GB" sz="2400" dirty="0" smtClean="0"/>
              <a:t>Conclusions</a:t>
            </a:r>
            <a:endParaRPr lang="en-CA" sz="2400" dirty="0"/>
          </a:p>
        </p:txBody>
      </p:sp>
      <p:sp>
        <p:nvSpPr>
          <p:cNvPr id="6" name="Obdélník 4"/>
          <p:cNvSpPr/>
          <p:nvPr/>
        </p:nvSpPr>
        <p:spPr>
          <a:xfrm>
            <a:off x="1038197" y="5210185"/>
            <a:ext cx="8643998" cy="1294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u="sng" dirty="0" smtClean="0"/>
              <a:t>Based on:</a:t>
            </a:r>
          </a:p>
          <a:p>
            <a:r>
              <a:rPr lang="en-CA" sz="2000" dirty="0" smtClean="0"/>
              <a:t> 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CA" sz="2000" dirty="0" smtClean="0"/>
              <a:t> DK, M. </a:t>
            </a:r>
            <a:r>
              <a:rPr lang="en-CA" sz="2000" dirty="0" err="1" smtClean="0"/>
              <a:t>Cariglia</a:t>
            </a:r>
            <a:r>
              <a:rPr lang="en-CA" sz="2000" dirty="0" smtClean="0"/>
              <a:t>, </a:t>
            </a:r>
            <a:r>
              <a:rPr lang="en-GB" sz="2000" dirty="0" smtClean="0"/>
              <a:t>Phys. Rev. </a:t>
            </a:r>
            <a:r>
              <a:rPr lang="en-GB" sz="2000" dirty="0" err="1" smtClean="0"/>
              <a:t>Lett</a:t>
            </a:r>
            <a:r>
              <a:rPr lang="en-GB" sz="2000" dirty="0" smtClean="0"/>
              <a:t>. 108, 051104 (2012); arXiv:1110.0495.</a:t>
            </a:r>
            <a:endParaRPr lang="en-CA" sz="2000" dirty="0" smtClean="0"/>
          </a:p>
          <a:p>
            <a:pPr>
              <a:buSzPct val="100000"/>
              <a:buFont typeface="Arial" pitchFamily="34" charset="0"/>
              <a:buChar char="•"/>
            </a:pPr>
            <a:r>
              <a:rPr lang="en-CA" sz="2000" dirty="0" smtClean="0"/>
              <a:t> M. </a:t>
            </a:r>
            <a:r>
              <a:rPr lang="en-CA" sz="2000" dirty="0" err="1" smtClean="0"/>
              <a:t>Cariglia</a:t>
            </a:r>
            <a:r>
              <a:rPr lang="en-CA" sz="2000" dirty="0" smtClean="0"/>
              <a:t>, P. </a:t>
            </a:r>
            <a:r>
              <a:rPr lang="en-CA" sz="2000" dirty="0" err="1" smtClean="0"/>
              <a:t>Krtous</a:t>
            </a:r>
            <a:r>
              <a:rPr lang="en-CA" sz="2000" dirty="0" smtClean="0"/>
              <a:t>, </a:t>
            </a:r>
            <a:r>
              <a:rPr lang="en-CA" sz="2000" dirty="0" smtClean="0"/>
              <a:t>DK, </a:t>
            </a:r>
            <a:r>
              <a:rPr lang="en-CA" sz="2000" dirty="0" smtClean="0"/>
              <a:t>in preparation.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23817" y="1209657"/>
            <a:ext cx="9144064" cy="3253283"/>
          </a:xfrm>
          <a:prstGeom prst="rect">
            <a:avLst/>
          </a:prstGeom>
          <a:noFill/>
          <a:ln w="36000">
            <a:noFill/>
            <a:round/>
            <a:headEnd type="triangle" w="med" len="med"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 marL="1028700" indent="-1028700" algn="ctr">
              <a:lnSpc>
                <a:spcPct val="137000"/>
              </a:lnSpc>
              <a:buClr>
                <a:srgbClr val="92D05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 sz="5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4" charset="0"/>
              </a:rPr>
              <a:t>I) Spinning particle in curved rotating BH  background</a:t>
            </a:r>
            <a:endParaRPr lang="en-GB" sz="5000" b="1" u="sng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19"/>
          <p:cNvSpPr txBox="1"/>
          <p:nvPr/>
        </p:nvSpPr>
        <p:spPr>
          <a:xfrm>
            <a:off x="1895453" y="1066781"/>
            <a:ext cx="7072362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a) Quantum description</a:t>
            </a:r>
            <a:r>
              <a:rPr lang="en-GB" sz="2400" b="1" dirty="0" smtClean="0"/>
              <a:t>: Dirac equation</a:t>
            </a:r>
            <a:r>
              <a:rPr lang="en-US" sz="2400" b="1" dirty="0" smtClean="0"/>
              <a:t> </a:t>
            </a:r>
            <a:endParaRPr lang="en-CA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67089" y="1566847"/>
            <a:ext cx="3162883" cy="7399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24081" y="2852731"/>
            <a:ext cx="5143536" cy="781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81337" y="3852863"/>
            <a:ext cx="1543700" cy="110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66891" y="5710251"/>
            <a:ext cx="364333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ovéPole 19"/>
          <p:cNvSpPr txBox="1"/>
          <p:nvPr/>
        </p:nvSpPr>
        <p:spPr>
          <a:xfrm>
            <a:off x="1252511" y="2352665"/>
            <a:ext cx="6858048" cy="3240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00000"/>
              <a:buFont typeface="Arial" pitchFamily="34" charset="0"/>
              <a:buChar char="•"/>
            </a:pPr>
            <a:r>
              <a:rPr lang="en-GB" sz="2200" dirty="0" smtClean="0"/>
              <a:t> </a:t>
            </a:r>
            <a:r>
              <a:rPr lang="en-GB" sz="2200" b="1" u="sng" dirty="0" smtClean="0"/>
              <a:t>Separable!</a:t>
            </a:r>
          </a:p>
          <a:p>
            <a:pPr>
              <a:buSzPct val="100000"/>
              <a:buFont typeface="Arial" pitchFamily="34" charset="0"/>
              <a:buChar char="•"/>
            </a:pPr>
            <a:endParaRPr lang="en-GB" sz="2200" b="1" u="sng" dirty="0" smtClean="0"/>
          </a:p>
          <a:p>
            <a:pPr>
              <a:buSzPct val="100000"/>
              <a:buFont typeface="Arial" pitchFamily="34" charset="0"/>
              <a:buChar char="•"/>
            </a:pPr>
            <a:endParaRPr lang="en-GB" sz="2200" dirty="0" smtClean="0"/>
          </a:p>
          <a:p>
            <a:pPr>
              <a:buSzPct val="100000"/>
              <a:buFont typeface="Arial" pitchFamily="34" charset="0"/>
              <a:buChar char="•"/>
            </a:pPr>
            <a:endParaRPr lang="en-GB" sz="2200" dirty="0" smtClean="0"/>
          </a:p>
          <a:p>
            <a:pPr>
              <a:buSzPct val="100000"/>
              <a:buFont typeface="Arial" pitchFamily="34" charset="0"/>
              <a:buChar char="•"/>
            </a:pPr>
            <a:endParaRPr lang="en-GB" sz="2200" dirty="0" smtClean="0"/>
          </a:p>
          <a:p>
            <a:pPr>
              <a:buSzPct val="100000"/>
              <a:buFont typeface="Arial" pitchFamily="34" charset="0"/>
              <a:buChar char="•"/>
            </a:pPr>
            <a:endParaRPr lang="en-GB" sz="2200" dirty="0" smtClean="0"/>
          </a:p>
          <a:p>
            <a:pPr>
              <a:buSzPct val="100000"/>
              <a:buFont typeface="Arial" pitchFamily="34" charset="0"/>
              <a:buChar char="•"/>
            </a:pPr>
            <a:endParaRPr lang="en-GB" sz="2200" dirty="0" smtClean="0"/>
          </a:p>
          <a:p>
            <a:pPr>
              <a:buSzPct val="100000"/>
              <a:buFont typeface="Arial" pitchFamily="34" charset="0"/>
              <a:buChar char="•"/>
            </a:pPr>
            <a:endParaRPr lang="en-GB" sz="2200" dirty="0" smtClean="0"/>
          </a:p>
          <a:p>
            <a:pPr>
              <a:buSzPct val="100000"/>
            </a:pPr>
            <a:r>
              <a:rPr lang="en-GB" sz="2200" dirty="0" smtClean="0"/>
              <a:t> 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GB" sz="2200" dirty="0" smtClean="0"/>
              <a:t> “Enough integrals of motion </a:t>
            </a:r>
            <a:r>
              <a:rPr lang="en-GB" sz="2200" dirty="0" smtClean="0">
                <a:latin typeface="ESSTIXThree" pitchFamily="2" charset="0"/>
              </a:rPr>
              <a:t>2</a:t>
            </a:r>
            <a:r>
              <a:rPr lang="en-US" sz="2200" dirty="0" smtClean="0"/>
              <a:t> symmetry operators”</a:t>
            </a:r>
            <a:endParaRPr lang="en-CA" sz="2200" dirty="0"/>
          </a:p>
        </p:txBody>
      </p:sp>
      <p:sp>
        <p:nvSpPr>
          <p:cNvPr id="12" name="TextovéPole 19"/>
          <p:cNvSpPr txBox="1"/>
          <p:nvPr/>
        </p:nvSpPr>
        <p:spPr>
          <a:xfrm>
            <a:off x="4895849" y="4067177"/>
            <a:ext cx="2500330" cy="72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obey decoupled 2nd-order ODEs</a:t>
            </a:r>
            <a:r>
              <a:rPr lang="en-US" sz="2200" dirty="0" smtClean="0"/>
              <a:t> </a:t>
            </a:r>
            <a:endParaRPr lang="en-CA" sz="2200" dirty="0"/>
          </a:p>
        </p:txBody>
      </p:sp>
      <p:sp>
        <p:nvSpPr>
          <p:cNvPr id="13" name="TextovéPole 19"/>
          <p:cNvSpPr txBox="1"/>
          <p:nvPr/>
        </p:nvSpPr>
        <p:spPr>
          <a:xfrm>
            <a:off x="5681667" y="5710251"/>
            <a:ext cx="3500462" cy="72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complete set of mutually commuting operators</a:t>
            </a:r>
            <a:r>
              <a:rPr lang="en-US" sz="2200" dirty="0" smtClean="0"/>
              <a:t> </a:t>
            </a:r>
            <a:endParaRPr lang="en-CA" sz="2200" dirty="0"/>
          </a:p>
        </p:txBody>
      </p:sp>
      <p:sp>
        <p:nvSpPr>
          <p:cNvPr id="16" name="TextovéPole 19"/>
          <p:cNvSpPr txBox="1"/>
          <p:nvPr/>
        </p:nvSpPr>
        <p:spPr>
          <a:xfrm>
            <a:off x="3752841" y="6638945"/>
            <a:ext cx="3500462" cy="40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 smtClean="0"/>
              <a:t>See Marco’s talk!</a:t>
            </a:r>
            <a:r>
              <a:rPr lang="en-US" sz="2200" dirty="0" smtClean="0"/>
              <a:t> </a:t>
            </a:r>
            <a:endParaRPr lang="en-CA" sz="2200" dirty="0"/>
          </a:p>
        </p:txBody>
      </p:sp>
      <p:sp>
        <p:nvSpPr>
          <p:cNvPr id="14" name="Rectangle 13"/>
          <p:cNvSpPr/>
          <p:nvPr/>
        </p:nvSpPr>
        <p:spPr>
          <a:xfrm>
            <a:off x="823883" y="352401"/>
            <a:ext cx="8358246" cy="464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4" charset="0"/>
              </a:rPr>
              <a:t>Spinning particle in curved rotating BH background</a:t>
            </a: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19"/>
          <p:cNvSpPr txBox="1"/>
          <p:nvPr/>
        </p:nvSpPr>
        <p:spPr>
          <a:xfrm>
            <a:off x="1681139" y="1138219"/>
            <a:ext cx="7358114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b) Classical GR description</a:t>
            </a:r>
            <a:r>
              <a:rPr lang="en-GB" sz="2400" b="1" dirty="0" smtClean="0"/>
              <a:t>: Papapetrou’s Eq.</a:t>
            </a:r>
            <a:r>
              <a:rPr lang="en-US" sz="2400" b="1" dirty="0" smtClean="0"/>
              <a:t> </a:t>
            </a:r>
            <a:endParaRPr lang="en-CA" sz="2400" b="1" dirty="0"/>
          </a:p>
        </p:txBody>
      </p:sp>
      <p:sp>
        <p:nvSpPr>
          <p:cNvPr id="16" name="TextovéPole 19"/>
          <p:cNvSpPr txBox="1"/>
          <p:nvPr/>
        </p:nvSpPr>
        <p:spPr>
          <a:xfrm>
            <a:off x="3681403" y="5567375"/>
            <a:ext cx="2714644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Chaotic motion!</a:t>
            </a:r>
            <a:endParaRPr lang="en-CA" sz="2400" b="1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8527" y="1709723"/>
            <a:ext cx="2428892" cy="7149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7" name="Down Arrow 16"/>
          <p:cNvSpPr/>
          <p:nvPr/>
        </p:nvSpPr>
        <p:spPr>
          <a:xfrm>
            <a:off x="4467221" y="2566979"/>
            <a:ext cx="285752" cy="571504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ovéPole 19"/>
          <p:cNvSpPr txBox="1"/>
          <p:nvPr/>
        </p:nvSpPr>
        <p:spPr>
          <a:xfrm>
            <a:off x="5038725" y="2638417"/>
            <a:ext cx="3500462" cy="40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gauge fixing (not unique) </a:t>
            </a:r>
            <a:endParaRPr lang="en-CA" sz="22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52709" y="3281359"/>
            <a:ext cx="4143404" cy="2105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9" name="TextovéPole 19"/>
          <p:cNvSpPr txBox="1"/>
          <p:nvPr/>
        </p:nvSpPr>
        <p:spPr>
          <a:xfrm>
            <a:off x="2466957" y="6067441"/>
            <a:ext cx="5643602" cy="40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(even in </a:t>
            </a:r>
            <a:r>
              <a:rPr lang="en-GB" sz="2000" dirty="0" err="1" smtClean="0"/>
              <a:t>Schwarzchild</a:t>
            </a:r>
            <a:r>
              <a:rPr lang="en-GB" sz="2000" dirty="0" smtClean="0"/>
              <a:t> due to spin-orb. int.)</a:t>
            </a:r>
            <a:r>
              <a:rPr lang="en-GB" sz="2200" dirty="0" smtClean="0"/>
              <a:t>  </a:t>
            </a:r>
            <a:endParaRPr lang="en-CA" sz="2200" dirty="0"/>
          </a:p>
        </p:txBody>
      </p:sp>
      <p:sp>
        <p:nvSpPr>
          <p:cNvPr id="10" name="Rectangle 9"/>
          <p:cNvSpPr/>
          <p:nvPr/>
        </p:nvSpPr>
        <p:spPr>
          <a:xfrm>
            <a:off x="823883" y="352401"/>
            <a:ext cx="8358246" cy="464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4" charset="0"/>
              </a:rPr>
              <a:t>Spinning particle in curved rotating BH background</a:t>
            </a: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19"/>
          <p:cNvSpPr txBox="1"/>
          <p:nvPr/>
        </p:nvSpPr>
        <p:spPr>
          <a:xfrm>
            <a:off x="1895453" y="1138219"/>
            <a:ext cx="6286544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c) SUSY semi-classical spinning particle</a:t>
            </a:r>
            <a:r>
              <a:rPr lang="en-US" sz="2400" b="1" dirty="0" smtClean="0"/>
              <a:t> </a:t>
            </a:r>
            <a:endParaRPr lang="en-CA" sz="2400" b="1" dirty="0"/>
          </a:p>
        </p:txBody>
      </p:sp>
      <p:sp>
        <p:nvSpPr>
          <p:cNvPr id="18" name="TextovéPole 19"/>
          <p:cNvSpPr txBox="1"/>
          <p:nvPr/>
        </p:nvSpPr>
        <p:spPr>
          <a:xfrm>
            <a:off x="1038197" y="2709855"/>
            <a:ext cx="5929354" cy="40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00000"/>
            </a:pPr>
            <a:r>
              <a:rPr lang="en-GB" sz="2200" dirty="0" smtClean="0"/>
              <a:t>“Classical Hamiltonian system” </a:t>
            </a:r>
            <a:endParaRPr lang="en-CA" sz="2200" dirty="0"/>
          </a:p>
        </p:txBody>
      </p:sp>
      <p:sp>
        <p:nvSpPr>
          <p:cNvPr id="10" name="Rectangle 9"/>
          <p:cNvSpPr/>
          <p:nvPr/>
        </p:nvSpPr>
        <p:spPr>
          <a:xfrm>
            <a:off x="823883" y="352401"/>
            <a:ext cx="8358246" cy="464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4" charset="0"/>
              </a:rPr>
              <a:t>Spinning particle in curved rotating BH background</a:t>
            </a:r>
            <a:endParaRPr lang="en-GB" sz="26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3752841" y="1709723"/>
            <a:ext cx="3000396" cy="642942"/>
            <a:chOff x="1038197" y="2066913"/>
            <a:chExt cx="3000396" cy="642942"/>
          </a:xfrm>
        </p:grpSpPr>
        <p:sp>
          <p:nvSpPr>
            <p:cNvPr id="11" name="Rectangle 10"/>
            <p:cNvSpPr/>
            <p:nvPr/>
          </p:nvSpPr>
          <p:spPr>
            <a:xfrm>
              <a:off x="1038197" y="2066913"/>
              <a:ext cx="2286016" cy="6429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ovéPole 19"/>
            <p:cNvSpPr txBox="1"/>
            <p:nvPr/>
          </p:nvSpPr>
          <p:spPr>
            <a:xfrm>
              <a:off x="1323949" y="2138351"/>
              <a:ext cx="2714644" cy="40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b="1" dirty="0" err="1" smtClean="0"/>
                <a:t>Integrable</a:t>
              </a:r>
              <a:r>
                <a:rPr lang="en-GB" sz="2200" b="1" dirty="0" smtClean="0"/>
                <a:t>?</a:t>
              </a:r>
              <a:endParaRPr lang="en-CA" sz="2200" b="1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81469" y="3209921"/>
            <a:ext cx="1752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1" name="Group 20"/>
          <p:cNvGrpSpPr/>
          <p:nvPr/>
        </p:nvGrpSpPr>
        <p:grpSpPr>
          <a:xfrm>
            <a:off x="681007" y="4352929"/>
            <a:ext cx="7072362" cy="2012245"/>
            <a:chOff x="823883" y="4352929"/>
            <a:chExt cx="7072362" cy="201224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23883" y="4352929"/>
              <a:ext cx="3999646" cy="20122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sp>
          <p:nvSpPr>
            <p:cNvPr id="13" name="TextovéPole 19"/>
            <p:cNvSpPr txBox="1"/>
            <p:nvPr/>
          </p:nvSpPr>
          <p:spPr>
            <a:xfrm>
              <a:off x="5824543" y="4638681"/>
              <a:ext cx="1500198" cy="40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 smtClean="0"/>
                <a:t>“</a:t>
              </a:r>
              <a:r>
                <a:rPr lang="en-GB" sz="2200" dirty="0" err="1" smtClean="0"/>
                <a:t>bosonic</a:t>
              </a:r>
              <a:r>
                <a:rPr lang="en-GB" sz="2200" dirty="0" smtClean="0"/>
                <a:t>”  </a:t>
              </a:r>
              <a:endParaRPr lang="en-CA" sz="2200" dirty="0"/>
            </a:p>
          </p:txBody>
        </p:sp>
        <p:sp>
          <p:nvSpPr>
            <p:cNvPr id="17" name="TextovéPole 19"/>
            <p:cNvSpPr txBox="1"/>
            <p:nvPr/>
          </p:nvSpPr>
          <p:spPr>
            <a:xfrm>
              <a:off x="5895981" y="5781689"/>
              <a:ext cx="2000264" cy="40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 smtClean="0"/>
                <a:t>“</a:t>
              </a:r>
              <a:r>
                <a:rPr lang="en-GB" sz="2200" dirty="0" err="1" smtClean="0"/>
                <a:t>fermionic</a:t>
              </a:r>
              <a:r>
                <a:rPr lang="en-GB" sz="2200" dirty="0" smtClean="0"/>
                <a:t>”  </a:t>
              </a:r>
              <a:endParaRPr lang="en-CA" sz="22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252907" y="4352929"/>
            <a:ext cx="5569861" cy="2890853"/>
            <a:chOff x="4252907" y="4210053"/>
            <a:chExt cx="5569861" cy="2890853"/>
          </a:xfrm>
        </p:grpSpPr>
        <p:pic>
          <p:nvPicPr>
            <p:cNvPr id="23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753105" y="4210053"/>
              <a:ext cx="4069663" cy="20681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252907" y="6496069"/>
              <a:ext cx="1984887" cy="6048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sp>
          <p:nvSpPr>
            <p:cNvPr id="25" name="Left-Right Arrow 24"/>
            <p:cNvSpPr/>
            <p:nvPr/>
          </p:nvSpPr>
          <p:spPr>
            <a:xfrm>
              <a:off x="4824411" y="5067309"/>
              <a:ext cx="785818" cy="357190"/>
            </a:xfrm>
            <a:prstGeom prst="leftRightArrow">
              <a:avLst>
                <a:gd name="adj1" fmla="val 43081"/>
                <a:gd name="adj2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23883" y="352401"/>
            <a:ext cx="8358246" cy="464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4" charset="0"/>
              </a:rPr>
              <a:t>Spinning particle in curved rotating BH background</a:t>
            </a:r>
            <a:endParaRPr lang="en-GB" sz="2600" dirty="0"/>
          </a:p>
        </p:txBody>
      </p:sp>
      <p:sp>
        <p:nvSpPr>
          <p:cNvPr id="30" name="Rounded Rectangle 29"/>
          <p:cNvSpPr/>
          <p:nvPr/>
        </p:nvSpPr>
        <p:spPr>
          <a:xfrm>
            <a:off x="7110427" y="1566847"/>
            <a:ext cx="2714644" cy="30718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Bent Arrow 34"/>
          <p:cNvSpPr/>
          <p:nvPr/>
        </p:nvSpPr>
        <p:spPr>
          <a:xfrm rot="10454302">
            <a:off x="1770891" y="953438"/>
            <a:ext cx="2035074" cy="467272"/>
          </a:xfrm>
          <a:prstGeom prst="bentArrow">
            <a:avLst>
              <a:gd name="adj1" fmla="val 25000"/>
              <a:gd name="adj2" fmla="val 26353"/>
              <a:gd name="adj3" fmla="val 25000"/>
              <a:gd name="adj4" fmla="val 4375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323817" y="1566847"/>
            <a:ext cx="2571768" cy="3286148"/>
            <a:chOff x="538131" y="1495409"/>
            <a:chExt cx="2571768" cy="3214710"/>
          </a:xfrm>
        </p:grpSpPr>
        <p:sp>
          <p:nvSpPr>
            <p:cNvPr id="19" name="Rounded Rectangle 18"/>
            <p:cNvSpPr/>
            <p:nvPr/>
          </p:nvSpPr>
          <p:spPr>
            <a:xfrm>
              <a:off x="538131" y="1495409"/>
              <a:ext cx="2571768" cy="321471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ovéPole 19"/>
            <p:cNvSpPr txBox="1"/>
            <p:nvPr/>
          </p:nvSpPr>
          <p:spPr>
            <a:xfrm>
              <a:off x="1038197" y="1709723"/>
              <a:ext cx="1643074" cy="40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 smtClean="0"/>
                <a:t>Quantum</a:t>
              </a:r>
              <a:r>
                <a:rPr lang="en-US" sz="2200" b="1" dirty="0" smtClean="0"/>
                <a:t> </a:t>
              </a:r>
              <a:endParaRPr lang="en-CA" sz="2200" b="1" dirty="0"/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52445" y="2281227"/>
              <a:ext cx="2061351" cy="4973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sp>
          <p:nvSpPr>
            <p:cNvPr id="36" name="TextovéPole 19"/>
            <p:cNvSpPr txBox="1"/>
            <p:nvPr/>
          </p:nvSpPr>
          <p:spPr>
            <a:xfrm>
              <a:off x="966759" y="2995607"/>
              <a:ext cx="1643074" cy="40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b="1" dirty="0" smtClean="0"/>
                <a:t>Separable!</a:t>
              </a:r>
              <a:endParaRPr lang="en-CA" sz="2200" b="1" dirty="0"/>
            </a:p>
          </p:txBody>
        </p:sp>
        <p:sp>
          <p:nvSpPr>
            <p:cNvPr id="37" name="TextovéPole 19"/>
            <p:cNvSpPr txBox="1"/>
            <p:nvPr/>
          </p:nvSpPr>
          <p:spPr>
            <a:xfrm>
              <a:off x="895321" y="3638549"/>
              <a:ext cx="1928826" cy="72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/>
                <a:t>complete set of comm.ops</a:t>
              </a:r>
              <a:endParaRPr lang="en-CA" sz="2200" b="1" dirty="0"/>
            </a:p>
          </p:txBody>
        </p:sp>
      </p:grpSp>
      <p:sp>
        <p:nvSpPr>
          <p:cNvPr id="42" name="Bent Arrow 41"/>
          <p:cNvSpPr/>
          <p:nvPr/>
        </p:nvSpPr>
        <p:spPr>
          <a:xfrm rot="11117945" flipH="1">
            <a:off x="6557001" y="950838"/>
            <a:ext cx="2152996" cy="491108"/>
          </a:xfrm>
          <a:prstGeom prst="bentArrow">
            <a:avLst>
              <a:gd name="adj1" fmla="val 25000"/>
              <a:gd name="adj2" fmla="val 26353"/>
              <a:gd name="adj3" fmla="val 25000"/>
              <a:gd name="adj4" fmla="val 4375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TextovéPole 19"/>
          <p:cNvSpPr txBox="1"/>
          <p:nvPr/>
        </p:nvSpPr>
        <p:spPr>
          <a:xfrm>
            <a:off x="7753369" y="1781161"/>
            <a:ext cx="1533571" cy="40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Classical</a:t>
            </a:r>
            <a:endParaRPr lang="en-CA" sz="2200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24741" y="2281227"/>
            <a:ext cx="2369645" cy="13573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7" name="TextovéPole 19"/>
          <p:cNvSpPr txBox="1"/>
          <p:nvPr/>
        </p:nvSpPr>
        <p:spPr>
          <a:xfrm>
            <a:off x="7896245" y="3852863"/>
            <a:ext cx="1643074" cy="40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Chaotic!</a:t>
            </a:r>
            <a:endParaRPr lang="en-CA" sz="2200" b="1" dirty="0"/>
          </a:p>
        </p:txBody>
      </p:sp>
      <p:grpSp>
        <p:nvGrpSpPr>
          <p:cNvPr id="53" name="Group 52"/>
          <p:cNvGrpSpPr/>
          <p:nvPr/>
        </p:nvGrpSpPr>
        <p:grpSpPr>
          <a:xfrm>
            <a:off x="3538527" y="1638285"/>
            <a:ext cx="2928958" cy="3143272"/>
            <a:chOff x="3752841" y="1709723"/>
            <a:chExt cx="2928958" cy="3143272"/>
          </a:xfrm>
        </p:grpSpPr>
        <p:sp>
          <p:nvSpPr>
            <p:cNvPr id="31" name="Rounded Rectangle 30"/>
            <p:cNvSpPr/>
            <p:nvPr/>
          </p:nvSpPr>
          <p:spPr>
            <a:xfrm>
              <a:off x="3752841" y="1709723"/>
              <a:ext cx="2928958" cy="314327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xtovéPole 19"/>
            <p:cNvSpPr txBox="1"/>
            <p:nvPr/>
          </p:nvSpPr>
          <p:spPr>
            <a:xfrm>
              <a:off x="4181469" y="1852599"/>
              <a:ext cx="2357454" cy="40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 smtClean="0"/>
                <a:t>SUSY: spinning</a:t>
              </a:r>
              <a:endParaRPr lang="en-CA" sz="2200" b="1" dirty="0"/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967155" y="2424103"/>
              <a:ext cx="2456359" cy="12906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sp>
          <p:nvSpPr>
            <p:cNvPr id="48" name="TextovéPole 19"/>
            <p:cNvSpPr txBox="1"/>
            <p:nvPr/>
          </p:nvSpPr>
          <p:spPr>
            <a:xfrm>
              <a:off x="4395783" y="3924301"/>
              <a:ext cx="2000264" cy="40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b="1" dirty="0" err="1" smtClean="0"/>
                <a:t>Integrable</a:t>
              </a:r>
              <a:r>
                <a:rPr lang="en-GB" sz="2200" b="1" dirty="0" smtClean="0"/>
                <a:t>?!</a:t>
              </a:r>
              <a:endParaRPr lang="en-CA" sz="2200" b="1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38131" y="5781689"/>
            <a:ext cx="3000396" cy="1362111"/>
            <a:chOff x="609569" y="5781689"/>
            <a:chExt cx="3000396" cy="1362111"/>
          </a:xfrm>
        </p:grpSpPr>
        <p:sp>
          <p:nvSpPr>
            <p:cNvPr id="33" name="Rounded Rectangle 32"/>
            <p:cNvSpPr/>
            <p:nvPr/>
          </p:nvSpPr>
          <p:spPr>
            <a:xfrm>
              <a:off x="609569" y="5781689"/>
              <a:ext cx="3000396" cy="136211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ovéPole 19"/>
            <p:cNvSpPr txBox="1"/>
            <p:nvPr/>
          </p:nvSpPr>
          <p:spPr>
            <a:xfrm>
              <a:off x="895321" y="5996003"/>
              <a:ext cx="2500330" cy="40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 smtClean="0"/>
                <a:t>Klein-Gordon Eq. </a:t>
              </a:r>
              <a:endParaRPr lang="en-CA" sz="2200" b="1" dirty="0"/>
            </a:p>
          </p:txBody>
        </p:sp>
        <p:sp>
          <p:nvSpPr>
            <p:cNvPr id="51" name="TextovéPole 19"/>
            <p:cNvSpPr txBox="1"/>
            <p:nvPr/>
          </p:nvSpPr>
          <p:spPr>
            <a:xfrm>
              <a:off x="1252511" y="6424631"/>
              <a:ext cx="1643074" cy="40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b="1" dirty="0" smtClean="0"/>
                <a:t>Separable!</a:t>
              </a:r>
              <a:endParaRPr lang="en-CA" sz="2200" b="1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681535" y="5710251"/>
            <a:ext cx="3214710" cy="1500198"/>
            <a:chOff x="4824411" y="5781689"/>
            <a:chExt cx="3214710" cy="1500198"/>
          </a:xfrm>
        </p:grpSpPr>
        <p:sp>
          <p:nvSpPr>
            <p:cNvPr id="32" name="Rounded Rectangle 31"/>
            <p:cNvSpPr/>
            <p:nvPr/>
          </p:nvSpPr>
          <p:spPr>
            <a:xfrm>
              <a:off x="5038725" y="5781689"/>
              <a:ext cx="2857520" cy="150019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xtovéPole 19"/>
            <p:cNvSpPr txBox="1"/>
            <p:nvPr/>
          </p:nvSpPr>
          <p:spPr>
            <a:xfrm>
              <a:off x="5538791" y="5924565"/>
              <a:ext cx="1928826" cy="40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 smtClean="0"/>
                <a:t>Geodesic Eq. </a:t>
              </a:r>
              <a:endParaRPr lang="en-CA" sz="2200" b="1" dirty="0"/>
            </a:p>
          </p:txBody>
        </p:sp>
        <p:sp>
          <p:nvSpPr>
            <p:cNvPr id="52" name="TextovéPole 19"/>
            <p:cNvSpPr txBox="1"/>
            <p:nvPr/>
          </p:nvSpPr>
          <p:spPr>
            <a:xfrm>
              <a:off x="4824411" y="6353193"/>
              <a:ext cx="3214710" cy="72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b="1" dirty="0" smtClean="0"/>
                <a:t>Carter: Completely </a:t>
              </a:r>
              <a:r>
                <a:rPr lang="en-GB" sz="2200" b="1" dirty="0" err="1" smtClean="0"/>
                <a:t>integrable</a:t>
              </a:r>
              <a:r>
                <a:rPr lang="en-GB" sz="2200" b="1" dirty="0" smtClean="0"/>
                <a:t>!</a:t>
              </a:r>
              <a:endParaRPr lang="en-CA" sz="2200" b="1" dirty="0"/>
            </a:p>
          </p:txBody>
        </p:sp>
      </p:grpSp>
      <p:sp>
        <p:nvSpPr>
          <p:cNvPr id="54" name="Left Arrow 53"/>
          <p:cNvSpPr/>
          <p:nvPr/>
        </p:nvSpPr>
        <p:spPr>
          <a:xfrm>
            <a:off x="2967023" y="2566979"/>
            <a:ext cx="428628" cy="285752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Left Arrow 54"/>
          <p:cNvSpPr/>
          <p:nvPr/>
        </p:nvSpPr>
        <p:spPr>
          <a:xfrm rot="10800000">
            <a:off x="3038461" y="3067045"/>
            <a:ext cx="428628" cy="285752"/>
          </a:xfrm>
          <a:prstGeom prst="leftArrow">
            <a:avLst/>
          </a:prstGeom>
          <a:solidFill>
            <a:schemeClr val="bg1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Left-Right Arrow 55"/>
          <p:cNvSpPr/>
          <p:nvPr/>
        </p:nvSpPr>
        <p:spPr>
          <a:xfrm>
            <a:off x="6538923" y="2924169"/>
            <a:ext cx="500066" cy="285752"/>
          </a:xfrm>
          <a:prstGeom prst="leftRightArrow">
            <a:avLst/>
          </a:prstGeom>
          <a:solidFill>
            <a:schemeClr val="bg1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Down Arrow 56"/>
          <p:cNvSpPr/>
          <p:nvPr/>
        </p:nvSpPr>
        <p:spPr>
          <a:xfrm>
            <a:off x="1395387" y="4995871"/>
            <a:ext cx="357190" cy="642942"/>
          </a:xfrm>
          <a:prstGeom prst="downArrow">
            <a:avLst/>
          </a:prstGeom>
          <a:solidFill>
            <a:schemeClr val="bg1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ovéPole 19"/>
          <p:cNvSpPr txBox="1"/>
          <p:nvPr/>
        </p:nvSpPr>
        <p:spPr>
          <a:xfrm>
            <a:off x="1895453" y="4995871"/>
            <a:ext cx="1143008" cy="607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 spin (</a:t>
            </a:r>
            <a:r>
              <a:rPr lang="en-GB" dirty="0" err="1" smtClean="0"/>
              <a:t>nontriv</a:t>
            </a:r>
            <a:r>
              <a:rPr lang="en-GB" dirty="0" smtClean="0"/>
              <a:t>)</a:t>
            </a:r>
            <a:endParaRPr lang="en-CA" b="1" dirty="0"/>
          </a:p>
        </p:txBody>
      </p:sp>
      <p:sp>
        <p:nvSpPr>
          <p:cNvPr id="59" name="Left Arrow 58"/>
          <p:cNvSpPr/>
          <p:nvPr/>
        </p:nvSpPr>
        <p:spPr>
          <a:xfrm rot="10800000">
            <a:off x="3752841" y="6281755"/>
            <a:ext cx="1000132" cy="357190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ovéPole 19"/>
          <p:cNvSpPr txBox="1"/>
          <p:nvPr/>
        </p:nvSpPr>
        <p:spPr>
          <a:xfrm>
            <a:off x="3824279" y="5853127"/>
            <a:ext cx="785818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WKB</a:t>
            </a:r>
            <a:endParaRPr lang="en-CA" b="1" dirty="0"/>
          </a:p>
        </p:txBody>
      </p:sp>
      <p:sp>
        <p:nvSpPr>
          <p:cNvPr id="62" name="Left Arrow 61"/>
          <p:cNvSpPr/>
          <p:nvPr/>
        </p:nvSpPr>
        <p:spPr>
          <a:xfrm rot="16200000">
            <a:off x="5256336" y="5064012"/>
            <a:ext cx="753440" cy="331406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24543" y="4924433"/>
            <a:ext cx="1088630" cy="486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3" name="Bent Arrow 62"/>
          <p:cNvSpPr/>
          <p:nvPr/>
        </p:nvSpPr>
        <p:spPr>
          <a:xfrm rot="10800000">
            <a:off x="7824807" y="4781557"/>
            <a:ext cx="714380" cy="2000264"/>
          </a:xfrm>
          <a:prstGeom prst="ben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608642" y="5138747"/>
            <a:ext cx="1468808" cy="573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95255" y="1495409"/>
            <a:ext cx="9144064" cy="2096556"/>
          </a:xfrm>
          <a:prstGeom prst="rect">
            <a:avLst/>
          </a:prstGeom>
          <a:noFill/>
          <a:ln w="36000">
            <a:noFill/>
            <a:round/>
            <a:headEnd type="triangle" w="med" len="med"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 marL="1028700" indent="-1028700" algn="ctr">
              <a:lnSpc>
                <a:spcPct val="137000"/>
              </a:lnSpc>
              <a:buClr>
                <a:srgbClr val="92D05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 sz="5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4" charset="0"/>
              </a:rPr>
              <a:t>II) </a:t>
            </a:r>
            <a:r>
              <a:rPr lang="en-GB" sz="5000" b="1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4" charset="0"/>
              </a:rPr>
              <a:t>Semiclassical</a:t>
            </a:r>
            <a:r>
              <a:rPr lang="en-GB" sz="5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4" charset="0"/>
              </a:rPr>
              <a:t> theory of spinning particle</a:t>
            </a:r>
            <a:endParaRPr lang="en-GB" sz="5000" b="1" u="sng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9"/>
          <p:cNvSpPr txBox="1"/>
          <p:nvPr/>
        </p:nvSpPr>
        <p:spPr>
          <a:xfrm>
            <a:off x="2252643" y="209525"/>
            <a:ext cx="5857916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A little more about spinning particle</a:t>
            </a:r>
            <a:endParaRPr lang="en-CA" sz="2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7681" y="756966"/>
            <a:ext cx="4357718" cy="92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5" name="Group 24"/>
          <p:cNvGrpSpPr/>
          <p:nvPr/>
        </p:nvGrpSpPr>
        <p:grpSpPr>
          <a:xfrm>
            <a:off x="823883" y="1781161"/>
            <a:ext cx="9039253" cy="5505684"/>
            <a:chOff x="823883" y="1638285"/>
            <a:chExt cx="9039253" cy="5505684"/>
          </a:xfrm>
        </p:grpSpPr>
        <p:sp>
          <p:nvSpPr>
            <p:cNvPr id="4" name="TextovéPole 19"/>
            <p:cNvSpPr txBox="1"/>
            <p:nvPr/>
          </p:nvSpPr>
          <p:spPr>
            <a:xfrm>
              <a:off x="823883" y="1638285"/>
              <a:ext cx="4143404" cy="40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u="sng" dirty="0" smtClean="0"/>
                <a:t>Hamiltonian formulation:</a:t>
              </a:r>
              <a:endParaRPr lang="en-CA" sz="2200" u="sng" dirty="0"/>
            </a:p>
          </p:txBody>
        </p:sp>
        <p:sp>
          <p:nvSpPr>
            <p:cNvPr id="5" name="TextovéPole 19"/>
            <p:cNvSpPr txBox="1"/>
            <p:nvPr/>
          </p:nvSpPr>
          <p:spPr>
            <a:xfrm>
              <a:off x="1038197" y="2424103"/>
              <a:ext cx="4143404" cy="387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SzPct val="100000"/>
                <a:buFont typeface="Arial" pitchFamily="34" charset="0"/>
                <a:buChar char="•"/>
              </a:pPr>
              <a:r>
                <a:rPr lang="en-GB" sz="2200" u="sng" dirty="0" smtClean="0"/>
                <a:t>  </a:t>
              </a:r>
              <a:endParaRPr lang="en-GB" sz="2200" dirty="0" smtClean="0"/>
            </a:p>
            <a:p>
              <a:pPr>
                <a:buSzPct val="100000"/>
                <a:buFont typeface="Arial" pitchFamily="34" charset="0"/>
                <a:buChar char="•"/>
              </a:pPr>
              <a:endParaRPr lang="en-GB" sz="2200" dirty="0" smtClean="0"/>
            </a:p>
            <a:p>
              <a:pPr>
                <a:buSzPct val="100000"/>
                <a:buFont typeface="Arial" pitchFamily="34" charset="0"/>
                <a:buChar char="•"/>
              </a:pPr>
              <a:endParaRPr lang="en-GB" sz="2200" dirty="0" smtClean="0"/>
            </a:p>
            <a:p>
              <a:pPr>
                <a:buSzPct val="100000"/>
                <a:buFont typeface="Arial" pitchFamily="34" charset="0"/>
                <a:buChar char="•"/>
              </a:pPr>
              <a:r>
                <a:rPr lang="en-GB" sz="2200" dirty="0" smtClean="0"/>
                <a:t> Poisson bracket</a:t>
              </a:r>
            </a:p>
            <a:p>
              <a:pPr>
                <a:buSzPct val="100000"/>
                <a:buFont typeface="Arial" pitchFamily="34" charset="0"/>
                <a:buChar char="•"/>
              </a:pPr>
              <a:endParaRPr lang="en-GB" sz="2200" dirty="0" smtClean="0"/>
            </a:p>
            <a:p>
              <a:pPr>
                <a:buSzPct val="100000"/>
                <a:buFont typeface="Arial" pitchFamily="34" charset="0"/>
                <a:buChar char="•"/>
              </a:pPr>
              <a:endParaRPr lang="en-GB" sz="2200" dirty="0" smtClean="0"/>
            </a:p>
            <a:p>
              <a:pPr>
                <a:buSzPct val="100000"/>
                <a:buFont typeface="Arial" pitchFamily="34" charset="0"/>
                <a:buChar char="•"/>
              </a:pPr>
              <a:endParaRPr lang="en-GB" sz="2200" dirty="0" smtClean="0"/>
            </a:p>
            <a:p>
              <a:pPr>
                <a:buSzPct val="100000"/>
                <a:buFont typeface="Arial" pitchFamily="34" charset="0"/>
                <a:buChar char="•"/>
              </a:pPr>
              <a:endParaRPr lang="en-GB" sz="2200" dirty="0" smtClean="0"/>
            </a:p>
            <a:p>
              <a:pPr>
                <a:buSzPct val="100000"/>
                <a:buFont typeface="Arial" pitchFamily="34" charset="0"/>
                <a:buChar char="•"/>
              </a:pPr>
              <a:r>
                <a:rPr lang="en-GB" sz="2200" dirty="0" smtClean="0"/>
                <a:t> SUSY</a:t>
              </a:r>
            </a:p>
            <a:p>
              <a:pPr>
                <a:buSzPct val="100000"/>
                <a:buFont typeface="Arial" pitchFamily="34" charset="0"/>
                <a:buChar char="•"/>
              </a:pPr>
              <a:endParaRPr lang="en-GB" sz="2200" dirty="0" smtClean="0"/>
            </a:p>
            <a:p>
              <a:pPr>
                <a:buSzPct val="100000"/>
              </a:pPr>
              <a:r>
                <a:rPr lang="en-GB" sz="2200" dirty="0" smtClean="0"/>
                <a:t> </a:t>
              </a:r>
            </a:p>
            <a:p>
              <a:pPr>
                <a:buSzPct val="100000"/>
                <a:buFont typeface="Arial" pitchFamily="34" charset="0"/>
                <a:buChar char="•"/>
              </a:pPr>
              <a:r>
                <a:rPr lang="en-GB" sz="2200" dirty="0" smtClean="0"/>
                <a:t> Physical (gauge) conditions</a:t>
              </a:r>
              <a:endParaRPr lang="en-CA" sz="2200" dirty="0"/>
            </a:p>
          </p:txBody>
        </p:sp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95387" y="2281227"/>
              <a:ext cx="7910534" cy="864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8" name="Curved Connector 7"/>
            <p:cNvCxnSpPr/>
            <p:nvPr/>
          </p:nvCxnSpPr>
          <p:spPr>
            <a:xfrm rot="5400000">
              <a:off x="4610097" y="2138351"/>
              <a:ext cx="500066" cy="35719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4824411" y="1781161"/>
              <a:ext cx="1120820" cy="3499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/>
                <a:t>covariant</a:t>
              </a:r>
              <a:endParaRPr lang="en-GB" dirty="0"/>
            </a:p>
          </p:txBody>
        </p:sp>
        <p:cxnSp>
          <p:nvCxnSpPr>
            <p:cNvPr id="14" name="Curved Connector 13"/>
            <p:cNvCxnSpPr/>
            <p:nvPr/>
          </p:nvCxnSpPr>
          <p:spPr>
            <a:xfrm rot="16200000" flipV="1">
              <a:off x="5467353" y="2995607"/>
              <a:ext cx="500066" cy="35719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753105" y="3352797"/>
              <a:ext cx="1159292" cy="3499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/>
                <a:t>canonical</a:t>
              </a:r>
              <a:endParaRPr lang="en-GB" dirty="0"/>
            </a:p>
          </p:txBody>
        </p:sp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66891" y="3781425"/>
              <a:ext cx="7191393" cy="1000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52643" y="4995871"/>
              <a:ext cx="2438400" cy="7334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24411" y="5067309"/>
              <a:ext cx="2000264" cy="6148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04" name="Picture 8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967551" y="5067309"/>
              <a:ext cx="2895585" cy="629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05" name="Picture 9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110031" y="6210317"/>
              <a:ext cx="2928958" cy="933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7567</TotalTime>
  <Words>548</Words>
  <PresentationFormat>Custom</PresentationFormat>
  <Paragraphs>145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 kubiznak</dc:creator>
  <cp:lastModifiedBy>David Kubiznak</cp:lastModifiedBy>
  <cp:revision>970</cp:revision>
  <dcterms:modified xsi:type="dcterms:W3CDTF">2012-06-26T09:52:09Z</dcterms:modified>
</cp:coreProperties>
</file>