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0175200" cy="42062400"/>
  <p:notesSz cx="6797675" cy="9874250"/>
  <p:embeddedFontLst>
    <p:embeddedFont>
      <p:font typeface="Cambria Math" pitchFamily="18" charset="0"/>
      <p:regular r:id="rId3"/>
    </p:embeddedFont>
    <p:embeddedFont>
      <p:font typeface="Constantia" pitchFamily="18" charset="0"/>
      <p:regular r:id="rId4"/>
      <p:bold r:id="rId5"/>
      <p:italic r:id="rId6"/>
      <p:boldItalic r:id="rId7"/>
    </p:embeddedFont>
    <p:embeddedFont>
      <p:font typeface="Arial Black" pitchFamily="34" charset="0"/>
      <p:bold r:id="rId8"/>
    </p:embeddedFont>
    <p:embeddedFont>
      <p:font typeface="Century" pitchFamily="18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63892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27784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91677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55569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319461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83353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47246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511138" algn="l" defTabSz="4127784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02E04"/>
    <a:srgbClr val="843F06"/>
    <a:srgbClr val="005024"/>
    <a:srgbClr val="101944"/>
    <a:srgbClr val="162260"/>
    <a:srgbClr val="702D00"/>
    <a:srgbClr val="006C0D"/>
    <a:srgbClr val="D1F3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7" d="100"/>
          <a:sy n="37" d="100"/>
        </p:scale>
        <p:origin x="-282" y="6396"/>
      </p:cViewPr>
      <p:guideLst>
        <p:guide orient="horz" pos="13248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13066610"/>
            <a:ext cx="25648920" cy="9016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3835360"/>
            <a:ext cx="21122640" cy="10749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27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9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55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1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83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11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7020" y="1684450"/>
            <a:ext cx="6789420" cy="35889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1684450"/>
            <a:ext cx="19865340" cy="358893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3" y="27028990"/>
            <a:ext cx="25648920" cy="8354060"/>
          </a:xfrm>
        </p:spPr>
        <p:txBody>
          <a:bodyPr anchor="t"/>
          <a:lstStyle>
            <a:lvl1pPr algn="l">
              <a:defRPr sz="18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3" y="17827843"/>
            <a:ext cx="25648920" cy="9201147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63892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2778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9167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55569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1946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8335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47246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51113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9814563"/>
            <a:ext cx="13327380" cy="27759240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39060" y="9814563"/>
            <a:ext cx="13327380" cy="27759240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9415360"/>
            <a:ext cx="13332620" cy="3923874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63892" indent="0">
              <a:buNone/>
              <a:defRPr sz="9000" b="1"/>
            </a:lvl2pPr>
            <a:lvl3pPr marL="4127784" indent="0">
              <a:buNone/>
              <a:defRPr sz="8100" b="1"/>
            </a:lvl3pPr>
            <a:lvl4pPr marL="6191677" indent="0">
              <a:buNone/>
              <a:defRPr sz="7200" b="1"/>
            </a:lvl4pPr>
            <a:lvl5pPr marL="8255569" indent="0">
              <a:buNone/>
              <a:defRPr sz="7200" b="1"/>
            </a:lvl5pPr>
            <a:lvl6pPr marL="10319461" indent="0">
              <a:buNone/>
              <a:defRPr sz="7200" b="1"/>
            </a:lvl6pPr>
            <a:lvl7pPr marL="12383353" indent="0">
              <a:buNone/>
              <a:defRPr sz="7200" b="1"/>
            </a:lvl7pPr>
            <a:lvl8pPr marL="14447246" indent="0">
              <a:buNone/>
              <a:defRPr sz="7200" b="1"/>
            </a:lvl8pPr>
            <a:lvl9pPr marL="16511138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0" y="13339234"/>
            <a:ext cx="13332620" cy="2423456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4" y="9415360"/>
            <a:ext cx="13337858" cy="3923874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63892" indent="0">
              <a:buNone/>
              <a:defRPr sz="9000" b="1"/>
            </a:lvl2pPr>
            <a:lvl3pPr marL="4127784" indent="0">
              <a:buNone/>
              <a:defRPr sz="8100" b="1"/>
            </a:lvl3pPr>
            <a:lvl4pPr marL="6191677" indent="0">
              <a:buNone/>
              <a:defRPr sz="7200" b="1"/>
            </a:lvl4pPr>
            <a:lvl5pPr marL="8255569" indent="0">
              <a:buNone/>
              <a:defRPr sz="7200" b="1"/>
            </a:lvl5pPr>
            <a:lvl6pPr marL="10319461" indent="0">
              <a:buNone/>
              <a:defRPr sz="7200" b="1"/>
            </a:lvl6pPr>
            <a:lvl7pPr marL="12383353" indent="0">
              <a:buNone/>
              <a:defRPr sz="7200" b="1"/>
            </a:lvl7pPr>
            <a:lvl8pPr marL="14447246" indent="0">
              <a:buNone/>
              <a:defRPr sz="7200" b="1"/>
            </a:lvl8pPr>
            <a:lvl9pPr marL="16511138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4" y="13339234"/>
            <a:ext cx="13337858" cy="2423456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2" y="1674707"/>
            <a:ext cx="9927433" cy="712724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5" y="1674710"/>
            <a:ext cx="16868775" cy="35899093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2" y="8801950"/>
            <a:ext cx="9927433" cy="28771853"/>
          </a:xfrm>
        </p:spPr>
        <p:txBody>
          <a:bodyPr/>
          <a:lstStyle>
            <a:lvl1pPr marL="0" indent="0">
              <a:buNone/>
              <a:defRPr sz="6300"/>
            </a:lvl1pPr>
            <a:lvl2pPr marL="2063892" indent="0">
              <a:buNone/>
              <a:defRPr sz="5400"/>
            </a:lvl2pPr>
            <a:lvl3pPr marL="4127784" indent="0">
              <a:buNone/>
              <a:defRPr sz="4500"/>
            </a:lvl3pPr>
            <a:lvl4pPr marL="6191677" indent="0">
              <a:buNone/>
              <a:defRPr sz="4100"/>
            </a:lvl4pPr>
            <a:lvl5pPr marL="8255569" indent="0">
              <a:buNone/>
              <a:defRPr sz="4100"/>
            </a:lvl5pPr>
            <a:lvl6pPr marL="10319461" indent="0">
              <a:buNone/>
              <a:defRPr sz="4100"/>
            </a:lvl6pPr>
            <a:lvl7pPr marL="12383353" indent="0">
              <a:buNone/>
              <a:defRPr sz="4100"/>
            </a:lvl7pPr>
            <a:lvl8pPr marL="14447246" indent="0">
              <a:buNone/>
              <a:defRPr sz="4100"/>
            </a:lvl8pPr>
            <a:lvl9pPr marL="1651113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0" y="29443680"/>
            <a:ext cx="18105120" cy="3475993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0" y="3758353"/>
            <a:ext cx="18105120" cy="25237440"/>
          </a:xfrm>
        </p:spPr>
        <p:txBody>
          <a:bodyPr/>
          <a:lstStyle>
            <a:lvl1pPr marL="0" indent="0">
              <a:buNone/>
              <a:defRPr sz="14400"/>
            </a:lvl1pPr>
            <a:lvl2pPr marL="2063892" indent="0">
              <a:buNone/>
              <a:defRPr sz="12600"/>
            </a:lvl2pPr>
            <a:lvl3pPr marL="4127784" indent="0">
              <a:buNone/>
              <a:defRPr sz="10800"/>
            </a:lvl3pPr>
            <a:lvl4pPr marL="6191677" indent="0">
              <a:buNone/>
              <a:defRPr sz="9000"/>
            </a:lvl4pPr>
            <a:lvl5pPr marL="8255569" indent="0">
              <a:buNone/>
              <a:defRPr sz="9000"/>
            </a:lvl5pPr>
            <a:lvl6pPr marL="10319461" indent="0">
              <a:buNone/>
              <a:defRPr sz="9000"/>
            </a:lvl6pPr>
            <a:lvl7pPr marL="12383353" indent="0">
              <a:buNone/>
              <a:defRPr sz="9000"/>
            </a:lvl7pPr>
            <a:lvl8pPr marL="14447246" indent="0">
              <a:buNone/>
              <a:defRPr sz="9000"/>
            </a:lvl8pPr>
            <a:lvl9pPr marL="16511138" indent="0">
              <a:buNone/>
              <a:defRPr sz="9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0" y="32919673"/>
            <a:ext cx="18105120" cy="4936487"/>
          </a:xfrm>
        </p:spPr>
        <p:txBody>
          <a:bodyPr/>
          <a:lstStyle>
            <a:lvl1pPr marL="0" indent="0">
              <a:buNone/>
              <a:defRPr sz="6300"/>
            </a:lvl1pPr>
            <a:lvl2pPr marL="2063892" indent="0">
              <a:buNone/>
              <a:defRPr sz="5400"/>
            </a:lvl2pPr>
            <a:lvl3pPr marL="4127784" indent="0">
              <a:buNone/>
              <a:defRPr sz="4500"/>
            </a:lvl3pPr>
            <a:lvl4pPr marL="6191677" indent="0">
              <a:buNone/>
              <a:defRPr sz="4100"/>
            </a:lvl4pPr>
            <a:lvl5pPr marL="8255569" indent="0">
              <a:buNone/>
              <a:defRPr sz="4100"/>
            </a:lvl5pPr>
            <a:lvl6pPr marL="10319461" indent="0">
              <a:buNone/>
              <a:defRPr sz="4100"/>
            </a:lvl6pPr>
            <a:lvl7pPr marL="12383353" indent="0">
              <a:buNone/>
              <a:defRPr sz="4100"/>
            </a:lvl7pPr>
            <a:lvl8pPr marL="14447246" indent="0">
              <a:buNone/>
              <a:defRPr sz="4100"/>
            </a:lvl8pPr>
            <a:lvl9pPr marL="1651113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684446"/>
            <a:ext cx="27157680" cy="7010400"/>
          </a:xfrm>
          <a:prstGeom prst="rect">
            <a:avLst/>
          </a:prstGeom>
        </p:spPr>
        <p:txBody>
          <a:bodyPr vert="horz" lIns="412778" tIns="206389" rIns="412778" bIns="2063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9814563"/>
            <a:ext cx="27157680" cy="27759240"/>
          </a:xfrm>
          <a:prstGeom prst="rect">
            <a:avLst/>
          </a:prstGeom>
        </p:spPr>
        <p:txBody>
          <a:bodyPr vert="horz" lIns="412778" tIns="206389" rIns="412778" bIns="2063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8985617"/>
            <a:ext cx="7040880" cy="2239433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19-Jun-12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09860" y="38985617"/>
            <a:ext cx="9555480" cy="2239433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5560" y="38985617"/>
            <a:ext cx="7040880" cy="2239433"/>
          </a:xfrm>
          <a:prstGeom prst="rect">
            <a:avLst/>
          </a:prstGeom>
        </p:spPr>
        <p:txBody>
          <a:bodyPr vert="horz" lIns="412778" tIns="206389" rIns="412778" bIns="206389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27784" rtl="0" eaLnBrk="1" latinLnBrk="0" hangingPunct="1">
        <a:spcBef>
          <a:spcPct val="0"/>
        </a:spcBef>
        <a:buNone/>
        <a:defRPr sz="1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7919" indent="-1547919" algn="l" defTabSz="4127784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3825" indent="-1289933" algn="l" defTabSz="4127784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59731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23623" indent="-1031946" algn="l" defTabSz="4127784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87515" indent="-1031946" algn="l" defTabSz="4127784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51407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415300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79192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3084" indent="-1031946" algn="l" defTabSz="4127784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3892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27784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91677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55569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19461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83353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47246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11138" algn="l" defTabSz="4127784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7.wmf"/><Relationship Id="rId39" Type="http://schemas.openxmlformats.org/officeDocument/2006/relationships/image" Target="../media/image12.wmf"/><Relationship Id="rId3" Type="http://schemas.openxmlformats.org/officeDocument/2006/relationships/image" Target="../media/image14.jpg"/><Relationship Id="rId21" Type="http://schemas.openxmlformats.org/officeDocument/2006/relationships/oleObject" Target="../embeddings/oleObject5.bin"/><Relationship Id="rId34" Type="http://schemas.openxmlformats.org/officeDocument/2006/relationships/oleObject" Target="../embeddings/oleObject10.bin"/><Relationship Id="rId7" Type="http://schemas.openxmlformats.org/officeDocument/2006/relationships/image" Target="../media/image18.jpg"/><Relationship Id="rId12" Type="http://schemas.openxmlformats.org/officeDocument/2006/relationships/image" Target="../media/image1.wmf"/><Relationship Id="rId17" Type="http://schemas.openxmlformats.org/officeDocument/2006/relationships/image" Target="../media/image22.png"/><Relationship Id="rId25" Type="http://schemas.openxmlformats.org/officeDocument/2006/relationships/oleObject" Target="../embeddings/oleObject7.bin"/><Relationship Id="rId33" Type="http://schemas.openxmlformats.org/officeDocument/2006/relationships/image" Target="../media/image9.wmf"/><Relationship Id="rId38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wmf"/><Relationship Id="rId20" Type="http://schemas.openxmlformats.org/officeDocument/2006/relationships/image" Target="../media/image22.jpeg"/><Relationship Id="rId29" Type="http://schemas.openxmlformats.org/officeDocument/2006/relationships/oleObject" Target="../embeddings/oleObject8.bin"/><Relationship Id="rId41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6.wmf"/><Relationship Id="rId32" Type="http://schemas.openxmlformats.org/officeDocument/2006/relationships/oleObject" Target="../embeddings/oleObject9.bin"/><Relationship Id="rId37" Type="http://schemas.openxmlformats.org/officeDocument/2006/relationships/image" Target="../media/image11.wmf"/><Relationship Id="rId40" Type="http://schemas.openxmlformats.org/officeDocument/2006/relationships/oleObject" Target="../embeddings/oleObject13.bin"/><Relationship Id="rId5" Type="http://schemas.openxmlformats.org/officeDocument/2006/relationships/image" Target="../media/image16.jp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24.png"/><Relationship Id="rId36" Type="http://schemas.openxmlformats.org/officeDocument/2006/relationships/oleObject" Target="../embeddings/oleObject11.bin"/><Relationship Id="rId10" Type="http://schemas.openxmlformats.org/officeDocument/2006/relationships/image" Target="../media/image21.png"/><Relationship Id="rId19" Type="http://schemas.openxmlformats.org/officeDocument/2006/relationships/image" Target="../media/image4.wmf"/><Relationship Id="rId31" Type="http://schemas.openxmlformats.org/officeDocument/2006/relationships/image" Target="../media/image25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.wmf"/><Relationship Id="rId22" Type="http://schemas.openxmlformats.org/officeDocument/2006/relationships/image" Target="../media/image5.wmf"/><Relationship Id="rId27" Type="http://schemas.openxmlformats.org/officeDocument/2006/relationships/image" Target="../media/image23.png"/><Relationship Id="rId30" Type="http://schemas.openxmlformats.org/officeDocument/2006/relationships/image" Target="../media/image8.wmf"/><Relationship Id="rId35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19032671"/>
            <a:ext cx="31623000" cy="23029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75"/>
          <a:stretch/>
        </p:blipFill>
        <p:spPr>
          <a:xfrm>
            <a:off x="-304800" y="-304800"/>
            <a:ext cx="30784800" cy="2130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3"/>
          <a:stretch/>
        </p:blipFill>
        <p:spPr>
          <a:xfrm>
            <a:off x="16814800" y="14859000"/>
            <a:ext cx="13360400" cy="18816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b="53440"/>
          <a:stretch/>
        </p:blipFill>
        <p:spPr>
          <a:xfrm>
            <a:off x="0" y="31089600"/>
            <a:ext cx="30251400" cy="108966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7" t="42682" r="45143"/>
          <a:stretch/>
        </p:blipFill>
        <p:spPr>
          <a:xfrm>
            <a:off x="-76200" y="0"/>
            <a:ext cx="17678400" cy="140192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Rounded Rectangle 9"/>
          <p:cNvSpPr/>
          <p:nvPr/>
        </p:nvSpPr>
        <p:spPr>
          <a:xfrm>
            <a:off x="1066800" y="762000"/>
            <a:ext cx="13639800" cy="40081200"/>
          </a:xfrm>
          <a:prstGeom prst="roundRect">
            <a:avLst>
              <a:gd name="adj" fmla="val 0"/>
            </a:avLst>
          </a:prstGeom>
          <a:solidFill>
            <a:srgbClr val="D1F3FF">
              <a:alpha val="75000"/>
            </a:srgbClr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544800" y="762000"/>
            <a:ext cx="13639800" cy="40081200"/>
          </a:xfrm>
          <a:prstGeom prst="roundRect">
            <a:avLst>
              <a:gd name="adj" fmla="val 0"/>
            </a:avLst>
          </a:prstGeom>
          <a:solidFill>
            <a:srgbClr val="D1F3FF">
              <a:alpha val="75000"/>
            </a:srgbClr>
          </a:solidFill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619304"/>
            <a:ext cx="29108400" cy="4562296"/>
          </a:xfrm>
          <a:prstGeom prst="rect">
            <a:avLst/>
          </a:prstGeom>
          <a:solidFill>
            <a:srgbClr val="FDE4BF">
              <a:alpha val="95000"/>
            </a:srgbClr>
          </a:solidFill>
          <a:ln>
            <a:noFill/>
          </a:ln>
          <a:effectLst>
            <a:glow rad="2540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68600" y="686574"/>
            <a:ext cx="13538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400" spc="300" dirty="0" smtClean="0">
                <a:solidFill>
                  <a:srgbClr val="C00000"/>
                </a:solidFill>
                <a:latin typeface="Constantia" pitchFamily="18" charset="0"/>
              </a:rPr>
              <a:t>Trivial symmetries in</a:t>
            </a:r>
            <a:br>
              <a:rPr lang="en-US" sz="8400" spc="300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en-US" sz="8400" spc="300" dirty="0" smtClean="0">
                <a:solidFill>
                  <a:srgbClr val="C00000"/>
                </a:solidFill>
                <a:latin typeface="Constantia" pitchFamily="18" charset="0"/>
              </a:rPr>
              <a:t> models of gravity</a:t>
            </a:r>
          </a:p>
          <a:p>
            <a:pPr algn="r"/>
            <a:endParaRPr lang="en-US" sz="2800" dirty="0"/>
          </a:p>
          <a:p>
            <a:pPr algn="r"/>
            <a:r>
              <a:rPr lang="en-US" sz="4800" dirty="0" smtClean="0">
                <a:latin typeface="Constantia" pitchFamily="18" charset="0"/>
              </a:rPr>
              <a:t>Rabin Banerjee</a:t>
            </a:r>
            <a:r>
              <a:rPr lang="en-US" sz="4800" baseline="30000" dirty="0" smtClean="0">
                <a:latin typeface="Constantia" pitchFamily="18" charset="0"/>
              </a:rPr>
              <a:t>*,</a:t>
            </a:r>
            <a:r>
              <a:rPr lang="en-US" sz="4800" dirty="0" smtClean="0">
                <a:latin typeface="Constantia" pitchFamily="18" charset="0"/>
              </a:rPr>
              <a:t> </a:t>
            </a:r>
            <a:r>
              <a:rPr lang="en-US" sz="4800" baseline="30000" dirty="0" smtClean="0">
                <a:latin typeface="Constantia" pitchFamily="18" charset="0"/>
              </a:rPr>
              <a:t>1</a:t>
            </a:r>
            <a:r>
              <a:rPr lang="en-US" sz="4800" dirty="0" smtClean="0">
                <a:latin typeface="Constantia" pitchFamily="18" charset="0"/>
              </a:rPr>
              <a:t>, </a:t>
            </a:r>
            <a:r>
              <a:rPr lang="en-US" sz="4800" u="sng" dirty="0" smtClean="0">
                <a:latin typeface="Constantia" pitchFamily="18" charset="0"/>
              </a:rPr>
              <a:t>Debraj Roy</a:t>
            </a:r>
            <a:r>
              <a:rPr lang="en-US" sz="4800" baseline="30000" dirty="0" smtClean="0">
                <a:latin typeface="Constantia" pitchFamily="18" charset="0"/>
              </a:rPr>
              <a:t>*, 2</a:t>
            </a:r>
          </a:p>
          <a:p>
            <a:pPr algn="r"/>
            <a:endParaRPr lang="en-US" sz="1000" u="sng" dirty="0" smtClean="0">
              <a:latin typeface="Constantia" pitchFamily="18" charset="0"/>
            </a:endParaRPr>
          </a:p>
          <a:p>
            <a:pPr algn="r"/>
            <a:r>
              <a:rPr lang="en-US" sz="4800" baseline="30000" dirty="0">
                <a:latin typeface="Constantia" pitchFamily="18" charset="0"/>
              </a:rPr>
              <a:t>1</a:t>
            </a:r>
            <a:r>
              <a:rPr lang="en-US" sz="3600" dirty="0" smtClean="0">
                <a:solidFill>
                  <a:srgbClr val="480000"/>
                </a:solidFill>
                <a:latin typeface="Courier New" pitchFamily="49" charset="0"/>
                <a:cs typeface="Courier New" pitchFamily="49" charset="0"/>
              </a:rPr>
              <a:t>rabin@bose.res.in, </a:t>
            </a:r>
            <a:r>
              <a:rPr lang="en-US" sz="4800" baseline="30000" dirty="0">
                <a:latin typeface="Constantia" pitchFamily="18" charset="0"/>
              </a:rPr>
              <a:t>2</a:t>
            </a:r>
            <a:r>
              <a:rPr lang="en-US" sz="3600" dirty="0" smtClean="0">
                <a:solidFill>
                  <a:srgbClr val="480000"/>
                </a:solidFill>
                <a:latin typeface="Courier New" pitchFamily="49" charset="0"/>
                <a:cs typeface="Courier New" pitchFamily="49" charset="0"/>
              </a:rPr>
              <a:t>debraj@bose.res.in</a:t>
            </a:r>
            <a:endParaRPr lang="en-US" sz="3600" dirty="0">
              <a:solidFill>
                <a:srgbClr val="48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990600"/>
            <a:ext cx="10591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baseline="30000" dirty="0" smtClean="0">
                <a:solidFill>
                  <a:srgbClr val="480000"/>
                </a:solidFill>
                <a:latin typeface="Constantia" pitchFamily="18" charset="0"/>
              </a:rPr>
              <a:t>*</a:t>
            </a:r>
            <a:r>
              <a:rPr lang="en-US" sz="6600" i="1" dirty="0" smtClean="0">
                <a:solidFill>
                  <a:srgbClr val="480000"/>
                </a:solidFill>
                <a:latin typeface="Constantia" pitchFamily="18" charset="0"/>
              </a:rPr>
              <a:t>S. N. Bose National Centre</a:t>
            </a:r>
            <a:br>
              <a:rPr lang="en-US" sz="6600" i="1" dirty="0" smtClean="0">
                <a:solidFill>
                  <a:srgbClr val="480000"/>
                </a:solidFill>
                <a:latin typeface="Constantia" pitchFamily="18" charset="0"/>
              </a:rPr>
            </a:br>
            <a:r>
              <a:rPr lang="en-US" sz="6600" i="1" dirty="0" smtClean="0">
                <a:solidFill>
                  <a:srgbClr val="480000"/>
                </a:solidFill>
                <a:latin typeface="Constantia" pitchFamily="18" charset="0"/>
              </a:rPr>
              <a:t>  for Basic Sciences,</a:t>
            </a:r>
            <a:br>
              <a:rPr lang="en-US" sz="6600" i="1" dirty="0" smtClean="0">
                <a:solidFill>
                  <a:srgbClr val="480000"/>
                </a:solidFill>
                <a:latin typeface="Constantia" pitchFamily="18" charset="0"/>
              </a:rPr>
            </a:br>
            <a:r>
              <a:rPr lang="en-US" sz="6600" i="1" dirty="0" smtClean="0">
                <a:solidFill>
                  <a:srgbClr val="480000"/>
                </a:solidFill>
                <a:latin typeface="Constantia" pitchFamily="18" charset="0"/>
              </a:rPr>
              <a:t>  </a:t>
            </a:r>
            <a:r>
              <a:rPr lang="en-US" sz="4800" i="1" dirty="0" smtClean="0">
                <a:solidFill>
                  <a:srgbClr val="480000"/>
                </a:solidFill>
                <a:latin typeface="Constantia" pitchFamily="18" charset="0"/>
              </a:rPr>
              <a:t>Kolkata, India.</a:t>
            </a:r>
            <a:endParaRPr lang="en-US" sz="4800" i="1" dirty="0">
              <a:solidFill>
                <a:srgbClr val="480000"/>
              </a:solidFill>
              <a:latin typeface="Constant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722600" y="3429000"/>
            <a:ext cx="1346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84" y="464813"/>
            <a:ext cx="3513016" cy="502158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447800" y="6341507"/>
            <a:ext cx="12801600" cy="6159937"/>
            <a:chOff x="1447800" y="6083856"/>
            <a:chExt cx="12801600" cy="6159937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6083856"/>
              <a:ext cx="12801600" cy="6159937"/>
            </a:xfrm>
            <a:prstGeom prst="roundRect">
              <a:avLst>
                <a:gd name="adj" fmla="val 5036"/>
              </a:avLst>
            </a:prstGeom>
            <a:solidFill>
              <a:schemeClr val="bg1"/>
            </a:solidFill>
          </p:spPr>
          <p:txBody>
            <a:bodyPr wrap="square" lIns="274320" tIns="91440" rIns="182880" bIns="91440" rtlCol="0">
              <a:spAutoFit/>
            </a:bodyPr>
            <a:lstStyle/>
            <a:p>
              <a:r>
                <a:rPr lang="en-US" sz="2400" dirty="0" smtClean="0">
                  <a:solidFill>
                    <a:srgbClr val="760000"/>
                  </a:solidFill>
                  <a:latin typeface="Arial Black" pitchFamily="34" charset="0"/>
                </a:rPr>
                <a:t/>
              </a:r>
              <a:br>
                <a:rPr lang="en-US" sz="2400" dirty="0" smtClean="0">
                  <a:solidFill>
                    <a:srgbClr val="760000"/>
                  </a:solidFill>
                  <a:latin typeface="Arial Black" pitchFamily="34" charset="0"/>
                </a:rPr>
              </a:br>
              <a:r>
                <a:rPr lang="en-US" sz="2400" dirty="0" smtClean="0">
                  <a:solidFill>
                    <a:srgbClr val="760000"/>
                  </a:solidFill>
                  <a:latin typeface="Arial Black" pitchFamily="34" charset="0"/>
                </a:rPr>
                <a:t> </a:t>
              </a:r>
              <a:r>
                <a:rPr lang="en-US" sz="3600" dirty="0" smtClean="0">
                  <a:solidFill>
                    <a:srgbClr val="760000"/>
                  </a:solidFill>
                  <a:latin typeface="Arial Black" pitchFamily="34" charset="0"/>
                </a:rPr>
                <a:t>Overview of the problem</a:t>
              </a:r>
            </a:p>
            <a:p>
              <a:endParaRPr lang="en-US" sz="2400" dirty="0" smtClean="0">
                <a:latin typeface="Constantia" pitchFamily="18" charset="0"/>
              </a:endParaRPr>
            </a:p>
            <a:p>
              <a:pPr marL="342900" indent="-342900">
                <a:buFont typeface="Courier New" pitchFamily="49" charset="0"/>
                <a:buChar char="o"/>
              </a:pPr>
              <a:endParaRPr lang="en-US" sz="2400" dirty="0" smtClean="0">
                <a:latin typeface="Century" pitchFamily="18" charset="0"/>
              </a:endParaRP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§"/>
              </a:pPr>
              <a:r>
                <a:rPr lang="en-US" sz="2800" dirty="0">
                  <a:latin typeface="Century" pitchFamily="18" charset="0"/>
                </a:rPr>
                <a:t>R</a:t>
              </a:r>
              <a:r>
                <a:rPr lang="en-US" sz="2800" dirty="0" smtClean="0">
                  <a:latin typeface="Century" pitchFamily="18" charset="0"/>
                </a:rPr>
                <a:t>ecover </a:t>
              </a:r>
              <a:r>
                <a:rPr lang="en-US" sz="2800" dirty="0" smtClean="0">
                  <a:solidFill>
                    <a:srgbClr val="0070C0"/>
                  </a:solidFill>
                  <a:latin typeface="Century" pitchFamily="18" charset="0"/>
                </a:rPr>
                <a:t>Poincare symmetries </a:t>
              </a:r>
              <a:r>
                <a:rPr lang="en-US" sz="2800" dirty="0" smtClean="0">
                  <a:latin typeface="Century" pitchFamily="18" charset="0"/>
                </a:rPr>
                <a:t>in models of gravity</a:t>
              </a:r>
              <a:br>
                <a:rPr lang="en-US" sz="2800" dirty="0" smtClean="0">
                  <a:latin typeface="Century" pitchFamily="18" charset="0"/>
                </a:rPr>
              </a:br>
              <a:r>
                <a:rPr lang="en-US" sz="2800" dirty="0" smtClean="0">
                  <a:solidFill>
                    <a:srgbClr val="0070C0"/>
                  </a:solidFill>
                  <a:latin typeface="Century" pitchFamily="18" charset="0"/>
                </a:rPr>
                <a:t>via a canonical hamiltonian method.</a:t>
              </a:r>
              <a:endParaRPr lang="en-US" sz="2800" dirty="0" smtClean="0">
                <a:latin typeface="Century" pitchFamily="18" charset="0"/>
              </a:endParaRP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§"/>
              </a:pPr>
              <a:r>
                <a:rPr lang="en-US" sz="2800" dirty="0" smtClean="0">
                  <a:latin typeface="Century" pitchFamily="18" charset="0"/>
                </a:rPr>
                <a:t>Find appropriate canonical gauge generators.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§"/>
              </a:pPr>
              <a:r>
                <a:rPr lang="en-US" sz="2800" dirty="0" smtClean="0">
                  <a:latin typeface="Century" pitchFamily="18" charset="0"/>
                </a:rPr>
                <a:t>Canonical methods </a:t>
              </a:r>
              <a:r>
                <a:rPr lang="en-US" sz="2800" i="1" dirty="0" smtClean="0">
                  <a:latin typeface="Century" pitchFamily="18" charset="0"/>
                </a:rPr>
                <a:t>apparently</a:t>
              </a:r>
              <a:r>
                <a:rPr lang="en-US" sz="2800" dirty="0" smtClean="0">
                  <a:latin typeface="Century" pitchFamily="18" charset="0"/>
                </a:rPr>
                <a:t>  do not generate Poincare symmetries.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srgbClr val="006C0D"/>
                  </a:solidFill>
                  <a:latin typeface="Century" pitchFamily="18" charset="0"/>
                </a:rPr>
                <a:t>Two independent off-shell symmetries of the same action </a:t>
              </a:r>
              <a:r>
                <a:rPr lang="en-US" sz="2800" dirty="0" smtClean="0">
                  <a:latin typeface="Century" pitchFamily="18" charset="0"/>
                </a:rPr>
                <a:t>!</a:t>
              </a:r>
            </a:p>
            <a:p>
              <a:pPr marL="457200" indent="-457200">
                <a:spcBef>
                  <a:spcPts val="600"/>
                </a:spcBef>
                <a:spcAft>
                  <a:spcPts val="1200"/>
                </a:spcAft>
                <a:buClr>
                  <a:schemeClr val="accent6">
                    <a:lumMod val="75000"/>
                  </a:schemeClr>
                </a:buClr>
                <a:buFont typeface="Wingdings" pitchFamily="2" charset="2"/>
                <a:buChar char="§"/>
              </a:pPr>
              <a:r>
                <a:rPr lang="en-US" sz="2800" dirty="0" smtClean="0">
                  <a:latin typeface="Century" pitchFamily="18" charset="0"/>
                </a:rPr>
                <a:t>We </a:t>
              </a:r>
              <a:r>
                <a:rPr lang="en-US" sz="2800" dirty="0" smtClean="0">
                  <a:latin typeface="Century" pitchFamily="18" charset="0"/>
                </a:rPr>
                <a:t>show: they </a:t>
              </a:r>
              <a:r>
                <a:rPr lang="en-US" sz="2800" dirty="0" smtClean="0">
                  <a:latin typeface="Century" pitchFamily="18" charset="0"/>
                </a:rPr>
                <a:t>are canonically equivalent, modulo a trivial symmetry.</a:t>
              </a:r>
            </a:p>
            <a:p>
              <a:pPr marL="342900" indent="-342900">
                <a:buFont typeface="Courier New" pitchFamily="49" charset="0"/>
                <a:buChar char="o"/>
              </a:pPr>
              <a:endParaRPr lang="en-US" sz="2600" dirty="0">
                <a:latin typeface="Century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52600" y="7286149"/>
              <a:ext cx="6553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447800" y="13411200"/>
            <a:ext cx="12801600" cy="15875990"/>
            <a:chOff x="1447800" y="11827894"/>
            <a:chExt cx="12801600" cy="15875990"/>
          </a:xfrm>
        </p:grpSpPr>
        <p:grpSp>
          <p:nvGrpSpPr>
            <p:cNvPr id="27" name="Group 26"/>
            <p:cNvGrpSpPr/>
            <p:nvPr/>
          </p:nvGrpSpPr>
          <p:grpSpPr>
            <a:xfrm>
              <a:off x="1447800" y="11827894"/>
              <a:ext cx="12801600" cy="15875990"/>
              <a:chOff x="1447800" y="6083856"/>
              <a:chExt cx="12801600" cy="525535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447800" y="6083856"/>
                    <a:ext cx="12801600" cy="5255355"/>
                  </a:xfrm>
                  <a:prstGeom prst="roundRect">
                    <a:avLst>
                      <a:gd name="adj" fmla="val 2757"/>
                    </a:avLst>
                  </a:prstGeom>
                  <a:solidFill>
                    <a:schemeClr val="bg1"/>
                  </a:solidFill>
                </p:spPr>
                <p:txBody>
                  <a:bodyPr wrap="square" lIns="274320" tIns="91440" rIns="182880" bIns="91440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760000"/>
                        </a:solidFill>
                        <a:latin typeface="Arial Black" pitchFamily="34" charset="0"/>
                      </a:rPr>
                      <a:t/>
                    </a:r>
                    <a:br>
                      <a:rPr lang="en-US" sz="2400" dirty="0" smtClean="0">
                        <a:solidFill>
                          <a:srgbClr val="760000"/>
                        </a:solidFill>
                        <a:latin typeface="Arial Black" pitchFamily="34" charset="0"/>
                      </a:rPr>
                    </a:br>
                    <a:r>
                      <a:rPr lang="en-US" sz="2400" dirty="0" smtClean="0">
                        <a:solidFill>
                          <a:srgbClr val="760000"/>
                        </a:solidFill>
                        <a:latin typeface="Arial Black" pitchFamily="34" charset="0"/>
                      </a:rPr>
                      <a:t> </a:t>
                    </a:r>
                    <a:r>
                      <a:rPr lang="en-US" sz="3600" dirty="0" smtClean="0">
                        <a:solidFill>
                          <a:srgbClr val="760000"/>
                        </a:solidFill>
                        <a:latin typeface="Arial Black" pitchFamily="34" charset="0"/>
                      </a:rPr>
                      <a:t>The Poincare gauge construction</a:t>
                    </a:r>
                  </a:p>
                  <a:p>
                    <a:endParaRPr lang="en-US" sz="2400" dirty="0" smtClean="0">
                      <a:latin typeface="Constantia" pitchFamily="18" charset="0"/>
                    </a:endParaRPr>
                  </a:p>
                  <a:p>
                    <a:pPr marL="342900" indent="-342900">
                      <a:spcBef>
                        <a:spcPts val="600"/>
                      </a:spcBef>
                      <a:spcAft>
                        <a:spcPts val="1200"/>
                      </a:spcAft>
                      <a:buFont typeface="Wingdings" pitchFamily="2" charset="2"/>
                      <a:buChar char="§"/>
                    </a:pPr>
                    <a:endParaRPr lang="en-US" sz="2000" dirty="0" smtClean="0">
                      <a:latin typeface="Century" pitchFamily="18" charset="0"/>
                    </a:endParaRP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 smtClean="0">
                        <a:latin typeface="Century" pitchFamily="18" charset="0"/>
                      </a:rPr>
                      <a:t>Gauge theory of the Poincare group: </a:t>
                    </a:r>
                    <a:r>
                      <a:rPr lang="en-US" sz="2800" dirty="0" smtClean="0">
                        <a:solidFill>
                          <a:srgbClr val="660066"/>
                        </a:solidFill>
                        <a:latin typeface="Century" pitchFamily="18" charset="0"/>
                      </a:rPr>
                      <a:t>Poincare Gauge </a:t>
                    </a:r>
                    <a:r>
                      <a:rPr lang="en-US" sz="2800" dirty="0">
                        <a:solidFill>
                          <a:srgbClr val="660066"/>
                        </a:solidFill>
                        <a:latin typeface="Century" pitchFamily="18" charset="0"/>
                      </a:rPr>
                      <a:t>Theory (PGT)</a:t>
                    </a:r>
                    <a:r>
                      <a:rPr lang="en-US" sz="2800" dirty="0" smtClean="0">
                        <a:latin typeface="Century" pitchFamily="18" charset="0"/>
                      </a:rPr>
                      <a:t/>
                    </a:r>
                    <a:br>
                      <a:rPr lang="en-US" sz="2800" dirty="0" smtClean="0">
                        <a:latin typeface="Century" pitchFamily="18" charset="0"/>
                      </a:rPr>
                    </a:br>
                    <a:r>
                      <a:rPr lang="en-US" sz="2800" dirty="0" smtClean="0">
                        <a:latin typeface="Century" pitchFamily="18" charset="0"/>
                      </a:rPr>
                      <a:t>[</a:t>
                    </a:r>
                    <a:r>
                      <a:rPr lang="en-US" sz="2800" i="1" dirty="0" err="1" smtClean="0">
                        <a:latin typeface="Century" pitchFamily="18" charset="0"/>
                      </a:rPr>
                      <a:t>Utiyama</a:t>
                    </a:r>
                    <a:r>
                      <a:rPr lang="en-US" sz="2800" i="1" dirty="0" smtClean="0">
                        <a:latin typeface="Century" pitchFamily="18" charset="0"/>
                      </a:rPr>
                      <a:t>, Kibble, </a:t>
                    </a:r>
                    <a:r>
                      <a:rPr lang="en-US" sz="2800" i="1" dirty="0" err="1" smtClean="0">
                        <a:latin typeface="Century" pitchFamily="18" charset="0"/>
                      </a:rPr>
                      <a:t>Sciama</a:t>
                    </a:r>
                    <a:r>
                      <a:rPr lang="en-US" sz="2800" dirty="0" smtClean="0">
                        <a:latin typeface="Century" pitchFamily="18" charset="0"/>
                      </a:rPr>
                      <a:t>].</a:t>
                    </a: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 smtClean="0">
                        <a:latin typeface="Century" pitchFamily="18" charset="0"/>
                      </a:rPr>
                      <a:t>Let’s </a:t>
                    </a:r>
                    <a:r>
                      <a:rPr lang="en-US" sz="2800" dirty="0">
                        <a:latin typeface="Century" pitchFamily="18" charset="0"/>
                      </a:rPr>
                      <a:t>start on a </a:t>
                    </a:r>
                    <a:r>
                      <a:rPr lang="en-US" sz="2800" dirty="0" smtClean="0">
                        <a:latin typeface="Century" pitchFamily="18" charset="0"/>
                      </a:rPr>
                      <a:t>3D </a:t>
                    </a:r>
                    <a:r>
                      <a:rPr lang="en-US" sz="2800" dirty="0">
                        <a:latin typeface="Century" pitchFamily="18" charset="0"/>
                      </a:rPr>
                      <a:t>space spanned </a:t>
                    </a:r>
                    <a:r>
                      <a:rPr lang="en-US" sz="2800" dirty="0" smtClean="0">
                        <a:latin typeface="Century" pitchFamily="18" charset="0"/>
                      </a:rPr>
                      <a:t>by</a:t>
                    </a:r>
                    <a:br>
                      <a:rPr lang="en-US" sz="2800" dirty="0" smtClean="0">
                        <a:latin typeface="Century" pitchFamily="18" charset="0"/>
                      </a:rPr>
                    </a:br>
                    <a:r>
                      <a:rPr lang="en-US" sz="2800" dirty="0">
                        <a:latin typeface="Century" pitchFamily="18" charset="0"/>
                      </a:rPr>
                      <a:t>basis vectors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𝒆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𝝁</m:t>
                            </m:r>
                          </m:sup>
                        </m:sSup>
                      </m:oMath>
                    </a14:m>
                    <a:r>
                      <a:rPr lang="en-IN" sz="2800" dirty="0">
                        <a:latin typeface="Century" pitchFamily="18" charset="0"/>
                      </a:rPr>
                      <a:t> (black lines)</a:t>
                    </a: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>
                        <a:latin typeface="Century" pitchFamily="18" charset="0"/>
                      </a:rPr>
                      <a:t>Introduce local frames as tangent spaces at</a:t>
                    </a:r>
                    <a:br>
                      <a:rPr lang="en-US" sz="2800" dirty="0">
                        <a:latin typeface="Century" pitchFamily="18" charset="0"/>
                      </a:rPr>
                    </a:br>
                    <a:r>
                      <a:rPr lang="en-US" sz="2800" dirty="0">
                        <a:latin typeface="Century" pitchFamily="18" charset="0"/>
                      </a:rPr>
                      <a:t>each point, spanned by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>
                                    <a:latin typeface="Cambria Math"/>
                                  </a:rPr>
                                  <m:t>𝒆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oMath>
                    </a14:m>
                    <a:r>
                      <a:rPr lang="en-IN" sz="2800" dirty="0">
                        <a:latin typeface="Century" pitchFamily="18" charset="0"/>
                      </a:rPr>
                      <a:t> (coloured lines)</a:t>
                    </a: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>
                        <a:latin typeface="Century" pitchFamily="18" charset="0"/>
                      </a:rPr>
                      <a:t>Global Poincare transformations</a:t>
                    </a:r>
                    <a:r>
                      <a:rPr lang="en-IN" sz="2800" dirty="0">
                        <a:latin typeface="Century" pitchFamily="18" charset="0"/>
                      </a:rPr>
                      <a:t/>
                    </a:r>
                    <a:br>
                      <a:rPr lang="en-IN" sz="2800" dirty="0">
                        <a:latin typeface="Century" pitchFamily="18" charset="0"/>
                      </a:rPr>
                    </a:br>
                    <a:r>
                      <a:rPr lang="en-US" sz="2800" dirty="0">
                        <a:latin typeface="Century" pitchFamily="18" charset="0"/>
                      </a:rPr>
                      <a:t>	</a:t>
                    </a:r>
                    <a:r>
                      <a:rPr lang="en-US" sz="2800" dirty="0" smtClean="0">
                        <a:latin typeface="Century" pitchFamily="18" charset="0"/>
                      </a:rPr>
                      <a:t/>
                    </a:r>
                    <a:br>
                      <a:rPr lang="en-US" sz="2800" dirty="0" smtClean="0">
                        <a:latin typeface="Century" pitchFamily="18" charset="0"/>
                      </a:rPr>
                    </a:br>
                    <a:endParaRPr lang="en-US" sz="1000" dirty="0">
                      <a:latin typeface="Century" pitchFamily="18" charset="0"/>
                    </a:endParaRP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>
                        <a:latin typeface="Century" pitchFamily="18" charset="0"/>
                      </a:rPr>
                      <a:t>Lagrangian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ℒ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𝜙</m:t>
                            </m:r>
                            <m:r>
                              <a:rPr lang="en-US" sz="280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>
                                <a:latin typeface="Cambria Math"/>
                              </a:rPr>
                              <m:t>𝜕𝜙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Century" pitchFamily="18" charset="0"/>
                      </a:rPr>
                      <a:t> invariant under this</a:t>
                    </a: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 smtClean="0">
                        <a:latin typeface="Century" pitchFamily="18" charset="0"/>
                      </a:rPr>
                      <a:t>On </a:t>
                    </a:r>
                    <a:r>
                      <a:rPr lang="en-US" sz="2800" dirty="0">
                        <a:solidFill>
                          <a:srgbClr val="702D00"/>
                        </a:solidFill>
                        <a:latin typeface="Century" pitchFamily="18" charset="0"/>
                      </a:rPr>
                      <a:t>localization</a:t>
                    </a:r>
                    <a:r>
                      <a:rPr lang="en-US" sz="2800" dirty="0">
                        <a:latin typeface="Century" pitchFamily="18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entury" pitchFamily="18" charset="0"/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>
                        <a:latin typeface="Century" pitchFamily="18" charset="0"/>
                      </a:rPr>
                      <a:t> </a:t>
                    </a:r>
                    <a:r>
                      <a:rPr lang="en-US" sz="2800" dirty="0" smtClean="0">
                        <a:latin typeface="Century" pitchFamily="18" charset="0"/>
                      </a:rPr>
                      <a:t/>
                    </a:r>
                    <a:br>
                      <a:rPr lang="en-US" sz="2800" dirty="0" smtClean="0">
                        <a:latin typeface="Century" pitchFamily="18" charset="0"/>
                      </a:rPr>
                    </a:br>
                    <a:r>
                      <a:rPr lang="en-US" sz="2800" dirty="0" smtClean="0">
                        <a:latin typeface="Century" pitchFamily="18" charset="0"/>
                      </a:rPr>
                      <a:t>become functions </a:t>
                    </a:r>
                    <a:r>
                      <a:rPr lang="en-US" sz="2800" dirty="0">
                        <a:latin typeface="Century" pitchFamily="18" charset="0"/>
                      </a:rPr>
                      <a:t>of global coords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I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IN" sz="2800">
                                <a:latin typeface="Cambria Math"/>
                              </a:rPr>
                              <m:t>𝜇</m:t>
                            </m:r>
                          </m:sup>
                        </m:sSup>
                      </m:oMath>
                    </a14:m>
                    <a:endParaRPr lang="en-US" sz="2800" dirty="0">
                      <a:latin typeface="Century" pitchFamily="18" charset="0"/>
                    </a:endParaRP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>
                        <a:latin typeface="Century" pitchFamily="18" charset="0"/>
                      </a:rPr>
                      <a:t>To maintain invariance of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ℒ</m:t>
                        </m:r>
                      </m:oMath>
                    </a14:m>
                    <a:r>
                      <a:rPr lang="en-US" sz="2800" dirty="0" smtClean="0">
                        <a:latin typeface="Century" pitchFamily="18" charset="0"/>
                      </a:rPr>
                      <a:t>,</a:t>
                    </a:r>
                    <a:r>
                      <a:rPr lang="en-US" sz="2800" dirty="0">
                        <a:latin typeface="Century" pitchFamily="18" charset="0"/>
                      </a:rPr>
                      <a:t> additional fields &amp; covariant derivative</a:t>
                    </a:r>
                    <a:br>
                      <a:rPr lang="en-US" sz="2800" dirty="0">
                        <a:latin typeface="Century" pitchFamily="18" charset="0"/>
                      </a:rPr>
                    </a:br>
                    <a:r>
                      <a:rPr lang="en-US" sz="2800" dirty="0">
                        <a:latin typeface="Century" pitchFamily="18" charset="0"/>
                      </a:rPr>
                      <a:t/>
                    </a:r>
                    <a:br>
                      <a:rPr lang="en-US" sz="2800" dirty="0">
                        <a:latin typeface="Century" pitchFamily="18" charset="0"/>
                      </a:rPr>
                    </a:br>
                    <a:r>
                      <a:rPr lang="en-US" sz="2800" dirty="0">
                        <a:latin typeface="Century" pitchFamily="18" charset="0"/>
                      </a:rPr>
                      <a:t/>
                    </a:r>
                    <a:br>
                      <a:rPr lang="en-US" sz="2800" dirty="0">
                        <a:latin typeface="Century" pitchFamily="18" charset="0"/>
                      </a:rPr>
                    </a:b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𝑏</m:t>
                        </m:r>
                        <m: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and</m:t>
                        </m:r>
                        <m: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a:rPr lang="en-US" sz="2800">
                            <a:latin typeface="Cambria Math"/>
                          </a:rPr>
                          <m:t>𝜔</m:t>
                        </m:r>
                        <m:r>
                          <a:rPr lang="en-US" sz="280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en-US" sz="2800" dirty="0">
                        <a:latin typeface="Century" pitchFamily="18" charset="0"/>
                      </a:rPr>
                      <a:t>are the vielbeins and </a:t>
                    </a:r>
                    <a:r>
                      <a:rPr lang="en-US" sz="2800" dirty="0" smtClean="0">
                        <a:latin typeface="Century" pitchFamily="18" charset="0"/>
                      </a:rPr>
                      <a:t>spin-connections</a:t>
                    </a: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 smtClean="0">
                        <a:solidFill>
                          <a:srgbClr val="002060"/>
                        </a:solidFill>
                        <a:latin typeface="Century" pitchFamily="18" charset="0"/>
                      </a:rPr>
                      <a:t>Field strengths </a:t>
                    </a:r>
                    <a:r>
                      <a:rPr lang="en-US" sz="2800" dirty="0" smtClean="0">
                        <a:solidFill>
                          <a:srgbClr val="002060"/>
                        </a:solidFill>
                        <a:latin typeface="Century" pitchFamily="18" charset="0"/>
                        <a:sym typeface="Symbol"/>
                      </a:rPr>
                      <a:t> gravity: the Riemann and Torsion fields</a:t>
                    </a:r>
                    <a:r>
                      <a:rPr lang="en-US" sz="2800" dirty="0" smtClean="0">
                        <a:latin typeface="Century" pitchFamily="18" charset="0"/>
                        <a:sym typeface="Symbol"/>
                      </a:rPr>
                      <a:t/>
                    </a:r>
                    <a:br>
                      <a:rPr lang="en-US" sz="2800" dirty="0" smtClean="0">
                        <a:latin typeface="Century" pitchFamily="18" charset="0"/>
                        <a:sym typeface="Symbol"/>
                      </a:rPr>
                    </a:br>
                    <a:r>
                      <a:rPr lang="en-US" sz="2800" dirty="0" smtClean="0">
                        <a:latin typeface="Century" pitchFamily="18" charset="0"/>
                        <a:sym typeface="Symbol"/>
                      </a:rPr>
                      <a:t/>
                    </a:r>
                    <a:br>
                      <a:rPr lang="en-US" sz="2800" dirty="0" smtClean="0">
                        <a:latin typeface="Century" pitchFamily="18" charset="0"/>
                        <a:sym typeface="Symbol"/>
                      </a:rPr>
                    </a:br>
                    <a:endParaRPr lang="en-US" sz="2800" dirty="0" smtClean="0">
                      <a:latin typeface="Century" pitchFamily="18" charset="0"/>
                      <a:sym typeface="Symbol"/>
                    </a:endParaRPr>
                  </a:p>
                  <a:p>
                    <a:pPr marL="571500" indent="-5715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endParaRPr lang="en-US" sz="3600" dirty="0">
                      <a:latin typeface="Century" pitchFamily="18" charset="0"/>
                      <a:sym typeface="Symbol"/>
                    </a:endParaRPr>
                  </a:p>
                  <a:p>
                    <a:pPr marL="457200" indent="-457200">
                      <a:spcBef>
                        <a:spcPts val="600"/>
                      </a:spcBef>
                      <a:spcAft>
                        <a:spcPts val="1200"/>
                      </a:spcAft>
                      <a:buClr>
                        <a:schemeClr val="accent6">
                          <a:lumMod val="75000"/>
                        </a:schemeClr>
                      </a:buClr>
                      <a:buSzPct val="100000"/>
                      <a:buFont typeface="Wingdings" pitchFamily="2" charset="2"/>
                      <a:buChar char="§"/>
                    </a:pPr>
                    <a:r>
                      <a:rPr lang="en-US" sz="2800" dirty="0" smtClean="0">
                        <a:latin typeface="Century" pitchFamily="18" charset="0"/>
                      </a:rPr>
                      <a:t>The </a:t>
                    </a:r>
                    <a:r>
                      <a:rPr lang="en-US" sz="2800" dirty="0">
                        <a:latin typeface="Century" pitchFamily="18" charset="0"/>
                      </a:rPr>
                      <a:t>new Lagrangian 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>
                                <a:latin typeface="Cambria Math"/>
                              </a:rPr>
                              <m:t>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/>
                              </a:rPr>
                              <m:t>𝜙</m:t>
                            </m:r>
                            <m:r>
                              <a:rPr lang="en-US" sz="280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>
                                <a:latin typeface="Cambria Math"/>
                              </a:rPr>
                              <m:t>𝛻𝜙</m:t>
                            </m:r>
                          </m:e>
                        </m:d>
                      </m:oMath>
                    </a14:m>
                    <a:r>
                      <a:rPr lang="en-US" sz="2800" dirty="0">
                        <a:latin typeface="Century" pitchFamily="18" charset="0"/>
                      </a:rPr>
                      <a:t> is then found to be invariant under the following </a:t>
                    </a:r>
                    <a:r>
                      <a:rPr lang="en-US" sz="2800" dirty="0">
                        <a:solidFill>
                          <a:srgbClr val="006C0D"/>
                        </a:solidFill>
                        <a:latin typeface="Century" pitchFamily="18" charset="0"/>
                      </a:rPr>
                      <a:t>PGT symmetries </a:t>
                    </a:r>
                    <a:r>
                      <a:rPr lang="en-US" sz="2800" dirty="0">
                        <a:latin typeface="Century" pitchFamily="18" charset="0"/>
                      </a:rPr>
                      <a:t>of the basic fields </a:t>
                    </a:r>
                    <a14:m>
                      <m:oMath xmlns:m="http://schemas.openxmlformats.org/officeDocument/2006/math">
                        <m:r>
                          <a:rPr lang="en-US" sz="2800">
                            <a:latin typeface="Cambria Math"/>
                          </a:rPr>
                          <m:t>𝑏</m:t>
                        </m:r>
                        <m: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entury" pitchFamily="18" charset="0"/>
                          </a:rPr>
                          <m:t>and</m:t>
                        </m:r>
                        <m:r>
                          <a:rPr lang="en-US" sz="2800">
                            <a:latin typeface="Cambria Math"/>
                          </a:rPr>
                          <m:t> </m:t>
                        </m:r>
                        <m:r>
                          <a:rPr lang="en-US" sz="2800">
                            <a:latin typeface="Cambria Math"/>
                          </a:rPr>
                          <m:t>𝜔</m:t>
                        </m:r>
                      </m:oMath>
                    </a14:m>
                    <a:r>
                      <a:rPr lang="en-US" sz="2800" dirty="0" smtClean="0">
                        <a:latin typeface="Century" pitchFamily="18" charset="0"/>
                      </a:rPr>
                      <a:t/>
                    </a:r>
                    <a:br>
                      <a:rPr lang="en-US" sz="2800" dirty="0" smtClean="0">
                        <a:latin typeface="Century" pitchFamily="18" charset="0"/>
                      </a:rPr>
                    </a:br>
                    <a:r>
                      <a:rPr lang="en-US" sz="2000" dirty="0" smtClean="0">
                        <a:latin typeface="Century" pitchFamily="18" charset="0"/>
                      </a:rPr>
                      <a:t/>
                    </a:r>
                    <a:br>
                      <a:rPr lang="en-US" sz="2000" dirty="0" smtClean="0">
                        <a:latin typeface="Century" pitchFamily="18" charset="0"/>
                      </a:rPr>
                    </a:br>
                    <a:r>
                      <a:rPr lang="en-US" sz="2200" dirty="0" smtClean="0">
                        <a:latin typeface="Century" pitchFamily="18" charset="0"/>
                      </a:rPr>
                      <a:t/>
                    </a:r>
                    <a:br>
                      <a:rPr lang="en-US" sz="2200" dirty="0" smtClean="0">
                        <a:latin typeface="Century" pitchFamily="18" charset="0"/>
                      </a:rPr>
                    </a:br>
                    <a:r>
                      <a:rPr lang="en-US" sz="2200" dirty="0" smtClean="0">
                        <a:latin typeface="Century" pitchFamily="18" charset="0"/>
                      </a:rPr>
                      <a:t/>
                    </a:r>
                    <a:br>
                      <a:rPr lang="en-US" sz="2200" dirty="0" smtClean="0">
                        <a:latin typeface="Century" pitchFamily="18" charset="0"/>
                      </a:rPr>
                    </a:br>
                    <a:r>
                      <a:rPr lang="en-US" sz="2200" dirty="0" smtClean="0">
                        <a:latin typeface="Century" pitchFamily="18" charset="0"/>
                      </a:rPr>
                      <a:t/>
                    </a:r>
                    <a:br>
                      <a:rPr lang="en-US" sz="2200" dirty="0" smtClean="0">
                        <a:latin typeface="Century" pitchFamily="18" charset="0"/>
                      </a:rPr>
                    </a:br>
                    <a:r>
                      <a:rPr lang="en-US" sz="2200" dirty="0" smtClean="0">
                        <a:latin typeface="Century" pitchFamily="18" charset="0"/>
                      </a:rPr>
                      <a:t/>
                    </a:r>
                    <a:br>
                      <a:rPr lang="en-US" sz="2200" dirty="0" smtClean="0">
                        <a:latin typeface="Century" pitchFamily="18" charset="0"/>
                      </a:rPr>
                    </a:br>
                    <a:endParaRPr lang="en-US" sz="2200" dirty="0">
                      <a:latin typeface="Century" pitchFamily="18" charset="0"/>
                    </a:endParaRPr>
                  </a:p>
                </p:txBody>
              </p:sp>
            </mc:Choice>
            <mc:Fallback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7800" y="6083856"/>
                    <a:ext cx="12801600" cy="5255355"/>
                  </a:xfrm>
                  <a:prstGeom prst="roundRect">
                    <a:avLst>
                      <a:gd name="adj" fmla="val 2757"/>
                    </a:avLst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752600" y="6499637"/>
                <a:ext cx="8915400" cy="0"/>
              </a:xfrm>
              <a:prstGeom prst="line">
                <a:avLst/>
              </a:pr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14839573"/>
              <a:ext cx="4511202" cy="4991415"/>
            </a:xfrm>
            <a:prstGeom prst="rect">
              <a:avLst/>
            </a:prstGeom>
          </p:spPr>
        </p:pic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386452"/>
              </p:ext>
            </p:extLst>
          </p:nvPr>
        </p:nvGraphicFramePr>
        <p:xfrm>
          <a:off x="2514600" y="22326600"/>
          <a:ext cx="6060859" cy="51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" name="Equation" r:id="rId11" imgW="7302240" imgH="622080" progId="Equation.DSMT4">
                  <p:embed/>
                </p:oleObj>
              </mc:Choice>
              <mc:Fallback>
                <p:oleObj name="Equation" r:id="rId11" imgW="730224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4600" y="22326600"/>
                        <a:ext cx="6060859" cy="516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12936"/>
              </p:ext>
            </p:extLst>
          </p:nvPr>
        </p:nvGraphicFramePr>
        <p:xfrm>
          <a:off x="2292350" y="19278600"/>
          <a:ext cx="59372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" name="Equation" r:id="rId13" imgW="2374560" imgH="253800" progId="Equation.DSMT4">
                  <p:embed/>
                </p:oleObj>
              </mc:Choice>
              <mc:Fallback>
                <p:oleObj name="Equation" r:id="rId13" imgW="23745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92350" y="19278600"/>
                        <a:ext cx="593725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15537"/>
              </p:ext>
            </p:extLst>
          </p:nvPr>
        </p:nvGraphicFramePr>
        <p:xfrm>
          <a:off x="3241675" y="27203400"/>
          <a:ext cx="874077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" name="Equation" r:id="rId15" imgW="3225600" imgH="533160" progId="Equation.DSMT4">
                  <p:embed/>
                </p:oleObj>
              </mc:Choice>
              <mc:Fallback>
                <p:oleObj name="Equation" r:id="rId15" imgW="3225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41675" y="27203400"/>
                        <a:ext cx="8740775" cy="1444625"/>
                      </a:xfrm>
                      <a:prstGeom prst="rect">
                        <a:avLst/>
                      </a:prstGeom>
                      <a:solidFill>
                        <a:srgbClr val="101944"/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  <a:alpha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1447800" y="30022799"/>
            <a:ext cx="12801600" cy="10332720"/>
            <a:chOff x="1447800" y="6083855"/>
            <a:chExt cx="12801600" cy="10332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47800" y="6083855"/>
                  <a:ext cx="12801600" cy="10332720"/>
                </a:xfrm>
                <a:prstGeom prst="roundRect">
                  <a:avLst>
                    <a:gd name="adj" fmla="val 3314"/>
                  </a:avLst>
                </a:prstGeom>
                <a:solidFill>
                  <a:schemeClr val="bg1"/>
                </a:solidFill>
              </p:spPr>
              <p:txBody>
                <a:bodyPr wrap="square" lIns="274320" tIns="91440" rIns="182880" bIns="182880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/>
                  </a:r>
                  <a:b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</a:br>
                  <a: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> </a:t>
                  </a:r>
                  <a:r>
                    <a:rPr lang="en-US" sz="36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>Mielke-Baekler type model with torsion</a:t>
                  </a:r>
                </a:p>
                <a:p>
                  <a:endParaRPr lang="en-US" sz="2400" dirty="0" smtClean="0">
                    <a:latin typeface="Constantia" pitchFamily="18" charset="0"/>
                  </a:endParaRPr>
                </a:p>
                <a:p>
                  <a:pPr marL="342900" indent="-342900"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4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600" dirty="0" smtClean="0">
                      <a:latin typeface="Century" pitchFamily="18" charset="0"/>
                    </a:rPr>
                    <a:t> </a:t>
                  </a:r>
                  <a:br>
                    <a:rPr lang="en-US" sz="2600" dirty="0" smtClean="0">
                      <a:latin typeface="Century" pitchFamily="18" charset="0"/>
                    </a:rPr>
                  </a:br>
                  <a:r>
                    <a:rPr lang="en-US" sz="2600" dirty="0" smtClean="0">
                      <a:latin typeface="Century" pitchFamily="18" charset="0"/>
                    </a:rPr>
                    <a:t/>
                  </a:r>
                  <a:br>
                    <a:rPr lang="en-US" sz="2600" dirty="0" smtClean="0">
                      <a:latin typeface="Century" pitchFamily="18" charset="0"/>
                    </a:rPr>
                  </a:br>
                  <a:r>
                    <a:rPr lang="en-US" sz="2600" dirty="0" smtClean="0">
                      <a:latin typeface="Century" pitchFamily="18" charset="0"/>
                    </a:rPr>
                    <a:t/>
                  </a:r>
                  <a:br>
                    <a:rPr lang="en-US" sz="2600" dirty="0" smtClean="0">
                      <a:latin typeface="Century" pitchFamily="18" charset="0"/>
                    </a:rPr>
                  </a:br>
                  <a:r>
                    <a:rPr lang="en-US" sz="2600" dirty="0" smtClean="0">
                      <a:latin typeface="Century" pitchFamily="18" charset="0"/>
                    </a:rPr>
                    <a:t/>
                  </a:r>
                  <a:br>
                    <a:rPr lang="en-US" sz="2600" dirty="0" smtClean="0">
                      <a:latin typeface="Century" pitchFamily="18" charset="0"/>
                    </a:rPr>
                  </a:br>
                  <a:endParaRPr lang="en-US" sz="26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6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i="1" dirty="0" smtClean="0">
                      <a:latin typeface="Century" pitchFamily="18" charset="0"/>
                    </a:rPr>
                    <a:t>Equations of Motion:</a:t>
                  </a:r>
                  <a:endParaRPr lang="en-US" sz="28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600" i="1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600" i="1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600" i="1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600" i="1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i="1" dirty="0" smtClean="0">
                      <a:latin typeface="Century" pitchFamily="18" charset="0"/>
                    </a:rPr>
                    <a:t>Conventions:</a:t>
                  </a: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000" dirty="0" smtClean="0">
                      <a:latin typeface="Century" pitchFamily="18" charset="0"/>
                    </a:rPr>
                    <a:t/>
                  </a:r>
                  <a:br>
                    <a:rPr lang="en-US" sz="20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>Latin indices: i, j, k, … = 0, 1, 2 : Local frame indices (an-</a:t>
                  </a:r>
                  <a:r>
                    <a:rPr lang="en-US" sz="2800" dirty="0" err="1" smtClean="0">
                      <a:latin typeface="Century" pitchFamily="18" charset="0"/>
                    </a:rPr>
                    <a:t>holonomic</a:t>
                  </a:r>
                  <a:r>
                    <a:rPr lang="en-US" sz="2800" dirty="0" smtClean="0">
                      <a:latin typeface="Century" pitchFamily="18" charset="0"/>
                    </a:rPr>
                    <a:t>)</a:t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>Beginning </a:t>
                  </a:r>
                  <a:r>
                    <a:rPr lang="en-US" sz="2800" dirty="0">
                      <a:latin typeface="Century" pitchFamily="18" charset="0"/>
                    </a:rPr>
                    <a:t>G</a:t>
                  </a:r>
                  <a:r>
                    <a:rPr lang="en-US" sz="2800" dirty="0" smtClean="0">
                      <a:latin typeface="Century" pitchFamily="18" charset="0"/>
                    </a:rPr>
                    <a:t>reek indices: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𝛾</m:t>
                      </m:r>
                    </m:oMath>
                  </a14:m>
                  <a:r>
                    <a:rPr lang="en-US" sz="2800" dirty="0" smtClean="0">
                      <a:latin typeface="Century" pitchFamily="18" charset="0"/>
                    </a:rPr>
                    <a:t>, … = 1, 2   : Global indices (</a:t>
                  </a:r>
                  <a:r>
                    <a:rPr lang="en-US" sz="2800" dirty="0" err="1" smtClean="0">
                      <a:latin typeface="Century" pitchFamily="18" charset="0"/>
                    </a:rPr>
                    <a:t>holonomic</a:t>
                  </a:r>
                  <a:r>
                    <a:rPr lang="en-US" sz="2800" dirty="0" smtClean="0">
                      <a:latin typeface="Century" pitchFamily="18" charset="0"/>
                    </a:rPr>
                    <a:t>)</a:t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>Middle Greek indices: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𝜌</m:t>
                      </m:r>
                    </m:oMath>
                  </a14:m>
                  <a:r>
                    <a:rPr lang="en-US" sz="2800" dirty="0" smtClean="0">
                      <a:latin typeface="Century" pitchFamily="18" charset="0"/>
                    </a:rPr>
                    <a:t>, … = 0, 1</a:t>
                  </a:r>
                  <a:r>
                    <a:rPr lang="en-US" sz="2800" dirty="0">
                      <a:latin typeface="Century" pitchFamily="18" charset="0"/>
                    </a:rPr>
                    <a:t>, 2     : Global indices (</a:t>
                  </a:r>
                  <a:r>
                    <a:rPr lang="en-US" sz="2800" dirty="0" err="1">
                      <a:latin typeface="Century" pitchFamily="18" charset="0"/>
                    </a:rPr>
                    <a:t>holonomic</a:t>
                  </a:r>
                  <a:r>
                    <a:rPr lang="en-US" sz="2800" dirty="0">
                      <a:latin typeface="Century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6083855"/>
                  <a:ext cx="12801600" cy="10332720"/>
                </a:xfrm>
                <a:prstGeom prst="roundRect">
                  <a:avLst>
                    <a:gd name="adj" fmla="val 3314"/>
                  </a:avLst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/>
            <p:cNvCxnSpPr/>
            <p:nvPr/>
          </p:nvCxnSpPr>
          <p:spPr>
            <a:xfrm>
              <a:off x="1752600" y="7286149"/>
              <a:ext cx="10363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163999" y="31832550"/>
            <a:ext cx="11704401" cy="2686050"/>
            <a:chOff x="2057400" y="31165800"/>
            <a:chExt cx="11704401" cy="2686050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972984"/>
                </p:ext>
              </p:extLst>
            </p:nvPr>
          </p:nvGraphicFramePr>
          <p:xfrm>
            <a:off x="2057400" y="31165800"/>
            <a:ext cx="11673504" cy="730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0" name="Equation" r:id="rId18" imgW="4863960" imgH="304560" progId="Equation.DSMT4">
                    <p:embed/>
                  </p:oleObj>
                </mc:Choice>
                <mc:Fallback>
                  <p:oleObj name="Equation" r:id="rId18" imgW="486396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57400" y="31165800"/>
                          <a:ext cx="11673504" cy="7309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ounded Rectangle 24"/>
            <p:cNvSpPr/>
            <p:nvPr/>
          </p:nvSpPr>
          <p:spPr>
            <a:xfrm>
              <a:off x="3733800" y="32327850"/>
              <a:ext cx="2133600" cy="1066800"/>
            </a:xfrm>
            <a:prstGeom prst="roundRect">
              <a:avLst>
                <a:gd name="adj" fmla="val 27381"/>
              </a:avLst>
            </a:prstGeom>
            <a:blipFill>
              <a:blip r:embed="rId20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>
                  <a:latin typeface="Century" pitchFamily="18" charset="0"/>
                </a:rPr>
                <a:t>Einstein-Cartan</a:t>
              </a:r>
              <a:endParaRPr lang="en-US" sz="2800" i="1" dirty="0">
                <a:latin typeface="Century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210300" y="32785050"/>
              <a:ext cx="2590800" cy="1066800"/>
            </a:xfrm>
            <a:prstGeom prst="roundRect">
              <a:avLst>
                <a:gd name="adj" fmla="val 27381"/>
              </a:avLst>
            </a:prstGeom>
            <a:blipFill>
              <a:blip r:embed="rId20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latin typeface="Century" pitchFamily="18" charset="0"/>
                </a:rPr>
                <a:t>Cosmological term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9144000" y="32766000"/>
              <a:ext cx="2133600" cy="1066800"/>
            </a:xfrm>
            <a:prstGeom prst="roundRect">
              <a:avLst>
                <a:gd name="adj" fmla="val 27381"/>
              </a:avLst>
            </a:prstGeom>
            <a:blipFill>
              <a:blip r:embed="rId20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latin typeface="Century" pitchFamily="18" charset="0"/>
                </a:rPr>
                <a:t>Chern-Simons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1628201" y="32327850"/>
              <a:ext cx="2133600" cy="1066800"/>
            </a:xfrm>
            <a:prstGeom prst="roundRect">
              <a:avLst>
                <a:gd name="adj" fmla="val 27381"/>
              </a:avLst>
            </a:prstGeom>
            <a:blipFill>
              <a:blip r:embed="rId20"/>
              <a:tile tx="0" ty="0" sx="100000" sy="100000" flip="none" algn="tl"/>
            </a:blip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>
                  <a:latin typeface="Century" pitchFamily="18" charset="0"/>
                </a:rPr>
                <a:t>Torsion</a:t>
              </a:r>
            </a:p>
          </p:txBody>
        </p:sp>
        <p:cxnSp>
          <p:nvCxnSpPr>
            <p:cNvPr id="31" name="Straight Arrow Connector 30"/>
            <p:cNvCxnSpPr>
              <a:stCxn id="25" idx="0"/>
            </p:cNvCxnSpPr>
            <p:nvPr/>
          </p:nvCxnSpPr>
          <p:spPr>
            <a:xfrm flipH="1" flipV="1">
              <a:off x="4648200" y="31794450"/>
              <a:ext cx="152400" cy="53340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0"/>
            </p:cNvCxnSpPr>
            <p:nvPr/>
          </p:nvCxnSpPr>
          <p:spPr>
            <a:xfrm flipH="1" flipV="1">
              <a:off x="7086600" y="31851600"/>
              <a:ext cx="419100" cy="93345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2" idx="0"/>
            </p:cNvCxnSpPr>
            <p:nvPr/>
          </p:nvCxnSpPr>
          <p:spPr>
            <a:xfrm flipV="1">
              <a:off x="10210800" y="31851600"/>
              <a:ext cx="304800" cy="91440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3" idx="0"/>
            </p:cNvCxnSpPr>
            <p:nvPr/>
          </p:nvCxnSpPr>
          <p:spPr>
            <a:xfrm flipV="1">
              <a:off x="12695001" y="31794450"/>
              <a:ext cx="167599" cy="533400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04940"/>
              </p:ext>
            </p:extLst>
          </p:nvPr>
        </p:nvGraphicFramePr>
        <p:xfrm>
          <a:off x="3200400" y="35452050"/>
          <a:ext cx="6583362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" name="Equation" r:id="rId21" imgW="2743200" imgH="914400" progId="Equation.DSMT4">
                  <p:embed/>
                </p:oleObj>
              </mc:Choice>
              <mc:Fallback>
                <p:oleObj name="Equation" r:id="rId21" imgW="2743200" imgH="914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452050"/>
                        <a:ext cx="6583362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380488" y="24445916"/>
            <a:ext cx="9354312" cy="1385884"/>
            <a:chOff x="2380488" y="24369716"/>
            <a:chExt cx="9354312" cy="1385884"/>
          </a:xfrm>
        </p:grpSpPr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5143351"/>
                </p:ext>
              </p:extLst>
            </p:nvPr>
          </p:nvGraphicFramePr>
          <p:xfrm>
            <a:off x="2400300" y="24369716"/>
            <a:ext cx="3467100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2" name="Equation" r:id="rId23" imgW="4178160" imgH="672840" progId="Equation.DSMT4">
                    <p:embed/>
                  </p:oleObj>
                </mc:Choice>
                <mc:Fallback>
                  <p:oleObj name="Equation" r:id="rId23" imgW="4178160" imgH="672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400300" y="24369716"/>
                          <a:ext cx="3467100" cy="55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1253048"/>
                </p:ext>
              </p:extLst>
            </p:nvPr>
          </p:nvGraphicFramePr>
          <p:xfrm>
            <a:off x="2380488" y="25110948"/>
            <a:ext cx="9354312" cy="644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3" name="Equation" r:id="rId25" imgW="3682800" imgH="253800" progId="Equation.DSMT4">
                    <p:embed/>
                  </p:oleObj>
                </mc:Choice>
                <mc:Fallback>
                  <p:oleObj name="Equation" r:id="rId25" imgW="36828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2380488" y="25110948"/>
                          <a:ext cx="9354312" cy="6446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/>
          <p:cNvGrpSpPr/>
          <p:nvPr/>
        </p:nvGrpSpPr>
        <p:grpSpPr>
          <a:xfrm>
            <a:off x="16002000" y="6324600"/>
            <a:ext cx="12801600" cy="5600075"/>
            <a:chOff x="1447800" y="6083856"/>
            <a:chExt cx="12801600" cy="5600075"/>
          </a:xfrm>
        </p:grpSpPr>
        <p:sp>
          <p:nvSpPr>
            <p:cNvPr id="59" name="TextBox 58"/>
            <p:cNvSpPr txBox="1"/>
            <p:nvPr/>
          </p:nvSpPr>
          <p:spPr>
            <a:xfrm>
              <a:off x="1447800" y="6083856"/>
              <a:ext cx="12801600" cy="5600075"/>
            </a:xfrm>
            <a:prstGeom prst="roundRect">
              <a:avLst>
                <a:gd name="adj" fmla="val 4423"/>
              </a:avLst>
            </a:prstGeom>
            <a:solidFill>
              <a:schemeClr val="bg1"/>
            </a:solidFill>
          </p:spPr>
          <p:txBody>
            <a:bodyPr wrap="square" lIns="274320" tIns="91440" rIns="182880" bIns="91440" rtlCol="0">
              <a:spAutoFit/>
            </a:bodyPr>
            <a:lstStyle/>
            <a:p>
              <a:r>
                <a:rPr lang="en-US" sz="2400" dirty="0" smtClean="0">
                  <a:solidFill>
                    <a:srgbClr val="760000"/>
                  </a:solidFill>
                  <a:latin typeface="Arial Black" pitchFamily="34" charset="0"/>
                </a:rPr>
                <a:t/>
              </a:r>
              <a:br>
                <a:rPr lang="en-US" sz="2400" dirty="0" smtClean="0">
                  <a:solidFill>
                    <a:srgbClr val="760000"/>
                  </a:solidFill>
                  <a:latin typeface="Arial Black" pitchFamily="34" charset="0"/>
                </a:rPr>
              </a:br>
              <a:r>
                <a:rPr lang="en-US" sz="2400" dirty="0" smtClean="0">
                  <a:solidFill>
                    <a:srgbClr val="760000"/>
                  </a:solidFill>
                  <a:latin typeface="Arial Black" pitchFamily="34" charset="0"/>
                </a:rPr>
                <a:t> </a:t>
              </a:r>
              <a:r>
                <a:rPr lang="en-US" sz="3600" dirty="0" smtClean="0">
                  <a:solidFill>
                    <a:srgbClr val="760000"/>
                  </a:solidFill>
                  <a:latin typeface="Arial Black" pitchFamily="34" charset="0"/>
                </a:rPr>
                <a:t>Hamiltonian Constraints</a:t>
              </a:r>
            </a:p>
            <a:p>
              <a:endParaRPr lang="en-US" sz="2400" dirty="0" smtClean="0">
                <a:latin typeface="Constantia" pitchFamily="18" charset="0"/>
              </a:endParaRPr>
            </a:p>
            <a:p>
              <a:pPr marL="342900" indent="-342900">
                <a:buFont typeface="Courier New" pitchFamily="49" charset="0"/>
                <a:buChar char="o"/>
              </a:pPr>
              <a:endParaRPr lang="en-US" sz="2400" dirty="0" smtClean="0">
                <a:latin typeface="Century" pitchFamily="18" charset="0"/>
              </a:endParaRPr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en-US" sz="2800" dirty="0" smtClean="0">
                <a:latin typeface="Century" pitchFamily="18" charset="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Courier New" pitchFamily="49" charset="0"/>
                <a:buChar char="o"/>
              </a:pPr>
              <a:endParaRPr lang="en-US" sz="2800" dirty="0">
                <a:latin typeface="Century" pitchFamily="18" charset="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Courier New" pitchFamily="49" charset="0"/>
                <a:buChar char="o"/>
              </a:pPr>
              <a:endParaRPr lang="en-US" sz="2800" dirty="0" smtClean="0">
                <a:latin typeface="Century" pitchFamily="18" charset="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Courier New" pitchFamily="49" charset="0"/>
                <a:buChar char="o"/>
              </a:pPr>
              <a:endParaRPr lang="en-US" sz="2800" dirty="0">
                <a:latin typeface="Century" pitchFamily="18" charset="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Courier New" pitchFamily="49" charset="0"/>
                <a:buChar char="o"/>
              </a:pPr>
              <a:endParaRPr lang="en-US" sz="2800" dirty="0" smtClean="0">
                <a:latin typeface="Century" pitchFamily="18" charset="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1200"/>
                </a:spcAft>
                <a:buFont typeface="Courier New" pitchFamily="49" charset="0"/>
                <a:buChar char="o"/>
              </a:pPr>
              <a:endParaRPr lang="en-US" sz="1100" dirty="0" smtClean="0">
                <a:latin typeface="Century" pitchFamily="18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1752600" y="7286149"/>
              <a:ext cx="65532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173983"/>
                  </p:ext>
                </p:extLst>
              </p:nvPr>
            </p:nvGraphicFramePr>
            <p:xfrm>
              <a:off x="17068800" y="8305800"/>
              <a:ext cx="10668000" cy="3175508"/>
            </p:xfrm>
            <a:graphic>
              <a:graphicData uri="http://schemas.openxmlformats.org/drawingml/2006/table">
                <a:tbl>
                  <a:tblPr firstRow="1" firstCol="1">
                    <a:tableStyleId>{2D5ABB26-0587-4C30-8999-92F81FD0307C}</a:tableStyleId>
                  </a:tblPr>
                  <a:tblGrid>
                    <a:gridCol w="3556000"/>
                    <a:gridCol w="3556000"/>
                    <a:gridCol w="3556000"/>
                  </a:tblGrid>
                  <a:tr h="607218">
                    <a:tc>
                      <a:txBody>
                        <a:bodyPr/>
                        <a:lstStyle/>
                        <a:p>
                          <a:endParaRPr lang="en-IN" sz="28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BE7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pc="300" dirty="0" smtClean="0">
                              <a:solidFill>
                                <a:srgbClr val="760000"/>
                              </a:solidFill>
                              <a:latin typeface="Century" pitchFamily="18" charset="0"/>
                            </a:rPr>
                            <a:t>First Class</a:t>
                          </a:r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pc="300" dirty="0" smtClean="0">
                              <a:solidFill>
                                <a:srgbClr val="760000"/>
                              </a:solidFill>
                              <a:latin typeface="Century" pitchFamily="18" charset="0"/>
                            </a:rPr>
                            <a:t>Second Class</a:t>
                          </a:r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</a:tr>
                  <a:tr h="11318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pc="300" dirty="0" smtClean="0">
                              <a:solidFill>
                                <a:srgbClr val="760000"/>
                              </a:solidFill>
                              <a:latin typeface="Century" pitchFamily="18" charset="0"/>
                            </a:rPr>
                            <a:t>Primary</a:t>
                          </a:r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smtClean="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latin typeface="Century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smtClean="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800" smtClean="0">
                                            <a:latin typeface="Cambria Math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IN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800" smtClean="0">
                                            <a:latin typeface="Cambria Math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latin typeface="Century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IN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800" smtClean="0">
                                            <a:latin typeface="Cambria Math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sz="280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sz="2800" smtClean="0">
                                            <a:latin typeface="Cambria Math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𝛼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N" sz="2800" dirty="0"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79758"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smtClean="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0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d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ℋ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800" dirty="0">
                            <a:latin typeface="Century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smtClean="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0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d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smtClean="0">
                                            <a:latin typeface="Cambria Math"/>
                                          </a:rPr>
                                          <m:t>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800" dirty="0"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dirty="0"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1" name="Table 6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173983"/>
                  </p:ext>
                </p:extLst>
              </p:nvPr>
            </p:nvGraphicFramePr>
            <p:xfrm>
              <a:off x="17068800" y="8305800"/>
              <a:ext cx="10668000" cy="3175508"/>
            </p:xfrm>
            <a:graphic>
              <a:graphicData uri="http://schemas.openxmlformats.org/drawingml/2006/table">
                <a:tbl>
                  <a:tblPr firstRow="1" firstCol="1">
                    <a:tableStyleId>{2D5ABB26-0587-4C30-8999-92F81FD0307C}</a:tableStyleId>
                  </a:tblPr>
                  <a:tblGrid>
                    <a:gridCol w="3556000"/>
                    <a:gridCol w="3556000"/>
                    <a:gridCol w="3556000"/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IN" sz="28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7BE7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pc="300" dirty="0" smtClean="0">
                              <a:solidFill>
                                <a:srgbClr val="760000"/>
                              </a:solidFill>
                              <a:latin typeface="Century" pitchFamily="18" charset="0"/>
                            </a:rPr>
                            <a:t>First Class</a:t>
                          </a:r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pc="300" dirty="0" smtClean="0">
                              <a:solidFill>
                                <a:srgbClr val="760000"/>
                              </a:solidFill>
                              <a:latin typeface="Century" pitchFamily="18" charset="0"/>
                            </a:rPr>
                            <a:t>Second Class</a:t>
                          </a:r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</a:tr>
                  <a:tr h="12651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spc="300" dirty="0" smtClean="0">
                              <a:solidFill>
                                <a:srgbClr val="760000"/>
                              </a:solidFill>
                              <a:latin typeface="Century" pitchFamily="18" charset="0"/>
                            </a:rPr>
                            <a:t>Primary</a:t>
                          </a:r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7"/>
                          <a:stretch>
                            <a:fillRect l="-99829" t="-56039" r="-99829" b="-961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7"/>
                          <a:stretch>
                            <a:fillRect l="-200172" t="-56039" b="-96135"/>
                          </a:stretch>
                        </a:blipFill>
                      </a:tcPr>
                    </a:tc>
                  </a:tr>
                  <a:tr h="1209294">
                    <a:tc>
                      <a:txBody>
                        <a:bodyPr/>
                        <a:lstStyle/>
                        <a:p>
                          <a:pPr algn="ctr"/>
                          <a:endParaRPr lang="en-IN" sz="2800" b="0" spc="300" dirty="0">
                            <a:solidFill>
                              <a:srgbClr val="760000"/>
                            </a:solidFill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E4B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7"/>
                          <a:stretch>
                            <a:fillRect l="-99829" t="-163131" r="-99829" b="-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N" sz="2800" dirty="0">
                            <a:latin typeface="Century" pitchFamily="18" charset="0"/>
                          </a:endParaRPr>
                        </a:p>
                      </a:txBody>
                      <a:tcPr marL="137160" marR="137160" marT="137160" marB="13716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4" name="Group 63"/>
          <p:cNvGrpSpPr/>
          <p:nvPr/>
        </p:nvGrpSpPr>
        <p:grpSpPr>
          <a:xfrm>
            <a:off x="16002000" y="12700843"/>
            <a:ext cx="12801600" cy="10014796"/>
            <a:chOff x="1447800" y="6083856"/>
            <a:chExt cx="12801600" cy="10014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447800" y="6083856"/>
                  <a:ext cx="12801600" cy="10014796"/>
                </a:xfrm>
                <a:prstGeom prst="roundRect">
                  <a:avLst>
                    <a:gd name="adj" fmla="val 2533"/>
                  </a:avLst>
                </a:prstGeom>
                <a:solidFill>
                  <a:schemeClr val="bg1"/>
                </a:solidFill>
              </p:spPr>
              <p:txBody>
                <a:bodyPr wrap="square" lIns="274320" tIns="91440" rIns="182880" bIns="91440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/>
                  </a:r>
                  <a:b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</a:br>
                  <a: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> </a:t>
                  </a:r>
                  <a:r>
                    <a:rPr lang="en-US" sz="36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>Hamiltonian generator &amp; symmetries</a:t>
                  </a:r>
                </a:p>
                <a:p>
                  <a:endParaRPr lang="en-US" sz="2400" dirty="0" smtClean="0">
                    <a:latin typeface="Constantia" pitchFamily="18" charset="0"/>
                  </a:endParaRPr>
                </a:p>
                <a:p>
                  <a:pPr marL="342900" indent="-342900">
                    <a:buFont typeface="Courier New" pitchFamily="49" charset="0"/>
                    <a:buChar char="o"/>
                  </a:pPr>
                  <a:endParaRPr lang="en-US" sz="24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SzPct val="100000"/>
                    <a:buFont typeface="Wingdings" pitchFamily="2" charset="2"/>
                    <a:buChar char="§"/>
                  </a:pPr>
                  <a:r>
                    <a:rPr lang="en-US" sz="2800" dirty="0">
                      <a:latin typeface="Century" pitchFamily="18" charset="0"/>
                    </a:rPr>
                    <a:t>Define structure functions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𝐼𝐽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Century" pitchFamily="18" charset="0"/>
                    </a:rPr>
                    <a:t> and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𝐽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Century" pitchFamily="18" charset="0"/>
                    </a:rPr>
                    <a:t/>
                  </a:r>
                  <a:br>
                    <a:rPr lang="en-US" sz="2800" dirty="0">
                      <a:latin typeface="Century" pitchFamily="18" charset="0"/>
                    </a:rPr>
                  </a:b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 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𝐾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𝐼𝐽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𝐾</m:t>
                          </m:r>
                        </m:sub>
                      </m:sSub>
                    </m:oMath>
                  </a14:m>
                  <a:r>
                    <a:rPr lang="en-US" sz="2800" dirty="0">
                      <a:latin typeface="Century" pitchFamily="18" charset="0"/>
                    </a:rPr>
                    <a:t> ;</a:t>
                  </a:r>
                  <a:r>
                    <a:rPr lang="en-US" sz="2800" dirty="0" smtClean="0">
                      <a:latin typeface="Century" pitchFamily="18" charset="0"/>
                    </a:rPr>
                    <a:t>   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𝐽</m:t>
                              </m:r>
                            </m:sup>
                          </m:sSup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𝐽</m:t>
                          </m:r>
                        </m:sub>
                      </m:sSub>
                    </m:oMath>
                  </a14:m>
                  <a:endParaRPr lang="en-US" sz="28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SzPct val="100000"/>
                    <a:buFont typeface="Wingdings" pitchFamily="2" charset="2"/>
                    <a:buChar char="§"/>
                  </a:pPr>
                  <a:r>
                    <a:rPr lang="en-US" sz="2800" dirty="0" smtClean="0">
                      <a:solidFill>
                        <a:srgbClr val="702D00"/>
                      </a:solidFill>
                      <a:latin typeface="Century" pitchFamily="18" charset="0"/>
                    </a:rPr>
                    <a:t>Gauge </a:t>
                  </a:r>
                  <a:r>
                    <a:rPr lang="en-US" sz="2800" dirty="0">
                      <a:solidFill>
                        <a:srgbClr val="702D00"/>
                      </a:solidFill>
                      <a:latin typeface="Century" pitchFamily="18" charset="0"/>
                    </a:rPr>
                    <a:t>generator </a:t>
                  </a:r>
                  <a:r>
                    <a:rPr lang="en-US" sz="2800" dirty="0" smtClean="0">
                      <a:solidFill>
                        <a:srgbClr val="702D00"/>
                      </a:solidFill>
                      <a:latin typeface="Century" pitchFamily="18" charset="0"/>
                      <a:sym typeface="Symbol"/>
                    </a:rPr>
                    <a:t></a:t>
                  </a:r>
                  <a:r>
                    <a:rPr lang="en-US" sz="2800" dirty="0" smtClean="0">
                      <a:solidFill>
                        <a:srgbClr val="702D00"/>
                      </a:solidFill>
                      <a:latin typeface="Century" pitchFamily="18" charset="0"/>
                    </a:rPr>
                    <a:t> </a:t>
                  </a:r>
                  <a:r>
                    <a:rPr lang="en-US" sz="2800" dirty="0">
                      <a:solidFill>
                        <a:srgbClr val="702D00"/>
                      </a:solidFill>
                      <a:latin typeface="Century" pitchFamily="18" charset="0"/>
                    </a:rPr>
                    <a:t>sum of 1</a:t>
                  </a:r>
                  <a:r>
                    <a:rPr lang="en-US" sz="2800" baseline="30000" dirty="0">
                      <a:solidFill>
                        <a:srgbClr val="702D00"/>
                      </a:solidFill>
                      <a:latin typeface="Century" pitchFamily="18" charset="0"/>
                    </a:rPr>
                    <a:t>st</a:t>
                  </a:r>
                  <a:r>
                    <a:rPr lang="en-US" sz="2800" dirty="0">
                      <a:solidFill>
                        <a:srgbClr val="702D00"/>
                      </a:solidFill>
                      <a:latin typeface="Century" pitchFamily="18" charset="0"/>
                    </a:rPr>
                    <a:t> class constraints </a:t>
                  </a:r>
                  <a:r>
                    <a:rPr lang="en-US" sz="2800" dirty="0" smtClean="0">
                      <a:latin typeface="Century" pitchFamily="18" charset="0"/>
                      <a:sym typeface="Symbol"/>
                    </a:rPr>
                    <a:t></a:t>
                  </a:r>
                  <a:r>
                    <a:rPr lang="en-US" sz="2800" dirty="0" smtClean="0">
                      <a:latin typeface="Century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</m:e>
                      </m:nary>
                    </m:oMath>
                  </a14:m>
                  <a:r>
                    <a:rPr lang="en-US" sz="2800" dirty="0">
                      <a:latin typeface="Century" pitchFamily="18" charset="0"/>
                    </a:rPr>
                    <a:t/>
                  </a:r>
                  <a:br>
                    <a:rPr lang="en-US" sz="2800" dirty="0">
                      <a:latin typeface="Century" pitchFamily="18" charset="0"/>
                    </a:rPr>
                  </a:br>
                  <a:r>
                    <a:rPr lang="en-US" sz="2800" dirty="0">
                      <a:latin typeface="Century" pitchFamily="18" charset="0"/>
                    </a:rPr>
                    <a:t>where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IN" sz="2800" dirty="0">
                      <a:latin typeface="Century" pitchFamily="18" charset="0"/>
                    </a:rPr>
                    <a:t> are gauge parameters. </a:t>
                  </a:r>
                  <a:r>
                    <a:rPr lang="en-US" sz="2800" dirty="0" smtClean="0">
                      <a:solidFill>
                        <a:srgbClr val="162260"/>
                      </a:solidFill>
                      <a:latin typeface="Century" pitchFamily="18" charset="0"/>
                    </a:rPr>
                    <a:t>Not all of these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rgbClr val="1622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162260"/>
                              </a:solidFill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162260"/>
                              </a:solidFill>
                              <a:latin typeface="Cambria Math"/>
                            </a:rPr>
                            <m:t>𝐼</m:t>
                          </m:r>
                        </m:sup>
                      </m:sSup>
                      <m:r>
                        <a:rPr lang="en-US" sz="2800" i="1">
                          <a:solidFill>
                            <a:srgbClr val="16226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IN" sz="2800" dirty="0">
                      <a:solidFill>
                        <a:srgbClr val="162260"/>
                      </a:solidFill>
                      <a:latin typeface="Century" pitchFamily="18" charset="0"/>
                    </a:rPr>
                    <a:t>are independent</a:t>
                  </a:r>
                  <a:endParaRPr lang="en-IN" sz="28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SzPct val="100000"/>
                    <a:buFont typeface="Wingdings" pitchFamily="2" charset="2"/>
                    <a:buChar char="§"/>
                  </a:pPr>
                  <a:r>
                    <a:rPr lang="en-US" sz="2800" dirty="0">
                      <a:latin typeface="Century" pitchFamily="18" charset="0"/>
                    </a:rPr>
                    <a:t>Demanding commutation of arbitrary gauge variation with total time derivative: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a14:m>
                  <a:r>
                    <a:rPr lang="en-IN" sz="2800" dirty="0">
                      <a:latin typeface="Century" pitchFamily="18" charset="0"/>
                    </a:rPr>
                    <a:t>, where  </a:t>
                  </a:r>
                  <a14:m>
                    <m:oMath xmlns:m="http://schemas.openxmlformats.org/officeDocument/2006/math">
                      <m:r>
                        <a:rPr lang="en-IN" sz="28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𝑞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</m:d>
                    </m:oMath>
                  </a14:m>
                  <a:r>
                    <a:rPr lang="en-IN" sz="2800" dirty="0" smtClean="0">
                      <a:latin typeface="Century" pitchFamily="18" charset="0"/>
                    </a:rPr>
                    <a:t>  and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IN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𝑑𝑞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a14:m>
                  <a:endParaRPr lang="en-IN" sz="28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SzPct val="100000"/>
                    <a:buFont typeface="Wingdings" pitchFamily="2" charset="2"/>
                    <a:buChar char="§"/>
                  </a:pPr>
                  <a:r>
                    <a:rPr lang="en-US" sz="2800" dirty="0" smtClean="0">
                      <a:latin typeface="Century" pitchFamily="18" charset="0"/>
                    </a:rPr>
                    <a:t>Using </a:t>
                  </a:r>
                  <a:r>
                    <a:rPr lang="en-US" sz="2800" dirty="0">
                      <a:latin typeface="Century" pitchFamily="18" charset="0"/>
                    </a:rPr>
                    <a:t>these to eliminate dependent gauge parameters from the set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𝐼</m:t>
                          </m:r>
                        </m:sup>
                      </m:sSup>
                    </m:oMath>
                  </a14:m>
                  <a:r>
                    <a:rPr lang="en-IN" sz="2800" dirty="0">
                      <a:latin typeface="Century" pitchFamily="18" charset="0"/>
                    </a:rPr>
                    <a:t>, </a:t>
                  </a:r>
                  <a:r>
                    <a:rPr lang="en-US" sz="2800" dirty="0">
                      <a:latin typeface="Century" pitchFamily="18" charset="0"/>
                    </a:rPr>
                    <a:t/>
                  </a:r>
                  <a:br>
                    <a:rPr lang="en-US" sz="2800" dirty="0">
                      <a:latin typeface="Century" pitchFamily="18" charset="0"/>
                    </a:rPr>
                  </a:br>
                  <a:r>
                    <a:rPr lang="en-US" sz="1000" dirty="0">
                      <a:latin typeface="Century" pitchFamily="18" charset="0"/>
                    </a:rPr>
                    <a:t/>
                  </a:r>
                  <a:br>
                    <a:rPr lang="en-US" sz="1000" dirty="0">
                      <a:latin typeface="Century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𝑞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sz="2800" dirty="0">
                      <a:latin typeface="Century" pitchFamily="18" charset="0"/>
                    </a:rPr>
                    <a:t/>
                  </a:r>
                  <a:br>
                    <a:rPr lang="en-US" sz="2800" dirty="0">
                      <a:latin typeface="Century" pitchFamily="18" charset="0"/>
                    </a:rPr>
                  </a:br>
                  <a14:m>
                    <m:oMath xmlns:m="http://schemas.openxmlformats.org/officeDocument/2006/math">
                      <m:r>
                        <a:rPr lang="en-US" sz="2800">
                          <a:latin typeface="Cambria Math"/>
                        </a:rPr>
                        <m:t>    </m:t>
                      </m:r>
                      <m:r>
                        <a:rPr lang="en-US" sz="2800" i="1">
                          <a:latin typeface="Cambria Math"/>
                        </a:rPr>
                        <m:t>    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acc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i="1">
                                      <a:latin typeface="Cambria Math"/>
                                      <a:ea typeface="Cambria Math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a14:m>
                  <a:endParaRPr lang="en-IN" sz="28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6">
                        <a:lumMod val="75000"/>
                      </a:schemeClr>
                    </a:buClr>
                    <a:buSzPct val="100000"/>
                    <a:buFont typeface="Wingdings" pitchFamily="2" charset="2"/>
                    <a:buChar char="§"/>
                  </a:pPr>
                  <a:r>
                    <a:rPr lang="en-US" sz="2800" dirty="0">
                      <a:latin typeface="Century" pitchFamily="18" charset="0"/>
                    </a:rPr>
                    <a:t>The </a:t>
                  </a:r>
                  <a:r>
                    <a:rPr lang="en-US" sz="2800" dirty="0">
                      <a:solidFill>
                        <a:srgbClr val="006C0D"/>
                      </a:solidFill>
                      <a:latin typeface="Century" pitchFamily="18" charset="0"/>
                    </a:rPr>
                    <a:t>hamiltonian gauge symmetries </a:t>
                  </a:r>
                  <a:r>
                    <a:rPr lang="en-US" sz="2800" dirty="0">
                      <a:latin typeface="Century" pitchFamily="18" charset="0"/>
                    </a:rPr>
                    <a:t>turn out to be</a:t>
                  </a:r>
                  <a:r>
                    <a:rPr lang="en-US" sz="2800" dirty="0" smtClean="0">
                      <a:latin typeface="Century" pitchFamily="18" charset="0"/>
                    </a:rPr>
                    <a:t>:</a:t>
                  </a:r>
                  <a:endParaRPr lang="en-US" sz="28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1">
                        <a:lumMod val="50000"/>
                      </a:schemeClr>
                    </a:buClr>
                    <a:buSzPct val="125000"/>
                    <a:buFont typeface="Wingdings" pitchFamily="2" charset="2"/>
                    <a:buChar char="§"/>
                  </a:pPr>
                  <a:endParaRPr lang="en-US" sz="2800" dirty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1">
                        <a:lumMod val="50000"/>
                      </a:schemeClr>
                    </a:buClr>
                    <a:buSzPct val="125000"/>
                    <a:buFont typeface="Wingdings" pitchFamily="2" charset="2"/>
                    <a:buChar char="§"/>
                  </a:pPr>
                  <a:endParaRPr lang="en-US" sz="26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1200"/>
                    </a:spcBef>
                    <a:spcAft>
                      <a:spcPts val="600"/>
                    </a:spcAft>
                    <a:buClr>
                      <a:schemeClr val="accent1">
                        <a:lumMod val="50000"/>
                      </a:schemeClr>
                    </a:buClr>
                    <a:buSzPct val="125000"/>
                    <a:buFont typeface="Wingdings" pitchFamily="2" charset="2"/>
                    <a:buChar char="§"/>
                  </a:pPr>
                  <a:endParaRPr lang="en-US" sz="2600" dirty="0">
                    <a:latin typeface="Century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6083856"/>
                  <a:ext cx="12801600" cy="10014796"/>
                </a:xfrm>
                <a:prstGeom prst="roundRect">
                  <a:avLst>
                    <a:gd name="adj" fmla="val 2533"/>
                  </a:avLst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Connector 65"/>
            <p:cNvCxnSpPr/>
            <p:nvPr/>
          </p:nvCxnSpPr>
          <p:spPr>
            <a:xfrm>
              <a:off x="1752600" y="7286149"/>
              <a:ext cx="95250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35160"/>
              </p:ext>
            </p:extLst>
          </p:nvPr>
        </p:nvGraphicFramePr>
        <p:xfrm>
          <a:off x="19050000" y="20802600"/>
          <a:ext cx="6229350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" name="Equation" r:id="rId29" imgW="2298600" imgH="533160" progId="Equation.DSMT4">
                  <p:embed/>
                </p:oleObj>
              </mc:Choice>
              <mc:Fallback>
                <p:oleObj name="Equation" r:id="rId29" imgW="2298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9050000" y="20802600"/>
                        <a:ext cx="6229350" cy="1444625"/>
                      </a:xfrm>
                      <a:prstGeom prst="rect">
                        <a:avLst/>
                      </a:prstGeom>
                      <a:solidFill>
                        <a:srgbClr val="101944"/>
                      </a:solidFill>
                      <a:ln w="127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6002000" y="23469600"/>
            <a:ext cx="12801600" cy="14942552"/>
            <a:chOff x="1447800" y="6054031"/>
            <a:chExt cx="12801600" cy="14942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447800" y="6054031"/>
                  <a:ext cx="12801600" cy="14942552"/>
                </a:xfrm>
                <a:prstGeom prst="roundRect">
                  <a:avLst>
                    <a:gd name="adj" fmla="val 1882"/>
                  </a:avLst>
                </a:prstGeom>
                <a:solidFill>
                  <a:schemeClr val="bg1"/>
                </a:solidFill>
              </p:spPr>
              <p:txBody>
                <a:bodyPr wrap="square" lIns="274320" tIns="91440" rIns="182880" bIns="91440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/>
                  </a:r>
                  <a:b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</a:br>
                  <a:r>
                    <a:rPr lang="en-US" sz="24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> </a:t>
                  </a:r>
                  <a:r>
                    <a:rPr lang="en-US" sz="3600" dirty="0" smtClean="0">
                      <a:solidFill>
                        <a:srgbClr val="760000"/>
                      </a:solidFill>
                      <a:latin typeface="Arial Black" pitchFamily="34" charset="0"/>
                    </a:rPr>
                    <a:t>A tale of trivial symmetries</a:t>
                  </a:r>
                </a:p>
                <a:p>
                  <a:endParaRPr lang="en-US" sz="2400" dirty="0" smtClean="0">
                    <a:latin typeface="Constantia" pitchFamily="18" charset="0"/>
                  </a:endParaRPr>
                </a:p>
                <a:p>
                  <a:pPr marL="342900" indent="-342900"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4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dirty="0" smtClean="0">
                      <a:latin typeface="Century" pitchFamily="18" charset="0"/>
                    </a:rPr>
                    <a:t>To compare the two symmetries </a:t>
                  </a:r>
                  <a:r>
                    <a:rPr lang="en-US" sz="2800" dirty="0" smtClean="0">
                      <a:latin typeface="Century" pitchFamily="18" charset="0"/>
                      <a:sym typeface="Symbol"/>
                    </a:rPr>
                    <a:t></a:t>
                  </a:r>
                  <a:r>
                    <a:rPr lang="en-US" sz="2800" dirty="0" smtClean="0">
                      <a:latin typeface="Century" pitchFamily="18" charset="0"/>
                    </a:rPr>
                    <a:t> </a:t>
                  </a:r>
                  <a:r>
                    <a:rPr lang="en-US" sz="2800" dirty="0" smtClean="0">
                      <a:solidFill>
                        <a:srgbClr val="162260"/>
                      </a:solidFill>
                      <a:latin typeface="Century" pitchFamily="18" charset="0"/>
                    </a:rPr>
                    <a:t>map between gauge parameters</a:t>
                  </a: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8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dirty="0" smtClean="0">
                      <a:latin typeface="Century" pitchFamily="18" charset="0"/>
                    </a:rPr>
                    <a:t>The two symmetries can </a:t>
                  </a:r>
                  <a:r>
                    <a:rPr lang="en-US" sz="2800" dirty="0">
                      <a:latin typeface="Century" pitchFamily="18" charset="0"/>
                    </a:rPr>
                    <a:t>then </a:t>
                  </a:r>
                  <a:r>
                    <a:rPr lang="en-US" sz="2800" dirty="0" smtClean="0">
                      <a:latin typeface="Century" pitchFamily="18" charset="0"/>
                    </a:rPr>
                    <a:t>be compared</a:t>
                  </a: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endParaRPr lang="en-US" sz="28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dirty="0" smtClean="0">
                      <a:latin typeface="Century" pitchFamily="18" charset="0"/>
                    </a:rPr>
                    <a:t>Explicitly, the balance symmetry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5024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5024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502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5024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5024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5024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502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5024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5024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latin typeface="Century" pitchFamily="18" charset="0"/>
                    </a:rPr>
                    <a:t> reads:</a:t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>where,</a:t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endParaRPr lang="en-US" sz="28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dirty="0" smtClean="0">
                      <a:latin typeface="Century" pitchFamily="18" charset="0"/>
                    </a:rPr>
                    <a:t>Here the coefficients </a:t>
                  </a:r>
                  <a:r>
                    <a:rPr lang="en-US" sz="2800" dirty="0" smtClean="0">
                      <a:latin typeface="Century" pitchFamily="18" charset="0"/>
                      <a:sym typeface="Symbol"/>
                    </a:rPr>
                    <a:t> are all antisymmetric in the field indices</a:t>
                  </a: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dirty="0" smtClean="0">
                      <a:latin typeface="Century" pitchFamily="18" charset="0"/>
                    </a:rPr>
                    <a:t>So the action remains invariant without imposition of </a:t>
                  </a:r>
                  <a:r>
                    <a:rPr lang="en-US" sz="2800" dirty="0" err="1" smtClean="0">
                      <a:latin typeface="Century" pitchFamily="18" charset="0"/>
                    </a:rPr>
                    <a:t>eq</a:t>
                  </a:r>
                  <a:r>
                    <a:rPr lang="en-US" sz="2800" baseline="30000" dirty="0" err="1" smtClean="0">
                      <a:latin typeface="Century" pitchFamily="18" charset="0"/>
                    </a:rPr>
                    <a:t>n</a:t>
                  </a:r>
                  <a:r>
                    <a:rPr lang="en-US" sz="2800" dirty="0" err="1" smtClean="0">
                      <a:latin typeface="Century" pitchFamily="18" charset="0"/>
                    </a:rPr>
                    <a:t>s</a:t>
                  </a:r>
                  <a:r>
                    <a:rPr lang="en-US" sz="2800" dirty="0" smtClean="0">
                      <a:latin typeface="Century" pitchFamily="18" charset="0"/>
                    </a:rPr>
                    <a:t> of motion</a:t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r>
                    <a:rPr lang="en-US" sz="2800" dirty="0" smtClean="0">
                      <a:latin typeface="Century" pitchFamily="18" charset="0"/>
                    </a:rPr>
                    <a:t/>
                  </a:r>
                  <a:br>
                    <a:rPr lang="en-US" sz="2800" dirty="0" smtClean="0">
                      <a:latin typeface="Century" pitchFamily="18" charset="0"/>
                    </a:rPr>
                  </a:br>
                  <a:endParaRPr lang="en-US" sz="2800" dirty="0" smtClean="0">
                    <a:latin typeface="Century" pitchFamily="18" charset="0"/>
                  </a:endParaRPr>
                </a:p>
                <a:p>
                  <a:pPr marL="457200" indent="-457200">
                    <a:spcBef>
                      <a:spcPts val="600"/>
                    </a:spcBef>
                    <a:spcAft>
                      <a:spcPts val="1200"/>
                    </a:spcAft>
                    <a:buClr>
                      <a:schemeClr val="accent6">
                        <a:lumMod val="75000"/>
                      </a:schemeClr>
                    </a:buClr>
                    <a:buFont typeface="Wingdings" pitchFamily="2" charset="2"/>
                    <a:buChar char="§"/>
                  </a:pPr>
                  <a:r>
                    <a:rPr lang="en-US" sz="2800" dirty="0" smtClean="0">
                      <a:solidFill>
                        <a:srgbClr val="602E04"/>
                      </a:solidFill>
                      <a:latin typeface="Century" pitchFamily="18" charset="0"/>
                    </a:rPr>
                    <a:t>This is NOT a true gauge symmetry and is NOT generated by 1</a:t>
                  </a:r>
                  <a:r>
                    <a:rPr lang="en-US" sz="2800" baseline="30000" dirty="0" smtClean="0">
                      <a:solidFill>
                        <a:srgbClr val="602E04"/>
                      </a:solidFill>
                      <a:latin typeface="Century" pitchFamily="18" charset="0"/>
                    </a:rPr>
                    <a:t>st</a:t>
                  </a:r>
                  <a:r>
                    <a:rPr lang="en-US" sz="2800" dirty="0" smtClean="0">
                      <a:solidFill>
                        <a:srgbClr val="602E04"/>
                      </a:solidFill>
                      <a:latin typeface="Century" pitchFamily="18" charset="0"/>
                    </a:rPr>
                    <a:t> class constraints  </a:t>
                  </a:r>
                  <a:r>
                    <a:rPr lang="en-US" sz="2800" dirty="0" smtClean="0">
                      <a:solidFill>
                        <a:srgbClr val="602E04"/>
                      </a:solidFill>
                      <a:latin typeface="Century" pitchFamily="18" charset="0"/>
                      <a:sym typeface="Symbol"/>
                    </a:rPr>
                    <a:t>  </a:t>
                  </a:r>
                  <a:r>
                    <a:rPr lang="en-US" sz="2800" dirty="0" smtClean="0">
                      <a:solidFill>
                        <a:srgbClr val="602E04"/>
                      </a:solidFill>
                      <a:latin typeface="Century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602E0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602E04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602E04"/>
                              </a:solidFill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sz="2800" i="1" smtClean="0">
                          <a:solidFill>
                            <a:srgbClr val="602E04"/>
                          </a:solidFill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rgbClr val="602E0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602E04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602E04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sub>
                      </m:sSub>
                    </m:oMath>
                  </a14:m>
                  <a:endParaRPr lang="en-US" sz="2600" dirty="0">
                    <a:latin typeface="Century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6054031"/>
                  <a:ext cx="12801600" cy="14942552"/>
                </a:xfrm>
                <a:prstGeom prst="roundRect">
                  <a:avLst>
                    <a:gd name="adj" fmla="val 1882"/>
                  </a:avLst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/>
            <p:cNvCxnSpPr/>
            <p:nvPr/>
          </p:nvCxnSpPr>
          <p:spPr>
            <a:xfrm>
              <a:off x="1752600" y="7286149"/>
              <a:ext cx="7391400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45530"/>
              </p:ext>
            </p:extLst>
          </p:nvPr>
        </p:nvGraphicFramePr>
        <p:xfrm>
          <a:off x="16840200" y="25875486"/>
          <a:ext cx="5912003" cy="642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" name="Equation" r:id="rId32" imgW="2336760" imgH="253800" progId="Equation.DSMT4">
                  <p:embed/>
                </p:oleObj>
              </mc:Choice>
              <mc:Fallback>
                <p:oleObj name="Equation" r:id="rId32" imgW="2336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6840200" y="25875486"/>
                        <a:ext cx="5912003" cy="642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378844"/>
              </p:ext>
            </p:extLst>
          </p:nvPr>
        </p:nvGraphicFramePr>
        <p:xfrm>
          <a:off x="16884650" y="27227213"/>
          <a:ext cx="471328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" name="Equation" r:id="rId34" imgW="1841400" imgH="228600" progId="Equation.DSMT4">
                  <p:embed/>
                </p:oleObj>
              </mc:Choice>
              <mc:Fallback>
                <p:oleObj name="Equation" r:id="rId34" imgW="1841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6884650" y="27227213"/>
                        <a:ext cx="4713288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61643"/>
              </p:ext>
            </p:extLst>
          </p:nvPr>
        </p:nvGraphicFramePr>
        <p:xfrm>
          <a:off x="19256375" y="35483800"/>
          <a:ext cx="5964238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" name="Equation" r:id="rId36" imgW="2311200" imgH="482400" progId="Equation.DSMT4">
                  <p:embed/>
                </p:oleObj>
              </mc:Choice>
              <mc:Fallback>
                <p:oleObj name="Equation" r:id="rId36" imgW="2311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9256375" y="35483800"/>
                        <a:ext cx="5964238" cy="1244600"/>
                      </a:xfrm>
                      <a:prstGeom prst="rect">
                        <a:avLst/>
                      </a:prstGeom>
                      <a:ln w="7620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0767"/>
              </p:ext>
            </p:extLst>
          </p:nvPr>
        </p:nvGraphicFramePr>
        <p:xfrm>
          <a:off x="18059400" y="28651200"/>
          <a:ext cx="5580583" cy="23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" name="Equation" r:id="rId38" imgW="2197080" imgH="914400" progId="Equation.DSMT4">
                  <p:embed/>
                </p:oleObj>
              </mc:Choice>
              <mc:Fallback>
                <p:oleObj name="Equation" r:id="rId38" imgW="2197080" imgH="914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9400" y="28651200"/>
                        <a:ext cx="5580583" cy="2322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23091"/>
              </p:ext>
            </p:extLst>
          </p:nvPr>
        </p:nvGraphicFramePr>
        <p:xfrm>
          <a:off x="17221200" y="31470600"/>
          <a:ext cx="10858291" cy="227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" name="Equation" r:id="rId40" imgW="4241520" imgH="888840" progId="Equation.DSMT4">
                  <p:embed/>
                </p:oleObj>
              </mc:Choice>
              <mc:Fallback>
                <p:oleObj name="Equation" r:id="rId40" imgW="4241520" imgH="88884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1200" y="31470600"/>
                        <a:ext cx="10858291" cy="227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992475" y="38866762"/>
            <a:ext cx="12801600" cy="1548765"/>
          </a:xfrm>
          <a:prstGeom prst="roundRect">
            <a:avLst>
              <a:gd name="adj" fmla="val 9233"/>
            </a:avLst>
          </a:prstGeom>
          <a:solidFill>
            <a:schemeClr val="bg1"/>
          </a:solidFill>
        </p:spPr>
        <p:txBody>
          <a:bodyPr wrap="square" lIns="274320" tIns="91440" rIns="182880" bIns="91440" rtlCol="0">
            <a:spAutoFit/>
          </a:bodyPr>
          <a:lstStyle/>
          <a:p>
            <a:r>
              <a:rPr lang="en-US" sz="1600" i="1" cap="small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cap="small" dirty="0" smtClean="0">
                <a:solidFill>
                  <a:srgbClr val="760000"/>
                </a:solidFill>
                <a:latin typeface="Arial" pitchFamily="34" charset="0"/>
                <a:cs typeface="Arial" pitchFamily="34" charset="0"/>
              </a:rPr>
              <a:t>References:</a:t>
            </a:r>
            <a:endParaRPr lang="en-US" sz="2400" i="1" cap="small" dirty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i="1" cap="small" dirty="0" smtClean="0">
              <a:solidFill>
                <a:srgbClr val="76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600" i="1" dirty="0">
                <a:latin typeface="Century" pitchFamily="18" charset="0"/>
              </a:rPr>
              <a:t>R. Banerjee, H.J. </a:t>
            </a:r>
            <a:r>
              <a:rPr lang="en-US" sz="1600" i="1" dirty="0" err="1">
                <a:latin typeface="Century" pitchFamily="18" charset="0"/>
              </a:rPr>
              <a:t>Rothe</a:t>
            </a:r>
            <a:r>
              <a:rPr lang="en-US" sz="1600" i="1" dirty="0">
                <a:latin typeface="Century" pitchFamily="18" charset="0"/>
              </a:rPr>
              <a:t>, K.D. </a:t>
            </a:r>
            <a:r>
              <a:rPr lang="en-US" sz="1600" i="1" dirty="0" err="1" smtClean="0">
                <a:latin typeface="Century" pitchFamily="18" charset="0"/>
              </a:rPr>
              <a:t>Rothe</a:t>
            </a:r>
            <a:r>
              <a:rPr lang="en-US" sz="1600" i="1" dirty="0" smtClean="0">
                <a:latin typeface="Century" pitchFamily="18" charset="0"/>
              </a:rPr>
              <a:t>  </a:t>
            </a:r>
            <a:r>
              <a:rPr lang="en-US" sz="1600" dirty="0" err="1">
                <a:latin typeface="Century" pitchFamily="18" charset="0"/>
              </a:rPr>
              <a:t>Phys.Lett</a:t>
            </a:r>
            <a:r>
              <a:rPr lang="en-US" sz="1600" dirty="0">
                <a:latin typeface="Century" pitchFamily="18" charset="0"/>
              </a:rPr>
              <a:t>. </a:t>
            </a:r>
            <a:r>
              <a:rPr lang="en-US" sz="1600" b="1" dirty="0">
                <a:latin typeface="Century" pitchFamily="18" charset="0"/>
              </a:rPr>
              <a:t>B479</a:t>
            </a:r>
            <a:r>
              <a:rPr lang="en-US" sz="1600" dirty="0">
                <a:latin typeface="Century" pitchFamily="18" charset="0"/>
              </a:rPr>
              <a:t> </a:t>
            </a:r>
            <a:r>
              <a:rPr lang="en-US" sz="1600" dirty="0" smtClean="0">
                <a:latin typeface="Century" pitchFamily="18" charset="0"/>
              </a:rPr>
              <a:t>, 429 (2000</a:t>
            </a:r>
            <a:r>
              <a:rPr lang="en-US" sz="1600" dirty="0">
                <a:latin typeface="Century" pitchFamily="18" charset="0"/>
              </a:rPr>
              <a:t>) </a:t>
            </a:r>
            <a:r>
              <a:rPr lang="en-US" sz="1600" dirty="0" smtClean="0">
                <a:latin typeface="Century" pitchFamily="18" charset="0"/>
              </a:rPr>
              <a:t>and </a:t>
            </a:r>
            <a:r>
              <a:rPr lang="en-US" sz="1600" i="1" dirty="0" smtClean="0">
                <a:latin typeface="Century" pitchFamily="18" charset="0"/>
              </a:rPr>
              <a:t>ibid.</a:t>
            </a:r>
            <a:r>
              <a:rPr lang="en-US" sz="1600" dirty="0">
                <a:latin typeface="Century" pitchFamily="18" charset="0"/>
              </a:rPr>
              <a:t> </a:t>
            </a:r>
            <a:r>
              <a:rPr lang="en-US" sz="1600" dirty="0" err="1">
                <a:latin typeface="Century" pitchFamily="18" charset="0"/>
              </a:rPr>
              <a:t>Phys.Lett</a:t>
            </a:r>
            <a:r>
              <a:rPr lang="en-US" sz="1600" dirty="0">
                <a:latin typeface="Century" pitchFamily="18" charset="0"/>
              </a:rPr>
              <a:t>. </a:t>
            </a:r>
            <a:r>
              <a:rPr lang="en-US" sz="1600" b="1" dirty="0" smtClean="0">
                <a:latin typeface="Century" pitchFamily="18" charset="0"/>
              </a:rPr>
              <a:t>B463</a:t>
            </a:r>
            <a:r>
              <a:rPr lang="en-US" sz="1600" dirty="0" smtClean="0">
                <a:latin typeface="Century" pitchFamily="18" charset="0"/>
              </a:rPr>
              <a:t>, 248(1999)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i="1" dirty="0" smtClean="0">
                <a:latin typeface="Century" pitchFamily="18" charset="0"/>
              </a:rPr>
              <a:t>R. Banerjee D. Roy</a:t>
            </a:r>
            <a:r>
              <a:rPr lang="en-US" sz="1600" dirty="0" smtClean="0">
                <a:latin typeface="Century" pitchFamily="18" charset="0"/>
              </a:rPr>
              <a:t>  </a:t>
            </a:r>
            <a:r>
              <a:rPr lang="en-US" sz="1600" dirty="0" err="1" smtClean="0">
                <a:latin typeface="Century" pitchFamily="18" charset="0"/>
              </a:rPr>
              <a:t>Phys.Rev</a:t>
            </a:r>
            <a:r>
              <a:rPr lang="en-US" sz="1600" dirty="0" smtClean="0">
                <a:latin typeface="Century" pitchFamily="18" charset="0"/>
              </a:rPr>
              <a:t>. </a:t>
            </a:r>
            <a:r>
              <a:rPr lang="en-US" sz="1600" b="1" dirty="0" smtClean="0">
                <a:latin typeface="Century" pitchFamily="18" charset="0"/>
              </a:rPr>
              <a:t>D84</a:t>
            </a:r>
            <a:r>
              <a:rPr lang="en-US" sz="1600" dirty="0" smtClean="0">
                <a:latin typeface="Century" pitchFamily="18" charset="0"/>
              </a:rPr>
              <a:t>, 124034 (2011)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i="1" dirty="0" smtClean="0">
                <a:latin typeface="Century" pitchFamily="18" charset="0"/>
              </a:rPr>
              <a:t>R. </a:t>
            </a:r>
            <a:r>
              <a:rPr lang="en-US" sz="1600" i="1" dirty="0">
                <a:latin typeface="Century" pitchFamily="18" charset="0"/>
              </a:rPr>
              <a:t>Banerjee, </a:t>
            </a:r>
            <a:r>
              <a:rPr lang="en-US" sz="1600" i="1" dirty="0" err="1" smtClean="0">
                <a:latin typeface="Century" pitchFamily="18" charset="0"/>
              </a:rPr>
              <a:t>S.Gangopadhyay</a:t>
            </a:r>
            <a:r>
              <a:rPr lang="en-US" sz="1600" i="1" dirty="0">
                <a:latin typeface="Century" pitchFamily="18" charset="0"/>
              </a:rPr>
              <a:t>, </a:t>
            </a:r>
            <a:r>
              <a:rPr lang="en-US" sz="1600" i="1" dirty="0" smtClean="0">
                <a:latin typeface="Century" pitchFamily="18" charset="0"/>
              </a:rPr>
              <a:t>P. </a:t>
            </a:r>
            <a:r>
              <a:rPr lang="en-US" sz="1600" i="1" dirty="0">
                <a:latin typeface="Century" pitchFamily="18" charset="0"/>
              </a:rPr>
              <a:t>Mukherjee, </a:t>
            </a:r>
            <a:r>
              <a:rPr lang="en-US" sz="1600" i="1" dirty="0" err="1" smtClean="0">
                <a:latin typeface="Century" pitchFamily="18" charset="0"/>
              </a:rPr>
              <a:t>D.Roy</a:t>
            </a:r>
            <a:r>
              <a:rPr lang="en-US" sz="1600" dirty="0" smtClean="0">
                <a:latin typeface="Century" pitchFamily="18" charset="0"/>
              </a:rPr>
              <a:t> : </a:t>
            </a:r>
            <a:r>
              <a:rPr lang="en-US" sz="1600" dirty="0">
                <a:latin typeface="Century" pitchFamily="18" charset="0"/>
              </a:rPr>
              <a:t>JHEP </a:t>
            </a:r>
            <a:r>
              <a:rPr lang="en-US" sz="1600" dirty="0" smtClean="0">
                <a:latin typeface="Century" pitchFamily="18" charset="0"/>
              </a:rPr>
              <a:t>1002:075 (2010 )</a:t>
            </a:r>
            <a:endParaRPr lang="en-US" sz="1600" dirty="0">
              <a:latin typeface="Century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16899" y="24460200"/>
            <a:ext cx="6484701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2800" dirty="0" smtClean="0">
                <a:solidFill>
                  <a:srgbClr val="660066"/>
                </a:solidFill>
                <a:latin typeface="Century" pitchFamily="18" charset="0"/>
              </a:rPr>
              <a:t>Riemann-</a:t>
            </a:r>
            <a:r>
              <a:rPr lang="en-US" sz="2800" dirty="0">
                <a:solidFill>
                  <a:srgbClr val="660066"/>
                </a:solidFill>
                <a:latin typeface="Century" pitchFamily="18" charset="0"/>
              </a:rPr>
              <a:t>C</a:t>
            </a:r>
            <a:r>
              <a:rPr lang="en-US" sz="2800" dirty="0" smtClean="0">
                <a:solidFill>
                  <a:srgbClr val="660066"/>
                </a:solidFill>
                <a:latin typeface="Century" pitchFamily="18" charset="0"/>
              </a:rPr>
              <a:t>artan manifold</a:t>
            </a:r>
            <a:endParaRPr lang="en-US" sz="2800" dirty="0">
              <a:solidFill>
                <a:srgbClr val="660066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172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Courier New</vt:lpstr>
      <vt:lpstr>Wingdings</vt:lpstr>
      <vt:lpstr>Cambria Math</vt:lpstr>
      <vt:lpstr>Constantia</vt:lpstr>
      <vt:lpstr>Arial Black</vt:lpstr>
      <vt:lpstr>Century</vt:lpstr>
      <vt:lpstr>Symbol</vt:lpstr>
      <vt:lpstr>Calibri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mildmay</dc:creator>
  <cp:lastModifiedBy>mildmay</cp:lastModifiedBy>
  <cp:revision>142</cp:revision>
  <cp:lastPrinted>2012-06-15T19:18:44Z</cp:lastPrinted>
  <dcterms:created xsi:type="dcterms:W3CDTF">2006-08-16T00:00:00Z</dcterms:created>
  <dcterms:modified xsi:type="dcterms:W3CDTF">2012-06-18T19:16:02Z</dcterms:modified>
</cp:coreProperties>
</file>