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319" r:id="rId8"/>
    <p:sldId id="263" r:id="rId9"/>
    <p:sldId id="320" r:id="rId10"/>
    <p:sldId id="262" r:id="rId11"/>
    <p:sldId id="304" r:id="rId12"/>
    <p:sldId id="306" r:id="rId13"/>
    <p:sldId id="307" r:id="rId14"/>
    <p:sldId id="308" r:id="rId15"/>
    <p:sldId id="309" r:id="rId16"/>
    <p:sldId id="312" r:id="rId17"/>
    <p:sldId id="310" r:id="rId18"/>
    <p:sldId id="318" r:id="rId19"/>
    <p:sldId id="311" r:id="rId20"/>
    <p:sldId id="313" r:id="rId21"/>
    <p:sldId id="314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8FE"/>
    <a:srgbClr val="00FF00"/>
    <a:srgbClr val="0A4A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45"/>
    <p:restoredTop sz="94690"/>
  </p:normalViewPr>
  <p:slideViewPr>
    <p:cSldViewPr snapToGrid="0">
      <p:cViewPr varScale="1">
        <p:scale>
          <a:sx n="126" d="100"/>
          <a:sy n="126" d="100"/>
        </p:scale>
        <p:origin x="199" y="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2655C-173D-5A4C-9AF1-88DA8940BD01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83ACFF-C411-AB43-8BB7-C8A02C5A7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3ACFF-C411-AB43-8BB7-C8A02C5A7F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96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261E77D-4D11-42F1-9976-737E7483B7C7}" type="slidenum">
              <a:t>11</a:t>
            </a:fld>
            <a:endParaRPr lang="cs-CZ" sz="1200" b="0" i="0" u="none" strike="noStrike" kern="1200" cap="none" spc="0" baseline="0">
              <a:solidFill>
                <a:srgbClr val="2D2E2D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9151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7947-E287-4738-8C82-07CE4F01EF03}" type="datetime2">
              <a:rPr lang="en-US" smtClean="0"/>
              <a:t>Monday, March 11,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8472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361-B9A1-48F2-9473-23DE30E2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03906"/>
            <a:ext cx="11090275" cy="1333057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86779-C2F3-447D-85F7-F6B0E2C97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EBD84-71F4-4271-8C46-0D47C0A9B12E}" type="datetime2">
              <a:rPr lang="en-US" smtClean="0"/>
              <a:t>Monday, March 11,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34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56583A-514F-4632-820D-E7EE236A4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3CBBB-7DDC-4437-8C7D-22A1C3520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69EBF-DA20-4024-8006-B158D571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0CE1-F450-4107-B2CB-17B18F8A3F4A}" type="datetime2">
              <a:rPr lang="en-US" smtClean="0"/>
              <a:t>Monday, March 11,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C8B9-14B5-4DF1-994D-AB47DB3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76582-5F9B-4F5E-AAD5-D608CB68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93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025-CD7A-4966-867E-81CF82B15267}" type="datetime2">
              <a:rPr lang="en-US" smtClean="0"/>
              <a:t>Monday, March 11,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67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4644CBB8-40B8-42F8-9172-07A476341DDA}"/>
              </a:ext>
            </a:extLst>
          </p:cNvPr>
          <p:cNvGrpSpPr/>
          <p:nvPr/>
        </p:nvGrpSpPr>
        <p:grpSpPr>
          <a:xfrm>
            <a:off x="356481" y="879007"/>
            <a:ext cx="734257" cy="760506"/>
            <a:chOff x="5243759" y="1363788"/>
            <a:chExt cx="734257" cy="760506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35CE073E-302A-4AA7-98C7-8667DDDCFA18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FD1AE2F-DD70-4E93-B905-E052A23F0B1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8D529E5-8838-47F0-98A4-2D46F11E499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DA2564-D3DB-48AD-83F0-6CC6B574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474345"/>
            <a:ext cx="11077574" cy="2954655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64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9929-0719-4517-94D6-FDF7F99E70F6}" type="datetime2">
              <a:rPr lang="en-US" smtClean="0"/>
              <a:t>Monday, March 11,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EA752-36DA-440B-8747-0EB29140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271" y="3629772"/>
            <a:ext cx="11074866" cy="267895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BCC02B0-8581-4752-B7BC-3CE1EF17B9F7}"/>
              </a:ext>
            </a:extLst>
          </p:cNvPr>
          <p:cNvSpPr>
            <a:spLocks noChangeAspect="1"/>
          </p:cNvSpPr>
          <p:nvPr/>
        </p:nvSpPr>
        <p:spPr>
          <a:xfrm rot="18900000">
            <a:off x="11209132" y="4448189"/>
            <a:ext cx="999200" cy="1262947"/>
          </a:xfrm>
          <a:custGeom>
            <a:avLst/>
            <a:gdLst>
              <a:gd name="connsiteX0" fmla="*/ 540000 w 999200"/>
              <a:gd name="connsiteY0" fmla="*/ 0 h 1262947"/>
              <a:gd name="connsiteX1" fmla="*/ 999200 w 999200"/>
              <a:gd name="connsiteY1" fmla="*/ 815317 h 1262947"/>
              <a:gd name="connsiteX2" fmla="*/ 552185 w 999200"/>
              <a:gd name="connsiteY2" fmla="*/ 1262333 h 1262947"/>
              <a:gd name="connsiteX3" fmla="*/ 540000 w 999200"/>
              <a:gd name="connsiteY3" fmla="*/ 1262947 h 1262947"/>
              <a:gd name="connsiteX4" fmla="*/ 0 w 999200"/>
              <a:gd name="connsiteY4" fmla="*/ 992947 h 1262947"/>
              <a:gd name="connsiteX5" fmla="*/ 10971 w 999200"/>
              <a:gd name="connsiteY5" fmla="*/ 938533 h 1262947"/>
              <a:gd name="connsiteX6" fmla="*/ 15626 w 999200"/>
              <a:gd name="connsiteY6" fmla="*/ 931034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200" h="1262947">
                <a:moveTo>
                  <a:pt x="540000" y="0"/>
                </a:moveTo>
                <a:lnTo>
                  <a:pt x="999200" y="815317"/>
                </a:lnTo>
                <a:lnTo>
                  <a:pt x="552185" y="1262333"/>
                </a:lnTo>
                <a:lnTo>
                  <a:pt x="540000" y="1262947"/>
                </a:ln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42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A0FF4DB-8180-4D26-AEAE-7ECDB670F71D}"/>
              </a:ext>
            </a:extLst>
          </p:cNvPr>
          <p:cNvSpPr/>
          <p:nvPr/>
        </p:nvSpPr>
        <p:spPr>
          <a:xfrm rot="2700000">
            <a:off x="11686937" y="4853516"/>
            <a:ext cx="540000" cy="978284"/>
          </a:xfrm>
          <a:custGeom>
            <a:avLst/>
            <a:gdLst>
              <a:gd name="connsiteX0" fmla="*/ 113288 w 540000"/>
              <a:gd name="connsiteY0" fmla="*/ 0 h 978284"/>
              <a:gd name="connsiteX1" fmla="*/ 539386 w 540000"/>
              <a:gd name="connsiteY1" fmla="*/ 426099 h 978284"/>
              <a:gd name="connsiteX2" fmla="*/ 540000 w 540000"/>
              <a:gd name="connsiteY2" fmla="*/ 438284 h 978284"/>
              <a:gd name="connsiteX3" fmla="*/ 270000 w 540000"/>
              <a:gd name="connsiteY3" fmla="*/ 978284 h 978284"/>
              <a:gd name="connsiteX4" fmla="*/ 0 w 540000"/>
              <a:gd name="connsiteY4" fmla="*/ 438284 h 978284"/>
              <a:gd name="connsiteX5" fmla="*/ 79081 w 540000"/>
              <a:gd name="connsiteY5" fmla="*/ 56446 h 97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000" h="978284">
                <a:moveTo>
                  <a:pt x="113288" y="0"/>
                </a:moveTo>
                <a:lnTo>
                  <a:pt x="539386" y="426099"/>
                </a:lnTo>
                <a:lnTo>
                  <a:pt x="540000" y="438284"/>
                </a:lnTo>
                <a:cubicBezTo>
                  <a:pt x="540000" y="736518"/>
                  <a:pt x="419117" y="978284"/>
                  <a:pt x="270000" y="978284"/>
                </a:cubicBezTo>
                <a:cubicBezTo>
                  <a:pt x="120883" y="978284"/>
                  <a:pt x="0" y="736518"/>
                  <a:pt x="0" y="438284"/>
                </a:cubicBezTo>
                <a:cubicBezTo>
                  <a:pt x="0" y="289167"/>
                  <a:pt x="30220" y="154167"/>
                  <a:pt x="79081" y="5644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8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5673-5512-4AAA-9AEB-E00C61EC65D5}" type="datetime2">
              <a:rPr lang="en-US" smtClean="0"/>
              <a:t>Monday, March 11,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67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81275"/>
            <a:ext cx="5437186" cy="535354"/>
          </a:xfrm>
        </p:spPr>
        <p:txBody>
          <a:bodyPr anchor="b">
            <a:norm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577270"/>
            <a:ext cx="5429114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881275"/>
            <a:ext cx="5436392" cy="535354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577270"/>
            <a:ext cx="5436391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38FA-2E87-4873-8BBA-13E447C9A99A}" type="datetime2">
              <a:rPr lang="en-US" smtClean="0"/>
              <a:t>Monday, March 11,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98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149" y="550799"/>
            <a:ext cx="8283313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51F65-E111-4656-83BE-CFCDE2DD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40A-97BD-4BFB-B639-0BFF95FDE8B7}" type="datetime2">
              <a:rPr lang="en-US" smtClean="0"/>
              <a:t>Monday, March 11,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F82CB-2D17-4918-821E-485475CF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6589D-A056-4817-AE15-39D87FE1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489F067-39E1-4757-BC11-6169A343F2E1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10727" y="3958416"/>
            <a:ext cx="3536330" cy="1853969"/>
          </a:xfrm>
          <a:custGeom>
            <a:avLst/>
            <a:gdLst>
              <a:gd name="connsiteX0" fmla="*/ 3536330 w 3536330"/>
              <a:gd name="connsiteY0" fmla="*/ 1853969 h 1853969"/>
              <a:gd name="connsiteX1" fmla="*/ 1682362 w 3536330"/>
              <a:gd name="connsiteY1" fmla="*/ 0 h 1853969"/>
              <a:gd name="connsiteX2" fmla="*/ 52157 w 3536330"/>
              <a:gd name="connsiteY2" fmla="*/ 970257 h 1853969"/>
              <a:gd name="connsiteX3" fmla="*/ 0 w 3536330"/>
              <a:gd name="connsiteY3" fmla="*/ 1078528 h 1853969"/>
              <a:gd name="connsiteX4" fmla="*/ 757215 w 3536330"/>
              <a:gd name="connsiteY4" fmla="*/ 1835743 h 1853969"/>
              <a:gd name="connsiteX5" fmla="*/ 774211 w 3536330"/>
              <a:gd name="connsiteY5" fmla="*/ 1667149 h 1853969"/>
              <a:gd name="connsiteX6" fmla="*/ 1682362 w 3536330"/>
              <a:gd name="connsiteY6" fmla="*/ 926985 h 1853969"/>
              <a:gd name="connsiteX7" fmla="*/ 2609345 w 3536330"/>
              <a:gd name="connsiteY7" fmla="*/ 1853969 h 185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6330" h="1853969">
                <a:moveTo>
                  <a:pt x="3536330" y="1853969"/>
                </a:moveTo>
                <a:cubicBezTo>
                  <a:pt x="3536330" y="830051"/>
                  <a:pt x="2706280" y="0"/>
                  <a:pt x="1682362" y="0"/>
                </a:cubicBezTo>
                <a:cubicBezTo>
                  <a:pt x="978418" y="0"/>
                  <a:pt x="366107" y="392328"/>
                  <a:pt x="52157" y="970257"/>
                </a:cubicBezTo>
                <a:lnTo>
                  <a:pt x="0" y="1078528"/>
                </a:lnTo>
                <a:lnTo>
                  <a:pt x="757215" y="1835743"/>
                </a:lnTo>
                <a:lnTo>
                  <a:pt x="774211" y="1667149"/>
                </a:lnTo>
                <a:cubicBezTo>
                  <a:pt x="860649" y="1244739"/>
                  <a:pt x="1234397" y="926985"/>
                  <a:pt x="1682362" y="926985"/>
                </a:cubicBezTo>
                <a:cubicBezTo>
                  <a:pt x="2194320" y="926985"/>
                  <a:pt x="2609345" y="1342010"/>
                  <a:pt x="2609345" y="1853969"/>
                </a:cubicBezTo>
                <a:close/>
              </a:path>
            </a:pathLst>
          </a:custGeom>
          <a:gradFill flip="none" rotWithShape="1">
            <a:gsLst>
              <a:gs pos="97000">
                <a:schemeClr val="bg2"/>
              </a:gs>
              <a:gs pos="31000">
                <a:schemeClr val="bg2">
                  <a:lumMod val="90000"/>
                  <a:lumOff val="10000"/>
                </a:schemeClr>
              </a:gs>
            </a:gsLst>
            <a:lin ang="15000000" scaled="0"/>
            <a:tileRect/>
          </a:gradFill>
          <a:ln>
            <a:noFill/>
          </a:ln>
          <a:effectLst>
            <a:innerShdw blurRad="355600" dist="101600" dir="162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D231011-607F-42F1-B2D9-2BA8E91CC6AF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81151" y="3649708"/>
            <a:ext cx="3478701" cy="2164843"/>
          </a:xfrm>
          <a:custGeom>
            <a:avLst/>
            <a:gdLst>
              <a:gd name="connsiteX0" fmla="*/ 3478701 w 3478701"/>
              <a:gd name="connsiteY0" fmla="*/ 2164843 h 2164843"/>
              <a:gd name="connsiteX1" fmla="*/ 1624733 w 3478701"/>
              <a:gd name="connsiteY1" fmla="*/ 0 h 2164843"/>
              <a:gd name="connsiteX2" fmla="*/ 87393 w 3478701"/>
              <a:gd name="connsiteY2" fmla="*/ 954459 h 2164843"/>
              <a:gd name="connsiteX3" fmla="*/ 0 w 3478701"/>
              <a:gd name="connsiteY3" fmla="*/ 1122434 h 2164843"/>
              <a:gd name="connsiteX4" fmla="*/ 736015 w 3478701"/>
              <a:gd name="connsiteY4" fmla="*/ 1858449 h 2164843"/>
              <a:gd name="connsiteX5" fmla="*/ 739424 w 3478701"/>
              <a:gd name="connsiteY5" fmla="*/ 1842964 h 2164843"/>
              <a:gd name="connsiteX6" fmla="*/ 1624733 w 3478701"/>
              <a:gd name="connsiteY6" fmla="*/ 1082422 h 2164843"/>
              <a:gd name="connsiteX7" fmla="*/ 2551716 w 3478701"/>
              <a:gd name="connsiteY7" fmla="*/ 2164843 h 216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701" h="2164843">
                <a:moveTo>
                  <a:pt x="3478701" y="2164843"/>
                </a:moveTo>
                <a:cubicBezTo>
                  <a:pt x="3478701" y="969234"/>
                  <a:pt x="2648651" y="0"/>
                  <a:pt x="1624733" y="0"/>
                </a:cubicBezTo>
                <a:cubicBezTo>
                  <a:pt x="984784" y="0"/>
                  <a:pt x="420564" y="378607"/>
                  <a:pt x="87393" y="954459"/>
                </a:cubicBezTo>
                <a:lnTo>
                  <a:pt x="0" y="1122434"/>
                </a:lnTo>
                <a:lnTo>
                  <a:pt x="736015" y="1858449"/>
                </a:lnTo>
                <a:lnTo>
                  <a:pt x="739424" y="1842964"/>
                </a:lnTo>
                <a:cubicBezTo>
                  <a:pt x="856791" y="1402344"/>
                  <a:pt x="1208766" y="1082422"/>
                  <a:pt x="1624733" y="1082422"/>
                </a:cubicBezTo>
                <a:cubicBezTo>
                  <a:pt x="2136692" y="1082422"/>
                  <a:pt x="2551716" y="1567038"/>
                  <a:pt x="2551716" y="216484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472EFA-56B5-4A41-8D4B-E9F37727F34D}"/>
              </a:ext>
            </a:extLst>
          </p:cNvPr>
          <p:cNvSpPr/>
          <p:nvPr/>
        </p:nvSpPr>
        <p:spPr>
          <a:xfrm rot="13500000" flipV="1">
            <a:off x="1512277" y="2840042"/>
            <a:ext cx="214196" cy="933178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3781B6C-21AD-489D-A3CB-522BB2AC543F}"/>
              </a:ext>
            </a:extLst>
          </p:cNvPr>
          <p:cNvSpPr>
            <a:spLocks noChangeAspect="1"/>
          </p:cNvSpPr>
          <p:nvPr/>
        </p:nvSpPr>
        <p:spPr>
          <a:xfrm>
            <a:off x="1780661" y="38523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1AD5B80-530E-44CD-8D4A-2796FB214CBF}"/>
              </a:ext>
            </a:extLst>
          </p:cNvPr>
          <p:cNvGrpSpPr/>
          <p:nvPr/>
        </p:nvGrpSpPr>
        <p:grpSpPr>
          <a:xfrm>
            <a:off x="623181" y="1514007"/>
            <a:ext cx="734257" cy="760506"/>
            <a:chOff x="5243759" y="1363788"/>
            <a:chExt cx="734257" cy="760506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2F746AA8-9050-4515-9B17-BC850368529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23EC1AC3-1698-46D5-80B7-F22F15E1A5E4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73766156-553C-46EB-93FA-4F37CC0FF5CF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7990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E0E3-ECF6-4CFE-8698-AEFEBCECC3C0}" type="datetime2">
              <a:rPr lang="en-US" smtClean="0"/>
              <a:t>Monday, March 11,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05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2FC-960E-4740-921F-B36862979F21}" type="datetime2">
              <a:rPr lang="en-US" smtClean="0"/>
              <a:t>Monday, March 11,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48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F1FBA-F8BB-42CF-8B3E-D19AAFEE96C1}"/>
              </a:ext>
            </a:extLst>
          </p:cNvPr>
          <p:cNvGrpSpPr/>
          <p:nvPr/>
        </p:nvGrpSpPr>
        <p:grpSpPr>
          <a:xfrm>
            <a:off x="334964" y="5115518"/>
            <a:ext cx="734257" cy="760506"/>
            <a:chOff x="5243759" y="1363788"/>
            <a:chExt cx="734257" cy="7605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0EE09DD-C3DB-4266-BCC3-A765CFFBF37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F301FE0-96DC-4EFB-BBEE-AED762C337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BEAD276-8850-4C0C-9777-8537000D522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5EE0A0-B07E-479B-9684-4BD09FA4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75409"/>
            <a:ext cx="4500562" cy="984885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893A9-3462-4F51-83AE-5D2F124B9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7324" y="575409"/>
            <a:ext cx="6373813" cy="573331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9240C-79C0-4A88-A476-725DE1B9C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76195"/>
            <a:ext cx="4500562" cy="4532530"/>
          </a:xfrm>
        </p:spPr>
        <p:txBody>
          <a:bodyPr anchor="t" anchorCtr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C9E2-CB44-4C05-9BB5-496C18A241E0}" type="datetime2">
              <a:rPr lang="en-US" smtClean="0"/>
              <a:t>Monday, March 11,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33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46CB39B-5F4C-4A7E-9BE3-AAFD45576D16}" type="datetime2">
              <a:rPr lang="en-US" smtClean="0"/>
              <a:t>Monday, March 11,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453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22.png"/><Relationship Id="rId18" Type="http://schemas.openxmlformats.org/officeDocument/2006/relationships/image" Target="../media/image15.sv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20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23.png"/><Relationship Id="rId5" Type="http://schemas.openxmlformats.org/officeDocument/2006/relationships/image" Target="NULL"/><Relationship Id="rId15" Type="http://schemas.openxmlformats.org/officeDocument/2006/relationships/image" Target="../media/image25.png"/><Relationship Id="rId10" Type="http://schemas.openxmlformats.org/officeDocument/2006/relationships/image" Target="../media/image180.png"/><Relationship Id="rId19" Type="http://schemas.openxmlformats.org/officeDocument/2006/relationships/image" Target="../media/image27.png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0.png"/><Relationship Id="rId7" Type="http://schemas.openxmlformats.org/officeDocument/2006/relationships/image" Target="../media/image29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0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gr-qc/9701039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3D White Moving Curved Lines">
            <a:extLst>
              <a:ext uri="{FF2B5EF4-FFF2-40B4-BE49-F238E27FC236}">
                <a16:creationId xmlns:a16="http://schemas.microsoft.com/office/drawing/2014/main" id="{0E0FBE3A-CA4D-CB75-321F-466D9CC6AD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"/>
            <a:ext cx="1219198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2917C9E8-2F9C-4DF9-3246-E77D5AAB1A3A}"/>
              </a:ext>
            </a:extLst>
          </p:cNvPr>
          <p:cNvSpPr/>
          <p:nvPr/>
        </p:nvSpPr>
        <p:spPr>
          <a:xfrm>
            <a:off x="-71718" y="-197063"/>
            <a:ext cx="12335435" cy="7267023"/>
          </a:xfrm>
          <a:prstGeom prst="rect">
            <a:avLst/>
          </a:prstGeom>
          <a:gradFill flip="none" rotWithShape="1">
            <a:gsLst>
              <a:gs pos="0">
                <a:srgbClr val="F1F8FE">
                  <a:alpha val="0"/>
                </a:srgbClr>
              </a:gs>
              <a:gs pos="45000">
                <a:schemeClr val="bg2">
                  <a:alpha val="60000"/>
                </a:schemeClr>
              </a:gs>
              <a:gs pos="73000">
                <a:schemeClr val="bg2">
                  <a:alpha val="80000"/>
                </a:schemeClr>
              </a:gs>
              <a:gs pos="100000">
                <a:schemeClr val="bg2"/>
              </a:gs>
            </a:gsLst>
            <a:lin ang="5400000" scaled="1"/>
            <a:tileRect/>
          </a:gra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CBFCD81-DDB6-C194-557A-2A0E50798ACD}"/>
              </a:ext>
            </a:extLst>
          </p:cNvPr>
          <p:cNvSpPr/>
          <p:nvPr/>
        </p:nvSpPr>
        <p:spPr>
          <a:xfrm>
            <a:off x="7602071" y="1789500"/>
            <a:ext cx="4288715" cy="4827359"/>
          </a:xfrm>
          <a:prstGeom prst="rect">
            <a:avLst/>
          </a:prstGeom>
          <a:solidFill>
            <a:schemeClr val="bg2">
              <a:alpha val="7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2A7F3B5-948A-5CA5-4D53-F526BD7DC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14918" y="671340"/>
            <a:ext cx="3886911" cy="2887174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Prague waveforms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60C0255-6E0D-0F64-4E9C-031E161331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4918" y="3812977"/>
            <a:ext cx="3726219" cy="2549419"/>
          </a:xfrm>
          <a:noFill/>
          <a:ln>
            <a:noFill/>
          </a:ln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Vojtěch Witzany </a:t>
            </a:r>
          </a:p>
          <a:p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Institute of Theoretical Physics, Charles University, Prague</a:t>
            </a:r>
          </a:p>
          <a:p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CzechLISA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meeting </a:t>
            </a:r>
          </a:p>
          <a:p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11.3. 2024</a:t>
            </a:r>
          </a:p>
        </p:txBody>
      </p:sp>
    </p:spTree>
    <p:extLst>
      <p:ext uri="{BB962C8B-B14F-4D97-AF65-F5344CB8AC3E}">
        <p14:creationId xmlns:p14="http://schemas.microsoft.com/office/powerpoint/2010/main" val="335590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D1095D-539F-1E19-44D3-318C5445C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85" y="152344"/>
            <a:ext cx="11091600" cy="1332000"/>
          </a:xfrm>
        </p:spPr>
        <p:txBody>
          <a:bodyPr>
            <a:normAutofit/>
          </a:bodyPr>
          <a:lstStyle/>
          <a:p>
            <a:r>
              <a:rPr lang="en-US" sz="2800" dirty="0"/>
              <a:t>Different mass ratios and separations require different methods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AFD18E3-FBE1-A688-04D8-BE99B139C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289" y="700736"/>
            <a:ext cx="5273422" cy="545652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548F989-AA00-F087-A4C3-04D214D700C4}"/>
              </a:ext>
            </a:extLst>
          </p:cNvPr>
          <p:cNvSpPr txBox="1"/>
          <p:nvPr/>
        </p:nvSpPr>
        <p:spPr>
          <a:xfrm>
            <a:off x="3344848" y="6406465"/>
            <a:ext cx="5502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Credit: LISA Waveform working group White paper, 2311.01300</a:t>
            </a:r>
          </a:p>
        </p:txBody>
      </p:sp>
    </p:spTree>
    <p:extLst>
      <p:ext uri="{BB962C8B-B14F-4D97-AF65-F5344CB8AC3E}">
        <p14:creationId xmlns:p14="http://schemas.microsoft.com/office/powerpoint/2010/main" val="3224507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601242" y="229912"/>
            <a:ext cx="9601200" cy="971583"/>
          </a:xfrm>
        </p:spPr>
        <p:txBody>
          <a:bodyPr>
            <a:normAutofit fontScale="90000"/>
          </a:bodyPr>
          <a:lstStyle/>
          <a:p>
            <a:pPr lvl="0"/>
            <a:r>
              <a:rPr lang="cs-CZ" sz="5400" dirty="0" err="1"/>
              <a:t>Mass</a:t>
            </a:r>
            <a:r>
              <a:rPr lang="cs-CZ" sz="5400" dirty="0"/>
              <a:t> ratio in </a:t>
            </a:r>
            <a:r>
              <a:rPr lang="cs-CZ" sz="5400" dirty="0" err="1"/>
              <a:t>GWs</a:t>
            </a:r>
            <a:r>
              <a:rPr lang="cs-CZ" sz="5400" dirty="0"/>
              <a:t> </a:t>
            </a:r>
            <a:r>
              <a:rPr lang="cs-CZ" sz="5400" dirty="0" err="1"/>
              <a:t>from</a:t>
            </a:r>
            <a:r>
              <a:rPr lang="cs-CZ" sz="5400" dirty="0"/>
              <a:t> </a:t>
            </a:r>
            <a:r>
              <a:rPr lang="cs-CZ" sz="5400" dirty="0" err="1"/>
              <a:t>binaries</a:t>
            </a:r>
            <a:endParaRPr lang="cs-CZ" sz="5400" dirty="0"/>
          </a:p>
        </p:txBody>
      </p:sp>
      <p:grpSp>
        <p:nvGrpSpPr>
          <p:cNvPr id="33" name="Skupina 32">
            <a:extLst>
              <a:ext uri="{FF2B5EF4-FFF2-40B4-BE49-F238E27FC236}">
                <a16:creationId xmlns:a16="http://schemas.microsoft.com/office/drawing/2014/main" id="{5DC08A8C-6650-4761-96F5-C722F034AF3F}"/>
              </a:ext>
            </a:extLst>
          </p:cNvPr>
          <p:cNvGrpSpPr/>
          <p:nvPr/>
        </p:nvGrpSpPr>
        <p:grpSpPr>
          <a:xfrm>
            <a:off x="1471321" y="3044386"/>
            <a:ext cx="3292904" cy="3321042"/>
            <a:chOff x="2147115" y="1980726"/>
            <a:chExt cx="3779911" cy="38122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ál 5">
                  <a:extLst>
                    <a:ext uri="{FF2B5EF4-FFF2-40B4-BE49-F238E27FC236}">
                      <a16:creationId xmlns:a16="http://schemas.microsoft.com/office/drawing/2014/main" id="{A1D24C49-28DC-46E8-8796-53DCBE644727}"/>
                    </a:ext>
                  </a:extLst>
                </p:cNvPr>
                <p:cNvSpPr/>
                <p:nvPr/>
              </p:nvSpPr>
              <p:spPr>
                <a:xfrm>
                  <a:off x="2147115" y="2569064"/>
                  <a:ext cx="959868" cy="959868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cs-CZ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8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cs-CZ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cs-CZ" sz="2800" dirty="0"/>
                </a:p>
              </p:txBody>
            </p:sp>
          </mc:Choice>
          <mc:Fallback xmlns="">
            <p:sp>
              <p:nvSpPr>
                <p:cNvPr id="6" name="Ovál 5">
                  <a:extLst>
                    <a:ext uri="{FF2B5EF4-FFF2-40B4-BE49-F238E27FC236}">
                      <a16:creationId xmlns:a16="http://schemas.microsoft.com/office/drawing/2014/main" id="{A1D24C49-28DC-46E8-8796-53DCBE6447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7115" y="2569064"/>
                  <a:ext cx="959868" cy="959868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ál 6">
                  <a:extLst>
                    <a:ext uri="{FF2B5EF4-FFF2-40B4-BE49-F238E27FC236}">
                      <a16:creationId xmlns:a16="http://schemas.microsoft.com/office/drawing/2014/main" id="{AFD2ACB5-925F-4AC7-B01D-9FC5EBC54EE4}"/>
                    </a:ext>
                  </a:extLst>
                </p:cNvPr>
                <p:cNvSpPr/>
                <p:nvPr/>
              </p:nvSpPr>
              <p:spPr>
                <a:xfrm>
                  <a:off x="3571302" y="2564012"/>
                  <a:ext cx="959868" cy="959868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cs-CZ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8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cs-CZ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cs-CZ" sz="2800" dirty="0"/>
                </a:p>
              </p:txBody>
            </p:sp>
          </mc:Choice>
          <mc:Fallback xmlns="">
            <p:sp>
              <p:nvSpPr>
                <p:cNvPr id="7" name="Ovál 6">
                  <a:extLst>
                    <a:ext uri="{FF2B5EF4-FFF2-40B4-BE49-F238E27FC236}">
                      <a16:creationId xmlns:a16="http://schemas.microsoft.com/office/drawing/2014/main" id="{AFD2ACB5-925F-4AC7-B01D-9FC5EBC54E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71302" y="2564012"/>
                  <a:ext cx="959868" cy="959868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vál 7">
                  <a:extLst>
                    <a:ext uri="{FF2B5EF4-FFF2-40B4-BE49-F238E27FC236}">
                      <a16:creationId xmlns:a16="http://schemas.microsoft.com/office/drawing/2014/main" id="{9F32AE23-D738-4125-B967-2E148E7BEEEE}"/>
                    </a:ext>
                  </a:extLst>
                </p:cNvPr>
                <p:cNvSpPr/>
                <p:nvPr/>
              </p:nvSpPr>
              <p:spPr>
                <a:xfrm>
                  <a:off x="2296076" y="4393097"/>
                  <a:ext cx="959868" cy="959868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cs-CZ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8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cs-CZ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cs-CZ" sz="2800" dirty="0"/>
                </a:p>
              </p:txBody>
            </p:sp>
          </mc:Choice>
          <mc:Fallback xmlns="">
            <p:sp>
              <p:nvSpPr>
                <p:cNvPr id="8" name="Ovál 7">
                  <a:extLst>
                    <a:ext uri="{FF2B5EF4-FFF2-40B4-BE49-F238E27FC236}">
                      <a16:creationId xmlns:a16="http://schemas.microsoft.com/office/drawing/2014/main" id="{9F32AE23-D738-4125-B967-2E148E7BEE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6076" y="4393097"/>
                  <a:ext cx="959868" cy="959868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vál 8">
                  <a:extLst>
                    <a:ext uri="{FF2B5EF4-FFF2-40B4-BE49-F238E27FC236}">
                      <a16:creationId xmlns:a16="http://schemas.microsoft.com/office/drawing/2014/main" id="{B9873B77-3DF0-458A-B234-20CF4E3C7C23}"/>
                    </a:ext>
                  </a:extLst>
                </p:cNvPr>
                <p:cNvSpPr/>
                <p:nvPr/>
              </p:nvSpPr>
              <p:spPr>
                <a:xfrm>
                  <a:off x="4108712" y="4926323"/>
                  <a:ext cx="251756" cy="251756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cs-CZ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12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cs-CZ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cs-CZ" sz="1200" dirty="0"/>
                </a:p>
              </p:txBody>
            </p:sp>
          </mc:Choice>
          <mc:Fallback xmlns="">
            <p:sp>
              <p:nvSpPr>
                <p:cNvPr id="9" name="Ovál 8">
                  <a:extLst>
                    <a:ext uri="{FF2B5EF4-FFF2-40B4-BE49-F238E27FC236}">
                      <a16:creationId xmlns:a16="http://schemas.microsoft.com/office/drawing/2014/main" id="{B9873B77-3DF0-458A-B234-20CF4E3C7C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8712" y="4926323"/>
                  <a:ext cx="251756" cy="251756"/>
                </a:xfrm>
                <a:prstGeom prst="ellipse">
                  <a:avLst/>
                </a:prstGeom>
                <a:blipFill>
                  <a:blip r:embed="rId6"/>
                  <a:stretch>
                    <a:fillRect l="-23684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77D78C96-FA09-4495-9C95-783526316862}"/>
                </a:ext>
              </a:extLst>
            </p:cNvPr>
            <p:cNvSpPr/>
            <p:nvPr/>
          </p:nvSpPr>
          <p:spPr>
            <a:xfrm rot="333955">
              <a:off x="2999491" y="5395177"/>
              <a:ext cx="570692" cy="50792"/>
            </a:xfrm>
            <a:custGeom>
              <a:avLst/>
              <a:gdLst>
                <a:gd name="connsiteX0" fmla="*/ 0 w 500142"/>
                <a:gd name="connsiteY0" fmla="*/ 0 h 108536"/>
                <a:gd name="connsiteX1" fmla="*/ 171766 w 500142"/>
                <a:gd name="connsiteY1" fmla="*/ 101039 h 108536"/>
                <a:gd name="connsiteX2" fmla="*/ 500142 w 500142"/>
                <a:gd name="connsiteY2" fmla="*/ 90935 h 108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0142" h="108536">
                  <a:moveTo>
                    <a:pt x="0" y="0"/>
                  </a:moveTo>
                  <a:cubicBezTo>
                    <a:pt x="44204" y="42941"/>
                    <a:pt x="88409" y="85883"/>
                    <a:pt x="171766" y="101039"/>
                  </a:cubicBezTo>
                  <a:cubicBezTo>
                    <a:pt x="255123" y="116195"/>
                    <a:pt x="402472" y="106091"/>
                    <a:pt x="500142" y="90935"/>
                  </a:cubicBezTo>
                </a:path>
              </a:pathLst>
            </a:custGeom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A9AAD6DC-C157-4980-9301-CBFAD86305D6}"/>
                </a:ext>
              </a:extLst>
            </p:cNvPr>
            <p:cNvSpPr/>
            <p:nvPr/>
          </p:nvSpPr>
          <p:spPr>
            <a:xfrm>
              <a:off x="2811684" y="3561076"/>
              <a:ext cx="714849" cy="238283"/>
            </a:xfrm>
            <a:custGeom>
              <a:avLst/>
              <a:gdLst>
                <a:gd name="connsiteX0" fmla="*/ 0 w 500142"/>
                <a:gd name="connsiteY0" fmla="*/ 0 h 108536"/>
                <a:gd name="connsiteX1" fmla="*/ 171766 w 500142"/>
                <a:gd name="connsiteY1" fmla="*/ 101039 h 108536"/>
                <a:gd name="connsiteX2" fmla="*/ 500142 w 500142"/>
                <a:gd name="connsiteY2" fmla="*/ 90935 h 108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0142" h="108536">
                  <a:moveTo>
                    <a:pt x="0" y="0"/>
                  </a:moveTo>
                  <a:cubicBezTo>
                    <a:pt x="44204" y="42941"/>
                    <a:pt x="88409" y="85883"/>
                    <a:pt x="171766" y="101039"/>
                  </a:cubicBezTo>
                  <a:cubicBezTo>
                    <a:pt x="255123" y="116195"/>
                    <a:pt x="402472" y="106091"/>
                    <a:pt x="500142" y="90935"/>
                  </a:cubicBezTo>
                </a:path>
              </a:pathLst>
            </a:custGeom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Volný tvar: obrazec 19">
              <a:extLst>
                <a:ext uri="{FF2B5EF4-FFF2-40B4-BE49-F238E27FC236}">
                  <a16:creationId xmlns:a16="http://schemas.microsoft.com/office/drawing/2014/main" id="{9F94F8EF-9676-4FD9-A9D8-B00A790C789B}"/>
                </a:ext>
              </a:extLst>
            </p:cNvPr>
            <p:cNvSpPr/>
            <p:nvPr/>
          </p:nvSpPr>
          <p:spPr>
            <a:xfrm rot="636966" flipH="1" flipV="1">
              <a:off x="3276699" y="4462093"/>
              <a:ext cx="937136" cy="312381"/>
            </a:xfrm>
            <a:custGeom>
              <a:avLst/>
              <a:gdLst>
                <a:gd name="connsiteX0" fmla="*/ 0 w 500142"/>
                <a:gd name="connsiteY0" fmla="*/ 0 h 108536"/>
                <a:gd name="connsiteX1" fmla="*/ 171766 w 500142"/>
                <a:gd name="connsiteY1" fmla="*/ 101039 h 108536"/>
                <a:gd name="connsiteX2" fmla="*/ 500142 w 500142"/>
                <a:gd name="connsiteY2" fmla="*/ 90935 h 108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0142" h="108536">
                  <a:moveTo>
                    <a:pt x="0" y="0"/>
                  </a:moveTo>
                  <a:cubicBezTo>
                    <a:pt x="44204" y="42941"/>
                    <a:pt x="88409" y="85883"/>
                    <a:pt x="171766" y="101039"/>
                  </a:cubicBezTo>
                  <a:cubicBezTo>
                    <a:pt x="255123" y="116195"/>
                    <a:pt x="402472" y="106091"/>
                    <a:pt x="500142" y="90935"/>
                  </a:cubicBezTo>
                </a:path>
              </a:pathLst>
            </a:custGeom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Volný tvar: obrazec 20">
              <a:extLst>
                <a:ext uri="{FF2B5EF4-FFF2-40B4-BE49-F238E27FC236}">
                  <a16:creationId xmlns:a16="http://schemas.microsoft.com/office/drawing/2014/main" id="{5894C982-0E39-445C-B607-7B60D2026CA5}"/>
                </a:ext>
              </a:extLst>
            </p:cNvPr>
            <p:cNvSpPr/>
            <p:nvPr/>
          </p:nvSpPr>
          <p:spPr>
            <a:xfrm flipH="1" flipV="1">
              <a:off x="3041160" y="2310482"/>
              <a:ext cx="759896" cy="253298"/>
            </a:xfrm>
            <a:custGeom>
              <a:avLst/>
              <a:gdLst>
                <a:gd name="connsiteX0" fmla="*/ 0 w 500142"/>
                <a:gd name="connsiteY0" fmla="*/ 0 h 108536"/>
                <a:gd name="connsiteX1" fmla="*/ 171766 w 500142"/>
                <a:gd name="connsiteY1" fmla="*/ 101039 h 108536"/>
                <a:gd name="connsiteX2" fmla="*/ 500142 w 500142"/>
                <a:gd name="connsiteY2" fmla="*/ 90935 h 108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0142" h="108536">
                  <a:moveTo>
                    <a:pt x="0" y="0"/>
                  </a:moveTo>
                  <a:cubicBezTo>
                    <a:pt x="44204" y="42941"/>
                    <a:pt x="88409" y="85883"/>
                    <a:pt x="171766" y="101039"/>
                  </a:cubicBezTo>
                  <a:cubicBezTo>
                    <a:pt x="255123" y="116195"/>
                    <a:pt x="402472" y="106091"/>
                    <a:pt x="500142" y="90935"/>
                  </a:cubicBezTo>
                </a:path>
              </a:pathLst>
            </a:custGeom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32" name="Skupina 31">
              <a:extLst>
                <a:ext uri="{FF2B5EF4-FFF2-40B4-BE49-F238E27FC236}">
                  <a16:creationId xmlns:a16="http://schemas.microsoft.com/office/drawing/2014/main" id="{26DD07B2-7CBF-41C4-BF44-EA5C99B33DF9}"/>
                </a:ext>
              </a:extLst>
            </p:cNvPr>
            <p:cNvGrpSpPr/>
            <p:nvPr/>
          </p:nvGrpSpPr>
          <p:grpSpPr>
            <a:xfrm>
              <a:off x="4738362" y="1980726"/>
              <a:ext cx="1188664" cy="3812210"/>
              <a:chOff x="4709958" y="2214408"/>
              <a:chExt cx="1100585" cy="3529726"/>
            </a:xfrm>
          </p:grpSpPr>
          <p:cxnSp>
            <p:nvCxnSpPr>
              <p:cNvPr id="23" name="Přímá spojnice se šipkou 22">
                <a:extLst>
                  <a:ext uri="{FF2B5EF4-FFF2-40B4-BE49-F238E27FC236}">
                    <a16:creationId xmlns:a16="http://schemas.microsoft.com/office/drawing/2014/main" id="{CAE85635-13DD-432A-9A2C-2670021D95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08979" y="2778647"/>
                <a:ext cx="0" cy="2500707"/>
              </a:xfrm>
              <a:prstGeom prst="straightConnector1">
                <a:avLst/>
              </a:prstGeom>
              <a:ln w="762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Obdélník 27">
                    <a:extLst>
                      <a:ext uri="{FF2B5EF4-FFF2-40B4-BE49-F238E27FC236}">
                        <a16:creationId xmlns:a16="http://schemas.microsoft.com/office/drawing/2014/main" id="{26B4D722-0478-4993-A479-31AFA881CCB5}"/>
                      </a:ext>
                    </a:extLst>
                  </p:cNvPr>
                  <p:cNvSpPr/>
                  <p:nvPr/>
                </p:nvSpPr>
                <p:spPr>
                  <a:xfrm>
                    <a:off x="5030757" y="3523972"/>
                    <a:ext cx="522989" cy="64633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cs-CZ" sz="3600" b="1" i="1">
                              <a:latin typeface="Cambria Math" panose="02040503050406030204" pitchFamily="18" charset="0"/>
                            </a:rPr>
                            <m:t>𝜼</m:t>
                          </m:r>
                        </m:oMath>
                      </m:oMathPara>
                    </a14:m>
                    <a:endParaRPr lang="cs-CZ" sz="3600" b="1" dirty="0"/>
                  </a:p>
                </p:txBody>
              </p:sp>
            </mc:Choice>
            <mc:Fallback xmlns="">
              <p:sp>
                <p:nvSpPr>
                  <p:cNvPr id="28" name="Obdélník 27">
                    <a:extLst>
                      <a:ext uri="{FF2B5EF4-FFF2-40B4-BE49-F238E27FC236}">
                        <a16:creationId xmlns:a16="http://schemas.microsoft.com/office/drawing/2014/main" id="{26B4D722-0478-4993-A479-31AFA881CCB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30757" y="3523972"/>
                    <a:ext cx="522989" cy="64633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ovéPole 28">
                    <a:extLst>
                      <a:ext uri="{FF2B5EF4-FFF2-40B4-BE49-F238E27FC236}">
                        <a16:creationId xmlns:a16="http://schemas.microsoft.com/office/drawing/2014/main" id="{F0A0F9B6-B336-482E-B8E1-4CEEFA9E4CF6}"/>
                      </a:ext>
                    </a:extLst>
                  </p:cNvPr>
                  <p:cNvSpPr txBox="1"/>
                  <p:nvPr/>
                </p:nvSpPr>
                <p:spPr>
                  <a:xfrm>
                    <a:off x="4709958" y="2214408"/>
                    <a:ext cx="1036587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cs-CZ" sz="3600" i="1" dirty="0" smtClean="0">
                            <a:latin typeface="Cambria Math" panose="02040503050406030204" pitchFamily="18" charset="0"/>
                          </a:rPr>
                          <m:t>¼</m:t>
                        </m:r>
                      </m:oMath>
                    </a14:m>
                    <a:r>
                      <a:rPr lang="cs-CZ" sz="3600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29" name="TextovéPole 28">
                    <a:extLst>
                      <a:ext uri="{FF2B5EF4-FFF2-40B4-BE49-F238E27FC236}">
                        <a16:creationId xmlns:a16="http://schemas.microsoft.com/office/drawing/2014/main" id="{F0A0F9B6-B336-482E-B8E1-4CEEFA9E4CF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09958" y="2214408"/>
                    <a:ext cx="1036587" cy="64633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ovéPole 30">
                    <a:extLst>
                      <a:ext uri="{FF2B5EF4-FFF2-40B4-BE49-F238E27FC236}">
                        <a16:creationId xmlns:a16="http://schemas.microsoft.com/office/drawing/2014/main" id="{39EA73F2-F55F-41EE-B977-32E26978714F}"/>
                      </a:ext>
                    </a:extLst>
                  </p:cNvPr>
                  <p:cNvSpPr txBox="1"/>
                  <p:nvPr/>
                </p:nvSpPr>
                <p:spPr>
                  <a:xfrm>
                    <a:off x="4773956" y="5220914"/>
                    <a:ext cx="1036587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cs-CZ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28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cs-CZ" sz="2800" b="0" i="1" dirty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a14:m>
                    <a:r>
                      <a:rPr lang="cs-CZ" sz="2800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31" name="TextovéPole 30">
                    <a:extLst>
                      <a:ext uri="{FF2B5EF4-FFF2-40B4-BE49-F238E27FC236}">
                        <a16:creationId xmlns:a16="http://schemas.microsoft.com/office/drawing/2014/main" id="{39EA73F2-F55F-41EE-B977-32E26978714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73956" y="5220914"/>
                    <a:ext cx="1036587" cy="52322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0B2691A9-2C39-4376-8B4C-ED0F98347966}"/>
              </a:ext>
            </a:extLst>
          </p:cNvPr>
          <p:cNvCxnSpPr>
            <a:cxnSpLocks/>
          </p:cNvCxnSpPr>
          <p:nvPr/>
        </p:nvCxnSpPr>
        <p:spPr>
          <a:xfrm flipV="1">
            <a:off x="1012005" y="2964094"/>
            <a:ext cx="10478818" cy="47448"/>
          </a:xfrm>
          <a:prstGeom prst="line">
            <a:avLst/>
          </a:prstGeom>
          <a:ln w="12700">
            <a:solidFill>
              <a:srgbClr val="A43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bdélník 36">
                <a:extLst>
                  <a:ext uri="{FF2B5EF4-FFF2-40B4-BE49-F238E27FC236}">
                    <a16:creationId xmlns:a16="http://schemas.microsoft.com/office/drawing/2014/main" id="{8D7EC705-595A-4A4D-A5D7-C9D168C45788}"/>
                  </a:ext>
                </a:extLst>
              </p:cNvPr>
              <p:cNvSpPr/>
              <p:nvPr/>
            </p:nvSpPr>
            <p:spPr>
              <a:xfrm>
                <a:off x="1003643" y="1233785"/>
                <a:ext cx="5998840" cy="1565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s-CZ" sz="3200" b="0" dirty="0"/>
                  <a:t> </a:t>
                </a:r>
                <a14:m>
                  <m:oMath xmlns:m="http://schemas.openxmlformats.org/officeDocument/2006/math">
                    <m:r>
                      <a:rPr lang="cs-CZ" sz="32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cs-CZ" sz="3200" b="0" i="1" smtClean="0"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cs-CZ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cs-CZ" sz="3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sz="32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cs-CZ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cs-CZ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Sup>
                          <m:sSubSupPr>
                            <m:ctrlPr>
                              <a:rPr lang="cs-CZ" sz="3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sz="32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cs-CZ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cs-CZ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d>
                          <m:dPr>
                            <m:ctrlPr>
                              <a:rPr lang="cs-CZ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cs-CZ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sz="32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cs-CZ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cs-CZ" sz="3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cs-CZ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sz="32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cs-CZ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num>
                      <m:den>
                        <m:sSup>
                          <m:sSupPr>
                            <m:ctrlPr>
                              <a:rPr lang="cs-CZ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3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cs-CZ" sz="32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</m:den>
                    </m:f>
                  </m:oMath>
                </a14:m>
                <a:r>
                  <a:rPr lang="cs-CZ" sz="3200" dirty="0"/>
                  <a:t>, </a:t>
                </a:r>
              </a:p>
              <a:p>
                <a:r>
                  <a:rPr lang="cs-CZ" sz="32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/>
                    </m:sSup>
                    <m:r>
                      <a:rPr lang="cs-CZ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32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cs-CZ" sz="3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cs-CZ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32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cs-CZ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cs-CZ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32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cs-CZ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cs-CZ" sz="32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cs-CZ" sz="3200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cs-CZ" sz="32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cs-CZ" sz="32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cs-CZ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cs-CZ" sz="3200" dirty="0"/>
              </a:p>
            </p:txBody>
          </p:sp>
        </mc:Choice>
        <mc:Fallback xmlns="">
          <p:sp>
            <p:nvSpPr>
              <p:cNvPr id="37" name="Obdélník 36">
                <a:extLst>
                  <a:ext uri="{FF2B5EF4-FFF2-40B4-BE49-F238E27FC236}">
                    <a16:creationId xmlns:a16="http://schemas.microsoft.com/office/drawing/2014/main" id="{8D7EC705-595A-4A4D-A5D7-C9D168C457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643" y="1233785"/>
                <a:ext cx="5998840" cy="1565493"/>
              </a:xfrm>
              <a:prstGeom prst="rect">
                <a:avLst/>
              </a:prstGeom>
              <a:blipFill>
                <a:blip r:embed="rId10"/>
                <a:stretch>
                  <a:fillRect b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Volný tvar: obrazec 37">
            <a:extLst>
              <a:ext uri="{FF2B5EF4-FFF2-40B4-BE49-F238E27FC236}">
                <a16:creationId xmlns:a16="http://schemas.microsoft.com/office/drawing/2014/main" id="{269C1C10-C000-4EA9-BF39-77EBB24275F0}"/>
              </a:ext>
            </a:extLst>
          </p:cNvPr>
          <p:cNvSpPr/>
          <p:nvPr/>
        </p:nvSpPr>
        <p:spPr>
          <a:xfrm>
            <a:off x="5746775" y="1739520"/>
            <a:ext cx="636543" cy="351708"/>
          </a:xfrm>
          <a:custGeom>
            <a:avLst/>
            <a:gdLst>
              <a:gd name="connsiteX0" fmla="*/ 0 w 636543"/>
              <a:gd name="connsiteY0" fmla="*/ 172036 h 351708"/>
              <a:gd name="connsiteX1" fmla="*/ 207129 w 636543"/>
              <a:gd name="connsiteY1" fmla="*/ 5322 h 351708"/>
              <a:gd name="connsiteX2" fmla="*/ 323324 w 636543"/>
              <a:gd name="connsiteY2" fmla="*/ 348854 h 351708"/>
              <a:gd name="connsiteX3" fmla="*/ 479934 w 636543"/>
              <a:gd name="connsiteY3" fmla="*/ 166984 h 351708"/>
              <a:gd name="connsiteX4" fmla="*/ 636543 w 636543"/>
              <a:gd name="connsiteY4" fmla="*/ 126569 h 351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543" h="351708">
                <a:moveTo>
                  <a:pt x="0" y="172036"/>
                </a:moveTo>
                <a:cubicBezTo>
                  <a:pt x="76621" y="73944"/>
                  <a:pt x="153242" y="-24148"/>
                  <a:pt x="207129" y="5322"/>
                </a:cubicBezTo>
                <a:cubicBezTo>
                  <a:pt x="261016" y="34792"/>
                  <a:pt x="277857" y="321910"/>
                  <a:pt x="323324" y="348854"/>
                </a:cubicBezTo>
                <a:cubicBezTo>
                  <a:pt x="368792" y="375798"/>
                  <a:pt x="427731" y="204031"/>
                  <a:pt x="479934" y="166984"/>
                </a:cubicBezTo>
                <a:cubicBezTo>
                  <a:pt x="532137" y="129937"/>
                  <a:pt x="556554" y="122359"/>
                  <a:pt x="636543" y="126569"/>
                </a:cubicBezTo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ovéPole 38">
                <a:extLst>
                  <a:ext uri="{FF2B5EF4-FFF2-40B4-BE49-F238E27FC236}">
                    <a16:creationId xmlns:a16="http://schemas.microsoft.com/office/drawing/2014/main" id="{43D489AD-7CD2-4FB5-839D-EB55664FC89D}"/>
                  </a:ext>
                </a:extLst>
              </p:cNvPr>
              <p:cNvSpPr txBox="1"/>
              <p:nvPr/>
            </p:nvSpPr>
            <p:spPr>
              <a:xfrm>
                <a:off x="6716193" y="1324194"/>
                <a:ext cx="496099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400" dirty="0"/>
                  <a:t>Peak luminosity </a:t>
                </a:r>
                <a:r>
                  <a:rPr lang="cs-CZ" sz="2400" dirty="0" err="1"/>
                  <a:t>only</a:t>
                </a:r>
                <a:r>
                  <a:rPr lang="cs-CZ" sz="2400" dirty="0"/>
                  <a:t>(!) </a:t>
                </a:r>
                <a14:m>
                  <m:oMath xmlns:m="http://schemas.openxmlformats.org/officeDocument/2006/math"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cs-CZ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cs-CZ" sz="2400" dirty="0"/>
              </a:p>
              <a:p>
                <a:r>
                  <a:rPr lang="cs-CZ" sz="2400" dirty="0" err="1"/>
                  <a:t>Peak</a:t>
                </a:r>
                <a:r>
                  <a:rPr lang="cs-CZ" sz="2400" dirty="0"/>
                  <a:t> </a:t>
                </a:r>
                <a:r>
                  <a:rPr lang="cs-CZ" sz="2400" dirty="0" err="1"/>
                  <a:t>strain</a:t>
                </a:r>
                <a:r>
                  <a:rPr lang="cs-CZ" sz="2400" dirty="0"/>
                  <a:t> </a:t>
                </a:r>
                <a14:m>
                  <m:oMath xmlns:m="http://schemas.openxmlformats.org/officeDocument/2006/math"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cs-CZ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cs-CZ" sz="2400" b="0" i="0" smtClean="0">
                            <a:latin typeface="Cambria Math" panose="02040503050406030204" pitchFamily="18" charset="0"/>
                          </a:rPr>
                          <m:t>L</m:t>
                        </m:r>
                      </m:sub>
                    </m:sSub>
                  </m:oMath>
                </a14:m>
                <a:endParaRPr lang="cs-CZ" sz="2400" dirty="0"/>
              </a:p>
              <a:p>
                <a:r>
                  <a:rPr lang="cs-CZ" sz="2400" dirty="0"/>
                  <a:t>Time </a:t>
                </a:r>
                <a:r>
                  <a:rPr lang="cs-CZ" sz="2400" dirty="0" err="1"/>
                  <a:t>spent</a:t>
                </a:r>
                <a:r>
                  <a:rPr lang="cs-CZ" sz="2400" dirty="0"/>
                  <a:t> </a:t>
                </a:r>
                <a:r>
                  <a:rPr lang="cs-CZ" sz="2400" dirty="0" err="1"/>
                  <a:t>around</a:t>
                </a:r>
                <a:r>
                  <a:rPr lang="cs-CZ" sz="2400" dirty="0"/>
                  <a:t> </a:t>
                </a:r>
                <a:r>
                  <a:rPr lang="cs-CZ" sz="2400" dirty="0" err="1"/>
                  <a:t>peak</a:t>
                </a:r>
                <a:r>
                  <a:rPr lang="cs-CZ" sz="2400" dirty="0"/>
                  <a:t> </a:t>
                </a:r>
                <a14:m>
                  <m:oMath xmlns:m="http://schemas.openxmlformats.org/officeDocument/2006/math"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cs-CZ" sz="2400" dirty="0"/>
                  <a:t> (</a:t>
                </a:r>
                <a14:m>
                  <m:oMath xmlns:m="http://schemas.openxmlformats.org/officeDocument/2006/math">
                    <m:r>
                      <a:rPr lang="cs-CZ" sz="2400" i="1">
                        <a:latin typeface="Cambria Math" panose="02040503050406030204" pitchFamily="18" charset="0"/>
                      </a:rPr>
                      <m:t>∼</m:t>
                    </m:r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1/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cs-CZ" sz="2400" dirty="0"/>
                  <a:t> cycles) </a:t>
                </a:r>
              </a:p>
            </p:txBody>
          </p:sp>
        </mc:Choice>
        <mc:Fallback xmlns="">
          <p:sp>
            <p:nvSpPr>
              <p:cNvPr id="39" name="TextovéPole 38">
                <a:extLst>
                  <a:ext uri="{FF2B5EF4-FFF2-40B4-BE49-F238E27FC236}">
                    <a16:creationId xmlns:a16="http://schemas.microsoft.com/office/drawing/2014/main" id="{43D489AD-7CD2-4FB5-839D-EB55664FC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6193" y="1324194"/>
                <a:ext cx="4960999" cy="1569660"/>
              </a:xfrm>
              <a:prstGeom prst="rect">
                <a:avLst/>
              </a:prstGeom>
              <a:blipFill>
                <a:blip r:embed="rId11"/>
                <a:stretch>
                  <a:fillRect l="-1786" t="-3200" b="-7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Skupina 18">
            <a:extLst>
              <a:ext uri="{FF2B5EF4-FFF2-40B4-BE49-F238E27FC236}">
                <a16:creationId xmlns:a16="http://schemas.microsoft.com/office/drawing/2014/main" id="{601DAA30-3922-45F6-A511-E663F8CA1C54}"/>
              </a:ext>
            </a:extLst>
          </p:cNvPr>
          <p:cNvGrpSpPr/>
          <p:nvPr/>
        </p:nvGrpSpPr>
        <p:grpSpPr>
          <a:xfrm>
            <a:off x="4867459" y="3138321"/>
            <a:ext cx="2305766" cy="3036577"/>
            <a:chOff x="5245885" y="2872603"/>
            <a:chExt cx="4678088" cy="30365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ovéPole 40">
                  <a:extLst>
                    <a:ext uri="{FF2B5EF4-FFF2-40B4-BE49-F238E27FC236}">
                      <a16:creationId xmlns:a16="http://schemas.microsoft.com/office/drawing/2014/main" id="{596FEDBD-BFD5-4B83-9134-82EC8878224B}"/>
                    </a:ext>
                  </a:extLst>
                </p:cNvPr>
                <p:cNvSpPr txBox="1"/>
                <p:nvPr/>
              </p:nvSpPr>
              <p:spPr>
                <a:xfrm>
                  <a:off x="5245885" y="2872603"/>
                  <a:ext cx="46780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i="1" dirty="0"/>
                    <a:t>(</a:t>
                  </a:r>
                  <a:r>
                    <a:rPr lang="cs-CZ" i="1" dirty="0" err="1"/>
                    <a:t>at</a:t>
                  </a:r>
                  <a:r>
                    <a:rPr lang="cs-CZ" i="1" dirty="0"/>
                    <a:t> </a:t>
                  </a:r>
                  <a:r>
                    <a:rPr lang="cs-CZ" i="1" dirty="0" err="1"/>
                    <a:t>fixed</a:t>
                  </a:r>
                  <a:r>
                    <a:rPr lang="cs-CZ" i="1" dirty="0"/>
                    <a:t> </a:t>
                  </a:r>
                  <a:r>
                    <a:rPr lang="cs-CZ" i="1" dirty="0" err="1"/>
                    <a:t>total</a:t>
                  </a:r>
                  <a:r>
                    <a:rPr lang="cs-CZ" i="1" dirty="0"/>
                    <a:t> </a:t>
                  </a:r>
                  <a14:m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a14:m>
                  <a:r>
                    <a:rPr lang="cs-CZ" i="1" dirty="0"/>
                    <a:t>)</a:t>
                  </a:r>
                </a:p>
              </p:txBody>
            </p:sp>
          </mc:Choice>
          <mc:Fallback xmlns="">
            <p:sp>
              <p:nvSpPr>
                <p:cNvPr id="41" name="TextovéPole 40">
                  <a:extLst>
                    <a:ext uri="{FF2B5EF4-FFF2-40B4-BE49-F238E27FC236}">
                      <a16:creationId xmlns:a16="http://schemas.microsoft.com/office/drawing/2014/main" id="{596FEDBD-BFD5-4B83-9134-82EC887822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5885" y="2872603"/>
                  <a:ext cx="4678088" cy="369332"/>
                </a:xfrm>
                <a:prstGeom prst="rect">
                  <a:avLst/>
                </a:prstGeom>
                <a:blipFill>
                  <a:blip r:embed="rId12"/>
                  <a:stretch>
                    <a:fillRect l="-1173" t="-10000" b="-26667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ovéPole 42">
              <a:extLst>
                <a:ext uri="{FF2B5EF4-FFF2-40B4-BE49-F238E27FC236}">
                  <a16:creationId xmlns:a16="http://schemas.microsoft.com/office/drawing/2014/main" id="{9F3C5DCF-974A-48EE-ACD7-2972C78138FC}"/>
                </a:ext>
              </a:extLst>
            </p:cNvPr>
            <p:cNvSpPr txBox="1"/>
            <p:nvPr/>
          </p:nvSpPr>
          <p:spPr>
            <a:xfrm>
              <a:off x="5308423" y="3361524"/>
              <a:ext cx="368969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200" b="1" i="1" spc="-150" dirty="0"/>
                <a:t>SHORT </a:t>
              </a:r>
            </a:p>
            <a:p>
              <a:pPr algn="ctr"/>
              <a:r>
                <a:rPr lang="cs-CZ" sz="3200" b="1" i="1" spc="-150" dirty="0"/>
                <a:t>&amp; LOUD</a:t>
              </a:r>
            </a:p>
          </p:txBody>
        </p:sp>
        <p:sp>
          <p:nvSpPr>
            <p:cNvPr id="44" name="TextovéPole 43">
              <a:extLst>
                <a:ext uri="{FF2B5EF4-FFF2-40B4-BE49-F238E27FC236}">
                  <a16:creationId xmlns:a16="http://schemas.microsoft.com/office/drawing/2014/main" id="{C595ED90-7CFF-4667-BD0D-73301CEFA2D9}"/>
                </a:ext>
              </a:extLst>
            </p:cNvPr>
            <p:cNvSpPr txBox="1"/>
            <p:nvPr/>
          </p:nvSpPr>
          <p:spPr>
            <a:xfrm>
              <a:off x="5307023" y="4831962"/>
              <a:ext cx="368969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200" b="1" i="1" spc="-150" dirty="0"/>
                <a:t>LONG </a:t>
              </a:r>
            </a:p>
            <a:p>
              <a:pPr algn="ctr"/>
              <a:r>
                <a:rPr lang="cs-CZ" sz="3200" b="1" i="1" spc="-150" dirty="0"/>
                <a:t>&amp; QUIET</a:t>
              </a:r>
            </a:p>
          </p:txBody>
        </p:sp>
      </p:grp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CF495B34-57C5-4A51-846E-AB551E4ECAF5}"/>
              </a:ext>
            </a:extLst>
          </p:cNvPr>
          <p:cNvGrpSpPr/>
          <p:nvPr/>
        </p:nvGrpSpPr>
        <p:grpSpPr>
          <a:xfrm>
            <a:off x="8957824" y="3056786"/>
            <a:ext cx="2403217" cy="3143838"/>
            <a:chOff x="9272710" y="2998814"/>
            <a:chExt cx="2237853" cy="3008415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2068B4A6-F438-4D69-863A-B63A6B53C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8887429" y="3384095"/>
              <a:ext cx="3008415" cy="2237853"/>
            </a:xfrm>
            <a:prstGeom prst="rect">
              <a:avLst/>
            </a:prstGeom>
          </p:spPr>
        </p:pic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id="{9C2DA6C2-34CD-43AF-8878-F89F69623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730827" y="4116097"/>
              <a:ext cx="451138" cy="773847"/>
            </a:xfrm>
            <a:prstGeom prst="rect">
              <a:avLst/>
            </a:prstGeom>
          </p:spPr>
        </p:pic>
        <p:pic>
          <p:nvPicPr>
            <p:cNvPr id="46" name="Obrázek 45">
              <a:extLst>
                <a:ext uri="{FF2B5EF4-FFF2-40B4-BE49-F238E27FC236}">
                  <a16:creationId xmlns:a16="http://schemas.microsoft.com/office/drawing/2014/main" id="{487F8422-8823-4A6B-B19D-E1D484F39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0477904" y="3634318"/>
              <a:ext cx="575635" cy="987400"/>
            </a:xfrm>
            <a:prstGeom prst="rect">
              <a:avLst/>
            </a:prstGeom>
          </p:spPr>
        </p:pic>
        <p:pic>
          <p:nvPicPr>
            <p:cNvPr id="47" name="Obrázek 46">
              <a:extLst>
                <a:ext uri="{FF2B5EF4-FFF2-40B4-BE49-F238E27FC236}">
                  <a16:creationId xmlns:a16="http://schemas.microsoft.com/office/drawing/2014/main" id="{9B3C62C5-EE64-44DA-86E3-8271850D8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848347" y="5247127"/>
              <a:ext cx="410824" cy="704696"/>
            </a:xfrm>
            <a:prstGeom prst="rect">
              <a:avLst/>
            </a:prstGeom>
          </p:spPr>
        </p:pic>
      </p:grpSp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3BF28A0A-070A-4ECE-B536-A58FF05B5D9F}"/>
              </a:ext>
            </a:extLst>
          </p:cNvPr>
          <p:cNvCxnSpPr>
            <a:cxnSpLocks/>
          </p:cNvCxnSpPr>
          <p:nvPr/>
        </p:nvCxnSpPr>
        <p:spPr>
          <a:xfrm flipV="1">
            <a:off x="1012005" y="1107630"/>
            <a:ext cx="10478818" cy="47448"/>
          </a:xfrm>
          <a:prstGeom prst="line">
            <a:avLst/>
          </a:prstGeom>
          <a:ln w="12700">
            <a:solidFill>
              <a:srgbClr val="A43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cký objekt 2" descr="Wi-Fi obrys">
            <a:extLst>
              <a:ext uri="{FF2B5EF4-FFF2-40B4-BE49-F238E27FC236}">
                <a16:creationId xmlns:a16="http://schemas.microsoft.com/office/drawing/2014/main" id="{207770DC-C9B8-6CBF-A8D5-EB58758B35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5400000">
            <a:off x="6849561" y="5161740"/>
            <a:ext cx="914400" cy="914400"/>
          </a:xfrm>
          <a:prstGeom prst="rect">
            <a:avLst/>
          </a:prstGeom>
        </p:spPr>
      </p:pic>
      <p:pic>
        <p:nvPicPr>
          <p:cNvPr id="11" name="Grafický objekt 10" descr="Wi-Fi se souvislou výplní">
            <a:extLst>
              <a:ext uri="{FF2B5EF4-FFF2-40B4-BE49-F238E27FC236}">
                <a16:creationId xmlns:a16="http://schemas.microsoft.com/office/drawing/2014/main" id="{A89A4B0D-BB89-B5BF-97CE-51A0A108D8A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5400000">
            <a:off x="6740604" y="3256651"/>
            <a:ext cx="2184864" cy="1661107"/>
          </a:xfrm>
          <a:prstGeom prst="rect">
            <a:avLst/>
          </a:prstGeom>
        </p:spPr>
      </p:pic>
      <p:pic>
        <p:nvPicPr>
          <p:cNvPr id="12" name="Grafický objekt 11" descr="Wi-Fi obrys">
            <a:extLst>
              <a:ext uri="{FF2B5EF4-FFF2-40B4-BE49-F238E27FC236}">
                <a16:creationId xmlns:a16="http://schemas.microsoft.com/office/drawing/2014/main" id="{6664A9CA-B004-ABB9-6CD0-3B2AA2B0AE6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5400000">
            <a:off x="7314290" y="5099166"/>
            <a:ext cx="1013577" cy="1013577"/>
          </a:xfrm>
          <a:prstGeom prst="rect">
            <a:avLst/>
          </a:prstGeom>
        </p:spPr>
      </p:pic>
      <p:pic>
        <p:nvPicPr>
          <p:cNvPr id="13" name="Grafický objekt 12" descr="Wi-Fi obrys">
            <a:extLst>
              <a:ext uri="{FF2B5EF4-FFF2-40B4-BE49-F238E27FC236}">
                <a16:creationId xmlns:a16="http://schemas.microsoft.com/office/drawing/2014/main" id="{646B1777-D083-2812-3CFE-084980C7386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5400000">
            <a:off x="7797398" y="5041441"/>
            <a:ext cx="1165548" cy="1165548"/>
          </a:xfrm>
          <a:prstGeom prst="rect">
            <a:avLst/>
          </a:prstGeom>
        </p:spPr>
      </p:pic>
      <p:sp>
        <p:nvSpPr>
          <p:cNvPr id="22" name="Obdélník 21">
            <a:extLst>
              <a:ext uri="{FF2B5EF4-FFF2-40B4-BE49-F238E27FC236}">
                <a16:creationId xmlns:a16="http://schemas.microsoft.com/office/drawing/2014/main" id="{AFB68339-34AA-EB94-BAD5-F00A376273CE}"/>
              </a:ext>
            </a:extLst>
          </p:cNvPr>
          <p:cNvSpPr/>
          <p:nvPr/>
        </p:nvSpPr>
        <p:spPr>
          <a:xfrm>
            <a:off x="89269" y="5026578"/>
            <a:ext cx="1378453" cy="15585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081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9371FF-0400-4586-AEA9-2FF8B613A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Phasing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mass</a:t>
            </a:r>
            <a:r>
              <a:rPr lang="cs-CZ" dirty="0"/>
              <a:t>-ratio </a:t>
            </a:r>
            <a:r>
              <a:rPr lang="cs-CZ" dirty="0" err="1"/>
              <a:t>expansion</a:t>
            </a:r>
            <a:r>
              <a:rPr lang="cs-CZ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31EADC76-8803-44B6-AA42-574D821677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95403" y="1693628"/>
                <a:ext cx="9601200" cy="4509662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cs-CZ" sz="2400" dirty="0">
                    <a:solidFill>
                      <a:schemeClr val="tx1"/>
                    </a:solidFill>
                  </a:rPr>
                  <a:t>Start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spiralling</a:t>
                </a:r>
                <a:r>
                  <a:rPr lang="cs-CZ" sz="2400" dirty="0">
                    <a:solidFill>
                      <a:schemeClr val="tx1"/>
                    </a:solidFill>
                  </a:rPr>
                  <a:t>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at</a:t>
                </a:r>
                <a:r>
                  <a:rPr lang="cs-CZ" sz="2400" dirty="0">
                    <a:solidFill>
                      <a:schemeClr val="tx1"/>
                    </a:solidFill>
                  </a:rPr>
                  <a:t> a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finite</a:t>
                </a:r>
                <a:r>
                  <a:rPr lang="cs-CZ" sz="2400" dirty="0">
                    <a:solidFill>
                      <a:schemeClr val="tx1"/>
                    </a:solidFill>
                  </a:rPr>
                  <a:t>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radius</a:t>
                </a:r>
                <a:r>
                  <a:rPr lang="cs-CZ" sz="2400" dirty="0">
                    <a:solidFill>
                      <a:schemeClr val="tx1"/>
                    </a:solidFill>
                  </a:rPr>
                  <a:t>,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what</a:t>
                </a:r>
                <a:r>
                  <a:rPr lang="cs-CZ" sz="2400" dirty="0">
                    <a:solidFill>
                      <a:schemeClr val="tx1"/>
                    </a:solidFill>
                  </a:rPr>
                  <a:t>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kind</a:t>
                </a:r>
                <a:r>
                  <a:rPr lang="cs-CZ" sz="2400" dirty="0">
                    <a:solidFill>
                      <a:schemeClr val="tx1"/>
                    </a:solidFill>
                  </a:rPr>
                  <a:t>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of</a:t>
                </a:r>
                <a:r>
                  <a:rPr lang="cs-CZ" sz="2400" dirty="0">
                    <a:solidFill>
                      <a:schemeClr val="tx1"/>
                    </a:solidFill>
                  </a:rPr>
                  <a:t>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contributions</a:t>
                </a:r>
                <a:r>
                  <a:rPr lang="cs-CZ" sz="2400" dirty="0">
                    <a:solidFill>
                      <a:schemeClr val="tx1"/>
                    </a:solidFill>
                  </a:rPr>
                  <a:t>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appear</a:t>
                </a:r>
                <a:r>
                  <a:rPr lang="cs-CZ" sz="2400" dirty="0">
                    <a:solidFill>
                      <a:schemeClr val="tx1"/>
                    </a:solidFill>
                  </a:rPr>
                  <a:t> in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the</a:t>
                </a:r>
                <a:r>
                  <a:rPr lang="cs-CZ" sz="2400" dirty="0">
                    <a:solidFill>
                      <a:schemeClr val="tx1"/>
                    </a:solidFill>
                  </a:rPr>
                  <a:t>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final</a:t>
                </a:r>
                <a:r>
                  <a:rPr lang="cs-CZ" sz="2400" dirty="0">
                    <a:solidFill>
                      <a:schemeClr val="tx1"/>
                    </a:solidFill>
                  </a:rPr>
                  <a:t>/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plunge</a:t>
                </a:r>
                <a:r>
                  <a:rPr lang="cs-CZ" sz="2400" dirty="0">
                    <a:solidFill>
                      <a:schemeClr val="tx1"/>
                    </a:solidFill>
                  </a:rPr>
                  <a:t>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phase</a:t>
                </a:r>
                <a:r>
                  <a:rPr lang="cs-CZ" sz="2400" dirty="0">
                    <a:solidFill>
                      <a:schemeClr val="tx1"/>
                    </a:solidFill>
                  </a:rPr>
                  <a:t>? (</a:t>
                </a:r>
                <a14:m>
                  <m:oMath xmlns:m="http://schemas.openxmlformats.org/officeDocument/2006/math">
                    <m:r>
                      <a:rPr lang="cs-CZ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cs-CZ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cs-CZ" sz="2400" dirty="0">
                    <a:solidFill>
                      <a:schemeClr val="tx1"/>
                    </a:solidFill>
                  </a:rPr>
                  <a:t>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the</a:t>
                </a:r>
                <a:r>
                  <a:rPr lang="cs-CZ" sz="2400" dirty="0">
                    <a:solidFill>
                      <a:schemeClr val="tx1"/>
                    </a:solidFill>
                  </a:rPr>
                  <a:t> ratio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of</a:t>
                </a:r>
                <a:r>
                  <a:rPr lang="cs-CZ" sz="2400" dirty="0">
                    <a:solidFill>
                      <a:schemeClr val="tx1"/>
                    </a:solidFill>
                  </a:rPr>
                  <a:t>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the</a:t>
                </a:r>
                <a:r>
                  <a:rPr lang="cs-CZ" sz="2400" dirty="0">
                    <a:solidFill>
                      <a:schemeClr val="tx1"/>
                    </a:solidFill>
                  </a:rPr>
                  <a:t>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small</a:t>
                </a:r>
                <a:r>
                  <a:rPr lang="cs-CZ" sz="2400" dirty="0">
                    <a:solidFill>
                      <a:schemeClr val="tx1"/>
                    </a:solidFill>
                  </a:rPr>
                  <a:t>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mass</a:t>
                </a:r>
                <a:r>
                  <a:rPr lang="cs-CZ" sz="2400" dirty="0">
                    <a:solidFill>
                      <a:schemeClr val="tx1"/>
                    </a:solidFill>
                  </a:rPr>
                  <a:t> w.r.t.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the</a:t>
                </a:r>
                <a:r>
                  <a:rPr lang="cs-CZ" sz="2400" dirty="0">
                    <a:solidFill>
                      <a:schemeClr val="tx1"/>
                    </a:solidFill>
                  </a:rPr>
                  <a:t> big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mass</a:t>
                </a:r>
                <a:r>
                  <a:rPr lang="cs-CZ" sz="2400" dirty="0">
                    <a:solidFill>
                      <a:schemeClr val="tx1"/>
                    </a:solidFill>
                  </a:rPr>
                  <a:t>)</a:t>
                </a:r>
              </a:p>
              <a:p>
                <a:endParaRPr lang="cs-CZ" sz="24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cs-CZ" sz="2400" dirty="0">
                  <a:solidFill>
                    <a:schemeClr val="tx1"/>
                  </a:solidFill>
                </a:endParaRPr>
              </a:p>
              <a:p>
                <a:r>
                  <a:rPr lang="cs-CZ" sz="2400" b="1" dirty="0" err="1">
                    <a:solidFill>
                      <a:schemeClr val="tx1"/>
                    </a:solidFill>
                  </a:rPr>
                  <a:t>Diss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ipative</a:t>
                </a:r>
                <a:r>
                  <a:rPr lang="cs-CZ" sz="2400" dirty="0">
                    <a:solidFill>
                      <a:schemeClr val="tx1"/>
                    </a:solidFill>
                  </a:rPr>
                  <a:t>, </a:t>
                </a:r>
                <a:r>
                  <a:rPr lang="cs-CZ" sz="2400" b="1" dirty="0" err="1">
                    <a:solidFill>
                      <a:schemeClr val="tx1"/>
                    </a:solidFill>
                  </a:rPr>
                  <a:t>reso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nant</a:t>
                </a:r>
                <a:r>
                  <a:rPr lang="cs-CZ" sz="2400" dirty="0">
                    <a:solidFill>
                      <a:schemeClr val="tx1"/>
                    </a:solidFill>
                  </a:rPr>
                  <a:t>, </a:t>
                </a:r>
                <a:r>
                  <a:rPr lang="cs-CZ" sz="2400" b="1" dirty="0" err="1">
                    <a:solidFill>
                      <a:schemeClr val="tx1"/>
                    </a:solidFill>
                  </a:rPr>
                  <a:t>cons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ervative</a:t>
                </a:r>
                <a:r>
                  <a:rPr lang="cs-CZ" sz="2400" dirty="0">
                    <a:solidFill>
                      <a:schemeClr val="tx1"/>
                    </a:solidFill>
                  </a:rPr>
                  <a:t>, </a:t>
                </a:r>
                <a:r>
                  <a:rPr lang="cs-CZ" sz="2400" b="1" dirty="0">
                    <a:solidFill>
                      <a:schemeClr val="tx1"/>
                    </a:solidFill>
                  </a:rPr>
                  <a:t>spin</a:t>
                </a:r>
                <a:r>
                  <a:rPr lang="cs-CZ" sz="2400" dirty="0">
                    <a:solidFill>
                      <a:schemeClr val="tx1"/>
                    </a:solidFill>
                  </a:rPr>
                  <a:t>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corrections</a:t>
                </a:r>
                <a:r>
                  <a:rPr lang="cs-CZ" sz="2400" dirty="0">
                    <a:solidFill>
                      <a:schemeClr val="tx1"/>
                    </a:solidFill>
                  </a:rPr>
                  <a:t> (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upper</a:t>
                </a:r>
                <a:r>
                  <a:rPr lang="cs-CZ" sz="2400" dirty="0">
                    <a:solidFill>
                      <a:schemeClr val="tx1"/>
                    </a:solidFill>
                  </a:rPr>
                  <a:t> index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indicates</a:t>
                </a:r>
                <a:r>
                  <a:rPr lang="cs-CZ" sz="2400" dirty="0">
                    <a:solidFill>
                      <a:schemeClr val="tx1"/>
                    </a:solidFill>
                  </a:rPr>
                  <a:t>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the</a:t>
                </a:r>
                <a:r>
                  <a:rPr lang="cs-CZ" sz="2400" dirty="0">
                    <a:solidFill>
                      <a:schemeClr val="tx1"/>
                    </a:solidFill>
                  </a:rPr>
                  <a:t>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power</a:t>
                </a:r>
                <a:r>
                  <a:rPr lang="cs-CZ" sz="2400" dirty="0">
                    <a:solidFill>
                      <a:schemeClr val="tx1"/>
                    </a:solidFill>
                  </a:rPr>
                  <a:t>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of</a:t>
                </a:r>
                <a:r>
                  <a:rPr lang="cs-CZ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cs-CZ" sz="2400" dirty="0">
                    <a:solidFill>
                      <a:schemeClr val="tx1"/>
                    </a:solidFill>
                  </a:rPr>
                  <a:t>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with</a:t>
                </a:r>
                <a:r>
                  <a:rPr lang="cs-CZ" sz="2400" dirty="0">
                    <a:solidFill>
                      <a:schemeClr val="tx1"/>
                    </a:solidFill>
                  </a:rPr>
                  <a:t>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which</a:t>
                </a:r>
                <a:r>
                  <a:rPr lang="cs-CZ" sz="2400" dirty="0">
                    <a:solidFill>
                      <a:schemeClr val="tx1"/>
                    </a:solidFill>
                  </a:rPr>
                  <a:t>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the</a:t>
                </a:r>
                <a:r>
                  <a:rPr lang="cs-CZ" sz="2400" dirty="0">
                    <a:solidFill>
                      <a:schemeClr val="tx1"/>
                    </a:solidFill>
                  </a:rPr>
                  <a:t>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terms</a:t>
                </a:r>
                <a:r>
                  <a:rPr lang="cs-CZ" sz="2400" dirty="0">
                    <a:solidFill>
                      <a:schemeClr val="tx1"/>
                    </a:solidFill>
                  </a:rPr>
                  <a:t>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appear</a:t>
                </a:r>
                <a:r>
                  <a:rPr lang="cs-CZ" sz="2400" dirty="0">
                    <a:solidFill>
                      <a:schemeClr val="tx1"/>
                    </a:solidFill>
                  </a:rPr>
                  <a:t> in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equations</a:t>
                </a:r>
                <a:r>
                  <a:rPr lang="cs-CZ" sz="2400" dirty="0">
                    <a:solidFill>
                      <a:schemeClr val="tx1"/>
                    </a:solidFill>
                  </a:rPr>
                  <a:t>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of</a:t>
                </a:r>
                <a:r>
                  <a:rPr lang="cs-CZ" sz="2400" dirty="0">
                    <a:solidFill>
                      <a:schemeClr val="tx1"/>
                    </a:solidFill>
                  </a:rPr>
                  <a:t>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motion</a:t>
                </a:r>
                <a:r>
                  <a:rPr lang="cs-CZ" sz="2400" dirty="0">
                    <a:solidFill>
                      <a:schemeClr val="tx1"/>
                    </a:solidFill>
                  </a:rPr>
                  <a:t>)</a:t>
                </a:r>
              </a:p>
              <a:p>
                <a:r>
                  <a:rPr lang="cs-CZ" sz="2400" dirty="0">
                    <a:solidFill>
                      <a:schemeClr val="tx1"/>
                    </a:solidFill>
                  </a:rPr>
                  <a:t>Most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of</a:t>
                </a:r>
                <a:r>
                  <a:rPr lang="cs-CZ" sz="2400" dirty="0">
                    <a:solidFill>
                      <a:schemeClr val="tx1"/>
                    </a:solidFill>
                  </a:rPr>
                  <a:t> these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pieces</a:t>
                </a:r>
                <a:r>
                  <a:rPr lang="cs-CZ" sz="2400" dirty="0">
                    <a:solidFill>
                      <a:schemeClr val="tx1"/>
                    </a:solidFill>
                  </a:rPr>
                  <a:t> are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work</a:t>
                </a:r>
                <a:r>
                  <a:rPr lang="cs-CZ" sz="2400" dirty="0">
                    <a:solidFill>
                      <a:schemeClr val="tx1"/>
                    </a:solidFill>
                  </a:rPr>
                  <a:t> in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progress</a:t>
                </a:r>
                <a:r>
                  <a:rPr lang="cs-CZ" sz="2400" dirty="0">
                    <a:solidFill>
                      <a:schemeClr val="tx1"/>
                    </a:solidFill>
                  </a:rPr>
                  <a:t>!  Prague </a:t>
                </a:r>
                <a:r>
                  <a:rPr lang="cs-CZ" sz="2400" dirty="0" err="1">
                    <a:solidFill>
                      <a:schemeClr val="tx1"/>
                    </a:solidFill>
                  </a:rPr>
                  <a:t>work</a:t>
                </a:r>
                <a:endParaRPr lang="cs-CZ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31EADC76-8803-44B6-AA42-574D821677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95403" y="1693628"/>
                <a:ext cx="9601200" cy="4509662"/>
              </a:xfrm>
              <a:blipFill>
                <a:blip r:embed="rId2"/>
                <a:stretch>
                  <a:fillRect l="-1849" t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délník 4">
                <a:extLst>
                  <a:ext uri="{FF2B5EF4-FFF2-40B4-BE49-F238E27FC236}">
                    <a16:creationId xmlns:a16="http://schemas.microsoft.com/office/drawing/2014/main" id="{EE3AD6A1-F005-472F-8C52-6E072B6B2A38}"/>
                  </a:ext>
                </a:extLst>
              </p:cNvPr>
              <p:cNvSpPr/>
              <p:nvPr/>
            </p:nvSpPr>
            <p:spPr>
              <a:xfrm>
                <a:off x="2072260" y="3593624"/>
                <a:ext cx="12335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cs-CZ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(1/</m:t>
                      </m:r>
                      <m:r>
                        <a:rPr lang="cs-CZ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cs-CZ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cs-CZ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Obdélník 4">
                <a:extLst>
                  <a:ext uri="{FF2B5EF4-FFF2-40B4-BE49-F238E27FC236}">
                    <a16:creationId xmlns:a16="http://schemas.microsoft.com/office/drawing/2014/main" id="{EE3AD6A1-F005-472F-8C52-6E072B6B2A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260" y="3593624"/>
                <a:ext cx="1233543" cy="461665"/>
              </a:xfrm>
              <a:prstGeom prst="rect">
                <a:avLst/>
              </a:prstGeom>
              <a:blipFill>
                <a:blip r:embed="rId3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délník 5">
                <a:extLst>
                  <a:ext uri="{FF2B5EF4-FFF2-40B4-BE49-F238E27FC236}">
                    <a16:creationId xmlns:a16="http://schemas.microsoft.com/office/drawing/2014/main" id="{030271D7-E28F-4127-8927-E5F87DCBA3CD}"/>
                  </a:ext>
                </a:extLst>
              </p:cNvPr>
              <p:cNvSpPr/>
              <p:nvPr/>
            </p:nvSpPr>
            <p:spPr>
              <a:xfrm>
                <a:off x="3478228" y="3569469"/>
                <a:ext cx="1435649" cy="4630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cs-CZ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(1/</m:t>
                      </m:r>
                      <m:rad>
                        <m:radPr>
                          <m:degHide m:val="on"/>
                          <m:ctrlPr>
                            <a:rPr lang="cs-CZ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cs-CZ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</m:rad>
                      <m:r>
                        <a:rPr lang="cs-CZ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cs-CZ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Obdélník 5">
                <a:extLst>
                  <a:ext uri="{FF2B5EF4-FFF2-40B4-BE49-F238E27FC236}">
                    <a16:creationId xmlns:a16="http://schemas.microsoft.com/office/drawing/2014/main" id="{030271D7-E28F-4127-8927-E5F87DCBA3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8228" y="3569469"/>
                <a:ext cx="1435649" cy="463075"/>
              </a:xfrm>
              <a:prstGeom prst="rect">
                <a:avLst/>
              </a:prstGeom>
              <a:blipFill>
                <a:blip r:embed="rId4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délník 7">
                <a:extLst>
                  <a:ext uri="{FF2B5EF4-FFF2-40B4-BE49-F238E27FC236}">
                    <a16:creationId xmlns:a16="http://schemas.microsoft.com/office/drawing/2014/main" id="{32C43AF7-9E6A-4A4A-8960-4DD59BE8A16A}"/>
                  </a:ext>
                </a:extLst>
              </p:cNvPr>
              <p:cNvSpPr/>
              <p:nvPr/>
            </p:nvSpPr>
            <p:spPr>
              <a:xfrm>
                <a:off x="6534995" y="3569469"/>
                <a:ext cx="91191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cs-CZ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cs-CZ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Obdélník 7">
                <a:extLst>
                  <a:ext uri="{FF2B5EF4-FFF2-40B4-BE49-F238E27FC236}">
                    <a16:creationId xmlns:a16="http://schemas.microsoft.com/office/drawing/2014/main" id="{32C43AF7-9E6A-4A4A-8960-4DD59BE8A1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4995" y="3569469"/>
                <a:ext cx="911916" cy="461665"/>
              </a:xfrm>
              <a:prstGeom prst="rect">
                <a:avLst/>
              </a:prstGeom>
              <a:blipFill>
                <a:blip r:embed="rId5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délník 8">
                <a:extLst>
                  <a:ext uri="{FF2B5EF4-FFF2-40B4-BE49-F238E27FC236}">
                    <a16:creationId xmlns:a16="http://schemas.microsoft.com/office/drawing/2014/main" id="{420E18A5-B6F5-46DF-B33E-21395B1A1459}"/>
                  </a:ext>
                </a:extLst>
              </p:cNvPr>
              <p:cNvSpPr/>
              <p:nvPr/>
            </p:nvSpPr>
            <p:spPr>
              <a:xfrm>
                <a:off x="9096298" y="3542034"/>
                <a:ext cx="1296188" cy="4630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cs-CZ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ad>
                        <m:radPr>
                          <m:degHide m:val="on"/>
                          <m:ctrlPr>
                            <a:rPr lang="cs-CZ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cs-CZ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</m:rad>
                      <m:r>
                        <a:rPr lang="cs-CZ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?)</m:t>
                      </m:r>
                    </m:oMath>
                  </m:oMathPara>
                </a14:m>
                <a:endParaRPr lang="cs-CZ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Obdélník 8">
                <a:extLst>
                  <a:ext uri="{FF2B5EF4-FFF2-40B4-BE49-F238E27FC236}">
                    <a16:creationId xmlns:a16="http://schemas.microsoft.com/office/drawing/2014/main" id="{420E18A5-B6F5-46DF-B33E-21395B1A14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6298" y="3542034"/>
                <a:ext cx="1296188" cy="463075"/>
              </a:xfrm>
              <a:prstGeom prst="rect">
                <a:avLst/>
              </a:prstGeom>
              <a:blipFill>
                <a:blip r:embed="rId6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ovéPole 4">
            <a:extLst>
              <a:ext uri="{FF2B5EF4-FFF2-40B4-BE49-F238E27FC236}">
                <a16:creationId xmlns:a16="http://schemas.microsoft.com/office/drawing/2014/main" id="{88A2060F-714B-4C5E-9A2A-8DD7BCDCDDF7}"/>
              </a:ext>
            </a:extLst>
          </p:cNvPr>
          <p:cNvSpPr txBox="1"/>
          <p:nvPr/>
        </p:nvSpPr>
        <p:spPr>
          <a:xfrm>
            <a:off x="1410928" y="6170407"/>
            <a:ext cx="9345561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i="0" u="none" strike="noStrike" kern="1200" cap="none" spc="0" baseline="0" dirty="0" err="1">
                <a:solidFill>
                  <a:schemeClr val="tx2"/>
                </a:solidFill>
                <a:uFillTx/>
                <a:latin typeface="Arial"/>
              </a:rPr>
              <a:t>Referring</a:t>
            </a:r>
            <a:r>
              <a:rPr lang="cs-CZ" i="0" u="none" strike="noStrike" kern="1200" cap="none" spc="0" baseline="0" dirty="0">
                <a:solidFill>
                  <a:schemeClr val="tx2"/>
                </a:solidFill>
                <a:uFillTx/>
                <a:latin typeface="Arial"/>
              </a:rPr>
              <a:t> to </a:t>
            </a:r>
            <a:r>
              <a:rPr lang="cs-CZ" i="0" u="none" strike="noStrike" kern="1200" cap="none" spc="0" baseline="0" dirty="0" err="1">
                <a:solidFill>
                  <a:schemeClr val="tx2"/>
                </a:solidFill>
                <a:uFillTx/>
                <a:latin typeface="Arial"/>
              </a:rPr>
              <a:t>the</a:t>
            </a:r>
            <a:r>
              <a:rPr lang="cs-CZ" i="0" u="none" strike="noStrike" kern="1200" cap="none" spc="0" baseline="0" dirty="0">
                <a:solidFill>
                  <a:schemeClr val="tx2"/>
                </a:solidFill>
                <a:uFillTx/>
                <a:latin typeface="Arial"/>
              </a:rPr>
              <a:t> </a:t>
            </a:r>
            <a:r>
              <a:rPr lang="cs-CZ" i="0" u="none" strike="noStrike" kern="1200" cap="none" spc="0" baseline="0" dirty="0" err="1">
                <a:solidFill>
                  <a:schemeClr val="tx2"/>
                </a:solidFill>
                <a:uFillTx/>
                <a:latin typeface="Arial"/>
              </a:rPr>
              <a:t>two-timescale</a:t>
            </a:r>
            <a:r>
              <a:rPr lang="cs-CZ" i="0" u="none" strike="noStrike" kern="1200" cap="none" spc="0" baseline="0" dirty="0">
                <a:solidFill>
                  <a:schemeClr val="tx2"/>
                </a:solidFill>
                <a:uFillTx/>
                <a:latin typeface="Arial"/>
              </a:rPr>
              <a:t> </a:t>
            </a:r>
            <a:r>
              <a:rPr lang="cs-CZ" i="0" u="none" strike="noStrike" kern="1200" cap="none" spc="0" baseline="0" dirty="0" err="1">
                <a:solidFill>
                  <a:schemeClr val="tx2"/>
                </a:solidFill>
                <a:uFillTx/>
                <a:latin typeface="Arial"/>
              </a:rPr>
              <a:t>decomposition</a:t>
            </a:r>
            <a:r>
              <a:rPr lang="cs-CZ" i="0" u="none" strike="noStrike" kern="1200" cap="none" spc="0" baseline="0" dirty="0">
                <a:solidFill>
                  <a:schemeClr val="tx2"/>
                </a:solidFill>
                <a:uFillTx/>
                <a:latin typeface="Arial"/>
              </a:rPr>
              <a:t> </a:t>
            </a:r>
            <a:r>
              <a:rPr lang="cs-CZ" i="0" u="none" strike="noStrike" kern="1200" cap="none" spc="0" baseline="0" dirty="0" err="1">
                <a:solidFill>
                  <a:schemeClr val="tx2"/>
                </a:solidFill>
                <a:uFillTx/>
                <a:latin typeface="Arial"/>
              </a:rPr>
              <a:t>of</a:t>
            </a:r>
            <a:r>
              <a:rPr lang="cs-CZ" i="0" u="none" strike="noStrike" kern="1200" cap="none" spc="0" baseline="0" dirty="0">
                <a:solidFill>
                  <a:schemeClr val="tx2"/>
                </a:solidFill>
                <a:uFillTx/>
                <a:latin typeface="Arial"/>
              </a:rPr>
              <a:t> </a:t>
            </a:r>
            <a:r>
              <a:rPr lang="cs-CZ" i="0" u="none" strike="noStrike" kern="1200" cap="none" spc="0" baseline="0" dirty="0" err="1">
                <a:solidFill>
                  <a:schemeClr val="tx2"/>
                </a:solidFill>
                <a:uFillTx/>
                <a:latin typeface="Arial"/>
              </a:rPr>
              <a:t>Hinderer</a:t>
            </a:r>
            <a:r>
              <a:rPr lang="cs-CZ" i="0" u="none" strike="noStrike" kern="1200" cap="none" spc="0" dirty="0">
                <a:solidFill>
                  <a:schemeClr val="tx2"/>
                </a:solidFill>
                <a:uFillTx/>
                <a:latin typeface="Arial"/>
              </a:rPr>
              <a:t> &amp; </a:t>
            </a:r>
            <a:r>
              <a:rPr lang="cs-CZ" i="0" u="none" strike="noStrike" kern="1200" cap="none" spc="0" dirty="0" err="1">
                <a:solidFill>
                  <a:schemeClr val="tx2"/>
                </a:solidFill>
                <a:uFillTx/>
                <a:latin typeface="Arial"/>
              </a:rPr>
              <a:t>Flanagan</a:t>
            </a:r>
            <a:r>
              <a:rPr lang="cs-CZ" i="0" u="none" strike="noStrike" kern="1200" cap="none" spc="0" dirty="0">
                <a:solidFill>
                  <a:schemeClr val="tx2"/>
                </a:solidFill>
                <a:uFillTx/>
                <a:latin typeface="Arial"/>
              </a:rPr>
              <a:t> 0805.3337</a:t>
            </a:r>
            <a:endParaRPr lang="cs-CZ" b="0" i="0" u="none" strike="noStrike" kern="1200" cap="none" spc="0" baseline="0" dirty="0">
              <a:solidFill>
                <a:schemeClr val="tx2"/>
              </a:solidFill>
              <a:uFillTx/>
              <a:latin typeface="Arial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A6438CF-4272-43BD-8107-430F0C3AEF23}"/>
              </a:ext>
            </a:extLst>
          </p:cNvPr>
          <p:cNvSpPr txBox="1"/>
          <p:nvPr/>
        </p:nvSpPr>
        <p:spPr>
          <a:xfrm>
            <a:off x="10391410" y="3507740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(</a:t>
            </a:r>
            <a:r>
              <a:rPr lang="cs-CZ" dirty="0" err="1"/>
              <a:t>also</a:t>
            </a:r>
            <a:r>
              <a:rPr lang="cs-CZ" dirty="0"/>
              <a:t> ~2PN)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D4610066-99E5-D371-2BF9-BCFC8B67C0FD}"/>
                  </a:ext>
                </a:extLst>
              </p:cNvPr>
              <p:cNvSpPr txBox="1"/>
              <p:nvPr/>
            </p:nvSpPr>
            <p:spPr>
              <a:xfrm>
                <a:off x="858741" y="2888872"/>
                <a:ext cx="10718357" cy="9695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32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cs-CZ" sz="3200" b="0" i="0" smtClean="0">
                              <a:latin typeface="Cambria Math" panose="02040503050406030204" pitchFamily="18" charset="0"/>
                            </a:rPr>
                            <m:t>fin</m:t>
                          </m:r>
                        </m:sub>
                      </m:sSub>
                      <m:r>
                        <a:rPr lang="cs-CZ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cs-CZ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sz="32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cs-CZ" sz="3200" b="0" i="0" smtClean="0">
                              <a:latin typeface="Cambria Math" panose="02040503050406030204" pitchFamily="18" charset="0"/>
                            </a:rPr>
                            <m:t>diss</m:t>
                          </m:r>
                        </m:sub>
                        <m:sup>
                          <m:r>
                            <a:rPr lang="cs-CZ" sz="3200" b="0" i="1" smtClean="0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bSup>
                      <m:r>
                        <a:rPr lang="cs-CZ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cs-CZ" sz="3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sz="32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cs-CZ" sz="3200" b="0" i="0" smtClean="0">
                              <a:latin typeface="Cambria Math" panose="02040503050406030204" pitchFamily="18" charset="0"/>
                            </a:rPr>
                            <m:t>reso</m:t>
                          </m:r>
                        </m:sub>
                        <m:sup>
                          <m:r>
                            <a:rPr lang="cs-CZ" sz="3200" i="1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bSup>
                      <m:r>
                        <a:rPr lang="cs-CZ" sz="3200" b="0" i="0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cs-CZ" sz="3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sz="32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cs-CZ" sz="3200" b="0" i="0" smtClean="0">
                              <a:latin typeface="Cambria Math" panose="02040503050406030204" pitchFamily="18" charset="0"/>
                            </a:rPr>
                            <m:t>cons</m:t>
                          </m:r>
                        </m:sub>
                        <m:sup>
                          <m:r>
                            <a:rPr lang="cs-CZ" sz="3200" i="1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bSup>
                      <m:r>
                        <a:rPr lang="cs-CZ" sz="3200" b="0" i="0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cs-CZ" sz="3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sz="32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cs-CZ" sz="3200" b="0" i="0" smtClean="0">
                              <a:latin typeface="Cambria Math" panose="02040503050406030204" pitchFamily="18" charset="0"/>
                            </a:rPr>
                            <m:t>spin</m:t>
                          </m:r>
                        </m:sub>
                        <m:sup>
                          <m:r>
                            <a:rPr lang="cs-CZ" sz="3200" i="1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bSup>
                      <m:r>
                        <a:rPr lang="cs-CZ" sz="3200" b="0" i="0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cs-CZ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sz="32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cs-CZ" sz="3200" b="0" i="0" smtClean="0">
                              <a:latin typeface="Cambria Math" panose="02040503050406030204" pitchFamily="18" charset="0"/>
                            </a:rPr>
                            <m:t>diss</m:t>
                          </m:r>
                        </m:sub>
                        <m:sup>
                          <m:r>
                            <a:rPr lang="cs-CZ" sz="3200" b="0" i="1" smtClean="0"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cs-CZ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cs-CZ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sz="32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cs-CZ" sz="3200" b="0" i="0" smtClean="0">
                              <a:latin typeface="Cambria Math" panose="02040503050406030204" pitchFamily="18" charset="0"/>
                            </a:rPr>
                            <m:t>reso</m:t>
                          </m:r>
                        </m:sub>
                        <m:sup>
                          <m:r>
                            <a:rPr lang="cs-CZ" sz="3200" b="0" i="1" smtClean="0"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cs-CZ" sz="32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cs-CZ" sz="3200" b="0" i="0" smtClean="0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cs-CZ" sz="32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cs-CZ" sz="3200" b="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cs-CZ" sz="32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D4610066-99E5-D371-2BF9-BCFC8B67C0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41" y="2888872"/>
                <a:ext cx="10718357" cy="9695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bdélník 12">
                <a:extLst>
                  <a:ext uri="{FF2B5EF4-FFF2-40B4-BE49-F238E27FC236}">
                    <a16:creationId xmlns:a16="http://schemas.microsoft.com/office/drawing/2014/main" id="{CD93C9FE-BD92-AD43-DF81-80DFC5991BDB}"/>
                  </a:ext>
                </a:extLst>
              </p:cNvPr>
              <p:cNvSpPr/>
              <p:nvPr/>
            </p:nvSpPr>
            <p:spPr>
              <a:xfrm>
                <a:off x="5201830" y="3569469"/>
                <a:ext cx="91191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cs-CZ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cs-CZ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Obdélník 12">
                <a:extLst>
                  <a:ext uri="{FF2B5EF4-FFF2-40B4-BE49-F238E27FC236}">
                    <a16:creationId xmlns:a16="http://schemas.microsoft.com/office/drawing/2014/main" id="{CD93C9FE-BD92-AD43-DF81-80DFC5991B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830" y="3569469"/>
                <a:ext cx="911916" cy="461665"/>
              </a:xfrm>
              <a:prstGeom prst="rect">
                <a:avLst/>
              </a:prstGeom>
              <a:blipFill>
                <a:blip r:embed="rId5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délník 13">
                <a:extLst>
                  <a:ext uri="{FF2B5EF4-FFF2-40B4-BE49-F238E27FC236}">
                    <a16:creationId xmlns:a16="http://schemas.microsoft.com/office/drawing/2014/main" id="{62641108-93EC-016C-C799-2F9158D25682}"/>
                  </a:ext>
                </a:extLst>
              </p:cNvPr>
              <p:cNvSpPr/>
              <p:nvPr/>
            </p:nvSpPr>
            <p:spPr>
              <a:xfrm>
                <a:off x="7974283" y="3558238"/>
                <a:ext cx="91191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cs-CZ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cs-CZ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Obdélník 13">
                <a:extLst>
                  <a:ext uri="{FF2B5EF4-FFF2-40B4-BE49-F238E27FC236}">
                    <a16:creationId xmlns:a16="http://schemas.microsoft.com/office/drawing/2014/main" id="{62641108-93EC-016C-C799-2F9158D256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283" y="3558238"/>
                <a:ext cx="911916" cy="461665"/>
              </a:xfrm>
              <a:prstGeom prst="rect">
                <a:avLst/>
              </a:prstGeom>
              <a:blipFill>
                <a:blip r:embed="rId8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Zaoblený obdélník 14">
            <a:extLst>
              <a:ext uri="{FF2B5EF4-FFF2-40B4-BE49-F238E27FC236}">
                <a16:creationId xmlns:a16="http://schemas.microsoft.com/office/drawing/2014/main" id="{8A1A2205-56A2-1937-DAFF-F77E1608AEC5}"/>
              </a:ext>
            </a:extLst>
          </p:cNvPr>
          <p:cNvSpPr/>
          <p:nvPr/>
        </p:nvSpPr>
        <p:spPr>
          <a:xfrm>
            <a:off x="3478228" y="2888872"/>
            <a:ext cx="1372068" cy="116641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aoblený obdélník 15">
            <a:extLst>
              <a:ext uri="{FF2B5EF4-FFF2-40B4-BE49-F238E27FC236}">
                <a16:creationId xmlns:a16="http://schemas.microsoft.com/office/drawing/2014/main" id="{E67C2CE8-9E66-323F-9860-0AABD4AE7560}"/>
              </a:ext>
            </a:extLst>
          </p:cNvPr>
          <p:cNvSpPr/>
          <p:nvPr/>
        </p:nvSpPr>
        <p:spPr>
          <a:xfrm>
            <a:off x="6217919" y="2880156"/>
            <a:ext cx="1372068" cy="116641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aoblený obdélník 16">
            <a:extLst>
              <a:ext uri="{FF2B5EF4-FFF2-40B4-BE49-F238E27FC236}">
                <a16:creationId xmlns:a16="http://schemas.microsoft.com/office/drawing/2014/main" id="{B25C9798-C6DB-2E7E-8671-CB6B50FC4AAE}"/>
              </a:ext>
            </a:extLst>
          </p:cNvPr>
          <p:cNvSpPr/>
          <p:nvPr/>
        </p:nvSpPr>
        <p:spPr>
          <a:xfrm>
            <a:off x="7446911" y="5519192"/>
            <a:ext cx="1919726" cy="46307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649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  <p:bldP spid="8" grpId="0"/>
      <p:bldP spid="9" grpId="0"/>
      <p:bldP spid="12" grpId="0"/>
      <p:bldP spid="7" grpId="0"/>
      <p:bldP spid="13" grpId="0"/>
      <p:bldP spid="14" grpId="0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1F8FE">
                <a:alpha val="0"/>
              </a:srgbClr>
            </a:gs>
            <a:gs pos="47000">
              <a:schemeClr val="bg2"/>
            </a:gs>
            <a:gs pos="85000">
              <a:schemeClr val="bg2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oč se Praha jmenuje Praha? Vysvětlení je hned několik">
            <a:extLst>
              <a:ext uri="{FF2B5EF4-FFF2-40B4-BE49-F238E27FC236}">
                <a16:creationId xmlns:a16="http://schemas.microsoft.com/office/drawing/2014/main" id="{D66D6481-3C32-2893-4378-D224F80F6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983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CDF77213-FF08-226C-CA6A-DC93C89029C6}"/>
              </a:ext>
            </a:extLst>
          </p:cNvPr>
          <p:cNvSpPr/>
          <p:nvPr/>
        </p:nvSpPr>
        <p:spPr>
          <a:xfrm>
            <a:off x="0" y="-23468"/>
            <a:ext cx="12192000" cy="7004602"/>
          </a:xfrm>
          <a:prstGeom prst="rect">
            <a:avLst/>
          </a:prstGeom>
          <a:gradFill flip="none" rotWithShape="1">
            <a:gsLst>
              <a:gs pos="0">
                <a:srgbClr val="0A4A85">
                  <a:alpha val="0"/>
                </a:srgbClr>
              </a:gs>
              <a:gs pos="82000">
                <a:schemeClr val="bg2"/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3B5B616-9E2D-DC40-B383-680790ABF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791" y="-365218"/>
            <a:ext cx="8283313" cy="5542025"/>
          </a:xfrm>
        </p:spPr>
        <p:txBody>
          <a:bodyPr/>
          <a:lstStyle/>
          <a:p>
            <a:r>
              <a:rPr lang="en-US" sz="4800" dirty="0"/>
              <a:t>People at ITP and </a:t>
            </a:r>
            <a:r>
              <a:rPr lang="en-US" sz="4800" dirty="0" err="1"/>
              <a:t>AsÚ</a:t>
            </a:r>
            <a:r>
              <a:rPr lang="en-US" sz="4800" dirty="0"/>
              <a:t> working on dynamics, perturbations, and waveforms</a:t>
            </a:r>
          </a:p>
        </p:txBody>
      </p:sp>
      <p:pic>
        <p:nvPicPr>
          <p:cNvPr id="4" name="Grafický objekt 3" descr="Skupina obrys">
            <a:extLst>
              <a:ext uri="{FF2B5EF4-FFF2-40B4-BE49-F238E27FC236}">
                <a16:creationId xmlns:a16="http://schemas.microsoft.com/office/drawing/2014/main" id="{3F79B4A4-1838-E21E-DCCF-AF5C336AB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07641" y="3498849"/>
            <a:ext cx="2455628" cy="245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00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7C1724-C267-C79D-283A-3B6FCF825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314036" cy="1332000"/>
          </a:xfrm>
        </p:spPr>
        <p:txBody>
          <a:bodyPr>
            <a:normAutofit fontScale="90000"/>
          </a:bodyPr>
          <a:lstStyle/>
          <a:p>
            <a:r>
              <a:rPr lang="en-US" dirty="0"/>
              <a:t>Senior postdocs and established researchers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0B5778-121B-F26E-2D3A-96902F441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8941" y="2068594"/>
            <a:ext cx="9685957" cy="3979625"/>
          </a:xfrm>
        </p:spPr>
        <p:txBody>
          <a:bodyPr>
            <a:normAutofit lnSpcReduction="10000"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Ondřej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Kopáček</a:t>
            </a:r>
            <a:r>
              <a:rPr lang="en-US" dirty="0">
                <a:solidFill>
                  <a:schemeClr val="tx1"/>
                </a:solidFill>
              </a:rPr>
              <a:t> (PhD 2011, sup. V. Karas at </a:t>
            </a:r>
            <a:r>
              <a:rPr lang="en-US" dirty="0" err="1">
                <a:solidFill>
                  <a:schemeClr val="tx1"/>
                </a:solidFill>
              </a:rPr>
              <a:t>AsU</a:t>
            </a:r>
            <a:r>
              <a:rPr lang="en-US" dirty="0">
                <a:solidFill>
                  <a:schemeClr val="tx1"/>
                </a:solidFill>
              </a:rPr>
              <a:t>, Chaos in BH magnetospheres)</a:t>
            </a:r>
          </a:p>
          <a:p>
            <a:r>
              <a:rPr lang="en-US" dirty="0">
                <a:solidFill>
                  <a:schemeClr val="tx1"/>
                </a:solidFill>
              </a:rPr>
              <a:t>Petra </a:t>
            </a:r>
            <a:r>
              <a:rPr lang="en-US" dirty="0" err="1">
                <a:solidFill>
                  <a:schemeClr val="tx1"/>
                </a:solidFill>
              </a:rPr>
              <a:t>Suková</a:t>
            </a:r>
            <a:r>
              <a:rPr lang="en-US" dirty="0">
                <a:solidFill>
                  <a:schemeClr val="tx1"/>
                </a:solidFill>
              </a:rPr>
              <a:t> (PhD 2013, sup. O. </a:t>
            </a:r>
            <a:r>
              <a:rPr lang="en-US" dirty="0" err="1">
                <a:solidFill>
                  <a:schemeClr val="tx1"/>
                </a:solidFill>
              </a:rPr>
              <a:t>Semerák</a:t>
            </a:r>
            <a:r>
              <a:rPr lang="en-US" dirty="0">
                <a:solidFill>
                  <a:schemeClr val="tx1"/>
                </a:solidFill>
              </a:rPr>
              <a:t> at ITP, Chaos in deformed BH fields with massive rings and disks)</a:t>
            </a:r>
          </a:p>
          <a:p>
            <a:r>
              <a:rPr lang="en-US" dirty="0">
                <a:solidFill>
                  <a:schemeClr val="tx1"/>
                </a:solidFill>
              </a:rPr>
              <a:t>Georgios </a:t>
            </a:r>
            <a:r>
              <a:rPr lang="en-US" dirty="0" err="1">
                <a:solidFill>
                  <a:schemeClr val="tx1"/>
                </a:solidFill>
              </a:rPr>
              <a:t>Lukes-Gerakopoulos</a:t>
            </a:r>
            <a:r>
              <a:rPr lang="en-US" dirty="0">
                <a:solidFill>
                  <a:schemeClr val="tx1"/>
                </a:solidFill>
              </a:rPr>
              <a:t> (PhD 2010 sup. G. </a:t>
            </a:r>
            <a:r>
              <a:rPr lang="en-US" dirty="0" err="1">
                <a:solidFill>
                  <a:schemeClr val="tx1"/>
                </a:solidFill>
              </a:rPr>
              <a:t>Contopoulos</a:t>
            </a:r>
            <a:r>
              <a:rPr lang="en-US" dirty="0">
                <a:solidFill>
                  <a:schemeClr val="tx1"/>
                </a:solidFill>
              </a:rPr>
              <a:t> in Athens, Relativistic chaos, arrived to ITP 2014, now leading team at </a:t>
            </a:r>
            <a:r>
              <a:rPr lang="en-US" dirty="0" err="1">
                <a:solidFill>
                  <a:schemeClr val="tx1"/>
                </a:solidFill>
              </a:rPr>
              <a:t>AsU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r>
              <a:rPr lang="en-US" dirty="0">
                <a:solidFill>
                  <a:schemeClr val="tx1"/>
                </a:solidFill>
              </a:rPr>
              <a:t>VW (Masters under O. </a:t>
            </a:r>
            <a:r>
              <a:rPr lang="en-US" dirty="0" err="1">
                <a:solidFill>
                  <a:schemeClr val="tx1"/>
                </a:solidFill>
              </a:rPr>
              <a:t>Semerák</a:t>
            </a:r>
            <a:r>
              <a:rPr lang="en-US" dirty="0">
                <a:solidFill>
                  <a:schemeClr val="tx1"/>
                </a:solidFill>
              </a:rPr>
              <a:t> at ITP 2015, Research project on BH chaos, PhD Bremen, …, now leading team at ITP)</a:t>
            </a:r>
          </a:p>
        </p:txBody>
      </p:sp>
      <p:pic>
        <p:nvPicPr>
          <p:cNvPr id="5122" name="Picture 2" descr="Georgios Loukes-Gerakopoulos">
            <a:extLst>
              <a:ext uri="{FF2B5EF4-FFF2-40B4-BE49-F238E27FC236}">
                <a16:creationId xmlns:a16="http://schemas.microsoft.com/office/drawing/2014/main" id="{ADD2179F-D0AD-A228-28AE-6317122A6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539" y="4565224"/>
            <a:ext cx="1332001" cy="13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etra Suková">
            <a:extLst>
              <a:ext uri="{FF2B5EF4-FFF2-40B4-BE49-F238E27FC236}">
                <a16:creationId xmlns:a16="http://schemas.microsoft.com/office/drawing/2014/main" id="{0452F6AF-6B81-D750-490D-AC138580C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538" y="3216865"/>
            <a:ext cx="1332002" cy="133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Kopáček Ondřej, Mgr., Ph.D.">
            <a:extLst>
              <a:ext uri="{FF2B5EF4-FFF2-40B4-BE49-F238E27FC236}">
                <a16:creationId xmlns:a16="http://schemas.microsoft.com/office/drawing/2014/main" id="{59F5C9D3-5044-E8CC-68C1-D88B3C1292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2042" y="1881275"/>
            <a:ext cx="986993" cy="133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357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74F075-7B05-ABA2-313A-8AB36204E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99" y="229488"/>
            <a:ext cx="11091600" cy="1332000"/>
          </a:xfrm>
        </p:spPr>
        <p:txBody>
          <a:bodyPr/>
          <a:lstStyle/>
          <a:p>
            <a:r>
              <a:rPr lang="en-US" dirty="0"/>
              <a:t>Junior postdocs and PhD students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52C8C3-3362-5F16-8641-817ED53AE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3003" y="1254642"/>
            <a:ext cx="8624186" cy="537387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Lukáš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Polcar</a:t>
            </a:r>
            <a:r>
              <a:rPr lang="en-US" dirty="0">
                <a:solidFill>
                  <a:schemeClr val="tx1"/>
                </a:solidFill>
              </a:rPr>
              <a:t> (PhD 2023, sup. O </a:t>
            </a:r>
            <a:r>
              <a:rPr lang="en-US" dirty="0" err="1">
                <a:solidFill>
                  <a:schemeClr val="tx1"/>
                </a:solidFill>
              </a:rPr>
              <a:t>Svítek</a:t>
            </a:r>
            <a:r>
              <a:rPr lang="en-US" dirty="0">
                <a:solidFill>
                  <a:schemeClr val="tx1"/>
                </a:solidFill>
              </a:rPr>
              <a:t> at ITP, BH deformations and canonical orbital perturbation theory, now at ITP)</a:t>
            </a:r>
          </a:p>
          <a:p>
            <a:r>
              <a:rPr lang="en-US" dirty="0">
                <a:solidFill>
                  <a:schemeClr val="tx1"/>
                </a:solidFill>
              </a:rPr>
              <a:t>O. </a:t>
            </a:r>
            <a:r>
              <a:rPr lang="en-US" dirty="0" err="1">
                <a:solidFill>
                  <a:schemeClr val="tx1"/>
                </a:solidFill>
              </a:rPr>
              <a:t>Zelenka</a:t>
            </a:r>
            <a:r>
              <a:rPr lang="en-US" dirty="0">
                <a:solidFill>
                  <a:schemeClr val="tx1"/>
                </a:solidFill>
              </a:rPr>
              <a:t> (PhD 2023, sup. B. </a:t>
            </a:r>
            <a:r>
              <a:rPr lang="en-US" dirty="0" err="1">
                <a:solidFill>
                  <a:schemeClr val="tx1"/>
                </a:solidFill>
              </a:rPr>
              <a:t>Brügman</a:t>
            </a:r>
            <a:r>
              <a:rPr lang="en-US" dirty="0">
                <a:solidFill>
                  <a:schemeClr val="tx1"/>
                </a:solidFill>
              </a:rPr>
              <a:t>, Jena, Applications of machine learning to GWs, numerical simulations, now at </a:t>
            </a:r>
            <a:r>
              <a:rPr lang="en-US" dirty="0" err="1">
                <a:solidFill>
                  <a:schemeClr val="tx1"/>
                </a:solidFill>
              </a:rPr>
              <a:t>AsU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r>
              <a:rPr lang="en-US" dirty="0">
                <a:solidFill>
                  <a:schemeClr val="tx1"/>
                </a:solidFill>
              </a:rPr>
              <a:t>V. </a:t>
            </a:r>
            <a:r>
              <a:rPr lang="en-US" dirty="0" err="1">
                <a:solidFill>
                  <a:schemeClr val="tx1"/>
                </a:solidFill>
              </a:rPr>
              <a:t>Skoupý</a:t>
            </a:r>
            <a:r>
              <a:rPr lang="en-US" dirty="0">
                <a:solidFill>
                  <a:schemeClr val="tx1"/>
                </a:solidFill>
              </a:rPr>
              <a:t> (PhD 2023, sup. G. </a:t>
            </a:r>
            <a:r>
              <a:rPr lang="en-US" dirty="0" err="1">
                <a:solidFill>
                  <a:schemeClr val="tx1"/>
                </a:solidFill>
              </a:rPr>
              <a:t>Lukes-Gerakopoulos</a:t>
            </a:r>
            <a:r>
              <a:rPr lang="en-US" dirty="0">
                <a:solidFill>
                  <a:schemeClr val="tx1"/>
                </a:solidFill>
              </a:rPr>
              <a:t> at </a:t>
            </a:r>
            <a:r>
              <a:rPr lang="en-US" dirty="0" err="1">
                <a:solidFill>
                  <a:schemeClr val="tx1"/>
                </a:solidFill>
              </a:rPr>
              <a:t>AsU</a:t>
            </a:r>
            <a:r>
              <a:rPr lang="en-US" dirty="0">
                <a:solidFill>
                  <a:schemeClr val="tx1"/>
                </a:solidFill>
              </a:rPr>
              <a:t>, Fluxes of spinning secondaries in EMRIs, now at ITP)</a:t>
            </a:r>
          </a:p>
          <a:p>
            <a:r>
              <a:rPr lang="en-US" dirty="0">
                <a:solidFill>
                  <a:schemeClr val="tx1"/>
                </a:solidFill>
              </a:rPr>
              <a:t>Angelica Albertini (started PhD 2022, sup. G. </a:t>
            </a:r>
            <a:r>
              <a:rPr lang="en-US" dirty="0" err="1">
                <a:solidFill>
                  <a:schemeClr val="tx1"/>
                </a:solidFill>
              </a:rPr>
              <a:t>Lukes-Gerakopoulosa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AsU</a:t>
            </a:r>
            <a:r>
              <a:rPr lang="en-US" dirty="0">
                <a:solidFill>
                  <a:schemeClr val="tx1"/>
                </a:solidFill>
              </a:rPr>
              <a:t>, EOB, large mass ratio limit)</a:t>
            </a:r>
          </a:p>
          <a:p>
            <a:r>
              <a:rPr lang="en-US" dirty="0">
                <a:solidFill>
                  <a:schemeClr val="tx1"/>
                </a:solidFill>
              </a:rPr>
              <a:t>Alvaro Rafael Martinez Gomez (started PhD 2023, sup. VW at ITP, GWs  and gravity dynamics through dualities with Yang-Mills)</a:t>
            </a:r>
          </a:p>
          <a:p>
            <a:r>
              <a:rPr lang="en-US" dirty="0">
                <a:solidFill>
                  <a:schemeClr val="tx1"/>
                </a:solidFill>
              </a:rPr>
              <a:t>Master students, loosely associated PhD students (Petr </a:t>
            </a:r>
            <a:r>
              <a:rPr lang="en-US" dirty="0" err="1">
                <a:solidFill>
                  <a:schemeClr val="tx1"/>
                </a:solidFill>
              </a:rPr>
              <a:t>Kotlařík</a:t>
            </a:r>
            <a:r>
              <a:rPr lang="en-US" dirty="0">
                <a:solidFill>
                  <a:schemeClr val="tx1"/>
                </a:solidFill>
              </a:rPr>
              <a:t>, Claudia Caputo,…)</a:t>
            </a:r>
          </a:p>
        </p:txBody>
      </p:sp>
      <p:pic>
        <p:nvPicPr>
          <p:cNvPr id="6146" name="Picture 2" descr="6 &quot;Angelica Albertini&quot; profiles | LinkedIn">
            <a:extLst>
              <a:ext uri="{FF2B5EF4-FFF2-40B4-BE49-F238E27FC236}">
                <a16:creationId xmlns:a16="http://schemas.microsoft.com/office/drawing/2014/main" id="{02F5D6BE-CBD3-3356-50BB-2972348BD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7294" y="1688023"/>
            <a:ext cx="1516912" cy="151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o photo description available.">
            <a:extLst>
              <a:ext uri="{FF2B5EF4-FFF2-40B4-BE49-F238E27FC236}">
                <a16:creationId xmlns:a16="http://schemas.microsoft.com/office/drawing/2014/main" id="{EA580A5D-F98E-89C6-1FCF-733599D89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812" y="1343618"/>
            <a:ext cx="1352107" cy="135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Vysloužilí organizátoři | Korespondenční seminář M&amp;M">
            <a:extLst>
              <a:ext uri="{FF2B5EF4-FFF2-40B4-BE49-F238E27FC236}">
                <a16:creationId xmlns:a16="http://schemas.microsoft.com/office/drawing/2014/main" id="{AE776172-F052-13A3-27CF-B8C5A065F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400" y="4848382"/>
            <a:ext cx="1458561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 descr="Obsah obrázku Lidská tvář, Selfie, osoba, Čelo&#10;&#10;Popis byl vytvořen automaticky">
            <a:extLst>
              <a:ext uri="{FF2B5EF4-FFF2-40B4-BE49-F238E27FC236}">
                <a16:creationId xmlns:a16="http://schemas.microsoft.com/office/drawing/2014/main" id="{C8650510-D62E-90B4-C3B0-34D0B492F5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0528" y="3772053"/>
            <a:ext cx="1250444" cy="169057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D717DB5-52E1-F668-4DF2-A9348B06FA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858" y="3096000"/>
            <a:ext cx="1240013" cy="135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47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F68B5E2-563F-4379-8684-3D5CC361E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0863" y="530825"/>
            <a:ext cx="678135" cy="990000"/>
            <a:chOff x="10490969" y="1448827"/>
            <a:chExt cx="678135" cy="99000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677C8B1-4136-48AF-8673-82EB7A262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B10B746-EEA9-4075-B6D7-F12F7742A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34FB7BF-7419-4A75-81E2-AE2F446011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4EE4AAA-6CF7-4F1B-BFD4-2CEE4D4817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AC10CBEF-F2FA-3CD5-65B0-2F164B7C9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6057"/>
            <a:ext cx="3565524" cy="303787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/>
              <a:t>Research highlights and broader collaborations</a:t>
            </a:r>
          </a:p>
        </p:txBody>
      </p:sp>
      <p:pic>
        <p:nvPicPr>
          <p:cNvPr id="7" name="Grafický objekt 6" descr="Vědecké nápady obrys">
            <a:extLst>
              <a:ext uri="{FF2B5EF4-FFF2-40B4-BE49-F238E27FC236}">
                <a16:creationId xmlns:a16="http://schemas.microsoft.com/office/drawing/2014/main" id="{2626AB0A-FC9E-251C-88B5-945705E15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4550902" y="1710417"/>
            <a:ext cx="3437169" cy="3437169"/>
          </a:xfrm>
          <a:custGeom>
            <a:avLst/>
            <a:gdLst/>
            <a:ahLst/>
            <a:cxnLst/>
            <a:rect l="l" t="t" r="r" b="b"/>
            <a:pathLst>
              <a:path w="3437169" h="5759450">
                <a:moveTo>
                  <a:pt x="0" y="0"/>
                </a:moveTo>
                <a:lnTo>
                  <a:pt x="3437169" y="0"/>
                </a:lnTo>
                <a:lnTo>
                  <a:pt x="3437169" y="5759450"/>
                </a:lnTo>
                <a:lnTo>
                  <a:pt x="0" y="5759450"/>
                </a:lnTo>
                <a:close/>
              </a:path>
            </a:pathLst>
          </a:cu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C8CCA6B-2457-4794-A80E-F67E61E69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470924" y="4640991"/>
            <a:ext cx="1335600" cy="1262947"/>
            <a:chOff x="7735641" y="2106638"/>
            <a:chExt cx="1335600" cy="1262947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E49C99F-EBE8-4A1C-8E12-1ABAC6F6A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>
              <a:off x="7735641" y="210663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10200000" scaled="0"/>
            </a:gradFill>
            <a:ln>
              <a:noFill/>
            </a:ln>
            <a:effectLst>
              <a:innerShdw blurRad="254000" dist="101600" dir="42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8799E35-9D16-489A-8F06-F36B62039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8261241" y="2453712"/>
              <a:ext cx="540000" cy="1080000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Grafický objekt 4" descr="Vědecké nápady se souvislou výplní">
            <a:extLst>
              <a:ext uri="{FF2B5EF4-FFF2-40B4-BE49-F238E27FC236}">
                <a16:creationId xmlns:a16="http://schemas.microsoft.com/office/drawing/2014/main" id="{5481C411-1030-3CC4-81BA-BBE86133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03970" y="1710417"/>
            <a:ext cx="3437168" cy="3437168"/>
          </a:xfrm>
          <a:custGeom>
            <a:avLst/>
            <a:gdLst/>
            <a:ahLst/>
            <a:cxnLst/>
            <a:rect l="l" t="t" r="r" b="b"/>
            <a:pathLst>
              <a:path w="3437169" h="5759450">
                <a:moveTo>
                  <a:pt x="0" y="0"/>
                </a:moveTo>
                <a:lnTo>
                  <a:pt x="3437169" y="0"/>
                </a:lnTo>
                <a:lnTo>
                  <a:pt x="3437169" y="5759450"/>
                </a:lnTo>
                <a:lnTo>
                  <a:pt x="0" y="575945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37420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6E5BE8-02E2-CF7B-FA2C-38935F518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00" y="236877"/>
            <a:ext cx="11091600" cy="1332000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Research highlight 1: Resonances and chaos in inspirals</a:t>
            </a:r>
            <a:endParaRPr lang="en-US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D047C25-2F9C-0F0F-D310-B7B897CF47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990" y="1846780"/>
            <a:ext cx="4919209" cy="130647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EB32BFD-0586-D2DA-0E4E-20E322CB3416}"/>
              </a:ext>
            </a:extLst>
          </p:cNvPr>
          <p:cNvSpPr txBox="1"/>
          <p:nvPr/>
        </p:nvSpPr>
        <p:spPr>
          <a:xfrm>
            <a:off x="893990" y="6306035"/>
            <a:ext cx="49192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Image: VW, </a:t>
            </a:r>
            <a:r>
              <a:rPr lang="en-US" dirty="0" err="1"/>
              <a:t>Semerák</a:t>
            </a:r>
            <a:r>
              <a:rPr lang="en-US" dirty="0"/>
              <a:t>, </a:t>
            </a:r>
            <a:r>
              <a:rPr lang="en-US" dirty="0" err="1"/>
              <a:t>Suková</a:t>
            </a:r>
            <a:r>
              <a:rPr lang="en-US" dirty="0"/>
              <a:t> 1503.09077,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E7BEE03-648E-053C-EBA0-C85C09DE32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990" y="3165160"/>
            <a:ext cx="2466249" cy="257119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6220F90-3416-7F40-4A6E-02265FD5BC6A}"/>
              </a:ext>
            </a:extLst>
          </p:cNvPr>
          <p:cNvSpPr txBox="1"/>
          <p:nvPr/>
        </p:nvSpPr>
        <p:spPr>
          <a:xfrm>
            <a:off x="3507197" y="3296596"/>
            <a:ext cx="24662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Perturbations generate new types of orbit in system, </a:t>
            </a:r>
            <a:r>
              <a:rPr lang="en-US" b="1" dirty="0">
                <a:solidFill>
                  <a:srgbClr val="FF0000"/>
                </a:solidFill>
              </a:rPr>
              <a:t>resonant</a:t>
            </a:r>
            <a:r>
              <a:rPr lang="en-US" b="1" dirty="0"/>
              <a:t>, and </a:t>
            </a:r>
            <a:r>
              <a:rPr lang="en-US" b="1" dirty="0">
                <a:solidFill>
                  <a:srgbClr val="00FF00"/>
                </a:solidFill>
              </a:rPr>
              <a:t>chaotic</a:t>
            </a:r>
            <a:r>
              <a:rPr lang="en-US" dirty="0">
                <a:solidFill>
                  <a:srgbClr val="00FF00"/>
                </a:solidFill>
              </a:rPr>
              <a:t>,</a:t>
            </a:r>
            <a:r>
              <a:rPr lang="en-US" dirty="0"/>
              <a:t> in the neighborhood of slightly deformed </a:t>
            </a:r>
            <a:r>
              <a:rPr lang="en-US" b="1" dirty="0">
                <a:solidFill>
                  <a:srgbClr val="00B0F0"/>
                </a:solidFill>
              </a:rPr>
              <a:t>regular</a:t>
            </a:r>
            <a:r>
              <a:rPr lang="en-US" dirty="0"/>
              <a:t> ones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B64414F-F591-1134-FBDA-56F575BF68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7797" y="1984402"/>
            <a:ext cx="3452954" cy="330472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AE5B017-29CA-8F71-2105-985C22453D0E}"/>
              </a:ext>
            </a:extLst>
          </p:cNvPr>
          <p:cNvSpPr txBox="1"/>
          <p:nvPr/>
        </p:nvSpPr>
        <p:spPr>
          <a:xfrm>
            <a:off x="6501066" y="1279998"/>
            <a:ext cx="5079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During inspirals, this manifests as “locked” frequency ratios, or plateaus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0D3AD8F-5544-92A7-3421-260E43B55ADF}"/>
              </a:ext>
            </a:extLst>
          </p:cNvPr>
          <p:cNvSpPr txBox="1"/>
          <p:nvPr/>
        </p:nvSpPr>
        <p:spPr>
          <a:xfrm>
            <a:off x="6378511" y="6306035"/>
            <a:ext cx="5202010" cy="374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Image: </a:t>
            </a:r>
            <a:r>
              <a:rPr lang="en-US" dirty="0" err="1"/>
              <a:t>Lukes-Gerakopoulos</a:t>
            </a:r>
            <a:r>
              <a:rPr lang="en-US" dirty="0"/>
              <a:t> &amp; VW, 2103.06724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ovéPole 12">
                <a:extLst>
                  <a:ext uri="{FF2B5EF4-FFF2-40B4-BE49-F238E27FC236}">
                    <a16:creationId xmlns:a16="http://schemas.microsoft.com/office/drawing/2014/main" id="{94AA3430-6404-492A-0515-C57F6C4B527D}"/>
                  </a:ext>
                </a:extLst>
              </p:cNvPr>
              <p:cNvSpPr txBox="1"/>
              <p:nvPr/>
            </p:nvSpPr>
            <p:spPr>
              <a:xfrm>
                <a:off x="6378511" y="5386638"/>
                <a:ext cx="5079455" cy="711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If neglected, this leads to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cs-CZ" sz="2000" b="0" i="1" dirty="0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cs-CZ" sz="20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  <m:r>
                      <a:rPr lang="cs-CZ" sz="20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cs-CZ" sz="2000" b="0" i="1" dirty="0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2000" dirty="0"/>
                  <a:t> errors in EMRIs (</a:t>
                </a:r>
                <a14:m>
                  <m:oMath xmlns:m="http://schemas.openxmlformats.org/officeDocument/2006/math">
                    <m:r>
                      <a:rPr lang="cs-CZ" sz="2000" i="1" dirty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000" dirty="0"/>
                  <a:t> perturbation parameter)</a:t>
                </a:r>
              </a:p>
            </p:txBody>
          </p:sp>
        </mc:Choice>
        <mc:Fallback xmlns="">
          <p:sp>
            <p:nvSpPr>
              <p:cNvPr id="13" name="TextovéPole 12">
                <a:extLst>
                  <a:ext uri="{FF2B5EF4-FFF2-40B4-BE49-F238E27FC236}">
                    <a16:creationId xmlns:a16="http://schemas.microsoft.com/office/drawing/2014/main" id="{94AA3430-6404-492A-0515-C57F6C4B5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8511" y="5386638"/>
                <a:ext cx="5079455" cy="711349"/>
              </a:xfrm>
              <a:prstGeom prst="rect">
                <a:avLst/>
              </a:prstGeom>
              <a:blipFill>
                <a:blip r:embed="rId5"/>
                <a:stretch>
                  <a:fillRect l="-1247" t="-5263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983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C4D56A08-17A5-476C-BEA5-EAC3DF348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72136" y="67254"/>
            <a:ext cx="8978341" cy="673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FBF2B21-48B0-1A03-9A5C-FE9463A25221}"/>
              </a:ext>
            </a:extLst>
          </p:cNvPr>
          <p:cNvSpPr txBox="1"/>
          <p:nvPr/>
        </p:nvSpPr>
        <p:spPr>
          <a:xfrm>
            <a:off x="212270" y="4985127"/>
            <a:ext cx="21063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WIP with Philip Lynch (AEI Potsdam-</a:t>
            </a:r>
            <a:r>
              <a:rPr lang="en-US" sz="1600" dirty="0" err="1"/>
              <a:t>Golm</a:t>
            </a:r>
            <a:r>
              <a:rPr lang="en-US" sz="1600" dirty="0"/>
              <a:t>), Niels Warburton (UCD), Maarten van de </a:t>
            </a:r>
            <a:r>
              <a:rPr lang="en-US" sz="1600" dirty="0" err="1"/>
              <a:t>Meent</a:t>
            </a:r>
            <a:r>
              <a:rPr lang="en-US" sz="1600" dirty="0"/>
              <a:t> (AEI/Niels Bohr Inst.)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063A958-B48F-5A0D-B353-4DFA97BACDEE}"/>
              </a:ext>
            </a:extLst>
          </p:cNvPr>
          <p:cNvSpPr txBox="1"/>
          <p:nvPr/>
        </p:nvSpPr>
        <p:spPr>
          <a:xfrm>
            <a:off x="212270" y="227530"/>
            <a:ext cx="24166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Method sketched in </a:t>
            </a:r>
            <a:r>
              <a:rPr lang="en-US" sz="2400" dirty="0" err="1"/>
              <a:t>Lukes-Gerakopoulos</a:t>
            </a:r>
            <a:r>
              <a:rPr lang="en-US" sz="2400" dirty="0"/>
              <a:t> &amp; VW, 2103.06724 refined and implemented to treat self-force resonances during inspirals</a:t>
            </a:r>
          </a:p>
        </p:txBody>
      </p:sp>
    </p:spTree>
    <p:extLst>
      <p:ext uri="{BB962C8B-B14F-4D97-AF65-F5344CB8AC3E}">
        <p14:creationId xmlns:p14="http://schemas.microsoft.com/office/powerpoint/2010/main" val="3192167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267F27-571C-7B74-B4DA-FE381711C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160" y="235474"/>
            <a:ext cx="8280869" cy="1332000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Research highlight 2: Spinning secondary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1D4B10-6738-E4CA-2E64-3FDDDFDF0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4316" y="1896898"/>
            <a:ext cx="8091713" cy="4627707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Spin – a new degree of freedom, enters into equations of motion at linear order in mass ratio</a:t>
            </a:r>
          </a:p>
          <a:p>
            <a:r>
              <a:rPr lang="en-US" sz="2800" dirty="0">
                <a:solidFill>
                  <a:schemeClr val="tx1"/>
                </a:solidFill>
              </a:rPr>
              <a:t>Ambiguities in center of mass choice – which choice is practical? (</a:t>
            </a:r>
            <a:r>
              <a:rPr lang="en-US" sz="2800" dirty="0" err="1">
                <a:solidFill>
                  <a:schemeClr val="tx1"/>
                </a:solidFill>
              </a:rPr>
              <a:t>Kyrian</a:t>
            </a:r>
            <a:r>
              <a:rPr lang="en-US" sz="2800" dirty="0">
                <a:solidFill>
                  <a:schemeClr val="tx1"/>
                </a:solidFill>
              </a:rPr>
              <a:t> &amp; </a:t>
            </a:r>
            <a:r>
              <a:rPr lang="en-US" sz="2800" dirty="0" err="1">
                <a:solidFill>
                  <a:schemeClr val="tx1"/>
                </a:solidFill>
              </a:rPr>
              <a:t>Semerák</a:t>
            </a:r>
            <a:r>
              <a:rPr lang="en-US" sz="2800" dirty="0">
                <a:solidFill>
                  <a:schemeClr val="tx1"/>
                </a:solidFill>
              </a:rPr>
              <a:t> 1999, </a:t>
            </a:r>
            <a:r>
              <a:rPr lang="en-US" sz="2800" dirty="0" err="1">
                <a:solidFill>
                  <a:schemeClr val="tx1"/>
                </a:solidFill>
              </a:rPr>
              <a:t>Lukes-Gerakopoulos</a:t>
            </a:r>
            <a:r>
              <a:rPr lang="en-US" sz="2800" dirty="0">
                <a:solidFill>
                  <a:schemeClr val="tx1"/>
                </a:solidFill>
              </a:rPr>
              <a:t>+ 2014,…)</a:t>
            </a:r>
          </a:p>
          <a:p>
            <a:r>
              <a:rPr lang="en-US" sz="2800" dirty="0">
                <a:solidFill>
                  <a:schemeClr val="tx1"/>
                </a:solidFill>
              </a:rPr>
              <a:t>Does spin perturbation cause chaos? Not at linear order, yes at quadratic (VW 1903.03651, </a:t>
            </a:r>
            <a:r>
              <a:rPr lang="en-US" sz="2800" dirty="0" err="1">
                <a:solidFill>
                  <a:schemeClr val="tx1"/>
                </a:solidFill>
              </a:rPr>
              <a:t>Zelenka</a:t>
            </a:r>
            <a:r>
              <a:rPr lang="en-US" sz="2800" dirty="0">
                <a:solidFill>
                  <a:schemeClr val="tx1"/>
                </a:solidFill>
              </a:rPr>
              <a:t>+ 1903.03651, VW &amp; </a:t>
            </a:r>
            <a:r>
              <a:rPr lang="en-US" sz="2800" dirty="0" err="1">
                <a:solidFill>
                  <a:schemeClr val="tx1"/>
                </a:solidFill>
              </a:rPr>
              <a:t>Piovano</a:t>
            </a:r>
            <a:r>
              <a:rPr lang="en-US" sz="2800" dirty="0">
                <a:solidFill>
                  <a:schemeClr val="tx1"/>
                </a:solidFill>
              </a:rPr>
              <a:t> 2308.00021)</a:t>
            </a:r>
          </a:p>
          <a:p>
            <a:r>
              <a:rPr lang="en-US" sz="2800" dirty="0">
                <a:solidFill>
                  <a:schemeClr val="tx1"/>
                </a:solidFill>
              </a:rPr>
              <a:t>Solving EOM and coupling to </a:t>
            </a:r>
            <a:r>
              <a:rPr lang="en-US" sz="2800" dirty="0" err="1">
                <a:solidFill>
                  <a:schemeClr val="tx1"/>
                </a:solidFill>
              </a:rPr>
              <a:t>Teukolsky</a:t>
            </a:r>
            <a:r>
              <a:rPr lang="en-US" sz="2800" dirty="0">
                <a:solidFill>
                  <a:schemeClr val="tx1"/>
                </a:solidFill>
              </a:rPr>
              <a:t> equation yields corrections to fluxes needed for post-adiabatic correction to phases (</a:t>
            </a:r>
            <a:r>
              <a:rPr lang="en-US" sz="2800" dirty="0" err="1">
                <a:solidFill>
                  <a:schemeClr val="tx1"/>
                </a:solidFill>
              </a:rPr>
              <a:t>Skoupý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Lukes-Gerakopoulos</a:t>
            </a:r>
            <a:r>
              <a:rPr lang="en-US" sz="2800" dirty="0">
                <a:solidFill>
                  <a:schemeClr val="tx1"/>
                </a:solidFill>
              </a:rPr>
              <a:t> + 2102.04819, 2201.07044, 2303.16798)</a:t>
            </a:r>
          </a:p>
          <a:p>
            <a:r>
              <a:rPr lang="en-US" sz="2800" dirty="0">
                <a:solidFill>
                  <a:schemeClr val="tx1"/>
                </a:solidFill>
              </a:rPr>
              <a:t>Incorporation into Effective One Body models (Albertini+ 2310.13578)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7ED5ABC-B650-99D7-3B59-489C2ACCB6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  <a14:imgEffect>
                      <a14:brightnessContrast bright="-43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029" y="0"/>
            <a:ext cx="2123546" cy="2781730"/>
          </a:xfrm>
          <a:prstGeom prst="rect">
            <a:avLst/>
          </a:prstGeom>
          <a:effectLst/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7592065E-B041-6C23-3098-7B9E54E85C38}"/>
              </a:ext>
            </a:extLst>
          </p:cNvPr>
          <p:cNvGrpSpPr/>
          <p:nvPr/>
        </p:nvGrpSpPr>
        <p:grpSpPr>
          <a:xfrm>
            <a:off x="968655" y="395991"/>
            <a:ext cx="1391179" cy="1989748"/>
            <a:chOff x="9175269" y="1995504"/>
            <a:chExt cx="2405513" cy="3430644"/>
          </a:xfrm>
        </p:grpSpPr>
        <p:sp>
          <p:nvSpPr>
            <p:cNvPr id="8" name="Ovál 5">
              <a:extLst>
                <a:ext uri="{FF2B5EF4-FFF2-40B4-BE49-F238E27FC236}">
                  <a16:creationId xmlns:a16="http://schemas.microsoft.com/office/drawing/2014/main" id="{3F3868FD-6473-E61F-F972-521BA4DBB9E6}"/>
                </a:ext>
              </a:extLst>
            </p:cNvPr>
            <p:cNvSpPr/>
            <p:nvPr/>
          </p:nvSpPr>
          <p:spPr>
            <a:xfrm>
              <a:off x="9219937" y="3168113"/>
              <a:ext cx="2258035" cy="225803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D15A3E"/>
            </a:solidFill>
            <a:ln w="12701" cap="flat">
              <a:solidFill>
                <a:srgbClr val="99402B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cs-CZ" sz="18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9" name="Zahnutá šipka doprava 12">
              <a:extLst>
                <a:ext uri="{FF2B5EF4-FFF2-40B4-BE49-F238E27FC236}">
                  <a16:creationId xmlns:a16="http://schemas.microsoft.com/office/drawing/2014/main" id="{D3FABED5-BDBF-3DCB-25FA-F883378F6D28}"/>
                </a:ext>
              </a:extLst>
            </p:cNvPr>
            <p:cNvSpPr/>
            <p:nvPr/>
          </p:nvSpPr>
          <p:spPr>
            <a:xfrm>
              <a:off x="9175269" y="3999110"/>
              <a:ext cx="991217" cy="679418"/>
            </a:xfrm>
            <a:custGeom>
              <a:avLst>
                <a:gd name="f12" fmla="val 25000"/>
                <a:gd name="f13" fmla="val 50000"/>
                <a:gd name="f14" fmla="val 25000"/>
              </a:avLst>
              <a:gdLst>
                <a:gd name="f3" fmla="val 10800000"/>
                <a:gd name="f4" fmla="val 5400000"/>
                <a:gd name="f5" fmla="val 16200000"/>
                <a:gd name="f6" fmla="val 180"/>
                <a:gd name="f7" fmla="val w"/>
                <a:gd name="f8" fmla="val h"/>
                <a:gd name="f9" fmla="val ss"/>
                <a:gd name="f10" fmla="val 0"/>
                <a:gd name="f11" fmla="*/ 5419351 1 1725033"/>
                <a:gd name="f12" fmla="val 25000"/>
                <a:gd name="f13" fmla="val 50000"/>
                <a:gd name="f14" fmla="val 25000"/>
                <a:gd name="f15" fmla="+- 0 0 -270"/>
                <a:gd name="f16" fmla="+- 0 0 -180"/>
                <a:gd name="f17" fmla="+- 0 0 -90"/>
                <a:gd name="f18" fmla="abs f7"/>
                <a:gd name="f19" fmla="abs f8"/>
                <a:gd name="f20" fmla="abs f9"/>
                <a:gd name="f21" fmla="val f10"/>
                <a:gd name="f22" fmla="val f13"/>
                <a:gd name="f23" fmla="val f12"/>
                <a:gd name="f24" fmla="val f14"/>
                <a:gd name="f25" fmla="*/ f15 f3 1"/>
                <a:gd name="f26" fmla="*/ f16 f3 1"/>
                <a:gd name="f27" fmla="*/ f17 f3 1"/>
                <a:gd name="f28" fmla="?: f18 f7 1"/>
                <a:gd name="f29" fmla="?: f19 f8 1"/>
                <a:gd name="f30" fmla="?: f20 f9 1"/>
                <a:gd name="f31" fmla="*/ f25 1 f6"/>
                <a:gd name="f32" fmla="*/ f26 1 f6"/>
                <a:gd name="f33" fmla="*/ f27 1 f6"/>
                <a:gd name="f34" fmla="*/ f28 1 21600"/>
                <a:gd name="f35" fmla="*/ f29 1 21600"/>
                <a:gd name="f36" fmla="*/ 21600 f28 1"/>
                <a:gd name="f37" fmla="*/ 21600 f29 1"/>
                <a:gd name="f38" fmla="+- f31 0 f4"/>
                <a:gd name="f39" fmla="+- f32 0 f4"/>
                <a:gd name="f40" fmla="+- f33 0 f4"/>
                <a:gd name="f41" fmla="min f35 f34"/>
                <a:gd name="f42" fmla="*/ f36 1 f30"/>
                <a:gd name="f43" fmla="*/ f37 1 f30"/>
                <a:gd name="f44" fmla="val f42"/>
                <a:gd name="f45" fmla="val f43"/>
                <a:gd name="f46" fmla="*/ f21 f41 1"/>
                <a:gd name="f47" fmla="+- f45 0 f21"/>
                <a:gd name="f48" fmla="+- f44 0 f21"/>
                <a:gd name="f49" fmla="*/ f44 f41 1"/>
                <a:gd name="f50" fmla="*/ f45 f41 1"/>
                <a:gd name="f51" fmla="*/ f47 1 2"/>
                <a:gd name="f52" fmla="min f48 f47"/>
                <a:gd name="f53" fmla="*/ f48 f48 1"/>
                <a:gd name="f54" fmla="*/ f48 f41 1"/>
                <a:gd name="f55" fmla="*/ f52 f23 1"/>
                <a:gd name="f56" fmla="*/ f52 f22 1"/>
                <a:gd name="f57" fmla="*/ f52 f24 1"/>
                <a:gd name="f58" fmla="*/ f55 1 100000"/>
                <a:gd name="f59" fmla="*/ f56 1 100000"/>
                <a:gd name="f60" fmla="*/ f57 1 100000"/>
                <a:gd name="f61" fmla="+- f58 f59 0"/>
                <a:gd name="f62" fmla="*/ f58 f58 1"/>
                <a:gd name="f63" fmla="*/ f60 f60 1"/>
                <a:gd name="f64" fmla="+- f59 0 f58"/>
                <a:gd name="f65" fmla="*/ f59 1 2"/>
                <a:gd name="f66" fmla="+- f44 0 f60"/>
                <a:gd name="f67" fmla="+- 0 0 f60"/>
                <a:gd name="f68" fmla="*/ f58 1 2"/>
                <a:gd name="f69" fmla="*/ f58 f41 1"/>
                <a:gd name="f70" fmla="*/ f61 1 4"/>
                <a:gd name="f71" fmla="+- f53 0 f63"/>
                <a:gd name="f72" fmla="*/ f64 1 2"/>
                <a:gd name="f73" fmla="+- f45 0 f65"/>
                <a:gd name="f74" fmla="+- 0 0 f67"/>
                <a:gd name="f75" fmla="+- 0 0 f68"/>
                <a:gd name="f76" fmla="*/ f66 f41 1"/>
                <a:gd name="f77" fmla="*/ f68 f41 1"/>
                <a:gd name="f78" fmla="+- f51 0 f70"/>
                <a:gd name="f79" fmla="sqrt f71"/>
                <a:gd name="f80" fmla="+- 0 0 f75"/>
                <a:gd name="f81" fmla="*/ f73 f41 1"/>
                <a:gd name="f82" fmla="*/ f78 2 1"/>
                <a:gd name="f83" fmla="+- f78 f58 0"/>
                <a:gd name="f84" fmla="*/ f79 f78 1"/>
                <a:gd name="f85" fmla="*/ f78 f41 1"/>
                <a:gd name="f86" fmla="*/ f82 f82 1"/>
                <a:gd name="f87" fmla="*/ f84 1 f48"/>
                <a:gd name="f88" fmla="+- f78 f83 0"/>
                <a:gd name="f89" fmla="+- f86 0 f62"/>
                <a:gd name="f90" fmla="+- f78 f87 0"/>
                <a:gd name="f91" fmla="+- f83 f87 0"/>
                <a:gd name="f92" fmla="+- 0 0 f87"/>
                <a:gd name="f93" fmla="*/ f88 1 2"/>
                <a:gd name="f94" fmla="sqrt f89"/>
                <a:gd name="f95" fmla="+- f90 0 f72"/>
                <a:gd name="f96" fmla="+- f91 f72 0"/>
                <a:gd name="f97" fmla="+- 0 0 f92"/>
                <a:gd name="f98" fmla="*/ f91 f41 1"/>
                <a:gd name="f99" fmla="*/ f93 f41 1"/>
                <a:gd name="f100" fmla="*/ f94 f48 1"/>
                <a:gd name="f101" fmla="at2 f74 f97"/>
                <a:gd name="f102" fmla="*/ f95 f41 1"/>
                <a:gd name="f103" fmla="*/ f96 f41 1"/>
                <a:gd name="f104" fmla="*/ f100 1 f82"/>
                <a:gd name="f105" fmla="+- f101 f4 0"/>
                <a:gd name="f106" fmla="*/ f105 f11 1"/>
                <a:gd name="f107" fmla="+- 0 0 f104"/>
                <a:gd name="f108" fmla="*/ f106 1 f3"/>
                <a:gd name="f109" fmla="+- 0 0 f107"/>
                <a:gd name="f110" fmla="+- 0 0 f108"/>
                <a:gd name="f111" fmla="at2 f109 f80"/>
                <a:gd name="f112" fmla="val f110"/>
                <a:gd name="f113" fmla="+- f111 f4 0"/>
                <a:gd name="f114" fmla="+- 0 0 f112"/>
                <a:gd name="f115" fmla="*/ f113 f11 1"/>
                <a:gd name="f116" fmla="*/ f114 f3 1"/>
                <a:gd name="f117" fmla="*/ f115 1 f3"/>
                <a:gd name="f118" fmla="*/ f116 1 f11"/>
                <a:gd name="f119" fmla="+- 0 0 f117"/>
                <a:gd name="f120" fmla="+- f118 0 f4"/>
                <a:gd name="f121" fmla="val f119"/>
                <a:gd name="f122" fmla="+- f3 0 f120"/>
                <a:gd name="f123" fmla="+- 0 0 f120"/>
                <a:gd name="f124" fmla="+- 0 0 f121"/>
                <a:gd name="f125" fmla="*/ f124 f3 1"/>
                <a:gd name="f126" fmla="*/ f125 1 f11"/>
                <a:gd name="f127" fmla="+- f126 0 f4"/>
                <a:gd name="f128" fmla="+- f127 0 f4"/>
                <a:gd name="f129" fmla="+- f4 f127 0"/>
                <a:gd name="f130" fmla="+- f3 0 f12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46" y="f99"/>
                </a:cxn>
                <a:cxn ang="f39">
                  <a:pos x="f76" y="f103"/>
                </a:cxn>
                <a:cxn ang="f40">
                  <a:pos x="f49" y="f81"/>
                </a:cxn>
                <a:cxn ang="f40">
                  <a:pos x="f76" y="f102"/>
                </a:cxn>
                <a:cxn ang="f40">
                  <a:pos x="f49" y="f77"/>
                </a:cxn>
              </a:cxnLst>
              <a:rect l="f46" t="f46" r="f49" b="f50"/>
              <a:pathLst>
                <a:path stroke="0">
                  <a:moveTo>
                    <a:pt x="f46" y="f85"/>
                  </a:moveTo>
                  <a:arcTo wR="f54" hR="f85" stAng="f3" swAng="f123"/>
                  <a:lnTo>
                    <a:pt x="f76" y="f102"/>
                  </a:lnTo>
                  <a:lnTo>
                    <a:pt x="f49" y="f81"/>
                  </a:lnTo>
                  <a:lnTo>
                    <a:pt x="f76" y="f103"/>
                  </a:lnTo>
                  <a:lnTo>
                    <a:pt x="f76" y="f98"/>
                  </a:lnTo>
                  <a:arcTo wR="f54" hR="f85" stAng="f122" swAng="f120"/>
                  <a:close/>
                </a:path>
                <a:path stroke="0">
                  <a:moveTo>
                    <a:pt x="f49" y="f69"/>
                  </a:moveTo>
                  <a:arcTo wR="f54" hR="f85" stAng="f5" swAng="f128"/>
                  <a:arcTo wR="f54" hR="f85" stAng="f130" swAng="f129"/>
                  <a:close/>
                </a:path>
                <a:path fill="none">
                  <a:moveTo>
                    <a:pt x="f46" y="f85"/>
                  </a:moveTo>
                  <a:arcTo wR="f54" hR="f85" stAng="f3" swAng="f123"/>
                  <a:lnTo>
                    <a:pt x="f76" y="f102"/>
                  </a:lnTo>
                  <a:lnTo>
                    <a:pt x="f49" y="f81"/>
                  </a:lnTo>
                  <a:lnTo>
                    <a:pt x="f76" y="f103"/>
                  </a:lnTo>
                  <a:lnTo>
                    <a:pt x="f76" y="f98"/>
                  </a:lnTo>
                  <a:arcTo wR="f54" hR="f85" stAng="f122" swAng="f120"/>
                  <a:lnTo>
                    <a:pt x="f46" y="f85"/>
                  </a:lnTo>
                  <a:arcTo wR="f54" hR="f85" stAng="f3" swAng="f4"/>
                  <a:lnTo>
                    <a:pt x="f49" y="f69"/>
                  </a:lnTo>
                  <a:arcTo wR="f54" hR="f85" stAng="f5" swAng="f128"/>
                </a:path>
              </a:pathLst>
            </a:custGeom>
            <a:solidFill>
              <a:srgbClr val="00B050"/>
            </a:solidFill>
            <a:ln w="12701" cap="flat">
              <a:solidFill>
                <a:schemeClr val="tx1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cs-CZ" sz="1800" b="0" i="0" u="none" strike="noStrike" kern="1200" cap="none" spc="0" baseline="0">
                <a:solidFill>
                  <a:srgbClr val="2D2E2D"/>
                </a:solidFill>
                <a:uFillTx/>
                <a:latin typeface="Arial"/>
              </a:endParaRPr>
            </a:p>
          </p:txBody>
        </p:sp>
        <p:sp>
          <p:nvSpPr>
            <p:cNvPr id="10" name="Zahnutá šipka doleva 20">
              <a:extLst>
                <a:ext uri="{FF2B5EF4-FFF2-40B4-BE49-F238E27FC236}">
                  <a16:creationId xmlns:a16="http://schemas.microsoft.com/office/drawing/2014/main" id="{008734DE-ED6C-32D7-C6E9-B1B95416AC69}"/>
                </a:ext>
              </a:extLst>
            </p:cNvPr>
            <p:cNvSpPr/>
            <p:nvPr/>
          </p:nvSpPr>
          <p:spPr>
            <a:xfrm flipV="1">
              <a:off x="10560876" y="3895197"/>
              <a:ext cx="1019906" cy="774147"/>
            </a:xfrm>
            <a:custGeom>
              <a:avLst>
                <a:gd name="f13" fmla="val 25000"/>
                <a:gd name="f14" fmla="val 50000"/>
                <a:gd name="f15" fmla="val 25000"/>
              </a:avLst>
              <a:gdLst>
                <a:gd name="f3" fmla="val 10800000"/>
                <a:gd name="f4" fmla="val 5400000"/>
                <a:gd name="f5" fmla="val 16200000"/>
                <a:gd name="f6" fmla="val 180"/>
                <a:gd name="f7" fmla="val w"/>
                <a:gd name="f8" fmla="val h"/>
                <a:gd name="f9" fmla="val ss"/>
                <a:gd name="f10" fmla="val 0"/>
                <a:gd name="f11" fmla="*/ 5419351 1 1725033"/>
                <a:gd name="f12" fmla="+- 0 0 5400000"/>
                <a:gd name="f13" fmla="val 25000"/>
                <a:gd name="f14" fmla="val 50000"/>
                <a:gd name="f15" fmla="val 25000"/>
                <a:gd name="f16" fmla="+- 0 0 -270"/>
                <a:gd name="f17" fmla="+- 0 0 -90"/>
                <a:gd name="f18" fmla="+- 0 0 -180"/>
                <a:gd name="f19" fmla="abs f7"/>
                <a:gd name="f20" fmla="abs f8"/>
                <a:gd name="f21" fmla="abs f9"/>
                <a:gd name="f22" fmla="val f10"/>
                <a:gd name="f23" fmla="val f14"/>
                <a:gd name="f24" fmla="val f13"/>
                <a:gd name="f25" fmla="val f15"/>
                <a:gd name="f26" fmla="*/ f16 f3 1"/>
                <a:gd name="f27" fmla="*/ f17 f3 1"/>
                <a:gd name="f28" fmla="*/ f18 f3 1"/>
                <a:gd name="f29" fmla="?: f19 f7 1"/>
                <a:gd name="f30" fmla="?: f20 f8 1"/>
                <a:gd name="f31" fmla="?: f21 f9 1"/>
                <a:gd name="f32" fmla="*/ f26 1 f6"/>
                <a:gd name="f33" fmla="*/ f27 1 f6"/>
                <a:gd name="f34" fmla="*/ f28 1 f6"/>
                <a:gd name="f35" fmla="*/ f29 1 21600"/>
                <a:gd name="f36" fmla="*/ f30 1 21600"/>
                <a:gd name="f37" fmla="*/ 21600 f29 1"/>
                <a:gd name="f38" fmla="*/ 21600 f30 1"/>
                <a:gd name="f39" fmla="+- f32 0 f4"/>
                <a:gd name="f40" fmla="+- f33 0 f4"/>
                <a:gd name="f41" fmla="+- f34 0 f4"/>
                <a:gd name="f42" fmla="min f36 f35"/>
                <a:gd name="f43" fmla="*/ f37 1 f31"/>
                <a:gd name="f44" fmla="*/ f38 1 f31"/>
                <a:gd name="f45" fmla="val f43"/>
                <a:gd name="f46" fmla="val f44"/>
                <a:gd name="f47" fmla="*/ f22 f42 1"/>
                <a:gd name="f48" fmla="+- f46 0 f22"/>
                <a:gd name="f49" fmla="+- f45 0 f22"/>
                <a:gd name="f50" fmla="*/ f45 f42 1"/>
                <a:gd name="f51" fmla="*/ f46 f42 1"/>
                <a:gd name="f52" fmla="*/ f48 1 2"/>
                <a:gd name="f53" fmla="min f49 f48"/>
                <a:gd name="f54" fmla="*/ f49 f49 1"/>
                <a:gd name="f55" fmla="*/ f49 f42 1"/>
                <a:gd name="f56" fmla="*/ f53 f24 1"/>
                <a:gd name="f57" fmla="*/ f53 f23 1"/>
                <a:gd name="f58" fmla="*/ f53 f25 1"/>
                <a:gd name="f59" fmla="*/ f56 1 100000"/>
                <a:gd name="f60" fmla="*/ f57 1 100000"/>
                <a:gd name="f61" fmla="*/ f58 1 100000"/>
                <a:gd name="f62" fmla="+- f59 f60 0"/>
                <a:gd name="f63" fmla="*/ f59 f59 1"/>
                <a:gd name="f64" fmla="*/ f61 f61 1"/>
                <a:gd name="f65" fmla="+- f60 0 f59"/>
                <a:gd name="f66" fmla="*/ f60 1 2"/>
                <a:gd name="f67" fmla="+- f22 f61 0"/>
                <a:gd name="f68" fmla="+- 0 0 f61"/>
                <a:gd name="f69" fmla="*/ f59 1 2"/>
                <a:gd name="f70" fmla="*/ f62 1 4"/>
                <a:gd name="f71" fmla="+- f54 0 f64"/>
                <a:gd name="f72" fmla="*/ f65 1 2"/>
                <a:gd name="f73" fmla="+- f46 0 f66"/>
                <a:gd name="f74" fmla="+- 0 0 f68"/>
                <a:gd name="f75" fmla="+- 0 0 f69"/>
                <a:gd name="f76" fmla="*/ f67 f42 1"/>
                <a:gd name="f77" fmla="*/ f69 f42 1"/>
                <a:gd name="f78" fmla="+- f52 0 f70"/>
                <a:gd name="f79" fmla="sqrt f71"/>
                <a:gd name="f80" fmla="+- 0 0 f75"/>
                <a:gd name="f81" fmla="*/ f73 f42 1"/>
                <a:gd name="f82" fmla="*/ f78 2 1"/>
                <a:gd name="f83" fmla="+- f78 f59 0"/>
                <a:gd name="f84" fmla="*/ f79 f78 1"/>
                <a:gd name="f85" fmla="*/ f78 f42 1"/>
                <a:gd name="f86" fmla="*/ f82 f82 1"/>
                <a:gd name="f87" fmla="*/ f84 1 f49"/>
                <a:gd name="f88" fmla="+- f78 f83 0"/>
                <a:gd name="f89" fmla="*/ f83 f42 1"/>
                <a:gd name="f90" fmla="+- f86 0 f63"/>
                <a:gd name="f91" fmla="+- f78 f87 0"/>
                <a:gd name="f92" fmla="+- f83 f87 0"/>
                <a:gd name="f93" fmla="+- 0 0 f87"/>
                <a:gd name="f94" fmla="*/ f88 1 2"/>
                <a:gd name="f95" fmla="sqrt f90"/>
                <a:gd name="f96" fmla="+- f91 0 f72"/>
                <a:gd name="f97" fmla="+- f92 f72 0"/>
                <a:gd name="f98" fmla="+- 0 0 f93"/>
                <a:gd name="f99" fmla="*/ f91 f42 1"/>
                <a:gd name="f100" fmla="*/ f94 f42 1"/>
                <a:gd name="f101" fmla="*/ f95 f49 1"/>
                <a:gd name="f102" fmla="at2 f74 f98"/>
                <a:gd name="f103" fmla="*/ f96 f42 1"/>
                <a:gd name="f104" fmla="*/ f97 f42 1"/>
                <a:gd name="f105" fmla="*/ f101 1 f82"/>
                <a:gd name="f106" fmla="+- f102 f4 0"/>
                <a:gd name="f107" fmla="*/ f106 f11 1"/>
                <a:gd name="f108" fmla="+- 0 0 f105"/>
                <a:gd name="f109" fmla="*/ f107 1 f3"/>
                <a:gd name="f110" fmla="+- 0 0 f108"/>
                <a:gd name="f111" fmla="+- 0 0 f109"/>
                <a:gd name="f112" fmla="at2 f110 f80"/>
                <a:gd name="f113" fmla="val f111"/>
                <a:gd name="f114" fmla="+- f112 f4 0"/>
                <a:gd name="f115" fmla="+- 0 0 f113"/>
                <a:gd name="f116" fmla="*/ f114 f11 1"/>
                <a:gd name="f117" fmla="*/ f115 f3 1"/>
                <a:gd name="f118" fmla="*/ f116 1 f3"/>
                <a:gd name="f119" fmla="*/ f117 1 f11"/>
                <a:gd name="f120" fmla="+- 0 0 f118"/>
                <a:gd name="f121" fmla="+- f119 0 f4"/>
                <a:gd name="f122" fmla="val f120"/>
                <a:gd name="f123" fmla="+- 0 0 f122"/>
                <a:gd name="f124" fmla="*/ f123 f3 1"/>
                <a:gd name="f125" fmla="*/ f124 1 f11"/>
                <a:gd name="f126" fmla="+- f125 0 f4"/>
                <a:gd name="f127" fmla="+- f126 0 f121"/>
                <a:gd name="f128" fmla="+- f121 f126 0"/>
                <a:gd name="f129" fmla="+- 0 0 f12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47" y="f77"/>
                </a:cxn>
                <a:cxn ang="f39">
                  <a:pos x="f76" y="f103"/>
                </a:cxn>
                <a:cxn ang="f40">
                  <a:pos x="f47" y="f81"/>
                </a:cxn>
                <a:cxn ang="f41">
                  <a:pos x="f76" y="f104"/>
                </a:cxn>
                <a:cxn ang="f40">
                  <a:pos x="f50" y="f100"/>
                </a:cxn>
              </a:cxnLst>
              <a:rect l="f47" t="f47" r="f50" b="f51"/>
              <a:pathLst>
                <a:path stroke="0">
                  <a:moveTo>
                    <a:pt x="f47" y="f81"/>
                  </a:moveTo>
                  <a:lnTo>
                    <a:pt x="f76" y="f103"/>
                  </a:lnTo>
                  <a:lnTo>
                    <a:pt x="f76" y="f99"/>
                  </a:lnTo>
                  <a:arcTo wR="f55" hR="f85" stAng="f121" swAng="f127"/>
                  <a:arcTo wR="f55" hR="f85" stAng="f129" swAng="f128"/>
                  <a:lnTo>
                    <a:pt x="f76" y="f104"/>
                  </a:lnTo>
                  <a:close/>
                </a:path>
                <a:path stroke="0">
                  <a:moveTo>
                    <a:pt x="f50" y="f89"/>
                  </a:moveTo>
                  <a:arcTo wR="f55" hR="f85" stAng="f10" swAng="f12"/>
                  <a:lnTo>
                    <a:pt x="f47" y="f47"/>
                  </a:lnTo>
                  <a:arcTo wR="f55" hR="f85" stAng="f5" swAng="f4"/>
                  <a:close/>
                </a:path>
                <a:path fill="none">
                  <a:moveTo>
                    <a:pt x="f50" y="f89"/>
                  </a:moveTo>
                  <a:arcTo wR="f55" hR="f85" stAng="f10" swAng="f12"/>
                  <a:lnTo>
                    <a:pt x="f47" y="f47"/>
                  </a:lnTo>
                  <a:arcTo wR="f55" hR="f85" stAng="f5" swAng="f4"/>
                  <a:lnTo>
                    <a:pt x="f50" y="f89"/>
                  </a:lnTo>
                  <a:arcTo wR="f55" hR="f85" stAng="f10" swAng="f121"/>
                  <a:lnTo>
                    <a:pt x="f76" y="f104"/>
                  </a:lnTo>
                  <a:lnTo>
                    <a:pt x="f47" y="f81"/>
                  </a:lnTo>
                  <a:lnTo>
                    <a:pt x="f76" y="f103"/>
                  </a:lnTo>
                  <a:lnTo>
                    <a:pt x="f76" y="f99"/>
                  </a:lnTo>
                  <a:arcTo wR="f55" hR="f85" stAng="f121" swAng="f127"/>
                </a:path>
              </a:pathLst>
            </a:custGeom>
            <a:solidFill>
              <a:srgbClr val="00B050"/>
            </a:solidFill>
            <a:ln w="12701" cap="flat">
              <a:solidFill>
                <a:schemeClr val="tx1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cs-CZ" sz="1800" b="0" i="0" u="none" strike="noStrike" kern="1200" cap="none" spc="0" baseline="0">
                <a:solidFill>
                  <a:srgbClr val="2D2E2D"/>
                </a:solidFill>
                <a:uFillTx/>
                <a:latin typeface="Arial"/>
              </a:endParaRPr>
            </a:p>
          </p:txBody>
        </p:sp>
        <p:sp>
          <p:nvSpPr>
            <p:cNvPr id="12" name="Šipka: doprava 9">
              <a:extLst>
                <a:ext uri="{FF2B5EF4-FFF2-40B4-BE49-F238E27FC236}">
                  <a16:creationId xmlns:a16="http://schemas.microsoft.com/office/drawing/2014/main" id="{0279E42A-3880-09DE-2BB9-F630BB687C7B}"/>
                </a:ext>
              </a:extLst>
            </p:cNvPr>
            <p:cNvSpPr/>
            <p:nvPr/>
          </p:nvSpPr>
          <p:spPr>
            <a:xfrm rot="17261815">
              <a:off x="9598898" y="2842877"/>
              <a:ext cx="2268141" cy="573396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4" name="Obrázek 13">
            <a:extLst>
              <a:ext uri="{FF2B5EF4-FFF2-40B4-BE49-F238E27FC236}">
                <a16:creationId xmlns:a16="http://schemas.microsoft.com/office/drawing/2014/main" id="{312613FD-DDD7-B14C-0FC4-82D540D788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38" y="2769787"/>
            <a:ext cx="3560391" cy="408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7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3BB45C-D07A-F44B-1C84-5BF52993C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this talk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B8FBB9-59B5-229D-AD1C-F7A35697C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813" y="1641519"/>
            <a:ext cx="9211584" cy="4385570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Why waveforms and what do we want from them?</a:t>
            </a:r>
          </a:p>
          <a:p>
            <a:r>
              <a:rPr lang="en-US" sz="3600" dirty="0"/>
              <a:t>Birds-eye view of (LISA) waveform modelling</a:t>
            </a:r>
          </a:p>
          <a:p>
            <a:r>
              <a:rPr lang="en-US" sz="3600" dirty="0"/>
              <a:t>People at ITP and </a:t>
            </a:r>
            <a:r>
              <a:rPr lang="en-US" sz="3600" dirty="0" err="1"/>
              <a:t>AsÚ</a:t>
            </a:r>
            <a:r>
              <a:rPr lang="en-US" sz="3600" dirty="0"/>
              <a:t> working on dynamics, perturbations, and waveforms</a:t>
            </a:r>
          </a:p>
          <a:p>
            <a:r>
              <a:rPr lang="en-US" sz="3600" dirty="0"/>
              <a:t>Research highlights and broader collaborations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1739929-7C94-2538-6FBA-EFB49A86F9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350" y="664505"/>
            <a:ext cx="1747064" cy="1008929"/>
          </a:xfrm>
          <a:custGeom>
            <a:avLst/>
            <a:gdLst/>
            <a:ahLst/>
            <a:cxnLst/>
            <a:rect l="l" t="t" r="r" b="b"/>
            <a:pathLst>
              <a:path w="5102225" h="5761037">
                <a:moveTo>
                  <a:pt x="0" y="0"/>
                </a:moveTo>
                <a:lnTo>
                  <a:pt x="5102225" y="0"/>
                </a:lnTo>
                <a:lnTo>
                  <a:pt x="5102225" y="5761037"/>
                </a:lnTo>
                <a:lnTo>
                  <a:pt x="0" y="5761037"/>
                </a:lnTo>
                <a:close/>
              </a:path>
            </a:pathLst>
          </a:custGeom>
        </p:spPr>
      </p:pic>
      <p:pic>
        <p:nvPicPr>
          <p:cNvPr id="6" name="Picture 2" descr="GW190412 CloseupSlowdownWithSpins_frame.000003">
            <a:extLst>
              <a:ext uri="{FF2B5EF4-FFF2-40B4-BE49-F238E27FC236}">
                <a16:creationId xmlns:a16="http://schemas.microsoft.com/office/drawing/2014/main" id="{DEAD10B4-49FF-A9D5-CE7D-DCFD1C79F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28348" y="2011319"/>
            <a:ext cx="1747065" cy="105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cký objekt 6" descr="Skupina obrys">
            <a:extLst>
              <a:ext uri="{FF2B5EF4-FFF2-40B4-BE49-F238E27FC236}">
                <a16:creationId xmlns:a16="http://schemas.microsoft.com/office/drawing/2014/main" id="{9EFCDFCF-AD1E-D4D4-8AA2-824D841BF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51389" y="3066790"/>
            <a:ext cx="1566750" cy="1566750"/>
          </a:xfrm>
          <a:prstGeom prst="rect">
            <a:avLst/>
          </a:prstGeom>
        </p:spPr>
      </p:pic>
      <p:pic>
        <p:nvPicPr>
          <p:cNvPr id="8" name="Grafický objekt 7" descr="Výzkum se souvislou výplní">
            <a:extLst>
              <a:ext uri="{FF2B5EF4-FFF2-40B4-BE49-F238E27FC236}">
                <a16:creationId xmlns:a16="http://schemas.microsoft.com/office/drawing/2014/main" id="{75F1DE05-5150-5BC9-EE46-F87982A7AF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18505" y="4668180"/>
            <a:ext cx="1566750" cy="15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1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C8021B-4314-A2C2-CC2B-9F6421534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264" y="296503"/>
            <a:ext cx="7582136" cy="1653222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/>
              <a:t>Codes and broader collaborations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46ECF6E-1937-4212-B2E3-E2F43AD7A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80825"/>
            <a:ext cx="670118" cy="1080000"/>
          </a:xfrm>
          <a:custGeom>
            <a:avLst/>
            <a:gdLst>
              <a:gd name="connsiteX0" fmla="*/ 130118 w 670118"/>
              <a:gd name="connsiteY0" fmla="*/ 0 h 1080000"/>
              <a:gd name="connsiteX1" fmla="*/ 670118 w 670118"/>
              <a:gd name="connsiteY1" fmla="*/ 540000 h 1080000"/>
              <a:gd name="connsiteX2" fmla="*/ 130118 w 670118"/>
              <a:gd name="connsiteY2" fmla="*/ 1080000 h 1080000"/>
              <a:gd name="connsiteX3" fmla="*/ 21289 w 670118"/>
              <a:gd name="connsiteY3" fmla="*/ 1069029 h 1080000"/>
              <a:gd name="connsiteX4" fmla="*/ 0 w 670118"/>
              <a:gd name="connsiteY4" fmla="*/ 1062421 h 1080000"/>
              <a:gd name="connsiteX5" fmla="*/ 0 w 670118"/>
              <a:gd name="connsiteY5" fmla="*/ 17579 h 1080000"/>
              <a:gd name="connsiteX6" fmla="*/ 21289 w 670118"/>
              <a:gd name="connsiteY6" fmla="*/ 10971 h 1080000"/>
              <a:gd name="connsiteX7" fmla="*/ 130118 w 670118"/>
              <a:gd name="connsiteY7" fmla="*/ 0 h 1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0118" h="1080000">
                <a:moveTo>
                  <a:pt x="130118" y="0"/>
                </a:moveTo>
                <a:cubicBezTo>
                  <a:pt x="428352" y="0"/>
                  <a:pt x="670118" y="241766"/>
                  <a:pt x="670118" y="540000"/>
                </a:cubicBezTo>
                <a:cubicBezTo>
                  <a:pt x="670118" y="838234"/>
                  <a:pt x="428352" y="1080000"/>
                  <a:pt x="130118" y="1080000"/>
                </a:cubicBezTo>
                <a:cubicBezTo>
                  <a:pt x="92839" y="1080000"/>
                  <a:pt x="56442" y="1076223"/>
                  <a:pt x="21289" y="1069029"/>
                </a:cubicBezTo>
                <a:lnTo>
                  <a:pt x="0" y="1062421"/>
                </a:lnTo>
                <a:lnTo>
                  <a:pt x="0" y="17579"/>
                </a:lnTo>
                <a:lnTo>
                  <a:pt x="21289" y="10971"/>
                </a:lnTo>
                <a:cubicBezTo>
                  <a:pt x="56442" y="3778"/>
                  <a:pt x="92839" y="0"/>
                  <a:pt x="130118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fický objekt 6" descr="Binární se souvislou výplní">
            <a:extLst>
              <a:ext uri="{FF2B5EF4-FFF2-40B4-BE49-F238E27FC236}">
                <a16:creationId xmlns:a16="http://schemas.microsoft.com/office/drawing/2014/main" id="{80AD7377-F02D-BAEB-F763-19C18731D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059" y="1123114"/>
            <a:ext cx="2335429" cy="2335429"/>
          </a:xfrm>
          <a:custGeom>
            <a:avLst/>
            <a:gdLst/>
            <a:ahLst/>
            <a:cxnLst/>
            <a:rect l="l" t="t" r="r" b="b"/>
            <a:pathLst>
              <a:path w="5083992" h="2773362">
                <a:moveTo>
                  <a:pt x="0" y="0"/>
                </a:moveTo>
                <a:lnTo>
                  <a:pt x="5083992" y="0"/>
                </a:lnTo>
                <a:lnTo>
                  <a:pt x="5083992" y="2773362"/>
                </a:lnTo>
                <a:lnTo>
                  <a:pt x="0" y="2773362"/>
                </a:lnTo>
                <a:close/>
              </a:path>
            </a:pathLst>
          </a:custGeom>
        </p:spPr>
      </p:pic>
      <p:pic>
        <p:nvPicPr>
          <p:cNvPr id="5" name="Grafický objekt 4" descr="Průvodce nastavením práce na dálku se souvislou výplní">
            <a:extLst>
              <a:ext uri="{FF2B5EF4-FFF2-40B4-BE49-F238E27FC236}">
                <a16:creationId xmlns:a16="http://schemas.microsoft.com/office/drawing/2014/main" id="{91D28D33-8245-2B4E-C4B1-1571F940A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8403" y="3367305"/>
            <a:ext cx="2106858" cy="2106858"/>
          </a:xfrm>
          <a:custGeom>
            <a:avLst/>
            <a:gdLst/>
            <a:ahLst/>
            <a:cxnLst/>
            <a:rect l="l" t="t" r="r" b="b"/>
            <a:pathLst>
              <a:path w="5083992" h="2773362">
                <a:moveTo>
                  <a:pt x="0" y="0"/>
                </a:moveTo>
                <a:lnTo>
                  <a:pt x="5083992" y="0"/>
                </a:lnTo>
                <a:lnTo>
                  <a:pt x="5083992" y="2773362"/>
                </a:lnTo>
                <a:lnTo>
                  <a:pt x="0" y="2773362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119AF2A-3C22-4BC0-A8C5-A077AA201C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47431" y="5059306"/>
            <a:ext cx="762805" cy="734873"/>
            <a:chOff x="7950336" y="1300590"/>
            <a:chExt cx="762805" cy="734873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E2A3E344-FE73-466B-9169-50D95B1DE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220298" y="1428832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6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EA66A1E-1BD8-4765-A717-BA22028078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066503" y="1339815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D12B08F5-F02D-4B4E-975E-C41ED7AA9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217173" y="1608753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6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508000">
                <a:schemeClr val="bg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B9D184-6BC5-362B-564F-10A13C4B8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264" y="2290828"/>
            <a:ext cx="8350523" cy="4054981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 err="1">
                <a:solidFill>
                  <a:schemeClr val="tx1"/>
                </a:solidFill>
              </a:rPr>
              <a:t>Teukode</a:t>
            </a:r>
            <a:r>
              <a:rPr lang="en-US" sz="2000" dirty="0">
                <a:solidFill>
                  <a:schemeClr val="tx1"/>
                </a:solidFill>
              </a:rPr>
              <a:t> time-domain solver for the </a:t>
            </a:r>
            <a:r>
              <a:rPr lang="en-US" sz="2000" dirty="0" err="1">
                <a:solidFill>
                  <a:schemeClr val="tx1"/>
                </a:solidFill>
              </a:rPr>
              <a:t>Teukolsky</a:t>
            </a:r>
            <a:r>
              <a:rPr lang="en-US" sz="2000" dirty="0">
                <a:solidFill>
                  <a:schemeClr val="tx1"/>
                </a:solidFill>
              </a:rPr>
              <a:t> equation development (Harms+1406.5983)</a:t>
            </a:r>
          </a:p>
          <a:p>
            <a:pPr>
              <a:lnSpc>
                <a:spcPct val="100000"/>
              </a:lnSpc>
            </a:pPr>
            <a:r>
              <a:rPr lang="en-US" sz="2000" dirty="0" err="1">
                <a:solidFill>
                  <a:schemeClr val="tx1"/>
                </a:solidFill>
              </a:rPr>
              <a:t>Teukolsky</a:t>
            </a:r>
            <a:r>
              <a:rPr lang="en-US" sz="2000" dirty="0">
                <a:solidFill>
                  <a:schemeClr val="tx1"/>
                </a:solidFill>
              </a:rPr>
              <a:t> frequency-domain solver (</a:t>
            </a:r>
            <a:r>
              <a:rPr lang="en-US" sz="2000" dirty="0" err="1">
                <a:solidFill>
                  <a:schemeClr val="tx1"/>
                </a:solidFill>
              </a:rPr>
              <a:t>Skoupý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Lukes-Gerakopoulos</a:t>
            </a:r>
            <a:r>
              <a:rPr lang="en-US" sz="2000" dirty="0">
                <a:solidFill>
                  <a:schemeClr val="tx1"/>
                </a:solidFill>
              </a:rPr>
              <a:t> + 2102.04819, 2201.07044, 2303.16798)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Contributions to the </a:t>
            </a:r>
            <a:r>
              <a:rPr lang="en-US" sz="2000" dirty="0" err="1">
                <a:solidFill>
                  <a:schemeClr val="tx1"/>
                </a:solidFill>
              </a:rPr>
              <a:t>BHPToolkit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bhptoolkit.org</a:t>
            </a:r>
            <a:r>
              <a:rPr lang="en-US" sz="2000" dirty="0">
                <a:solidFill>
                  <a:schemeClr val="tx1"/>
                </a:solidFill>
              </a:rPr>
              <a:t>, Mathematica and other packages for BH perturbations theory (</a:t>
            </a:r>
            <a:r>
              <a:rPr lang="en-US" sz="2000" dirty="0" err="1">
                <a:solidFill>
                  <a:schemeClr val="tx1"/>
                </a:solidFill>
              </a:rPr>
              <a:t>KerrGeodesics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SpinningSecondary</a:t>
            </a:r>
            <a:r>
              <a:rPr lang="en-US" sz="2000" dirty="0">
                <a:solidFill>
                  <a:schemeClr val="tx1"/>
                </a:solidFill>
              </a:rPr>
              <a:t> packages)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Active members of LISA Waveform Working Group (e.g. recent whitepaper 2311.01300)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Ties with </a:t>
            </a:r>
            <a:r>
              <a:rPr lang="en-US" sz="2000" dirty="0" err="1">
                <a:solidFill>
                  <a:schemeClr val="tx1"/>
                </a:solidFill>
              </a:rPr>
              <a:t>TEOBResumS</a:t>
            </a:r>
            <a:r>
              <a:rPr lang="en-US" sz="2000" dirty="0">
                <a:solidFill>
                  <a:schemeClr val="tx1"/>
                </a:solidFill>
              </a:rPr>
              <a:t> waveform group (A. Nagar, S. </a:t>
            </a:r>
            <a:r>
              <a:rPr lang="en-US" sz="2000" dirty="0" err="1">
                <a:solidFill>
                  <a:schemeClr val="tx1"/>
                </a:solidFill>
              </a:rPr>
              <a:t>Bernuzzi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6430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E97A28-06C8-0C96-639B-E14E7A7AE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80BC38-A646-3CAE-74D4-0034E9AB7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747157"/>
            <a:ext cx="7303180" cy="46863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No huge ”traditional” group with dedicated senior professors, but the Two Towers (teams at </a:t>
            </a:r>
            <a:r>
              <a:rPr lang="en-US" dirty="0" err="1">
                <a:solidFill>
                  <a:schemeClr val="tx1"/>
                </a:solidFill>
              </a:rPr>
              <a:t>AsU</a:t>
            </a:r>
            <a:r>
              <a:rPr lang="en-US" dirty="0">
                <a:solidFill>
                  <a:schemeClr val="tx1"/>
                </a:solidFill>
              </a:rPr>
              <a:t> and ITP)</a:t>
            </a:r>
          </a:p>
          <a:p>
            <a:r>
              <a:rPr lang="en-US" dirty="0">
                <a:solidFill>
                  <a:schemeClr val="tx1"/>
                </a:solidFill>
              </a:rPr>
              <a:t>Dynamical system analysis (numerical, analytical)</a:t>
            </a:r>
          </a:p>
          <a:p>
            <a:r>
              <a:rPr lang="en-US" dirty="0">
                <a:solidFill>
                  <a:schemeClr val="tx1"/>
                </a:solidFill>
              </a:rPr>
              <a:t>Resonances and their impact</a:t>
            </a:r>
          </a:p>
          <a:p>
            <a:r>
              <a:rPr lang="en-US" dirty="0">
                <a:solidFill>
                  <a:schemeClr val="tx1"/>
                </a:solidFill>
              </a:rPr>
              <a:t>Secondary spin</a:t>
            </a:r>
          </a:p>
          <a:p>
            <a:r>
              <a:rPr lang="en-US" dirty="0">
                <a:solidFill>
                  <a:schemeClr val="tx1"/>
                </a:solidFill>
              </a:rPr>
              <a:t>Large mass ratio inspirals</a:t>
            </a:r>
          </a:p>
          <a:p>
            <a:r>
              <a:rPr lang="en-US" dirty="0">
                <a:solidFill>
                  <a:schemeClr val="tx1"/>
                </a:solidFill>
              </a:rPr>
              <a:t>Code development, contributions to LISA </a:t>
            </a:r>
            <a:r>
              <a:rPr lang="en-US" dirty="0" err="1">
                <a:solidFill>
                  <a:schemeClr val="tx1"/>
                </a:solidFill>
              </a:rPr>
              <a:t>WavWG</a:t>
            </a:r>
            <a:r>
              <a:rPr lang="en-US" dirty="0">
                <a:solidFill>
                  <a:schemeClr val="tx1"/>
                </a:solidFill>
              </a:rPr>
              <a:t>, TEOB and others</a:t>
            </a:r>
          </a:p>
        </p:txBody>
      </p:sp>
      <p:pic>
        <p:nvPicPr>
          <p:cNvPr id="7170" name="Picture 2" descr="The Two Towers (The Lord of the Rings,... by Tolkien, J.R.R.">
            <a:extLst>
              <a:ext uri="{FF2B5EF4-FFF2-40B4-BE49-F238E27FC236}">
                <a16:creationId xmlns:a16="http://schemas.microsoft.com/office/drawing/2014/main" id="{153CFA80-8DCD-C2C9-5DE6-1B799FC4A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2275" y="0"/>
            <a:ext cx="4149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Ground-Breaking High-Frequency Gravitational Wave Detector Reports Rare  Events">
            <a:extLst>
              <a:ext uri="{FF2B5EF4-FFF2-40B4-BE49-F238E27FC236}">
                <a16:creationId xmlns:a16="http://schemas.microsoft.com/office/drawing/2014/main" id="{6B953492-6AF9-C696-F518-31A59C3C77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25046" y="245468"/>
            <a:ext cx="1861457" cy="258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53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B0F3B0-7A66-40BF-81FF-10A669188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3950" y="549275"/>
            <a:ext cx="5437187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/>
              <a:t>Why waveforms and what do we want from them?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D68DC63-3B03-FB85-1E44-8DA76B2D8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03950" y="3827610"/>
            <a:ext cx="5437187" cy="2265216"/>
          </a:xfrm>
        </p:spPr>
        <p:txBody>
          <a:bodyPr vert="horz" wrap="square" lIns="0" tIns="0" rIns="0" bIns="0" rtlCol="0">
            <a:norm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>
                <a:solidFill>
                  <a:schemeClr val="tx1">
                    <a:alpha val="60000"/>
                  </a:schemeClr>
                </a:solidFill>
              </a:rPr>
              <a:t>A story of signal and noise, and the optimal match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BC70AB4-75B5-70ED-E089-DD6A099DB4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3" y="1956527"/>
            <a:ext cx="5102225" cy="2946533"/>
          </a:xfrm>
          <a:custGeom>
            <a:avLst/>
            <a:gdLst/>
            <a:ahLst/>
            <a:cxnLst/>
            <a:rect l="l" t="t" r="r" b="b"/>
            <a:pathLst>
              <a:path w="5102225" h="5761037">
                <a:moveTo>
                  <a:pt x="0" y="0"/>
                </a:moveTo>
                <a:lnTo>
                  <a:pt x="5102225" y="0"/>
                </a:lnTo>
                <a:lnTo>
                  <a:pt x="5102225" y="5761037"/>
                </a:lnTo>
                <a:lnTo>
                  <a:pt x="0" y="576103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0347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8CAC1D-38B6-E1E1-8523-6D986333C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406151"/>
            <a:ext cx="11091600" cy="1332000"/>
          </a:xfrm>
        </p:spPr>
        <p:txBody>
          <a:bodyPr/>
          <a:lstStyle/>
          <a:p>
            <a:r>
              <a:rPr lang="en-US" dirty="0"/>
              <a:t>Signals are weak, noise is strong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6057D45-058F-B9D3-E7DC-20C37AA3B2F7}"/>
              </a:ext>
            </a:extLst>
          </p:cNvPr>
          <p:cNvSpPr txBox="1"/>
          <p:nvPr/>
        </p:nvSpPr>
        <p:spPr>
          <a:xfrm>
            <a:off x="807884" y="5677231"/>
            <a:ext cx="10440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Bandpassed</a:t>
            </a:r>
            <a:r>
              <a:rPr lang="en-US" dirty="0"/>
              <a:t> LIGO Livingston strain in time domain and spectrogram (40-300Hz) for GW170817, </a:t>
            </a:r>
            <a:r>
              <a:rPr lang="en-US" b="1" dirty="0"/>
              <a:t>The</a:t>
            </a:r>
            <a:r>
              <a:rPr lang="en-US" dirty="0"/>
              <a:t> binary neutron star merger. </a:t>
            </a:r>
          </a:p>
          <a:p>
            <a:r>
              <a:rPr lang="en-US" dirty="0"/>
              <a:t>“Signal to noise ratio” quoted as </a:t>
            </a:r>
            <a:r>
              <a:rPr lang="en-US" b="1" dirty="0"/>
              <a:t>32.4</a:t>
            </a:r>
            <a:r>
              <a:rPr lang="en-US" dirty="0"/>
              <a:t> – </a:t>
            </a:r>
            <a:r>
              <a:rPr lang="en-US" i="1" dirty="0"/>
              <a:t>How is this possible?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234038B6-CB11-379C-3655-975B6D960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294" y="1498251"/>
            <a:ext cx="5095951" cy="399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07B517A-636C-3323-CBE3-3FE427515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7915" y="1496662"/>
            <a:ext cx="5286791" cy="399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23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902F01-B0C3-43D1-E48C-B77129C38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33346"/>
            <a:ext cx="11091600" cy="1332000"/>
          </a:xfrm>
        </p:spPr>
        <p:txBody>
          <a:bodyPr/>
          <a:lstStyle/>
          <a:p>
            <a:r>
              <a:rPr lang="en-US" dirty="0"/>
              <a:t>The matched filtering method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653BB0F8-2CE0-3559-5C26-84FC2FAECA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0863" y="1590174"/>
                <a:ext cx="11090274" cy="4882101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sz="3100" dirty="0">
                    <a:solidFill>
                      <a:schemeClr val="tx1"/>
                    </a:solidFill>
                  </a:rPr>
                  <a:t>Imagine a time-series </a:t>
                </a:r>
                <a14:m>
                  <m:oMath xmlns:m="http://schemas.openxmlformats.org/officeDocument/2006/math">
                    <m:r>
                      <a:rPr lang="cs-CZ" sz="3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cs-CZ" sz="3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3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cs-CZ" sz="3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3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cs-CZ" sz="3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3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cs-CZ" sz="3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cs-CZ" sz="3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cs-CZ" sz="3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cs-CZ" sz="3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cs-CZ" sz="3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100" dirty="0">
                    <a:solidFill>
                      <a:schemeClr val="tx1"/>
                    </a:solidFill>
                  </a:rPr>
                  <a:t>, we want to filter the </a:t>
                </a:r>
                <a:r>
                  <a:rPr lang="en-US" sz="3100" dirty="0" err="1">
                    <a:solidFill>
                      <a:schemeClr val="tx1"/>
                    </a:solidFill>
                  </a:rPr>
                  <a:t>datastream</a:t>
                </a:r>
                <a:r>
                  <a:rPr lang="en-US" sz="3100" dirty="0">
                    <a:solidFill>
                      <a:schemeClr val="tx1"/>
                    </a:solidFill>
                  </a:rPr>
                  <a:t> by projecting the time-series into a filter </a:t>
                </a:r>
                <a14:m>
                  <m:oMath xmlns:m="http://schemas.openxmlformats.org/officeDocument/2006/math">
                    <m:r>
                      <a:rPr lang="cs-CZ" sz="3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cs-CZ" sz="3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3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cs-CZ" sz="3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→∫</m:t>
                    </m:r>
                    <m:r>
                      <a:rPr lang="cs-CZ" sz="3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cs-CZ" sz="3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3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cs-CZ" sz="3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cs-CZ" sz="3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3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cs-CZ" sz="3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cs-CZ" sz="3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100" dirty="0">
                    <a:solidFill>
                      <a:schemeClr val="tx1"/>
                    </a:solidFill>
                  </a:rPr>
                  <a:t>. </a:t>
                </a:r>
              </a:p>
              <a:p>
                <a:r>
                  <a:rPr lang="en-US" sz="3100" dirty="0">
                    <a:solidFill>
                      <a:schemeClr val="tx1"/>
                    </a:solidFill>
                  </a:rPr>
                  <a:t>The SNR corresponding to that filter is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cs-CZ" sz="31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SN</m:t>
                      </m:r>
                      <m:sSubSup>
                        <m:sSubSupPr>
                          <m:ctrlPr>
                            <a:rPr lang="cs-CZ" sz="3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cs-CZ" sz="31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cs-CZ" sz="3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r>
                            <a:rPr lang="cs-CZ" sz="31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cs-CZ" sz="3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3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3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(∫</m:t>
                          </m:r>
                          <m:r>
                            <a:rPr lang="cs-CZ" sz="3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cs-CZ" sz="3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3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cs-CZ" sz="3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d>
                            <m:dPr>
                              <m:ctrlPr>
                                <a:rPr lang="cs-CZ" sz="3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3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cs-CZ" sz="3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cs-CZ" sz="3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3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cs-CZ" sz="3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cs-CZ" sz="3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cs-CZ" sz="3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⟨∫(</m:t>
                          </m:r>
                          <m:r>
                            <a:rPr lang="cs-CZ" sz="3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cs-CZ" sz="3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3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cs-CZ" sz="3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sSup>
                            <m:sSupPr>
                              <m:ctrlPr>
                                <a:rPr lang="cs-CZ" sz="3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cs-CZ" sz="3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sz="3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cs-CZ" sz="3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cs-CZ" sz="3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sz="3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cs-CZ" sz="3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den>
                      </m:f>
                    </m:oMath>
                  </m:oMathPara>
                </a14:m>
                <a:endParaRPr lang="en-US" sz="3100" dirty="0">
                  <a:solidFill>
                    <a:schemeClr val="tx1"/>
                  </a:solidFill>
                </a:endParaRPr>
              </a:p>
              <a:p>
                <a:r>
                  <a:rPr lang="en-US" sz="3100" dirty="0">
                    <a:solidFill>
                      <a:schemeClr val="tx1"/>
                    </a:solidFill>
                  </a:rPr>
                  <a:t>What is a good or even optimal choice of filter?</a:t>
                </a:r>
              </a:p>
              <a:p>
                <a:r>
                  <a:rPr lang="en-US" sz="3100" dirty="0">
                    <a:solidFill>
                      <a:schemeClr val="tx1"/>
                    </a:solidFill>
                  </a:rPr>
                  <a:t>In frequency space it is the signal </a:t>
                </a:r>
                <a14:m>
                  <m:oMath xmlns:m="http://schemas.openxmlformats.org/officeDocument/2006/math">
                    <m:r>
                      <a:rPr lang="cs-CZ" sz="3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3100" dirty="0">
                    <a:solidFill>
                      <a:schemeClr val="tx1"/>
                    </a:solidFill>
                  </a:rPr>
                  <a:t> itself, weighed by the power spectral density of the noise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31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1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cs-CZ" sz="31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cs-CZ" sz="31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cs-CZ" sz="31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cs-CZ" sz="31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10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3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cs-CZ" sz="31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cs-CZ" sz="31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cs-CZ" sz="3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cs-CZ" sz="3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cs-CZ" sz="3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cs-CZ" sz="3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)=</m:t>
                    </m:r>
                    <m:acc>
                      <m:accPr>
                        <m:chr m:val="̂"/>
                        <m:ctrlPr>
                          <a:rPr lang="cs-CZ" sz="3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3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  <m:r>
                      <a:rPr lang="cs-CZ" sz="3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cs-CZ" sz="3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cs-CZ" sz="3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)/</m:t>
                    </m:r>
                    <m:sSub>
                      <m:sSubPr>
                        <m:ctrlPr>
                          <a:rPr lang="cs-CZ" sz="3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cs-CZ" sz="3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cs-CZ" sz="3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cs-CZ" sz="3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cs-CZ" sz="3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100" dirty="0">
                  <a:solidFill>
                    <a:schemeClr val="tx1"/>
                  </a:solidFill>
                </a:endParaRPr>
              </a:p>
              <a:p>
                <a:r>
                  <a:rPr lang="en-US" sz="3100" dirty="0">
                    <a:solidFill>
                      <a:schemeClr val="tx1"/>
                    </a:solidFill>
                  </a:rPr>
                  <a:t>This leads to optimal SNR: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cs-CZ" sz="3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cs-CZ" sz="31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SNR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cs-CZ" sz="31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match</m:t>
                          </m:r>
                        </m:sub>
                        <m:sup>
                          <m:r>
                            <a:rPr lang="cs-CZ" sz="31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cs-CZ" sz="3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=4∫</m:t>
                      </m:r>
                      <m:f>
                        <m:fPr>
                          <m:ctrlPr>
                            <a:rPr lang="cs-CZ" sz="3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sz="3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cs-CZ" sz="3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cs-CZ" sz="3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cs-CZ" sz="3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cs-CZ" sz="3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cs-CZ" sz="3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cs-CZ" sz="3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cs-CZ" sz="3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3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cs-CZ" sz="3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cs-CZ" sz="3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3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den>
                      </m:f>
                      <m:r>
                        <a:rPr lang="cs-CZ" sz="3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𝑑𝑓</m:t>
                      </m:r>
                      <m:r>
                        <a:rPr lang="en-GB" sz="3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=⟨</m:t>
                      </m:r>
                      <m:r>
                        <a:rPr lang="en-GB" sz="3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sz="3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sz="3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sz="3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⟩,       </m:t>
                      </m:r>
                      <m:d>
                        <m:dPr>
                          <m:begChr m:val="⟨"/>
                          <m:endChr m:val="⟩"/>
                          <m:ctrlPr>
                            <a:rPr lang="en-GB" sz="3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3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e>
                          <m:r>
                            <a:rPr lang="en-GB" sz="3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GB" sz="3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≡2 ∫</m:t>
                      </m:r>
                      <m:f>
                        <m:fPr>
                          <m:ctrlPr>
                            <a:rPr lang="en-GB" sz="3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3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GB" sz="3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GB" sz="3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GB" sz="3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3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GB" sz="3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GB" sz="3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sSub>
                            <m:sSubPr>
                              <m:ctrlPr>
                                <a:rPr lang="en-GB" sz="3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sz="3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GB" sz="3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3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𝑑𝑓</m:t>
                      </m:r>
                    </m:oMath>
                  </m:oMathPara>
                </a14:m>
                <a:endParaRPr lang="en-US" sz="3100" dirty="0">
                  <a:solidFill>
                    <a:schemeClr val="tx1"/>
                  </a:solidFill>
                </a:endParaRPr>
              </a:p>
              <a:p>
                <a:r>
                  <a:rPr lang="en-US" sz="3100" b="1" i="1" dirty="0">
                    <a:solidFill>
                      <a:schemeClr val="tx1"/>
                    </a:solidFill>
                  </a:rPr>
                  <a:t>Matched filtering method: </a:t>
                </a:r>
                <a:r>
                  <a:rPr lang="en-US" sz="3100" dirty="0">
                    <a:solidFill>
                      <a:schemeClr val="tx1"/>
                    </a:solidFill>
                  </a:rPr>
                  <a:t>have a library of signal models spanning all possible events, search and find waveform that maximizes SNR against filter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3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cs-CZ" sz="31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cs-CZ" sz="31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cs-CZ" sz="3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cs-CZ" sz="3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cs-CZ" sz="3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cs-CZ" sz="3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1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653BB0F8-2CE0-3559-5C26-84FC2FAECA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0863" y="1590174"/>
                <a:ext cx="11090274" cy="4882101"/>
              </a:xfrm>
              <a:blipFill>
                <a:blip r:embed="rId3"/>
                <a:stretch>
                  <a:fillRect l="-1144" t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cký objekt 4" descr="Satelitní anténa se souvislou výplní">
            <a:extLst>
              <a:ext uri="{FF2B5EF4-FFF2-40B4-BE49-F238E27FC236}">
                <a16:creationId xmlns:a16="http://schemas.microsoft.com/office/drawing/2014/main" id="{4FAE64E9-D6D0-30ED-895F-35F66EA84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1960" y="406733"/>
            <a:ext cx="914400" cy="914400"/>
          </a:xfrm>
          <a:prstGeom prst="rect">
            <a:avLst/>
          </a:prstGeom>
        </p:spPr>
      </p:pic>
      <p:pic>
        <p:nvPicPr>
          <p:cNvPr id="9" name="Grafický objekt 8" descr="Wi-Fi obrys">
            <a:extLst>
              <a:ext uri="{FF2B5EF4-FFF2-40B4-BE49-F238E27FC236}">
                <a16:creationId xmlns:a16="http://schemas.microsoft.com/office/drawing/2014/main" id="{2C0E0F57-8B6E-F824-14D1-EAF002985A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9677639" y="3012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0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443DF7-340E-4E6A-2345-F83AAB973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3825"/>
            <a:ext cx="5437186" cy="1818017"/>
          </a:xfrm>
        </p:spPr>
        <p:txBody>
          <a:bodyPr wrap="square" anchor="b">
            <a:normAutofit fontScale="90000"/>
          </a:bodyPr>
          <a:lstStyle/>
          <a:p>
            <a:r>
              <a:rPr lang="en-US" sz="6400" dirty="0"/>
              <a:t>What if you miss a cycle?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E2050A-6156-07EE-2229-4879485FE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79590"/>
            <a:ext cx="5437187" cy="3538329"/>
          </a:xfrm>
        </p:spPr>
        <p:txBody>
          <a:bodyPr anchor="t"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Top: signal that goes through 21 cycles at some amplitude</a:t>
            </a:r>
          </a:p>
          <a:p>
            <a:r>
              <a:rPr lang="en-US" sz="1600" dirty="0">
                <a:solidFill>
                  <a:schemeClr val="tx1"/>
                </a:solidFill>
              </a:rPr>
              <a:t>Bottom: signal that goes through 20 cycles at some amplitude</a:t>
            </a:r>
          </a:p>
          <a:p>
            <a:r>
              <a:rPr lang="en-US" sz="1600" dirty="0">
                <a:solidFill>
                  <a:schemeClr val="tx1"/>
                </a:solidFill>
              </a:rPr>
              <a:t>Their ”match” is exactly zero!</a:t>
            </a:r>
          </a:p>
          <a:p>
            <a:r>
              <a:rPr lang="en-US" sz="1600" dirty="0">
                <a:solidFill>
                  <a:schemeClr val="tx1"/>
                </a:solidFill>
              </a:rPr>
              <a:t>True for any N cycles, miss one cycle and you lose the match</a:t>
            </a:r>
          </a:p>
          <a:p>
            <a:r>
              <a:rPr lang="en-US" sz="1600" dirty="0">
                <a:solidFill>
                  <a:schemeClr val="tx1"/>
                </a:solidFill>
              </a:rPr>
              <a:t>One of the main criteria for waveform model quality: phase accuracy, or, </a:t>
            </a:r>
            <a:r>
              <a:rPr lang="en-US" sz="1600" b="1" i="1" dirty="0">
                <a:solidFill>
                  <a:schemeClr val="tx1"/>
                </a:solidFill>
              </a:rPr>
              <a:t>don’t miss a cycle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B82357B-D3CF-6EB0-889D-9385161DA4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9318" y="549275"/>
            <a:ext cx="4319649" cy="2771775"/>
          </a:xfrm>
          <a:custGeom>
            <a:avLst/>
            <a:gdLst/>
            <a:ahLst/>
            <a:cxnLst/>
            <a:rect l="l" t="t" r="r" b="b"/>
            <a:pathLst>
              <a:path w="5083992" h="2880518">
                <a:moveTo>
                  <a:pt x="0" y="0"/>
                </a:moveTo>
                <a:lnTo>
                  <a:pt x="5083992" y="0"/>
                </a:lnTo>
                <a:lnTo>
                  <a:pt x="5083992" y="2880518"/>
                </a:lnTo>
                <a:lnTo>
                  <a:pt x="0" y="2880518"/>
                </a:lnTo>
                <a:close/>
              </a:path>
            </a:pathLst>
          </a:cu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3E59975-5D08-E087-5110-52A5AC1B31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8082" y="3536950"/>
            <a:ext cx="4322122" cy="2773362"/>
          </a:xfrm>
          <a:custGeom>
            <a:avLst/>
            <a:gdLst/>
            <a:ahLst/>
            <a:cxnLst/>
            <a:rect l="l" t="t" r="r" b="b"/>
            <a:pathLst>
              <a:path w="5083992" h="2880518">
                <a:moveTo>
                  <a:pt x="0" y="0"/>
                </a:moveTo>
                <a:lnTo>
                  <a:pt x="5083992" y="0"/>
                </a:lnTo>
                <a:lnTo>
                  <a:pt x="5083992" y="2880518"/>
                </a:lnTo>
                <a:lnTo>
                  <a:pt x="0" y="2880518"/>
                </a:lnTo>
                <a:close/>
              </a:path>
            </a:pathLst>
          </a:cu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B6A9163-8F2D-162B-8131-59480426E5CE}"/>
              </a:ext>
            </a:extLst>
          </p:cNvPr>
          <p:cNvSpPr txBox="1"/>
          <p:nvPr/>
        </p:nvSpPr>
        <p:spPr>
          <a:xfrm>
            <a:off x="550863" y="6381778"/>
            <a:ext cx="4465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 e.g. Flanagan &amp; Hughes </a:t>
            </a:r>
            <a:r>
              <a:rPr lang="cs-CZ" sz="1400" dirty="0">
                <a:hlinkClick r:id="rId4"/>
              </a:rPr>
              <a:t>gr-qc/9701039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4145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0C12DB-FE29-45C5-DB6A-C3E43C8AA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Lindblom criterion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689E4C73-762C-2447-01A5-8EF92ED0AF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0863" y="1631093"/>
                <a:ext cx="11090274" cy="4461732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A slightly better test of accuracy for broadband signals is the Lindblom criterion (Lindblom+ 0809.3844)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Consider a waveform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with a real amplitude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a phase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GB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For a given SNR an error in the amplitude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phase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GB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m:rPr>
                        <m:sty m:val="p"/>
                      </m:rPr>
                      <a:rPr lang="en-GB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will not be possible to detect if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GB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GB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GB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GB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</m:acc>
                        </m:e>
                        <m:sup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𝑆𝑁</m:t>
                          </m:r>
                          <m:sSup>
                            <m:sSupPr>
                              <m:ctrlPr>
                                <a:rPr lang="en-GB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GB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,    </m:t>
                      </m:r>
                      <m:acc>
                        <m:accPr>
                          <m:chr m:val="̅"/>
                          <m:ctrlP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  <m:r>
                        <a:rPr lang="en-GB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≡⟨</m:t>
                      </m:r>
                      <m:r>
                        <a:rPr lang="en-GB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𝑘h</m:t>
                      </m:r>
                      <m:r>
                        <a:rPr lang="en-GB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𝑘h</m:t>
                      </m:r>
                      <m:r>
                        <a:rPr lang="en-GB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Strong criterion, detector-dependent, event-dependent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689E4C73-762C-2447-01A5-8EF92ED0AF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0863" y="1631093"/>
                <a:ext cx="11090274" cy="4461732"/>
              </a:xfrm>
              <a:blipFill>
                <a:blip r:embed="rId2"/>
                <a:stretch>
                  <a:fillRect l="-1602" t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cký objekt 3" descr="Výzkum se souvislou výplní">
            <a:extLst>
              <a:ext uri="{FF2B5EF4-FFF2-40B4-BE49-F238E27FC236}">
                <a16:creationId xmlns:a16="http://schemas.microsoft.com/office/drawing/2014/main" id="{59148016-B6E7-A6AE-9207-7A65F9E3D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0151" y="185127"/>
            <a:ext cx="1356319" cy="135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BEC331-9439-A61D-1E62-1554A5053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35" y="1180343"/>
            <a:ext cx="3565524" cy="4095039"/>
          </a:xfrm>
        </p:spPr>
        <p:txBody>
          <a:bodyPr vert="horz" wrap="square" lIns="0" tIns="0" rIns="0" bIns="0" rtlCol="0" anchor="b" anchorCtr="0">
            <a:normAutofit fontScale="90000"/>
          </a:bodyPr>
          <a:lstStyle/>
          <a:p>
            <a:r>
              <a:rPr lang="en-US" sz="6000" dirty="0"/>
              <a:t>Birds-eye view of binary waveform modelling</a:t>
            </a:r>
          </a:p>
        </p:txBody>
      </p:sp>
      <p:pic>
        <p:nvPicPr>
          <p:cNvPr id="2050" name="Picture 2" descr="GW190412 CloseupSlowdownWithSpins_frame.000003">
            <a:extLst>
              <a:ext uri="{FF2B5EF4-FFF2-40B4-BE49-F238E27FC236}">
                <a16:creationId xmlns:a16="http://schemas.microsoft.com/office/drawing/2014/main" id="{5D3AB56F-9388-228D-860C-296F7CB2E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04146" y="1180343"/>
            <a:ext cx="6617841" cy="399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5CCE4E7-8343-4D39-18D8-9B58693F12C6}"/>
              </a:ext>
            </a:extLst>
          </p:cNvPr>
          <p:cNvSpPr txBox="1"/>
          <p:nvPr/>
        </p:nvSpPr>
        <p:spPr>
          <a:xfrm>
            <a:off x="6096000" y="6440556"/>
            <a:ext cx="7387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Image credit: </a:t>
            </a:r>
            <a:r>
              <a:rPr lang="cs-CZ" sz="1400" dirty="0"/>
              <a:t>GW190412 </a:t>
            </a:r>
            <a:r>
              <a:rPr lang="cs-CZ" sz="1400" dirty="0" err="1"/>
              <a:t>imaged</a:t>
            </a:r>
            <a:r>
              <a:rPr lang="cs-CZ" sz="1400" dirty="0"/>
              <a:t> by </a:t>
            </a:r>
            <a:r>
              <a:rPr lang="en-US" sz="1400" dirty="0"/>
              <a:t>GWPV by Nils Vu, </a:t>
            </a:r>
            <a:r>
              <a:rPr lang="en-US" sz="1400" dirty="0" err="1"/>
              <a:t>nilsvu.de</a:t>
            </a:r>
            <a:r>
              <a:rPr lang="en-US" sz="1400" dirty="0"/>
              <a:t>/</a:t>
            </a:r>
            <a:r>
              <a:rPr lang="en-US" sz="1400" dirty="0" err="1"/>
              <a:t>gwpv</a:t>
            </a:r>
            <a:r>
              <a:rPr lang="en-US" sz="1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77625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AD91F8-3EFC-6F3E-A4DE-EF64F4E2F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67" y="165893"/>
            <a:ext cx="11077574" cy="816573"/>
          </a:xfrm>
        </p:spPr>
        <p:txBody>
          <a:bodyPr>
            <a:noAutofit/>
          </a:bodyPr>
          <a:lstStyle/>
          <a:p>
            <a:r>
              <a:rPr lang="en-US" sz="4400" dirty="0"/>
              <a:t>LISA sources </a:t>
            </a:r>
            <a:br>
              <a:rPr lang="en-US" sz="4400" dirty="0"/>
            </a:br>
            <a:r>
              <a:rPr lang="en-US" sz="1800" dirty="0"/>
              <a:t>(From Red book, 2402.07571)</a:t>
            </a:r>
            <a:endParaRPr 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text 2">
                <a:extLst>
                  <a:ext uri="{FF2B5EF4-FFF2-40B4-BE49-F238E27FC236}">
                    <a16:creationId xmlns:a16="http://schemas.microsoft.com/office/drawing/2014/main" id="{B87B9421-6422-4352-7392-8D853DE7A658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58567" y="5785514"/>
                <a:ext cx="11074866" cy="1033361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LISA massive black hole binaries SNRs up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∼10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GB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GB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GB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GB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̅"/>
                        <m:ctrlPr>
                          <a:rPr lang="en-GB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m:rPr>
                            <m:sty m:val="p"/>
                          </m:rPr>
                          <a:rPr lang="en-GB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Loudest EMRIs SNRs possibly up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∼10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GB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GB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̅"/>
                        <m:ctrlP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m:rPr>
                            <m:sty m:val="p"/>
                          </m:rPr>
                          <a:rPr lang="en-GB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Zástupný text 2">
                <a:extLst>
                  <a:ext uri="{FF2B5EF4-FFF2-40B4-BE49-F238E27FC236}">
                    <a16:creationId xmlns:a16="http://schemas.microsoft.com/office/drawing/2014/main" id="{B87B9421-6422-4352-7392-8D853DE7A6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58567" y="5785514"/>
                <a:ext cx="11074866" cy="1033361"/>
              </a:xfrm>
              <a:blipFill>
                <a:blip r:embed="rId2"/>
                <a:stretch>
                  <a:fillRect l="-1720" t="-7229"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>
            <a:extLst>
              <a:ext uri="{FF2B5EF4-FFF2-40B4-BE49-F238E27FC236}">
                <a16:creationId xmlns:a16="http://schemas.microsoft.com/office/drawing/2014/main" id="{8BAAC705-F9D7-C497-3140-6F226D212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797" y="1085753"/>
            <a:ext cx="9301676" cy="464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35175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Blue">
      <a:dk1>
        <a:srgbClr val="000000"/>
      </a:dk1>
      <a:lt1>
        <a:srgbClr val="FFFFFF"/>
      </a:lt1>
      <a:dk2>
        <a:srgbClr val="153A63"/>
      </a:dk2>
      <a:lt2>
        <a:srgbClr val="DBEFF9"/>
      </a:lt2>
      <a:accent1>
        <a:srgbClr val="0F6FC6"/>
      </a:accent1>
      <a:accent2>
        <a:srgbClr val="009DD9"/>
      </a:accent2>
      <a:accent3>
        <a:srgbClr val="09B8C0"/>
      </a:accent3>
      <a:accent4>
        <a:srgbClr val="0EBC8C"/>
      </a:accent4>
      <a:accent5>
        <a:srgbClr val="71B959"/>
      </a:accent5>
      <a:accent6>
        <a:srgbClr val="96B042"/>
      </a:accent6>
      <a:hlink>
        <a:srgbClr val="C37400"/>
      </a:hlink>
      <a:folHlink>
        <a:srgbClr val="4F9085"/>
      </a:folHlink>
    </a:clrScheme>
    <a:fontScheme name="Float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1679</TotalTime>
  <Words>1373</Words>
  <Application>Microsoft Office PowerPoint</Application>
  <PresentationFormat>Širokoúhlá obrazovka</PresentationFormat>
  <Paragraphs>120</Paragraphs>
  <Slides>21</Slides>
  <Notes>2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Arial</vt:lpstr>
      <vt:lpstr>Avenir Next LT Pro</vt:lpstr>
      <vt:lpstr>Calibri</vt:lpstr>
      <vt:lpstr>Cambria Math</vt:lpstr>
      <vt:lpstr>3DFloatVTI</vt:lpstr>
      <vt:lpstr>Prague waveforms</vt:lpstr>
      <vt:lpstr>Structure of this talk</vt:lpstr>
      <vt:lpstr>Why waveforms and what do we want from them?</vt:lpstr>
      <vt:lpstr>Signals are weak, noise is strong</vt:lpstr>
      <vt:lpstr>The matched filtering method </vt:lpstr>
      <vt:lpstr>What if you miss a cycle?</vt:lpstr>
      <vt:lpstr>The Lindblom criterion</vt:lpstr>
      <vt:lpstr>Birds-eye view of binary waveform modelling</vt:lpstr>
      <vt:lpstr>LISA sources  (From Red book, 2402.07571)</vt:lpstr>
      <vt:lpstr>Different mass ratios and separations require different methods</vt:lpstr>
      <vt:lpstr>Mass ratio in GWs from binaries</vt:lpstr>
      <vt:lpstr>Phasing in the mass-ratio expansion </vt:lpstr>
      <vt:lpstr>People at ITP and AsÚ working on dynamics, perturbations, and waveforms</vt:lpstr>
      <vt:lpstr>Senior postdocs and established researchers</vt:lpstr>
      <vt:lpstr>Junior postdocs and PhD students</vt:lpstr>
      <vt:lpstr>Research highlights and broader collaborations</vt:lpstr>
      <vt:lpstr>Research highlight 1: Resonances and chaos in inspirals</vt:lpstr>
      <vt:lpstr>Prezentace aplikace PowerPoint</vt:lpstr>
      <vt:lpstr>Research highlight 2: Spinning secondary</vt:lpstr>
      <vt:lpstr>Codes and broader collaborations</vt:lpstr>
      <vt:lpstr>Summary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Prague waveforms</dc:title>
  <dc:creator>Vojtěch Witzany</dc:creator>
  <cp:lastModifiedBy>Vojtěch Witzany</cp:lastModifiedBy>
  <cp:revision>26</cp:revision>
  <dcterms:created xsi:type="dcterms:W3CDTF">2023-11-30T13:00:42Z</dcterms:created>
  <dcterms:modified xsi:type="dcterms:W3CDTF">2024-03-11T12:12:35Z</dcterms:modified>
</cp:coreProperties>
</file>