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36" r:id="rId3"/>
    <p:sldMasterId id="2147483799" r:id="rId4"/>
    <p:sldMasterId id="2147483812" r:id="rId5"/>
  </p:sldMasterIdLst>
  <p:notesMasterIdLst>
    <p:notesMasterId r:id="rId53"/>
  </p:notesMasterIdLst>
  <p:sldIdLst>
    <p:sldId id="358" r:id="rId6"/>
    <p:sldId id="468" r:id="rId7"/>
    <p:sldId id="469" r:id="rId8"/>
    <p:sldId id="407" r:id="rId9"/>
    <p:sldId id="471" r:id="rId10"/>
    <p:sldId id="472" r:id="rId11"/>
    <p:sldId id="473" r:id="rId12"/>
    <p:sldId id="474" r:id="rId13"/>
    <p:sldId id="481" r:id="rId14"/>
    <p:sldId id="482" r:id="rId15"/>
    <p:sldId id="475" r:id="rId16"/>
    <p:sldId id="483" r:id="rId17"/>
    <p:sldId id="491" r:id="rId18"/>
    <p:sldId id="492" r:id="rId19"/>
    <p:sldId id="476" r:id="rId20"/>
    <p:sldId id="484" r:id="rId21"/>
    <p:sldId id="486" r:id="rId22"/>
    <p:sldId id="487" r:id="rId23"/>
    <p:sldId id="493" r:id="rId24"/>
    <p:sldId id="477" r:id="rId25"/>
    <p:sldId id="478" r:id="rId26"/>
    <p:sldId id="479" r:id="rId27"/>
    <p:sldId id="480" r:id="rId28"/>
    <p:sldId id="498" r:id="rId29"/>
    <p:sldId id="499" r:id="rId30"/>
    <p:sldId id="506" r:id="rId31"/>
    <p:sldId id="497" r:id="rId32"/>
    <p:sldId id="501" r:id="rId33"/>
    <p:sldId id="507" r:id="rId34"/>
    <p:sldId id="508" r:id="rId35"/>
    <p:sldId id="509" r:id="rId36"/>
    <p:sldId id="502" r:id="rId37"/>
    <p:sldId id="503" r:id="rId38"/>
    <p:sldId id="500" r:id="rId39"/>
    <p:sldId id="504" r:id="rId40"/>
    <p:sldId id="505" r:id="rId41"/>
    <p:sldId id="510" r:id="rId42"/>
    <p:sldId id="511" r:id="rId43"/>
    <p:sldId id="512" r:id="rId44"/>
    <p:sldId id="513" r:id="rId45"/>
    <p:sldId id="494" r:id="rId46"/>
    <p:sldId id="495" r:id="rId47"/>
    <p:sldId id="496" r:id="rId48"/>
    <p:sldId id="514" r:id="rId49"/>
    <p:sldId id="515" r:id="rId50"/>
    <p:sldId id="516" r:id="rId51"/>
    <p:sldId id="517" r:id="rId52"/>
  </p:sldIdLst>
  <p:sldSz cx="9144000" cy="6858000" type="screen4x3"/>
  <p:notesSz cx="6858000" cy="91440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8C8"/>
    <a:srgbClr val="FFFF00"/>
    <a:srgbClr val="00036C"/>
    <a:srgbClr val="1B1B1B"/>
    <a:srgbClr val="336600"/>
    <a:srgbClr val="CC3300"/>
    <a:srgbClr val="333399"/>
    <a:srgbClr val="006666"/>
    <a:srgbClr val="8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7" autoAdjust="0"/>
    <p:restoredTop sz="94548" autoAdjust="0"/>
  </p:normalViewPr>
  <p:slideViewPr>
    <p:cSldViewPr>
      <p:cViewPr>
        <p:scale>
          <a:sx n="90" d="100"/>
          <a:sy n="90" d="100"/>
        </p:scale>
        <p:origin x="-79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E5E8-3E55-4FF1-920F-B3A63A26EACE}" type="datetimeFigureOut">
              <a:rPr lang="en-US" smtClean="0"/>
              <a:t>2014-12-08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8818C-A6A6-4549-9FEA-180B65168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9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A2F3B-3E3E-4AC3-A05F-60AC95B6A8DD}" type="slidenum">
              <a:rPr lang="en-US" altLang="en-US" smtClean="0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3479B-D9B1-41D2-B1D1-E21559DE0D0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8795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459EE-15C2-4AC5-A29F-2154F73F20B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0916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6E17E-09E7-4E79-BD19-4237CCC823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4457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38ADAA-ADC5-4112-982E-13E81D44EF7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694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BCD3D-812D-4E38-9DF8-598DD67E2C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74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7824-CD62-489D-932E-FA31161464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10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66FC7-6797-4B65-9C58-581423F17A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30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BF345-6702-4AA6-9219-CD60B244AD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056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C301-7A4B-4E5D-832E-82DF0061B5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80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76C0E-92A8-42A2-97EC-FD86141CF4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80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6344D-7A25-425D-BA28-34549EC9D4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37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942C-6C9F-469E-ACE1-CE13E375DD4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7675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FCC4-E64E-48EF-B4B5-3411CBB5AF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3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4268-62D7-40AE-AB85-D151D8681C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075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F5920-C43A-46C5-83DC-2ACBB993E9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47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3D67A-302F-4AF4-BBC9-24764493E4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5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C7B6-5EBF-45DD-AF5A-BE26901B87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787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F780-E4BB-4A4A-BA55-0F075A6C38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5F43-D184-4038-A62C-73C5A90F25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22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41C6-CC38-4CFA-A359-A5CE5C61E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1225-5617-4807-877D-2FD0F0D1B5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92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0AE66-5A9F-4951-B53B-0214D1F0EA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EE8D1-C539-4EEC-A926-9372B98DFB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2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B8440-53A3-413F-9144-72E76F37C8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45E1-649A-41FD-B9A1-4865FB9D19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59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8D434-05CA-4B8F-83E1-7B4D54737B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60CE-AD39-4B71-BFC4-2C8433043D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8C84-9246-4D68-B75D-D4BE88BEB5D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27747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29C9-4766-4C12-92E3-AAC09F5A26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95AFA-4FA2-4FFA-9763-B05E798D76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5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ED02-169B-40D7-9578-8A7EA73ED2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6A75C-6FDD-47B5-B620-9742822264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83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9624C-6CD8-46E1-A230-6689F9EF6A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E74B-9757-478D-83AA-4C3C5497FC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9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FE4A8-7880-4B24-A052-453AABE0B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F011D-6217-4E46-BFF8-6C38316D38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84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FB55D-0F7B-4041-9D6B-2F98C26B33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91B8-B080-4E9A-A68B-46BCE77046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89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2BD8-9B38-4254-A553-0DAA3679A1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D5394-6300-4294-935F-4C16DD43FB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4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60816-7C1F-40C1-8FE0-BFB1DBF950B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4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CD390-FBDD-4A14-A1E0-8F555D0454A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3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DD7D-44DB-4932-9B8B-3E7042F8660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65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C21B0-18EA-485D-A386-327BD36615E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33E3-231B-47BC-82F7-A055C37F03B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86592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1D596-6CB4-44B8-88D2-A413313C44F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52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9A374-4B39-4C03-97B7-67375E8A5FC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0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AE71-578A-4FC8-AF5F-31CC3662B57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01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B3EB-D39A-40A5-BEF9-16081C0C396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6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69939-5551-47D0-8623-581405CD372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1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32209-D99F-4BA8-8DB0-530BD1CF089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32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0CD-7414-42D1-B1AA-410F1EE0A8E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33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0021D-D9D6-4B6A-A17B-CCF278BD6B6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57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60816-7C1F-40C1-8FE0-BFB1DBF950B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9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CD390-FBDD-4A14-A1E0-8F555D0454A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C6CFC-3D61-47D3-BECC-C651CD99FE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791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DD7D-44DB-4932-9B8B-3E7042F8660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39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C21B0-18EA-485D-A386-327BD36615E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79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1D596-6CB4-44B8-88D2-A413313C44F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21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9A374-4B39-4C03-97B7-67375E8A5FC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50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AE71-578A-4FC8-AF5F-31CC3662B57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58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B3EB-D39A-40A5-BEF9-16081C0C396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37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69939-5551-47D0-8623-581405CD372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57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32209-D99F-4BA8-8DB0-530BD1CF089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34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0CD-7414-42D1-B1AA-410F1EE0A8E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5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0021D-D9D6-4B6A-A17B-CCF278BD6B6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4DDC8-C175-485A-A122-3735F1937C5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59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E14A8-F3BE-4657-AAA7-04133F2C28A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7282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E8CA9-00B6-477F-AFD4-50B95AD2D62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9418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4CF47-8AFC-4948-BD5E-0D74630E076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151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EF0E19-479B-4CAC-A1A2-D2ADC8B9E641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25DFAD3-80BA-4701-B8D4-2F80CA7029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1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9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D9E29D-D4B8-4F60-BE4B-BB8B47056D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2014-12-08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4EB143-42DA-435D-96D4-117C18250A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0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A2B58A2-4CEB-4B41-AE93-BEB5B411850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1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A2B58A2-4CEB-4B41-AE93-BEB5B411850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5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astronomy.ohio-state.edu/~gaudi/movie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.org/encyclopedia/electromagnetic-spectru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public/news/eso0842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mission_pages/kepler/multimedia/images/aas_conference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kepler.nasa.gov/images/videos/orreryzoomd_ride.mov" TargetMode="Externa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openexoplanetcatalogue.com/system.html?id=Kepler-9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youtube.com/watch?v=vW8pi8WMu0s" TargetMode="Externa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sa.gov/mission_pages/kepler/main/index.html" TargetMode="External"/><Relationship Id="rId3" Type="http://schemas.openxmlformats.org/officeDocument/2006/relationships/hyperlink" Target="http://exoplanets.org/" TargetMode="External"/><Relationship Id="rId7" Type="http://schemas.openxmlformats.org/officeDocument/2006/relationships/hyperlink" Target="http://planetquest.jpl.nasa.gov/" TargetMode="External"/><Relationship Id="rId2" Type="http://schemas.openxmlformats.org/officeDocument/2006/relationships/hyperlink" Target="http://exoplanet.eu/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eyes.nasa.gov/exoplanets/download.html" TargetMode="External"/><Relationship Id="rId5" Type="http://schemas.openxmlformats.org/officeDocument/2006/relationships/hyperlink" Target="http://exoplanetarchive.ipac.caltech.edu/" TargetMode="External"/><Relationship Id="rId10" Type="http://schemas.openxmlformats.org/officeDocument/2006/relationships/hyperlink" Target="http://www.planethunters.org/" TargetMode="External"/><Relationship Id="rId4" Type="http://schemas.openxmlformats.org/officeDocument/2006/relationships/hyperlink" Target="http://www.openexoplanetcatalogue.com/index.php" TargetMode="External"/><Relationship Id="rId9" Type="http://schemas.openxmlformats.org/officeDocument/2006/relationships/hyperlink" Target="http://astro.unl.edu/naap/esp/esp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ircamera.as.arizona.edu/NatSci102/NatSci102/lectures/spectroscopy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astro.unl.edu/classaction/animations/light/radialvelocitydemo.html" TargetMode="Externa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atnf.csiro.au/outreach/education/senior/astrophysics/binary_type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Relationship Id="rId5" Type="http://schemas.openxmlformats.org/officeDocument/2006/relationships/hyperlink" Target="http://en.wikipedia.org/wiki/51_Pegasi" TargetMode="External"/><Relationship Id="rId4" Type="http://schemas.openxmlformats.org/officeDocument/2006/relationships/hyperlink" Target="http://astro.unl.edu/naap/esp/animations/radialVelocitySimulator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oplanetcatalogue.com/correlations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kepler.nasa.gov/multimedia/animations/?ImageID=296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astro.unl.edu/naap/esp/animations/transitSimulato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7"/>
          <p:cNvSpPr>
            <a:spLocks noChangeArrowheads="1"/>
          </p:cNvSpPr>
          <p:nvPr/>
        </p:nvSpPr>
        <p:spPr bwMode="auto">
          <a:xfrm>
            <a:off x="1331640" y="2708647"/>
            <a:ext cx="6984776" cy="1152401"/>
          </a:xfrm>
          <a:prstGeom prst="roundRect">
            <a:avLst>
              <a:gd name="adj" fmla="val 16667"/>
            </a:avLst>
          </a:prstGeom>
          <a:solidFill>
            <a:srgbClr val="E8FECE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2553519"/>
            <a:ext cx="7488832" cy="1379537"/>
          </a:xfrm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altLang="en-US" sz="4000" b="1" dirty="0" smtClean="0">
                <a:solidFill>
                  <a:srgbClr val="0000FF"/>
                </a:solidFill>
                <a:latin typeface="Corbel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orbel" pitchFamily="34" charset="0"/>
              </a:rPr>
              <a:t>Planety</a:t>
            </a:r>
            <a:r>
              <a:rPr lang="en-US" altLang="en-US" sz="3600" b="1" dirty="0">
                <a:solidFill>
                  <a:srgbClr val="0000FF"/>
                </a:solidFill>
                <a:latin typeface="Corbel" pitchFamily="34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Corbel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Corbel" pitchFamily="34" charset="0"/>
              </a:rPr>
              <a:t>mimo</a:t>
            </a:r>
            <a:r>
              <a:rPr lang="en-US" altLang="en-US" sz="3600" b="1" dirty="0" smtClean="0">
                <a:solidFill>
                  <a:srgbClr val="0000FF"/>
                </a:solidFill>
                <a:latin typeface="Corbel" pitchFamily="34" charset="0"/>
              </a:rPr>
              <a:t>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Corbel" pitchFamily="34" charset="0"/>
              </a:rPr>
              <a:t>sluneční</a:t>
            </a:r>
            <a:r>
              <a:rPr lang="en-US" altLang="en-US" sz="3600" b="1" dirty="0" smtClean="0">
                <a:solidFill>
                  <a:srgbClr val="0000FF"/>
                </a:solidFill>
                <a:latin typeface="Corbel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orbel" pitchFamily="34" charset="0"/>
              </a:rPr>
              <a:t>soustavu</a:t>
            </a:r>
            <a:r>
              <a:rPr lang="en-US" altLang="en-US" sz="3600" b="1" dirty="0">
                <a:solidFill>
                  <a:srgbClr val="0000FF"/>
                </a:solidFill>
                <a:latin typeface="Corbel" pitchFamily="34" charset="0"/>
              </a:rPr>
              <a:t> </a:t>
            </a:r>
            <a:endParaRPr lang="cs-CZ" altLang="en-US" sz="3600" b="1" dirty="0" smtClean="0">
              <a:solidFill>
                <a:srgbClr val="0000FF"/>
              </a:solidFill>
              <a:latin typeface="Corbel" pitchFamily="34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4797425"/>
            <a:ext cx="4392613" cy="974725"/>
          </a:xfrm>
          <a:noFill/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cs-CZ" altLang="en-US" sz="2400" b="1" dirty="0" smtClean="0">
                <a:solidFill>
                  <a:srgbClr val="0000FF"/>
                </a:solidFill>
                <a:latin typeface="Corbel" pitchFamily="34" charset="0"/>
              </a:rPr>
              <a:t>David Heyrovský</a:t>
            </a:r>
          </a:p>
          <a:p>
            <a:pPr algn="l" eaLnBrk="1" hangingPunct="1">
              <a:lnSpc>
                <a:spcPct val="120000"/>
              </a:lnSpc>
            </a:pPr>
            <a:r>
              <a:rPr lang="en-US" altLang="en-US" sz="2000" dirty="0" err="1" smtClean="0">
                <a:solidFill>
                  <a:srgbClr val="0000FF"/>
                </a:solidFill>
                <a:latin typeface="Corbel" pitchFamily="34" charset="0"/>
              </a:rPr>
              <a:t>Ústav</a:t>
            </a:r>
            <a:r>
              <a:rPr lang="en-US" altLang="en-US" sz="2000" dirty="0" smtClean="0">
                <a:solidFill>
                  <a:srgbClr val="0000FF"/>
                </a:solidFill>
                <a:latin typeface="Corbel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Corbel" pitchFamily="34" charset="0"/>
              </a:rPr>
              <a:t>teoretické</a:t>
            </a:r>
            <a:r>
              <a:rPr lang="en-US" altLang="en-US" sz="2000" dirty="0" smtClean="0">
                <a:solidFill>
                  <a:srgbClr val="0000FF"/>
                </a:solidFill>
                <a:latin typeface="Corbel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Corbel" pitchFamily="34" charset="0"/>
              </a:rPr>
              <a:t>fyziky</a:t>
            </a:r>
            <a:r>
              <a:rPr lang="en-US" altLang="en-US" sz="2000" dirty="0" smtClean="0">
                <a:solidFill>
                  <a:srgbClr val="0000FF"/>
                </a:solidFill>
                <a:latin typeface="Corbel" pitchFamily="34" charset="0"/>
              </a:rPr>
              <a:t> MFF UK, Praha</a:t>
            </a:r>
            <a:endParaRPr lang="cs-CZ" altLang="en-US" sz="2000" i="1" dirty="0" smtClean="0">
              <a:solidFill>
                <a:srgbClr val="0000FF"/>
              </a:solidFill>
              <a:latin typeface="Corbel" pitchFamily="34" charset="0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898525" y="811213"/>
            <a:ext cx="3313435" cy="78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0000FF"/>
                </a:solidFill>
                <a:latin typeface="Corbel" pitchFamily="34" charset="0"/>
              </a:rPr>
              <a:t>P</a:t>
            </a:r>
            <a:r>
              <a:rPr lang="cs-CZ" altLang="en-US" dirty="0" err="1" smtClean="0">
                <a:solidFill>
                  <a:srgbClr val="0000FF"/>
                </a:solidFill>
                <a:latin typeface="Corbel" pitchFamily="34" charset="0"/>
              </a:rPr>
              <a:t>řednášky</a:t>
            </a:r>
            <a:r>
              <a:rPr lang="cs-CZ" altLang="en-US" dirty="0" smtClean="0">
                <a:solidFill>
                  <a:srgbClr val="0000FF"/>
                </a:solidFill>
                <a:latin typeface="Corbel" pitchFamily="34" charset="0"/>
              </a:rPr>
              <a:t> z moderní fyziky 2014</a:t>
            </a:r>
          </a:p>
          <a:p>
            <a:pPr algn="l" eaLnBrk="1" hangingPunct="1">
              <a:spcBef>
                <a:spcPct val="50000"/>
              </a:spcBef>
            </a:pPr>
            <a:r>
              <a:rPr lang="cs-CZ" altLang="en-US" dirty="0">
                <a:solidFill>
                  <a:srgbClr val="0000FF"/>
                </a:solidFill>
                <a:latin typeface="Corbel" pitchFamily="34" charset="0"/>
              </a:rPr>
              <a:t>4</a:t>
            </a:r>
            <a:r>
              <a:rPr lang="cs-CZ" altLang="en-US" dirty="0" smtClean="0">
                <a:solidFill>
                  <a:srgbClr val="0000FF"/>
                </a:solidFill>
                <a:latin typeface="Corbel" pitchFamily="34" charset="0"/>
              </a:rPr>
              <a:t>.</a:t>
            </a:r>
            <a:r>
              <a:rPr lang="en-US" altLang="en-US" dirty="0" smtClean="0">
                <a:solidFill>
                  <a:srgbClr val="0000FF"/>
                </a:solidFill>
                <a:latin typeface="Corbel" pitchFamily="34" charset="0"/>
              </a:rPr>
              <a:t> </a:t>
            </a:r>
            <a:r>
              <a:rPr lang="cs-CZ" altLang="en-US" dirty="0" smtClean="0">
                <a:solidFill>
                  <a:srgbClr val="0000FF"/>
                </a:solidFill>
                <a:latin typeface="Corbel" pitchFamily="34" charset="0"/>
              </a:rPr>
              <a:t>12. 201</a:t>
            </a:r>
            <a:r>
              <a:rPr lang="en-US" altLang="en-US" dirty="0" smtClean="0">
                <a:solidFill>
                  <a:srgbClr val="0000FF"/>
                </a:solidFill>
                <a:latin typeface="Corbel" pitchFamily="34" charset="0"/>
              </a:rPr>
              <a:t>4</a:t>
            </a:r>
            <a:endParaRPr lang="cs-CZ" altLang="en-US" dirty="0">
              <a:solidFill>
                <a:srgbClr val="0000FF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0" y="0"/>
            <a:ext cx="8808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5162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é metodou tranzitu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latin typeface="Trebuchet MS" panose="020B0603020202020204" pitchFamily="34" charset="0"/>
              </a:rPr>
              <a:t>[AU]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latin typeface="Trebuchet MS" panose="020B0603020202020204" pitchFamily="34" charset="0"/>
              </a:rPr>
              <a:t>]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336600"/>
                </a:solidFill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solidFill>
                  <a:srgbClr val="336600"/>
                </a:solidFill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solidFill>
                  <a:srgbClr val="336600"/>
                </a:solidFill>
                <a:latin typeface="Trebuchet MS" panose="020B0603020202020204" pitchFamily="34" charset="0"/>
              </a:rPr>
              <a:t>: 1163/1853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95637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G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ravitační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mikročočkování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052736"/>
            <a:ext cx="7776864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</a:t>
            </a:r>
            <a:r>
              <a:rPr lang="cs-CZ" sz="20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řechodné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zjasnění vzdálené hvězdy</a:t>
            </a:r>
          </a:p>
          <a:p>
            <a:pPr algn="l">
              <a:lnSpc>
                <a:spcPct val="150000"/>
              </a:lnSpc>
            </a:pPr>
            <a:r>
              <a:rPr lang="cs-CZ" sz="2000" dirty="0">
                <a:solidFill>
                  <a:prstClr val="black"/>
                </a:solidFill>
                <a:latin typeface="Trebuchet MS" panose="020B0603020202020204" pitchFamily="34" charset="0"/>
              </a:rPr>
              <a:t>	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gravitačním polem další hvězdy procházející v popředí</a:t>
            </a:r>
            <a:endParaRPr lang="en-US" sz="20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lensing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2" y="2348881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6048027" cy="604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6704414" y="4680963"/>
            <a:ext cx="4653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 smtClean="0">
                <a:latin typeface="Trebuchet MS" panose="020B0603020202020204" pitchFamily="34" charset="0"/>
                <a:hlinkClick r:id="rId4"/>
              </a:rPr>
              <a:t>http</a:t>
            </a:r>
            <a:r>
              <a:rPr lang="en-US" altLang="en-US" sz="1200" dirty="0">
                <a:latin typeface="Trebuchet MS" panose="020B0603020202020204" pitchFamily="34" charset="0"/>
                <a:hlinkClick r:id="rId4"/>
              </a:rPr>
              <a:t>://www.astronomy.ohio-state.edu/~gaudi/movies.html</a:t>
            </a:r>
            <a:endParaRPr lang="en-US" altLang="en-US" sz="1200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5960313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rebuchet MS" panose="020B0603020202020204" pitchFamily="34" charset="0"/>
              </a:rPr>
              <a:t>SuperMACHO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95637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G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ravitační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mikročočkování hvězdou s planetou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44034" name="Picture 4" descr="O03B235_an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2322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O03B235_blg235-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823715" y="5703341"/>
            <a:ext cx="288051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00FF"/>
                </a:solidFill>
                <a:latin typeface="Corbel" pitchFamily="34" charset="0"/>
              </a:rPr>
              <a:t>OGLE 2003-BLG-235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592703"/>
              </p:ext>
            </p:extLst>
          </p:nvPr>
        </p:nvGraphicFramePr>
        <p:xfrm>
          <a:off x="3920058" y="5733256"/>
          <a:ext cx="432435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9" name="Rovnice" r:id="rId5" imgW="2070000" imgH="241200" progId="Equation.3">
                  <p:embed/>
                </p:oleObj>
              </mc:Choice>
              <mc:Fallback>
                <p:oleObj name="Rovnice" r:id="rId5" imgW="2070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058" y="5733256"/>
                        <a:ext cx="4324350" cy="5064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44208" y="653637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latin typeface="Trebuchet MS" panose="020B0603020202020204" pitchFamily="34" charset="0"/>
              </a:rPr>
              <a:t>OGLE / B</a:t>
            </a:r>
            <a:r>
              <a:rPr lang="en-US" altLang="en-US" sz="1200" dirty="0" smtClean="0">
                <a:latin typeface="Trebuchet MS" panose="020B0603020202020204" pitchFamily="34" charset="0"/>
              </a:rPr>
              <a:t>. S. Gaudi </a:t>
            </a:r>
            <a:r>
              <a:rPr lang="en-US" altLang="en-US" sz="1200" dirty="0">
                <a:latin typeface="Trebuchet MS" panose="020B0603020202020204" pitchFamily="34" charset="0"/>
              </a:rPr>
              <a:t>/ D</a:t>
            </a:r>
            <a:r>
              <a:rPr lang="en-US" altLang="en-US" sz="1200" dirty="0" smtClean="0">
                <a:latin typeface="Trebuchet MS" panose="020B0603020202020204" pitchFamily="34" charset="0"/>
              </a:rPr>
              <a:t>. P. Bennett</a:t>
            </a:r>
            <a:endParaRPr lang="en-US" alt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95637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Detekce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gravitačním mikročočkováním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graphicFrame>
        <p:nvGraphicFramePr>
          <p:cNvPr id="471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71734"/>
              </p:ext>
            </p:extLst>
          </p:nvPr>
        </p:nvGraphicFramePr>
        <p:xfrm>
          <a:off x="6372200" y="2338065"/>
          <a:ext cx="1693863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4" name="Rovnice" r:id="rId3" imgW="1155600" imgH="990360" progId="Equation.3">
                  <p:embed/>
                </p:oleObj>
              </mc:Choice>
              <mc:Fallback>
                <p:oleObj name="Rovnice" r:id="rId3" imgW="115560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2338065"/>
                        <a:ext cx="1693863" cy="14509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5832723" y="1166838"/>
            <a:ext cx="309634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00FF"/>
                </a:solidFill>
                <a:latin typeface="Corbel" pitchFamily="34" charset="0"/>
              </a:rPr>
              <a:t>OGLE 2005-BLG-390</a:t>
            </a:r>
          </a:p>
        </p:txBody>
      </p:sp>
      <p:pic>
        <p:nvPicPr>
          <p:cNvPr id="47109" name="Picture 8" descr="O05B390_nature04441-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400675" cy="341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048" y="4831992"/>
            <a:ext cx="838842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Detekce gravitačního pole planety (většinou velmi vzdálené)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Citlivé i na </a:t>
            </a: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terestrické planety ve vzdálenostech AU od hvězdy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Každé pozorování jednorázové, přesto užitečné pro budování statistiky</a:t>
            </a:r>
            <a:endParaRPr lang="en-US" sz="20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6288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 panose="020B0603020202020204" pitchFamily="34" charset="0"/>
              </a:rPr>
              <a:t>(Beaulieu et al. 2006)</a:t>
            </a:r>
            <a:endParaRPr lang="en-US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66834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é metodou mikročočkování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[AU]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solidFill>
                  <a:srgbClr val="7030A0"/>
                </a:solidFill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:    33/1853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9482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Přímá detekce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922" y="977815"/>
            <a:ext cx="81195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Většinou horké planety v mladých systémech s prachovým diskem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Pozorování v infračervené části spektra</a:t>
            </a:r>
            <a:r>
              <a:rPr lang="en-US" sz="2000" dirty="0" smtClean="0">
                <a:latin typeface="Trebuchet MS" panose="020B0603020202020204" pitchFamily="34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</a:rPr>
              <a:t>vyu</a:t>
            </a:r>
            <a:r>
              <a:rPr lang="cs-CZ" sz="2000" dirty="0" smtClean="0">
                <a:latin typeface="Trebuchet MS" panose="020B0603020202020204" pitchFamily="34" charset="0"/>
              </a:rPr>
              <a:t>žití </a:t>
            </a:r>
            <a:r>
              <a:rPr lang="cs-CZ" sz="2000" dirty="0" err="1" smtClean="0">
                <a:latin typeface="Trebuchet MS" panose="020B0603020202020204" pitchFamily="34" charset="0"/>
              </a:rPr>
              <a:t>koronografie</a:t>
            </a:r>
            <a:endParaRPr lang="cs-CZ" sz="2000" dirty="0" smtClean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21" y="1916832"/>
            <a:ext cx="6552728" cy="4750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704412" y="4536948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http://www.sun.org/encyclopedia/electromagnetic-spectrum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46" y="854584"/>
            <a:ext cx="5914508" cy="588678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9482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Přímá detekce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: Beta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Pictoris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7262824" y="5130663"/>
            <a:ext cx="3392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Trebuchet MS" panose="020B0603020202020204" pitchFamily="34" charset="0"/>
                <a:hlinkClick r:id="rId3"/>
              </a:rPr>
              <a:t>http://www.eso.org/public/news/eso0842/</a:t>
            </a:r>
            <a:endParaRPr lang="en-US" sz="12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2144"/>
            <a:ext cx="7560840" cy="555721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9482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Přímá detekce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: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Fomalhaut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73" y="1112144"/>
            <a:ext cx="6843862" cy="555721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9482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Přímá detekce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: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Fomalhaut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69788" cy="481778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59633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Počet nalezených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do r. 2014: </a:t>
            </a:r>
            <a:r>
              <a:rPr lang="cs-CZ" altLang="en-US" sz="2800" b="1" kern="0" dirty="0" smtClean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1853</a:t>
            </a:r>
            <a:endParaRPr lang="en-US" altLang="en-US" sz="2800" b="1" kern="0" dirty="0" smtClean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5243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é metodou přímé detekce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[AU]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1108C8"/>
                </a:solidFill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solidFill>
                  <a:srgbClr val="1108C8"/>
                </a:solidFill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solidFill>
                  <a:srgbClr val="1108C8"/>
                </a:solidFill>
                <a:latin typeface="Trebuchet MS" panose="020B0603020202020204" pitchFamily="34" charset="0"/>
              </a:rPr>
              <a:t>:    51/1853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84604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é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kolem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pulzarů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[AU]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rebuchet MS" panose="020B0603020202020204" pitchFamily="34" charset="0"/>
              </a:rPr>
              <a:t>:    18/1853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Celkový přehled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nalezených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[AU]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latin typeface="Trebuchet MS" panose="020B0603020202020204" pitchFamily="34" charset="0"/>
              </a:rPr>
              <a:t>:         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684527"/>
            <a:ext cx="2223864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336600"/>
                </a:solidFill>
                <a:latin typeface="Trebuchet MS" panose="020B0603020202020204" pitchFamily="34" charset="0"/>
              </a:rPr>
              <a:t>Tranzit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Radiální rychlost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1108C8"/>
                </a:solidFill>
                <a:latin typeface="Trebuchet MS" panose="020B0603020202020204" pitchFamily="34" charset="0"/>
              </a:rPr>
              <a:t>Přímá detekce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Mikročočkování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ln>
                  <a:solidFill>
                    <a:srgbClr val="1B1B1B"/>
                  </a:solidFill>
                </a:ln>
                <a:solidFill>
                  <a:srgbClr val="FFFF00"/>
                </a:solidFill>
                <a:latin typeface="Trebuchet MS" panose="020B0603020202020204" pitchFamily="34" charset="0"/>
              </a:rPr>
              <a:t>Kolem pulzarů</a:t>
            </a:r>
            <a:endParaRPr lang="en-US" sz="2000" b="1" dirty="0">
              <a:ln>
                <a:solidFill>
                  <a:srgbClr val="1B1B1B"/>
                </a:solidFill>
              </a:ln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938" y="531440"/>
            <a:ext cx="8945562" cy="6858000"/>
            <a:chOff x="134938" y="0"/>
            <a:chExt cx="8945562" cy="6858000"/>
          </a:xfrm>
        </p:grpSpPr>
        <p:sp>
          <p:nvSpPr>
            <p:cNvPr id="77826" name="Text Box 8"/>
            <p:cNvSpPr txBox="1">
              <a:spLocks noChangeArrowheads="1"/>
            </p:cNvSpPr>
            <p:nvPr/>
          </p:nvSpPr>
          <p:spPr bwMode="auto">
            <a:xfrm>
              <a:off x="3276600" y="6453188"/>
              <a:ext cx="58039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i="1" smtClean="0">
                  <a:solidFill>
                    <a:srgbClr val="000000"/>
                  </a:solidFill>
                </a:rPr>
                <a:t>K. Horne, http://star-www.st-and.ac.uk/~kdh1/lib/exo/plots/1112/fig1.pdf</a:t>
              </a:r>
            </a:p>
          </p:txBody>
        </p:sp>
        <p:pic>
          <p:nvPicPr>
            <p:cNvPr id="7782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0"/>
              <a:ext cx="88741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TextBox 12"/>
            <p:cNvSpPr txBox="1">
              <a:spLocks noChangeArrowheads="1"/>
            </p:cNvSpPr>
            <p:nvPr/>
          </p:nvSpPr>
          <p:spPr bwMode="auto">
            <a:xfrm>
              <a:off x="6443663" y="5013325"/>
              <a:ext cx="431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400" b="1" smtClean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7829" name="TextBox 1"/>
            <p:cNvSpPr txBox="1">
              <a:spLocks noChangeArrowheads="1"/>
            </p:cNvSpPr>
            <p:nvPr/>
          </p:nvSpPr>
          <p:spPr bwMode="auto">
            <a:xfrm>
              <a:off x="2843213" y="755650"/>
              <a:ext cx="5329237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mtClean="0">
                  <a:solidFill>
                    <a:srgbClr val="000000"/>
                  </a:solidFill>
                  <a:latin typeface="Comic Sans MS" pitchFamily="66" charset="0"/>
                </a:rPr>
                <a:t>288 + 1 + 490 + 17 + 16 + 31 = 843  (7 Nov 2012)</a:t>
              </a:r>
            </a:p>
          </p:txBody>
        </p:sp>
        <p:sp>
          <p:nvSpPr>
            <p:cNvPr id="77830" name="TextBox 2"/>
            <p:cNvSpPr txBox="1">
              <a:spLocks noChangeArrowheads="1"/>
            </p:cNvSpPr>
            <p:nvPr/>
          </p:nvSpPr>
          <p:spPr bwMode="auto">
            <a:xfrm>
              <a:off x="3132138" y="4668838"/>
              <a:ext cx="1008062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mtClean="0">
                  <a:solidFill>
                    <a:srgbClr val="0000FF"/>
                  </a:solidFill>
                  <a:latin typeface="Comic Sans MS" pitchFamily="66" charset="0"/>
                </a:rPr>
                <a:t>288</a:t>
              </a:r>
            </a:p>
          </p:txBody>
        </p:sp>
        <p:sp>
          <p:nvSpPr>
            <p:cNvPr id="77831" name="TextBox 6"/>
            <p:cNvSpPr txBox="1">
              <a:spLocks noChangeArrowheads="1"/>
            </p:cNvSpPr>
            <p:nvPr/>
          </p:nvSpPr>
          <p:spPr bwMode="auto">
            <a:xfrm>
              <a:off x="3563938" y="1576388"/>
              <a:ext cx="6477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mtClean="0">
                  <a:solidFill>
                    <a:srgbClr val="000000"/>
                  </a:solidFill>
                  <a:latin typeface="Comic Sans MS" pitchFamily="66" charset="0"/>
                </a:rPr>
                <a:t>490</a:t>
              </a:r>
            </a:p>
          </p:txBody>
        </p:sp>
        <p:sp>
          <p:nvSpPr>
            <p:cNvPr id="77832" name="TextBox 7"/>
            <p:cNvSpPr txBox="1">
              <a:spLocks noChangeArrowheads="1"/>
            </p:cNvSpPr>
            <p:nvPr/>
          </p:nvSpPr>
          <p:spPr bwMode="auto">
            <a:xfrm>
              <a:off x="6894513" y="4589463"/>
              <a:ext cx="431800" cy="64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mtClean="0">
                  <a:solidFill>
                    <a:srgbClr val="FF0000"/>
                  </a:solidFill>
                  <a:latin typeface="Comic Sans MS" pitchFamily="66" charset="0"/>
                </a:rPr>
                <a:t>16</a:t>
              </a:r>
            </a:p>
            <a:p>
              <a:pPr algn="l" eaLnBrk="1" hangingPunct="1"/>
              <a:r>
                <a:rPr lang="en-US" altLang="en-US" smtClean="0">
                  <a:solidFill>
                    <a:srgbClr val="FF9900"/>
                  </a:solidFill>
                  <a:latin typeface="Comic Sans MS" pitchFamily="66" charset="0"/>
                </a:rPr>
                <a:t>31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19700" y="4913313"/>
              <a:ext cx="431800" cy="36988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>
                  <a:solidFill>
                    <a:srgbClr val="FFFFFF">
                      <a:lumMod val="65000"/>
                    </a:srgbClr>
                  </a:solidFill>
                  <a:latin typeface="Comic Sans MS" pitchFamily="66" charset="0"/>
                </a:rPr>
                <a:t>17</a:t>
              </a:r>
            </a:p>
          </p:txBody>
        </p:sp>
        <p:sp>
          <p:nvSpPr>
            <p:cNvPr id="77834" name="TextBox 10"/>
            <p:cNvSpPr txBox="1">
              <a:spLocks noChangeArrowheads="1"/>
            </p:cNvSpPr>
            <p:nvPr/>
          </p:nvSpPr>
          <p:spPr bwMode="auto">
            <a:xfrm>
              <a:off x="3398838" y="4938713"/>
              <a:ext cx="287337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mtClean="0">
                  <a:solidFill>
                    <a:srgbClr val="00FF00"/>
                  </a:solidFill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Přehled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(před 2 roky) – dosah metod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017"/>
            <a:ext cx="9144000" cy="465425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Kepler napozoroval dalších </a:t>
            </a:r>
            <a:r>
              <a:rPr lang="en-US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&gt; 4000 </a:t>
            </a:r>
            <a:r>
              <a:rPr lang="en-US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kandid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átů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8840" y="6093296"/>
            <a:ext cx="197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Batalha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2014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01"/>
            <a:ext cx="9144000" cy="6275798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29816" y="286544"/>
            <a:ext cx="7884368" cy="8382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Ne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jčastější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záměny s tranzitujícími </a:t>
            </a:r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exoplanetami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536377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Trebuchet MS" panose="020B0603020202020204" pitchFamily="34" charset="0"/>
                <a:hlinkClick r:id="rId3"/>
              </a:rPr>
              <a:t>http://www.nasa.gov/mission_pages/kepler/multimedia/images/aas_conference.html</a:t>
            </a:r>
            <a:endParaRPr lang="en-US" sz="12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Tvary orbit – excentricity drah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[AU]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Excentricita</a:t>
            </a:r>
            <a:endParaRPr lang="en-US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latin typeface="Trebuchet MS" panose="020B0603020202020204" pitchFamily="34" charset="0"/>
              </a:rPr>
              <a:t>:         1853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 flipH="1">
            <a:off x="5803200" y="6003296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684527"/>
            <a:ext cx="2223864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336600"/>
                </a:solidFill>
                <a:latin typeface="Trebuchet MS" panose="020B0603020202020204" pitchFamily="34" charset="0"/>
              </a:rPr>
              <a:t>Tranzit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Radiální rychlost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1108C8"/>
                </a:solidFill>
                <a:latin typeface="Trebuchet MS" panose="020B0603020202020204" pitchFamily="34" charset="0"/>
              </a:rPr>
              <a:t>Přímá detekce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Mikročočkování</a:t>
            </a:r>
          </a:p>
          <a:p>
            <a:pPr algn="l">
              <a:lnSpc>
                <a:spcPct val="150000"/>
              </a:lnSpc>
            </a:pPr>
            <a:r>
              <a:rPr lang="cs-CZ" sz="2000" b="1" dirty="0" smtClean="0">
                <a:ln>
                  <a:solidFill>
                    <a:srgbClr val="1B1B1B"/>
                  </a:solidFill>
                </a:ln>
                <a:solidFill>
                  <a:srgbClr val="FFFF00"/>
                </a:solidFill>
                <a:latin typeface="Trebuchet MS" panose="020B0603020202020204" pitchFamily="34" charset="0"/>
              </a:rPr>
              <a:t>Kolem pulzarů</a:t>
            </a:r>
            <a:endParaRPr lang="en-US" sz="2000" b="1" dirty="0">
              <a:ln>
                <a:solidFill>
                  <a:srgbClr val="1B1B1B"/>
                </a:solidFill>
              </a:ln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Terestrick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é planety v obyvatelné zóně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07788"/>
            <a:ext cx="5148064" cy="275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7" y="1939177"/>
            <a:ext cx="3219815" cy="1722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08" y="3789040"/>
            <a:ext cx="6228184" cy="2868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105580"/>
            <a:ext cx="273630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Kepler-186f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205808" y="498268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NASA Ames/SETI 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Institute/JPL-Caltech/Science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Víceplanetární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systémy – celkem </a:t>
            </a:r>
            <a:r>
              <a:rPr lang="cs-CZ" altLang="en-US" sz="3600" b="1" kern="0" dirty="0" smtClean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473</a:t>
            </a:r>
            <a:endParaRPr lang="en-US" altLang="en-US" sz="3600" b="1" kern="0" dirty="0" smtClean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6256" y="1052736"/>
            <a:ext cx="1296144" cy="561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cs-CZ" sz="2400" b="1" dirty="0" smtClean="0">
                <a:latin typeface="Corbel" pitchFamily="34" charset="0"/>
                <a:hlinkClick r:id="rId2"/>
              </a:rPr>
              <a:t>Přehled</a:t>
            </a:r>
            <a:endParaRPr lang="en-US" sz="2400" b="1" dirty="0">
              <a:latin typeface="Corbe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37" y="1583214"/>
            <a:ext cx="4122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Trebuchet MS" panose="020B0603020202020204" pitchFamily="34" charset="0"/>
              </a:rPr>
              <a:t>rekord: Kepler-90 b-h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41846" y="2276872"/>
            <a:ext cx="6710674" cy="4597479"/>
            <a:chOff x="2541846" y="2276872"/>
            <a:chExt cx="6710674" cy="45974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846" y="2276872"/>
              <a:ext cx="5616624" cy="43068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67338" y="6597352"/>
              <a:ext cx="50851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rebuchet MS" panose="020B0603020202020204" pitchFamily="34" charset="0"/>
                  <a:hlinkClick r:id="rId4"/>
                </a:rPr>
                <a:t>http://www.openexoplanetcatalogue.com/system.html?id=Kepler-90</a:t>
              </a:r>
              <a:endParaRPr lang="en-US" sz="12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0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3969"/>
            <a:ext cx="5368812" cy="4029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6055" y="1487932"/>
            <a:ext cx="216024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Kepler-16b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7" y="116632"/>
            <a:ext cx="4735049" cy="3789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0504" y="5229200"/>
            <a:ext cx="258390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Kepler-47b,c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116632"/>
            <a:ext cx="4860032" cy="93610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kolem dvojhvězd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4991" y="6534490"/>
            <a:ext cx="2187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NASA 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/JPL-Caltech/T. Pyle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" y="1036563"/>
            <a:ext cx="9009726" cy="574730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694826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Počet publikací o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exoplanetách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od r. 1998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187624" y="2492896"/>
            <a:ext cx="648072" cy="288032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145437" cy="431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5661248"/>
            <a:ext cx="216024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Tatooine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2048" y="116632"/>
            <a:ext cx="4860032" cy="93610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kolem dvojhvězd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1" y="6536377"/>
            <a:ext cx="136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Lucasfilm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Ltd.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5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Bludné planety – bez mateřské hvězdy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1056222"/>
            <a:ext cx="2808312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CFBDSIR2149</a:t>
            </a:r>
          </a:p>
          <a:p>
            <a:pPr algn="l">
              <a:lnSpc>
                <a:spcPct val="150000"/>
              </a:lnSpc>
            </a:pPr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 M = 4 – 7 MJ</a:t>
            </a:r>
          </a:p>
          <a:p>
            <a:pPr algn="l"/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 T = 700 K</a:t>
            </a:r>
            <a:endParaRPr lang="en-US" sz="24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037838" cy="194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3645024"/>
            <a:ext cx="280831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rgbClr val="FFC000"/>
                </a:solidFill>
                <a:latin typeface="Trebuchet MS" panose="020B0603020202020204" pitchFamily="34" charset="0"/>
              </a:rPr>
              <a:t>PSO J318.5-22</a:t>
            </a:r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</a:t>
            </a:r>
          </a:p>
          <a:p>
            <a:pPr algn="l"/>
            <a:r>
              <a:rPr lang="cs-CZ" sz="240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M = 6 MJ</a:t>
            </a:r>
          </a:p>
          <a:p>
            <a:pPr algn="l"/>
            <a:r>
              <a:rPr lang="cs-CZ" sz="24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  T = 1100 K</a:t>
            </a:r>
            <a:endParaRPr lang="en-US" sz="24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8" y="2708920"/>
            <a:ext cx="5226818" cy="2796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72" y="5157192"/>
            <a:ext cx="8388424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podle výsledků mikročočkování běžné</a:t>
            </a:r>
            <a:endParaRPr lang="cs-CZ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původ?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328" y="6525344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V. Ch. </a:t>
            </a:r>
            <a:r>
              <a:rPr lang="en-US" altLang="en-US" sz="12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Quetz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/ MPIA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4712" y="6525344"/>
            <a:ext cx="480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ESO/L. </a:t>
            </a:r>
            <a:r>
              <a:rPr lang="en-US" altLang="en-US" sz="1200" dirty="0" err="1">
                <a:solidFill>
                  <a:srgbClr val="FFC000"/>
                </a:solidFill>
                <a:latin typeface="Trebuchet MS" panose="020B0603020202020204" pitchFamily="34" charset="0"/>
              </a:rPr>
              <a:t>Calçada</a:t>
            </a: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/P. Delorme/N. </a:t>
            </a:r>
            <a:r>
              <a:rPr lang="en-US" altLang="en-US" sz="12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Risinger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/R</a:t>
            </a: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. Saito/VVV Consortium</a:t>
            </a:r>
          </a:p>
        </p:txBody>
      </p:sp>
    </p:spTree>
    <p:extLst>
      <p:ext uri="{BB962C8B-B14F-4D97-AF65-F5344CB8AC3E}">
        <p14:creationId xmlns:p14="http://schemas.microsoft.com/office/powerpoint/2010/main" val="23818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4" y="884239"/>
            <a:ext cx="8169000" cy="600114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88204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Vznik a vývoj planetárních systémů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5805264"/>
            <a:ext cx="4176464" cy="108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6444044"/>
            <a:ext cx="197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Finkbeiner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2014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533400"/>
            <a:ext cx="8467725" cy="579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404664"/>
            <a:ext cx="8856984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6444044"/>
            <a:ext cx="197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Finkbeiner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2014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8" y="1612421"/>
            <a:ext cx="8915784" cy="4768907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430560"/>
            <a:ext cx="838842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Zrod planetární soustavy: disk kolem HL Tau</a:t>
            </a:r>
          </a:p>
          <a:p>
            <a:pPr>
              <a:lnSpc>
                <a:spcPct val="150000"/>
              </a:lnSpc>
            </a:pPr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           (radarová interferometrie – projekt ALMA 2014)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653449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ALMA (ESO/NAOJ/NRAO)</a:t>
            </a:r>
          </a:p>
        </p:txBody>
      </p:sp>
    </p:spTree>
    <p:extLst>
      <p:ext uri="{BB962C8B-B14F-4D97-AF65-F5344CB8AC3E}">
        <p14:creationId xmlns:p14="http://schemas.microsoft.com/office/powerpoint/2010/main" val="32962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8" y="1105580"/>
            <a:ext cx="8915784" cy="4768908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Budoucnost Země</a:t>
            </a:r>
            <a:endParaRPr lang="en-US" altLang="en-US" sz="28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1052736"/>
            <a:ext cx="2448272" cy="16619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3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Kepler-91b</a:t>
            </a:r>
          </a:p>
          <a:p>
            <a:pPr algn="l">
              <a:lnSpc>
                <a:spcPct val="150000"/>
              </a:lnSpc>
            </a:pPr>
            <a:r>
              <a:rPr lang="cs-CZ" sz="28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P = 6 d</a:t>
            </a:r>
          </a:p>
          <a:p>
            <a:pPr algn="l"/>
            <a:r>
              <a:rPr lang="cs-CZ" sz="28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a = 0,07 AU</a:t>
            </a:r>
            <a:endParaRPr lang="en-US" sz="28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5157192"/>
            <a:ext cx="7668344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      Konec již za 55 M let</a:t>
            </a:r>
          </a:p>
          <a:p>
            <a:pPr algn="l">
              <a:lnSpc>
                <a:spcPct val="150000"/>
              </a:lnSpc>
            </a:pPr>
            <a:r>
              <a:rPr lang="cs-CZ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                                  (pro Zemi až za pár G let)</a:t>
            </a:r>
            <a:endParaRPr lang="en-US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653449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David </a:t>
            </a:r>
            <a:r>
              <a:rPr lang="en-US" altLang="en-US" sz="1200" dirty="0" err="1">
                <a:solidFill>
                  <a:srgbClr val="FFC000"/>
                </a:solidFill>
                <a:latin typeface="Trebuchet MS" panose="020B0603020202020204" pitchFamily="34" charset="0"/>
              </a:rPr>
              <a:t>Cabezas</a:t>
            </a:r>
            <a:r>
              <a:rPr lang="en-US" altLang="en-US" sz="120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200" dirty="0" err="1">
                <a:solidFill>
                  <a:srgbClr val="FFC000"/>
                </a:solidFill>
                <a:latin typeface="Trebuchet MS" panose="020B0603020202020204" pitchFamily="34" charset="0"/>
              </a:rPr>
              <a:t>Jimeno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9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Mapování povrchu </a:t>
            </a:r>
            <a:r>
              <a:rPr lang="cs-CZ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: HD189733</a:t>
            </a:r>
            <a:endParaRPr lang="en-US" altLang="en-US" sz="3600" b="1" kern="0" dirty="0" smtClean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4" y="1052736"/>
            <a:ext cx="4210638" cy="3172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0728"/>
            <a:ext cx="4536504" cy="4478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5" y="4365104"/>
            <a:ext cx="3998281" cy="2050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921513" y="1793721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000" dirty="0" smtClean="0">
                <a:latin typeface="Trebuchet MS" panose="020B0603020202020204" pitchFamily="34" charset="0"/>
              </a:rPr>
              <a:t>SAGE Group / NAOC / CAS</a:t>
            </a:r>
            <a:endParaRPr lang="en-US" altLang="en-US" sz="10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5939988"/>
            <a:ext cx="197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Knutson 2007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8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Ma</a:t>
            </a:r>
            <a:r>
              <a:rPr lang="en-US" altLang="en-US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j</a:t>
            </a:r>
            <a:r>
              <a:rPr lang="cs-CZ" altLang="en-US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í </a:t>
            </a:r>
            <a:r>
              <a:rPr lang="cs-CZ" altLang="en-US" b="1" kern="0" dirty="0" err="1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cs-CZ" altLang="en-US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atmosféru?</a:t>
            </a:r>
            <a:endParaRPr lang="en-US" altLang="en-US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98072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Chladnější než mateřské hvězdy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Ve spektrech odražené světlo hvězdy plus vlastní spektrální čáry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cs-CZ" sz="2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Ideální pozorování v infračerveném oboru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3568" y="2346920"/>
            <a:ext cx="7925816" cy="4250432"/>
            <a:chOff x="683568" y="2346920"/>
            <a:chExt cx="7925816" cy="4250432"/>
          </a:xfrm>
        </p:grpSpPr>
        <p:grpSp>
          <p:nvGrpSpPr>
            <p:cNvPr id="4" name="Group 3"/>
            <p:cNvGrpSpPr/>
            <p:nvPr/>
          </p:nvGrpSpPr>
          <p:grpSpPr>
            <a:xfrm>
              <a:off x="683568" y="2346920"/>
              <a:ext cx="7925816" cy="4250432"/>
              <a:chOff x="966664" y="2564904"/>
              <a:chExt cx="7565776" cy="3962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728" y="2564904"/>
                <a:ext cx="5381625" cy="39624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66664" y="5222230"/>
                <a:ext cx="2741240" cy="123110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sz="2000" b="1" cap="small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Primární zákryt</a:t>
                </a:r>
              </a:p>
              <a:p>
                <a:pPr algn="l"/>
                <a:r>
                  <a:rPr lang="cs-CZ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Průchod světla hvězdy atmosférou planety</a:t>
                </a:r>
              </a:p>
              <a:p>
                <a:pPr algn="l"/>
                <a:r>
                  <a:rPr lang="cs-CZ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Detekce absorpčních čar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580112" y="2955191"/>
                <a:ext cx="2952328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sz="2000" b="1" cap="small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Sekundární zákryt</a:t>
                </a:r>
              </a:p>
              <a:p>
                <a:pPr algn="l"/>
                <a:r>
                  <a:rPr lang="cs-CZ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Detekce mizení a objevení vlastního záření planety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292080" y="5445224"/>
              <a:ext cx="2241340" cy="72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8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Absorpce při primárním zákrytu (tranzitu)</a:t>
            </a:r>
            <a:endParaRPr lang="en-US" altLang="en-US" sz="3600" b="1" kern="0" dirty="0" smtClean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8760"/>
            <a:ext cx="3388313" cy="5433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904" y="977815"/>
            <a:ext cx="543609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Závislost efektivního poloměru planety na </a:t>
            </a:r>
            <a:r>
              <a:rPr lang="el-GR" sz="2000" dirty="0" smtClean="0">
                <a:latin typeface="Trebuchet MS" panose="020B0603020202020204" pitchFamily="34" charset="0"/>
              </a:rPr>
              <a:t>λ</a:t>
            </a:r>
            <a:r>
              <a:rPr lang="cs-CZ" sz="2000" dirty="0" smtClean="0">
                <a:latin typeface="Trebuchet MS" panose="020B0603020202020204" pitchFamily="34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      vyšší absorpce          zdánlivě větší disk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12160" y="1738800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5576" y="65253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 panose="020B0603020202020204" pitchFamily="34" charset="0"/>
              </a:rPr>
              <a:t>de Wit &amp; </a:t>
            </a:r>
            <a:r>
              <a:rPr lang="en-US" sz="1600" dirty="0" err="1" smtClean="0">
                <a:latin typeface="Trebuchet MS" panose="020B0603020202020204" pitchFamily="34" charset="0"/>
              </a:rPr>
              <a:t>Seager</a:t>
            </a:r>
            <a:r>
              <a:rPr lang="en-US" sz="1600" dirty="0" smtClean="0">
                <a:latin typeface="Trebuchet MS" panose="020B0603020202020204" pitchFamily="34" charset="0"/>
              </a:rPr>
              <a:t> 2013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07904" y="2357183"/>
            <a:ext cx="5436096" cy="4500817"/>
            <a:chOff x="3707904" y="2357183"/>
            <a:chExt cx="5436096" cy="4500817"/>
          </a:xfrm>
        </p:grpSpPr>
        <p:grpSp>
          <p:nvGrpSpPr>
            <p:cNvPr id="12" name="Group 11"/>
            <p:cNvGrpSpPr/>
            <p:nvPr/>
          </p:nvGrpSpPr>
          <p:grpSpPr>
            <a:xfrm>
              <a:off x="3707904" y="2357183"/>
              <a:ext cx="5436096" cy="4500817"/>
              <a:chOff x="3707904" y="2357183"/>
              <a:chExt cx="5436096" cy="450081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211960" y="2357183"/>
                <a:ext cx="4608512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cs-CZ" sz="2000" b="1" dirty="0" smtClean="0">
                    <a:latin typeface="Trebuchet MS" panose="020B0603020202020204" pitchFamily="34" charset="0"/>
                  </a:rPr>
                  <a:t>Vliv mraků</a:t>
                </a:r>
                <a:r>
                  <a:rPr lang="cs-CZ" sz="2000" dirty="0" smtClean="0">
                    <a:latin typeface="Trebuchet MS" panose="020B0603020202020204" pitchFamily="34" charset="0"/>
                  </a:rPr>
                  <a:t>: kryjí absorpční spektrum 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928" y="2924944"/>
                <a:ext cx="5015529" cy="3505559"/>
              </a:xfrm>
              <a:prstGeom prst="rect">
                <a:avLst/>
              </a:prstGeom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3707904" y="2357183"/>
                <a:ext cx="5436096" cy="4500817"/>
              </a:xfrm>
              <a:prstGeom prst="roundRect">
                <a:avLst>
                  <a:gd name="adj" fmla="val 9580"/>
                </a:avLst>
              </a:prstGeom>
              <a:noFill/>
              <a:ln w="31750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308304" y="6474822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rebuchet MS" panose="020B0603020202020204" pitchFamily="34" charset="0"/>
                </a:rPr>
                <a:t>Kempton 2014</a:t>
              </a:r>
              <a:endParaRPr lang="en-US" sz="16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7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7544" y="286544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Absorpce v atmosféře HAT-P-11b (</a:t>
            </a:r>
            <a:r>
              <a:rPr lang="cs-CZ" altLang="en-US" sz="24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Fraine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et al. 2014)</a:t>
            </a:r>
            <a:endParaRPr lang="en-US" altLang="en-US" sz="2400" b="1" kern="0" dirty="0" smtClean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12160" y="1738800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1668"/>
            <a:ext cx="7839075" cy="5219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977815"/>
            <a:ext cx="759633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M = 26 M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Z</a:t>
            </a:r>
            <a:r>
              <a:rPr lang="cs-CZ" sz="2000" dirty="0" smtClean="0">
                <a:latin typeface="Trebuchet MS" panose="020B0603020202020204" pitchFamily="34" charset="0"/>
              </a:rPr>
              <a:t>, R = 4,4 R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Z</a:t>
            </a:r>
            <a:r>
              <a:rPr lang="cs-CZ" sz="2000" dirty="0" smtClean="0">
                <a:latin typeface="Trebuchet MS" panose="020B0603020202020204" pitchFamily="34" charset="0"/>
              </a:rPr>
              <a:t>, T = 880 K  (typ Neptun)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7944" y="4734673"/>
            <a:ext cx="248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Absorpce 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cs-CZ" b="1" dirty="0">
                <a:solidFill>
                  <a:srgbClr val="FF0000"/>
                </a:solidFill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raky zanedbatelné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654683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rebuchet MS" panose="020B0603020202020204" pitchFamily="34" charset="0"/>
              </a:rPr>
              <a:t>Fraine</a:t>
            </a:r>
            <a:r>
              <a:rPr lang="en-US" sz="1600" dirty="0" smtClean="0">
                <a:latin typeface="Trebuchet MS" panose="020B0603020202020204" pitchFamily="34" charset="0"/>
              </a:rPr>
              <a:t> et al. 2014</a:t>
            </a:r>
            <a:endParaRPr lang="en-US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2"/>
          <p:cNvSpPr>
            <a:spLocks noChangeArrowheads="1"/>
          </p:cNvSpPr>
          <p:nvPr/>
        </p:nvSpPr>
        <p:spPr bwMode="auto">
          <a:xfrm>
            <a:off x="719138" y="549275"/>
            <a:ext cx="7669212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cs-CZ" altLang="en-US" sz="2800" b="1" dirty="0" smtClean="0">
                <a:solidFill>
                  <a:srgbClr val="0070C0"/>
                </a:solidFill>
                <a:latin typeface="Corbel" pitchFamily="34" charset="0"/>
              </a:rPr>
              <a:t>Plán přednášky</a:t>
            </a:r>
            <a:endParaRPr lang="cs-CZ" altLang="en-US" sz="2800" b="1" dirty="0">
              <a:solidFill>
                <a:srgbClr val="0070C0"/>
              </a:solidFill>
              <a:latin typeface="Corbel" pitchFamily="34" charset="0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827088" y="1341438"/>
            <a:ext cx="6769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900113" y="1341438"/>
            <a:ext cx="7416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719138" y="1484313"/>
            <a:ext cx="817334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Detekce </a:t>
            </a:r>
            <a:r>
              <a:rPr lang="cs-CZ" altLang="en-US" sz="2000" dirty="0" err="1" smtClean="0">
                <a:solidFill>
                  <a:prstClr val="black"/>
                </a:solidFill>
                <a:latin typeface="Trebuchet MS" pitchFamily="34" charset="0"/>
              </a:rPr>
              <a:t>exoplanet</a:t>
            </a: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 metodou měření radiální rychlosti (51 </a:t>
            </a:r>
            <a:r>
              <a:rPr lang="cs-CZ" altLang="en-US" sz="2000" dirty="0" err="1" smtClean="0">
                <a:solidFill>
                  <a:prstClr val="black"/>
                </a:solidFill>
                <a:latin typeface="Trebuchet MS" pitchFamily="34" charset="0"/>
              </a:rPr>
              <a:t>Peg</a:t>
            </a: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 b)</a:t>
            </a:r>
            <a:endParaRPr lang="en-US" altLang="en-US" sz="2000" dirty="0">
              <a:solidFill>
                <a:prstClr val="black"/>
              </a:solidFill>
              <a:latin typeface="Trebuchet MS" pitchFamily="34" charset="0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Detekce dalšími metodami</a:t>
            </a:r>
          </a:p>
          <a:p>
            <a:pPr marL="457200" lvl="1" indent="0" algn="l">
              <a:lnSpc>
                <a:spcPct val="150000"/>
              </a:lnSpc>
              <a:spcBef>
                <a:spcPct val="50000"/>
              </a:spcBef>
            </a:pPr>
            <a:r>
              <a:rPr lang="cs-CZ" altLang="en-US" sz="20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    (tranzity, gravitační mikročočkování, přímé pozorování)</a:t>
            </a:r>
            <a:endParaRPr lang="en-US" altLang="en-US" sz="2000" dirty="0">
              <a:solidFill>
                <a:prstClr val="black"/>
              </a:solidFill>
              <a:latin typeface="Trebuchet MS" pitchFamily="34" charset="0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Přehled nalezených </a:t>
            </a:r>
            <a:r>
              <a:rPr lang="cs-CZ" altLang="en-US" sz="2000" dirty="0" err="1" smtClean="0">
                <a:solidFill>
                  <a:prstClr val="black"/>
                </a:solidFill>
                <a:latin typeface="Trebuchet MS" pitchFamily="34" charset="0"/>
              </a:rPr>
              <a:t>exoplanet</a:t>
            </a: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, jejich vlastností, zajímavé systémy</a:t>
            </a:r>
            <a:endParaRPr lang="en-US" altLang="en-US" sz="2000" i="1" dirty="0">
              <a:solidFill>
                <a:prstClr val="black"/>
              </a:solidFill>
              <a:latin typeface="Trebuchet MS" pitchFamily="34" charset="0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Důsledky na chápaní vzniku a vývoje planetárních soustav	</a:t>
            </a:r>
            <a:endParaRPr lang="en-US" altLang="en-US" sz="2000" dirty="0" smtClean="0">
              <a:solidFill>
                <a:prstClr val="black"/>
              </a:solidFill>
              <a:latin typeface="Trebuchet MS" pitchFamily="34" charset="0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Studium povrchu a atmosfér </a:t>
            </a:r>
            <a:r>
              <a:rPr lang="cs-CZ" altLang="en-US" sz="2000" dirty="0" err="1" smtClean="0">
                <a:solidFill>
                  <a:prstClr val="black"/>
                </a:solidFill>
                <a:latin typeface="Trebuchet MS" pitchFamily="34" charset="0"/>
              </a:rPr>
              <a:t>exoplanet</a:t>
            </a:r>
            <a:endParaRPr lang="cs-CZ" altLang="en-US" sz="2000" dirty="0" smtClean="0">
              <a:solidFill>
                <a:prstClr val="black"/>
              </a:solidFill>
              <a:latin typeface="Trebuchet MS" pitchFamily="34" charset="0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cs-CZ" altLang="en-US" sz="2000" dirty="0" smtClean="0">
                <a:solidFill>
                  <a:prstClr val="black"/>
                </a:solidFill>
                <a:latin typeface="Trebuchet MS" pitchFamily="34" charset="0"/>
              </a:rPr>
              <a:t>Početnost obyvatelných planet</a:t>
            </a:r>
            <a:endParaRPr lang="en-US" altLang="en-US" sz="20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Detekce vlastního vyzařovaného spektra planety</a:t>
            </a:r>
            <a:endParaRPr lang="en-US" altLang="en-US" sz="3600" b="1" kern="0" dirty="0" smtClean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1460391"/>
            <a:ext cx="2736304" cy="24006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Tau </a:t>
            </a:r>
            <a:r>
              <a:rPr lang="cs-CZ" sz="20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Boötis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b:</a:t>
            </a:r>
          </a:p>
          <a:p>
            <a:pPr algn="l">
              <a:lnSpc>
                <a:spcPct val="150000"/>
              </a:lnSpc>
            </a:pPr>
            <a:r>
              <a:rPr lang="cs-CZ" sz="200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M </a:t>
            </a:r>
            <a:r>
              <a:rPr lang="cs-CZ" sz="2000" dirty="0">
                <a:solidFill>
                  <a:srgbClr val="FFC000"/>
                </a:solidFill>
                <a:latin typeface="Trebuchet MS" panose="020B0603020202020204" pitchFamily="34" charset="0"/>
              </a:rPr>
              <a:t>= 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6 M</a:t>
            </a:r>
            <a:r>
              <a:rPr lang="cs-CZ" sz="2000" baseline="-25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J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, P </a:t>
            </a:r>
            <a:r>
              <a:rPr lang="cs-CZ" sz="2000" dirty="0">
                <a:solidFill>
                  <a:srgbClr val="FFC000"/>
                </a:solidFill>
                <a:latin typeface="Trebuchet MS" panose="020B0603020202020204" pitchFamily="34" charset="0"/>
              </a:rPr>
              <a:t>= 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3,3 d</a:t>
            </a:r>
          </a:p>
          <a:p>
            <a:pPr algn="l">
              <a:lnSpc>
                <a:spcPct val="150000"/>
              </a:lnSpc>
            </a:pPr>
            <a:r>
              <a:rPr lang="cs-CZ" sz="200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typ žhavý Jupiter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bez tranzitu</a:t>
            </a:r>
            <a:endParaRPr lang="cs-CZ" sz="2000" dirty="0">
              <a:solidFill>
                <a:srgbClr val="FFC000"/>
              </a:solidFill>
              <a:latin typeface="Trebuchet MS" panose="020B060302020202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000" dirty="0" smtClean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01" y="908720"/>
            <a:ext cx="4897423" cy="5818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205808" y="498268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A. Lockwood (Caltech) / D. Aguilar (</a:t>
            </a:r>
            <a:r>
              <a:rPr lang="en-US" altLang="en-US" sz="1200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CfA</a:t>
            </a:r>
            <a:r>
              <a:rPr lang="en-US" altLang="en-US" sz="12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)</a:t>
            </a:r>
            <a:endParaRPr lang="en-US" altLang="en-US" sz="12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289"/>
            <a:ext cx="9144000" cy="4406047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Výskyt planet kolem hvězd podobných Slunci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83671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(</a:t>
            </a:r>
            <a:r>
              <a:rPr lang="cs-CZ" sz="2000" dirty="0" err="1" smtClean="0">
                <a:latin typeface="Trebuchet MS" panose="020B0603020202020204" pitchFamily="34" charset="0"/>
              </a:rPr>
              <a:t>Petigura</a:t>
            </a:r>
            <a:r>
              <a:rPr lang="cs-CZ" sz="2000" dirty="0" smtClean="0">
                <a:latin typeface="Trebuchet MS" panose="020B0603020202020204" pitchFamily="34" charset="0"/>
              </a:rPr>
              <a:t> et al. 2013)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1556792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Perioda P = 5 – 100 d</a:t>
            </a:r>
            <a:endParaRPr lang="en-US" sz="20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1556792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Poloměr R </a:t>
            </a:r>
            <a:r>
              <a:rPr lang="en-US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&gt;</a:t>
            </a:r>
            <a:r>
              <a:rPr lang="cs-CZ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 R</a:t>
            </a:r>
            <a:r>
              <a:rPr lang="cs-CZ" sz="2000" baseline="-25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Z</a:t>
            </a:r>
            <a:endParaRPr lang="en-US" sz="2000" baseline="-250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28725"/>
            <a:ext cx="5569619" cy="3520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48" y="4964975"/>
            <a:ext cx="838842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22</a:t>
            </a:r>
            <a:r>
              <a:rPr lang="en-US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% </a:t>
            </a:r>
            <a:r>
              <a:rPr lang="en-US" sz="24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Slunci</a:t>
            </a:r>
            <a:r>
              <a:rPr lang="en-US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podobn</a:t>
            </a:r>
            <a:r>
              <a:rPr lang="cs-CZ" sz="24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ých</a:t>
            </a:r>
            <a:r>
              <a:rPr lang="cs-CZ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hvězd</a:t>
            </a:r>
          </a:p>
          <a:p>
            <a:pPr algn="l">
              <a:lnSpc>
                <a:spcPct val="150000"/>
              </a:lnSpc>
            </a:pPr>
            <a:r>
              <a:rPr lang="cs-CZ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       má planetu o poloměru 1 – 2 R</a:t>
            </a:r>
            <a:r>
              <a:rPr lang="cs-CZ" sz="2400" b="1" baseline="-25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Z</a:t>
            </a:r>
            <a:r>
              <a:rPr lang="cs-CZ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v obyvatelné zóně</a:t>
            </a:r>
            <a:endParaRPr lang="en-US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788436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Výskyt planet kolem hvězd podobných Slunci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836712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(</a:t>
            </a:r>
            <a:r>
              <a:rPr lang="cs-CZ" sz="2000" dirty="0" err="1" smtClean="0">
                <a:latin typeface="Trebuchet MS" panose="020B0603020202020204" pitchFamily="34" charset="0"/>
              </a:rPr>
              <a:t>Petigura</a:t>
            </a:r>
            <a:r>
              <a:rPr lang="cs-CZ" sz="2000" dirty="0" smtClean="0">
                <a:latin typeface="Trebuchet MS" panose="020B0603020202020204" pitchFamily="34" charset="0"/>
              </a:rPr>
              <a:t> et al. 2013)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2505090"/>
            <a:ext cx="36724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Kumulativní pravděpodobnost planety s periodou </a:t>
            </a:r>
            <a:r>
              <a:rPr lang="en-US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≤ </a:t>
            </a:r>
            <a:r>
              <a:rPr lang="cs-CZ" sz="2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P</a:t>
            </a:r>
            <a:endParaRPr lang="en-US" sz="20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073842" cy="5127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1" y="836712"/>
            <a:ext cx="3960495" cy="5153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52536" y="657760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rebuchet MS" panose="020B0603020202020204" pitchFamily="34" charset="0"/>
              </a:rPr>
              <a:t>As</a:t>
            </a:r>
            <a:r>
              <a:rPr lang="cs-CZ" sz="1400" dirty="0" smtClean="0">
                <a:latin typeface="Trebuchet MS" panose="020B0603020202020204" pitchFamily="34" charset="0"/>
              </a:rPr>
              <a:t>Ú AVČR </a:t>
            </a:r>
            <a:r>
              <a:rPr lang="en-US" sz="1400" dirty="0" smtClean="0">
                <a:latin typeface="Trebuchet MS" panose="020B0603020202020204" pitchFamily="34" charset="0"/>
              </a:rPr>
              <a:t>&amp; </a:t>
            </a:r>
            <a:r>
              <a:rPr lang="en-US" sz="1400" dirty="0" err="1" smtClean="0">
                <a:latin typeface="Trebuchet MS" panose="020B0603020202020204" pitchFamily="34" charset="0"/>
              </a:rPr>
              <a:t>Astropis</a:t>
            </a:r>
            <a:r>
              <a:rPr lang="en-US" sz="1400" dirty="0" smtClean="0">
                <a:latin typeface="Trebuchet MS" panose="020B0603020202020204" pitchFamily="34" charset="0"/>
              </a:rPr>
              <a:t> 2009</a:t>
            </a:r>
            <a:endParaRPr lang="en-US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152117" y="846713"/>
            <a:ext cx="3987165" cy="514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033837" cy="51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1769"/>
            <a:ext cx="9018942" cy="55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13792" y="476672"/>
            <a:ext cx="83164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Jak naměřit spektrum terestrické planety</a:t>
            </a:r>
          </a:p>
          <a:p>
            <a:r>
              <a:rPr lang="cs-CZ" altLang="en-US" sz="2800" b="1" kern="0" dirty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                                                                   v obyvatelné zóně?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1634713"/>
            <a:ext cx="35866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Trebuchet MS" panose="020B0603020202020204" pitchFamily="34" charset="0"/>
              </a:rPr>
              <a:t>Spektrum Země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5837" y="4777988"/>
            <a:ext cx="293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Trebuchet MS" panose="020B0603020202020204" pitchFamily="34" charset="0"/>
                <a:hlinkClick r:id="rId2"/>
              </a:rPr>
              <a:t>Nejlépe tímto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80528" y="1484784"/>
            <a:ext cx="5543409" cy="5379114"/>
            <a:chOff x="-180528" y="1484784"/>
            <a:chExt cx="5543409" cy="53791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84784"/>
              <a:ext cx="5039353" cy="50779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80528" y="6525344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Trebuchet MS" panose="020B0603020202020204" pitchFamily="34" charset="0"/>
                </a:rPr>
                <a:t>Seager</a:t>
              </a:r>
              <a:r>
                <a:rPr lang="en-US" sz="1600" dirty="0" smtClean="0">
                  <a:latin typeface="Trebuchet MS" panose="020B0603020202020204" pitchFamily="34" charset="0"/>
                </a:rPr>
                <a:t> 2014</a:t>
              </a:r>
              <a:endParaRPr lang="en-US" sz="16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47160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Užitečné odkazy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908720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2"/>
              </a:rPr>
              <a:t>http://exoplanet.eu</a:t>
            </a:r>
            <a:r>
              <a:rPr lang="cs-CZ" sz="2000" dirty="0" smtClean="0">
                <a:latin typeface="Trebuchet MS" panose="020B0603020202020204" pitchFamily="34" charset="0"/>
                <a:hlinkClick r:id="rId2"/>
              </a:rPr>
              <a:t>/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3"/>
              </a:rPr>
              <a:t>http://exoplanets.org</a:t>
            </a:r>
            <a:r>
              <a:rPr lang="cs-CZ" sz="2000" dirty="0" smtClean="0">
                <a:latin typeface="Trebuchet MS" panose="020B0603020202020204" pitchFamily="34" charset="0"/>
                <a:hlinkClick r:id="rId3"/>
              </a:rPr>
              <a:t>/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4"/>
              </a:rPr>
              <a:t>http://</a:t>
            </a:r>
            <a:r>
              <a:rPr lang="cs-CZ" sz="2000" dirty="0" smtClean="0">
                <a:latin typeface="Trebuchet MS" panose="020B0603020202020204" pitchFamily="34" charset="0"/>
                <a:hlinkClick r:id="rId4"/>
              </a:rPr>
              <a:t>www.openexoplanetcatalogue.com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5"/>
              </a:rPr>
              <a:t>http://exoplanetarchive.ipac.caltech.edu</a:t>
            </a:r>
            <a:r>
              <a:rPr lang="cs-CZ" sz="2000" dirty="0" smtClean="0">
                <a:latin typeface="Trebuchet MS" panose="020B0603020202020204" pitchFamily="34" charset="0"/>
                <a:hlinkClick r:id="rId5"/>
              </a:rPr>
              <a:t>/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6"/>
              </a:rPr>
              <a:t>http://</a:t>
            </a:r>
            <a:r>
              <a:rPr lang="cs-CZ" sz="2000" dirty="0" smtClean="0">
                <a:latin typeface="Trebuchet MS" panose="020B0603020202020204" pitchFamily="34" charset="0"/>
                <a:hlinkClick r:id="rId6"/>
              </a:rPr>
              <a:t>eyes.nasa.gov/exoplanets/download.html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7"/>
              </a:rPr>
              <a:t>http://planetquest.jpl.nasa.gov</a:t>
            </a:r>
            <a:r>
              <a:rPr lang="cs-CZ" sz="2000" dirty="0" smtClean="0">
                <a:latin typeface="Trebuchet MS" panose="020B0603020202020204" pitchFamily="34" charset="0"/>
                <a:hlinkClick r:id="rId7"/>
              </a:rPr>
              <a:t>/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8"/>
              </a:rPr>
              <a:t>http://</a:t>
            </a:r>
            <a:r>
              <a:rPr lang="cs-CZ" sz="2000" dirty="0" smtClean="0">
                <a:latin typeface="Trebuchet MS" panose="020B0603020202020204" pitchFamily="34" charset="0"/>
                <a:hlinkClick r:id="rId8"/>
              </a:rPr>
              <a:t>www.nasa.gov/mission_pages/kepler/main/index.html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9"/>
              </a:rPr>
              <a:t>http://</a:t>
            </a:r>
            <a:r>
              <a:rPr lang="cs-CZ" sz="2000" dirty="0" smtClean="0">
                <a:latin typeface="Trebuchet MS" panose="020B0603020202020204" pitchFamily="34" charset="0"/>
                <a:hlinkClick r:id="rId9"/>
              </a:rPr>
              <a:t>astro.unl.edu/naap/esp/esp.html</a:t>
            </a:r>
            <a:endParaRPr lang="cs-CZ" sz="2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cs-CZ" sz="2000" dirty="0">
                <a:latin typeface="Trebuchet MS" panose="020B0603020202020204" pitchFamily="34" charset="0"/>
                <a:hlinkClick r:id="rId10"/>
              </a:rPr>
              <a:t>http://</a:t>
            </a:r>
            <a:r>
              <a:rPr lang="cs-CZ" sz="2000" dirty="0" smtClean="0">
                <a:latin typeface="Trebuchet MS" panose="020B0603020202020204" pitchFamily="34" charset="0"/>
                <a:hlinkClick r:id="rId10"/>
              </a:rPr>
              <a:t>www.planethunters.org</a:t>
            </a:r>
            <a:endParaRPr lang="cs-CZ" sz="20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358552"/>
            <a:ext cx="766834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Zdroj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sv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ě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tla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na kruhové orbitě – Dopplerův efekt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5576" y="1599167"/>
            <a:ext cx="7704856" cy="3670103"/>
            <a:chOff x="755576" y="1599167"/>
            <a:chExt cx="7704856" cy="3670103"/>
          </a:xfrm>
        </p:grpSpPr>
        <p:grpSp>
          <p:nvGrpSpPr>
            <p:cNvPr id="10" name="Group 9"/>
            <p:cNvGrpSpPr/>
            <p:nvPr/>
          </p:nvGrpSpPr>
          <p:grpSpPr>
            <a:xfrm>
              <a:off x="755576" y="1599167"/>
              <a:ext cx="7344816" cy="3670103"/>
              <a:chOff x="755576" y="1599167"/>
              <a:chExt cx="7344816" cy="367010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55576" y="1599167"/>
                <a:ext cx="4694262" cy="3670103"/>
                <a:chOff x="755576" y="1599167"/>
                <a:chExt cx="4694262" cy="367010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576" y="1599167"/>
                  <a:ext cx="4694262" cy="3414009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755576" y="4869160"/>
                  <a:ext cx="1728192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smtClean="0">
                      <a:latin typeface="Trebuchet MS" panose="020B0603020202020204" pitchFamily="34" charset="0"/>
                    </a:rPr>
                    <a:t>Pozorovatel</a:t>
                  </a:r>
                  <a:endParaRPr lang="en-US" sz="2000" dirty="0">
                    <a:latin typeface="Trebuchet MS" panose="020B0603020202020204" pitchFamily="34" charset="0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5580112" y="2380818"/>
                <a:ext cx="252028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 smtClean="0">
                    <a:latin typeface="Trebuchet MS" panose="020B0603020202020204" pitchFamily="34" charset="0"/>
                  </a:rPr>
                  <a:t>Vyzářené spektrum</a:t>
                </a: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580112" y="3861048"/>
              <a:ext cx="28803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 smtClean="0">
                  <a:latin typeface="Trebuchet MS" panose="020B0603020202020204" pitchFamily="34" charset="0"/>
                </a:rPr>
                <a:t>Pozorované spektrum</a:t>
              </a:r>
              <a:endParaRPr lang="en-US" sz="20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29592" y="5445224"/>
            <a:ext cx="6264695" cy="9591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Z posunu čar měření časové změny </a:t>
            </a: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radiální rychlosti</a:t>
            </a:r>
            <a:r>
              <a:rPr lang="cs-CZ" sz="2000" dirty="0" smtClean="0">
                <a:latin typeface="Trebuchet MS" panose="020B0603020202020204" pitchFamily="34" charset="0"/>
              </a:rPr>
              <a:t>   	(složka rychlosti podél směru k pozorovateli)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92280" y="4322794"/>
                <a:ext cx="1828907" cy="793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𝑟𝑎𝑑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4322794"/>
                <a:ext cx="1828907" cy="7938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5496" y="6536377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4"/>
              </a:rPr>
              <a:t>http://ircamera.as.arizona.edu/NatSci102/NatSci102/lectures/spectroscopy.htm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8184" y="5661248"/>
            <a:ext cx="2592288" cy="561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cs-CZ" sz="2400" b="1" dirty="0">
                <a:solidFill>
                  <a:srgbClr val="0000FF"/>
                </a:solidFill>
                <a:latin typeface="Corbel" pitchFamily="34" charset="0"/>
                <a:hlinkClick r:id="rId2"/>
              </a:rPr>
              <a:t>Hvězda + planeta</a:t>
            </a:r>
            <a:endParaRPr lang="en-US" sz="2400" b="1" dirty="0">
              <a:solidFill>
                <a:srgbClr val="0000FF"/>
              </a:solidFill>
              <a:latin typeface="Corbe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47160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Spektroskopické dvojhvězdy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1412776"/>
            <a:ext cx="39604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Pohyb kolem společného těžiště</a:t>
            </a:r>
          </a:p>
          <a:p>
            <a:pPr algn="l"/>
            <a:endParaRPr lang="cs-CZ" sz="2000" dirty="0" smtClean="0">
              <a:latin typeface="Trebuchet MS" panose="020B0603020202020204" pitchFamily="34" charset="0"/>
            </a:endParaRPr>
          </a:p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Vzájemný posun 2 spekter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0464" y="5157192"/>
            <a:ext cx="33759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Extrémní poměr hmotností: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1520" y="1412776"/>
            <a:ext cx="4645023" cy="5186942"/>
            <a:chOff x="251520" y="1196752"/>
            <a:chExt cx="4645023" cy="51869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196752"/>
              <a:ext cx="4645023" cy="518694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99592" y="5646556"/>
              <a:ext cx="3816424" cy="737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496" y="6536377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rebuchet MS" panose="020B0603020202020204" pitchFamily="34" charset="0"/>
                <a:hlinkClick r:id="rId4"/>
              </a:rPr>
              <a:t>http://www.atnf.csiro.au/outreach/education/senior/astrophysics/binary_types.html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72" y="1412776"/>
            <a:ext cx="3822192" cy="2715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19872"/>
            <a:ext cx="3974232" cy="264948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358552"/>
            <a:ext cx="84795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První nalezená </a:t>
            </a:r>
            <a:r>
              <a:rPr lang="cs-CZ" altLang="en-US" sz="24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exoplaneta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kolem „normální“ hvězdy:</a:t>
            </a:r>
          </a:p>
          <a:p>
            <a:pPr>
              <a:lnSpc>
                <a:spcPct val="150000"/>
              </a:lnSpc>
            </a:pPr>
            <a:r>
              <a:rPr lang="cs-CZ" altLang="en-US" sz="2400" b="1" kern="0" dirty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    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51 Pegasi b 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(</a:t>
            </a:r>
            <a:r>
              <a:rPr lang="cs-CZ" altLang="en-US" sz="24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Mayor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&amp; </a:t>
            </a:r>
            <a:r>
              <a:rPr lang="en-US" altLang="en-US" sz="24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Queloz</a:t>
            </a:r>
            <a:r>
              <a:rPr lang="en-US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1995, Marcy &amp; Butler 1995</a:t>
            </a:r>
            <a:r>
              <a:rPr lang="cs-CZ" altLang="en-US" sz="24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)</a:t>
            </a:r>
            <a:endParaRPr lang="en-US" altLang="en-US" sz="24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484784"/>
            <a:ext cx="3960440" cy="240065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Orbitální perioda P = 4,2 d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Hlavní poloosa     a = 0,05 AU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Excentricita         e = 0,013</a:t>
            </a:r>
          </a:p>
          <a:p>
            <a:pPr algn="l">
              <a:lnSpc>
                <a:spcPct val="150000"/>
              </a:lnSpc>
            </a:pPr>
            <a:r>
              <a:rPr lang="en-US" sz="2000" dirty="0" smtClean="0">
                <a:latin typeface="Trebuchet MS" panose="020B0603020202020204" pitchFamily="34" charset="0"/>
              </a:rPr>
              <a:t>H</a:t>
            </a:r>
            <a:r>
              <a:rPr lang="cs-CZ" sz="2000" dirty="0" err="1" smtClean="0">
                <a:latin typeface="Trebuchet MS" panose="020B0603020202020204" pitchFamily="34" charset="0"/>
              </a:rPr>
              <a:t>motnost</a:t>
            </a:r>
            <a:r>
              <a:rPr lang="en-US" sz="2000" dirty="0" smtClean="0">
                <a:latin typeface="Trebuchet MS" panose="020B0603020202020204" pitchFamily="34" charset="0"/>
              </a:rPr>
              <a:t>       </a:t>
            </a:r>
            <a:r>
              <a:rPr lang="cs-CZ" sz="2000" dirty="0" smtClean="0">
                <a:latin typeface="Trebuchet MS" panose="020B0603020202020204" pitchFamily="34" charset="0"/>
              </a:rPr>
              <a:t>     M </a:t>
            </a:r>
            <a:r>
              <a:rPr lang="en-US" sz="2000" dirty="0" smtClean="0">
                <a:latin typeface="Trebuchet MS" panose="020B0603020202020204" pitchFamily="34" charset="0"/>
              </a:rPr>
              <a:t>&gt; 0,47 M</a:t>
            </a:r>
            <a:r>
              <a:rPr lang="en-US" sz="2000" baseline="-25000" dirty="0" smtClean="0">
                <a:latin typeface="Trebuchet MS" panose="020B0603020202020204" pitchFamily="34" charset="0"/>
              </a:rPr>
              <a:t>J</a:t>
            </a:r>
            <a:endParaRPr lang="cs-CZ" sz="2000" baseline="-25000" dirty="0" smtClean="0">
              <a:latin typeface="Trebuchet MS" panose="020B0603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Teplota                T = 1300 K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4221088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dirty="0" smtClean="0">
                <a:latin typeface="Trebuchet MS" panose="020B0603020202020204" pitchFamily="34" charset="0"/>
              </a:rPr>
              <a:t>Mate</a:t>
            </a:r>
            <a:r>
              <a:rPr lang="cs-CZ" sz="2000" dirty="0" err="1" smtClean="0">
                <a:latin typeface="Trebuchet MS" panose="020B0603020202020204" pitchFamily="34" charset="0"/>
              </a:rPr>
              <a:t>řská</a:t>
            </a:r>
            <a:r>
              <a:rPr lang="cs-CZ" sz="2000" dirty="0" smtClean="0">
                <a:latin typeface="Trebuchet MS" panose="020B0603020202020204" pitchFamily="34" charset="0"/>
              </a:rPr>
              <a:t> hvězda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  Hmotnost     M = 1,06 M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S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  Poloměr        R = 1,2 R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S</a:t>
            </a:r>
          </a:p>
          <a:p>
            <a:pPr algn="l">
              <a:lnSpc>
                <a:spcPct val="15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  Teplota         T = 5600 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6035980"/>
            <a:ext cx="1584176" cy="561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cs-CZ" sz="2400" b="1" dirty="0" smtClean="0">
                <a:latin typeface="Corbel" pitchFamily="34" charset="0"/>
                <a:hlinkClick r:id="rId4"/>
              </a:rPr>
              <a:t>Simulátor</a:t>
            </a:r>
            <a:endParaRPr lang="en-US" sz="2400" b="1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45675" y="513532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5"/>
              </a:rPr>
              <a:t>http://en.wikipedia.org/wiki/51_Pegasi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845324" y="834284"/>
            <a:ext cx="290314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</a:t>
            </a:r>
            <a:r>
              <a:rPr lang="cs-CZ" sz="24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očet</a:t>
            </a:r>
            <a:r>
              <a:rPr lang="cs-CZ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:   585/1853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715000" cy="47625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810039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Exoplanety</a:t>
            </a:r>
            <a:r>
              <a:rPr lang="en-US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altLang="en-US" sz="2800" b="1" kern="0" dirty="0" err="1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nalezen</a:t>
            </a:r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é metodou radiální rychlosti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125234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rebuchet MS" panose="020B0603020202020204" pitchFamily="34" charset="0"/>
              </a:rPr>
              <a:t>Hlavní poloosa </a:t>
            </a:r>
            <a:r>
              <a:rPr lang="en-US" sz="2000" dirty="0" smtClean="0">
                <a:latin typeface="Trebuchet MS" panose="020B0603020202020204" pitchFamily="34" charset="0"/>
              </a:rPr>
              <a:t>[AU]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707649" y="3372961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rebuchet MS" panose="020B0603020202020204" pitchFamily="34" charset="0"/>
              </a:rPr>
              <a:t>H</a:t>
            </a:r>
            <a:r>
              <a:rPr lang="en-US" sz="2000" dirty="0" err="1" smtClean="0">
                <a:latin typeface="Trebuchet MS" panose="020B0603020202020204" pitchFamily="34" charset="0"/>
              </a:rPr>
              <a:t>motnost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[M</a:t>
            </a:r>
            <a:r>
              <a:rPr lang="en-US" sz="2000" baseline="-25000" dirty="0" smtClean="0">
                <a:latin typeface="Trebuchet MS" panose="020B0603020202020204" pitchFamily="34" charset="0"/>
              </a:rPr>
              <a:t>J</a:t>
            </a:r>
            <a:r>
              <a:rPr lang="en-US" sz="2000" dirty="0" smtClean="0">
                <a:latin typeface="Trebuchet MS" panose="020B0603020202020204" pitchFamily="34" charset="0"/>
              </a:rPr>
              <a:t>]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5373216"/>
            <a:ext cx="22238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Planety sluneční soustavy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63888" y="300240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>
            <a:off x="5803200" y="5859280"/>
            <a:ext cx="18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04412" y="4608956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3"/>
              </a:rPr>
              <a:t>http://www.openexoplanetcatalogue.com/correlations.html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2048" y="214536"/>
            <a:ext cx="810039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cs-CZ" altLang="en-US" sz="2800" b="1" kern="0" dirty="0" smtClean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Přechod (tranzit) planety před mateřskou hvězdou</a:t>
            </a:r>
            <a:endParaRPr lang="en-US" altLang="en-US" sz="2800" b="1" kern="0" dirty="0" smtClean="0">
              <a:solidFill>
                <a:srgbClr val="0070C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4841865"/>
            <a:ext cx="777686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Relativní po</a:t>
            </a:r>
            <a:r>
              <a:rPr lang="en-US" sz="2000" dirty="0" smtClean="0">
                <a:latin typeface="Trebuchet MS" panose="020B0603020202020204" pitchFamily="34" charset="0"/>
              </a:rPr>
              <a:t>k</a:t>
            </a:r>
            <a:r>
              <a:rPr lang="cs-CZ" sz="2000" dirty="0" smtClean="0">
                <a:latin typeface="Trebuchet MS" panose="020B0603020202020204" pitchFamily="34" charset="0"/>
              </a:rPr>
              <a:t>les zářivého toku úměrný (R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p</a:t>
            </a:r>
            <a:r>
              <a:rPr lang="en-US" sz="2000" dirty="0" smtClean="0">
                <a:latin typeface="Trebuchet MS" panose="020B0603020202020204" pitchFamily="34" charset="0"/>
              </a:rPr>
              <a:t>/R</a:t>
            </a:r>
            <a:r>
              <a:rPr lang="en-US" sz="2000" baseline="-25000" dirty="0" smtClean="0">
                <a:latin typeface="Trebuchet MS" panose="020B0603020202020204" pitchFamily="34" charset="0"/>
              </a:rPr>
              <a:t>*</a:t>
            </a:r>
            <a:r>
              <a:rPr lang="cs-CZ" sz="2000" dirty="0" smtClean="0">
                <a:latin typeface="Trebuchet MS" panose="020B0603020202020204" pitchFamily="34" charset="0"/>
              </a:rPr>
              <a:t>)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2</a:t>
            </a:r>
            <a:endParaRPr lang="cs-CZ" sz="2000" dirty="0">
              <a:latin typeface="Trebuchet MS" panose="020B0603020202020204" pitchFamily="34" charset="0"/>
            </a:endParaRPr>
          </a:p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                                                       </a:t>
            </a:r>
            <a:r>
              <a:rPr lang="en-US" sz="2000" dirty="0" smtClean="0">
                <a:latin typeface="Arial"/>
                <a:cs typeface="Arial"/>
              </a:rPr>
              <a:t>→</a:t>
            </a:r>
            <a:r>
              <a:rPr lang="en-US" sz="2000" dirty="0" smtClean="0">
                <a:latin typeface="Trebuchet MS" panose="020B0603020202020204" pitchFamily="34" charset="0"/>
              </a:rPr>
              <a:t> m</a:t>
            </a:r>
            <a:r>
              <a:rPr lang="cs-CZ" sz="2000" dirty="0" err="1" smtClean="0">
                <a:latin typeface="Trebuchet MS" panose="020B0603020202020204" pitchFamily="34" charset="0"/>
              </a:rPr>
              <a:t>ěření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poloměru</a:t>
            </a:r>
            <a:r>
              <a:rPr lang="cs-CZ" sz="2000" dirty="0" smtClean="0">
                <a:latin typeface="Trebuchet MS" panose="020B0603020202020204" pitchFamily="34" charset="0"/>
              </a:rPr>
              <a:t> planety</a:t>
            </a:r>
          </a:p>
          <a:p>
            <a:pPr algn="l"/>
            <a:endParaRPr lang="cs-CZ" sz="2000" dirty="0" smtClean="0">
              <a:latin typeface="Trebuchet MS" panose="020B0603020202020204" pitchFamily="34" charset="0"/>
            </a:endParaRPr>
          </a:p>
          <a:p>
            <a:pPr algn="l"/>
            <a:r>
              <a:rPr lang="cs-CZ" sz="2000" dirty="0" smtClean="0">
                <a:latin typeface="Trebuchet MS" panose="020B0603020202020204" pitchFamily="34" charset="0"/>
              </a:rPr>
              <a:t>V kombinaci s radiální rychlostí měření </a:t>
            </a:r>
            <a:r>
              <a:rPr lang="cs-CZ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hmotnosti, hustoty</a:t>
            </a:r>
            <a:endParaRPr lang="en-US" sz="20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947748"/>
            <a:ext cx="1584176" cy="561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cs-CZ" sz="2400" b="1" dirty="0" smtClean="0">
                <a:latin typeface="Corbel" pitchFamily="34" charset="0"/>
                <a:hlinkClick r:id="rId4"/>
              </a:rPr>
              <a:t>Simulátor</a:t>
            </a:r>
            <a:endParaRPr lang="en-US" sz="2400" b="1" dirty="0">
              <a:latin typeface="Corbel" pitchFamily="34" charset="0"/>
            </a:endParaRPr>
          </a:p>
        </p:txBody>
      </p:sp>
      <p:pic>
        <p:nvPicPr>
          <p:cNvPr id="9" name="transitAnimation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1059080"/>
            <a:ext cx="5544616" cy="3118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776420" y="4564333"/>
            <a:ext cx="450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6"/>
              </a:rPr>
              <a:t>http://kepler.nasa.gov/multimedia/animations/?ImageID=296</a:t>
            </a:r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1074</Words>
  <Application>Microsoft Office PowerPoint</Application>
  <PresentationFormat>On-screen Show (4:3)</PresentationFormat>
  <Paragraphs>230</Paragraphs>
  <Slides>47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Výchozí návrh</vt:lpstr>
      <vt:lpstr>14_Výchozí návrh</vt:lpstr>
      <vt:lpstr>Office Theme</vt:lpstr>
      <vt:lpstr>1_Výchozí návrh</vt:lpstr>
      <vt:lpstr>2_Výchozí návrh</vt:lpstr>
      <vt:lpstr>Rovnice</vt:lpstr>
      <vt:lpstr>  Planety  mimo  sluneční  soustavu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MFF 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objevy    z gravitačního čočkování</dc:title>
  <dc:creator>root</dc:creator>
  <cp:lastModifiedBy>David Heyrovsky</cp:lastModifiedBy>
  <cp:revision>226</cp:revision>
  <dcterms:created xsi:type="dcterms:W3CDTF">2008-11-11T11:08:53Z</dcterms:created>
  <dcterms:modified xsi:type="dcterms:W3CDTF">2014-12-08T22:54:44Z</dcterms:modified>
</cp:coreProperties>
</file>