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65" r:id="rId4"/>
    <p:sldId id="273" r:id="rId5"/>
    <p:sldId id="274" r:id="rId6"/>
    <p:sldId id="258" r:id="rId7"/>
    <p:sldId id="261" r:id="rId8"/>
    <p:sldId id="260" r:id="rId9"/>
    <p:sldId id="275" r:id="rId10"/>
    <p:sldId id="270" r:id="rId11"/>
    <p:sldId id="276" r:id="rId12"/>
    <p:sldId id="277" r:id="rId13"/>
    <p:sldId id="313" r:id="rId14"/>
    <p:sldId id="294" r:id="rId15"/>
    <p:sldId id="263" r:id="rId16"/>
    <p:sldId id="314" r:id="rId17"/>
    <p:sldId id="264" r:id="rId18"/>
    <p:sldId id="315" r:id="rId19"/>
    <p:sldId id="316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63"/>
    <p:restoredTop sz="92517"/>
  </p:normalViewPr>
  <p:slideViewPr>
    <p:cSldViewPr snapToGrid="0" snapToObjects="1">
      <p:cViewPr varScale="1">
        <p:scale>
          <a:sx n="118" d="100"/>
          <a:sy n="118" d="100"/>
        </p:scale>
        <p:origin x="22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14E28-464D-A94C-AB4E-C076DE4A8D06}" type="datetimeFigureOut">
              <a:rPr lang="en-US" smtClean="0"/>
              <a:t>10/7/23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863AF-AC8F-2C4F-BD2F-1A1FF12AD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96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7F3A5F-3A08-7A48-B44C-28D252C4E9F2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6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5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11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39A46-6D20-494A-B00D-6C6E0148C1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65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8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55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4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16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24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6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93349-FD5F-D540-8892-88A91FF863FE}" type="datetimeFigureOut">
              <a:rPr lang="en-US" smtClean="0"/>
              <a:t>10/7/23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92587-0948-704D-840D-FB40AC5D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6.emf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12" Type="http://schemas.openxmlformats.org/officeDocument/2006/relationships/oleObject" Target="../embeddings/oleObject8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5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34.emf"/><Relationship Id="rId3" Type="http://schemas.openxmlformats.org/officeDocument/2006/relationships/image" Target="../media/image30.emf"/><Relationship Id="rId7" Type="http://schemas.openxmlformats.org/officeDocument/2006/relationships/image" Target="../media/image38.emf"/><Relationship Id="rId12" Type="http://schemas.openxmlformats.org/officeDocument/2006/relationships/oleObject" Target="../embeddings/oleObject14.bin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3.emf"/><Relationship Id="rId5" Type="http://schemas.openxmlformats.org/officeDocument/2006/relationships/image" Target="../media/image37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quantum.karlov.mff.cuni.cz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fakult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214788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28875" y="857250"/>
            <a:ext cx="6259513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Times New Roman" charset="0"/>
              </a:rPr>
              <a:t>Quantum-Chemical Description of the Interactions of Metal Complexes in Biological Environment.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Times New Roman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786063" y="3286125"/>
            <a:ext cx="3786187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2000" b="1">
                <a:solidFill>
                  <a:schemeClr val="tx2"/>
                </a:solidFill>
                <a:latin typeface="Times New Roman" charset="0"/>
                <a:cs typeface="Times New Roman" charset="0"/>
              </a:rPr>
              <a:t>Jaroslav Burda</a:t>
            </a:r>
          </a:p>
          <a:p>
            <a:pPr algn="ctr" eaLnBrk="1" hangingPunct="1"/>
            <a:endParaRPr lang="cs-CZ" sz="2000" b="1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algn="ctr" eaLnBrk="1" hangingPunct="1"/>
            <a:r>
              <a:rPr lang="en-US" sz="1800" b="1">
                <a:solidFill>
                  <a:schemeClr val="tx2"/>
                </a:solidFill>
                <a:latin typeface="Times New Roman" charset="0"/>
                <a:cs typeface="Times New Roman" charset="0"/>
              </a:rPr>
              <a:t>Faculty of mathematics and physics,</a:t>
            </a:r>
            <a:endParaRPr lang="cs-CZ" sz="1800" b="1">
              <a:solidFill>
                <a:schemeClr val="tx2"/>
              </a:solidFill>
              <a:latin typeface="Times New Roman" charset="0"/>
              <a:cs typeface="Times New Roman" charset="0"/>
            </a:endParaRPr>
          </a:p>
          <a:p>
            <a:pPr algn="ctr" eaLnBrk="1" hangingPunct="1"/>
            <a:r>
              <a:rPr lang="cs-CZ" sz="1800" b="1">
                <a:solidFill>
                  <a:schemeClr val="tx2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1800" b="1">
                <a:solidFill>
                  <a:schemeClr val="tx2"/>
                </a:solidFill>
                <a:latin typeface="Times New Roman" charset="0"/>
                <a:cs typeface="Times New Roman" charset="0"/>
              </a:rPr>
              <a:t>Charles </a:t>
            </a:r>
            <a:r>
              <a:rPr lang="cs-CZ" sz="1800" b="1">
                <a:solidFill>
                  <a:schemeClr val="tx2"/>
                </a:solidFill>
                <a:latin typeface="Times New Roman" charset="0"/>
                <a:cs typeface="Times New Roman" charset="0"/>
              </a:rPr>
              <a:t>U</a:t>
            </a:r>
            <a:r>
              <a:rPr lang="en-US" sz="1800" b="1">
                <a:solidFill>
                  <a:schemeClr val="tx2"/>
                </a:solidFill>
                <a:latin typeface="Times New Roman" charset="0"/>
                <a:cs typeface="Times New Roman" charset="0"/>
              </a:rPr>
              <a:t>niversity in Prague </a:t>
            </a:r>
          </a:p>
          <a:p>
            <a:pPr algn="ctr" eaLnBrk="1" hangingPunct="1"/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pic>
        <p:nvPicPr>
          <p:cNvPr id="19461" name="Picture 6" descr="new-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>
            <a:fillRect/>
          </a:stretch>
        </p:blipFill>
        <p:spPr bwMode="auto">
          <a:xfrm>
            <a:off x="6215063" y="2357438"/>
            <a:ext cx="3003550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chlorophylls_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3" t="47047" b="26003"/>
          <a:stretch>
            <a:fillRect/>
          </a:stretch>
        </p:blipFill>
        <p:spPr bwMode="auto">
          <a:xfrm>
            <a:off x="220663" y="3995738"/>
            <a:ext cx="32194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16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9" t="10048" r="14977" b="20477"/>
          <a:stretch>
            <a:fillRect/>
          </a:stretch>
        </p:blipFill>
        <p:spPr bwMode="auto">
          <a:xfrm>
            <a:off x="642938" y="3429000"/>
            <a:ext cx="17176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708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BEFF7E-C161-9849-99BF-73613C50F8FD}"/>
              </a:ext>
            </a:extLst>
          </p:cNvPr>
          <p:cNvGrpSpPr/>
          <p:nvPr/>
        </p:nvGrpSpPr>
        <p:grpSpPr>
          <a:xfrm>
            <a:off x="0" y="417171"/>
            <a:ext cx="9144000" cy="1782763"/>
            <a:chOff x="0" y="2057400"/>
            <a:chExt cx="9144000" cy="1782763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D1B6EE54-05A5-F944-BA44-79D704F80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2057400"/>
              <a:ext cx="8534400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just" eaLnBrk="1" hangingPunct="1"/>
              <a:r>
                <a:rPr lang="cs-CZ" altLang="cs-CZ" sz="1800" dirty="0">
                  <a:solidFill>
                    <a:srgbClr val="000000"/>
                  </a:solidFill>
                </a:rPr>
                <a:t>Proveďme nyní </a:t>
              </a:r>
              <a:r>
                <a:rPr lang="cs-CZ" altLang="cs-CZ" sz="1800" b="1" dirty="0" err="1">
                  <a:solidFill>
                    <a:srgbClr val="000000"/>
                  </a:solidFill>
                </a:rPr>
                <a:t>izochorické</a:t>
              </a:r>
              <a:r>
                <a:rPr lang="cs-CZ" altLang="cs-CZ" sz="1800" b="1" dirty="0">
                  <a:solidFill>
                    <a:srgbClr val="000000"/>
                  </a:solidFill>
                </a:rPr>
                <a:t> ohřívání látky. </a:t>
              </a:r>
              <a:r>
                <a:rPr lang="cs-CZ" altLang="cs-CZ" sz="1800" dirty="0">
                  <a:solidFill>
                    <a:srgbClr val="000000"/>
                  </a:solidFill>
                </a:rPr>
                <a:t>Při takovém ději zůstává objem konstantní, změna objemu je nulová (</a:t>
              </a:r>
              <a:r>
                <a:rPr lang="cs-CZ" altLang="cs-CZ" sz="1800" b="1" dirty="0">
                  <a:solidFill>
                    <a:srgbClr val="000000"/>
                  </a:solidFill>
                </a:rPr>
                <a:t>d </a:t>
              </a:r>
              <a:r>
                <a:rPr lang="cs-CZ" altLang="cs-CZ" sz="1800" b="1" i="1" dirty="0">
                  <a:solidFill>
                    <a:srgbClr val="000000"/>
                  </a:solidFill>
                </a:rPr>
                <a:t>V = </a:t>
              </a:r>
              <a:r>
                <a:rPr lang="cs-CZ" altLang="cs-CZ" sz="1800" b="1" dirty="0">
                  <a:solidFill>
                    <a:srgbClr val="000000"/>
                  </a:solidFill>
                </a:rPr>
                <a:t>0</a:t>
              </a:r>
              <a:r>
                <a:rPr lang="cs-CZ" altLang="cs-CZ" sz="1800" dirty="0">
                  <a:solidFill>
                    <a:srgbClr val="000000"/>
                  </a:solidFill>
                </a:rPr>
                <a:t>), a tedy i objemová práce je nulová. Pak dostaneme:</a:t>
              </a:r>
            </a:p>
            <a:p>
              <a:pPr algn="just" eaLnBrk="1" hangingPunct="1"/>
              <a:endParaRPr lang="cs-CZ" altLang="cs-CZ" sz="1800" dirty="0">
                <a:solidFill>
                  <a:srgbClr val="000000"/>
                </a:solidFill>
              </a:endParaRPr>
            </a:p>
            <a:p>
              <a:pPr algn="just" eaLnBrk="1" hangingPunct="1"/>
              <a:endParaRPr lang="cs-CZ" altLang="cs-CZ" sz="800" dirty="0">
                <a:solidFill>
                  <a:srgbClr val="000000"/>
                </a:solidFill>
              </a:endParaRPr>
            </a:p>
            <a:p>
              <a:pPr algn="just" eaLnBrk="1" hangingPunct="1"/>
              <a:r>
                <a:rPr lang="cs-CZ" altLang="cs-CZ" sz="1800" i="1" dirty="0">
                  <a:solidFill>
                    <a:srgbClr val="000000"/>
                  </a:solidFill>
                </a:rPr>
                <a:t>Index V u symbolu veličiny pro teplo značí, že děj proběhl </a:t>
              </a:r>
              <a:r>
                <a:rPr lang="cs-CZ" altLang="cs-CZ" sz="1800" i="1" dirty="0" err="1">
                  <a:solidFill>
                    <a:srgbClr val="000000"/>
                  </a:solidFill>
                </a:rPr>
                <a:t>izochoricky</a:t>
              </a:r>
              <a:r>
                <a:rPr lang="cs-CZ" altLang="cs-CZ" sz="1800" i="1" dirty="0">
                  <a:solidFill>
                    <a:srgbClr val="000000"/>
                  </a:solidFill>
                </a:rPr>
                <a:t>.</a:t>
              </a:r>
              <a:endParaRPr lang="en-US" altLang="cs-CZ" sz="1800" dirty="0">
                <a:solidFill>
                  <a:srgbClr val="000000"/>
                </a:solidFill>
              </a:endParaRPr>
            </a:p>
            <a:p>
              <a:pPr algn="just" eaLnBrk="1" hangingPunct="1"/>
              <a:endParaRPr lang="cs-CZ" altLang="cs-CZ" sz="1000" b="1" dirty="0">
                <a:solidFill>
                  <a:schemeClr val="accent2"/>
                </a:solidFill>
              </a:endParaRPr>
            </a:p>
            <a:p>
              <a:pPr algn="just" eaLnBrk="1" hangingPunct="1"/>
              <a:r>
                <a:rPr lang="cs-CZ" altLang="cs-CZ" sz="1800" b="1" i="1" dirty="0">
                  <a:solidFill>
                    <a:srgbClr val="FF0000"/>
                  </a:solidFill>
                </a:rPr>
                <a:t>Teplo dodané systému za konstantního objemu je rovno zvýšení vnitřní energie soustavy.</a:t>
              </a:r>
              <a:r>
                <a:rPr lang="en-US" altLang="cs-CZ" sz="1800" b="1" i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DE800CAC-8914-EF47-AC0F-4D65E4C3E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2768600"/>
              <a:ext cx="0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750A62D8-BF9F-5844-8DC8-FEF0787AB3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59"/>
            <a:stretch/>
          </p:blipFill>
          <p:spPr bwMode="auto">
            <a:xfrm>
              <a:off x="1981201" y="2665841"/>
              <a:ext cx="3733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32D47FD-8AEE-F54F-A54D-B10C838EE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017838"/>
              <a:ext cx="91440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br>
                <a:rPr lang="en-US" altLang="cs-CZ"/>
              </a:br>
              <a:endParaRPr lang="en-US" altLang="cs-CZ"/>
            </a:p>
          </p:txBody>
        </p:sp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3A068051-BDA6-7246-8668-B66A1CB7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1" y="2074052"/>
            <a:ext cx="8077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7325" indent="-187325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cs-CZ" altLang="cs-CZ" sz="1800" i="1" dirty="0">
                <a:solidFill>
                  <a:srgbClr val="000000"/>
                </a:solidFill>
              </a:rPr>
              <a:t> </a:t>
            </a:r>
            <a:endParaRPr lang="cs-CZ" altLang="cs-CZ" sz="1800" dirty="0"/>
          </a:p>
          <a:p>
            <a:pPr algn="just" eaLnBrk="1" hangingPunct="1"/>
            <a:r>
              <a:rPr lang="cs-CZ" altLang="cs-CZ" sz="1800" dirty="0">
                <a:solidFill>
                  <a:srgbClr val="000000"/>
                </a:solidFill>
              </a:rPr>
              <a:t>Zahřívejme nyní </a:t>
            </a:r>
            <a:r>
              <a:rPr lang="cs-CZ" altLang="cs-CZ" sz="1800" b="1" dirty="0">
                <a:solidFill>
                  <a:srgbClr val="000000"/>
                </a:solidFill>
              </a:rPr>
              <a:t>systém izobaricky</a:t>
            </a:r>
            <a:r>
              <a:rPr lang="cs-CZ" altLang="cs-CZ" sz="1800" dirty="0">
                <a:solidFill>
                  <a:srgbClr val="000000"/>
                </a:solidFill>
              </a:rPr>
              <a:t>. Tuto skutečnost vystihneme tím, že k symbolu pro teplo připojíme index </a:t>
            </a:r>
            <a:r>
              <a:rPr lang="cs-CZ" altLang="cs-CZ" sz="1800" i="1" dirty="0">
                <a:solidFill>
                  <a:srgbClr val="000000"/>
                </a:solidFill>
              </a:rPr>
              <a:t>p. </a:t>
            </a:r>
          </a:p>
          <a:p>
            <a:pPr algn="just" eaLnBrk="1" hangingPunct="1"/>
            <a:r>
              <a:rPr lang="cs-CZ" altLang="cs-CZ" sz="1800" dirty="0">
                <a:solidFill>
                  <a:srgbClr val="000000"/>
                </a:solidFill>
              </a:rPr>
              <a:t>Práce </a:t>
            </a:r>
            <a:r>
              <a:rPr lang="cs-CZ" altLang="cs-CZ" sz="1800" b="1" dirty="0">
                <a:solidFill>
                  <a:srgbClr val="FF0000"/>
                </a:solidFill>
              </a:rPr>
              <a:t>již není nulová, ale má hodnotu </a:t>
            </a:r>
            <a:r>
              <a:rPr lang="cs-CZ" altLang="cs-CZ" sz="1800" dirty="0">
                <a:solidFill>
                  <a:srgbClr val="000000"/>
                </a:solidFill>
              </a:rPr>
              <a:t>— </a:t>
            </a:r>
            <a:r>
              <a:rPr lang="cs-CZ" altLang="cs-CZ" sz="1800" i="1" dirty="0" err="1">
                <a:solidFill>
                  <a:srgbClr val="000000"/>
                </a:solidFill>
              </a:rPr>
              <a:t>pdV</a:t>
            </a:r>
            <a:r>
              <a:rPr lang="cs-CZ" altLang="cs-CZ" sz="1800" i="1" dirty="0">
                <a:solidFill>
                  <a:srgbClr val="000000"/>
                </a:solidFill>
              </a:rPr>
              <a:t>, </a:t>
            </a:r>
            <a:r>
              <a:rPr lang="cs-CZ" altLang="cs-CZ" sz="1800" dirty="0">
                <a:solidFill>
                  <a:srgbClr val="000000"/>
                </a:solidFill>
              </a:rPr>
              <a:t>takže platí:</a:t>
            </a:r>
            <a:endParaRPr lang="en-US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Pak lze zahrnout tlak do diference  </a:t>
            </a:r>
            <a:r>
              <a:rPr lang="en-US" altLang="cs-CZ" sz="1800" b="1" i="1" dirty="0">
                <a:solidFill>
                  <a:schemeClr val="accent2"/>
                </a:solidFill>
              </a:rPr>
              <a:t>[d</a:t>
            </a:r>
            <a:r>
              <a:rPr lang="cs-CZ" altLang="cs-CZ" sz="1800" b="1" i="1" dirty="0">
                <a:solidFill>
                  <a:schemeClr val="accent2"/>
                </a:solidFill>
              </a:rPr>
              <a:t>(</a:t>
            </a:r>
            <a:r>
              <a:rPr lang="cs-CZ" altLang="cs-CZ" sz="1800" b="1" i="1" dirty="0" err="1">
                <a:solidFill>
                  <a:schemeClr val="accent2"/>
                </a:solidFill>
              </a:rPr>
              <a:t>pV</a:t>
            </a:r>
            <a:r>
              <a:rPr lang="cs-CZ" altLang="cs-CZ" sz="1800" b="1" i="1" dirty="0">
                <a:solidFill>
                  <a:schemeClr val="accent2"/>
                </a:solidFill>
              </a:rPr>
              <a:t>) = </a:t>
            </a:r>
            <a:r>
              <a:rPr lang="cs-CZ" altLang="cs-CZ" sz="1800" b="1" i="1" dirty="0" err="1">
                <a:solidFill>
                  <a:schemeClr val="accent2"/>
                </a:solidFill>
              </a:rPr>
              <a:t>pdV</a:t>
            </a:r>
            <a:r>
              <a:rPr lang="cs-CZ" altLang="cs-CZ" sz="1800" b="1" i="1" dirty="0">
                <a:solidFill>
                  <a:schemeClr val="accent2"/>
                </a:solidFill>
              </a:rPr>
              <a:t> + </a:t>
            </a:r>
            <a:r>
              <a:rPr lang="cs-CZ" altLang="cs-CZ" sz="1800" b="1" i="1" dirty="0" err="1">
                <a:solidFill>
                  <a:schemeClr val="accent2"/>
                </a:solidFill>
              </a:rPr>
              <a:t>Vdp</a:t>
            </a:r>
            <a:r>
              <a:rPr lang="en-US" altLang="cs-CZ" sz="1800" b="1" i="1" dirty="0">
                <a:solidFill>
                  <a:schemeClr val="accent2"/>
                </a:solidFill>
              </a:rPr>
              <a:t>]</a:t>
            </a:r>
            <a:endParaRPr lang="cs-CZ" altLang="cs-CZ" sz="1800" b="1" i="1" dirty="0">
              <a:solidFill>
                <a:schemeClr val="accent2"/>
              </a:solidFill>
            </a:endParaRP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	</a:t>
            </a:r>
            <a:r>
              <a:rPr lang="cs-CZ" altLang="cs-CZ" sz="1800" dirty="0">
                <a:solidFill>
                  <a:srgbClr val="000000"/>
                </a:solidFill>
              </a:rPr>
              <a:t>Protože </a:t>
            </a:r>
            <a:r>
              <a:rPr lang="cs-CZ" altLang="cs-CZ" sz="1800" i="1" dirty="0">
                <a:solidFill>
                  <a:srgbClr val="000000"/>
                </a:solidFill>
              </a:rPr>
              <a:t>U, p </a:t>
            </a:r>
            <a:r>
              <a:rPr lang="cs-CZ" altLang="cs-CZ" sz="1800" dirty="0">
                <a:solidFill>
                  <a:srgbClr val="000000"/>
                </a:solidFill>
              </a:rPr>
              <a:t>i V jsou stavové funkce, lze rovnicí</a:t>
            </a:r>
            <a:endParaRPr lang="en-US" altLang="cs-CZ" sz="1800" dirty="0"/>
          </a:p>
          <a:p>
            <a:pPr eaLnBrk="1" hangingPunct="1"/>
            <a:r>
              <a:rPr lang="cs-CZ" altLang="cs-CZ" sz="1800" dirty="0"/>
              <a:t>	</a:t>
            </a:r>
            <a:r>
              <a:rPr lang="cs-CZ" altLang="cs-CZ" sz="1800" dirty="0">
                <a:solidFill>
                  <a:srgbClr val="000000"/>
                </a:solidFill>
              </a:rPr>
              <a:t>definovat novou </a:t>
            </a:r>
            <a:r>
              <a:rPr lang="cs-CZ" altLang="cs-CZ" sz="1800" b="1" i="1" dirty="0">
                <a:solidFill>
                  <a:srgbClr val="FF0000"/>
                </a:solidFill>
              </a:rPr>
              <a:t>stavovou funkci H</a:t>
            </a:r>
            <a:r>
              <a:rPr lang="cs-CZ" altLang="cs-CZ" sz="1800" i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zvanou </a:t>
            </a:r>
            <a:r>
              <a:rPr lang="cs-CZ" altLang="cs-CZ" sz="1800" b="1" dirty="0">
                <a:solidFill>
                  <a:srgbClr val="FF0000"/>
                </a:solidFill>
              </a:rPr>
              <a:t>entalpie</a:t>
            </a:r>
            <a:r>
              <a:rPr lang="cs-CZ" altLang="cs-CZ" sz="1800" b="1" dirty="0">
                <a:solidFill>
                  <a:srgbClr val="000000"/>
                </a:solidFill>
              </a:rPr>
              <a:t>. </a:t>
            </a:r>
            <a:endParaRPr lang="en-US" altLang="cs-CZ" sz="1800" b="1" dirty="0">
              <a:solidFill>
                <a:srgbClr val="000000"/>
              </a:solidFill>
            </a:endParaRPr>
          </a:p>
          <a:p>
            <a:pPr eaLnBrk="1" hangingPunct="1"/>
            <a:endParaRPr lang="en-US" altLang="cs-CZ" sz="1800" b="1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Pak lze </a:t>
            </a:r>
            <a:r>
              <a:rPr lang="en-US" altLang="cs-CZ" sz="1800" dirty="0" err="1">
                <a:solidFill>
                  <a:srgbClr val="000000"/>
                </a:solidFill>
              </a:rPr>
              <a:t>ps</a:t>
            </a:r>
            <a:r>
              <a:rPr lang="cs-CZ" altLang="cs-CZ" sz="1800" dirty="0" err="1">
                <a:solidFill>
                  <a:srgbClr val="000000"/>
                </a:solidFill>
              </a:rPr>
              <a:t>át</a:t>
            </a:r>
            <a:r>
              <a:rPr lang="cs-CZ" altLang="cs-CZ" sz="1800" dirty="0">
                <a:solidFill>
                  <a:srgbClr val="000000"/>
                </a:solidFill>
              </a:rPr>
              <a:t>:</a:t>
            </a:r>
            <a:endParaRPr lang="en-US" altLang="cs-CZ" sz="1800" dirty="0"/>
          </a:p>
          <a:p>
            <a:endParaRPr lang="en-US" altLang="cs-CZ" sz="1800" i="1" dirty="0">
              <a:solidFill>
                <a:srgbClr val="FF0000"/>
              </a:solidFill>
            </a:endParaRPr>
          </a:p>
          <a:p>
            <a:r>
              <a:rPr lang="cs-CZ" altLang="cs-CZ" sz="1800" b="1" i="1" dirty="0">
                <a:solidFill>
                  <a:srgbClr val="FF0000"/>
                </a:solidFill>
              </a:rPr>
              <a:t>Teplo dodané systému za konstantního tlaku se rovná zvýšení entalpie soustavy. (Izolovaná soustava)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644667D-374E-9047-80C3-3CCF9C4F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24060"/>
          <a:stretch>
            <a:fillRect/>
          </a:stretch>
        </p:blipFill>
        <p:spPr bwMode="auto">
          <a:xfrm>
            <a:off x="6400800" y="2862809"/>
            <a:ext cx="2290763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23D929B-1CA7-9945-93C2-4B14D01DB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8" b="11963"/>
          <a:stretch/>
        </p:blipFill>
        <p:spPr bwMode="auto">
          <a:xfrm>
            <a:off x="6278626" y="3447448"/>
            <a:ext cx="2786063" cy="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3">
            <a:extLst>
              <a:ext uri="{FF2B5EF4-FFF2-40B4-BE49-F238E27FC236}">
                <a16:creationId xmlns:a16="http://schemas.microsoft.com/office/drawing/2014/main" id="{478A874B-19D7-2649-8BF9-A03DDCA5C2F2}"/>
              </a:ext>
            </a:extLst>
          </p:cNvPr>
          <p:cNvGrpSpPr>
            <a:grpSpLocks/>
          </p:cNvGrpSpPr>
          <p:nvPr/>
        </p:nvGrpSpPr>
        <p:grpSpPr bwMode="auto">
          <a:xfrm>
            <a:off x="2030675" y="4709510"/>
            <a:ext cx="2286000" cy="671513"/>
            <a:chOff x="618" y="1968"/>
            <a:chExt cx="1440" cy="423"/>
          </a:xfrm>
        </p:grpSpPr>
        <p:sp>
          <p:nvSpPr>
            <p:cNvPr id="19" name="Rectangle 12">
              <a:extLst>
                <a:ext uri="{FF2B5EF4-FFF2-40B4-BE49-F238E27FC236}">
                  <a16:creationId xmlns:a16="http://schemas.microsoft.com/office/drawing/2014/main" id="{6901C120-3678-C543-A815-0402D8436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1968"/>
              <a:ext cx="1440" cy="423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ea typeface="+mn-ea"/>
              </a:endParaRPr>
            </a:p>
          </p:txBody>
        </p:sp>
        <p:pic>
          <p:nvPicPr>
            <p:cNvPr id="20" name="Picture 10">
              <a:extLst>
                <a:ext uri="{FF2B5EF4-FFF2-40B4-BE49-F238E27FC236}">
                  <a16:creationId xmlns:a16="http://schemas.microsoft.com/office/drawing/2014/main" id="{01A91D7E-C8D8-EA48-A051-ADD8F78B85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093" b="19001"/>
            <a:stretch/>
          </p:blipFill>
          <p:spPr bwMode="auto">
            <a:xfrm>
              <a:off x="714" y="2037"/>
              <a:ext cx="1248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4">
            <a:extLst>
              <a:ext uri="{FF2B5EF4-FFF2-40B4-BE49-F238E27FC236}">
                <a16:creationId xmlns:a16="http://schemas.microsoft.com/office/drawing/2014/main" id="{D0AAA36C-AE26-7349-9FC1-2ED48B142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0" b="13123"/>
          <a:stretch>
            <a:fillRect/>
          </a:stretch>
        </p:blipFill>
        <p:spPr bwMode="auto">
          <a:xfrm>
            <a:off x="1689319" y="6010365"/>
            <a:ext cx="678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9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513098-ABDD-1D4B-97CE-016A88E9CC96}"/>
              </a:ext>
            </a:extLst>
          </p:cNvPr>
          <p:cNvSpPr/>
          <p:nvPr/>
        </p:nvSpPr>
        <p:spPr>
          <a:xfrm>
            <a:off x="4018008" y="5696609"/>
            <a:ext cx="3256616" cy="93016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08958C-C96E-2046-AEC2-647FA6C83F4E}"/>
              </a:ext>
            </a:extLst>
          </p:cNvPr>
          <p:cNvGrpSpPr/>
          <p:nvPr/>
        </p:nvGrpSpPr>
        <p:grpSpPr>
          <a:xfrm>
            <a:off x="382712" y="533887"/>
            <a:ext cx="8458200" cy="1091195"/>
            <a:chOff x="228600" y="5334000"/>
            <a:chExt cx="8458200" cy="1091195"/>
          </a:xfrm>
        </p:grpSpPr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088FF007-3045-554B-A26D-4CDE2B1E6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5334000"/>
              <a:ext cx="8458200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just" eaLnBrk="1" hangingPunct="1"/>
              <a:r>
                <a:rPr lang="cs-CZ" altLang="cs-CZ" sz="1800" b="1" i="1" dirty="0" err="1">
                  <a:solidFill>
                    <a:srgbClr val="000000"/>
                  </a:solidFill>
                </a:rPr>
                <a:t>W</a:t>
              </a:r>
              <a:r>
                <a:rPr lang="cs-CZ" altLang="cs-CZ" sz="1800" b="1" i="1" baseline="-30000" dirty="0" err="1">
                  <a:solidFill>
                    <a:srgbClr val="000000"/>
                  </a:solidFill>
                </a:rPr>
                <a:t>rev</a:t>
              </a:r>
              <a:r>
                <a:rPr lang="cs-CZ" altLang="cs-CZ" sz="1800" dirty="0">
                  <a:solidFill>
                    <a:srgbClr val="000000"/>
                  </a:solidFill>
                </a:rPr>
                <a:t> </a:t>
              </a:r>
              <a:r>
                <a:rPr lang="cs-CZ" altLang="cs-CZ" sz="1800" i="1" dirty="0">
                  <a:solidFill>
                    <a:schemeClr val="accent2"/>
                  </a:solidFill>
                </a:rPr>
                <a:t>je celková práce, včetně práce neobjemové</a:t>
              </a:r>
              <a:r>
                <a:rPr lang="cs-CZ" altLang="cs-CZ" sz="1800" i="1" dirty="0">
                  <a:solidFill>
                    <a:srgbClr val="000000"/>
                  </a:solidFill>
                </a:rPr>
                <a:t>. </a:t>
              </a:r>
              <a:r>
                <a:rPr lang="cs-CZ" altLang="cs-CZ" sz="1800" dirty="0">
                  <a:solidFill>
                    <a:srgbClr val="000000"/>
                  </a:solidFill>
                </a:rPr>
                <a:t>Hodnota </a:t>
              </a:r>
              <a:r>
                <a:rPr lang="cs-CZ" altLang="cs-CZ" sz="1800" i="1" dirty="0" err="1">
                  <a:solidFill>
                    <a:srgbClr val="000000"/>
                  </a:solidFill>
                </a:rPr>
                <a:t>dQ</a:t>
              </a:r>
              <a:r>
                <a:rPr lang="cs-CZ" altLang="cs-CZ" sz="1800" i="1" baseline="-30000" dirty="0" err="1">
                  <a:solidFill>
                    <a:srgbClr val="000000"/>
                  </a:solidFill>
                </a:rPr>
                <a:t>rev</a:t>
              </a:r>
              <a:r>
                <a:rPr lang="cs-CZ" altLang="cs-CZ" sz="1800" dirty="0">
                  <a:solidFill>
                    <a:srgbClr val="000000"/>
                  </a:solidFill>
                </a:rPr>
                <a:t> je určena součinem teploty a diferenciálu entropie. Tento člen </a:t>
              </a:r>
              <a:r>
                <a:rPr lang="cs-CZ" altLang="cs-CZ" sz="1800" i="1" dirty="0" err="1">
                  <a:solidFill>
                    <a:srgbClr val="000000"/>
                  </a:solidFill>
                </a:rPr>
                <a:t>TdS</a:t>
              </a:r>
              <a:r>
                <a:rPr lang="cs-CZ" altLang="cs-CZ" sz="1800" i="1" dirty="0">
                  <a:solidFill>
                    <a:srgbClr val="000000"/>
                  </a:solidFill>
                </a:rPr>
                <a:t> </a:t>
              </a:r>
              <a:r>
                <a:rPr lang="cs-CZ" altLang="cs-CZ" sz="1800" dirty="0">
                  <a:solidFill>
                    <a:srgbClr val="000000"/>
                  </a:solidFill>
                </a:rPr>
                <a:t>můžeme při </a:t>
              </a:r>
              <a:r>
                <a:rPr lang="cs-CZ" altLang="cs-CZ" sz="1800" i="1" u="sng" dirty="0">
                  <a:solidFill>
                    <a:srgbClr val="000000"/>
                  </a:solidFill>
                </a:rPr>
                <a:t>izotermickém</a:t>
              </a:r>
              <a:r>
                <a:rPr lang="cs-CZ" altLang="cs-CZ" sz="1800" dirty="0">
                  <a:solidFill>
                    <a:srgbClr val="000000"/>
                  </a:solidFill>
                </a:rPr>
                <a:t> ději nahradit členem </a:t>
              </a:r>
              <a:r>
                <a:rPr lang="cs-CZ" altLang="cs-CZ" sz="1800" i="1" dirty="0">
                  <a:solidFill>
                    <a:srgbClr val="000000"/>
                  </a:solidFill>
                </a:rPr>
                <a:t>d(TS) </a:t>
              </a:r>
              <a:r>
                <a:rPr lang="cs-CZ" altLang="cs-CZ" sz="1800" dirty="0">
                  <a:solidFill>
                    <a:srgbClr val="000000"/>
                  </a:solidFill>
                </a:rPr>
                <a:t>a dostaneme:</a:t>
              </a:r>
              <a:endParaRPr lang="en-US" altLang="cs-CZ" sz="1800" dirty="0"/>
            </a:p>
          </p:txBody>
        </p:sp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08344C9D-2220-314F-9A43-90AC05E6F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9540" y="5939420"/>
              <a:ext cx="2647950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A639DAB-1E37-8442-B701-440723E899F1}"/>
              </a:ext>
            </a:extLst>
          </p:cNvPr>
          <p:cNvSpPr/>
          <p:nvPr/>
        </p:nvSpPr>
        <p:spPr>
          <a:xfrm>
            <a:off x="281112" y="1781770"/>
            <a:ext cx="9072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cs-CZ" b="1" dirty="0">
                <a:solidFill>
                  <a:srgbClr val="000000"/>
                </a:solidFill>
              </a:rPr>
              <a:t>A můžeme definovat tzv. </a:t>
            </a:r>
            <a:r>
              <a:rPr lang="cs-CZ" altLang="cs-CZ" b="1" dirty="0" err="1">
                <a:solidFill>
                  <a:srgbClr val="000000"/>
                </a:solidFill>
              </a:rPr>
              <a:t>Helmholtzovu</a:t>
            </a:r>
            <a:r>
              <a:rPr lang="cs-CZ" altLang="cs-CZ" b="1" dirty="0">
                <a:solidFill>
                  <a:srgbClr val="000000"/>
                </a:solidFill>
              </a:rPr>
              <a:t> energii:</a:t>
            </a:r>
          </a:p>
          <a:p>
            <a:pPr algn="just"/>
            <a:endParaRPr lang="cs-CZ" altLang="cs-CZ" b="1" dirty="0">
              <a:solidFill>
                <a:srgbClr val="000000"/>
              </a:solidFill>
            </a:endParaRPr>
          </a:p>
          <a:p>
            <a:pPr algn="just"/>
            <a:r>
              <a:rPr lang="cs-CZ" altLang="cs-CZ" b="1" i="1" dirty="0">
                <a:solidFill>
                  <a:srgbClr val="FF0000"/>
                </a:solidFill>
              </a:rPr>
              <a:t>Její úbytek</a:t>
            </a:r>
            <a:r>
              <a:rPr lang="cs-CZ" altLang="cs-CZ" dirty="0">
                <a:solidFill>
                  <a:srgbClr val="000000"/>
                </a:solidFill>
              </a:rPr>
              <a:t> je při </a:t>
            </a:r>
            <a:r>
              <a:rPr lang="cs-CZ" altLang="cs-CZ" b="1" i="1" dirty="0">
                <a:solidFill>
                  <a:srgbClr val="FF0000"/>
                </a:solidFill>
              </a:rPr>
              <a:t>izotermickém reverzibilním</a:t>
            </a:r>
            <a:r>
              <a:rPr lang="cs-CZ" altLang="cs-CZ" dirty="0">
                <a:solidFill>
                  <a:srgbClr val="000000"/>
                </a:solidFill>
              </a:rPr>
              <a:t> ději roven práci, kterou systém odevzdá do okolí. 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334C87D-059B-B54F-B6A4-86942B608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5" r="11765" b="8086"/>
          <a:stretch>
            <a:fillRect/>
          </a:stretch>
        </p:blipFill>
        <p:spPr bwMode="auto">
          <a:xfrm>
            <a:off x="3139346" y="45899"/>
            <a:ext cx="1288281" cy="60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6A7FD98-17A7-184A-A5A8-CC6598413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34" y="1780745"/>
            <a:ext cx="1828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13DC7-6740-5B40-9A9F-034F57D85E25}"/>
              </a:ext>
            </a:extLst>
          </p:cNvPr>
          <p:cNvGrpSpPr/>
          <p:nvPr/>
        </p:nvGrpSpPr>
        <p:grpSpPr>
          <a:xfrm>
            <a:off x="149026" y="2781963"/>
            <a:ext cx="8409933" cy="1471511"/>
            <a:chOff x="149026" y="2781963"/>
            <a:chExt cx="8409933" cy="14715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E8C607-60F5-5C41-9547-A4EE7FED3E83}"/>
                </a:ext>
              </a:extLst>
            </p:cNvPr>
            <p:cNvSpPr/>
            <p:nvPr/>
          </p:nvSpPr>
          <p:spPr>
            <a:xfrm>
              <a:off x="149026" y="2781963"/>
              <a:ext cx="84099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altLang="cs-CZ" dirty="0">
                  <a:solidFill>
                    <a:srgbClr val="000000"/>
                  </a:solidFill>
                </a:rPr>
                <a:t>A dále definujme ještě další  </a:t>
              </a:r>
              <a:r>
                <a:rPr lang="cs-CZ" altLang="cs-CZ" b="1" dirty="0">
                  <a:solidFill>
                    <a:srgbClr val="000000"/>
                  </a:solidFill>
                </a:rPr>
                <a:t>stavovou funkci </a:t>
              </a:r>
              <a:r>
                <a:rPr lang="cs-CZ" altLang="cs-CZ" b="1" i="1" dirty="0">
                  <a:solidFill>
                    <a:srgbClr val="000000"/>
                  </a:solidFill>
                </a:rPr>
                <a:t>G, </a:t>
              </a:r>
              <a:r>
                <a:rPr lang="cs-CZ" altLang="cs-CZ" b="1" dirty="0" err="1">
                  <a:solidFill>
                    <a:srgbClr val="000000"/>
                  </a:solidFill>
                </a:rPr>
                <a:t>Gibbsovu</a:t>
              </a:r>
              <a:r>
                <a:rPr lang="cs-CZ" altLang="cs-CZ" b="1" dirty="0">
                  <a:solidFill>
                    <a:srgbClr val="000000"/>
                  </a:solidFill>
                </a:rPr>
                <a:t> energii </a:t>
              </a:r>
              <a:r>
                <a:rPr lang="cs-CZ" altLang="cs-CZ" dirty="0">
                  <a:solidFill>
                    <a:srgbClr val="000000"/>
                  </a:solidFill>
                </a:rPr>
                <a:t>rovnicí:</a:t>
              </a:r>
              <a:endParaRPr lang="en-US" altLang="cs-CZ" dirty="0"/>
            </a:p>
          </p:txBody>
        </p:sp>
        <p:grpSp>
          <p:nvGrpSpPr>
            <p:cNvPr id="9" name="Group 14">
              <a:extLst>
                <a:ext uri="{FF2B5EF4-FFF2-40B4-BE49-F238E27FC236}">
                  <a16:creationId xmlns:a16="http://schemas.microsoft.com/office/drawing/2014/main" id="{8F3E7E4E-CAE2-D040-8891-C176FEB9FE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486" y="3081554"/>
              <a:ext cx="6096000" cy="625475"/>
              <a:chOff x="624" y="3312"/>
              <a:chExt cx="3840" cy="394"/>
            </a:xfrm>
          </p:grpSpPr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FB7B7624-6FAC-7D46-8D66-F7A24A53B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3312"/>
                <a:ext cx="3840" cy="394"/>
              </a:xfrm>
              <a:prstGeom prst="rect">
                <a:avLst/>
              </a:prstGeom>
              <a:gradFill rotWithShape="0">
                <a:gsLst>
                  <a:gs pos="0">
                    <a:srgbClr val="CC66FF"/>
                  </a:gs>
                  <a:gs pos="100000">
                    <a:srgbClr val="5E2F7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pic>
            <p:nvPicPr>
              <p:cNvPr id="11" name="Picture 10">
                <a:hlinkClick r:id="" action="ppaction://noaction"/>
                <a:extLst>
                  <a:ext uri="{FF2B5EF4-FFF2-40B4-BE49-F238E27FC236}">
                    <a16:creationId xmlns:a16="http://schemas.microsoft.com/office/drawing/2014/main" id="{AB6D8D13-16DE-8742-BF54-486712892E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647" b="21479"/>
              <a:stretch/>
            </p:blipFill>
            <p:spPr bwMode="auto">
              <a:xfrm>
                <a:off x="816" y="3385"/>
                <a:ext cx="3456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DA959A35-1862-F945-88CE-27F300225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431" y="3747061"/>
              <a:ext cx="4267200" cy="50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1F80B22-8B26-C447-AF5E-95DA2F324EBD}"/>
              </a:ext>
            </a:extLst>
          </p:cNvPr>
          <p:cNvSpPr/>
          <p:nvPr/>
        </p:nvSpPr>
        <p:spPr>
          <a:xfrm>
            <a:off x="149026" y="4253474"/>
            <a:ext cx="907604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1" dirty="0">
                <a:solidFill>
                  <a:srgbClr val="FF0000"/>
                </a:solidFill>
              </a:rPr>
              <a:t>Ta reprezentuje úbytek </a:t>
            </a:r>
            <a:r>
              <a:rPr lang="cs-CZ" altLang="cs-CZ" b="1" i="1" dirty="0" err="1">
                <a:solidFill>
                  <a:srgbClr val="FF0000"/>
                </a:solidFill>
              </a:rPr>
              <a:t>Gibbsovy</a:t>
            </a:r>
            <a:r>
              <a:rPr lang="cs-CZ" altLang="cs-CZ" b="1" i="1" dirty="0">
                <a:solidFill>
                  <a:srgbClr val="FF0000"/>
                </a:solidFill>
              </a:rPr>
              <a:t> energie systému při izotermicko-izobarickém ději jako maximální práci, kterou systém může odevzdat do okolí.</a:t>
            </a:r>
          </a:p>
          <a:p>
            <a:endParaRPr lang="cs-CZ" altLang="cs-CZ" sz="1000" b="1" i="1" dirty="0">
              <a:solidFill>
                <a:srgbClr val="FF0000"/>
              </a:solidFill>
            </a:endParaRPr>
          </a:p>
          <a:p>
            <a:r>
              <a:rPr lang="en-US" altLang="cs-CZ" b="1" i="1" dirty="0">
                <a:solidFill>
                  <a:srgbClr val="FF0000"/>
                </a:solidFill>
              </a:rPr>
              <a:t>A </a:t>
            </a:r>
            <a:r>
              <a:rPr lang="en-US" altLang="cs-CZ" b="1" i="1" dirty="0" err="1">
                <a:solidFill>
                  <a:srgbClr val="FF0000"/>
                </a:solidFill>
              </a:rPr>
              <a:t>nyní</a:t>
            </a:r>
            <a:r>
              <a:rPr lang="en-US" altLang="cs-CZ" b="1" i="1" dirty="0">
                <a:solidFill>
                  <a:srgbClr val="FF0000"/>
                </a:solidFill>
              </a:rPr>
              <a:t> </a:t>
            </a:r>
            <a:r>
              <a:rPr lang="en-US" altLang="cs-CZ" b="1" i="1" dirty="0" err="1">
                <a:solidFill>
                  <a:srgbClr val="FF0000"/>
                </a:solidFill>
              </a:rPr>
              <a:t>analogicky</a:t>
            </a:r>
            <a:r>
              <a:rPr lang="en-US" altLang="cs-CZ" b="1" i="1" dirty="0">
                <a:solidFill>
                  <a:srgbClr val="FF0000"/>
                </a:solidFill>
              </a:rPr>
              <a:t> k </a:t>
            </a:r>
            <a:r>
              <a:rPr lang="en-US" altLang="cs-CZ" b="1" i="1" dirty="0" err="1">
                <a:solidFill>
                  <a:srgbClr val="FF0000"/>
                </a:solidFill>
              </a:rPr>
              <a:t>předchozím</a:t>
            </a:r>
            <a:r>
              <a:rPr lang="en-US" altLang="cs-CZ" b="1" i="1" dirty="0">
                <a:solidFill>
                  <a:srgbClr val="FF0000"/>
                </a:solidFill>
              </a:rPr>
              <a:t> </a:t>
            </a:r>
            <a:r>
              <a:rPr lang="en-US" altLang="cs-CZ" b="1" i="1" dirty="0" err="1">
                <a:solidFill>
                  <a:srgbClr val="FF0000"/>
                </a:solidFill>
              </a:rPr>
              <a:t>potenciálům</a:t>
            </a:r>
            <a:r>
              <a:rPr lang="en-US" altLang="cs-CZ" b="1" i="1" dirty="0">
                <a:solidFill>
                  <a:srgbClr val="FF0000"/>
                </a:solidFill>
              </a:rPr>
              <a:t> </a:t>
            </a:r>
            <a:r>
              <a:rPr lang="en-US" altLang="cs-CZ" b="1" i="1" dirty="0" err="1">
                <a:solidFill>
                  <a:srgbClr val="FF0000"/>
                </a:solidFill>
              </a:rPr>
              <a:t>zavádím</a:t>
            </a:r>
            <a:r>
              <a:rPr lang="en-US" altLang="cs-CZ" b="1" i="1" dirty="0">
                <a:solidFill>
                  <a:srgbClr val="FF0000"/>
                </a:solidFill>
              </a:rPr>
              <a:t> Gibbs-</a:t>
            </a:r>
            <a:r>
              <a:rPr lang="en-US" altLang="cs-CZ" b="1" i="1" dirty="0" err="1">
                <a:solidFill>
                  <a:srgbClr val="FF0000"/>
                </a:solidFill>
              </a:rPr>
              <a:t>Albertyho</a:t>
            </a:r>
            <a:r>
              <a:rPr lang="en-US" altLang="cs-CZ" b="1" i="1" dirty="0">
                <a:solidFill>
                  <a:srgbClr val="FF0000"/>
                </a:solidFill>
              </a:rPr>
              <a:t> </a:t>
            </a:r>
            <a:r>
              <a:rPr lang="en-US" altLang="cs-CZ" b="1" i="1" dirty="0" err="1">
                <a:solidFill>
                  <a:srgbClr val="FF0000"/>
                </a:solidFill>
              </a:rPr>
              <a:t>volnou</a:t>
            </a:r>
            <a:r>
              <a:rPr lang="en-US" altLang="cs-CZ" b="1" i="1" dirty="0">
                <a:solidFill>
                  <a:srgbClr val="FF0000"/>
                </a:solidFill>
              </a:rPr>
              <a:t> </a:t>
            </a:r>
            <a:r>
              <a:rPr lang="en-US" altLang="cs-CZ" b="1" i="1" dirty="0" err="1">
                <a:solidFill>
                  <a:srgbClr val="FF0000"/>
                </a:solidFill>
              </a:rPr>
              <a:t>energii</a:t>
            </a:r>
            <a:r>
              <a:rPr lang="en-US" altLang="cs-CZ" b="1" i="1" dirty="0">
                <a:solidFill>
                  <a:srgbClr val="FF0000"/>
                </a:solidFill>
              </a:rPr>
              <a:t> </a:t>
            </a:r>
            <a:r>
              <a:rPr lang="en-US" altLang="cs-CZ" i="1" dirty="0"/>
              <a:t>pro </a:t>
            </a:r>
            <a:r>
              <a:rPr lang="en-US" altLang="cs-CZ" i="1" dirty="0" err="1"/>
              <a:t>případ</a:t>
            </a:r>
            <a:r>
              <a:rPr lang="en-US" altLang="cs-CZ" i="1" dirty="0"/>
              <a:t> </a:t>
            </a:r>
            <a:r>
              <a:rPr lang="en-US" altLang="cs-CZ" i="1" dirty="0" err="1"/>
              <a:t>chemických</a:t>
            </a:r>
            <a:r>
              <a:rPr lang="en-US" altLang="cs-CZ" i="1" dirty="0"/>
              <a:t> </a:t>
            </a:r>
            <a:r>
              <a:rPr lang="en-US" altLang="cs-CZ" i="1" dirty="0" err="1"/>
              <a:t>reakcí</a:t>
            </a:r>
            <a:r>
              <a:rPr lang="en-US" altLang="cs-CZ" i="1" dirty="0"/>
              <a:t> </a:t>
            </a:r>
            <a:r>
              <a:rPr lang="en-US" altLang="cs-CZ" i="1" dirty="0" err="1"/>
              <a:t>probíhajících</a:t>
            </a:r>
            <a:r>
              <a:rPr lang="en-US" altLang="cs-CZ" i="1" dirty="0"/>
              <a:t> </a:t>
            </a:r>
            <a:r>
              <a:rPr lang="en-US" altLang="cs-CZ" i="1" dirty="0" err="1"/>
              <a:t>při</a:t>
            </a:r>
            <a:r>
              <a:rPr lang="en-US" altLang="cs-CZ" i="1" dirty="0"/>
              <a:t> </a:t>
            </a:r>
            <a:r>
              <a:rPr lang="en-US" altLang="cs-CZ" i="1" dirty="0" err="1"/>
              <a:t>konstantním</a:t>
            </a:r>
            <a:r>
              <a:rPr lang="en-US" altLang="cs-CZ" i="1" dirty="0"/>
              <a:t> pH (</a:t>
            </a:r>
            <a:r>
              <a:rPr lang="en-US" altLang="cs-CZ" i="1" dirty="0" err="1"/>
              <a:t>chemickém</a:t>
            </a:r>
            <a:r>
              <a:rPr lang="en-US" altLang="cs-CZ" i="1" dirty="0"/>
              <a:t> </a:t>
            </a:r>
            <a:r>
              <a:rPr lang="en-US" altLang="cs-CZ" i="1" dirty="0" err="1"/>
              <a:t>potenciálu</a:t>
            </a:r>
            <a:r>
              <a:rPr lang="en-US" altLang="cs-CZ" i="1" dirty="0"/>
              <a:t> </a:t>
            </a:r>
            <a:r>
              <a:rPr lang="en-US" altLang="cs-CZ" i="1" dirty="0" err="1"/>
              <a:t>vodiku</a:t>
            </a:r>
            <a:r>
              <a:rPr lang="en-US" altLang="cs-CZ" i="1" dirty="0"/>
              <a:t>) !!! </a:t>
            </a:r>
            <a:r>
              <a:rPr lang="en-US" altLang="cs-CZ" i="1" dirty="0" err="1"/>
              <a:t>Pufrované</a:t>
            </a:r>
            <a:r>
              <a:rPr lang="en-US" altLang="cs-CZ" i="1" dirty="0"/>
              <a:t> </a:t>
            </a:r>
            <a:r>
              <a:rPr lang="en-US" altLang="cs-CZ" i="1" dirty="0" err="1"/>
              <a:t>reakce</a:t>
            </a:r>
            <a:r>
              <a:rPr lang="en-US" altLang="cs-CZ" i="1" dirty="0"/>
              <a:t> – </a:t>
            </a:r>
            <a:r>
              <a:rPr lang="en-US" altLang="cs-CZ" i="1" dirty="0" err="1"/>
              <a:t>např</a:t>
            </a:r>
            <a:r>
              <a:rPr lang="en-US" altLang="cs-CZ" i="1" dirty="0"/>
              <a:t> v </a:t>
            </a:r>
            <a:r>
              <a:rPr lang="en-US" altLang="cs-CZ" i="1" dirty="0" err="1"/>
              <a:t>buňkách</a:t>
            </a:r>
            <a:r>
              <a:rPr lang="en-US" altLang="cs-CZ" i="1" dirty="0"/>
              <a:t>:</a:t>
            </a:r>
            <a:br>
              <a:rPr lang="en-US" altLang="cs-CZ" i="1" dirty="0"/>
            </a:br>
            <a:r>
              <a:rPr lang="en-US" altLang="cs-CZ" i="1" dirty="0" err="1"/>
              <a:t>čili</a:t>
            </a:r>
            <a:r>
              <a:rPr lang="en-US" altLang="cs-CZ" i="1" dirty="0"/>
              <a:t> </a:t>
            </a:r>
            <a:r>
              <a:rPr lang="en-US" altLang="cs-CZ" i="1" dirty="0" err="1"/>
              <a:t>člen</a:t>
            </a:r>
            <a:r>
              <a:rPr lang="en-US" altLang="cs-CZ" i="1" dirty="0"/>
              <a:t>  </a:t>
            </a:r>
            <a:r>
              <a:rPr lang="en-US" altLang="cs-CZ" i="1" dirty="0" err="1">
                <a:latin typeface="Symbol" pitchFamily="2" charset="2"/>
              </a:rPr>
              <a:t>m.</a:t>
            </a:r>
            <a:r>
              <a:rPr lang="en-US" altLang="cs-CZ" i="1" dirty="0" err="1"/>
              <a:t>dn</a:t>
            </a:r>
            <a:r>
              <a:rPr lang="en-US" altLang="cs-CZ" i="1" dirty="0"/>
              <a:t> -&gt; d(</a:t>
            </a:r>
            <a:r>
              <a:rPr lang="en-US" altLang="cs-CZ" i="1" dirty="0" err="1">
                <a:latin typeface="Symbol" pitchFamily="2" charset="2"/>
              </a:rPr>
              <a:t>m.</a:t>
            </a:r>
            <a:r>
              <a:rPr lang="en-US" altLang="cs-CZ" i="1" dirty="0" err="1"/>
              <a:t>n</a:t>
            </a:r>
            <a:r>
              <a:rPr lang="en-US" altLang="cs-CZ" i="1" dirty="0"/>
              <a:t>) </a:t>
            </a:r>
            <a:endParaRPr lang="cs-CZ" altLang="cs-CZ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80D736-9935-CE4D-A902-B2FF5F7A842E}"/>
                  </a:ext>
                </a:extLst>
              </p:cNvPr>
              <p:cNvSpPr txBox="1"/>
              <p:nvPr/>
            </p:nvSpPr>
            <p:spPr>
              <a:xfrm>
                <a:off x="4202331" y="5780174"/>
                <a:ext cx="2887970" cy="7630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𝒅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𝑮𝑨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𝒅𝑮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cs-CZ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80D736-9935-CE4D-A902-B2FF5F7A8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331" y="5780174"/>
                <a:ext cx="2887970" cy="763029"/>
              </a:xfrm>
              <a:prstGeom prst="rect">
                <a:avLst/>
              </a:prstGeom>
              <a:blipFill>
                <a:blip r:embed="rId7"/>
                <a:stretch>
                  <a:fillRect t="-122951" b="-170492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DF46497-30BC-A249-B271-42DAE1FBDE6C}"/>
              </a:ext>
            </a:extLst>
          </p:cNvPr>
          <p:cNvSpPr txBox="1"/>
          <p:nvPr/>
        </p:nvSpPr>
        <p:spPr>
          <a:xfrm>
            <a:off x="744929" y="156007"/>
            <a:ext cx="235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druhé věty tdn plyne:</a:t>
            </a:r>
          </a:p>
        </p:txBody>
      </p:sp>
    </p:spTree>
    <p:extLst>
      <p:ext uri="{BB962C8B-B14F-4D97-AF65-F5344CB8AC3E}">
        <p14:creationId xmlns:p14="http://schemas.microsoft.com/office/powerpoint/2010/main" val="19951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268695FD-3FD5-3146-999E-D71AE8DD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CZ" altLang="en-CZ" sz="1800">
              <a:latin typeface="Calibri" panose="020F0502020204030204" pitchFamily="34" charset="0"/>
            </a:endParaRPr>
          </a:p>
        </p:txBody>
      </p:sp>
      <p:sp>
        <p:nvSpPr>
          <p:cNvPr id="29704" name="TextBox 2">
            <a:extLst>
              <a:ext uri="{FF2B5EF4-FFF2-40B4-BE49-F238E27FC236}">
                <a16:creationId xmlns:a16="http://schemas.microsoft.com/office/drawing/2014/main" id="{A49957CF-66E2-6A4F-88CF-4C6C3F6CF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428625"/>
            <a:ext cx="8858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 dirty="0">
                <a:latin typeface="Calibri" panose="020F0502020204030204" pitchFamily="34" charset="0"/>
              </a:rPr>
              <a:t>	</a:t>
            </a:r>
            <a:r>
              <a:rPr lang="en-US" altLang="en-CZ" sz="1800" dirty="0">
                <a:latin typeface="Times New Roman" panose="02020603050405020304" pitchFamily="18" charset="0"/>
              </a:rPr>
              <a:t>An example: </a:t>
            </a:r>
          </a:p>
          <a:p>
            <a:pPr eaLnBrk="1" hangingPunct="1"/>
            <a:endParaRPr lang="en-US" altLang="en-CZ" sz="1800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CZ" sz="1800" dirty="0">
              <a:latin typeface="Times New Roman" panose="02020603050405020304" pitchFamily="18" charset="0"/>
            </a:endParaRPr>
          </a:p>
          <a:p>
            <a:pPr eaLnBrk="1" hangingPunct="1"/>
            <a:endParaRPr lang="en-US" altLang="en-CZ" sz="18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CZ" sz="1800" dirty="0">
                <a:latin typeface="Times New Roman" panose="02020603050405020304" pitchFamily="18" charset="0"/>
              </a:rPr>
              <a:t> 	comprises:</a:t>
            </a:r>
          </a:p>
          <a:p>
            <a:pPr eaLnBrk="1" hangingPunct="1"/>
            <a:r>
              <a:rPr lang="en-US" altLang="en-CZ" sz="18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 dirty="0">
                <a:latin typeface="Times New Roman" panose="02020603050405020304" pitchFamily="18" charset="0"/>
              </a:rPr>
              <a:t> two forms of the Pt-complex - cis-[Pt(NH</a:t>
            </a:r>
            <a:r>
              <a:rPr lang="en-US" altLang="en-CZ" sz="1800" baseline="-25000" dirty="0">
                <a:latin typeface="Times New Roman" panose="02020603050405020304" pitchFamily="18" charset="0"/>
              </a:rPr>
              <a:t>3</a:t>
            </a:r>
            <a:r>
              <a:rPr lang="en-US" altLang="en-CZ" sz="1800" dirty="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 dirty="0">
                <a:latin typeface="Times New Roman" panose="02020603050405020304" pitchFamily="18" charset="0"/>
              </a:rPr>
              <a:t>2</a:t>
            </a:r>
            <a:r>
              <a:rPr lang="en-US" altLang="en-CZ" sz="1800" dirty="0">
                <a:latin typeface="Times New Roman" panose="02020603050405020304" pitchFamily="18" charset="0"/>
              </a:rPr>
              <a:t>Cl(H</a:t>
            </a:r>
            <a:r>
              <a:rPr lang="en-US" altLang="en-CZ" sz="1800" baseline="-25000" dirty="0">
                <a:latin typeface="Times New Roman" panose="02020603050405020304" pitchFamily="18" charset="0"/>
              </a:rPr>
              <a:t>2</a:t>
            </a:r>
            <a:r>
              <a:rPr lang="en-US" altLang="en-CZ" sz="1800" dirty="0">
                <a:latin typeface="Times New Roman" panose="02020603050405020304" pitchFamily="18" charset="0"/>
              </a:rPr>
              <a:t>O)]</a:t>
            </a:r>
            <a:r>
              <a:rPr lang="en-US" altLang="en-CZ" sz="1800" baseline="30000" dirty="0">
                <a:latin typeface="Times New Roman" panose="02020603050405020304" pitchFamily="18" charset="0"/>
              </a:rPr>
              <a:t>+ </a:t>
            </a:r>
            <a:r>
              <a:rPr lang="en-US" altLang="en-CZ" sz="1800" dirty="0">
                <a:latin typeface="Times New Roman" panose="02020603050405020304" pitchFamily="18" charset="0"/>
              </a:rPr>
              <a:t> and cis-[Pt(NH</a:t>
            </a:r>
            <a:r>
              <a:rPr lang="en-US" altLang="en-CZ" sz="1800" baseline="-25000" dirty="0">
                <a:latin typeface="Times New Roman" panose="02020603050405020304" pitchFamily="18" charset="0"/>
              </a:rPr>
              <a:t>3</a:t>
            </a:r>
            <a:r>
              <a:rPr lang="en-US" altLang="en-CZ" sz="1800" dirty="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 dirty="0">
                <a:latin typeface="Times New Roman" panose="02020603050405020304" pitchFamily="18" charset="0"/>
              </a:rPr>
              <a:t>2</a:t>
            </a:r>
            <a:r>
              <a:rPr lang="en-US" altLang="en-CZ" sz="1800" dirty="0">
                <a:latin typeface="Times New Roman" panose="02020603050405020304" pitchFamily="18" charset="0"/>
              </a:rPr>
              <a:t>Cl(OH)]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 dirty="0">
                <a:latin typeface="Times New Roman" panose="02020603050405020304" pitchFamily="18" charset="0"/>
              </a:rPr>
              <a:t> four different states of cysteine: protonated </a:t>
            </a:r>
            <a:r>
              <a:rPr lang="en-US" altLang="en-CZ" sz="1800" dirty="0" err="1">
                <a:latin typeface="Times New Roman" panose="02020603050405020304" pitchFamily="18" charset="0"/>
              </a:rPr>
              <a:t>Cys</a:t>
            </a:r>
            <a:r>
              <a:rPr lang="en-US" altLang="en-CZ" sz="1800" baseline="30000" dirty="0">
                <a:latin typeface="Times New Roman" panose="02020603050405020304" pitchFamily="18" charset="0"/>
              </a:rPr>
              <a:t>+</a:t>
            </a:r>
            <a:r>
              <a:rPr lang="en-US" altLang="en-CZ" sz="1800" dirty="0">
                <a:latin typeface="Times New Roman" panose="02020603050405020304" pitchFamily="18" charset="0"/>
              </a:rPr>
              <a:t>, neutral </a:t>
            </a:r>
            <a:r>
              <a:rPr lang="en-US" altLang="en-CZ" sz="1800" dirty="0" err="1">
                <a:latin typeface="Times New Roman" panose="02020603050405020304" pitchFamily="18" charset="0"/>
              </a:rPr>
              <a:t>Cys</a:t>
            </a:r>
            <a:r>
              <a:rPr lang="en-US" altLang="en-CZ" sz="1800" dirty="0">
                <a:latin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CZ" sz="1800" dirty="0">
                <a:latin typeface="Times New Roman" panose="02020603050405020304" pitchFamily="18" charset="0"/>
              </a:rPr>
              <a:t>            and two deprotonated forms: </a:t>
            </a:r>
            <a:r>
              <a:rPr lang="en-US" altLang="en-CZ" sz="1800" dirty="0" err="1">
                <a:latin typeface="Times New Roman" panose="02020603050405020304" pitchFamily="18" charset="0"/>
              </a:rPr>
              <a:t>Cys</a:t>
            </a:r>
            <a:r>
              <a:rPr lang="en-US" altLang="en-CZ" sz="1800" baseline="30000" dirty="0">
                <a:latin typeface="Times New Roman" panose="02020603050405020304" pitchFamily="18" charset="0"/>
              </a:rPr>
              <a:t>-</a:t>
            </a:r>
            <a:r>
              <a:rPr lang="en-US" altLang="en-CZ" sz="1800" dirty="0">
                <a:latin typeface="Times New Roman" panose="02020603050405020304" pitchFamily="18" charset="0"/>
              </a:rPr>
              <a:t> and Cys</a:t>
            </a:r>
            <a:r>
              <a:rPr lang="en-US" altLang="en-CZ" sz="1800" baseline="30000" dirty="0">
                <a:latin typeface="Times New Roman" panose="02020603050405020304" pitchFamily="18" charset="0"/>
              </a:rPr>
              <a:t>2-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 baseline="30000" dirty="0">
                <a:latin typeface="Times New Roman" panose="02020603050405020304" pitchFamily="18" charset="0"/>
              </a:rPr>
              <a:t> </a:t>
            </a:r>
            <a:r>
              <a:rPr lang="en-US" altLang="en-CZ" sz="1800" dirty="0">
                <a:latin typeface="Times New Roman" panose="02020603050405020304" pitchFamily="18" charset="0"/>
              </a:rPr>
              <a:t>water as H</a:t>
            </a:r>
            <a:r>
              <a:rPr lang="en-US" altLang="en-CZ" sz="1800" baseline="-25000" dirty="0">
                <a:latin typeface="Times New Roman" panose="02020603050405020304" pitchFamily="18" charset="0"/>
              </a:rPr>
              <a:t>3</a:t>
            </a:r>
            <a:r>
              <a:rPr lang="en-US" altLang="en-CZ" sz="1800" dirty="0">
                <a:latin typeface="Times New Roman" panose="02020603050405020304" pitchFamily="18" charset="0"/>
              </a:rPr>
              <a:t>O</a:t>
            </a:r>
            <a:r>
              <a:rPr lang="en-US" altLang="en-CZ" sz="1800" baseline="30000" dirty="0">
                <a:latin typeface="Times New Roman" panose="02020603050405020304" pitchFamily="18" charset="0"/>
              </a:rPr>
              <a:t>+</a:t>
            </a:r>
            <a:r>
              <a:rPr lang="en-US" altLang="en-CZ" sz="1800" dirty="0">
                <a:latin typeface="Times New Roman" panose="02020603050405020304" pitchFamily="18" charset="0"/>
              </a:rPr>
              <a:t>, H</a:t>
            </a:r>
            <a:r>
              <a:rPr lang="en-US" altLang="en-CZ" sz="1800" baseline="-25000" dirty="0">
                <a:latin typeface="Times New Roman" panose="02020603050405020304" pitchFamily="18" charset="0"/>
              </a:rPr>
              <a:t>2</a:t>
            </a:r>
            <a:r>
              <a:rPr lang="en-US" altLang="en-CZ" sz="1800" dirty="0">
                <a:latin typeface="Times New Roman" panose="02020603050405020304" pitchFamily="18" charset="0"/>
              </a:rPr>
              <a:t>O, and OH</a:t>
            </a:r>
            <a:r>
              <a:rPr lang="en-US" altLang="en-CZ" sz="1800" baseline="30000" dirty="0">
                <a:latin typeface="Times New Roman" panose="02020603050405020304" pitchFamily="18" charset="0"/>
              </a:rPr>
              <a:t>-</a:t>
            </a:r>
            <a:r>
              <a:rPr lang="en-US" altLang="en-CZ" sz="1800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 dirty="0">
                <a:latin typeface="Times New Roman" panose="02020603050405020304" pitchFamily="18" charset="0"/>
              </a:rPr>
              <a:t> Pt(</a:t>
            </a:r>
            <a:r>
              <a:rPr lang="en-US" altLang="en-CZ" sz="1800" dirty="0" err="1">
                <a:latin typeface="Times New Roman" panose="02020603050405020304" pitchFamily="18" charset="0"/>
              </a:rPr>
              <a:t>Cys</a:t>
            </a:r>
            <a:r>
              <a:rPr lang="en-US" altLang="en-CZ" sz="1800" dirty="0">
                <a:latin typeface="Times New Roman" panose="02020603050405020304" pitchFamily="18" charset="0"/>
              </a:rPr>
              <a:t>-S) complex in 1- , neutral, and 1+ charged forms:</a:t>
            </a:r>
          </a:p>
        </p:txBody>
      </p:sp>
      <p:graphicFrame>
        <p:nvGraphicFramePr>
          <p:cNvPr id="23555" name="Object 2">
            <a:extLst>
              <a:ext uri="{FF2B5EF4-FFF2-40B4-BE49-F238E27FC236}">
                <a16:creationId xmlns:a16="http://schemas.microsoft.com/office/drawing/2014/main" id="{4BD89DF3-1025-C349-B6B8-F6F614FCA3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6063" y="1533525"/>
          <a:ext cx="693737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236200" imgH="5854700" progId="Equation.DSMT4">
                  <p:embed/>
                </p:oleObj>
              </mc:Choice>
              <mc:Fallback>
                <p:oleObj name="Equation" r:id="rId2" imgW="10236200" imgH="5854700" progId="Equation.DSMT4">
                  <p:embed/>
                  <p:pic>
                    <p:nvPicPr>
                      <p:cNvPr id="23555" name="Object 2">
                        <a:extLst>
                          <a:ext uri="{FF2B5EF4-FFF2-40B4-BE49-F238E27FC236}">
                            <a16:creationId xmlns:a16="http://schemas.microsoft.com/office/drawing/2014/main" id="{4BD89DF3-1025-C349-B6B8-F6F614FCA3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63" y="1533525"/>
                        <a:ext cx="693737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Rectangle 1">
            <a:extLst>
              <a:ext uri="{FF2B5EF4-FFF2-40B4-BE49-F238E27FC236}">
                <a16:creationId xmlns:a16="http://schemas.microsoft.com/office/drawing/2014/main" id="{C5EAB75D-DE0E-0149-840F-47E0823A2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928688"/>
            <a:ext cx="657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O)]</a:t>
            </a:r>
            <a:r>
              <a:rPr lang="en-US" altLang="en-CZ" sz="1800" baseline="30000">
                <a:latin typeface="Times New Roman" panose="02020603050405020304" pitchFamily="18" charset="0"/>
              </a:rPr>
              <a:t>+ </a:t>
            </a:r>
            <a:r>
              <a:rPr lang="en-US" altLang="en-CZ" sz="1800">
                <a:latin typeface="Times New Roman" panose="02020603050405020304" pitchFamily="18" charset="0"/>
              </a:rPr>
              <a:t> + Cys → 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Cl(Cys-S)]</a:t>
            </a:r>
            <a:r>
              <a:rPr lang="en-US" altLang="en-CZ" sz="1800" baseline="30000">
                <a:latin typeface="Times New Roman" panose="02020603050405020304" pitchFamily="18" charset="0"/>
              </a:rPr>
              <a:t>+ </a:t>
            </a:r>
            <a:r>
              <a:rPr lang="en-US" altLang="en-CZ" sz="1800">
                <a:latin typeface="Times New Roman" panose="02020603050405020304" pitchFamily="18" charset="0"/>
              </a:rPr>
              <a:t>+ 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42530B9C-8981-0E4B-AEE7-515003E10B1A}"/>
              </a:ext>
            </a:extLst>
          </p:cNvPr>
          <p:cNvGrpSpPr>
            <a:grpSpLocks/>
          </p:cNvGrpSpPr>
          <p:nvPr/>
        </p:nvGrpSpPr>
        <p:grpSpPr bwMode="auto">
          <a:xfrm>
            <a:off x="1806575" y="3821113"/>
            <a:ext cx="5376863" cy="1806575"/>
            <a:chOff x="2387600" y="4959482"/>
            <a:chExt cx="5376862" cy="1806760"/>
          </a:xfrm>
        </p:grpSpPr>
        <p:pic>
          <p:nvPicPr>
            <p:cNvPr id="23558" name="Picture 2" descr="pKa_kS">
              <a:extLst>
                <a:ext uri="{FF2B5EF4-FFF2-40B4-BE49-F238E27FC236}">
                  <a16:creationId xmlns:a16="http://schemas.microsoft.com/office/drawing/2014/main" id="{F2CCC781-A7B4-7B49-B2C7-AA33FC412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675" b="74799"/>
            <a:stretch>
              <a:fillRect/>
            </a:stretch>
          </p:blipFill>
          <p:spPr bwMode="auto">
            <a:xfrm>
              <a:off x="2387600" y="4959482"/>
              <a:ext cx="5376862" cy="18067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ED0F25-A3CF-F141-A6C5-C6160D92170C}"/>
                </a:ext>
              </a:extLst>
            </p:cNvPr>
            <p:cNvSpPr/>
            <p:nvPr/>
          </p:nvSpPr>
          <p:spPr>
            <a:xfrm>
              <a:off x="6769099" y="6696385"/>
              <a:ext cx="431800" cy="69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6A16BC1-A1A7-8917-81A8-FC0900DC11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593949"/>
              </p:ext>
            </p:extLst>
          </p:nvPr>
        </p:nvGraphicFramePr>
        <p:xfrm>
          <a:off x="2740818" y="268288"/>
          <a:ext cx="1754188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700" imgH="482600" progId="Equation.3">
                  <p:embed/>
                </p:oleObj>
              </mc:Choice>
              <mc:Fallback>
                <p:oleObj name="Equation" r:id="rId5" imgW="1282700" imgH="482600" progId="Equation.3">
                  <p:embed/>
                  <p:pic>
                    <p:nvPicPr>
                      <p:cNvPr id="24583" name="Object 2">
                        <a:extLst>
                          <a:ext uri="{FF2B5EF4-FFF2-40B4-BE49-F238E27FC236}">
                            <a16:creationId xmlns:a16="http://schemas.microsoft.com/office/drawing/2014/main" id="{DA97333E-E638-7341-91C2-993952479B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0818" y="268288"/>
                        <a:ext cx="1754188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2">
            <a:extLst>
              <a:ext uri="{FF2B5EF4-FFF2-40B4-BE49-F238E27FC236}">
                <a16:creationId xmlns:a16="http://schemas.microsoft.com/office/drawing/2014/main" id="{988E3375-6D6F-7241-B7C6-D8AD7BB06A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650" y="1533525"/>
          <a:ext cx="6937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236200" imgH="5854700" progId="Equation.DSMT4">
                  <p:embed/>
                </p:oleObj>
              </mc:Choice>
              <mc:Fallback>
                <p:oleObj name="Equation" r:id="rId2" imgW="10236200" imgH="5854700" progId="Equation.DSMT4">
                  <p:embed/>
                  <p:pic>
                    <p:nvPicPr>
                      <p:cNvPr id="24577" name="Object 2">
                        <a:extLst>
                          <a:ext uri="{FF2B5EF4-FFF2-40B4-BE49-F238E27FC236}">
                            <a16:creationId xmlns:a16="http://schemas.microsoft.com/office/drawing/2014/main" id="{988E3375-6D6F-7241-B7C6-D8AD7BB06A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533525"/>
                        <a:ext cx="6937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8" name="Rectangle 4">
            <a:extLst>
              <a:ext uri="{FF2B5EF4-FFF2-40B4-BE49-F238E27FC236}">
                <a16:creationId xmlns:a16="http://schemas.microsoft.com/office/drawing/2014/main" id="{99F04034-E05C-D34C-BB69-CDDE565C9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CZ" altLang="en-CZ" sz="1800">
              <a:latin typeface="Calibri" panose="020F0502020204030204" pitchFamily="34" charset="0"/>
            </a:endParaRPr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8BF03A5B-D0C3-6C43-829E-FAC935B7E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928688"/>
            <a:ext cx="657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O)]</a:t>
            </a:r>
            <a:r>
              <a:rPr lang="en-US" altLang="en-CZ" sz="1800" baseline="30000">
                <a:latin typeface="Times New Roman" panose="02020603050405020304" pitchFamily="18" charset="0"/>
              </a:rPr>
              <a:t>+ </a:t>
            </a:r>
            <a:r>
              <a:rPr lang="en-US" altLang="en-CZ" sz="1800">
                <a:latin typeface="Times New Roman" panose="02020603050405020304" pitchFamily="18" charset="0"/>
              </a:rPr>
              <a:t> + Cys → 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Cl(Cys-S)]</a:t>
            </a:r>
            <a:r>
              <a:rPr lang="en-US" altLang="en-CZ" sz="1800" baseline="30000">
                <a:latin typeface="Times New Roman" panose="02020603050405020304" pitchFamily="18" charset="0"/>
              </a:rPr>
              <a:t>+ </a:t>
            </a:r>
            <a:r>
              <a:rPr lang="en-US" altLang="en-CZ" sz="1800">
                <a:latin typeface="Times New Roman" panose="02020603050405020304" pitchFamily="18" charset="0"/>
              </a:rPr>
              <a:t>+ 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30729" name="TextBox 7">
            <a:extLst>
              <a:ext uri="{FF2B5EF4-FFF2-40B4-BE49-F238E27FC236}">
                <a16:creationId xmlns:a16="http://schemas.microsoft.com/office/drawing/2014/main" id="{DAB22FBE-B5D1-6F44-A93E-8451BF1B6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43561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/>
              <a:t>➡</a:t>
            </a: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9CD93129-8FFA-F548-8A44-1A0430C7CE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475" y="5262563"/>
          <a:ext cx="1739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33500" imgH="482600" progId="Equation.3">
                  <p:embed/>
                </p:oleObj>
              </mc:Choice>
              <mc:Fallback>
                <p:oleObj name="Equation" r:id="rId4" imgW="1333500" imgH="482600" progId="Equation.3">
                  <p:embed/>
                  <p:pic>
                    <p:nvPicPr>
                      <p:cNvPr id="2" name="Object 4">
                        <a:extLst>
                          <a:ext uri="{FF2B5EF4-FFF2-40B4-BE49-F238E27FC236}">
                            <a16:creationId xmlns:a16="http://schemas.microsoft.com/office/drawing/2014/main" id="{9CD93129-8FFA-F548-8A44-1A0430C7CE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5262563"/>
                        <a:ext cx="17399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EEFFAFF-D937-2E44-A7AA-DBDD64F59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525" y="4141788"/>
            <a:ext cx="2266950" cy="4254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aphicFrame>
        <p:nvGraphicFramePr>
          <p:cNvPr id="24583" name="Object 2">
            <a:extLst>
              <a:ext uri="{FF2B5EF4-FFF2-40B4-BE49-F238E27FC236}">
                <a16:creationId xmlns:a16="http://schemas.microsoft.com/office/drawing/2014/main" id="{DA97333E-E638-7341-91C2-993952479B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650" y="4237038"/>
          <a:ext cx="1754188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700" imgH="482600" progId="Equation.3">
                  <p:embed/>
                </p:oleObj>
              </mc:Choice>
              <mc:Fallback>
                <p:oleObj name="Equation" r:id="rId6" imgW="1282700" imgH="482600" progId="Equation.3">
                  <p:embed/>
                  <p:pic>
                    <p:nvPicPr>
                      <p:cNvPr id="24583" name="Object 2">
                        <a:extLst>
                          <a:ext uri="{FF2B5EF4-FFF2-40B4-BE49-F238E27FC236}">
                            <a16:creationId xmlns:a16="http://schemas.microsoft.com/office/drawing/2014/main" id="{DA97333E-E638-7341-91C2-993952479B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4237038"/>
                        <a:ext cx="1754188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83D0FA00-3663-204C-A543-74C0B8C9E7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1150" y="5827713"/>
          <a:ext cx="187007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35100" imgH="508000" progId="Equation.3">
                  <p:embed/>
                </p:oleObj>
              </mc:Choice>
              <mc:Fallback>
                <p:oleObj name="Equation" r:id="rId8" imgW="1435100" imgH="508000" progId="Equation.3">
                  <p:embed/>
                  <p:pic>
                    <p:nvPicPr>
                      <p:cNvPr id="13" name="Object 4">
                        <a:extLst>
                          <a:ext uri="{FF2B5EF4-FFF2-40B4-BE49-F238E27FC236}">
                            <a16:creationId xmlns:a16="http://schemas.microsoft.com/office/drawing/2014/main" id="{83D0FA00-3663-204C-A543-74C0B8C9E7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" y="5827713"/>
                        <a:ext cx="1870075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6F6AB25B-8526-A24B-B0AD-969E07CF75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1913" y="4173538"/>
          <a:ext cx="3976687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08300" imgH="533400" progId="Equation.3">
                  <p:embed/>
                </p:oleObj>
              </mc:Choice>
              <mc:Fallback>
                <p:oleObj name="Equation" r:id="rId10" imgW="2908300" imgH="533400" progId="Equation.3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id="{6F6AB25B-8526-A24B-B0AD-969E07CF75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913" y="4173538"/>
                        <a:ext cx="3976687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99B41A62-E609-0C40-B283-24CB3C9C5D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35250" y="5172075"/>
          <a:ext cx="413385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22600" imgH="889000" progId="Equation.3">
                  <p:embed/>
                </p:oleObj>
              </mc:Choice>
              <mc:Fallback>
                <p:oleObj name="Equation" r:id="rId12" imgW="3022600" imgH="889000" progId="Equation.3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99B41A62-E609-0C40-B283-24CB3C9C5D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0" y="5172075"/>
                        <a:ext cx="4133850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E0CCC45-CEF8-DC4A-9CDC-786704D9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5122863"/>
            <a:ext cx="2428875" cy="9429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588" name="TextBox 2">
            <a:extLst>
              <a:ext uri="{FF2B5EF4-FFF2-40B4-BE49-F238E27FC236}">
                <a16:creationId xmlns:a16="http://schemas.microsoft.com/office/drawing/2014/main" id="{DF6CCCCC-5007-3C42-B3FB-752CA0159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428625"/>
            <a:ext cx="8858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>
                <a:latin typeface="Calibri" panose="020F0502020204030204" pitchFamily="34" charset="0"/>
              </a:rPr>
              <a:t>	</a:t>
            </a:r>
            <a:r>
              <a:rPr lang="en-US" altLang="en-CZ" sz="1800">
                <a:latin typeface="Times New Roman" panose="02020603050405020304" pitchFamily="18" charset="0"/>
              </a:rPr>
              <a:t>An example: </a:t>
            </a:r>
          </a:p>
          <a:p>
            <a:pPr eaLnBrk="1" hangingPunct="1"/>
            <a:endParaRPr lang="en-US" altLang="en-CZ" sz="1800">
              <a:latin typeface="Times New Roman" panose="02020603050405020304" pitchFamily="18" charset="0"/>
            </a:endParaRPr>
          </a:p>
          <a:p>
            <a:pPr eaLnBrk="1" hangingPunct="1"/>
            <a:endParaRPr lang="en-US" altLang="en-CZ" sz="1800">
              <a:latin typeface="Times New Roman" panose="02020603050405020304" pitchFamily="18" charset="0"/>
            </a:endParaRPr>
          </a:p>
          <a:p>
            <a:pPr eaLnBrk="1" hangingPunct="1"/>
            <a:endParaRPr lang="en-US" altLang="en-CZ" sz="18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 	comprises:</a:t>
            </a:r>
          </a:p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>
                <a:latin typeface="Times New Roman" panose="02020603050405020304" pitchFamily="18" charset="0"/>
              </a:rPr>
              <a:t> two forms of the Pt-complex - 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O)]</a:t>
            </a:r>
            <a:r>
              <a:rPr lang="en-US" altLang="en-CZ" sz="1800" baseline="30000">
                <a:latin typeface="Times New Roman" panose="02020603050405020304" pitchFamily="18" charset="0"/>
              </a:rPr>
              <a:t>+ </a:t>
            </a:r>
            <a:r>
              <a:rPr lang="en-US" altLang="en-CZ" sz="1800">
                <a:latin typeface="Times New Roman" panose="02020603050405020304" pitchFamily="18" charset="0"/>
              </a:rPr>
              <a:t> and 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Cl(OH)]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>
                <a:latin typeface="Times New Roman" panose="02020603050405020304" pitchFamily="18" charset="0"/>
              </a:rPr>
              <a:t> four different states of cysteine: protonated Cys</a:t>
            </a:r>
            <a:r>
              <a:rPr lang="en-US" altLang="en-CZ" sz="1800" baseline="30000">
                <a:latin typeface="Times New Roman" panose="02020603050405020304" pitchFamily="18" charset="0"/>
              </a:rPr>
              <a:t>+</a:t>
            </a:r>
            <a:r>
              <a:rPr lang="en-US" altLang="en-CZ" sz="1800">
                <a:latin typeface="Times New Roman" panose="02020603050405020304" pitchFamily="18" charset="0"/>
              </a:rPr>
              <a:t>, neutral Cys, </a:t>
            </a:r>
          </a:p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            and two deprotonated forms: Cys</a:t>
            </a:r>
            <a:r>
              <a:rPr lang="en-US" altLang="en-CZ" sz="1800" baseline="30000">
                <a:latin typeface="Times New Roman" panose="02020603050405020304" pitchFamily="18" charset="0"/>
              </a:rPr>
              <a:t>-</a:t>
            </a:r>
            <a:r>
              <a:rPr lang="en-US" altLang="en-CZ" sz="1800">
                <a:latin typeface="Times New Roman" panose="02020603050405020304" pitchFamily="18" charset="0"/>
              </a:rPr>
              <a:t> and Cys</a:t>
            </a:r>
            <a:r>
              <a:rPr lang="en-US" altLang="en-CZ" sz="1800" baseline="30000">
                <a:latin typeface="Times New Roman" panose="02020603050405020304" pitchFamily="18" charset="0"/>
              </a:rPr>
              <a:t>2-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 baseline="30000">
                <a:latin typeface="Times New Roman" panose="02020603050405020304" pitchFamily="18" charset="0"/>
              </a:rPr>
              <a:t> </a:t>
            </a:r>
            <a:r>
              <a:rPr lang="en-US" altLang="en-CZ" sz="1800">
                <a:latin typeface="Times New Roman" panose="02020603050405020304" pitchFamily="18" charset="0"/>
              </a:rPr>
              <a:t>water as 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O</a:t>
            </a:r>
            <a:r>
              <a:rPr lang="en-US" altLang="en-CZ" sz="1800" baseline="30000">
                <a:latin typeface="Times New Roman" panose="02020603050405020304" pitchFamily="18" charset="0"/>
              </a:rPr>
              <a:t>+</a:t>
            </a:r>
            <a:r>
              <a:rPr lang="en-US" altLang="en-CZ" sz="1800">
                <a:latin typeface="Times New Roman" panose="02020603050405020304" pitchFamily="18" charset="0"/>
              </a:rPr>
              <a:t>, 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O, and OH</a:t>
            </a:r>
            <a:r>
              <a:rPr lang="en-US" altLang="en-CZ" sz="1800" baseline="30000">
                <a:latin typeface="Times New Roman" panose="02020603050405020304" pitchFamily="18" charset="0"/>
              </a:rPr>
              <a:t>-</a:t>
            </a:r>
            <a:r>
              <a:rPr lang="en-US" altLang="en-CZ" sz="18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>
                <a:latin typeface="Times New Roman" panose="02020603050405020304" pitchFamily="18" charset="0"/>
              </a:rPr>
              <a:t> Pt(Cys-S) complex in 1- , neutral, and 1+ charged forms: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Object 2">
            <a:extLst>
              <a:ext uri="{FF2B5EF4-FFF2-40B4-BE49-F238E27FC236}">
                <a16:creationId xmlns:a16="http://schemas.microsoft.com/office/drawing/2014/main" id="{3CEE9A6A-3601-8545-9A53-1176BF4C30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650" y="1533525"/>
          <a:ext cx="69373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236200" imgH="5854700" progId="Equation.DSMT4">
                  <p:embed/>
                </p:oleObj>
              </mc:Choice>
              <mc:Fallback>
                <p:oleObj name="Equation" r:id="rId2" imgW="10236200" imgH="5854700" progId="Equation.DSMT4">
                  <p:embed/>
                  <p:pic>
                    <p:nvPicPr>
                      <p:cNvPr id="25601" name="Object 2">
                        <a:extLst>
                          <a:ext uri="{FF2B5EF4-FFF2-40B4-BE49-F238E27FC236}">
                            <a16:creationId xmlns:a16="http://schemas.microsoft.com/office/drawing/2014/main" id="{3CEE9A6A-3601-8545-9A53-1176BF4C30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1533525"/>
                        <a:ext cx="693738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2" name="Rectangle 4">
            <a:extLst>
              <a:ext uri="{FF2B5EF4-FFF2-40B4-BE49-F238E27FC236}">
                <a16:creationId xmlns:a16="http://schemas.microsoft.com/office/drawing/2014/main" id="{7989ADD2-6B89-F046-BAE5-F893F0911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CZ" altLang="en-CZ" sz="1800">
              <a:latin typeface="Calibri" panose="020F0502020204030204" pitchFamily="34" charset="0"/>
            </a:endParaRPr>
          </a:p>
        </p:txBody>
      </p:sp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B593FB7C-88C0-AE47-BD98-F674EFC37C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6825" y="4049713"/>
          <a:ext cx="4921250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71900" imgH="1803400" progId="Equation.3">
                  <p:embed/>
                </p:oleObj>
              </mc:Choice>
              <mc:Fallback>
                <p:oleObj name="Equation" r:id="rId4" imgW="3771900" imgH="1803400" progId="Equation.3">
                  <p:embed/>
                  <p:pic>
                    <p:nvPicPr>
                      <p:cNvPr id="25603" name="Object 3">
                        <a:extLst>
                          <a:ext uri="{FF2B5EF4-FFF2-40B4-BE49-F238E27FC236}">
                            <a16:creationId xmlns:a16="http://schemas.microsoft.com/office/drawing/2014/main" id="{B593FB7C-88C0-AE47-BD98-F674EFC37C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825" y="4049713"/>
                        <a:ext cx="492125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Rectangle 1">
            <a:extLst>
              <a:ext uri="{FF2B5EF4-FFF2-40B4-BE49-F238E27FC236}">
                <a16:creationId xmlns:a16="http://schemas.microsoft.com/office/drawing/2014/main" id="{7FDD39AB-1142-6A41-853D-F561BA7AA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928688"/>
            <a:ext cx="657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O)]</a:t>
            </a:r>
            <a:r>
              <a:rPr lang="en-US" altLang="en-CZ" sz="1800" baseline="30000">
                <a:latin typeface="Times New Roman" panose="02020603050405020304" pitchFamily="18" charset="0"/>
              </a:rPr>
              <a:t>+ </a:t>
            </a:r>
            <a:r>
              <a:rPr lang="en-US" altLang="en-CZ" sz="1800">
                <a:latin typeface="Times New Roman" panose="02020603050405020304" pitchFamily="18" charset="0"/>
              </a:rPr>
              <a:t> + Cys → 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Cl(S-Cys)]</a:t>
            </a:r>
            <a:r>
              <a:rPr lang="en-US" altLang="en-CZ" sz="1800" baseline="30000">
                <a:latin typeface="Times New Roman" panose="02020603050405020304" pitchFamily="18" charset="0"/>
              </a:rPr>
              <a:t>+ </a:t>
            </a:r>
            <a:r>
              <a:rPr lang="en-US" altLang="en-CZ" sz="1800">
                <a:latin typeface="Times New Roman" panose="02020603050405020304" pitchFamily="18" charset="0"/>
              </a:rPr>
              <a:t>+ 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25605" name="TextBox 7">
            <a:extLst>
              <a:ext uri="{FF2B5EF4-FFF2-40B4-BE49-F238E27FC236}">
                <a16:creationId xmlns:a16="http://schemas.microsoft.com/office/drawing/2014/main" id="{D69839AD-417A-6544-AD16-58872D737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43561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/>
              <a:t>➡</a:t>
            </a:r>
          </a:p>
        </p:txBody>
      </p:sp>
      <p:graphicFrame>
        <p:nvGraphicFramePr>
          <p:cNvPr id="61445" name="Object 5">
            <a:extLst>
              <a:ext uri="{FF2B5EF4-FFF2-40B4-BE49-F238E27FC236}">
                <a16:creationId xmlns:a16="http://schemas.microsoft.com/office/drawing/2014/main" id="{2DD3EB46-B2C8-2543-A9AE-E54F6871B6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5075" y="5334000"/>
          <a:ext cx="1558925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61445" name="Object 5">
                        <a:extLst>
                          <a:ext uri="{FF2B5EF4-FFF2-40B4-BE49-F238E27FC236}">
                            <a16:creationId xmlns:a16="http://schemas.microsoft.com/office/drawing/2014/main" id="{2DD3EB46-B2C8-2543-A9AE-E54F6871B6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075" y="5334000"/>
                        <a:ext cx="1558925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EA2E1AA-DDC8-9743-9FBB-F0970C4B5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4756150"/>
            <a:ext cx="4976812" cy="15462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aphicFrame>
        <p:nvGraphicFramePr>
          <p:cNvPr id="25608" name="Object 2">
            <a:extLst>
              <a:ext uri="{FF2B5EF4-FFF2-40B4-BE49-F238E27FC236}">
                <a16:creationId xmlns:a16="http://schemas.microsoft.com/office/drawing/2014/main" id="{67CB3B13-E1D9-DE40-9770-CF6F10672E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650" y="4237038"/>
          <a:ext cx="1754188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82700" imgH="482600" progId="Equation.3">
                  <p:embed/>
                </p:oleObj>
              </mc:Choice>
              <mc:Fallback>
                <p:oleObj name="Equation" r:id="rId8" imgW="1282700" imgH="482600" progId="Equation.3">
                  <p:embed/>
                  <p:pic>
                    <p:nvPicPr>
                      <p:cNvPr id="25608" name="Object 2">
                        <a:extLst>
                          <a:ext uri="{FF2B5EF4-FFF2-40B4-BE49-F238E27FC236}">
                            <a16:creationId xmlns:a16="http://schemas.microsoft.com/office/drawing/2014/main" id="{67CB3B13-E1D9-DE40-9770-CF6F10672E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4237038"/>
                        <a:ext cx="1754188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9" name="Object 4">
            <a:extLst>
              <a:ext uri="{FF2B5EF4-FFF2-40B4-BE49-F238E27FC236}">
                <a16:creationId xmlns:a16="http://schemas.microsoft.com/office/drawing/2014/main" id="{7BEF59A8-55CA-284D-B3F9-CD76D5C7D8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1475" y="5262563"/>
          <a:ext cx="17399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33500" imgH="482600" progId="Equation.3">
                  <p:embed/>
                </p:oleObj>
              </mc:Choice>
              <mc:Fallback>
                <p:oleObj name="Equation" r:id="rId10" imgW="1333500" imgH="482600" progId="Equation.3">
                  <p:embed/>
                  <p:pic>
                    <p:nvPicPr>
                      <p:cNvPr id="25609" name="Object 4">
                        <a:extLst>
                          <a:ext uri="{FF2B5EF4-FFF2-40B4-BE49-F238E27FC236}">
                            <a16:creationId xmlns:a16="http://schemas.microsoft.com/office/drawing/2014/main" id="{7BEF59A8-55CA-284D-B3F9-CD76D5C7D8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5262563"/>
                        <a:ext cx="17399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0" name="Object 4">
            <a:extLst>
              <a:ext uri="{FF2B5EF4-FFF2-40B4-BE49-F238E27FC236}">
                <a16:creationId xmlns:a16="http://schemas.microsoft.com/office/drawing/2014/main" id="{9BA70C5F-D694-7A4E-A568-40151399D2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1150" y="5827713"/>
          <a:ext cx="187007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35100" imgH="508000" progId="Equation.3">
                  <p:embed/>
                </p:oleObj>
              </mc:Choice>
              <mc:Fallback>
                <p:oleObj name="Equation" r:id="rId12" imgW="1435100" imgH="508000" progId="Equation.3">
                  <p:embed/>
                  <p:pic>
                    <p:nvPicPr>
                      <p:cNvPr id="25610" name="Object 4">
                        <a:extLst>
                          <a:ext uri="{FF2B5EF4-FFF2-40B4-BE49-F238E27FC236}">
                            <a16:creationId xmlns:a16="http://schemas.microsoft.com/office/drawing/2014/main" id="{9BA70C5F-D694-7A4E-A568-40151399D2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" y="5827713"/>
                        <a:ext cx="1870075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1" name="TextBox 2">
            <a:extLst>
              <a:ext uri="{FF2B5EF4-FFF2-40B4-BE49-F238E27FC236}">
                <a16:creationId xmlns:a16="http://schemas.microsoft.com/office/drawing/2014/main" id="{7C4B055B-2691-C84E-B3D9-7C0A696E3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09550"/>
            <a:ext cx="88582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CZ" sz="1800">
                <a:latin typeface="Calibri" panose="020F0502020204030204" pitchFamily="34" charset="0"/>
              </a:rPr>
              <a:t>	</a:t>
            </a:r>
            <a:r>
              <a:rPr lang="en-US" altLang="en-CZ" sz="1800">
                <a:latin typeface="Times New Roman" panose="02020603050405020304" pitchFamily="18" charset="0"/>
              </a:rPr>
              <a:t>An example: </a:t>
            </a:r>
          </a:p>
          <a:p>
            <a:pPr eaLnBrk="1" hangingPunct="1"/>
            <a:endParaRPr lang="en-US" altLang="en-CZ" sz="1800">
              <a:latin typeface="Times New Roman" panose="02020603050405020304" pitchFamily="18" charset="0"/>
            </a:endParaRPr>
          </a:p>
          <a:p>
            <a:pPr eaLnBrk="1" hangingPunct="1"/>
            <a:endParaRPr lang="en-US" altLang="en-CZ" sz="1800">
              <a:latin typeface="Times New Roman" panose="02020603050405020304" pitchFamily="18" charset="0"/>
            </a:endParaRPr>
          </a:p>
          <a:p>
            <a:pPr eaLnBrk="1" hangingPunct="1"/>
            <a:endParaRPr lang="en-US" altLang="en-CZ" sz="18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 	comprises:</a:t>
            </a:r>
          </a:p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>
                <a:latin typeface="Times New Roman" panose="02020603050405020304" pitchFamily="18" charset="0"/>
              </a:rPr>
              <a:t> two forms of the Pt-complex - 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O)]</a:t>
            </a:r>
            <a:r>
              <a:rPr lang="en-US" altLang="en-CZ" sz="1800" baseline="30000">
                <a:latin typeface="Times New Roman" panose="02020603050405020304" pitchFamily="18" charset="0"/>
              </a:rPr>
              <a:t>+ </a:t>
            </a:r>
            <a:r>
              <a:rPr lang="en-US" altLang="en-CZ" sz="1800">
                <a:latin typeface="Times New Roman" panose="02020603050405020304" pitchFamily="18" charset="0"/>
              </a:rPr>
              <a:t> and cis-[Pt(NH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)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Cl(OH)]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>
                <a:latin typeface="Times New Roman" panose="02020603050405020304" pitchFamily="18" charset="0"/>
              </a:rPr>
              <a:t> four different states of cysteine: protonated Cys</a:t>
            </a:r>
            <a:r>
              <a:rPr lang="en-US" altLang="en-CZ" sz="1800" baseline="30000">
                <a:latin typeface="Times New Roman" panose="02020603050405020304" pitchFamily="18" charset="0"/>
              </a:rPr>
              <a:t>+</a:t>
            </a:r>
            <a:r>
              <a:rPr lang="en-US" altLang="en-CZ" sz="1800">
                <a:latin typeface="Times New Roman" panose="02020603050405020304" pitchFamily="18" charset="0"/>
              </a:rPr>
              <a:t>, neutral Cys, </a:t>
            </a:r>
          </a:p>
          <a:p>
            <a:pPr eaLnBrk="1" hangingPunct="1"/>
            <a:r>
              <a:rPr lang="en-US" altLang="en-CZ" sz="1800">
                <a:latin typeface="Times New Roman" panose="02020603050405020304" pitchFamily="18" charset="0"/>
              </a:rPr>
              <a:t>            and two deprotonated forms: Cys</a:t>
            </a:r>
            <a:r>
              <a:rPr lang="en-US" altLang="en-CZ" sz="1800" baseline="30000">
                <a:latin typeface="Times New Roman" panose="02020603050405020304" pitchFamily="18" charset="0"/>
              </a:rPr>
              <a:t>-</a:t>
            </a:r>
            <a:r>
              <a:rPr lang="en-US" altLang="en-CZ" sz="1800">
                <a:latin typeface="Times New Roman" panose="02020603050405020304" pitchFamily="18" charset="0"/>
              </a:rPr>
              <a:t> and Cys</a:t>
            </a:r>
            <a:r>
              <a:rPr lang="en-US" altLang="en-CZ" sz="1800" baseline="30000">
                <a:latin typeface="Times New Roman" panose="02020603050405020304" pitchFamily="18" charset="0"/>
              </a:rPr>
              <a:t>2-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 baseline="30000">
                <a:latin typeface="Times New Roman" panose="02020603050405020304" pitchFamily="18" charset="0"/>
              </a:rPr>
              <a:t> </a:t>
            </a:r>
            <a:r>
              <a:rPr lang="en-US" altLang="en-CZ" sz="1800">
                <a:latin typeface="Times New Roman" panose="02020603050405020304" pitchFamily="18" charset="0"/>
              </a:rPr>
              <a:t>water as H</a:t>
            </a:r>
            <a:r>
              <a:rPr lang="en-US" altLang="en-CZ" sz="1800" baseline="-25000">
                <a:latin typeface="Times New Roman" panose="02020603050405020304" pitchFamily="18" charset="0"/>
              </a:rPr>
              <a:t>3</a:t>
            </a:r>
            <a:r>
              <a:rPr lang="en-US" altLang="en-CZ" sz="1800">
                <a:latin typeface="Times New Roman" panose="02020603050405020304" pitchFamily="18" charset="0"/>
              </a:rPr>
              <a:t>O</a:t>
            </a:r>
            <a:r>
              <a:rPr lang="en-US" altLang="en-CZ" sz="1800" baseline="30000">
                <a:latin typeface="Times New Roman" panose="02020603050405020304" pitchFamily="18" charset="0"/>
              </a:rPr>
              <a:t>+</a:t>
            </a:r>
            <a:r>
              <a:rPr lang="en-US" altLang="en-CZ" sz="1800">
                <a:latin typeface="Times New Roman" panose="02020603050405020304" pitchFamily="18" charset="0"/>
              </a:rPr>
              <a:t>, H</a:t>
            </a:r>
            <a:r>
              <a:rPr lang="en-US" altLang="en-CZ" sz="1800" baseline="-25000">
                <a:latin typeface="Times New Roman" panose="02020603050405020304" pitchFamily="18" charset="0"/>
              </a:rPr>
              <a:t>2</a:t>
            </a:r>
            <a:r>
              <a:rPr lang="en-US" altLang="en-CZ" sz="1800">
                <a:latin typeface="Times New Roman" panose="02020603050405020304" pitchFamily="18" charset="0"/>
              </a:rPr>
              <a:t>O, and OH</a:t>
            </a:r>
            <a:r>
              <a:rPr lang="en-US" altLang="en-CZ" sz="1800" baseline="30000">
                <a:latin typeface="Times New Roman" panose="02020603050405020304" pitchFamily="18" charset="0"/>
              </a:rPr>
              <a:t>-</a:t>
            </a:r>
            <a:r>
              <a:rPr lang="en-US" altLang="en-CZ" sz="18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v"/>
            </a:pPr>
            <a:r>
              <a:rPr lang="en-US" altLang="en-CZ" sz="1800">
                <a:latin typeface="Times New Roman" panose="02020603050405020304" pitchFamily="18" charset="0"/>
              </a:rPr>
              <a:t> Pt(S-Cys) complex in 1- , neutral, and 1+ charged forms: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t_OH_M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967163"/>
            <a:ext cx="36226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3"/>
          <p:cNvSpPr txBox="1">
            <a:spLocks noChangeArrowheads="1"/>
          </p:cNvSpPr>
          <p:nvPr/>
        </p:nvSpPr>
        <p:spPr bwMode="auto">
          <a:xfrm>
            <a:off x="0" y="-369888"/>
            <a:ext cx="2214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latin typeface="Symbol" charset="0"/>
                <a:cs typeface="Times New Roman" charset="0"/>
                <a:sym typeface="Symbol" charset="0"/>
              </a:rPr>
              <a:t> Δ</a:t>
            </a:r>
            <a:r>
              <a:rPr lang="en-US" sz="1800">
                <a:latin typeface="Times New Roman" charset="0"/>
                <a:cs typeface="Times New Roman" charset="0"/>
              </a:rPr>
              <a:t>G</a:t>
            </a:r>
            <a:r>
              <a:rPr lang="en-US" sz="1800" baseline="30000">
                <a:latin typeface="Times New Roman" charset="0"/>
                <a:cs typeface="Times New Roman" charset="0"/>
              </a:rPr>
              <a:t>0</a:t>
            </a:r>
            <a:r>
              <a:rPr lang="ja-JP" altLang="en-US" sz="1800">
                <a:latin typeface="Times New Roman" charset="0"/>
                <a:cs typeface="Times New Roman" charset="0"/>
              </a:rPr>
              <a:t>’</a:t>
            </a:r>
            <a:r>
              <a:rPr lang="en-US" altLang="ja-JP" sz="1800">
                <a:latin typeface="Times New Roman" charset="0"/>
                <a:cs typeface="Times New Roman" charset="0"/>
              </a:rPr>
              <a:t>=f([H</a:t>
            </a:r>
            <a:r>
              <a:rPr lang="en-US" altLang="ja-JP" sz="1800" baseline="30000">
                <a:latin typeface="Times New Roman" charset="0"/>
                <a:cs typeface="Times New Roman" charset="0"/>
              </a:rPr>
              <a:t>+</a:t>
            </a:r>
            <a:r>
              <a:rPr lang="en-US" altLang="ja-JP" sz="1800">
                <a:latin typeface="Times New Roman" charset="0"/>
                <a:cs typeface="Times New Roman" charset="0"/>
              </a:rPr>
              <a:t>])</a:t>
            </a:r>
            <a:endParaRPr lang="en-US" sz="1800">
              <a:latin typeface="Times New Roman" charset="0"/>
              <a:cs typeface="Times New Roman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52413" y="295275"/>
            <a:ext cx="57753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tabLst>
                <a:tab pos="457200" algn="l"/>
              </a:tabLst>
            </a:pPr>
            <a:r>
              <a:rPr lang="cs-CZ" sz="1400" b="1" dirty="0">
                <a:latin typeface="Times New Roman" charset="0"/>
                <a:cs typeface="Times New Roman" charset="0"/>
              </a:rPr>
              <a:t>pH dependence </a:t>
            </a:r>
            <a:r>
              <a:rPr lang="cs-CZ" sz="1400" b="1" dirty="0" err="1">
                <a:latin typeface="Times New Roman" charset="0"/>
                <a:cs typeface="Times New Roman" charset="0"/>
              </a:rPr>
              <a:t>of</a:t>
            </a:r>
            <a:r>
              <a:rPr lang="cs-CZ" sz="1400" b="1" dirty="0">
                <a:latin typeface="Times New Roman" charset="0"/>
                <a:cs typeface="Times New Roman" charset="0"/>
              </a:rPr>
              <a:t> </a:t>
            </a:r>
            <a:r>
              <a:rPr lang="cs-CZ" sz="1400" b="1" dirty="0" err="1">
                <a:latin typeface="Times New Roman" charset="0"/>
                <a:cs typeface="Times New Roman" charset="0"/>
              </a:rPr>
              <a:t>the</a:t>
            </a:r>
            <a:r>
              <a:rPr lang="cs-CZ" sz="1400" b="1" dirty="0">
                <a:latin typeface="Times New Roman" charset="0"/>
                <a:cs typeface="Times New Roman" charset="0"/>
              </a:rPr>
              <a:t> </a:t>
            </a:r>
            <a:r>
              <a:rPr lang="cs-CZ" sz="1400" b="1" dirty="0" err="1">
                <a:latin typeface="Times New Roman" charset="0"/>
                <a:cs typeface="Times New Roman" charset="0"/>
              </a:rPr>
              <a:t>reaction</a:t>
            </a:r>
            <a:r>
              <a:rPr lang="cs-CZ" sz="1400" b="1" dirty="0">
                <a:latin typeface="Times New Roman" charset="0"/>
                <a:cs typeface="Times New Roman" charset="0"/>
              </a:rPr>
              <a:t> </a:t>
            </a:r>
            <a:r>
              <a:rPr lang="cs-CZ" sz="1400" b="1" dirty="0" err="1">
                <a:latin typeface="Times New Roman" charset="0"/>
                <a:cs typeface="Times New Roman" charset="0"/>
              </a:rPr>
              <a:t>Gibbs</a:t>
            </a:r>
            <a:r>
              <a:rPr lang="cs-CZ" sz="1400" b="1" dirty="0">
                <a:latin typeface="Times New Roman" charset="0"/>
                <a:cs typeface="Times New Roman" charset="0"/>
              </a:rPr>
              <a:t>-Alberty </a:t>
            </a:r>
            <a:r>
              <a:rPr lang="cs-CZ" sz="1400" b="1" dirty="0" err="1">
                <a:latin typeface="Times New Roman" charset="0"/>
                <a:cs typeface="Times New Roman" charset="0"/>
              </a:rPr>
              <a:t>energies</a:t>
            </a:r>
            <a:r>
              <a:rPr lang="cs-CZ" sz="1400" b="1" dirty="0">
                <a:latin typeface="Times New Roman" charset="0"/>
                <a:cs typeface="Times New Roman" charset="0"/>
              </a:rPr>
              <a:t> </a:t>
            </a:r>
            <a:r>
              <a:rPr lang="en-US" sz="1400" b="1" dirty="0">
                <a:latin typeface="Times New Roman" charset="0"/>
                <a:cs typeface="Times New Roman" charset="0"/>
              </a:rPr>
              <a:t>ΔGA</a:t>
            </a:r>
            <a:r>
              <a:rPr lang="en-US" sz="1400" b="1" baseline="30000" dirty="0">
                <a:latin typeface="Times New Roman" charset="0"/>
                <a:cs typeface="Times New Roman" charset="0"/>
              </a:rPr>
              <a:t>0′</a:t>
            </a:r>
            <a:r>
              <a:rPr lang="en-US" sz="1400" b="1" dirty="0">
                <a:latin typeface="Times New Roman" charset="0"/>
                <a:cs typeface="Times New Roman" charset="0"/>
              </a:rPr>
              <a:t>(</a:t>
            </a:r>
            <a:r>
              <a:rPr lang="en-US" sz="1400" b="1" dirty="0" err="1">
                <a:latin typeface="Times New Roman" charset="0"/>
                <a:cs typeface="Times New Roman" charset="0"/>
              </a:rPr>
              <a:t>T,p,pH</a:t>
            </a:r>
            <a:r>
              <a:rPr lang="en-US" sz="1400" b="1" dirty="0">
                <a:latin typeface="Times New Roman" charset="0"/>
                <a:cs typeface="Times New Roman" charset="0"/>
              </a:rPr>
              <a:t>):</a:t>
            </a:r>
            <a:endParaRPr lang="en-US" altLang="zh-CN" sz="1400" dirty="0">
              <a:latin typeface="Times New Roman" charset="0"/>
              <a:cs typeface="Times New Roman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endParaRPr lang="en-US" altLang="zh-CN" sz="1200" dirty="0">
              <a:latin typeface="Times New Roman" charset="0"/>
              <a:cs typeface="Times New Roman" charset="0"/>
            </a:endParaRPr>
          </a:p>
          <a:p>
            <a:pPr eaLnBrk="0" hangingPunct="0">
              <a:buFont typeface="Calibri" charset="0"/>
              <a:buAutoNum type="alphaLcParenR"/>
              <a:tabLst>
                <a:tab pos="457200" algn="l"/>
              </a:tabLst>
            </a:pPr>
            <a:r>
              <a:rPr lang="en-US" altLang="zh-CN" sz="1200" dirty="0">
                <a:latin typeface="Times New Roman" charset="0"/>
                <a:cs typeface="Times New Roman" charset="0"/>
              </a:rPr>
              <a:t> cis‑[Pt(NH</a:t>
            </a:r>
            <a:r>
              <a:rPr lang="en-US" altLang="zh-CN" sz="1200" baseline="-30000" dirty="0">
                <a:latin typeface="Times New Roman" charset="0"/>
                <a:cs typeface="Times New Roman" charset="0"/>
              </a:rPr>
              <a:t>3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)</a:t>
            </a:r>
            <a:r>
              <a:rPr lang="en-US" altLang="zh-CN" sz="1200" baseline="-30000" dirty="0">
                <a:latin typeface="Times New Roman" charset="0"/>
                <a:cs typeface="Times New Roman" charset="0"/>
              </a:rPr>
              <a:t>2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Cl(H</a:t>
            </a:r>
            <a:r>
              <a:rPr lang="en-US" altLang="zh-CN" sz="1200" baseline="-30000" dirty="0">
                <a:latin typeface="Times New Roman" charset="0"/>
                <a:cs typeface="Times New Roman" charset="0"/>
              </a:rPr>
              <a:t>2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O)]</a:t>
            </a:r>
            <a:r>
              <a:rPr lang="en-US" altLang="zh-CN" sz="1200" baseline="30000" dirty="0">
                <a:latin typeface="Times New Roman" charset="0"/>
                <a:cs typeface="Times New Roman" charset="0"/>
              </a:rPr>
              <a:t>+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 + </a:t>
            </a:r>
            <a:r>
              <a:rPr lang="en-US" altLang="zh-CN" sz="1200" dirty="0" err="1">
                <a:latin typeface="Times New Roman" charset="0"/>
                <a:cs typeface="Times New Roman" charset="0"/>
              </a:rPr>
              <a:t>Cys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 → cis‑[Pt(NH</a:t>
            </a:r>
            <a:r>
              <a:rPr lang="en-US" altLang="zh-CN" sz="1200" baseline="-30000" dirty="0">
                <a:latin typeface="Times New Roman" charset="0"/>
                <a:cs typeface="Times New Roman" charset="0"/>
              </a:rPr>
              <a:t>3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)</a:t>
            </a:r>
            <a:r>
              <a:rPr lang="en-US" altLang="zh-CN" sz="1200" baseline="-30000" dirty="0">
                <a:latin typeface="Times New Roman" charset="0"/>
                <a:cs typeface="Times New Roman" charset="0"/>
              </a:rPr>
              <a:t>2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Cl(</a:t>
            </a:r>
            <a:r>
              <a:rPr lang="en-US" altLang="zh-CN" sz="1200" dirty="0" err="1">
                <a:latin typeface="Times New Roman" charset="0"/>
                <a:cs typeface="Times New Roman" charset="0"/>
              </a:rPr>
              <a:t>Cys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)]</a:t>
            </a:r>
            <a:r>
              <a:rPr lang="en-US" altLang="zh-CN" sz="1200" baseline="30000" dirty="0">
                <a:latin typeface="Times New Roman" charset="0"/>
                <a:cs typeface="Times New Roman" charset="0"/>
              </a:rPr>
              <a:t>+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 + H</a:t>
            </a:r>
            <a:r>
              <a:rPr lang="en-US" altLang="zh-CN" sz="1200" baseline="-30000" dirty="0">
                <a:latin typeface="Times New Roman" charset="0"/>
                <a:cs typeface="Times New Roman" charset="0"/>
              </a:rPr>
              <a:t>2</a:t>
            </a:r>
            <a:r>
              <a:rPr lang="en-US" altLang="zh-CN" sz="1200" dirty="0">
                <a:latin typeface="Times New Roman" charset="0"/>
                <a:cs typeface="Times New Roman" charset="0"/>
              </a:rPr>
              <a:t>O.</a:t>
            </a:r>
            <a:r>
              <a:rPr lang="en-US" altLang="zh-CN" sz="1200" b="1" dirty="0">
                <a:latin typeface="Times New Roman" charset="0"/>
                <a:cs typeface="Times New Roman" charset="0"/>
              </a:rPr>
              <a:t> </a:t>
            </a:r>
            <a:endParaRPr lang="en-US" altLang="zh-CN" sz="1200" dirty="0">
              <a:latin typeface="Calibri" charset="0"/>
              <a:ea typeface="SimSun" charset="0"/>
              <a:cs typeface="SimSun" charset="0"/>
            </a:endParaRPr>
          </a:p>
          <a:p>
            <a:pPr eaLnBrk="0" hangingPunct="0">
              <a:buFont typeface="Calibri" charset="0"/>
              <a:buAutoNum type="alphaLcParenR"/>
              <a:tabLst>
                <a:tab pos="457200" algn="l"/>
              </a:tabLst>
            </a:pP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cis‑[Pt(NH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3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)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OH(H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O)]</a:t>
            </a:r>
            <a:r>
              <a:rPr lang="en-US" altLang="zh-CN" sz="1200" baseline="30000" dirty="0">
                <a:latin typeface="Times New Roman" charset="0"/>
                <a:ea typeface="SimSun" charset="0"/>
                <a:cs typeface="SimSun" charset="0"/>
              </a:rPr>
              <a:t>+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+ </a:t>
            </a:r>
            <a:r>
              <a:rPr lang="en-US" altLang="zh-CN" sz="1200" dirty="0" err="1">
                <a:latin typeface="Times New Roman" charset="0"/>
                <a:ea typeface="SimSun" charset="0"/>
                <a:cs typeface="SimSun" charset="0"/>
              </a:rPr>
              <a:t>Cys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→ cis‑[Pt(NH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3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)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OH(</a:t>
            </a:r>
            <a:r>
              <a:rPr lang="en-US" altLang="zh-CN" sz="1200" dirty="0" err="1">
                <a:latin typeface="Times New Roman" charset="0"/>
                <a:ea typeface="SimSun" charset="0"/>
                <a:cs typeface="SimSun" charset="0"/>
              </a:rPr>
              <a:t>Cys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)]</a:t>
            </a:r>
            <a:r>
              <a:rPr lang="en-US" altLang="zh-CN" sz="1200" baseline="30000" dirty="0">
                <a:latin typeface="Times New Roman" charset="0"/>
                <a:ea typeface="SimSun" charset="0"/>
                <a:cs typeface="SimSun" charset="0"/>
              </a:rPr>
              <a:t>+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+ 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</a:t>
            </a:r>
            <a:endParaRPr lang="en-US" altLang="zh-CN" sz="1200" dirty="0">
              <a:latin typeface="Calibri" charset="0"/>
              <a:ea typeface="SimSun" charset="0"/>
              <a:cs typeface="SimSun" charset="0"/>
            </a:endParaRPr>
          </a:p>
          <a:p>
            <a:pPr eaLnBrk="0" hangingPunct="0">
              <a:buFont typeface="Calibri" charset="0"/>
              <a:buAutoNum type="alphaLcParenR"/>
              <a:tabLst>
                <a:tab pos="457200" algn="l"/>
              </a:tabLst>
            </a:pP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cis‑[Pt(NH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3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)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Cl(H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O)]</a:t>
            </a:r>
            <a:r>
              <a:rPr lang="en-US" altLang="zh-CN" sz="1200" baseline="30000" dirty="0">
                <a:latin typeface="Times New Roman" charset="0"/>
                <a:ea typeface="SimSun" charset="0"/>
                <a:cs typeface="SimSun" charset="0"/>
              </a:rPr>
              <a:t>+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+ Met → cis‑[Pt(NH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3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)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Cl(Met)]</a:t>
            </a:r>
            <a:r>
              <a:rPr lang="en-US" altLang="zh-CN" sz="1200" baseline="30000" dirty="0">
                <a:latin typeface="Times New Roman" charset="0"/>
                <a:ea typeface="SimSun" charset="0"/>
                <a:cs typeface="SimSun" charset="0"/>
              </a:rPr>
              <a:t>+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+ 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</a:t>
            </a:r>
            <a:endParaRPr lang="en-US" altLang="zh-CN" sz="1200" dirty="0">
              <a:latin typeface="Calibri" charset="0"/>
              <a:ea typeface="SimSun" charset="0"/>
              <a:cs typeface="SimSun" charset="0"/>
            </a:endParaRPr>
          </a:p>
          <a:p>
            <a:pPr eaLnBrk="0" hangingPunct="0">
              <a:buFont typeface="Calibri" charset="0"/>
              <a:buAutoNum type="alphaLcParenR"/>
              <a:tabLst>
                <a:tab pos="457200" algn="l"/>
              </a:tabLst>
            </a:pP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cis‑[Pt(NH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3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)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OH(H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O)]</a:t>
            </a:r>
            <a:r>
              <a:rPr lang="en-US" altLang="zh-CN" sz="1200" baseline="30000" dirty="0">
                <a:latin typeface="Times New Roman" charset="0"/>
                <a:ea typeface="SimSun" charset="0"/>
                <a:cs typeface="SimSun" charset="0"/>
              </a:rPr>
              <a:t>+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+ Met → cis‑[Pt(NH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3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)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OH(Met)]</a:t>
            </a:r>
            <a:r>
              <a:rPr lang="en-US" altLang="zh-CN" sz="1200" baseline="30000" dirty="0">
                <a:latin typeface="Times New Roman" charset="0"/>
                <a:ea typeface="SimSun" charset="0"/>
                <a:cs typeface="SimSun" charset="0"/>
              </a:rPr>
              <a:t>+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 + H</a:t>
            </a:r>
            <a:r>
              <a:rPr lang="en-US" altLang="zh-CN" sz="1200" baseline="-30000" dirty="0">
                <a:latin typeface="Times New Roman" charset="0"/>
                <a:ea typeface="SimSun" charset="0"/>
                <a:cs typeface="SimSun" charset="0"/>
              </a:rPr>
              <a:t>2</a:t>
            </a:r>
            <a:r>
              <a:rPr lang="en-US" altLang="zh-CN" sz="1200" dirty="0">
                <a:latin typeface="Times New Roman" charset="0"/>
                <a:ea typeface="SimSun" charset="0"/>
                <a:cs typeface="SimSun" charset="0"/>
              </a:rPr>
              <a:t>O</a:t>
            </a:r>
            <a:endParaRPr lang="en-US" altLang="zh-CN" sz="1200" dirty="0">
              <a:latin typeface="Calibri" charset="0"/>
              <a:ea typeface="SimSun" charset="0"/>
              <a:cs typeface="SimSun" charset="0"/>
            </a:endParaRPr>
          </a:p>
        </p:txBody>
      </p:sp>
      <p:sp>
        <p:nvSpPr>
          <p:cNvPr id="6" name="Oval 5"/>
          <p:cNvSpPr/>
          <p:nvPr/>
        </p:nvSpPr>
        <p:spPr>
          <a:xfrm rot="20202332">
            <a:off x="5030788" y="5186363"/>
            <a:ext cx="2522537" cy="9747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870" name="Picture 6" descr="Pt_Cl_M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0"/>
          <a:stretch>
            <a:fillRect/>
          </a:stretch>
        </p:blipFill>
        <p:spPr bwMode="auto">
          <a:xfrm>
            <a:off x="4497388" y="1781175"/>
            <a:ext cx="3622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Pt_OH_Cy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/>
          <a:stretch>
            <a:fillRect/>
          </a:stretch>
        </p:blipFill>
        <p:spPr bwMode="auto">
          <a:xfrm>
            <a:off x="1357313" y="4000500"/>
            <a:ext cx="35401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8" descr="Pt_Cl_Cy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7" b="11617"/>
          <a:stretch>
            <a:fillRect/>
          </a:stretch>
        </p:blipFill>
        <p:spPr bwMode="auto">
          <a:xfrm>
            <a:off x="1350963" y="1738313"/>
            <a:ext cx="3535362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 rot="-2853942">
            <a:off x="3203576" y="3708400"/>
            <a:ext cx="38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Wingdings" charset="0"/>
                <a:cs typeface="Wingdings" charset="0"/>
              </a:rPr>
              <a:t></a:t>
            </a:r>
            <a:endParaRPr lang="en-US">
              <a:latin typeface="Calibri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-2716506">
            <a:off x="3177381" y="5796757"/>
            <a:ext cx="39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Wingdings" charset="0"/>
                <a:cs typeface="Wingdings" charset="0"/>
              </a:rPr>
              <a:t></a:t>
            </a:r>
            <a:endParaRPr lang="en-US">
              <a:latin typeface="Calibri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rot="-3123477">
            <a:off x="6363493" y="3688557"/>
            <a:ext cx="385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Wingdings" charset="0"/>
                <a:cs typeface="Wingdings" charset="0"/>
              </a:rPr>
              <a:t></a:t>
            </a:r>
            <a:endParaRPr lang="en-US"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0750" y="4292600"/>
            <a:ext cx="155575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48300" y="4305300"/>
            <a:ext cx="155575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6551613" y="260350"/>
            <a:ext cx="2233612" cy="1463675"/>
          </a:xfrm>
          <a:prstGeom prst="rect">
            <a:avLst/>
          </a:prstGeom>
          <a:solidFill>
            <a:srgbClr val="FDFBD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GB" sz="1000"/>
              <a:t>Lempers, E.L.M. and J. Reedijk, </a:t>
            </a:r>
            <a:r>
              <a:rPr lang="en-GB" sz="1000" i="1"/>
              <a:t>Characterization of products from chloro(diethylenetriamine)platinum(1+) chloride and S-adenosyl-L-homocysteine. Evidence for a pH-dependent migration of the platinum moiety from the sulfur atom to the amine group and vice versa</a:t>
            </a:r>
            <a:r>
              <a:rPr lang="en-GB" sz="1000"/>
              <a:t>. 1990. p. 1880-1884</a:t>
            </a:r>
            <a:r>
              <a:rPr lang="cs-CZ" sz="1000"/>
              <a:t> 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886200" y="1778000"/>
            <a:ext cx="5087938" cy="1770063"/>
            <a:chOff x="1493211" y="2432241"/>
            <a:chExt cx="5087698" cy="1770304"/>
          </a:xfrm>
        </p:grpSpPr>
        <p:sp>
          <p:nvSpPr>
            <p:cNvPr id="23" name="Rectangle 22"/>
            <p:cNvSpPr/>
            <p:nvPr/>
          </p:nvSpPr>
          <p:spPr>
            <a:xfrm>
              <a:off x="1493211" y="2432241"/>
              <a:ext cx="5087698" cy="1770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782122" y="2695802"/>
              <a:ext cx="2776407" cy="1490866"/>
            </a:xfrm>
            <a:prstGeom prst="rect">
              <a:avLst/>
            </a:prstGeom>
            <a:noFill/>
            <a:ln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823629" y="2933959"/>
              <a:ext cx="1662035" cy="1025665"/>
            </a:xfrm>
            <a:prstGeom prst="rect">
              <a:avLst/>
            </a:prstGeom>
            <a:noFill/>
            <a:ln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750374" y="2652934"/>
              <a:ext cx="433368" cy="433446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22"/>
            <p:cNvSpPr>
              <a:spLocks noChangeArrowheads="1"/>
            </p:cNvSpPr>
            <p:nvPr/>
          </p:nvSpPr>
          <p:spPr bwMode="auto">
            <a:xfrm>
              <a:off x="2964755" y="2997468"/>
              <a:ext cx="433367" cy="433447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1764" name="Group 24"/>
            <p:cNvGrpSpPr>
              <a:grpSpLocks/>
            </p:cNvGrpSpPr>
            <p:nvPr/>
          </p:nvGrpSpPr>
          <p:grpSpPr bwMode="auto">
            <a:xfrm>
              <a:off x="4613660" y="3342842"/>
              <a:ext cx="144463" cy="144462"/>
              <a:chOff x="3878" y="3339"/>
              <a:chExt cx="91" cy="91"/>
            </a:xfrm>
          </p:grpSpPr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>
                <a:off x="3923" y="3339"/>
                <a:ext cx="0" cy="9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>
                <a:off x="3878" y="3385"/>
                <a:ext cx="9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217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uild="p"/>
      <p:bldP spid="6" grpId="0" animBg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09E9DD-AF83-2844-9750-4F00948BB6F6}"/>
                  </a:ext>
                </a:extLst>
              </p:cNvPr>
              <p:cNvSpPr txBox="1"/>
              <p:nvPr/>
            </p:nvSpPr>
            <p:spPr>
              <a:xfrm>
                <a:off x="1393535" y="5169147"/>
                <a:ext cx="8039100" cy="14738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hangingPunct="0">
                  <a:lnSpc>
                    <a:spcPct val="150000"/>
                  </a:lnSpc>
                  <a:tabLst>
                    <a:tab pos="1104900" algn="l"/>
                  </a:tabLst>
                </a:pPr>
                <a:r>
                  <a:rPr lang="en-US" sz="1800" dirty="0">
                    <a:solidFill>
                      <a:srgbClr val="00000A"/>
                    </a:solidFill>
                    <a:effectLst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	 </a:t>
                </a:r>
                <a:endParaRPr lang="en-CZ" sz="1200" dirty="0">
                  <a:solidFill>
                    <a:srgbClr val="00000A"/>
                  </a:solidFill>
                  <a:effectLst/>
                  <a:latin typeface="Liberation Serif"/>
                  <a:ea typeface="DejaVu Sans"/>
                  <a:cs typeface="Lohit Hindi"/>
                </a:endParaRPr>
              </a:p>
              <a:p>
                <a:pPr algn="just" hangingPunc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180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</m:fName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ejaVu Sans"/>
                                  <a:cs typeface="Lohit Hindi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CZ" sz="1800" i="1">
                                          <a:solidFill>
                                            <a:srgbClr val="00000A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jaVu Sans"/>
                                          <a:cs typeface="Lohit Hind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solidFill>
                                            <a:srgbClr val="00000A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jaVu Sans"/>
                                          <a:cs typeface="Lohit Hindi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solidFill>
                                            <a:srgbClr val="00000A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jaVu Sans"/>
                                          <a:cs typeface="Lohit Hindi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CZ" sz="1800" i="1">
                                          <a:solidFill>
                                            <a:srgbClr val="00000A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jaVu Sans"/>
                                          <a:cs typeface="Lohit Hindi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CZ" sz="1800" i="1">
                                              <a:solidFill>
                                                <a:srgbClr val="00000A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jaVu Sans"/>
                                              <a:cs typeface="Lohit Hindi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000A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jaVu Sans"/>
                                              <a:cs typeface="Lohit Hindi"/>
                                            </a:rPr>
                                            <m:t>𝐻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solidFill>
                                                <a:srgbClr val="00000A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jaVu Sans"/>
                                              <a:cs typeface="Lohit Hindi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/>
                              </m:sSup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ejaVu Sans"/>
                                  <a:cs typeface="Lohit Hindi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CZ" sz="1800" i="1">
                                          <a:solidFill>
                                            <a:srgbClr val="00000A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DejaVu Sans"/>
                                          <a:cs typeface="Lohit Hindi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CZ" sz="1800" i="1">
                                              <a:solidFill>
                                                <a:srgbClr val="00000A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jaVu Sans"/>
                                              <a:cs typeface="Lohit Hindi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solidFill>
                                                <a:srgbClr val="00000A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jaVu Sans"/>
                                              <a:cs typeface="Lohit Hindi"/>
                                            </a:rPr>
                                            <m:t>𝐻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solidFill>
                                                <a:srgbClr val="00000A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DejaVu Sans"/>
                                              <a:cs typeface="Lohit Hindi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/>
                              </m:sSup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ejaVu Sans"/>
                                  <a:cs typeface="Lohit Hindi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  <m:t>𝑎</m:t>
                                  </m:r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jaVu Sans"/>
                                      <a:cs typeface="Lohit Hindi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𝑋𝐻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𝑡𝑜𝑡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1800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CZ" sz="1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𝒌</m:t>
                          </m:r>
                        </m:e>
                        <m:sup>
                          <m:r>
                            <a:rPr lang="en-US" sz="1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𝒆𝒇𝒇</m:t>
                          </m:r>
                        </m:sup>
                      </m:sSup>
                      <m:d>
                        <m:d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𝒑𝑯</m:t>
                          </m:r>
                        </m:e>
                      </m:d>
                      <m:r>
                        <a:rPr lang="en-US" sz="18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Z" sz="1800" i="1" smtClean="0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𝑋𝐻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𝑡𝑜𝑡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CZ" sz="1200" dirty="0">
                  <a:solidFill>
                    <a:srgbClr val="00000A"/>
                  </a:solidFill>
                  <a:effectLst/>
                  <a:latin typeface="Liberation Serif"/>
                  <a:ea typeface="DejaVu Sans"/>
                  <a:cs typeface="Lohit Hindi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309E9DD-AF83-2844-9750-4F00948B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535" y="5169147"/>
                <a:ext cx="8039100" cy="14738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9D74E54-D502-3845-B15D-E0452A02DC8C}"/>
              </a:ext>
            </a:extLst>
          </p:cNvPr>
          <p:cNvSpPr txBox="1"/>
          <p:nvPr/>
        </p:nvSpPr>
        <p:spPr>
          <a:xfrm>
            <a:off x="2501900" y="330200"/>
            <a:ext cx="308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b="1" dirty="0">
                <a:solidFill>
                  <a:srgbClr val="FF0000"/>
                </a:solidFill>
              </a:rPr>
              <a:t>pH dependent rate constant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99E157-59B8-0B4D-B239-3D5008026322}"/>
                  </a:ext>
                </a:extLst>
              </p:cNvPr>
              <p:cNvSpPr txBox="1"/>
              <p:nvPr/>
            </p:nvSpPr>
            <p:spPr>
              <a:xfrm>
                <a:off x="1955800" y="951952"/>
                <a:ext cx="3530600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Z" sz="1800" i="1" smtClean="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𝑋𝐻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𝑡𝑜𝑡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]=</m:t>
                      </m:r>
                      <m:sSup>
                        <m:sSup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]+[</m:t>
                      </m:r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𝑋𝐻</m:t>
                      </m:r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br>
                  <a:rPr lang="en-US" sz="1800" i="1" dirty="0">
                    <a:solidFill>
                      <a:srgbClr val="00000A"/>
                    </a:solidFill>
                    <a:effectLst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</a:br>
                <a:endParaRPr lang="en-CZ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199E157-59B8-0B4D-B239-3D5008026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5800" y="951952"/>
                <a:ext cx="3530600" cy="369397"/>
              </a:xfrm>
              <a:prstGeom prst="rect">
                <a:avLst/>
              </a:prstGeom>
              <a:blipFill>
                <a:blip r:embed="rId3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A4F7FD-2B06-1042-83BA-32E5F58540A2}"/>
                  </a:ext>
                </a:extLst>
              </p:cNvPr>
              <p:cNvSpPr txBox="1"/>
              <p:nvPr/>
            </p:nvSpPr>
            <p:spPr>
              <a:xfrm>
                <a:off x="2071602" y="1321349"/>
                <a:ext cx="5069016" cy="14397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just" hangingPunct="0">
                  <a:lnSpc>
                    <a:spcPct val="20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Z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CZ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Z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][</m:t>
                          </m:r>
                          <m:sSup>
                            <m:sSupPr>
                              <m:ctrlPr>
                                <a:rPr lang="en-CZ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𝑋𝐻</m:t>
                          </m:r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.           →        </m:t>
                      </m:r>
                      <m:d>
                        <m:dPr>
                          <m:begChr m:val="["/>
                          <m:endChr m:val="]"/>
                          <m:ctrlPr>
                            <a:rPr lang="en-CZ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𝑋𝐻</m:t>
                          </m:r>
                        </m:e>
                      </m:d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Z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][</m:t>
                          </m:r>
                          <m:sSup>
                            <m:sSupPr>
                              <m:ctrlPr>
                                <a:rPr lang="en-CZ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[</m:t>
                              </m:r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A"/>
                              </a:solidFill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]</m:t>
                          </m:r>
                          <m:r>
                            <m:rPr>
                              <m:nor/>
                            </m:rPr>
                            <a:rPr lang="en-CZ" sz="1200" dirty="0">
                              <a:solidFill>
                                <a:srgbClr val="00000A"/>
                              </a:solidFill>
                              <a:latin typeface="Liberation Serif"/>
                              <a:ea typeface="DejaVu Sans"/>
                              <a:cs typeface="Lohit Hindi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CZ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A"/>
                                  </a:solidFill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rgbClr val="00000A"/>
                          </a:solidFill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CZ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A4F7FD-2B06-1042-83BA-32E5F5854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602" y="1321349"/>
                <a:ext cx="5069016" cy="14397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6CC304-4533-C248-BF88-FAA14449C3C6}"/>
                  </a:ext>
                </a:extLst>
              </p:cNvPr>
              <p:cNvSpPr txBox="1"/>
              <p:nvPr/>
            </p:nvSpPr>
            <p:spPr>
              <a:xfrm>
                <a:off x="1663700" y="2683289"/>
                <a:ext cx="6070600" cy="10198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hangingPunct="0">
                  <a:lnSpc>
                    <a:spcPct val="150000"/>
                  </a:lnSpc>
                  <a:tabLst>
                    <a:tab pos="11049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Z" sz="1800" i="1" smtClean="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𝑋𝐻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𝑡𝑜𝑡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]=</m:t>
                      </m:r>
                      <m:sSup>
                        <m:sSup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]+ </m:t>
                      </m:r>
                      <m:f>
                        <m:f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[</m:t>
                              </m:r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]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[</m:t>
                                  </m:r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=(</m:t>
                      </m:r>
                      <m:f>
                        <m:f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lang="en-CZ" sz="1200" dirty="0">
                  <a:solidFill>
                    <a:srgbClr val="00000A"/>
                  </a:solidFill>
                  <a:effectLst/>
                  <a:latin typeface="Liberation Serif"/>
                  <a:ea typeface="DejaVu Sans"/>
                  <a:cs typeface="Lohit Hindi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6CC304-4533-C248-BF88-FAA14449C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700" y="2683289"/>
                <a:ext cx="6070600" cy="10198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2BF8F1-FE85-A542-BD82-4CDA685327F9}"/>
                  </a:ext>
                </a:extLst>
              </p:cNvPr>
              <p:cNvSpPr txBox="1"/>
              <p:nvPr/>
            </p:nvSpPr>
            <p:spPr>
              <a:xfrm>
                <a:off x="1663700" y="3670815"/>
                <a:ext cx="6702135" cy="982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hangingPunct="0">
                  <a:lnSpc>
                    <a:spcPct val="150000"/>
                  </a:lnSpc>
                  <a:tabLst>
                    <a:tab pos="110490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Z" sz="1800" i="1" smtClean="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]=(</m:t>
                      </m:r>
                      <m:f>
                        <m:f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𝑋𝐻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𝑡𝑜𝑡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</m:t>
                      </m:r>
                      <m:r>
                        <a:rPr lang="en-US" sz="1800" b="0" i="0" smtClean="0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;       </m:t>
                      </m:r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[</m:t>
                      </m:r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𝑋𝐻</m:t>
                      </m:r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]=(</m:t>
                      </m:r>
                      <m:f>
                        <m:f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MS Mincho" panose="02020609040205080304" pitchFamily="49" charset="-128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CZ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solidFill>
                                        <a:srgbClr val="00000A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MS Mincho" panose="02020609040205080304" pitchFamily="49" charset="-128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𝑋𝐻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m:t>𝑡𝑜𝑡</m:t>
                          </m:r>
                        </m:sup>
                      </m:sSup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]</m:t>
                      </m:r>
                    </m:oMath>
                  </m:oMathPara>
                </a14:m>
                <a:endParaRPr lang="en-CZ" sz="1200" dirty="0">
                  <a:solidFill>
                    <a:srgbClr val="00000A"/>
                  </a:solidFill>
                  <a:effectLst/>
                  <a:latin typeface="Liberation Serif"/>
                  <a:ea typeface="DejaVu Sans"/>
                  <a:cs typeface="Lohit Hindi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2BF8F1-FE85-A542-BD82-4CDA68532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700" y="3670815"/>
                <a:ext cx="6702135" cy="9829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B500C0-3BC8-444A-87A2-69BAD1C11A30}"/>
                  </a:ext>
                </a:extLst>
              </p:cNvPr>
              <p:cNvSpPr txBox="1"/>
              <p:nvPr/>
            </p:nvSpPr>
            <p:spPr>
              <a:xfrm>
                <a:off x="1010230" y="4798201"/>
                <a:ext cx="4572000" cy="899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hangingPunct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Z" sz="1800" i="1" smtClean="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</m:d>
                        </m:num>
                        <m:den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800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DejaVu Sans"/>
                              <a:cs typeface="Lohit Hindi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DejaVu Sans"/>
                              <a:cs typeface="Lohit Hindi"/>
                            </a:rPr>
                            <m:t>𝑋𝐻</m:t>
                          </m:r>
                        </m:e>
                      </m:d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k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</m:d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DejaVu Sans"/>
                          <a:cs typeface="Lohit Hindi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CZ" sz="1800" i="1">
                              <a:solidFill>
                                <a:srgbClr val="00000A"/>
                              </a:solidFill>
                              <a:effectLst/>
                              <a:latin typeface="Cambria Math" panose="02040503050406030204" pitchFamily="18" charset="0"/>
                              <a:ea typeface="DejaVu Sans"/>
                              <a:cs typeface="Lohit Hind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Z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ejaVu Sans"/>
                                  <a:cs typeface="Lohit Hindi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ejaVu Sans"/>
                                  <a:cs typeface="Lohit Hindi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A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DejaVu Sans"/>
                                  <a:cs typeface="Lohit Hindi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solidFill>
                            <a:srgbClr val="00000A"/>
                          </a:solidFill>
                          <a:effectLst/>
                          <a:latin typeface="Cambria Math" panose="02040503050406030204" pitchFamily="18" charset="0"/>
                          <a:ea typeface="DejaVu Sans"/>
                          <a:cs typeface="Lohit Hindi"/>
                        </a:rPr>
                        <m:t>= </m:t>
                      </m:r>
                    </m:oMath>
                  </m:oMathPara>
                </a14:m>
                <a:endParaRPr lang="en-CZ" sz="1200" dirty="0">
                  <a:solidFill>
                    <a:srgbClr val="00000A"/>
                  </a:solidFill>
                  <a:effectLst/>
                  <a:latin typeface="Liberation Serif"/>
                  <a:ea typeface="DejaVu Sans"/>
                  <a:cs typeface="Lohit Hindi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BB500C0-3BC8-444A-87A2-69BAD1C11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230" y="4798201"/>
                <a:ext cx="4572000" cy="8994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64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6777038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Box 16"/>
          <p:cNvSpPr txBox="1">
            <a:spLocks noChangeArrowheads="1"/>
          </p:cNvSpPr>
          <p:nvPr/>
        </p:nvSpPr>
        <p:spPr bwMode="auto">
          <a:xfrm>
            <a:off x="115888" y="57150"/>
            <a:ext cx="4384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800">
                <a:solidFill>
                  <a:srgbClr val="FF0000"/>
                </a:solidFill>
              </a:rPr>
              <a:t>Reduction of </a:t>
            </a:r>
            <a:r>
              <a:rPr lang="en-US" sz="1800">
                <a:solidFill>
                  <a:srgbClr val="FF0000"/>
                </a:solidFill>
              </a:rPr>
              <a:t>Satra</a:t>
            </a:r>
            <a:r>
              <a:rPr lang="cs-CZ" sz="1800">
                <a:solidFill>
                  <a:srgbClr val="FF0000"/>
                </a:solidFill>
              </a:rPr>
              <a:t>platin </a:t>
            </a:r>
            <a:r>
              <a:rPr lang="en-US" sz="1800">
                <a:solidFill>
                  <a:srgbClr val="FF0000"/>
                </a:solidFill>
              </a:rPr>
              <a:t>by</a:t>
            </a:r>
            <a:r>
              <a:rPr lang="cs-CZ" sz="1800">
                <a:solidFill>
                  <a:srgbClr val="FF0000"/>
                </a:solidFill>
              </a:rPr>
              <a:t> </a:t>
            </a:r>
            <a:r>
              <a:rPr lang="en-US" sz="1800">
                <a:solidFill>
                  <a:srgbClr val="FF0000"/>
                </a:solidFill>
              </a:rPr>
              <a:t>Ascorbic Acid</a:t>
            </a:r>
            <a:r>
              <a:rPr lang="cs-CZ" sz="180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50825" y="4508500"/>
          <a:ext cx="5834063" cy="1270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4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7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2918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System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</a:t>
                      </a:r>
                      <a:endParaRPr lang="cs-CZ" sz="18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8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cs-CZ" sz="18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Δ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‡</a:t>
                      </a:r>
                      <a:endParaRPr lang="cs-CZ" sz="180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k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694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AAH</a:t>
                      </a:r>
                      <a:r>
                        <a:rPr lang="cs-CZ" sz="18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JM216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6.2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4.4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28.2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1.4E-08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94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AAH</a:t>
                      </a:r>
                      <a:r>
                        <a:rPr lang="cs-CZ" sz="18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JM216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-3.1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-9.1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28.8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4.7E-09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94"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</a:t>
                      </a:r>
                      <a:r>
                        <a:rPr lang="cs-CZ" sz="18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JM216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44461" marR="44461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-10.9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-28.1</a:t>
                      </a:r>
                      <a:endParaRPr lang="cs-CZ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00000A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14.7</a:t>
                      </a:r>
                      <a:endParaRPr lang="cs-CZ" sz="1800" b="1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Lohit Hindi"/>
                        </a:rPr>
                        <a:t>1.1E+02</a:t>
                      </a:r>
                      <a:endParaRPr lang="cs-CZ" sz="1800" b="1" dirty="0">
                        <a:solidFill>
                          <a:srgbClr val="FF0000"/>
                        </a:solidFill>
                        <a:effectLst/>
                        <a:latin typeface="Liberation Serif"/>
                        <a:ea typeface="DejaVu Sans"/>
                        <a:cs typeface="Lohit Hindi"/>
                      </a:endParaRPr>
                    </a:p>
                  </a:txBody>
                  <a:tcPr marL="44461" marR="44461" marT="0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475" name="TextBox 10"/>
          <p:cNvSpPr txBox="1">
            <a:spLocks noChangeArrowheads="1"/>
          </p:cNvSpPr>
          <p:nvPr/>
        </p:nvSpPr>
        <p:spPr bwMode="auto">
          <a:xfrm>
            <a:off x="2051050" y="5876925"/>
            <a:ext cx="4465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Iskoola Pota" charset="0"/>
                <a:cs typeface="Iskoola Pota" charset="0"/>
              </a:rPr>
              <a:t>Energies in kcal</a:t>
            </a:r>
            <a:r>
              <a:rPr lang="en-GB" sz="1400">
                <a:latin typeface="Iskoola Pota" charset="0"/>
                <a:cs typeface="Iskoola Pota" charset="0"/>
              </a:rPr>
              <a:t>·mol</a:t>
            </a:r>
            <a:r>
              <a:rPr lang="en-GB" sz="1400" baseline="30000">
                <a:latin typeface="Iskoola Pota" charset="0"/>
                <a:cs typeface="Iskoola Pota" charset="0"/>
              </a:rPr>
              <a:t>-1 </a:t>
            </a:r>
            <a:r>
              <a:rPr lang="en-GB" sz="1400">
                <a:latin typeface="Iskoola Pota" charset="0"/>
                <a:cs typeface="Iskoola Pota" charset="0"/>
              </a:rPr>
              <a:t>and rate constants in M</a:t>
            </a:r>
            <a:r>
              <a:rPr lang="en-GB" sz="1400" baseline="30000">
                <a:latin typeface="Iskoola Pota" charset="0"/>
                <a:cs typeface="Iskoola Pota" charset="0"/>
              </a:rPr>
              <a:t>-1</a:t>
            </a:r>
            <a:r>
              <a:rPr lang="en-GB" sz="1400">
                <a:latin typeface="Iskoola Pota" charset="0"/>
                <a:cs typeface="Iskoola Pota" charset="0"/>
              </a:rPr>
              <a:t>·s</a:t>
            </a:r>
            <a:r>
              <a:rPr lang="en-GB" sz="1400" baseline="30000">
                <a:latin typeface="Iskoola Pota" charset="0"/>
                <a:cs typeface="Iskoola Pota" charset="0"/>
              </a:rPr>
              <a:t>-1</a:t>
            </a:r>
            <a:r>
              <a:rPr lang="en-GB" sz="1400">
                <a:latin typeface="Iskoola Pota" charset="0"/>
                <a:cs typeface="Iskoola Pota" charset="0"/>
              </a:rPr>
              <a:t> </a:t>
            </a:r>
            <a:endParaRPr lang="cs-CZ" sz="1400">
              <a:latin typeface="Iskoola Pota" charset="0"/>
              <a:cs typeface="Iskoola Pota" charset="0"/>
            </a:endParaRPr>
          </a:p>
        </p:txBody>
      </p:sp>
      <p:sp>
        <p:nvSpPr>
          <p:cNvPr id="61476" name="TextBox 11"/>
          <p:cNvSpPr txBox="1">
            <a:spLocks noChangeArrowheads="1"/>
          </p:cNvSpPr>
          <p:nvPr/>
        </p:nvSpPr>
        <p:spPr bwMode="auto">
          <a:xfrm>
            <a:off x="3876741" y="6488113"/>
            <a:ext cx="474497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/>
              <a:t>Šebesta, F.; Burda, J. V</a:t>
            </a:r>
            <a:r>
              <a:rPr lang="en-US" sz="1800" i="1"/>
              <a:t>. </a:t>
            </a:r>
            <a:r>
              <a:rPr lang="cs-CZ" sz="1200"/>
              <a:t>Eur. J. Inorg. Chem. 2018, 1481–1491</a:t>
            </a:r>
            <a:r>
              <a:rPr lang="en-US" sz="1200"/>
              <a:t> </a:t>
            </a:r>
            <a:endParaRPr lang="cs-CZ" sz="18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252413" y="2349500"/>
            <a:ext cx="9207501" cy="2479675"/>
            <a:chOff x="-252536" y="2348880"/>
            <a:chExt cx="9207501" cy="2480816"/>
          </a:xfrm>
        </p:grpSpPr>
        <p:sp>
          <p:nvSpPr>
            <p:cNvPr id="2" name="Rectangle 1"/>
            <p:cNvSpPr/>
            <p:nvPr/>
          </p:nvSpPr>
          <p:spPr>
            <a:xfrm>
              <a:off x="252290" y="2348880"/>
              <a:ext cx="8351837" cy="2088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61480" name="Object 14"/>
            <p:cNvGraphicFramePr>
              <a:graphicFrameLocks noChangeAspect="1"/>
            </p:cNvGraphicFramePr>
            <p:nvPr/>
          </p:nvGraphicFramePr>
          <p:xfrm>
            <a:off x="-252536" y="2492896"/>
            <a:ext cx="9207501" cy="233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3" imgW="8458200" imgH="2146300" progId="Word.Document.12">
                    <p:embed/>
                  </p:oleObj>
                </mc:Choice>
                <mc:Fallback>
                  <p:oleObj name="Document" r:id="rId3" imgW="8458200" imgH="2146300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52536" y="2492896"/>
                          <a:ext cx="9207501" cy="2336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6192838" y="4221163"/>
            <a:ext cx="3203575" cy="2012950"/>
            <a:chOff x="6192838" y="4221163"/>
            <a:chExt cx="3203575" cy="2012950"/>
          </a:xfrm>
        </p:grpSpPr>
        <p:sp>
          <p:nvSpPr>
            <p:cNvPr id="9" name="Rounded Rectangle 8"/>
            <p:cNvSpPr/>
            <p:nvPr/>
          </p:nvSpPr>
          <p:spPr>
            <a:xfrm>
              <a:off x="6488113" y="4221163"/>
              <a:ext cx="2622550" cy="2012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6192838" y="4397375"/>
              <a:ext cx="3203575" cy="61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/>
                <a:t>Experimental rate constant:</a:t>
              </a:r>
            </a:p>
            <a:p>
              <a:pPr algn="ctr" eaLnBrk="1" hangingPunct="1"/>
              <a:r>
                <a:rPr lang="en-US" sz="1800" dirty="0"/>
                <a:t>       5.1·10</a:t>
              </a:r>
              <a:r>
                <a:rPr lang="en-US" sz="1800" baseline="30000" dirty="0"/>
                <a:t>-2</a:t>
              </a:r>
              <a:r>
                <a:rPr lang="en-US" sz="1800" dirty="0"/>
                <a:t> M</a:t>
              </a:r>
              <a:r>
                <a:rPr lang="en-US" sz="1800" baseline="30000" dirty="0"/>
                <a:t>-1</a:t>
              </a:r>
              <a:r>
                <a:rPr lang="en-US" sz="1800" dirty="0"/>
                <a:t>·s</a:t>
              </a:r>
              <a:r>
                <a:rPr lang="en-US" sz="1800" baseline="30000" dirty="0"/>
                <a:t>-1</a:t>
              </a:r>
              <a:endParaRPr lang="cs-CZ" sz="1800" dirty="0"/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6443663" y="5013325"/>
              <a:ext cx="2952750" cy="1169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b="1" dirty="0">
                  <a:solidFill>
                    <a:srgbClr val="FF0000"/>
                  </a:solidFill>
                </a:rPr>
                <a:t>Effective</a:t>
              </a:r>
              <a:r>
                <a:rPr lang="en-US" sz="1600" dirty="0"/>
                <a:t> rate constant:</a:t>
              </a:r>
            </a:p>
            <a:p>
              <a:pPr algn="ctr" eaLnBrk="1" hangingPunct="1"/>
              <a:r>
                <a:rPr lang="en-US" sz="1800" dirty="0"/>
                <a:t>2.6·10</a:t>
              </a:r>
              <a:r>
                <a:rPr lang="en-US" sz="1800" baseline="30000" dirty="0"/>
                <a:t>-3</a:t>
              </a:r>
              <a:r>
                <a:rPr lang="en-US" sz="1800" dirty="0"/>
                <a:t> M</a:t>
              </a:r>
              <a:r>
                <a:rPr lang="en-US" sz="1800" baseline="30000" dirty="0"/>
                <a:t>-1</a:t>
              </a:r>
              <a:r>
                <a:rPr lang="en-US" sz="1800" dirty="0"/>
                <a:t>·s</a:t>
              </a:r>
              <a:r>
                <a:rPr lang="en-US" sz="1800" baseline="30000" dirty="0"/>
                <a:t>-1</a:t>
              </a:r>
            </a:p>
            <a:p>
              <a:pPr eaLnBrk="1" hangingPunct="1"/>
              <a:r>
                <a:rPr lang="en-US" sz="1800" dirty="0"/>
                <a:t>Effective ΔG=-9.09 </a:t>
              </a:r>
            </a:p>
            <a:p>
              <a:pPr algn="ctr" eaLnBrk="1" hangingPunct="1"/>
              <a:r>
                <a:rPr lang="en-US" sz="1800" dirty="0"/>
                <a:t>kcal/</a:t>
              </a:r>
              <a:r>
                <a:rPr lang="en-US" sz="1800" dirty="0" err="1"/>
                <a:t>mol</a:t>
              </a:r>
              <a:endParaRPr lang="cs-CZ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3289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3" descr="apoptoza">
            <a:extLst>
              <a:ext uri="{FF2B5EF4-FFF2-40B4-BE49-F238E27FC236}">
                <a16:creationId xmlns:a16="http://schemas.microsoft.com/office/drawing/2014/main" id="{A445FC13-D24B-7E43-9E01-98D712AD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1" y="1003543"/>
            <a:ext cx="9156852" cy="537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1BF667-B909-7546-8817-EAD282629D72}"/>
              </a:ext>
            </a:extLst>
          </p:cNvPr>
          <p:cNvSpPr txBox="1"/>
          <p:nvPr/>
        </p:nvSpPr>
        <p:spPr>
          <a:xfrm>
            <a:off x="1258747" y="182798"/>
            <a:ext cx="7098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Au(I)NHC </a:t>
            </a:r>
            <a:r>
              <a:rPr lang="en-US" b="1" dirty="0" err="1">
                <a:solidFill>
                  <a:srgbClr val="000000"/>
                </a:solidFill>
              </a:rPr>
              <a:t>linkaged</a:t>
            </a:r>
            <a:r>
              <a:rPr lang="en-US" b="1" dirty="0">
                <a:solidFill>
                  <a:srgbClr val="000000"/>
                </a:solidFill>
              </a:rPr>
              <a:t> structure block correct functioning of </a:t>
            </a:r>
            <a:r>
              <a:rPr lang="en-US" b="1" dirty="0" err="1"/>
              <a:t>TrxR</a:t>
            </a:r>
            <a:r>
              <a:rPr lang="en-US" b="1" dirty="0"/>
              <a:t> enzyme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01302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_TrxR">
            <a:extLst>
              <a:ext uri="{FF2B5EF4-FFF2-40B4-BE49-F238E27FC236}">
                <a16:creationId xmlns:a16="http://schemas.microsoft.com/office/drawing/2014/main" id="{6CBE1856-5C7D-3441-A884-4C53B4B27D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57063" y="1161112"/>
            <a:ext cx="4307129" cy="3711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BB8DF4-9622-2242-BDA1-3209DCF1CA44}"/>
              </a:ext>
            </a:extLst>
          </p:cNvPr>
          <p:cNvSpPr txBox="1"/>
          <p:nvPr/>
        </p:nvSpPr>
        <p:spPr>
          <a:xfrm>
            <a:off x="706055" y="486137"/>
            <a:ext cx="348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X-ray structure of monomer of TrxR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0BCBB-AE48-6742-B656-BEC5CB44CF8F}"/>
              </a:ext>
            </a:extLst>
          </p:cNvPr>
          <p:cNvSpPr txBox="1"/>
          <p:nvPr/>
        </p:nvSpPr>
        <p:spPr>
          <a:xfrm>
            <a:off x="127323" y="4958224"/>
            <a:ext cx="85999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400" dirty="0"/>
              <a:t>    Q.CHENG,T.SANDALOVA,Y.LINDQVIST,E.S.ARNER                    </a:t>
            </a:r>
          </a:p>
          <a:p>
            <a:r>
              <a:rPr lang="en-CZ" sz="1400" dirty="0"/>
              <a:t>CRYSTAL STRUCTURE AND CATALYSIS OF THE SELENOPROTEIN THIOREDOXIN REDUCTASE                                     </a:t>
            </a:r>
          </a:p>
          <a:p>
            <a:r>
              <a:rPr lang="en-CZ" sz="1400" dirty="0"/>
              <a:t>J.BIOL.CHEM.,  284,  3998 (2009)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BCCDEE-84F7-7544-B3F6-D3D14D3C899D}"/>
              </a:ext>
            </a:extLst>
          </p:cNvPr>
          <p:cNvCxnSpPr/>
          <p:nvPr/>
        </p:nvCxnSpPr>
        <p:spPr>
          <a:xfrm>
            <a:off x="3067291" y="2338086"/>
            <a:ext cx="902825" cy="1388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FD0DE1-ABCD-3E46-8B40-79321923DE68}"/>
              </a:ext>
            </a:extLst>
          </p:cNvPr>
          <p:cNvCxnSpPr/>
          <p:nvPr/>
        </p:nvCxnSpPr>
        <p:spPr>
          <a:xfrm>
            <a:off x="1295018" y="3579471"/>
            <a:ext cx="555584" cy="72920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3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616" y="164449"/>
            <a:ext cx="8984675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Oddělení kvantové fyziky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prof. </a:t>
            </a:r>
            <a:r>
              <a:rPr lang="en-US" dirty="0" err="1"/>
              <a:t>RNDr</a:t>
            </a:r>
            <a:r>
              <a:rPr lang="en-US" dirty="0"/>
              <a:t>. </a:t>
            </a:r>
            <a:r>
              <a:rPr lang="en-US" dirty="0" err="1"/>
              <a:t>Ing</a:t>
            </a:r>
            <a:r>
              <a:rPr lang="en-US" dirty="0"/>
              <a:t>. Jaroslav Burda, </a:t>
            </a:r>
            <a:r>
              <a:rPr lang="en-US" dirty="0" err="1"/>
              <a:t>DrSc</a:t>
            </a:r>
            <a:r>
              <a:rPr lang="en-US" dirty="0"/>
              <a:t>.		</a:t>
            </a:r>
            <a:r>
              <a:rPr lang="en-US" dirty="0" err="1"/>
              <a:t>Kvantová</a:t>
            </a:r>
            <a:r>
              <a:rPr lang="en-US" dirty="0"/>
              <a:t> </a:t>
            </a:r>
            <a:r>
              <a:rPr lang="en-US" dirty="0" err="1"/>
              <a:t>chemie</a:t>
            </a:r>
            <a:r>
              <a:rPr lang="en-US" dirty="0"/>
              <a:t> </a:t>
            </a:r>
            <a:r>
              <a:rPr lang="en-US" dirty="0" err="1"/>
              <a:t>bioanorganických</a:t>
            </a:r>
            <a:r>
              <a:rPr lang="en-US" dirty="0"/>
              <a:t> </a:t>
            </a:r>
            <a:r>
              <a:rPr lang="en-US" dirty="0" err="1"/>
              <a:t>systémů</a:t>
            </a:r>
            <a:r>
              <a:rPr lang="en-US" dirty="0"/>
              <a:t> </a:t>
            </a:r>
          </a:p>
          <a:p>
            <a:r>
              <a:rPr lang="en-US" dirty="0"/>
              <a:t>Mgr. Filip  </a:t>
            </a:r>
            <a:r>
              <a:rPr lang="en-US" dirty="0" err="1"/>
              <a:t>Šebesta</a:t>
            </a:r>
            <a:r>
              <a:rPr lang="en-US" dirty="0"/>
              <a:t>, Ph.D.    </a:t>
            </a:r>
          </a:p>
          <a:p>
            <a:endParaRPr lang="en-US" dirty="0"/>
          </a:p>
          <a:p>
            <a:r>
              <a:rPr lang="en-US" dirty="0"/>
              <a:t>doc. </a:t>
            </a:r>
            <a:r>
              <a:rPr lang="en-US" dirty="0" err="1"/>
              <a:t>Ing</a:t>
            </a:r>
            <a:r>
              <a:rPr lang="en-US" dirty="0"/>
              <a:t>. </a:t>
            </a:r>
            <a:r>
              <a:rPr lang="en-US" dirty="0" err="1"/>
              <a:t>Pavel</a:t>
            </a:r>
            <a:r>
              <a:rPr lang="en-US" dirty="0"/>
              <a:t> </a:t>
            </a:r>
            <a:r>
              <a:rPr lang="en-US" dirty="0" err="1"/>
              <a:t>Soldán</a:t>
            </a:r>
            <a:r>
              <a:rPr lang="en-US" dirty="0"/>
              <a:t>, Dr.				</a:t>
            </a:r>
            <a:r>
              <a:rPr lang="en-US" dirty="0" err="1"/>
              <a:t>Radiační</a:t>
            </a:r>
            <a:r>
              <a:rPr lang="en-US" dirty="0"/>
              <a:t> </a:t>
            </a:r>
            <a:r>
              <a:rPr lang="en-US" dirty="0" err="1"/>
              <a:t>procesy</a:t>
            </a:r>
            <a:r>
              <a:rPr lang="en-US" dirty="0"/>
              <a:t> v </a:t>
            </a:r>
            <a:r>
              <a:rPr lang="en-US" dirty="0" err="1"/>
              <a:t>astrochemii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Ing</a:t>
            </a:r>
            <a:r>
              <a:rPr lang="en-US" dirty="0"/>
              <a:t>. Lucie D. </a:t>
            </a:r>
            <a:r>
              <a:rPr lang="en-US" dirty="0" err="1"/>
              <a:t>Augustovičová</a:t>
            </a:r>
            <a:r>
              <a:rPr lang="en-US" dirty="0"/>
              <a:t>, Ph.D.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 doc. Mgr. Jaroslav </a:t>
            </a:r>
            <a:r>
              <a:rPr lang="en-US" dirty="0" err="1"/>
              <a:t>Zamastil</a:t>
            </a:r>
            <a:r>
              <a:rPr lang="en-US" dirty="0"/>
              <a:t>, Ph.D.			</a:t>
            </a:r>
            <a:r>
              <a:rPr lang="en-US" dirty="0" err="1"/>
              <a:t>Kvantová</a:t>
            </a:r>
            <a:r>
              <a:rPr lang="en-US" dirty="0"/>
              <a:t> </a:t>
            </a:r>
            <a:r>
              <a:rPr lang="en-US" dirty="0" err="1"/>
              <a:t>mechanika</a:t>
            </a:r>
            <a:r>
              <a:rPr lang="en-US" dirty="0"/>
              <a:t> a </a:t>
            </a:r>
            <a:r>
              <a:rPr lang="en-US" dirty="0" err="1"/>
              <a:t>elektrodynamika</a:t>
            </a:r>
            <a:r>
              <a:rPr lang="en-US" dirty="0"/>
              <a:t> </a:t>
            </a:r>
            <a:r>
              <a:rPr lang="en-US" dirty="0" err="1"/>
              <a:t>atomů</a:t>
            </a:r>
            <a:endParaRPr lang="en-US" dirty="0"/>
          </a:p>
          <a:p>
            <a:r>
              <a:rPr lang="en-US" dirty="0"/>
              <a:t> Mgr. </a:t>
            </a:r>
            <a:r>
              <a:rPr lang="en-US" dirty="0" err="1"/>
              <a:t>Vojtěch</a:t>
            </a:r>
            <a:r>
              <a:rPr lang="en-US" dirty="0"/>
              <a:t> </a:t>
            </a:r>
            <a:r>
              <a:rPr lang="en-US" dirty="0" err="1"/>
              <a:t>Patkóš</a:t>
            </a:r>
            <a:r>
              <a:rPr lang="en-US" dirty="0"/>
              <a:t>, Ph.D.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doc. </a:t>
            </a:r>
            <a:r>
              <a:rPr lang="en-US" dirty="0" err="1"/>
              <a:t>RNDr</a:t>
            </a:r>
            <a:r>
              <a:rPr lang="en-US" dirty="0"/>
              <a:t>. </a:t>
            </a:r>
            <a:r>
              <a:rPr lang="en-US" dirty="0" err="1"/>
              <a:t>Miroslav</a:t>
            </a:r>
            <a:r>
              <a:rPr lang="en-US" dirty="0"/>
              <a:t> </a:t>
            </a:r>
            <a:r>
              <a:rPr lang="en-US" dirty="0" err="1"/>
              <a:t>Pospíšil</a:t>
            </a:r>
            <a:r>
              <a:rPr lang="en-US" dirty="0"/>
              <a:t>, Ph.D. 		</a:t>
            </a:r>
            <a:r>
              <a:rPr lang="en-US" dirty="0" err="1"/>
              <a:t>Molekulová</a:t>
            </a:r>
            <a:r>
              <a:rPr lang="en-US" dirty="0"/>
              <a:t> </a:t>
            </a:r>
            <a:r>
              <a:rPr lang="en-US" dirty="0" err="1"/>
              <a:t>dynamika</a:t>
            </a:r>
            <a:r>
              <a:rPr lang="en-US" dirty="0"/>
              <a:t> </a:t>
            </a:r>
            <a:r>
              <a:rPr lang="en-US" dirty="0" err="1"/>
              <a:t>nanomateriálů</a:t>
            </a:r>
            <a:endParaRPr lang="en-US" dirty="0"/>
          </a:p>
          <a:p>
            <a:r>
              <a:rPr lang="en-US" dirty="0" err="1"/>
              <a:t>RNDr</a:t>
            </a:r>
            <a:r>
              <a:rPr lang="en-US" dirty="0"/>
              <a:t>. </a:t>
            </a:r>
            <a:r>
              <a:rPr lang="en-US" dirty="0" err="1"/>
              <a:t>Petr</a:t>
            </a:r>
            <a:r>
              <a:rPr lang="en-US" dirty="0"/>
              <a:t> </a:t>
            </a:r>
            <a:r>
              <a:rPr lang="en-US" dirty="0" err="1"/>
              <a:t>Kovář</a:t>
            </a:r>
            <a:r>
              <a:rPr lang="en-US" dirty="0"/>
              <a:t>, Ph.D.</a:t>
            </a:r>
          </a:p>
          <a:p>
            <a:r>
              <a:rPr lang="en-US" dirty="0"/>
              <a:t>     </a:t>
            </a:r>
          </a:p>
          <a:p>
            <a:r>
              <a:rPr lang="en-US" dirty="0"/>
              <a:t>Mgr. </a:t>
            </a:r>
            <a:r>
              <a:rPr lang="en-US" dirty="0" err="1"/>
              <a:t>Jiří</a:t>
            </a:r>
            <a:r>
              <a:rPr lang="en-US" dirty="0"/>
              <a:t> </a:t>
            </a:r>
            <a:r>
              <a:rPr lang="en-US" dirty="0" err="1"/>
              <a:t>Klimeš</a:t>
            </a:r>
            <a:r>
              <a:rPr lang="en-US" dirty="0"/>
              <a:t>, Ph.D.					</a:t>
            </a:r>
            <a:r>
              <a:rPr lang="en-US" dirty="0" err="1"/>
              <a:t>Kvantová</a:t>
            </a:r>
            <a:r>
              <a:rPr lang="en-US" dirty="0"/>
              <a:t> </a:t>
            </a:r>
            <a:r>
              <a:rPr lang="en-US" dirty="0" err="1"/>
              <a:t>mechanika</a:t>
            </a:r>
            <a:r>
              <a:rPr lang="en-US" dirty="0"/>
              <a:t> </a:t>
            </a:r>
            <a:r>
              <a:rPr lang="en-US" dirty="0" err="1"/>
              <a:t>periodických</a:t>
            </a:r>
            <a:r>
              <a:rPr lang="en-US" dirty="0"/>
              <a:t> </a:t>
            </a:r>
            <a:r>
              <a:rPr lang="en-US" dirty="0" err="1"/>
              <a:t>systémů</a:t>
            </a:r>
            <a:endParaRPr lang="en-US" dirty="0"/>
          </a:p>
          <a:p>
            <a:r>
              <a:rPr lang="en-US" dirty="0"/>
              <a:t>   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124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85B7D40-B5FB-1F4D-8B00-831286E1D921}"/>
              </a:ext>
            </a:extLst>
          </p:cNvPr>
          <p:cNvSpPr/>
          <p:nvPr/>
        </p:nvSpPr>
        <p:spPr>
          <a:xfrm>
            <a:off x="100915" y="3243010"/>
            <a:ext cx="4933539" cy="34771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FE1F0DA-CF7B-3A4A-B997-32B3E4A91FA2}"/>
              </a:ext>
            </a:extLst>
          </p:cNvPr>
          <p:cNvSpPr txBox="1"/>
          <p:nvPr/>
        </p:nvSpPr>
        <p:spPr>
          <a:xfrm>
            <a:off x="2787650" y="9253538"/>
            <a:ext cx="519113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indent="143510" algn="just">
              <a:spcAft>
                <a:spcPts val="1000"/>
              </a:spcAft>
            </a:pPr>
            <a:r>
              <a:rPr lang="cs-CZ" sz="750" b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  <a:endParaRPr lang="cs-CZ" sz="1100" b="1">
              <a:effectLst/>
              <a:latin typeface="Cambria Math" panose="0204050305040603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0AC1AC-91A3-784C-9129-B995A9A9ADFB}"/>
              </a:ext>
            </a:extLst>
          </p:cNvPr>
          <p:cNvGrpSpPr/>
          <p:nvPr/>
        </p:nvGrpSpPr>
        <p:grpSpPr>
          <a:xfrm>
            <a:off x="866509" y="1006415"/>
            <a:ext cx="1447800" cy="1738313"/>
            <a:chOff x="1394937" y="2480657"/>
            <a:chExt cx="1447800" cy="17383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0ECEED-2CD4-8048-90BD-1A2F2FB19EAA}"/>
                </a:ext>
              </a:extLst>
            </p:cNvPr>
            <p:cNvSpPr/>
            <p:nvPr/>
          </p:nvSpPr>
          <p:spPr>
            <a:xfrm>
              <a:off x="1394937" y="2480657"/>
              <a:ext cx="1447800" cy="1738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39CB8020-EDCD-3346-B171-E50129D2D1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78784" y="2568462"/>
            <a:ext cx="1080105" cy="1562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596900" imgH="876300" progId="ChemDraw.Document.6.0">
                    <p:embed/>
                  </p:oleObj>
                </mc:Choice>
                <mc:Fallback>
                  <p:oleObj r:id="rId2" imgW="596900" imgH="876300" progId="ChemDraw.Document.6.0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39CB8020-EDCD-3346-B171-E50129D2D1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8784" y="2568462"/>
                          <a:ext cx="1080105" cy="156270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79031C46-E4C3-2849-A6CE-98B716F7D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cs-CZ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78EA5CC-41D1-C240-B0DD-713ECB994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708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456E2F-1A1B-BF42-9680-45ABC1EA061D}"/>
              </a:ext>
            </a:extLst>
          </p:cNvPr>
          <p:cNvSpPr/>
          <p:nvPr/>
        </p:nvSpPr>
        <p:spPr>
          <a:xfrm>
            <a:off x="5249813" y="3724701"/>
            <a:ext cx="3894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Oxidized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upper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and 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reduced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forms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lower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active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site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in 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thioredoxin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reductase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cs-CZ" sz="1600" b="1" dirty="0" err="1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Trx-R</a:t>
            </a:r>
            <a:r>
              <a:rPr lang="cs-CZ" sz="1600" b="1" dirty="0">
                <a:latin typeface="Cambria Math" panose="0204050305040603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444210-4569-D64B-B51A-9BE95C1BD948}"/>
              </a:ext>
            </a:extLst>
          </p:cNvPr>
          <p:cNvSpPr/>
          <p:nvPr/>
        </p:nvSpPr>
        <p:spPr>
          <a:xfrm>
            <a:off x="237173" y="137817"/>
            <a:ext cx="8535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presently studied problem: </a:t>
            </a:r>
            <a:r>
              <a:rPr lang="en-US" b="1" dirty="0">
                <a:solidFill>
                  <a:srgbClr val="000000"/>
                </a:solidFill>
              </a:rPr>
              <a:t>QM/MM study on Au(I) linkage structure </a:t>
            </a:r>
            <a:r>
              <a:rPr lang="en-US" b="1" dirty="0"/>
              <a:t>in </a:t>
            </a:r>
            <a:r>
              <a:rPr lang="en-US" b="1" dirty="0" err="1"/>
              <a:t>TrxR</a:t>
            </a:r>
            <a:r>
              <a:rPr lang="en-US" b="1" dirty="0"/>
              <a:t> enzyme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C8A06-5F2D-E650-2D40-EF7BFF48CD1D}"/>
              </a:ext>
            </a:extLst>
          </p:cNvPr>
          <p:cNvGrpSpPr/>
          <p:nvPr/>
        </p:nvGrpSpPr>
        <p:grpSpPr>
          <a:xfrm>
            <a:off x="5679177" y="857427"/>
            <a:ext cx="2638428" cy="2815694"/>
            <a:chOff x="4744384" y="1504709"/>
            <a:chExt cx="2638428" cy="2815694"/>
          </a:xfrm>
        </p:grpSpPr>
        <p:pic>
          <p:nvPicPr>
            <p:cNvPr id="11270" name="Picture 40" descr="zlato_117">
              <a:extLst>
                <a:ext uri="{FF2B5EF4-FFF2-40B4-BE49-F238E27FC236}">
                  <a16:creationId xmlns:a16="http://schemas.microsoft.com/office/drawing/2014/main" id="{37D48611-3F7B-9241-A9E8-F3719AC4B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9" t="8862" r="32442" b="6200"/>
            <a:stretch>
              <a:fillRect/>
            </a:stretch>
          </p:blipFill>
          <p:spPr bwMode="auto">
            <a:xfrm rot="16200000">
              <a:off x="5335755" y="1050977"/>
              <a:ext cx="1455683" cy="2638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9" name="Picture 39" descr="zlato_120">
              <a:extLst>
                <a:ext uri="{FF2B5EF4-FFF2-40B4-BE49-F238E27FC236}">
                  <a16:creationId xmlns:a16="http://schemas.microsoft.com/office/drawing/2014/main" id="{45B87513-3D3F-E143-8DDE-EF7488A59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01" t="11002" r="33434" b="3419"/>
            <a:stretch>
              <a:fillRect/>
            </a:stretch>
          </p:blipFill>
          <p:spPr bwMode="auto">
            <a:xfrm rot="16200000">
              <a:off x="5434508" y="2372099"/>
              <a:ext cx="1258182" cy="2638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CC45EBF-6A3F-2A40-AFCF-F9539FEEA69F}"/>
                </a:ext>
              </a:extLst>
            </p:cNvPr>
            <p:cNvSpPr/>
            <p:nvPr/>
          </p:nvSpPr>
          <p:spPr>
            <a:xfrm>
              <a:off x="5567423" y="1504709"/>
              <a:ext cx="868101" cy="99542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B932E30-0A5A-9A49-B4C1-9AF97749D06B}"/>
                </a:ext>
              </a:extLst>
            </p:cNvPr>
            <p:cNvSpPr/>
            <p:nvPr/>
          </p:nvSpPr>
          <p:spPr>
            <a:xfrm>
              <a:off x="5831115" y="2247587"/>
              <a:ext cx="868101" cy="99542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Z"/>
            </a:p>
          </p:txBody>
        </p:sp>
      </p:grpSp>
      <p:pic>
        <p:nvPicPr>
          <p:cNvPr id="19" name="Obrázek 47">
            <a:extLst>
              <a:ext uri="{FF2B5EF4-FFF2-40B4-BE49-F238E27FC236}">
                <a16:creationId xmlns:a16="http://schemas.microsoft.com/office/drawing/2014/main" id="{F3BE8F0C-1536-1C42-834C-2EF0029BF0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869" y="3412233"/>
            <a:ext cx="4509515" cy="31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90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838200"/>
            <a:ext cx="4114800" cy="612775"/>
          </a:xfrm>
          <a:prstGeom prst="rect">
            <a:avLst/>
          </a:prstGeom>
          <a:noFill/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1000" y="987425"/>
            <a:ext cx="20447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1800"/>
              <a:t>Pro H</a:t>
            </a:r>
            <a:r>
              <a:rPr lang="cs-CZ" sz="1800" baseline="-25000"/>
              <a:t>2 </a:t>
            </a:r>
            <a:r>
              <a:rPr lang="cs-CZ" sz="1800"/>
              <a:t>– 1s orbitaly:</a:t>
            </a:r>
          </a:p>
          <a:p>
            <a:endParaRPr lang="cs-CZ" sz="1000"/>
          </a:p>
          <a:p>
            <a:r>
              <a:rPr lang="cs-CZ" sz="1800"/>
              <a:t>nebo obecně:</a:t>
            </a:r>
            <a:endParaRPr lang="en-US" sz="1800" baseline="-2500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762375" y="3305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762375" y="3305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576513" y="2305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/>
          <a:srcRect r="54176"/>
          <a:stretch>
            <a:fillRect/>
          </a:stretch>
        </p:blipFill>
        <p:spPr bwMode="auto">
          <a:xfrm>
            <a:off x="5181600" y="1828800"/>
            <a:ext cx="3733800" cy="2819400"/>
          </a:xfrm>
          <a:prstGeom prst="rect">
            <a:avLst/>
          </a:prstGeom>
          <a:noFill/>
        </p:spPr>
      </p:pic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33400" y="2438400"/>
            <a:ext cx="43862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</a:pPr>
            <a:r>
              <a:rPr lang="cs-CZ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Φ</a:t>
            </a:r>
            <a:r>
              <a:rPr lang="cs-CZ" sz="1800" baseline="-30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(VB)+</a:t>
            </a:r>
            <a:r>
              <a:rPr lang="cs-CZ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popisuje molekulu vodíku </a:t>
            </a:r>
            <a:endParaRPr lang="cs-CZ" sz="1800" dirty="0">
              <a:solidFill>
                <a:srgbClr val="000000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v základním stavu, </a:t>
            </a:r>
            <a:endParaRPr lang="cs-CZ" sz="1800" dirty="0">
              <a:solidFill>
                <a:srgbClr val="000000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Φ</a:t>
            </a:r>
            <a:r>
              <a:rPr lang="cs-CZ" sz="1800" baseline="-30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(VB)-</a:t>
            </a:r>
            <a:r>
              <a:rPr lang="cs-CZ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popisuje první </a:t>
            </a:r>
            <a:endParaRPr lang="cs-CZ" sz="1800" dirty="0">
              <a:solidFill>
                <a:srgbClr val="000000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18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excitovaný stav molekuly vodíku.</a:t>
            </a:r>
            <a:r>
              <a:rPr lang="en-US" sz="1800" dirty="0"/>
              <a:t> 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457200" y="191869"/>
            <a:ext cx="5299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b="1" dirty="0">
                <a:solidFill>
                  <a:srgbClr val="FF3300"/>
                </a:solidFill>
              </a:rPr>
              <a:t>M</a:t>
            </a:r>
            <a:r>
              <a:rPr lang="cs-CZ" b="1" dirty="0">
                <a:solidFill>
                  <a:srgbClr val="FF3300"/>
                </a:solidFill>
                <a:ea typeface="Times New Roman" charset="0"/>
                <a:cs typeface="Times New Roman" charset="0"/>
              </a:rPr>
              <a:t>etoda molekulových orbitalů</a:t>
            </a:r>
            <a:r>
              <a:rPr lang="cs-CZ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M</a:t>
            </a:r>
            <a:r>
              <a:rPr lang="cs-CZ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ulliken</a:t>
            </a:r>
            <a:r>
              <a:rPr lang="cs-CZ" dirty="0">
                <a:solidFill>
                  <a:srgbClr val="000000"/>
                </a:solidFill>
              </a:rPr>
              <a:t>,</a:t>
            </a:r>
            <a:r>
              <a:rPr lang="cs-CZ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Hund</a:t>
            </a:r>
            <a:r>
              <a:rPr lang="cs-CZ" dirty="0">
                <a:solidFill>
                  <a:srgbClr val="000000"/>
                </a:solidFill>
              </a:rPr>
              <a:t> 1931)</a:t>
            </a:r>
          </a:p>
          <a:p>
            <a:r>
              <a:rPr lang="cs-CZ" b="1" dirty="0">
                <a:solidFill>
                  <a:srgbClr val="FF3300"/>
                </a:solidFill>
              </a:rPr>
              <a:t>M</a:t>
            </a:r>
            <a:r>
              <a:rPr lang="cs-CZ" b="1" dirty="0">
                <a:solidFill>
                  <a:srgbClr val="FF3300"/>
                </a:solidFill>
                <a:ea typeface="Times New Roman" charset="0"/>
                <a:cs typeface="Times New Roman" charset="0"/>
              </a:rPr>
              <a:t>etoda valenční vazby</a:t>
            </a:r>
            <a:r>
              <a:rPr lang="cs-CZ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cs-CZ" b="1" dirty="0">
                <a:solidFill>
                  <a:srgbClr val="000000"/>
                </a:solidFill>
              </a:rPr>
              <a:t>(</a:t>
            </a:r>
            <a:r>
              <a:rPr lang="cs-CZ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Heitler</a:t>
            </a:r>
            <a:r>
              <a:rPr lang="cs-CZ" dirty="0">
                <a:solidFill>
                  <a:srgbClr val="000000"/>
                </a:solidFill>
              </a:rPr>
              <a:t>,</a:t>
            </a:r>
            <a:r>
              <a:rPr lang="cs-CZ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London</a:t>
            </a:r>
            <a:r>
              <a:rPr lang="cs-CZ" dirty="0">
                <a:solidFill>
                  <a:srgbClr val="000000"/>
                </a:solidFill>
              </a:rPr>
              <a:t> 1927)</a:t>
            </a:r>
            <a:r>
              <a:rPr lang="en-US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3319463" y="3295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4"/>
          <a:srcRect l="4311" r="33183" b="29231"/>
          <a:stretch>
            <a:fillRect/>
          </a:stretch>
        </p:blipFill>
        <p:spPr bwMode="auto">
          <a:xfrm>
            <a:off x="609600" y="1828800"/>
            <a:ext cx="4876800" cy="58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085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762375" y="3305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762375" y="3305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576513" y="2305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3319463" y="3295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E0AB55-471A-CB4D-B370-AFE7C64930D3}"/>
              </a:ext>
            </a:extLst>
          </p:cNvPr>
          <p:cNvGrpSpPr/>
          <p:nvPr/>
        </p:nvGrpSpPr>
        <p:grpSpPr>
          <a:xfrm>
            <a:off x="0" y="1181101"/>
            <a:ext cx="9392734" cy="4435743"/>
            <a:chOff x="0" y="1181101"/>
            <a:chExt cx="9392734" cy="44357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F85470-1B4F-834C-98E8-673F1611927B}"/>
                </a:ext>
              </a:extLst>
            </p:cNvPr>
            <p:cNvGrpSpPr/>
            <p:nvPr/>
          </p:nvGrpSpPr>
          <p:grpSpPr>
            <a:xfrm>
              <a:off x="0" y="1181101"/>
              <a:ext cx="9392734" cy="4435743"/>
              <a:chOff x="-15102" y="49249"/>
              <a:chExt cx="9392734" cy="443574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661FE4E-8CB3-A242-961E-E9973F1C4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5102" y="49249"/>
                <a:ext cx="5450099" cy="425107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0C40F3-6B58-6047-A6A4-391464B9C870}"/>
                  </a:ext>
                </a:extLst>
              </p:cNvPr>
              <p:cNvSpPr/>
              <p:nvPr/>
            </p:nvSpPr>
            <p:spPr>
              <a:xfrm>
                <a:off x="0" y="2112145"/>
                <a:ext cx="976184" cy="630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D508234-17BA-624B-B5F8-EDAA69E00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6461" y="437302"/>
                <a:ext cx="3857539" cy="3474973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77E02C-A641-A941-A4C9-970E95DCBF0B}"/>
                  </a:ext>
                </a:extLst>
              </p:cNvPr>
              <p:cNvSpPr txBox="1"/>
              <p:nvPr/>
            </p:nvSpPr>
            <p:spPr>
              <a:xfrm>
                <a:off x="0" y="4115660"/>
                <a:ext cx="93776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Z" dirty="0"/>
                  <a:t>               NH</a:t>
                </a:r>
                <a:r>
                  <a:rPr lang="en-CZ" baseline="-25000" dirty="0"/>
                  <a:t>3</a:t>
                </a:r>
                <a:r>
                  <a:rPr lang="en-CZ" dirty="0"/>
                  <a:t> ambrela vibrational mode                                             AB + C  -&gt; A + BC</a:t>
                </a:r>
                <a:r>
                  <a:rPr lang="en-CZ" baseline="-25000" dirty="0"/>
                  <a:t> </a:t>
                </a:r>
                <a:r>
                  <a:rPr lang="en-CZ" dirty="0"/>
                  <a:t>                         </a:t>
                </a:r>
                <a:r>
                  <a:rPr lang="en-CZ" baseline="-25000" dirty="0"/>
                  <a:t> </a:t>
                </a:r>
                <a:endParaRPr lang="en-CZ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BB5E6F5-8A4A-024D-932D-9D9447DF0126}"/>
                  </a:ext>
                </a:extLst>
              </p:cNvPr>
              <p:cNvSpPr/>
              <p:nvPr/>
            </p:nvSpPr>
            <p:spPr>
              <a:xfrm>
                <a:off x="5450098" y="3824530"/>
                <a:ext cx="3669449" cy="2911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C1540C3-002B-5B4C-A9F1-0679C1186CCC}"/>
                  </a:ext>
                </a:extLst>
              </p:cNvPr>
              <p:cNvSpPr/>
              <p:nvPr/>
            </p:nvSpPr>
            <p:spPr>
              <a:xfrm>
                <a:off x="5313788" y="67970"/>
                <a:ext cx="3830212" cy="3598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Z"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459790-F5C9-DC4F-B119-C51B2480F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1343" y="3082653"/>
              <a:ext cx="634676" cy="8215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F7D4FBB-D0C2-B54A-9A02-D37617053916}"/>
                </a:ext>
              </a:extLst>
            </p:cNvPr>
            <p:cNvCxnSpPr>
              <a:cxnSpLocks/>
            </p:cNvCxnSpPr>
            <p:nvPr/>
          </p:nvCxnSpPr>
          <p:spPr>
            <a:xfrm>
              <a:off x="1870849" y="3746942"/>
              <a:ext cx="78503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6191B4F-3D73-9447-9752-4FE7B83F19C2}"/>
                </a:ext>
              </a:extLst>
            </p:cNvPr>
            <p:cNvCxnSpPr>
              <a:cxnSpLocks/>
            </p:cNvCxnSpPr>
            <p:nvPr/>
          </p:nvCxnSpPr>
          <p:spPr>
            <a:xfrm>
              <a:off x="2550470" y="2905106"/>
              <a:ext cx="516678" cy="4938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70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AA2A-0456-274A-BF9A-3B0DF3DF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0" y="700542"/>
            <a:ext cx="4014401" cy="3333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31FF5B-E638-3640-A094-BA3C032B0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1" r="33373" b="17028"/>
          <a:stretch/>
        </p:blipFill>
        <p:spPr>
          <a:xfrm>
            <a:off x="4870108" y="515190"/>
            <a:ext cx="3754907" cy="4547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8F0D84-430F-2649-B96F-C79318B8F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44" t="21189" r="22070"/>
          <a:stretch/>
        </p:blipFill>
        <p:spPr>
          <a:xfrm>
            <a:off x="420130" y="4034138"/>
            <a:ext cx="3620530" cy="2737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8AC792-DC28-AD1C-B89C-24DD0F1AD738}"/>
              </a:ext>
            </a:extLst>
          </p:cNvPr>
          <p:cNvSpPr txBox="1"/>
          <p:nvPr/>
        </p:nvSpPr>
        <p:spPr>
          <a:xfrm>
            <a:off x="5377543" y="5366657"/>
            <a:ext cx="329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dirty="0"/>
              <a:t>Cl…Au…S</a:t>
            </a:r>
          </a:p>
          <a:p>
            <a:pPr algn="ctr"/>
            <a:r>
              <a:rPr lang="en-GB" dirty="0"/>
              <a:t>I</a:t>
            </a:r>
            <a:r>
              <a:rPr lang="en-CZ" dirty="0"/>
              <a:t>n Au-NCH model + cysteine</a:t>
            </a:r>
          </a:p>
        </p:txBody>
      </p:sp>
    </p:spTree>
    <p:extLst>
      <p:ext uri="{BB962C8B-B14F-4D97-AF65-F5344CB8AC3E}">
        <p14:creationId xmlns:p14="http://schemas.microsoft.com/office/powerpoint/2010/main" val="2021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Fig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5344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323850" y="4365625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cis-M(NH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3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)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Cl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+ H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O</a:t>
            </a:r>
            <a:r>
              <a:rPr lang="en-US" sz="1200">
                <a:cs typeface="Times New Roman" charset="0"/>
              </a:rPr>
              <a:t> 		</a:t>
            </a:r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5715000" y="2743200"/>
            <a:ext cx="32115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450850" algn="l"/>
                <a:tab pos="1981200" algn="l"/>
                <a:tab pos="2430463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cis-M(NH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3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)Cl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(H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O</a:t>
            </a:r>
            <a:r>
              <a:rPr lang="en-US" sz="2000">
                <a:solidFill>
                  <a:srgbClr val="0000FF"/>
                </a:solidFill>
                <a:cs typeface="Times New Roman" charset="0"/>
              </a:rPr>
              <a:t>) 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+ NH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3</a:t>
            </a:r>
            <a:endParaRPr lang="en-US" sz="2000">
              <a:solidFill>
                <a:srgbClr val="0000FF"/>
              </a:solidFill>
              <a:latin typeface="Times New Roman" charset="0"/>
            </a:endParaRPr>
          </a:p>
          <a:p>
            <a:pPr>
              <a:tabLst>
                <a:tab pos="450850" algn="l"/>
                <a:tab pos="1981200" algn="l"/>
                <a:tab pos="2430463" algn="l"/>
              </a:tabLst>
            </a:pPr>
            <a:r>
              <a:rPr lang="en-US" sz="1200">
                <a:cs typeface="Times New Roman" charset="0"/>
              </a:rPr>
              <a:t>		</a:t>
            </a:r>
            <a:endParaRPr lang="en-US"/>
          </a:p>
        </p:txBody>
      </p:sp>
      <p:sp>
        <p:nvSpPr>
          <p:cNvPr id="25606" name="Rectangle 5"/>
          <p:cNvSpPr>
            <a:spLocks noChangeArrowheads="1"/>
          </p:cNvSpPr>
          <p:nvPr/>
        </p:nvSpPr>
        <p:spPr bwMode="auto">
          <a:xfrm>
            <a:off x="5638800" y="56388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1981200" algn="l"/>
                <a:tab pos="2430463" algn="l"/>
              </a:tabLst>
            </a:pP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cis-[M(NH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3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)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Cl(H</a:t>
            </a:r>
            <a:r>
              <a:rPr lang="en-US" sz="2000" baseline="-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O)]</a:t>
            </a:r>
            <a:r>
              <a:rPr lang="en-US" sz="2000" baseline="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+</a:t>
            </a:r>
            <a:r>
              <a:rPr lang="en-US" sz="2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+ Cl</a:t>
            </a:r>
            <a:r>
              <a:rPr lang="en-US" sz="2000" baseline="3000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-</a:t>
            </a:r>
            <a:endParaRPr lang="en-US" sz="20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838200" y="6248400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Times New Roman" charset="0"/>
              </a:rPr>
              <a:t>Reactants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352800" y="6248400"/>
            <a:ext cx="1993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Times New Roman" charset="0"/>
              </a:rPr>
              <a:t>Transition states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537325" y="6262688"/>
            <a:ext cx="1157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latin typeface="Times New Roman" charset="0"/>
              </a:rPr>
              <a:t>Products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845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000" b="1" i="1">
                <a:latin typeface="Times New Roman" charset="0"/>
              </a:rPr>
              <a:t>Structures of reactants, TS, and products for selected hydration reactions</a:t>
            </a:r>
            <a:r>
              <a:rPr lang="en-US" sz="2000" b="1" i="1">
                <a:latin typeface="Times New Roman" charset="0"/>
              </a:rPr>
              <a:t>, M=Pt or Pd.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875213" y="334645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X)</a:t>
            </a: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428625" y="0"/>
          <a:ext cx="9144000" cy="635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228480" imgH="2496960" progId="Origin50.Graph">
                  <p:embed/>
                </p:oleObj>
              </mc:Choice>
              <mc:Fallback>
                <p:oleObj name="Graph" r:id="rId3" imgW="3228480" imgH="2496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0"/>
                        <a:ext cx="9144000" cy="635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3" name="Oval 29"/>
          <p:cNvSpPr>
            <a:spLocks noChangeArrowheads="1"/>
          </p:cNvSpPr>
          <p:nvPr/>
        </p:nvSpPr>
        <p:spPr bwMode="auto">
          <a:xfrm>
            <a:off x="8501063" y="5357813"/>
            <a:ext cx="215900" cy="2159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Oval 31"/>
          <p:cNvSpPr>
            <a:spLocks noChangeArrowheads="1"/>
          </p:cNvSpPr>
          <p:nvPr/>
        </p:nvSpPr>
        <p:spPr bwMode="auto">
          <a:xfrm>
            <a:off x="8429625" y="328612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5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15888"/>
            <a:ext cx="8353425" cy="23399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QM/MM study on Ru(II) cross-linked GG structure </a:t>
            </a:r>
            <a:r>
              <a:rPr lang="en-US" dirty="0"/>
              <a:t>in </a:t>
            </a:r>
            <a:r>
              <a:rPr lang="en-US" dirty="0" err="1"/>
              <a:t>decamer</a:t>
            </a:r>
            <a:r>
              <a:rPr lang="en-US" dirty="0"/>
              <a:t> ds-DNA model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charset="2"/>
              <a:buChar char="ü"/>
              <a:defRPr/>
            </a:pPr>
            <a:endParaRPr lang="en-US" sz="9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n-US" sz="1400" dirty="0"/>
              <a:t>10 base-pair DNA oligonucleotide with sequence 5'-ATGGGACCT-3’ (standard B-DNA structure parameters, Watson-Crick base pairing)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n-US" sz="1400" dirty="0"/>
              <a:t>Relaxation of DNA structure by MD run in water (Amber FF03, T = 300 K, p = 1 </a:t>
            </a:r>
            <a:r>
              <a:rPr lang="en-US" sz="1400" dirty="0" err="1"/>
              <a:t>atm</a:t>
            </a:r>
            <a:r>
              <a:rPr lang="en-US" sz="1400" dirty="0"/>
              <a:t>, total charge set to zero by adding Na+ cations) and consequent MM minimization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n-US" sz="1400" dirty="0"/>
              <a:t>Initial structure of </a:t>
            </a:r>
            <a:r>
              <a:rPr lang="en-US" sz="1400" dirty="0" err="1"/>
              <a:t>Ru</a:t>
            </a:r>
            <a:r>
              <a:rPr lang="en-US" sz="1400" dirty="0"/>
              <a:t>(II) complex from previous QM-MM calculations, MM </a:t>
            </a:r>
            <a:r>
              <a:rPr lang="en-US" sz="1400" dirty="0" err="1"/>
              <a:t>parametrization</a:t>
            </a:r>
            <a:r>
              <a:rPr lang="en-US" sz="1400" dirty="0"/>
              <a:t> of organic ligands by GAFF, atomic point-charges were determined by RESP method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4149080"/>
            <a:ext cx="792088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lvl="7" indent="-285750" defTabSz="-1252538">
              <a:buClr>
                <a:srgbClr val="FF0000"/>
              </a:buClr>
              <a:buSzPct val="75000"/>
              <a:buFont typeface="Wingdings" charset="2"/>
              <a:buChar char="u"/>
              <a:defRPr/>
            </a:pPr>
            <a:r>
              <a:rPr lang="en-US" dirty="0"/>
              <a:t>		</a:t>
            </a:r>
            <a:r>
              <a:rPr lang="en-US" sz="1400" dirty="0"/>
              <a:t>Amber:  	FF03 for DNA, 			</a:t>
            </a:r>
          </a:p>
          <a:p>
            <a:pPr marL="0" lvl="7" defTabSz="-1252538">
              <a:buClr>
                <a:srgbClr val="FF0000"/>
              </a:buClr>
              <a:buSzPct val="75000"/>
              <a:defRPr/>
            </a:pPr>
            <a:r>
              <a:rPr lang="en-US" sz="1400" dirty="0"/>
              <a:t>		                     GAFF for </a:t>
            </a:r>
            <a:r>
              <a:rPr lang="en-US" sz="1400" dirty="0" err="1"/>
              <a:t>Ru</a:t>
            </a:r>
            <a:r>
              <a:rPr lang="en-US" sz="1400" dirty="0"/>
              <a:t> complex, </a:t>
            </a:r>
          </a:p>
          <a:p>
            <a:pPr marL="0" lvl="7" defTabSz="-1252538">
              <a:buClr>
                <a:srgbClr val="FF0000"/>
              </a:buClr>
              <a:buSzPct val="75000"/>
              <a:defRPr/>
            </a:pPr>
            <a:r>
              <a:rPr lang="en-US" sz="1400" dirty="0"/>
              <a:t>            			      TIP3P water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850" y="4941888"/>
            <a:ext cx="8137525" cy="166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rgbClr val="FF0000"/>
              </a:buClr>
              <a:buSzPct val="75000"/>
              <a:buFont typeface="Wingdings" charset="2"/>
              <a:buChar char="u"/>
              <a:defRPr/>
            </a:pPr>
            <a:r>
              <a:rPr lang="en-US" sz="1400" dirty="0"/>
              <a:t>G09: B97D functional </a:t>
            </a:r>
            <a:r>
              <a:rPr lang="en-US" sz="1400" b="1" dirty="0">
                <a:solidFill>
                  <a:srgbClr val="FF0000"/>
                </a:solidFill>
              </a:rPr>
              <a:t>with dispersion correction </a:t>
            </a:r>
            <a:r>
              <a:rPr lang="en-US" sz="1400" dirty="0"/>
              <a:t>(in order to describe stacking interaction between two guanines in the QM part correctly).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/>
              <a:t>Compromise in basis set - LANL2DZ pseudopotentials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b="1" dirty="0">
                <a:solidFill>
                  <a:srgbClr val="FF0000"/>
                </a:solidFill>
              </a:rPr>
              <a:t>FEP </a:t>
            </a:r>
            <a:r>
              <a:rPr lang="en-US" sz="1400" dirty="0"/>
              <a:t> corrections:  B3LYP)/SDD/6-31++G(</a:t>
            </a:r>
            <a:r>
              <a:rPr lang="en-US" sz="1400" dirty="0" err="1"/>
              <a:t>d,p</a:t>
            </a:r>
            <a:r>
              <a:rPr lang="en-US" sz="1400" dirty="0"/>
              <a:t>). Sampling during QM/MM MD each 50 </a:t>
            </a:r>
            <a:r>
              <a:rPr lang="en-US" sz="1400" dirty="0" err="1"/>
              <a:t>fs</a:t>
            </a:r>
            <a:r>
              <a:rPr lang="en-US" sz="1400" dirty="0"/>
              <a:t> :</a:t>
            </a:r>
          </a:p>
          <a:p>
            <a:pPr>
              <a:defRPr/>
            </a:pPr>
            <a:r>
              <a:rPr lang="en-US" sz="1400" dirty="0"/>
              <a:t> 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rgbClr val="FF0000"/>
                </a:solidFill>
              </a:rPr>
              <a:t>Electronic embedding</a:t>
            </a:r>
            <a:r>
              <a:rPr lang="en-US" sz="1400" dirty="0"/>
              <a:t> was used to polarize electron density of QM part by surrounding MM atomic charges.</a:t>
            </a:r>
          </a:p>
        </p:txBody>
      </p:sp>
      <p:pic>
        <p:nvPicPr>
          <p:cNvPr id="68612" name="Picture 7" descr="Untitled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33"/>
          <a:stretch>
            <a:fillRect/>
          </a:stretch>
        </p:blipFill>
        <p:spPr bwMode="auto">
          <a:xfrm>
            <a:off x="1116013" y="5876925"/>
            <a:ext cx="48958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14" name="Object 2"/>
          <p:cNvGraphicFramePr>
            <a:graphicFrameLocks noChangeAspect="1"/>
          </p:cNvGraphicFramePr>
          <p:nvPr/>
        </p:nvGraphicFramePr>
        <p:xfrm>
          <a:off x="3419475" y="2644775"/>
          <a:ext cx="5400675" cy="214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78500" imgH="2489200" progId="Word.Document.12">
                  <p:embed/>
                </p:oleObj>
              </mc:Choice>
              <mc:Fallback>
                <p:oleObj name="Document" r:id="rId3" imgW="5778500" imgH="24892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644775"/>
                        <a:ext cx="5400675" cy="214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8111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ChangeArrowheads="1"/>
          </p:cNvSpPr>
          <p:nvPr/>
        </p:nvSpPr>
        <p:spPr bwMode="auto">
          <a:xfrm>
            <a:off x="828827" y="188913"/>
            <a:ext cx="74034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QM-MM study on </a:t>
            </a:r>
            <a:r>
              <a:rPr lang="en-US" dirty="0" err="1">
                <a:solidFill>
                  <a:srgbClr val="000000"/>
                </a:solidFill>
              </a:rPr>
              <a:t>Ru</a:t>
            </a:r>
            <a:r>
              <a:rPr lang="en-US" dirty="0">
                <a:solidFill>
                  <a:srgbClr val="000000"/>
                </a:solidFill>
              </a:rPr>
              <a:t>(II) cross-linked GG structure </a:t>
            </a:r>
            <a:r>
              <a:rPr lang="en-US" dirty="0"/>
              <a:t>in </a:t>
            </a:r>
            <a:r>
              <a:rPr lang="en-US" dirty="0" err="1"/>
              <a:t>decamer</a:t>
            </a:r>
            <a:r>
              <a:rPr lang="en-US" dirty="0"/>
              <a:t> ds-DNA model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図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81300"/>
            <a:ext cx="558006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88251"/>
              </p:ext>
            </p:extLst>
          </p:nvPr>
        </p:nvGraphicFramePr>
        <p:xfrm>
          <a:off x="26988" y="620713"/>
          <a:ext cx="3836987" cy="331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65800" imgH="5194300" progId="Word.Document.12">
                  <p:embed/>
                </p:oleObj>
              </mc:Choice>
              <mc:Fallback>
                <p:oleObj name="Document" r:id="rId3" imgW="5765800" imgH="51943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8" y="620713"/>
                        <a:ext cx="3836987" cy="331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07950" y="4149725"/>
            <a:ext cx="3816350" cy="2430463"/>
            <a:chOff x="107504" y="3573016"/>
            <a:chExt cx="3816424" cy="2431435"/>
          </a:xfrm>
        </p:grpSpPr>
        <p:sp>
          <p:nvSpPr>
            <p:cNvPr id="8" name="Rectangle 7"/>
            <p:cNvSpPr/>
            <p:nvPr/>
          </p:nvSpPr>
          <p:spPr>
            <a:xfrm>
              <a:off x="178943" y="5661414"/>
              <a:ext cx="2089191" cy="287452"/>
            </a:xfrm>
            <a:prstGeom prst="rect">
              <a:avLst/>
            </a:prstGeom>
            <a:solidFill>
              <a:srgbClr val="3E41E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8943" y="5157975"/>
              <a:ext cx="3240150" cy="431973"/>
            </a:xfrm>
            <a:prstGeom prst="rect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8943" y="4581482"/>
              <a:ext cx="2089191" cy="287452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8943" y="4004989"/>
              <a:ext cx="3240150" cy="493910"/>
            </a:xfrm>
            <a:prstGeom prst="rect">
              <a:avLst/>
            </a:prstGeom>
            <a:solidFill>
              <a:srgbClr val="FFD33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690" name="Rectangle 11"/>
            <p:cNvSpPr>
              <a:spLocks noChangeArrowheads="1"/>
            </p:cNvSpPr>
            <p:nvPr/>
          </p:nvSpPr>
          <p:spPr bwMode="auto">
            <a:xfrm>
              <a:off x="107504" y="3573016"/>
              <a:ext cx="3816424" cy="243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/>
                <a:t>Upper path with aqua-ligand interm.: </a:t>
              </a:r>
            </a:p>
            <a:p>
              <a:r>
                <a:rPr lang="en-US" sz="800"/>
                <a:t> </a:t>
              </a:r>
            </a:p>
            <a:p>
              <a:r>
                <a:rPr lang="en-US" sz="1400"/>
                <a:t>smooth curve from UI, fluctuating curve from WHAM, </a:t>
              </a:r>
            </a:p>
            <a:p>
              <a:r>
                <a:rPr lang="en-US" sz="800"/>
                <a:t> </a:t>
              </a:r>
            </a:p>
            <a:p>
              <a:r>
                <a:rPr lang="en-US" sz="1400">
                  <a:solidFill>
                    <a:srgbClr val="FFFF00"/>
                  </a:solidFill>
                </a:rPr>
                <a:t>FEP corrected curve </a:t>
              </a:r>
            </a:p>
            <a:p>
              <a:r>
                <a:rPr lang="en-US" sz="800">
                  <a:solidFill>
                    <a:srgbClr val="FFFF00"/>
                  </a:solidFill>
                </a:rPr>
                <a:t>  </a:t>
              </a:r>
            </a:p>
            <a:p>
              <a:r>
                <a:rPr lang="en-US"/>
                <a:t>Lower path with coordinated Bz: </a:t>
              </a:r>
            </a:p>
            <a:p>
              <a:r>
                <a:rPr lang="en-US" sz="1400"/>
                <a:t>smooth curve from UI, fluctuating curve from WHAM, </a:t>
              </a:r>
            </a:p>
            <a:p>
              <a:r>
                <a:rPr lang="en-US" sz="800"/>
                <a:t>  </a:t>
              </a:r>
            </a:p>
            <a:p>
              <a:r>
                <a:rPr lang="en-US" sz="1400">
                  <a:solidFill>
                    <a:srgbClr val="FFFF00"/>
                  </a:solidFill>
                </a:rPr>
                <a:t>FEP corrected curve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32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26D72E-E6AD-5D4C-8626-9AC4C56BC29F}"/>
              </a:ext>
            </a:extLst>
          </p:cNvPr>
          <p:cNvSpPr txBox="1"/>
          <p:nvPr/>
        </p:nvSpPr>
        <p:spPr>
          <a:xfrm>
            <a:off x="1511300" y="1231900"/>
            <a:ext cx="4457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b="1" dirty="0">
                <a:solidFill>
                  <a:srgbClr val="FF0000"/>
                </a:solidFill>
              </a:rPr>
              <a:t>How to address pH dependent </a:t>
            </a:r>
            <a:r>
              <a:rPr lang="en-CZ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CZ" b="1" dirty="0">
                <a:solidFill>
                  <a:srgbClr val="FF0000"/>
                </a:solidFill>
              </a:rPr>
              <a:t>G?</a:t>
            </a:r>
          </a:p>
          <a:p>
            <a:endParaRPr lang="en-CZ" b="1" dirty="0">
              <a:solidFill>
                <a:srgbClr val="FF0000"/>
              </a:solidFill>
            </a:endParaRPr>
          </a:p>
          <a:p>
            <a:endParaRPr lang="en-CZ" b="1" dirty="0">
              <a:solidFill>
                <a:srgbClr val="FF0000"/>
              </a:solidFill>
            </a:endParaRPr>
          </a:p>
          <a:p>
            <a:r>
              <a:rPr lang="en-GB" b="1" dirty="0"/>
              <a:t>S</a:t>
            </a:r>
            <a:r>
              <a:rPr lang="en-CZ" b="1" dirty="0"/>
              <a:t>ome short repetition of basic tdn...</a:t>
            </a:r>
          </a:p>
          <a:p>
            <a:endParaRPr lang="en-CZ" b="1" dirty="0"/>
          </a:p>
        </p:txBody>
      </p:sp>
    </p:spTree>
    <p:extLst>
      <p:ext uri="{BB962C8B-B14F-4D97-AF65-F5344CB8AC3E}">
        <p14:creationId xmlns:p14="http://schemas.microsoft.com/office/powerpoint/2010/main" val="106443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22661</TotalTime>
  <Words>1609</Words>
  <Application>Microsoft Macintosh PowerPoint</Application>
  <PresentationFormat>On-screen Show (4:3)</PresentationFormat>
  <Paragraphs>197</Paragraphs>
  <Slides>20</Slides>
  <Notes>1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Cambria</vt:lpstr>
      <vt:lpstr>Cambria Math</vt:lpstr>
      <vt:lpstr>Iskoola Pota</vt:lpstr>
      <vt:lpstr>Liberation Serif</vt:lpstr>
      <vt:lpstr>Symbol</vt:lpstr>
      <vt:lpstr>Times New Roman</vt:lpstr>
      <vt:lpstr>Wingdings</vt:lpstr>
      <vt:lpstr>Office Theme</vt:lpstr>
      <vt:lpstr>Graph</vt:lpstr>
      <vt:lpstr>Document</vt:lpstr>
      <vt:lpstr>Equation</vt:lpstr>
      <vt:lpstr>ChemDraw.Document.6.0</vt:lpstr>
      <vt:lpstr>Quantum-Chemical Description of the Interactions of Metal Complexes in Biological Environment.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Charles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Jaroslav Burda</dc:creator>
  <cp:lastModifiedBy>Jaroslav Burda</cp:lastModifiedBy>
  <cp:revision>23</cp:revision>
  <dcterms:created xsi:type="dcterms:W3CDTF">2019-05-03T21:13:29Z</dcterms:created>
  <dcterms:modified xsi:type="dcterms:W3CDTF">2023-10-07T13:33:33Z</dcterms:modified>
</cp:coreProperties>
</file>