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61" r:id="rId3"/>
    <p:sldId id="360" r:id="rId4"/>
    <p:sldId id="364" r:id="rId5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44"/>
    <a:srgbClr val="EE7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72"/>
  </p:normalViewPr>
  <p:slideViewPr>
    <p:cSldViewPr snapToGrid="0">
      <p:cViewPr varScale="1">
        <p:scale>
          <a:sx n="52" d="100"/>
          <a:sy n="52" d="100"/>
        </p:scale>
        <p:origin x="5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44BF4-0858-694F-A37A-5886AA67148E}" type="datetimeFigureOut">
              <a:rPr lang="en-CZ" smtClean="0"/>
              <a:t>10/07/2025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D9DB4-EAA2-AA4D-A850-D289010F23E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1149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6528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932B-2457-7C3F-C710-451C2ECC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ACB5B-5D4E-14D6-C66D-04C2290A6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E471B-0A47-6CE7-8D4D-E4716F26B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500B7-5C17-B14A-4426-1275AEA7F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9137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6ED2-01C1-068A-3326-B142C1F6D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E35865-6A98-C4EB-1725-B6C9F0A41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B0AF9-E75A-4853-FC31-FFF772D5B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BF464-8992-F534-B4CB-D93FCA3AC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6694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CAD3B-50FA-E992-25EA-93C2D36D4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0B465-E6A6-F05C-8778-375BE5331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AE4EF-260D-1525-9F28-87887BCD8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DFCB3-40B8-B90D-F54B-5DA1D7897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D9DB4-EAA2-AA4D-A850-D289010F23E1}" type="slidenum">
              <a:rPr lang="en-CZ" smtClean="0"/>
              <a:t>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2470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5C94-820D-78CD-5A3A-81CE1CC1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137EA-AF6B-462B-622F-0B8C4C731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C789-66FF-B196-9059-7147818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BDFF-21DC-D044-ACC8-9460098696F1}" type="datetime1">
              <a:rPr lang="cs-CZ" smtClean="0"/>
              <a:t>07.10.2025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71263-E290-032F-E061-87C1907E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469D-6D41-93C0-C272-CE53DED6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0697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69C2-510F-5441-E26B-A76E68C8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EBAA6-43BB-D3C0-E00B-E966BAF15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9A0E-B4A9-E085-87F2-E8ED9CA9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695C-6D1C-8349-A008-179945E368F9}" type="datetime1">
              <a:rPr lang="cs-CZ" smtClean="0"/>
              <a:t>07.10.2025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A9B8-FB2F-EF3F-60BB-6489B456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706E-137B-D501-DEBA-1D83A016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9031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CB64A-A80A-72DF-5FC9-861DA4831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438D0-46A6-58C3-33B7-ED510F618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437E-532D-5BEE-E18D-D4A3053F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EB93-52E0-934F-9CBE-8D7D28FAFCB9}" type="datetime1">
              <a:rPr lang="cs-CZ" smtClean="0"/>
              <a:t>07.10.2025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4FF95-77E9-FDC2-BFFF-B82C107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843F-F9C7-F0DA-F679-E6F5FE57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167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8435-E922-FADD-B1B2-F4CDA461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1FE-4325-9B0F-4699-4A3BF5B3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13-D93B-4A88-B0C2-26209358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0534-2992-CC44-A0AC-40FAACB4B4AF}" type="datetime1">
              <a:rPr lang="cs-CZ" smtClean="0"/>
              <a:t>07.10.2025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936CE-954B-685F-9F27-8D3A0E6B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46954-55FB-30A0-DF53-39274295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872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16B4-4E37-3D85-EAA1-E364CF6A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1AA38-6BD3-6FE2-5F78-8EA60DE9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7380-3CE1-960F-5C63-BC93728F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8BF9-8D0D-FB42-91B4-18294B93CC26}" type="datetime1">
              <a:rPr lang="cs-CZ" smtClean="0"/>
              <a:t>07.10.2025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2E30-BD60-40C4-6F7D-ACB1E9BA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E688-AAAD-8C4D-EE3A-09FB62E5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3194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0F1B-8C58-792F-F512-A57AEE0C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CC3A-3FD6-D127-AD3C-B7AE85DDB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34D6-D48E-E571-9794-A296C5CFE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4A1B6-76BE-D06B-0C1A-590BB31D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4629-D805-4643-923E-8811BBA7D457}" type="datetime1">
              <a:rPr lang="cs-CZ" smtClean="0"/>
              <a:t>07.10.2025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52FB9-F14E-0C81-4A1A-D7CA187D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2DAC3-3D2D-BED9-E460-2E1680C5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5944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7D9F-68DE-8EA1-FF5A-CE095FA8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32174-9C21-9FA9-4BD5-0EA4AD04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7BA32-966D-0E9E-A275-41C60F20B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BDC89-8F24-6E56-C94D-46E94D848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7DED6-F3B9-2536-15B1-A1E48B444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43B-67F6-D1E0-F25B-D8D23183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A742-6056-2540-9BFE-D2EC50F696C7}" type="datetime1">
              <a:rPr lang="cs-CZ" smtClean="0"/>
              <a:t>07.10.2025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56FDB-CB9B-F702-5E9F-876898E7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4A7EF-3BCE-29DE-B6CD-8C56099E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5753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1907-A254-9694-950D-127E0A2D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ED731-521B-15AE-0E3F-5976FF7D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4950-ACF6-7E43-8BC2-2BC63E8EAB1C}" type="datetime1">
              <a:rPr lang="cs-CZ" smtClean="0"/>
              <a:t>07.10.2025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41DAD-C222-9B4B-7E99-A01FF352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38F0D-133A-0BE9-C517-3FE2AAA6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295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8D9E0-B083-A1DB-0370-1D91FAD0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DD9-C611-0E47-AE40-8E1F5E189FF0}" type="datetime1">
              <a:rPr lang="cs-CZ" smtClean="0"/>
              <a:t>07.10.2025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BE00F-DD7D-BCE6-1B74-3064CBBB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7FE1-31C3-379E-602E-36C26255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506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1794-D71E-C9F6-3570-38A67C86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F2B2C-C4E6-1FC4-4B44-971520BB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C807E-32E1-A194-BAC3-E756F585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7DB62-B7AC-ABD4-D499-55A6B191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970-FAB1-384D-9072-FA540E56EA85}" type="datetime1">
              <a:rPr lang="cs-CZ" smtClean="0"/>
              <a:t>07.10.2025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E7A97-C0EA-97AD-CA67-490562CD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1B259-C741-D90A-C45D-3D83E014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019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7EAE-AECE-E532-0AD6-AEAF2F90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39444-06AA-F5B5-0280-18135A65F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91FCB-69ED-449E-5C9C-E79152481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2CC0B-9DE8-35CF-E10D-6E57A9F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6184-7712-0545-91DA-D408639CCC70}" type="datetime1">
              <a:rPr lang="cs-CZ" smtClean="0"/>
              <a:t>07.10.2025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E757-2324-CB2D-64ED-D52B75B6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D0342-6E17-9E3C-E2D4-1EF8EEAC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402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248AA-BE12-AADE-732D-EC920FDE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0A1BD-2D46-D22F-C2D7-01F519BE0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0E52F-6CD5-0260-BE10-2D6440F12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62B0-B120-DB40-BEB1-D5F6569739CC}" type="datetime1">
              <a:rPr lang="cs-CZ" smtClean="0"/>
              <a:t>07.10.2025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5FF7-0123-862F-011B-C0A295976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E7DAA-EBDF-D5A9-283E-AB05F38E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155D-D18D-9C43-813E-6E3A5DA1503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6571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hyperlink" Target="http://www.mama-group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avel.maly@matfyz.cuni.cz" TargetMode="External"/><Relationship Id="rId5" Type="http://schemas.openxmlformats.org/officeDocument/2006/relationships/hyperlink" Target="mailto:tomas.mancal@matfyz.cuni.cz" TargetMode="External"/><Relationship Id="rId4" Type="http://schemas.openxmlformats.org/officeDocument/2006/relationships/image" Target="../media/image1.emf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326A-31EC-0491-8EFC-70CE94F63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35" y="1874376"/>
            <a:ext cx="11527788" cy="2387600"/>
          </a:xfrm>
        </p:spPr>
        <p:txBody>
          <a:bodyPr>
            <a:normAutofit fontScale="90000"/>
          </a:bodyPr>
          <a:lstStyle/>
          <a:p>
            <a:r>
              <a:rPr lang="en-CZ" b="1" dirty="0">
                <a:solidFill>
                  <a:srgbClr val="EE7866"/>
                </a:solidFill>
              </a:rPr>
              <a:t>Nabídka teoretických </a:t>
            </a:r>
            <a:r>
              <a:rPr lang="cs-CZ" b="1" dirty="0" smtClean="0">
                <a:solidFill>
                  <a:srgbClr val="EE7866"/>
                </a:solidFill>
              </a:rPr>
              <a:t>bakalářských</a:t>
            </a:r>
            <a:r>
              <a:rPr lang="en-CZ" b="1" dirty="0" smtClean="0">
                <a:solidFill>
                  <a:srgbClr val="EE7866"/>
                </a:solidFill>
              </a:rPr>
              <a:t> </a:t>
            </a:r>
            <a:r>
              <a:rPr lang="en-CZ" b="1" dirty="0">
                <a:solidFill>
                  <a:srgbClr val="EE7866"/>
                </a:solidFill>
              </a:rPr>
              <a:t>prací ze spektroskopie </a:t>
            </a:r>
            <a:r>
              <a:rPr lang="cs-CZ" b="1" dirty="0" smtClean="0">
                <a:solidFill>
                  <a:srgbClr val="EE7866"/>
                </a:solidFill>
              </a:rPr>
              <a:t>(</a:t>
            </a:r>
            <a:r>
              <a:rPr lang="en-CZ" b="1" dirty="0" smtClean="0">
                <a:solidFill>
                  <a:srgbClr val="EE7866"/>
                </a:solidFill>
              </a:rPr>
              <a:t>a</a:t>
            </a:r>
            <a:r>
              <a:rPr lang="cs-CZ" b="1" dirty="0" smtClean="0">
                <a:solidFill>
                  <a:srgbClr val="EE7866"/>
                </a:solidFill>
              </a:rPr>
              <a:t>)</a:t>
            </a:r>
            <a:r>
              <a:rPr lang="en-CZ" b="1" dirty="0" smtClean="0">
                <a:solidFill>
                  <a:srgbClr val="EE7866"/>
                </a:solidFill>
              </a:rPr>
              <a:t> </a:t>
            </a:r>
            <a:r>
              <a:rPr lang="en-CZ" b="1" dirty="0">
                <a:solidFill>
                  <a:srgbClr val="EE7866"/>
                </a:solidFill>
              </a:rPr>
              <a:t>otevřených kvantových systémů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DAF0-D3DE-48CF-D7FD-B4F334303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9842"/>
            <a:ext cx="9144000" cy="1655762"/>
          </a:xfrm>
        </p:spPr>
        <p:txBody>
          <a:bodyPr>
            <a:normAutofit/>
          </a:bodyPr>
          <a:lstStyle/>
          <a:p>
            <a:r>
              <a:rPr lang="cs-CZ" dirty="0" smtClean="0"/>
              <a:t>Pavel Malý</a:t>
            </a:r>
            <a:endParaRPr lang="en-CZ" dirty="0"/>
          </a:p>
          <a:p>
            <a:r>
              <a:rPr lang="cs-CZ" sz="1800" b="1" dirty="0">
                <a:solidFill>
                  <a:srgbClr val="EE7866"/>
                </a:solidFill>
                <a:latin typeface="+mj-lt"/>
                <a:ea typeface="+mj-ea"/>
                <a:cs typeface="+mj-cs"/>
              </a:rPr>
              <a:t>p</a:t>
            </a:r>
            <a:r>
              <a:rPr lang="cs-CZ" sz="1800" b="1" dirty="0" smtClean="0">
                <a:solidFill>
                  <a:srgbClr val="EE7866"/>
                </a:solidFill>
                <a:latin typeface="+mj-lt"/>
                <a:ea typeface="+mj-ea"/>
                <a:cs typeface="+mj-cs"/>
              </a:rPr>
              <a:t>avel.maly</a:t>
            </a:r>
            <a:r>
              <a:rPr lang="en-CZ" sz="1800" b="1" dirty="0" smtClean="0">
                <a:solidFill>
                  <a:srgbClr val="EE7866"/>
                </a:solidFill>
                <a:latin typeface="+mj-lt"/>
                <a:ea typeface="+mj-ea"/>
                <a:cs typeface="+mj-cs"/>
              </a:rPr>
              <a:t>@matfyz.cuni.cz</a:t>
            </a:r>
            <a:endParaRPr lang="en-CZ" sz="1800" b="1" dirty="0">
              <a:solidFill>
                <a:srgbClr val="EE7866"/>
              </a:solidFill>
              <a:latin typeface="+mj-lt"/>
              <a:ea typeface="+mj-ea"/>
              <a:cs typeface="+mj-cs"/>
            </a:endParaRPr>
          </a:p>
          <a:p>
            <a:r>
              <a:rPr lang="en-CZ" sz="1800" dirty="0"/>
              <a:t>Fyzikální ústav 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46BA-F46B-8F9E-1D92-BB8A8F83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059"/>
            <a:ext cx="7086598" cy="2189128"/>
          </a:xfrm>
          <a:prstGeom prst="rect">
            <a:avLst/>
          </a:prstGeom>
        </p:spPr>
      </p:pic>
      <p:pic>
        <p:nvPicPr>
          <p:cNvPr id="5" name="Picture 4" descr="A logo with black and orange triangles&#10;&#10;Description automatically generated with medium confidence">
            <a:extLst>
              <a:ext uri="{FF2B5EF4-FFF2-40B4-BE49-F238E27FC236}">
                <a16:creationId xmlns:a16="http://schemas.microsoft.com/office/drawing/2014/main" id="{D28F5AFE-CEA1-DECD-CF67-861B353C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466" y="5877390"/>
            <a:ext cx="2185751" cy="956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679AF-FFBF-9011-1DFD-085B59158E0E}"/>
              </a:ext>
            </a:extLst>
          </p:cNvPr>
          <p:cNvSpPr txBox="1"/>
          <p:nvPr/>
        </p:nvSpPr>
        <p:spPr>
          <a:xfrm>
            <a:off x="7086598" y="402660"/>
            <a:ext cx="4763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Z" sz="2400" dirty="0"/>
              <a:t>UTF</a:t>
            </a:r>
          </a:p>
          <a:p>
            <a:pPr algn="r"/>
            <a:r>
              <a:rPr lang="cs-CZ" sz="2400" dirty="0" smtClean="0"/>
              <a:t>7</a:t>
            </a:r>
            <a:r>
              <a:rPr lang="en-CZ" sz="2400" dirty="0" smtClean="0"/>
              <a:t>. </a:t>
            </a:r>
            <a:r>
              <a:rPr lang="cs-CZ" sz="2400" dirty="0"/>
              <a:t>ř</a:t>
            </a:r>
            <a:r>
              <a:rPr lang="cs-CZ" sz="2400" dirty="0" smtClean="0"/>
              <a:t>íjna </a:t>
            </a:r>
            <a:r>
              <a:rPr lang="en-CZ" sz="2400" dirty="0" smtClean="0"/>
              <a:t>2025</a:t>
            </a:r>
            <a:endParaRPr lang="en-CZ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641" y="4416894"/>
            <a:ext cx="1979282" cy="14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21CE8-7CED-BD27-8C1C-EC0B8903B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CFEADAE-9CF7-ED6B-D6C8-DAC190E897EC}"/>
              </a:ext>
            </a:extLst>
          </p:cNvPr>
          <p:cNvSpPr/>
          <p:nvPr/>
        </p:nvSpPr>
        <p:spPr>
          <a:xfrm>
            <a:off x="593280" y="2872507"/>
            <a:ext cx="5072332" cy="29168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7A20C-A684-9322-CFAA-FB8658BA6298}"/>
              </a:ext>
            </a:extLst>
          </p:cNvPr>
          <p:cNvSpPr/>
          <p:nvPr/>
        </p:nvSpPr>
        <p:spPr>
          <a:xfrm>
            <a:off x="-1" y="0"/>
            <a:ext cx="12192001" cy="1802921"/>
          </a:xfrm>
          <a:prstGeom prst="rect">
            <a:avLst/>
          </a:prstGeom>
          <a:solidFill>
            <a:srgbClr val="EE7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2876-1417-04D8-E21E-23EF853E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>
                <a:solidFill>
                  <a:schemeClr val="bg1"/>
                </a:solidFill>
              </a:rPr>
              <a:t>Otevřené kvantové systémy</a:t>
            </a:r>
            <a:br>
              <a:rPr lang="en-CZ" b="1" dirty="0">
                <a:solidFill>
                  <a:schemeClr val="bg1"/>
                </a:solidFill>
              </a:rPr>
            </a:br>
            <a:endParaRPr lang="en-CZ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11671DB-F124-8970-5C76-AEBF9FD6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2</a:t>
            </a:fld>
            <a:endParaRPr lang="en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D07C71-FA69-60C3-AE8F-1AA6CEDF19C7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23" name="Picture 22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3AC13644-15DB-7126-707B-1449F1663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E27EC2-F7EB-42C2-EEF8-B1570CD9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A25B9F-E32C-6C57-0002-6C451063ABE1}"/>
              </a:ext>
            </a:extLst>
          </p:cNvPr>
          <p:cNvSpPr txBox="1"/>
          <p:nvPr/>
        </p:nvSpPr>
        <p:spPr>
          <a:xfrm>
            <a:off x="838200" y="2082830"/>
            <a:ext cx="84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Obecný problém malých kvantových systémů vnořených do velkých kvantových systémů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0EE994-2656-ED0F-9C43-01816BBE5244}"/>
              </a:ext>
            </a:extLst>
          </p:cNvPr>
          <p:cNvSpPr/>
          <p:nvPr/>
        </p:nvSpPr>
        <p:spPr>
          <a:xfrm>
            <a:off x="4084792" y="4026123"/>
            <a:ext cx="597408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21B7B1-F263-445A-BE52-25BD131FF663}"/>
                  </a:ext>
                </a:extLst>
              </p:cNvPr>
              <p:cNvSpPr txBox="1"/>
              <p:nvPr/>
            </p:nvSpPr>
            <p:spPr>
              <a:xfrm>
                <a:off x="5899027" y="2893460"/>
                <a:ext cx="5368008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→|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)⟩⟨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)|≡</m:t>
                      </m:r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Z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21B7B1-F263-445A-BE52-25BD131F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27" y="2893460"/>
                <a:ext cx="5368008" cy="505844"/>
              </a:xfrm>
              <a:prstGeom prst="rect">
                <a:avLst/>
              </a:prstGeom>
              <a:blipFill>
                <a:blip r:embed="rId5"/>
                <a:stretch>
                  <a:fillRect t="-25000" r="-2123" b="-35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920B43-709D-E89B-697A-FB71E000F04D}"/>
              </a:ext>
            </a:extLst>
          </p:cNvPr>
          <p:cNvCxnSpPr>
            <a:cxnSpLocks/>
          </p:cNvCxnSpPr>
          <p:nvPr/>
        </p:nvCxnSpPr>
        <p:spPr>
          <a:xfrm flipH="1">
            <a:off x="4347715" y="3913890"/>
            <a:ext cx="1317896" cy="417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D69AAA-8E22-A6C1-7B8F-15B710EB24A8}"/>
                  </a:ext>
                </a:extLst>
              </p:cNvPr>
              <p:cNvSpPr txBox="1"/>
              <p:nvPr/>
            </p:nvSpPr>
            <p:spPr>
              <a:xfrm>
                <a:off x="5994271" y="3555385"/>
                <a:ext cx="3162853" cy="506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CZ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D69AAA-8E22-A6C1-7B8F-15B710EB2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71" y="3555385"/>
                <a:ext cx="3162853" cy="506421"/>
              </a:xfrm>
              <a:prstGeom prst="rect">
                <a:avLst/>
              </a:prstGeom>
              <a:blipFill>
                <a:blip r:embed="rId6"/>
                <a:stretch>
                  <a:fillRect l="-2400" t="-21951" r="-4400" b="-3414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0322D1D-CEF1-06DF-A3CC-A3D8A9E055A1}"/>
              </a:ext>
            </a:extLst>
          </p:cNvPr>
          <p:cNvSpPr txBox="1"/>
          <p:nvPr/>
        </p:nvSpPr>
        <p:spPr>
          <a:xfrm>
            <a:off x="6228272" y="4330923"/>
            <a:ext cx="547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/>
              <a:t>Co se naučíte, co si </a:t>
            </a:r>
            <a:r>
              <a:rPr lang="cs-CZ" b="1" dirty="0" smtClean="0"/>
              <a:t>vyzkoušíte</a:t>
            </a:r>
            <a:r>
              <a:rPr lang="en-CZ" b="1" dirty="0" smtClean="0"/>
              <a:t>:</a:t>
            </a:r>
            <a:endParaRPr lang="en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CZ" dirty="0"/>
              <a:t>erelativistická kvantová teorie (molekul)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Kvazičástice v molekulárních systémech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Časově závislá teorie poruch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Redukovaný popis nekonečných bosonických systémů</a:t>
            </a:r>
          </a:p>
        </p:txBody>
      </p:sp>
      <p:pic>
        <p:nvPicPr>
          <p:cNvPr id="15" name="Picture 14" descr="A diagram of a structure&#10;&#10;AI-generated content may be incorrect.">
            <a:extLst>
              <a:ext uri="{FF2B5EF4-FFF2-40B4-BE49-F238E27FC236}">
                <a16:creationId xmlns:a16="http://schemas.microsoft.com/office/drawing/2014/main" id="{C5DB7EDB-1FD0-EF57-92BC-0B3EEA45E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65" y="2679146"/>
            <a:ext cx="5311965" cy="3303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E6D95E-E4B4-17DA-C13A-C7749DD50026}"/>
              </a:ext>
            </a:extLst>
          </p:cNvPr>
          <p:cNvSpPr txBox="1"/>
          <p:nvPr/>
        </p:nvSpPr>
        <p:spPr>
          <a:xfrm>
            <a:off x="2324772" y="6220841"/>
            <a:ext cx="509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Specificky studujeme přenosové jevy ve fotosyntéze.</a:t>
            </a:r>
          </a:p>
        </p:txBody>
      </p:sp>
    </p:spTree>
    <p:extLst>
      <p:ext uri="{BB962C8B-B14F-4D97-AF65-F5344CB8AC3E}">
        <p14:creationId xmlns:p14="http://schemas.microsoft.com/office/powerpoint/2010/main" val="4238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C35EC-1B6F-B573-F066-9009851A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D97E95-0038-B8A2-C63A-A51DCCBA62B1}"/>
              </a:ext>
            </a:extLst>
          </p:cNvPr>
          <p:cNvSpPr/>
          <p:nvPr/>
        </p:nvSpPr>
        <p:spPr>
          <a:xfrm>
            <a:off x="-1" y="0"/>
            <a:ext cx="12192001" cy="1802921"/>
          </a:xfrm>
          <a:prstGeom prst="rect">
            <a:avLst/>
          </a:prstGeom>
          <a:solidFill>
            <a:srgbClr val="EE7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E9291-6675-3356-C2FC-F729214C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>
                <a:solidFill>
                  <a:schemeClr val="bg1"/>
                </a:solidFill>
              </a:rPr>
              <a:t>Nelineární časově rozlišná spektroskopie</a:t>
            </a:r>
            <a:br>
              <a:rPr lang="en-CZ" b="1" dirty="0">
                <a:solidFill>
                  <a:schemeClr val="bg1"/>
                </a:solidFill>
              </a:rPr>
            </a:br>
            <a:endParaRPr lang="en-CZ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FF20799-3036-E847-CBEB-30DA272A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3</a:t>
            </a:fld>
            <a:endParaRPr lang="en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787300-6B86-B1AD-0A9E-2113C55B7947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23" name="Picture 22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82CB23D4-9768-E369-0BB8-BC6F9BCCF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C9F6E4-2ED9-9B32-4A4F-7B81DA3A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2B031BE-7126-9BB6-00D0-ABAA312DD09C}"/>
              </a:ext>
            </a:extLst>
          </p:cNvPr>
          <p:cNvSpPr txBox="1"/>
          <p:nvPr/>
        </p:nvSpPr>
        <p:spPr>
          <a:xfrm>
            <a:off x="6229213" y="4357740"/>
            <a:ext cx="547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/>
              <a:t>Co se naučíte, co si </a:t>
            </a:r>
            <a:r>
              <a:rPr lang="cs-CZ" b="1" dirty="0" smtClean="0"/>
              <a:t>vyzkoušíte</a:t>
            </a:r>
            <a:r>
              <a:rPr lang="en-CZ" b="1" dirty="0" smtClean="0"/>
              <a:t>:</a:t>
            </a:r>
            <a:endParaRPr lang="en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CZ" dirty="0"/>
              <a:t>erelativistická kvantová teorie (molekul)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Kvazičástice v molekulárních systémech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Časově závislá teorie poruch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Redukovaný popis nekonečných bosonických systémů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C06213-C850-2DAC-2F12-EAF6F486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7" y="2629123"/>
            <a:ext cx="4813300" cy="3403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7BCF59-B384-3761-C1E5-829F02EB7F45}"/>
              </a:ext>
            </a:extLst>
          </p:cNvPr>
          <p:cNvSpPr txBox="1"/>
          <p:nvPr/>
        </p:nvSpPr>
        <p:spPr>
          <a:xfrm>
            <a:off x="653155" y="2038608"/>
            <a:ext cx="531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Více-pulsní spektroskopie s ultrakrátkými pulsy (~10 fs)</a:t>
            </a:r>
          </a:p>
        </p:txBody>
      </p:sp>
      <p:pic>
        <p:nvPicPr>
          <p:cNvPr id="32" name="Picture 31" descr="A collage of different colored circles&#10;&#10;AI-generated content may be incorrect.">
            <a:extLst>
              <a:ext uri="{FF2B5EF4-FFF2-40B4-BE49-F238E27FC236}">
                <a16:creationId xmlns:a16="http://schemas.microsoft.com/office/drawing/2014/main" id="{D0E7CCD5-EE98-53CE-C4A3-D01D848C4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437" y="1105527"/>
            <a:ext cx="3958442" cy="3225396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D8CE9D3D-7F1D-D535-F19A-724D2A861079}"/>
              </a:ext>
            </a:extLst>
          </p:cNvPr>
          <p:cNvSpPr txBox="1"/>
          <p:nvPr/>
        </p:nvSpPr>
        <p:spPr>
          <a:xfrm>
            <a:off x="2198024" y="6013608"/>
            <a:ext cx="621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Aktuálně studujeme anihilaci excitonů ve spektrech vyššího řádu.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5" y="1315033"/>
            <a:ext cx="6035058" cy="4698575"/>
            <a:chOff x="995" y="1315033"/>
            <a:chExt cx="6035058" cy="4698575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F4A5EC4-0953-21D8-F81A-8ABF470E4378}"/>
                </a:ext>
              </a:extLst>
            </p:cNvPr>
            <p:cNvSpPr/>
            <p:nvPr/>
          </p:nvSpPr>
          <p:spPr>
            <a:xfrm>
              <a:off x="152838" y="1854122"/>
              <a:ext cx="5883215" cy="4159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 dirty="0"/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711" y="2152216"/>
              <a:ext cx="2532620" cy="18571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/>
            <a:srcRect t="3232"/>
            <a:stretch/>
          </p:blipFill>
          <p:spPr>
            <a:xfrm>
              <a:off x="2861240" y="1315033"/>
              <a:ext cx="2884902" cy="4486817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995" y="4254099"/>
              <a:ext cx="3518992" cy="1076603"/>
              <a:chOff x="855961" y="4572080"/>
              <a:chExt cx="4351470" cy="1226326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EBD442C6-6828-031F-AF31-3A5D3C8EB315}"/>
                  </a:ext>
                </a:extLst>
              </p:cNvPr>
              <p:cNvGrpSpPr/>
              <p:nvPr/>
            </p:nvGrpSpPr>
            <p:grpSpPr>
              <a:xfrm>
                <a:off x="855961" y="4642122"/>
                <a:ext cx="4351470" cy="1156284"/>
                <a:chOff x="6623574" y="5550285"/>
                <a:chExt cx="2093843" cy="583357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85395E3-462D-85FF-7CEF-B84102672A8D}"/>
                    </a:ext>
                  </a:extLst>
                </p:cNvPr>
                <p:cNvGrpSpPr/>
                <p:nvPr/>
              </p:nvGrpSpPr>
              <p:grpSpPr>
                <a:xfrm>
                  <a:off x="6623574" y="5550285"/>
                  <a:ext cx="2093843" cy="583357"/>
                  <a:chOff x="147641" y="36137"/>
                  <a:chExt cx="4798896" cy="1363580"/>
                </a:xfrm>
              </p:grpSpPr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0BFC8A31-F63E-4C00-E570-C300EABF542F}"/>
                      </a:ext>
                    </a:extLst>
                  </p:cNvPr>
                  <p:cNvSpPr/>
                  <p:nvPr/>
                </p:nvSpPr>
                <p:spPr>
                  <a:xfrm rot="19179673">
                    <a:off x="147641" y="626634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5" name="Arc 134">
                    <a:extLst>
                      <a:ext uri="{FF2B5EF4-FFF2-40B4-BE49-F238E27FC236}">
                        <a16:creationId xmlns:a16="http://schemas.microsoft.com/office/drawing/2014/main" id="{2E842393-3CC7-310C-6971-7A6FBCEE6456}"/>
                      </a:ext>
                    </a:extLst>
                  </p:cNvPr>
                  <p:cNvSpPr/>
                  <p:nvPr/>
                </p:nvSpPr>
                <p:spPr>
                  <a:xfrm rot="2420327" flipV="1">
                    <a:off x="707805" y="36142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6" name="Arc 135">
                    <a:extLst>
                      <a:ext uri="{FF2B5EF4-FFF2-40B4-BE49-F238E27FC236}">
                        <a16:creationId xmlns:a16="http://schemas.microsoft.com/office/drawing/2014/main" id="{27AD21F3-FB82-8818-B81F-BF3B41790A08}"/>
                      </a:ext>
                    </a:extLst>
                  </p:cNvPr>
                  <p:cNvSpPr/>
                  <p:nvPr/>
                </p:nvSpPr>
                <p:spPr>
                  <a:xfrm rot="19179673">
                    <a:off x="1275473" y="626632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7" name="Arc 136">
                    <a:extLst>
                      <a:ext uri="{FF2B5EF4-FFF2-40B4-BE49-F238E27FC236}">
                        <a16:creationId xmlns:a16="http://schemas.microsoft.com/office/drawing/2014/main" id="{B7BAB3E7-EF81-9CC3-57D3-0ED7EBF43E47}"/>
                      </a:ext>
                    </a:extLst>
                  </p:cNvPr>
                  <p:cNvSpPr/>
                  <p:nvPr/>
                </p:nvSpPr>
                <p:spPr>
                  <a:xfrm rot="2420327" flipV="1">
                    <a:off x="1835637" y="36140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8" name="Arc 137">
                    <a:extLst>
                      <a:ext uri="{FF2B5EF4-FFF2-40B4-BE49-F238E27FC236}">
                        <a16:creationId xmlns:a16="http://schemas.microsoft.com/office/drawing/2014/main" id="{5C811576-94AA-99C3-591D-4BD99C05CA77}"/>
                      </a:ext>
                    </a:extLst>
                  </p:cNvPr>
                  <p:cNvSpPr/>
                  <p:nvPr/>
                </p:nvSpPr>
                <p:spPr>
                  <a:xfrm rot="19179673">
                    <a:off x="2395800" y="626631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9" name="Arc 138">
                    <a:extLst>
                      <a:ext uri="{FF2B5EF4-FFF2-40B4-BE49-F238E27FC236}">
                        <a16:creationId xmlns:a16="http://schemas.microsoft.com/office/drawing/2014/main" id="{FACF7381-D3FC-81CB-31A8-451EAAD141B5}"/>
                      </a:ext>
                    </a:extLst>
                  </p:cNvPr>
                  <p:cNvSpPr/>
                  <p:nvPr/>
                </p:nvSpPr>
                <p:spPr>
                  <a:xfrm rot="2420327" flipV="1">
                    <a:off x="2955964" y="36139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0" name="Arc 139">
                    <a:extLst>
                      <a:ext uri="{FF2B5EF4-FFF2-40B4-BE49-F238E27FC236}">
                        <a16:creationId xmlns:a16="http://schemas.microsoft.com/office/drawing/2014/main" id="{8E41967B-02D7-E2FE-5862-EDB9338F43E6}"/>
                      </a:ext>
                    </a:extLst>
                  </p:cNvPr>
                  <p:cNvSpPr/>
                  <p:nvPr/>
                </p:nvSpPr>
                <p:spPr>
                  <a:xfrm rot="19179673">
                    <a:off x="3523632" y="626629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1" name="Arc 140">
                    <a:extLst>
                      <a:ext uri="{FF2B5EF4-FFF2-40B4-BE49-F238E27FC236}">
                        <a16:creationId xmlns:a16="http://schemas.microsoft.com/office/drawing/2014/main" id="{46DA198B-3786-5780-1494-DA9066032933}"/>
                      </a:ext>
                    </a:extLst>
                  </p:cNvPr>
                  <p:cNvSpPr/>
                  <p:nvPr/>
                </p:nvSpPr>
                <p:spPr>
                  <a:xfrm rot="2420327" flipV="1">
                    <a:off x="4083786" y="36137"/>
                    <a:ext cx="862751" cy="773083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32" name="Explosion 1 131">
                  <a:extLst>
                    <a:ext uri="{FF2B5EF4-FFF2-40B4-BE49-F238E27FC236}">
                      <a16:creationId xmlns:a16="http://schemas.microsoft.com/office/drawing/2014/main" id="{A36B19C7-60F4-2611-4784-26E64D43FB4F}"/>
                    </a:ext>
                  </a:extLst>
                </p:cNvPr>
                <p:cNvSpPr/>
                <p:nvPr/>
              </p:nvSpPr>
              <p:spPr>
                <a:xfrm>
                  <a:off x="6827663" y="5646742"/>
                  <a:ext cx="483395" cy="343494"/>
                </a:xfrm>
                <a:prstGeom prst="irregularSeal1">
                  <a:avLst/>
                </a:prstGeom>
                <a:solidFill>
                  <a:srgbClr val="FFC000">
                    <a:alpha val="67000"/>
                  </a:srgbClr>
                </a:solidFill>
                <a:ln w="38100">
                  <a:solidFill>
                    <a:srgbClr val="FFC000">
                      <a:alpha val="6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Explosion 1 132">
                  <a:extLst>
                    <a:ext uri="{FF2B5EF4-FFF2-40B4-BE49-F238E27FC236}">
                      <a16:creationId xmlns:a16="http://schemas.microsoft.com/office/drawing/2014/main" id="{A085943D-2853-77B1-3D03-702EA8149EB1}"/>
                    </a:ext>
                  </a:extLst>
                </p:cNvPr>
                <p:cNvSpPr/>
                <p:nvPr/>
              </p:nvSpPr>
              <p:spPr>
                <a:xfrm>
                  <a:off x="7964244" y="5668638"/>
                  <a:ext cx="483395" cy="343495"/>
                </a:xfrm>
                <a:prstGeom prst="irregularSeal1">
                  <a:avLst/>
                </a:prstGeom>
                <a:solidFill>
                  <a:srgbClr val="FFC000">
                    <a:alpha val="67000"/>
                  </a:srgbClr>
                </a:solidFill>
                <a:ln w="38100">
                  <a:solidFill>
                    <a:srgbClr val="FFC000">
                      <a:alpha val="67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27B2B351-7E25-EB62-B12D-6D2BD2CBF331}"/>
                  </a:ext>
                </a:extLst>
              </p:cNvPr>
              <p:cNvCxnSpPr/>
              <p:nvPr/>
            </p:nvCxnSpPr>
            <p:spPr>
              <a:xfrm>
                <a:off x="2014458" y="5062690"/>
                <a:ext cx="85070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9AAB250C-78A7-3257-4BFD-0E6F4D70A3B6}"/>
                  </a:ext>
                </a:extLst>
              </p:cNvPr>
              <p:cNvCxnSpPr/>
              <p:nvPr/>
            </p:nvCxnSpPr>
            <p:spPr>
              <a:xfrm flipH="1">
                <a:off x="3034210" y="5062690"/>
                <a:ext cx="85070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Explosion 1 143">
                <a:extLst>
                  <a:ext uri="{FF2B5EF4-FFF2-40B4-BE49-F238E27FC236}">
                    <a16:creationId xmlns:a16="http://schemas.microsoft.com/office/drawing/2014/main" id="{240A9A1A-FF97-2F9A-EC88-B75393EA4685}"/>
                  </a:ext>
                </a:extLst>
              </p:cNvPr>
              <p:cNvSpPr/>
              <p:nvPr/>
            </p:nvSpPr>
            <p:spPr>
              <a:xfrm>
                <a:off x="2609351" y="4572080"/>
                <a:ext cx="733538" cy="1063593"/>
              </a:xfrm>
              <a:prstGeom prst="irregularSeal1">
                <a:avLst/>
              </a:prstGeom>
              <a:solidFill>
                <a:srgbClr val="FF0000">
                  <a:alpha val="67000"/>
                </a:srgbClr>
              </a:solidFill>
              <a:ln w="38100">
                <a:solidFill>
                  <a:srgbClr val="C00000">
                    <a:alpha val="6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7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BA22-7F68-16B9-8DE6-85DF0E41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F499-DF14-1ADB-7445-57F829D0BB31}"/>
              </a:ext>
            </a:extLst>
          </p:cNvPr>
          <p:cNvSpPr/>
          <p:nvPr/>
        </p:nvSpPr>
        <p:spPr>
          <a:xfrm>
            <a:off x="8944466" y="4825686"/>
            <a:ext cx="2846717" cy="107588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B7458-07D2-CCB2-A18A-C563B892790A}"/>
              </a:ext>
            </a:extLst>
          </p:cNvPr>
          <p:cNvSpPr/>
          <p:nvPr/>
        </p:nvSpPr>
        <p:spPr>
          <a:xfrm>
            <a:off x="-1" y="0"/>
            <a:ext cx="12192001" cy="1802921"/>
          </a:xfrm>
          <a:prstGeom prst="rect">
            <a:avLst/>
          </a:prstGeom>
          <a:solidFill>
            <a:srgbClr val="EE78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FA5E3-0968-B31F-D0B3-7EE7281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>
                <a:solidFill>
                  <a:schemeClr val="bg1"/>
                </a:solidFill>
              </a:rPr>
              <a:t>Aktuální problémy</a:t>
            </a:r>
            <a:br>
              <a:rPr lang="en-CZ" b="1" dirty="0">
                <a:solidFill>
                  <a:schemeClr val="bg1"/>
                </a:solidFill>
              </a:rPr>
            </a:br>
            <a:endParaRPr lang="en-CZ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570C9D9-B822-E2F7-0A05-0C57E498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155D-D18D-9C43-813E-6E3A5DA15033}" type="slidenum">
              <a:rPr lang="en-CZ" smtClean="0"/>
              <a:t>4</a:t>
            </a:fld>
            <a:endParaRPr lang="en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B76AE6-86BA-1A4C-4D56-9681ECBC5C5E}"/>
              </a:ext>
            </a:extLst>
          </p:cNvPr>
          <p:cNvGrpSpPr/>
          <p:nvPr/>
        </p:nvGrpSpPr>
        <p:grpSpPr>
          <a:xfrm>
            <a:off x="0" y="5716897"/>
            <a:ext cx="12440565" cy="1183118"/>
            <a:chOff x="0" y="5716897"/>
            <a:chExt cx="12440565" cy="1183118"/>
          </a:xfrm>
        </p:grpSpPr>
        <p:pic>
          <p:nvPicPr>
            <p:cNvPr id="23" name="Picture 22" descr="A logo with black and orange triangles&#10;&#10;Description automatically generated with medium confidence">
              <a:extLst>
                <a:ext uri="{FF2B5EF4-FFF2-40B4-BE49-F238E27FC236}">
                  <a16:creationId xmlns:a16="http://schemas.microsoft.com/office/drawing/2014/main" id="{AA3E2E45-BAA6-A168-3E45-50F42C4C4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1572"/>
              <a:ext cx="2185751" cy="9564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B7355AC-32C1-0D49-1845-0EC347929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5716897"/>
              <a:ext cx="3829965" cy="118311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71A88E-09AA-E5E2-F2A6-CE0A74D38013}"/>
              </a:ext>
            </a:extLst>
          </p:cNvPr>
          <p:cNvSpPr txBox="1"/>
          <p:nvPr/>
        </p:nvSpPr>
        <p:spPr>
          <a:xfrm>
            <a:off x="0" y="4100645"/>
            <a:ext cx="8336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b="1" dirty="0">
                <a:solidFill>
                  <a:schemeClr val="accent1"/>
                </a:solidFill>
              </a:rPr>
              <a:t>Směrem k fundamentálnu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Popis otevřených systémů stavovým vektorem (vlnovou funkcí</a:t>
            </a:r>
            <a:r>
              <a:rPr lang="en-CZ" sz="2400" dirty="0" smtClean="0"/>
              <a:t>)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Zpřesnění přibližných metod popisu stavu otevřených </a:t>
            </a:r>
            <a:r>
              <a:rPr lang="en-CZ" sz="2400" dirty="0" smtClean="0"/>
              <a:t>systémů</a:t>
            </a:r>
            <a:endParaRPr lang="en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 smtClean="0"/>
              <a:t>Model </a:t>
            </a:r>
            <a:r>
              <a:rPr lang="en-CZ" sz="2400" dirty="0"/>
              <a:t>původu času v bezčasové kvantové mechanice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FFD38-16B7-87D6-0EA8-57D433FD019D}"/>
              </a:ext>
            </a:extLst>
          </p:cNvPr>
          <p:cNvSpPr txBox="1"/>
          <p:nvPr/>
        </p:nvSpPr>
        <p:spPr>
          <a:xfrm>
            <a:off x="8944466" y="3686206"/>
            <a:ext cx="1517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3200" b="1" dirty="0"/>
              <a:t>Kontakt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D5510-3C04-8063-E08E-338287228BAD}"/>
              </a:ext>
            </a:extLst>
          </p:cNvPr>
          <p:cNvSpPr txBox="1"/>
          <p:nvPr/>
        </p:nvSpPr>
        <p:spPr>
          <a:xfrm>
            <a:off x="8992726" y="4122117"/>
            <a:ext cx="3199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5"/>
              </a:rPr>
              <a:t>tomas.mancal@matfyz.cuni.cz</a:t>
            </a:r>
            <a:r>
              <a:rPr lang="cs-CZ" dirty="0"/>
              <a:t> </a:t>
            </a:r>
            <a:r>
              <a:rPr lang="cs-CZ" dirty="0" smtClean="0"/>
              <a:t>  </a:t>
            </a:r>
          </a:p>
          <a:p>
            <a:r>
              <a:rPr lang="en-GB" dirty="0" smtClean="0">
                <a:hlinkClick r:id="rId6"/>
              </a:rPr>
              <a:t>pavel.maly@matfyz.cuni.cz</a:t>
            </a:r>
            <a:endParaRPr lang="en-GB" dirty="0"/>
          </a:p>
          <a:p>
            <a:endParaRPr lang="en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2ED5B-F7D2-E590-CA82-0D5A2A65A70A}"/>
              </a:ext>
            </a:extLst>
          </p:cNvPr>
          <p:cNvSpPr txBox="1"/>
          <p:nvPr/>
        </p:nvSpPr>
        <p:spPr>
          <a:xfrm>
            <a:off x="9154488" y="5203997"/>
            <a:ext cx="246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000" b="1" dirty="0">
                <a:hlinkClick r:id="rId7"/>
              </a:rPr>
              <a:t>www.mama-group.cz</a:t>
            </a:r>
            <a:endParaRPr lang="en-CZ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10881" r="21380" b="21380"/>
          <a:stretch/>
        </p:blipFill>
        <p:spPr>
          <a:xfrm>
            <a:off x="5825981" y="126163"/>
            <a:ext cx="5826441" cy="3344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7A128-0E31-5BB6-861F-A929CF1735A4}"/>
              </a:ext>
            </a:extLst>
          </p:cNvPr>
          <p:cNvSpPr txBox="1"/>
          <p:nvPr/>
        </p:nvSpPr>
        <p:spPr>
          <a:xfrm>
            <a:off x="-21481" y="2681474"/>
            <a:ext cx="7167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b="1" dirty="0">
                <a:solidFill>
                  <a:schemeClr val="accent1"/>
                </a:solidFill>
              </a:rPr>
              <a:t>Směrem k experimentu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Z" sz="2400" dirty="0"/>
              <a:t>Více-excitonová </a:t>
            </a:r>
            <a:r>
              <a:rPr lang="en-CZ" sz="2400" dirty="0" smtClean="0"/>
              <a:t>dynamika</a:t>
            </a:r>
            <a:r>
              <a:rPr lang="cs-CZ" sz="2400" dirty="0"/>
              <a:t> </a:t>
            </a:r>
            <a:r>
              <a:rPr lang="cs-CZ" sz="2400" dirty="0" smtClean="0"/>
              <a:t>a </a:t>
            </a:r>
            <a:r>
              <a:rPr lang="en-CZ" sz="2400" dirty="0" smtClean="0"/>
              <a:t>její pozorování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Nelineární spektroskopie s různými pozorovatelnými</a:t>
            </a:r>
            <a:endParaRPr lang="en-CZ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262" y="2041883"/>
            <a:ext cx="1386407" cy="102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45794</TotalTime>
  <Words>174</Words>
  <Application>Microsoft Office PowerPoint</Application>
  <PresentationFormat>Widescreen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Nabídka teoretických bakalářských prací ze spektroskopie (a) otevřených kvantových systémů </vt:lpstr>
      <vt:lpstr>Otevřené kvantové systémy </vt:lpstr>
      <vt:lpstr>Nelineární časově rozlišná spektroskopie </vt:lpstr>
      <vt:lpstr>Aktuální problémy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Equations of Motion for Open Quantum Systems</dc:title>
  <dc:creator>Tomáš Mančal</dc:creator>
  <cp:lastModifiedBy>Pavel</cp:lastModifiedBy>
  <cp:revision>768</cp:revision>
  <dcterms:created xsi:type="dcterms:W3CDTF">2023-11-03T08:58:51Z</dcterms:created>
  <dcterms:modified xsi:type="dcterms:W3CDTF">2025-10-07T08:34:46Z</dcterms:modified>
</cp:coreProperties>
</file>