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61" r:id="rId3"/>
    <p:sldId id="360" r:id="rId4"/>
    <p:sldId id="362" r:id="rId5"/>
    <p:sldId id="340" r:id="rId6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44"/>
    <a:srgbClr val="EE7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30"/>
    <p:restoredTop sz="94858"/>
  </p:normalViewPr>
  <p:slideViewPr>
    <p:cSldViewPr snapToGrid="0">
      <p:cViewPr varScale="1">
        <p:scale>
          <a:sx n="74" d="100"/>
          <a:sy n="74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44BF4-0858-694F-A37A-5886AA67148E}" type="datetimeFigureOut">
              <a:rPr lang="en-CZ" smtClean="0"/>
              <a:t>30.09.2025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D9DB4-EAA2-AA4D-A850-D289010F23E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1149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6528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932B-2457-7C3F-C710-451C2ECC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ACB5B-5D4E-14D6-C66D-04C2290A6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E471B-0A47-6CE7-8D4D-E4716F26B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500B7-5C17-B14A-4426-1275AEA7F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9137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6ED2-01C1-068A-3326-B142C1F6D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E35865-6A98-C4EB-1725-B6C9F0A41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B0AF9-E75A-4853-FC31-FFF772D5B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BF464-8992-F534-B4CB-D93FCA3AC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6694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CAD3B-50FA-E992-25EA-93C2D36D4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0B465-E6A6-F05C-8778-375BE5331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AE4EF-260D-1525-9F28-87887BCD8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DFCB3-40B8-B90D-F54B-5DA1D7897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1342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4806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5C94-820D-78CD-5A3A-81CE1CC1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137EA-AF6B-462B-622F-0B8C4C731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C789-66FF-B196-9059-7147818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DFF-21DC-D044-ACC8-9460098696F1}" type="datetime1">
              <a:rPr lang="cs-CZ" smtClean="0"/>
              <a:t>30.09.2025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71263-E290-032F-E061-87C1907E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469D-6D41-93C0-C272-CE53DED6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0697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69C2-510F-5441-E26B-A76E68C8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EBAA6-43BB-D3C0-E00B-E966BAF15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9A0E-B4A9-E085-87F2-E8ED9CA9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95C-6D1C-8349-A008-179945E368F9}" type="datetime1">
              <a:rPr lang="cs-CZ" smtClean="0"/>
              <a:t>30.09.2025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A9B8-FB2F-EF3F-60BB-6489B456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706E-137B-D501-DEBA-1D83A016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9031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CB64A-A80A-72DF-5FC9-861DA4831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438D0-46A6-58C3-33B7-ED510F618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437E-532D-5BEE-E18D-D4A3053F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EB93-52E0-934F-9CBE-8D7D28FAFCB9}" type="datetime1">
              <a:rPr lang="cs-CZ" smtClean="0"/>
              <a:t>30.09.2025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4FF95-77E9-FDC2-BFFF-B82C107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843F-F9C7-F0DA-F679-E6F5FE57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167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8435-E922-FADD-B1B2-F4CDA461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1FE-4325-9B0F-4699-4A3BF5B3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13-D93B-4A88-B0C2-26209358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0534-2992-CC44-A0AC-40FAACB4B4AF}" type="datetime1">
              <a:rPr lang="cs-CZ" smtClean="0"/>
              <a:t>30.09.2025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936CE-954B-685F-9F27-8D3A0E6B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46954-55FB-30A0-DF53-39274295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872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16B4-4E37-3D85-EAA1-E364CF6A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1AA38-6BD3-6FE2-5F78-8EA60DE9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7380-3CE1-960F-5C63-BC93728F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8BF9-8D0D-FB42-91B4-18294B93CC26}" type="datetime1">
              <a:rPr lang="cs-CZ" smtClean="0"/>
              <a:t>30.09.2025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2E30-BD60-40C4-6F7D-ACB1E9BA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E688-AAAD-8C4D-EE3A-09FB62E5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3194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0F1B-8C58-792F-F512-A57AEE0C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CC3A-3FD6-D127-AD3C-B7AE85DDB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34D6-D48E-E571-9794-A296C5CFE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4A1B6-76BE-D06B-0C1A-590BB31D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4629-D805-4643-923E-8811BBA7D457}" type="datetime1">
              <a:rPr lang="cs-CZ" smtClean="0"/>
              <a:t>30.09.2025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52FB9-F14E-0C81-4A1A-D7CA187D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2DAC3-3D2D-BED9-E460-2E1680C5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5944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7D9F-68DE-8EA1-FF5A-CE095FA8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32174-9C21-9FA9-4BD5-0EA4AD04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7BA32-966D-0E9E-A275-41C60F20B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BDC89-8F24-6E56-C94D-46E94D848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7DED6-F3B9-2536-15B1-A1E48B444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43B-67F6-D1E0-F25B-D8D23183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A742-6056-2540-9BFE-D2EC50F696C7}" type="datetime1">
              <a:rPr lang="cs-CZ" smtClean="0"/>
              <a:t>30.09.2025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56FDB-CB9B-F702-5E9F-876898E7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4A7EF-3BCE-29DE-B6CD-8C56099E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5753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1907-A254-9694-950D-127E0A2D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ED731-521B-15AE-0E3F-5976FF7D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50-ACF6-7E43-8BC2-2BC63E8EAB1C}" type="datetime1">
              <a:rPr lang="cs-CZ" smtClean="0"/>
              <a:t>30.09.2025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41DAD-C222-9B4B-7E99-A01FF352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38F0D-133A-0BE9-C517-3FE2AAA6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295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8D9E0-B083-A1DB-0370-1D91FAD0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DD9-C611-0E47-AE40-8E1F5E189FF0}" type="datetime1">
              <a:rPr lang="cs-CZ" smtClean="0"/>
              <a:t>30.09.2025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BE00F-DD7D-BCE6-1B74-3064CBBB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7FE1-31C3-379E-602E-36C26255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506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1794-D71E-C9F6-3570-38A67C86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F2B2C-C4E6-1FC4-4B44-971520BB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C807E-32E1-A194-BAC3-E756F585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7DB62-B7AC-ABD4-D499-55A6B191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970-FAB1-384D-9072-FA540E56EA85}" type="datetime1">
              <a:rPr lang="cs-CZ" smtClean="0"/>
              <a:t>30.09.2025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E7A97-C0EA-97AD-CA67-490562CD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1B259-C741-D90A-C45D-3D83E014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019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7EAE-AECE-E532-0AD6-AEAF2F90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39444-06AA-F5B5-0280-18135A65F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91FCB-69ED-449E-5C9C-E79152481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2CC0B-9DE8-35CF-E10D-6E57A9F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6184-7712-0545-91DA-D408639CCC70}" type="datetime1">
              <a:rPr lang="cs-CZ" smtClean="0"/>
              <a:t>30.09.2025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E757-2324-CB2D-64ED-D52B75B6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D0342-6E17-9E3C-E2D4-1EF8EEAC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402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248AA-BE12-AADE-732D-EC920FDE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0A1BD-2D46-D22F-C2D7-01F519BE0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E52F-6CD5-0260-BE10-2D6440F12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62B0-B120-DB40-BEB1-D5F6569739CC}" type="datetime1">
              <a:rPr lang="cs-CZ" smtClean="0"/>
              <a:t>30.09.2025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5FF7-0123-862F-011B-C0A295976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7DAA-EBDF-D5A9-283E-AB05F38E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6571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00.png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24" Type="http://schemas.openxmlformats.org/officeDocument/2006/relationships/image" Target="../media/image1270.png"/><Relationship Id="rId5" Type="http://schemas.openxmlformats.org/officeDocument/2006/relationships/image" Target="../media/image7.jpg"/><Relationship Id="rId15" Type="http://schemas.openxmlformats.org/officeDocument/2006/relationships/image" Target="../media/image10500.png"/><Relationship Id="rId4" Type="http://schemas.openxmlformats.org/officeDocument/2006/relationships/image" Target="../media/image1.emf"/><Relationship Id="rId1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mama-group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avel.maly@matfyz.cuni.cz" TargetMode="External"/><Relationship Id="rId5" Type="http://schemas.openxmlformats.org/officeDocument/2006/relationships/hyperlink" Target="mailto:tomas.mancal@matfyz.cuni.cz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326A-31EC-0491-8EFC-70CE94F63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631" y="1874376"/>
            <a:ext cx="10152184" cy="2387600"/>
          </a:xfrm>
        </p:spPr>
        <p:txBody>
          <a:bodyPr>
            <a:normAutofit fontScale="90000"/>
          </a:bodyPr>
          <a:lstStyle/>
          <a:p>
            <a:r>
              <a:rPr lang="en-CZ" b="1" dirty="0">
                <a:solidFill>
                  <a:srgbClr val="EE7866"/>
                </a:solidFill>
              </a:rPr>
              <a:t>Nabídka teoretických diplomových prací ze spektroskopie a otevřených kvantových systémů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DAF0-D3DE-48CF-D7FD-B4F334303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9842"/>
            <a:ext cx="9144000" cy="1655762"/>
          </a:xfrm>
        </p:spPr>
        <p:txBody>
          <a:bodyPr>
            <a:normAutofit/>
          </a:bodyPr>
          <a:lstStyle/>
          <a:p>
            <a:r>
              <a:rPr lang="en-CZ" dirty="0"/>
              <a:t>Tomáš Mančal</a:t>
            </a:r>
          </a:p>
          <a:p>
            <a:r>
              <a:rPr lang="en-GB" sz="1800" b="1" dirty="0">
                <a:solidFill>
                  <a:srgbClr val="EE7866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CZ" sz="1800" b="1" dirty="0">
                <a:solidFill>
                  <a:srgbClr val="EE7866"/>
                </a:solidFill>
                <a:latin typeface="+mj-lt"/>
                <a:ea typeface="+mj-ea"/>
                <a:cs typeface="+mj-cs"/>
              </a:rPr>
              <a:t>omas.mancal@matfyz.cuni.cz</a:t>
            </a:r>
          </a:p>
          <a:p>
            <a:r>
              <a:rPr lang="en-CZ" sz="1800" dirty="0"/>
              <a:t>Fyzikální ústav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46BA-F46B-8F9E-1D92-BB8A8F83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059"/>
            <a:ext cx="7086598" cy="2189128"/>
          </a:xfrm>
          <a:prstGeom prst="rect">
            <a:avLst/>
          </a:prstGeom>
        </p:spPr>
      </p:pic>
      <p:pic>
        <p:nvPicPr>
          <p:cNvPr id="5" name="Picture 4" descr="A logo with black and orange triangles&#10;&#10;Description automatically generated with medium confidence">
            <a:extLst>
              <a:ext uri="{FF2B5EF4-FFF2-40B4-BE49-F238E27FC236}">
                <a16:creationId xmlns:a16="http://schemas.microsoft.com/office/drawing/2014/main" id="{D28F5AFE-CEA1-DECD-CF67-861B353C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466" y="5877390"/>
            <a:ext cx="2185751" cy="956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679AF-FFBF-9011-1DFD-085B59158E0E}"/>
              </a:ext>
            </a:extLst>
          </p:cNvPr>
          <p:cNvSpPr txBox="1"/>
          <p:nvPr/>
        </p:nvSpPr>
        <p:spPr>
          <a:xfrm>
            <a:off x="7086598" y="402660"/>
            <a:ext cx="4763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Z" sz="2400" dirty="0"/>
              <a:t>UTF</a:t>
            </a:r>
          </a:p>
          <a:p>
            <a:pPr algn="r"/>
            <a:r>
              <a:rPr lang="en-CZ" sz="2400" dirty="0"/>
              <a:t>30. září 2025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A12491C9-2D43-05CC-C895-EC2465514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841" y="4378790"/>
            <a:ext cx="1905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1CE8-7CED-BD27-8C1C-EC0B8903B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CFEADAE-9CF7-ED6B-D6C8-DAC190E897EC}"/>
              </a:ext>
            </a:extLst>
          </p:cNvPr>
          <p:cNvSpPr/>
          <p:nvPr/>
        </p:nvSpPr>
        <p:spPr>
          <a:xfrm>
            <a:off x="593280" y="2872507"/>
            <a:ext cx="5072332" cy="2916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7A20C-A684-9322-CFAA-FB8658BA6298}"/>
              </a:ext>
            </a:extLst>
          </p:cNvPr>
          <p:cNvSpPr/>
          <p:nvPr/>
        </p:nvSpPr>
        <p:spPr>
          <a:xfrm>
            <a:off x="-1" y="0"/>
            <a:ext cx="12192001" cy="1802921"/>
          </a:xfrm>
          <a:prstGeom prst="rect">
            <a:avLst/>
          </a:prstGeom>
          <a:solidFill>
            <a:srgbClr val="EE7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2876-1417-04D8-E21E-23EF853E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>
                <a:solidFill>
                  <a:schemeClr val="bg1"/>
                </a:solidFill>
              </a:rPr>
              <a:t>Otevřené kvantové systémy</a:t>
            </a:r>
            <a:br>
              <a:rPr lang="en-CZ" b="1" dirty="0">
                <a:solidFill>
                  <a:schemeClr val="bg1"/>
                </a:solidFill>
              </a:rPr>
            </a:br>
            <a:endParaRPr lang="en-CZ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11671DB-F124-8970-5C76-AEBF9FD6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2</a:t>
            </a:fld>
            <a:endParaRPr lang="en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D07C71-FA69-60C3-AE8F-1AA6CEDF19C7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23" name="Picture 22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3AC13644-15DB-7126-707B-1449F166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E27EC2-F7EB-42C2-EEF8-B1570CD9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A25B9F-E32C-6C57-0002-6C451063ABE1}"/>
              </a:ext>
            </a:extLst>
          </p:cNvPr>
          <p:cNvSpPr txBox="1"/>
          <p:nvPr/>
        </p:nvSpPr>
        <p:spPr>
          <a:xfrm>
            <a:off x="838200" y="2082830"/>
            <a:ext cx="84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Obecný problém malých kvantových systémů vnořených do velkých kvantových systémů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0EE994-2656-ED0F-9C43-01816BBE5244}"/>
              </a:ext>
            </a:extLst>
          </p:cNvPr>
          <p:cNvSpPr/>
          <p:nvPr/>
        </p:nvSpPr>
        <p:spPr>
          <a:xfrm>
            <a:off x="4084792" y="4026123"/>
            <a:ext cx="597408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21B7B1-F263-445A-BE52-25BD131FF663}"/>
                  </a:ext>
                </a:extLst>
              </p:cNvPr>
              <p:cNvSpPr txBox="1"/>
              <p:nvPr/>
            </p:nvSpPr>
            <p:spPr>
              <a:xfrm>
                <a:off x="5899027" y="2893460"/>
                <a:ext cx="5368008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→|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)⟩⟨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)|≡</m:t>
                      </m:r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Z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21B7B1-F263-445A-BE52-25BD131F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27" y="2893460"/>
                <a:ext cx="5368008" cy="505844"/>
              </a:xfrm>
              <a:prstGeom prst="rect">
                <a:avLst/>
              </a:prstGeom>
              <a:blipFill>
                <a:blip r:embed="rId5"/>
                <a:stretch>
                  <a:fillRect t="-25000" r="-2123" b="-35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920B43-709D-E89B-697A-FB71E000F04D}"/>
              </a:ext>
            </a:extLst>
          </p:cNvPr>
          <p:cNvCxnSpPr>
            <a:cxnSpLocks/>
          </p:cNvCxnSpPr>
          <p:nvPr/>
        </p:nvCxnSpPr>
        <p:spPr>
          <a:xfrm flipH="1">
            <a:off x="4347715" y="3913890"/>
            <a:ext cx="1317896" cy="417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D69AAA-8E22-A6C1-7B8F-15B710EB24A8}"/>
                  </a:ext>
                </a:extLst>
              </p:cNvPr>
              <p:cNvSpPr txBox="1"/>
              <p:nvPr/>
            </p:nvSpPr>
            <p:spPr>
              <a:xfrm>
                <a:off x="5994271" y="3555385"/>
                <a:ext cx="3162853" cy="506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CZ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D69AAA-8E22-A6C1-7B8F-15B710EB2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71" y="3555385"/>
                <a:ext cx="3162853" cy="506421"/>
              </a:xfrm>
              <a:prstGeom prst="rect">
                <a:avLst/>
              </a:prstGeom>
              <a:blipFill>
                <a:blip r:embed="rId6"/>
                <a:stretch>
                  <a:fillRect l="-2400" t="-21951" r="-4400" b="-3414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0322D1D-CEF1-06DF-A3CC-A3D8A9E055A1}"/>
              </a:ext>
            </a:extLst>
          </p:cNvPr>
          <p:cNvSpPr txBox="1"/>
          <p:nvPr/>
        </p:nvSpPr>
        <p:spPr>
          <a:xfrm>
            <a:off x="6228272" y="4330923"/>
            <a:ext cx="547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/>
              <a:t>Co se naučíte, co si osaháte: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CZ" dirty="0"/>
              <a:t>erelativistická kvantová teorie (molekul)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Kvazičástice v molekulárních systémech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Časově závislá teorie poruch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Redukovaný popis nekonečných bosonických systémů</a:t>
            </a:r>
          </a:p>
        </p:txBody>
      </p:sp>
      <p:pic>
        <p:nvPicPr>
          <p:cNvPr id="15" name="Picture 14" descr="A diagram of a structure&#10;&#10;AI-generated content may be incorrect.">
            <a:extLst>
              <a:ext uri="{FF2B5EF4-FFF2-40B4-BE49-F238E27FC236}">
                <a16:creationId xmlns:a16="http://schemas.microsoft.com/office/drawing/2014/main" id="{C5DB7EDB-1FD0-EF57-92BC-0B3EEA45E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65" y="2679146"/>
            <a:ext cx="5311965" cy="3303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E6D95E-E4B4-17DA-C13A-C7749DD50026}"/>
              </a:ext>
            </a:extLst>
          </p:cNvPr>
          <p:cNvSpPr txBox="1"/>
          <p:nvPr/>
        </p:nvSpPr>
        <p:spPr>
          <a:xfrm>
            <a:off x="2324772" y="6220841"/>
            <a:ext cx="509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Specificky studujeme přenosové jevy ve fotosyntéze.</a:t>
            </a:r>
          </a:p>
        </p:txBody>
      </p:sp>
    </p:spTree>
    <p:extLst>
      <p:ext uri="{BB962C8B-B14F-4D97-AF65-F5344CB8AC3E}">
        <p14:creationId xmlns:p14="http://schemas.microsoft.com/office/powerpoint/2010/main" val="4238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C35EC-1B6F-B573-F066-9009851A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D97E95-0038-B8A2-C63A-A51DCCBA62B1}"/>
              </a:ext>
            </a:extLst>
          </p:cNvPr>
          <p:cNvSpPr/>
          <p:nvPr/>
        </p:nvSpPr>
        <p:spPr>
          <a:xfrm>
            <a:off x="-1" y="0"/>
            <a:ext cx="12192001" cy="1802921"/>
          </a:xfrm>
          <a:prstGeom prst="rect">
            <a:avLst/>
          </a:prstGeom>
          <a:solidFill>
            <a:srgbClr val="EE7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E9291-6675-3356-C2FC-F729214C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>
                <a:solidFill>
                  <a:schemeClr val="bg1"/>
                </a:solidFill>
              </a:rPr>
              <a:t>Nelineární časově rozlišná spektroskopie</a:t>
            </a:r>
            <a:br>
              <a:rPr lang="en-CZ" b="1" dirty="0">
                <a:solidFill>
                  <a:schemeClr val="bg1"/>
                </a:solidFill>
              </a:rPr>
            </a:br>
            <a:endParaRPr lang="en-CZ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FF20799-3036-E847-CBEB-30DA272A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3</a:t>
            </a:fld>
            <a:endParaRPr lang="en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787300-6B86-B1AD-0A9E-2113C55B7947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23" name="Picture 22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82CB23D4-9768-E369-0BB8-BC6F9BCCF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C9F6E4-2ED9-9B32-4A4F-7B81DA3A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B031BE-7126-9BB6-00D0-ABAA312DD09C}"/>
              </a:ext>
            </a:extLst>
          </p:cNvPr>
          <p:cNvSpPr txBox="1"/>
          <p:nvPr/>
        </p:nvSpPr>
        <p:spPr>
          <a:xfrm>
            <a:off x="6228272" y="4330923"/>
            <a:ext cx="547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/>
              <a:t>Co se naučíte, co si osaháte: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CZ" dirty="0"/>
              <a:t>erelativistická kvantová teorie (molekul)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Kvazičástice v molekulárních systémech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Časově závislá teorie poruch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Redukovaný popis nekonečných bosonických systémů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C06213-C850-2DAC-2F12-EAF6F486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7" y="2629123"/>
            <a:ext cx="4813300" cy="3403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7BCF59-B384-3761-C1E5-829F02EB7F45}"/>
              </a:ext>
            </a:extLst>
          </p:cNvPr>
          <p:cNvSpPr txBox="1"/>
          <p:nvPr/>
        </p:nvSpPr>
        <p:spPr>
          <a:xfrm>
            <a:off x="487677" y="2030893"/>
            <a:ext cx="531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Více-pulsní spektroskopie s ultrakrátkými pulsy (~10 fs)</a:t>
            </a:r>
          </a:p>
        </p:txBody>
      </p:sp>
      <p:pic>
        <p:nvPicPr>
          <p:cNvPr id="32" name="Picture 31" descr="A collage of different colored circles&#10;&#10;AI-generated content may be incorrect.">
            <a:extLst>
              <a:ext uri="{FF2B5EF4-FFF2-40B4-BE49-F238E27FC236}">
                <a16:creationId xmlns:a16="http://schemas.microsoft.com/office/drawing/2014/main" id="{D0E7CCD5-EE98-53CE-C4A3-D01D848C4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437" y="1105527"/>
            <a:ext cx="3958442" cy="3225396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A300EF7-92E1-0EB6-4A76-5380A6419DA7}"/>
              </a:ext>
            </a:extLst>
          </p:cNvPr>
          <p:cNvGrpSpPr/>
          <p:nvPr/>
        </p:nvGrpSpPr>
        <p:grpSpPr>
          <a:xfrm>
            <a:off x="327804" y="2030893"/>
            <a:ext cx="6103185" cy="4001830"/>
            <a:chOff x="327804" y="2030893"/>
            <a:chExt cx="6103185" cy="40018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F4A5EC4-0953-21D8-F81A-8ABF470E4378}"/>
                </a:ext>
              </a:extLst>
            </p:cNvPr>
            <p:cNvSpPr/>
            <p:nvPr/>
          </p:nvSpPr>
          <p:spPr>
            <a:xfrm>
              <a:off x="345057" y="2030893"/>
              <a:ext cx="5883215" cy="4001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8CC04B-675B-1C51-2DF0-8B482DAA4CE4}"/>
                </a:ext>
              </a:extLst>
            </p:cNvPr>
            <p:cNvGrpSpPr/>
            <p:nvPr/>
          </p:nvGrpSpPr>
          <p:grpSpPr>
            <a:xfrm>
              <a:off x="327804" y="2316647"/>
              <a:ext cx="6103185" cy="1452475"/>
              <a:chOff x="907671" y="3306823"/>
              <a:chExt cx="8650952" cy="202542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C30806D-C415-AEF7-AA62-DB73EDC5CA8A}"/>
                  </a:ext>
                </a:extLst>
              </p:cNvPr>
              <p:cNvGrpSpPr/>
              <p:nvPr/>
            </p:nvGrpSpPr>
            <p:grpSpPr>
              <a:xfrm>
                <a:off x="1155032" y="3341841"/>
                <a:ext cx="3182540" cy="1990405"/>
                <a:chOff x="489128" y="914102"/>
                <a:chExt cx="3182540" cy="1990405"/>
              </a:xfrm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C22F508D-1BF4-BD58-0EEB-5014D1482A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5192"/>
                <a:stretch/>
              </p:blipFill>
              <p:spPr>
                <a:xfrm>
                  <a:off x="489128" y="1104507"/>
                  <a:ext cx="3182540" cy="1800000"/>
                </a:xfrm>
                <a:prstGeom prst="rect">
                  <a:avLst/>
                </a:prstGeom>
              </p:spPr>
            </p:pic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3B8B875-DF01-94F5-6DB7-BC20426F70B9}"/>
                    </a:ext>
                  </a:extLst>
                </p:cNvPr>
                <p:cNvGrpSpPr/>
                <p:nvPr/>
              </p:nvGrpSpPr>
              <p:grpSpPr>
                <a:xfrm>
                  <a:off x="2044445" y="976936"/>
                  <a:ext cx="770687" cy="252647"/>
                  <a:chOff x="6623574" y="5550285"/>
                  <a:chExt cx="2093847" cy="583357"/>
                </a:xfrm>
              </p:grpSpPr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6B47DCB9-4399-4A99-5D72-E97580DE2484}"/>
                      </a:ext>
                    </a:extLst>
                  </p:cNvPr>
                  <p:cNvGrpSpPr/>
                  <p:nvPr/>
                </p:nvGrpSpPr>
                <p:grpSpPr>
                  <a:xfrm>
                    <a:off x="6623574" y="5550285"/>
                    <a:ext cx="2093847" cy="583357"/>
                    <a:chOff x="147641" y="36137"/>
                    <a:chExt cx="4798906" cy="1363580"/>
                  </a:xfrm>
                </p:grpSpPr>
                <p:sp>
                  <p:nvSpPr>
                    <p:cNvPr id="109" name="Arc 108">
                      <a:extLst>
                        <a:ext uri="{FF2B5EF4-FFF2-40B4-BE49-F238E27FC236}">
                          <a16:creationId xmlns:a16="http://schemas.microsoft.com/office/drawing/2014/main" id="{08ACA9A3-661D-7888-EF98-2881E05665BE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47641" y="626634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0" name="Arc 109">
                      <a:extLst>
                        <a:ext uri="{FF2B5EF4-FFF2-40B4-BE49-F238E27FC236}">
                          <a16:creationId xmlns:a16="http://schemas.microsoft.com/office/drawing/2014/main" id="{D965195A-1EAC-2C5C-A8F4-08698C12F13B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707805" y="3614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1" name="Arc 110">
                      <a:extLst>
                        <a:ext uri="{FF2B5EF4-FFF2-40B4-BE49-F238E27FC236}">
                          <a16:creationId xmlns:a16="http://schemas.microsoft.com/office/drawing/2014/main" id="{1A9783FA-2149-86A1-BE71-6ED8C7ABAF65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275473" y="62663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2" name="Arc 111">
                      <a:extLst>
                        <a:ext uri="{FF2B5EF4-FFF2-40B4-BE49-F238E27FC236}">
                          <a16:creationId xmlns:a16="http://schemas.microsoft.com/office/drawing/2014/main" id="{FBC2A682-680D-7062-0A24-69AEFC27629D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1835637" y="36140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3" name="Arc 112">
                      <a:extLst>
                        <a:ext uri="{FF2B5EF4-FFF2-40B4-BE49-F238E27FC236}">
                          <a16:creationId xmlns:a16="http://schemas.microsoft.com/office/drawing/2014/main" id="{CF63B67B-9B1B-734D-5115-3792E616AE83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2395800" y="626631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4" name="Arc 113">
                      <a:extLst>
                        <a:ext uri="{FF2B5EF4-FFF2-40B4-BE49-F238E27FC236}">
                          <a16:creationId xmlns:a16="http://schemas.microsoft.com/office/drawing/2014/main" id="{7ACC600A-572A-C10B-69C3-D8B4755F1998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2955964" y="3613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5" name="Arc 114">
                      <a:extLst>
                        <a:ext uri="{FF2B5EF4-FFF2-40B4-BE49-F238E27FC236}">
                          <a16:creationId xmlns:a16="http://schemas.microsoft.com/office/drawing/2014/main" id="{5DB99D7C-E4A5-1F38-4739-38078F565969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3523632" y="62662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6" name="Arc 115">
                      <a:extLst>
                        <a:ext uri="{FF2B5EF4-FFF2-40B4-BE49-F238E27FC236}">
                          <a16:creationId xmlns:a16="http://schemas.microsoft.com/office/drawing/2014/main" id="{89664A58-DCD2-BB07-1C53-B2F6F0924811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4083796" y="36137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08" name="Explosion 1 107">
                    <a:extLst>
                      <a:ext uri="{FF2B5EF4-FFF2-40B4-BE49-F238E27FC236}">
                        <a16:creationId xmlns:a16="http://schemas.microsoft.com/office/drawing/2014/main" id="{216771E7-869A-825F-EDCE-933481DAF07C}"/>
                      </a:ext>
                    </a:extLst>
                  </p:cNvPr>
                  <p:cNvSpPr/>
                  <p:nvPr/>
                </p:nvSpPr>
                <p:spPr>
                  <a:xfrm>
                    <a:off x="6827663" y="5646742"/>
                    <a:ext cx="483395" cy="343494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71DD1D6-0254-0B5F-F1F5-014F5E338E69}"/>
                    </a:ext>
                  </a:extLst>
                </p:cNvPr>
                <p:cNvSpPr/>
                <p:nvPr/>
              </p:nvSpPr>
              <p:spPr>
                <a:xfrm>
                  <a:off x="1507351" y="942507"/>
                  <a:ext cx="1372013" cy="3240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BFC49EB5-72E5-631B-7848-EB48B2634B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58571" y="914102"/>
                      <a:ext cx="624820" cy="3808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sup>
                            </m:sSup>
                          </m:oMath>
                        </m:oMathPara>
                      </a14:m>
                      <a:endParaRPr lang="cs-CZ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5" name="TextBox 214">
                      <a:extLst>
                        <a:ext uri="{FF2B5EF4-FFF2-40B4-BE49-F238E27FC236}">
                          <a16:creationId xmlns:a16="http://schemas.microsoft.com/office/drawing/2014/main" id="{88AEB31E-C04F-4F9C-9548-6F3968A781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58571" y="914102"/>
                      <a:ext cx="624820" cy="3808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97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9E20C4C-F747-779D-39CD-0D0E50DA0766}"/>
                  </a:ext>
                </a:extLst>
              </p:cNvPr>
              <p:cNvGrpSpPr/>
              <p:nvPr/>
            </p:nvGrpSpPr>
            <p:grpSpPr>
              <a:xfrm>
                <a:off x="3538643" y="3306823"/>
                <a:ext cx="3381912" cy="2025423"/>
                <a:chOff x="2872739" y="879084"/>
                <a:chExt cx="3381912" cy="2025423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14EA70EB-E76C-833D-5DEB-2A9B2E279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72739" y="1104507"/>
                  <a:ext cx="3381912" cy="1800000"/>
                </a:xfrm>
                <a:prstGeom prst="rect">
                  <a:avLst/>
                </a:prstGeom>
              </p:spPr>
            </p:pic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97EA5FD4-A908-DFC5-299D-A13E76F0EE1A}"/>
                    </a:ext>
                  </a:extLst>
                </p:cNvPr>
                <p:cNvGrpSpPr/>
                <p:nvPr/>
              </p:nvGrpSpPr>
              <p:grpSpPr>
                <a:xfrm>
                  <a:off x="4673906" y="1017785"/>
                  <a:ext cx="770687" cy="252647"/>
                  <a:chOff x="6623574" y="5550285"/>
                  <a:chExt cx="2093847" cy="583357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2CB2D56-1807-DAA7-CCA1-29BB214449F8}"/>
                      </a:ext>
                    </a:extLst>
                  </p:cNvPr>
                  <p:cNvGrpSpPr/>
                  <p:nvPr/>
                </p:nvGrpSpPr>
                <p:grpSpPr>
                  <a:xfrm>
                    <a:off x="6623574" y="5550285"/>
                    <a:ext cx="2093847" cy="583357"/>
                    <a:chOff x="147641" y="36137"/>
                    <a:chExt cx="4798906" cy="1363580"/>
                  </a:xfrm>
                </p:grpSpPr>
                <p:sp>
                  <p:nvSpPr>
                    <p:cNvPr id="95" name="Arc 94">
                      <a:extLst>
                        <a:ext uri="{FF2B5EF4-FFF2-40B4-BE49-F238E27FC236}">
                          <a16:creationId xmlns:a16="http://schemas.microsoft.com/office/drawing/2014/main" id="{D7B79324-CA10-89DF-F723-8420FE014CA5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47641" y="626634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6" name="Arc 95">
                      <a:extLst>
                        <a:ext uri="{FF2B5EF4-FFF2-40B4-BE49-F238E27FC236}">
                          <a16:creationId xmlns:a16="http://schemas.microsoft.com/office/drawing/2014/main" id="{79EF19A2-C7E6-504D-C6CC-870CF44DB515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707805" y="3614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7" name="Arc 96">
                      <a:extLst>
                        <a:ext uri="{FF2B5EF4-FFF2-40B4-BE49-F238E27FC236}">
                          <a16:creationId xmlns:a16="http://schemas.microsoft.com/office/drawing/2014/main" id="{83A19213-0905-C950-D2EF-A4BA3ECB447D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275473" y="62663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8" name="Arc 97">
                      <a:extLst>
                        <a:ext uri="{FF2B5EF4-FFF2-40B4-BE49-F238E27FC236}">
                          <a16:creationId xmlns:a16="http://schemas.microsoft.com/office/drawing/2014/main" id="{847A31DD-9668-A0CF-B5B8-24A559D550D8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1835637" y="36140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9" name="Arc 98">
                      <a:extLst>
                        <a:ext uri="{FF2B5EF4-FFF2-40B4-BE49-F238E27FC236}">
                          <a16:creationId xmlns:a16="http://schemas.microsoft.com/office/drawing/2014/main" id="{D338BBA1-4ADC-C8F3-9FBD-4ED159EFE399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2395800" y="626631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0" name="Arc 99">
                      <a:extLst>
                        <a:ext uri="{FF2B5EF4-FFF2-40B4-BE49-F238E27FC236}">
                          <a16:creationId xmlns:a16="http://schemas.microsoft.com/office/drawing/2014/main" id="{D7ECB21E-B990-1B9D-1F4F-28E914BEFDE1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2955964" y="3613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1" name="Arc 100">
                      <a:extLst>
                        <a:ext uri="{FF2B5EF4-FFF2-40B4-BE49-F238E27FC236}">
                          <a16:creationId xmlns:a16="http://schemas.microsoft.com/office/drawing/2014/main" id="{7DD8E091-8316-D52D-3A19-FCD84F59CD6A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3523632" y="62662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2" name="Arc 101">
                      <a:extLst>
                        <a:ext uri="{FF2B5EF4-FFF2-40B4-BE49-F238E27FC236}">
                          <a16:creationId xmlns:a16="http://schemas.microsoft.com/office/drawing/2014/main" id="{7AF2BCA2-997F-ABE8-00D9-E6B173425FD0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4083796" y="36137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94" name="Explosion 1 93">
                    <a:extLst>
                      <a:ext uri="{FF2B5EF4-FFF2-40B4-BE49-F238E27FC236}">
                        <a16:creationId xmlns:a16="http://schemas.microsoft.com/office/drawing/2014/main" id="{63B3C749-9CEE-448B-A0A4-9D78E6C578BA}"/>
                      </a:ext>
                    </a:extLst>
                  </p:cNvPr>
                  <p:cNvSpPr/>
                  <p:nvPr/>
                </p:nvSpPr>
                <p:spPr>
                  <a:xfrm>
                    <a:off x="6827663" y="5646742"/>
                    <a:ext cx="483395" cy="343494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FD85C76-F331-325C-C787-EBE927871AC6}"/>
                    </a:ext>
                  </a:extLst>
                </p:cNvPr>
                <p:cNvGrpSpPr/>
                <p:nvPr/>
              </p:nvGrpSpPr>
              <p:grpSpPr>
                <a:xfrm>
                  <a:off x="4370644" y="879084"/>
                  <a:ext cx="770687" cy="252647"/>
                  <a:chOff x="6623574" y="5550285"/>
                  <a:chExt cx="2093847" cy="583357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CD543D40-8571-1CFA-6CBA-3587C60D49A1}"/>
                      </a:ext>
                    </a:extLst>
                  </p:cNvPr>
                  <p:cNvGrpSpPr/>
                  <p:nvPr/>
                </p:nvGrpSpPr>
                <p:grpSpPr>
                  <a:xfrm>
                    <a:off x="6623574" y="5550285"/>
                    <a:ext cx="2093847" cy="583357"/>
                    <a:chOff x="147641" y="36137"/>
                    <a:chExt cx="4798906" cy="1363580"/>
                  </a:xfrm>
                </p:grpSpPr>
                <p:sp>
                  <p:nvSpPr>
                    <p:cNvPr id="85" name="Arc 84">
                      <a:extLst>
                        <a:ext uri="{FF2B5EF4-FFF2-40B4-BE49-F238E27FC236}">
                          <a16:creationId xmlns:a16="http://schemas.microsoft.com/office/drawing/2014/main" id="{304F37EB-2F30-F250-DA4E-08D62BE5ABFA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47641" y="626634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86" name="Arc 85">
                      <a:extLst>
                        <a:ext uri="{FF2B5EF4-FFF2-40B4-BE49-F238E27FC236}">
                          <a16:creationId xmlns:a16="http://schemas.microsoft.com/office/drawing/2014/main" id="{CE8204C7-B11F-4909-DD6D-6DE1B6D7BAE3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707805" y="3614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87" name="Arc 86">
                      <a:extLst>
                        <a:ext uri="{FF2B5EF4-FFF2-40B4-BE49-F238E27FC236}">
                          <a16:creationId xmlns:a16="http://schemas.microsoft.com/office/drawing/2014/main" id="{CAF09D28-54EC-B961-4796-4AB204209F3B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275473" y="62663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88" name="Arc 87">
                      <a:extLst>
                        <a:ext uri="{FF2B5EF4-FFF2-40B4-BE49-F238E27FC236}">
                          <a16:creationId xmlns:a16="http://schemas.microsoft.com/office/drawing/2014/main" id="{E1999124-C220-44BB-B7DE-0D45C8867723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1835637" y="36140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89" name="Arc 88">
                      <a:extLst>
                        <a:ext uri="{FF2B5EF4-FFF2-40B4-BE49-F238E27FC236}">
                          <a16:creationId xmlns:a16="http://schemas.microsoft.com/office/drawing/2014/main" id="{38BE6577-1461-E1BE-A08F-EFB18E4AADD7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2395800" y="626631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0" name="Arc 89">
                      <a:extLst>
                        <a:ext uri="{FF2B5EF4-FFF2-40B4-BE49-F238E27FC236}">
                          <a16:creationId xmlns:a16="http://schemas.microsoft.com/office/drawing/2014/main" id="{AE57942B-958E-8539-80B5-5C512F478A5E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2955964" y="3613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1" name="Arc 90">
                      <a:extLst>
                        <a:ext uri="{FF2B5EF4-FFF2-40B4-BE49-F238E27FC236}">
                          <a16:creationId xmlns:a16="http://schemas.microsoft.com/office/drawing/2014/main" id="{EC4CD003-2592-6F88-B3DE-27FC78E972E3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3523632" y="62662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2" name="Arc 91">
                      <a:extLst>
                        <a:ext uri="{FF2B5EF4-FFF2-40B4-BE49-F238E27FC236}">
                          <a16:creationId xmlns:a16="http://schemas.microsoft.com/office/drawing/2014/main" id="{7C8E2C9D-B710-0D85-1A0A-4FCBFEC39FF0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4083796" y="36137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83" name="Explosion 1 82">
                    <a:extLst>
                      <a:ext uri="{FF2B5EF4-FFF2-40B4-BE49-F238E27FC236}">
                        <a16:creationId xmlns:a16="http://schemas.microsoft.com/office/drawing/2014/main" id="{1020730E-A786-8773-54AB-71DE9DB6B9F4}"/>
                      </a:ext>
                    </a:extLst>
                  </p:cNvPr>
                  <p:cNvSpPr/>
                  <p:nvPr/>
                </p:nvSpPr>
                <p:spPr>
                  <a:xfrm>
                    <a:off x="6827663" y="5646742"/>
                    <a:ext cx="483395" cy="343494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4" name="Explosion 1 83">
                    <a:extLst>
                      <a:ext uri="{FF2B5EF4-FFF2-40B4-BE49-F238E27FC236}">
                        <a16:creationId xmlns:a16="http://schemas.microsoft.com/office/drawing/2014/main" id="{E3D1264F-90F2-7CCE-F898-8842CA02B08C}"/>
                      </a:ext>
                    </a:extLst>
                  </p:cNvPr>
                  <p:cNvSpPr/>
                  <p:nvPr/>
                </p:nvSpPr>
                <p:spPr>
                  <a:xfrm>
                    <a:off x="7964248" y="5668638"/>
                    <a:ext cx="483395" cy="343495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EB3AE7E-81BD-A86F-8A9A-8174347C20C8}"/>
                    </a:ext>
                  </a:extLst>
                </p:cNvPr>
                <p:cNvSpPr/>
                <p:nvPr/>
              </p:nvSpPr>
              <p:spPr>
                <a:xfrm>
                  <a:off x="3769907" y="925116"/>
                  <a:ext cx="1784343" cy="324000"/>
                </a:xfrm>
                <a:prstGeom prst="rect">
                  <a:avLst/>
                </a:prstGeom>
                <a:noFill/>
                <a:ln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63E072A6-D46D-A27B-00D7-FBB4FF9279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4389" y="895889"/>
                      <a:ext cx="624820" cy="3808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oMath>
                        </m:oMathPara>
                      </a14:m>
                      <a:endParaRPr lang="cs-CZ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6" name="TextBox 215">
                      <a:extLst>
                        <a:ext uri="{FF2B5EF4-FFF2-40B4-BE49-F238E27FC236}">
                          <a16:creationId xmlns:a16="http://schemas.microsoft.com/office/drawing/2014/main" id="{463570EF-B269-4133-BD43-9E736C6A328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4389" y="895889"/>
                      <a:ext cx="624820" cy="38081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51ED5FC-42C2-F893-7D97-C1013BA42ABF}"/>
                  </a:ext>
                </a:extLst>
              </p:cNvPr>
              <p:cNvGrpSpPr/>
              <p:nvPr/>
            </p:nvGrpSpPr>
            <p:grpSpPr>
              <a:xfrm>
                <a:off x="6187260" y="3324809"/>
                <a:ext cx="3371363" cy="2007437"/>
                <a:chOff x="5521356" y="897070"/>
                <a:chExt cx="3371363" cy="200743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74C3CD78-8434-B01D-46CB-4F31F3122F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21356" y="1104507"/>
                  <a:ext cx="3371363" cy="1800000"/>
                </a:xfrm>
                <a:prstGeom prst="rect">
                  <a:avLst/>
                </a:prstGeom>
              </p:spPr>
            </p:pic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58344712-8153-26BA-2709-28ABDFED9B29}"/>
                    </a:ext>
                  </a:extLst>
                </p:cNvPr>
                <p:cNvGrpSpPr/>
                <p:nvPr/>
              </p:nvGrpSpPr>
              <p:grpSpPr>
                <a:xfrm>
                  <a:off x="7543337" y="943294"/>
                  <a:ext cx="770687" cy="252647"/>
                  <a:chOff x="6623574" y="5550285"/>
                  <a:chExt cx="2093847" cy="583357"/>
                </a:xfrm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9C4A1473-0BFB-B6C9-CA36-93FB500E1456}"/>
                      </a:ext>
                    </a:extLst>
                  </p:cNvPr>
                  <p:cNvGrpSpPr/>
                  <p:nvPr/>
                </p:nvGrpSpPr>
                <p:grpSpPr>
                  <a:xfrm>
                    <a:off x="6623574" y="5550285"/>
                    <a:ext cx="2093847" cy="583357"/>
                    <a:chOff x="147641" y="36137"/>
                    <a:chExt cx="4798906" cy="1363580"/>
                  </a:xfrm>
                </p:grpSpPr>
                <p:sp>
                  <p:nvSpPr>
                    <p:cNvPr id="69" name="Arc 68">
                      <a:extLst>
                        <a:ext uri="{FF2B5EF4-FFF2-40B4-BE49-F238E27FC236}">
                          <a16:creationId xmlns:a16="http://schemas.microsoft.com/office/drawing/2014/main" id="{16A51411-F800-A894-4C4F-432A4463D5CE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47641" y="626634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0" name="Arc 69">
                      <a:extLst>
                        <a:ext uri="{FF2B5EF4-FFF2-40B4-BE49-F238E27FC236}">
                          <a16:creationId xmlns:a16="http://schemas.microsoft.com/office/drawing/2014/main" id="{052BC700-AC3A-EFEE-98BA-E5158D7ACA6C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707805" y="3614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1" name="Arc 70">
                      <a:extLst>
                        <a:ext uri="{FF2B5EF4-FFF2-40B4-BE49-F238E27FC236}">
                          <a16:creationId xmlns:a16="http://schemas.microsoft.com/office/drawing/2014/main" id="{9AA27A09-A0C1-FCD6-E5CD-9C64C1D73DC3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275473" y="62663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2" name="Arc 71">
                      <a:extLst>
                        <a:ext uri="{FF2B5EF4-FFF2-40B4-BE49-F238E27FC236}">
                          <a16:creationId xmlns:a16="http://schemas.microsoft.com/office/drawing/2014/main" id="{EA0FA769-DC6E-1BA5-FB54-6B8E1E18D06F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1835637" y="36140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Arc 72">
                      <a:extLst>
                        <a:ext uri="{FF2B5EF4-FFF2-40B4-BE49-F238E27FC236}">
                          <a16:creationId xmlns:a16="http://schemas.microsoft.com/office/drawing/2014/main" id="{9089F8A8-E238-F412-0861-BF8B46D8091D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2395800" y="626631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4" name="Arc 73">
                      <a:extLst>
                        <a:ext uri="{FF2B5EF4-FFF2-40B4-BE49-F238E27FC236}">
                          <a16:creationId xmlns:a16="http://schemas.microsoft.com/office/drawing/2014/main" id="{23FD79E1-254C-7077-1BF3-37FA3AA38D42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2955964" y="3613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5" name="Arc 74">
                      <a:extLst>
                        <a:ext uri="{FF2B5EF4-FFF2-40B4-BE49-F238E27FC236}">
                          <a16:creationId xmlns:a16="http://schemas.microsoft.com/office/drawing/2014/main" id="{125F4A92-5427-EFA5-2FF4-7782795317F4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3523632" y="62662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6" name="Arc 75">
                      <a:extLst>
                        <a:ext uri="{FF2B5EF4-FFF2-40B4-BE49-F238E27FC236}">
                          <a16:creationId xmlns:a16="http://schemas.microsoft.com/office/drawing/2014/main" id="{85D39839-3BDE-5518-04F2-F24BEB7770E6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4083796" y="36137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68" name="Explosion 1 67">
                    <a:extLst>
                      <a:ext uri="{FF2B5EF4-FFF2-40B4-BE49-F238E27FC236}">
                        <a16:creationId xmlns:a16="http://schemas.microsoft.com/office/drawing/2014/main" id="{E987139C-6C05-6E49-4C0B-2FCBAF236B6A}"/>
                      </a:ext>
                    </a:extLst>
                  </p:cNvPr>
                  <p:cNvSpPr/>
                  <p:nvPr/>
                </p:nvSpPr>
                <p:spPr>
                  <a:xfrm>
                    <a:off x="6827663" y="5646742"/>
                    <a:ext cx="483395" cy="343494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FB9B476-C741-B74A-32AA-17CB89533E93}"/>
                    </a:ext>
                  </a:extLst>
                </p:cNvPr>
                <p:cNvGrpSpPr/>
                <p:nvPr/>
              </p:nvGrpSpPr>
              <p:grpSpPr>
                <a:xfrm>
                  <a:off x="6898101" y="1037529"/>
                  <a:ext cx="770687" cy="252647"/>
                  <a:chOff x="6623574" y="5550285"/>
                  <a:chExt cx="2093847" cy="583357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2347C9ED-D722-03E4-5830-AA86368688EB}"/>
                      </a:ext>
                    </a:extLst>
                  </p:cNvPr>
                  <p:cNvGrpSpPr/>
                  <p:nvPr/>
                </p:nvGrpSpPr>
                <p:grpSpPr>
                  <a:xfrm>
                    <a:off x="6623574" y="5550285"/>
                    <a:ext cx="2093847" cy="583357"/>
                    <a:chOff x="147641" y="36137"/>
                    <a:chExt cx="4798906" cy="1363580"/>
                  </a:xfrm>
                </p:grpSpPr>
                <p:sp>
                  <p:nvSpPr>
                    <p:cNvPr id="59" name="Arc 58">
                      <a:extLst>
                        <a:ext uri="{FF2B5EF4-FFF2-40B4-BE49-F238E27FC236}">
                          <a16:creationId xmlns:a16="http://schemas.microsoft.com/office/drawing/2014/main" id="{469FFBE2-C52A-E300-36E8-C649E5B54A7F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47641" y="626634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0" name="Arc 59">
                      <a:extLst>
                        <a:ext uri="{FF2B5EF4-FFF2-40B4-BE49-F238E27FC236}">
                          <a16:creationId xmlns:a16="http://schemas.microsoft.com/office/drawing/2014/main" id="{113A0490-6B4F-75C6-E4BC-5DA55D8F9F28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707805" y="3614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1" name="Arc 60">
                      <a:extLst>
                        <a:ext uri="{FF2B5EF4-FFF2-40B4-BE49-F238E27FC236}">
                          <a16:creationId xmlns:a16="http://schemas.microsoft.com/office/drawing/2014/main" id="{DDEF41CB-D6D2-E68F-0185-F16E938602E4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275473" y="62663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2" name="Arc 61">
                      <a:extLst>
                        <a:ext uri="{FF2B5EF4-FFF2-40B4-BE49-F238E27FC236}">
                          <a16:creationId xmlns:a16="http://schemas.microsoft.com/office/drawing/2014/main" id="{AD2D029D-309E-9D1B-721B-84E9A7C9A9B8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1835637" y="36140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3" name="Arc 62">
                      <a:extLst>
                        <a:ext uri="{FF2B5EF4-FFF2-40B4-BE49-F238E27FC236}">
                          <a16:creationId xmlns:a16="http://schemas.microsoft.com/office/drawing/2014/main" id="{7BC27089-C96E-1B21-9DBC-45919E818D4D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2395800" y="626631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4" name="Arc 63">
                      <a:extLst>
                        <a:ext uri="{FF2B5EF4-FFF2-40B4-BE49-F238E27FC236}">
                          <a16:creationId xmlns:a16="http://schemas.microsoft.com/office/drawing/2014/main" id="{5158A0A9-2D42-27D7-1332-1FE529F0B977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2955964" y="3613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5" name="Arc 64">
                      <a:extLst>
                        <a:ext uri="{FF2B5EF4-FFF2-40B4-BE49-F238E27FC236}">
                          <a16:creationId xmlns:a16="http://schemas.microsoft.com/office/drawing/2014/main" id="{265ADE1F-4CC0-E3D7-168D-F9D647233801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3523632" y="62662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6" name="Arc 65">
                      <a:extLst>
                        <a:ext uri="{FF2B5EF4-FFF2-40B4-BE49-F238E27FC236}">
                          <a16:creationId xmlns:a16="http://schemas.microsoft.com/office/drawing/2014/main" id="{9A230FCB-7F6E-3AFC-9F46-BDBD7050FCF5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4083796" y="36137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57" name="Explosion 1 56">
                    <a:extLst>
                      <a:ext uri="{FF2B5EF4-FFF2-40B4-BE49-F238E27FC236}">
                        <a16:creationId xmlns:a16="http://schemas.microsoft.com/office/drawing/2014/main" id="{D6F558B0-D3D5-874B-3EE1-39C503F4BAAE}"/>
                      </a:ext>
                    </a:extLst>
                  </p:cNvPr>
                  <p:cNvSpPr/>
                  <p:nvPr/>
                </p:nvSpPr>
                <p:spPr>
                  <a:xfrm>
                    <a:off x="6827663" y="5646742"/>
                    <a:ext cx="483395" cy="343494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8" name="Explosion 1 57">
                    <a:extLst>
                      <a:ext uri="{FF2B5EF4-FFF2-40B4-BE49-F238E27FC236}">
                        <a16:creationId xmlns:a16="http://schemas.microsoft.com/office/drawing/2014/main" id="{3119FDE8-7A15-CA7D-1C33-B7D35BEA20AD}"/>
                      </a:ext>
                    </a:extLst>
                  </p:cNvPr>
                  <p:cNvSpPr/>
                  <p:nvPr/>
                </p:nvSpPr>
                <p:spPr>
                  <a:xfrm>
                    <a:off x="7964248" y="5668638"/>
                    <a:ext cx="483395" cy="343495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064BC08-7F92-0EBD-3FA2-9FA59B87C910}"/>
                    </a:ext>
                  </a:extLst>
                </p:cNvPr>
                <p:cNvGrpSpPr/>
                <p:nvPr/>
              </p:nvGrpSpPr>
              <p:grpSpPr>
                <a:xfrm>
                  <a:off x="6729726" y="897070"/>
                  <a:ext cx="770687" cy="252647"/>
                  <a:chOff x="6623574" y="5550285"/>
                  <a:chExt cx="2093847" cy="583357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7F97DF78-72CA-2DCA-4B47-1E022002C9D4}"/>
                      </a:ext>
                    </a:extLst>
                  </p:cNvPr>
                  <p:cNvGrpSpPr/>
                  <p:nvPr/>
                </p:nvGrpSpPr>
                <p:grpSpPr>
                  <a:xfrm>
                    <a:off x="6623574" y="5550285"/>
                    <a:ext cx="2093847" cy="583357"/>
                    <a:chOff x="147641" y="36137"/>
                    <a:chExt cx="4798906" cy="1363580"/>
                  </a:xfrm>
                </p:grpSpPr>
                <p:sp>
                  <p:nvSpPr>
                    <p:cNvPr id="48" name="Arc 47">
                      <a:extLst>
                        <a:ext uri="{FF2B5EF4-FFF2-40B4-BE49-F238E27FC236}">
                          <a16:creationId xmlns:a16="http://schemas.microsoft.com/office/drawing/2014/main" id="{5F5350B8-72A7-9A3D-02BC-166000CE4938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47641" y="626634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49" name="Arc 48">
                      <a:extLst>
                        <a:ext uri="{FF2B5EF4-FFF2-40B4-BE49-F238E27FC236}">
                          <a16:creationId xmlns:a16="http://schemas.microsoft.com/office/drawing/2014/main" id="{53F64847-0C9D-54C8-4D33-8F4885C247F2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707805" y="3614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0" name="Arc 49">
                      <a:extLst>
                        <a:ext uri="{FF2B5EF4-FFF2-40B4-BE49-F238E27FC236}">
                          <a16:creationId xmlns:a16="http://schemas.microsoft.com/office/drawing/2014/main" id="{F39E6DA0-FFB2-3C33-7A07-A44B84E51530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1275473" y="626632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1" name="Arc 50">
                      <a:extLst>
                        <a:ext uri="{FF2B5EF4-FFF2-40B4-BE49-F238E27FC236}">
                          <a16:creationId xmlns:a16="http://schemas.microsoft.com/office/drawing/2014/main" id="{99A34BEC-BF77-4506-26B7-FFA9082CC7AA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1835637" y="36140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2" name="Arc 51">
                      <a:extLst>
                        <a:ext uri="{FF2B5EF4-FFF2-40B4-BE49-F238E27FC236}">
                          <a16:creationId xmlns:a16="http://schemas.microsoft.com/office/drawing/2014/main" id="{53556F4B-C531-C9F9-9D02-4E8A63929C8D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2395800" y="626631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3" name="Arc 52">
                      <a:extLst>
                        <a:ext uri="{FF2B5EF4-FFF2-40B4-BE49-F238E27FC236}">
                          <a16:creationId xmlns:a16="http://schemas.microsoft.com/office/drawing/2014/main" id="{78B85ACD-B294-09F2-DA51-51F8311E9131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2955964" y="3613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4" name="Arc 53">
                      <a:extLst>
                        <a:ext uri="{FF2B5EF4-FFF2-40B4-BE49-F238E27FC236}">
                          <a16:creationId xmlns:a16="http://schemas.microsoft.com/office/drawing/2014/main" id="{A284E69C-4612-E2E8-978B-9CCC4A843DF6}"/>
                        </a:ext>
                      </a:extLst>
                    </p:cNvPr>
                    <p:cNvSpPr/>
                    <p:nvPr/>
                  </p:nvSpPr>
                  <p:spPr>
                    <a:xfrm rot="19179673">
                      <a:off x="3523632" y="626629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5" name="Arc 54">
                      <a:extLst>
                        <a:ext uri="{FF2B5EF4-FFF2-40B4-BE49-F238E27FC236}">
                          <a16:creationId xmlns:a16="http://schemas.microsoft.com/office/drawing/2014/main" id="{76603DCD-B24F-A8E3-4434-7E7BC2511C6D}"/>
                        </a:ext>
                      </a:extLst>
                    </p:cNvPr>
                    <p:cNvSpPr/>
                    <p:nvPr/>
                  </p:nvSpPr>
                  <p:spPr>
                    <a:xfrm rot="2420327" flipV="1">
                      <a:off x="4083796" y="36137"/>
                      <a:ext cx="862751" cy="773083"/>
                    </a:xfrm>
                    <a:prstGeom prst="arc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45" name="Explosion 1 44">
                    <a:extLst>
                      <a:ext uri="{FF2B5EF4-FFF2-40B4-BE49-F238E27FC236}">
                        <a16:creationId xmlns:a16="http://schemas.microsoft.com/office/drawing/2014/main" id="{5D2247E5-2B32-249A-3782-990DCD54EE54}"/>
                      </a:ext>
                    </a:extLst>
                  </p:cNvPr>
                  <p:cNvSpPr/>
                  <p:nvPr/>
                </p:nvSpPr>
                <p:spPr>
                  <a:xfrm>
                    <a:off x="6827663" y="5646742"/>
                    <a:ext cx="483395" cy="343494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6" name="Explosion 1 45">
                    <a:extLst>
                      <a:ext uri="{FF2B5EF4-FFF2-40B4-BE49-F238E27FC236}">
                        <a16:creationId xmlns:a16="http://schemas.microsoft.com/office/drawing/2014/main" id="{9FA25132-7E77-166B-BF6C-54600D6AF100}"/>
                      </a:ext>
                    </a:extLst>
                  </p:cNvPr>
                  <p:cNvSpPr/>
                  <p:nvPr/>
                </p:nvSpPr>
                <p:spPr>
                  <a:xfrm>
                    <a:off x="7600346" y="5648867"/>
                    <a:ext cx="483395" cy="343495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7" name="Explosion 1 46">
                    <a:extLst>
                      <a:ext uri="{FF2B5EF4-FFF2-40B4-BE49-F238E27FC236}">
                        <a16:creationId xmlns:a16="http://schemas.microsoft.com/office/drawing/2014/main" id="{EAB57E48-2AC9-7EE7-5701-D5C53CBE86BA}"/>
                      </a:ext>
                    </a:extLst>
                  </p:cNvPr>
                  <p:cNvSpPr/>
                  <p:nvPr/>
                </p:nvSpPr>
                <p:spPr>
                  <a:xfrm>
                    <a:off x="7964248" y="5668638"/>
                    <a:ext cx="483395" cy="343495"/>
                  </a:xfrm>
                  <a:prstGeom prst="irregularSeal1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12700">
                    <a:solidFill>
                      <a:srgbClr val="FFC000">
                        <a:alpha val="6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5FB7D1B-B0B6-E6BB-9258-5138D0F91B87}"/>
                    </a:ext>
                  </a:extLst>
                </p:cNvPr>
                <p:cNvSpPr/>
                <p:nvPr/>
              </p:nvSpPr>
              <p:spPr>
                <a:xfrm>
                  <a:off x="6200261" y="928077"/>
                  <a:ext cx="2159277" cy="32400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72EA801D-D902-B6DE-484D-01261308CC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2682" y="926920"/>
                      <a:ext cx="624820" cy="3808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oMath>
                        </m:oMathPara>
                      </a14:m>
                      <a:endParaRPr lang="cs-CZ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7" name="TextBox 216">
                      <a:extLst>
                        <a:ext uri="{FF2B5EF4-FFF2-40B4-BE49-F238E27FC236}">
                          <a16:creationId xmlns:a16="http://schemas.microsoft.com/office/drawing/2014/main" id="{58A0538E-DA93-481A-94DA-B973E78961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52682" y="926920"/>
                      <a:ext cx="624820" cy="38081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r="-97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584008-8373-7E94-4A48-89E9933C2FAC}"/>
                  </a:ext>
                </a:extLst>
              </p:cNvPr>
              <p:cNvSpPr txBox="1"/>
              <p:nvPr/>
            </p:nvSpPr>
            <p:spPr>
              <a:xfrm rot="16200000">
                <a:off x="719575" y="4487274"/>
                <a:ext cx="683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/>
                  <a:t>Energy</a:t>
                </a:r>
                <a:endParaRPr lang="en-GB" sz="140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BD442C6-6828-031F-AF31-3A5D3C8EB315}"/>
                </a:ext>
              </a:extLst>
            </p:cNvPr>
            <p:cNvGrpSpPr/>
            <p:nvPr/>
          </p:nvGrpSpPr>
          <p:grpSpPr>
            <a:xfrm>
              <a:off x="1050858" y="4274203"/>
              <a:ext cx="4351478" cy="1156284"/>
              <a:chOff x="6623574" y="5550285"/>
              <a:chExt cx="2093847" cy="583357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85395E3-462D-85FF-7CEF-B84102672A8D}"/>
                  </a:ext>
                </a:extLst>
              </p:cNvPr>
              <p:cNvGrpSpPr/>
              <p:nvPr/>
            </p:nvGrpSpPr>
            <p:grpSpPr>
              <a:xfrm>
                <a:off x="6623574" y="5550285"/>
                <a:ext cx="2093847" cy="583357"/>
                <a:chOff x="147641" y="36137"/>
                <a:chExt cx="4798906" cy="1363580"/>
              </a:xfrm>
            </p:grpSpPr>
            <p:sp>
              <p:nvSpPr>
                <p:cNvPr id="134" name="Arc 133">
                  <a:extLst>
                    <a:ext uri="{FF2B5EF4-FFF2-40B4-BE49-F238E27FC236}">
                      <a16:creationId xmlns:a16="http://schemas.microsoft.com/office/drawing/2014/main" id="{0BFC8A31-F63E-4C00-E570-C300EABF542F}"/>
                    </a:ext>
                  </a:extLst>
                </p:cNvPr>
                <p:cNvSpPr/>
                <p:nvPr/>
              </p:nvSpPr>
              <p:spPr>
                <a:xfrm rot="19179673">
                  <a:off x="147641" y="626634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5" name="Arc 134">
                  <a:extLst>
                    <a:ext uri="{FF2B5EF4-FFF2-40B4-BE49-F238E27FC236}">
                      <a16:creationId xmlns:a16="http://schemas.microsoft.com/office/drawing/2014/main" id="{2E842393-3CC7-310C-6971-7A6FBCEE6456}"/>
                    </a:ext>
                  </a:extLst>
                </p:cNvPr>
                <p:cNvSpPr/>
                <p:nvPr/>
              </p:nvSpPr>
              <p:spPr>
                <a:xfrm rot="2420327" flipV="1">
                  <a:off x="707805" y="36142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27AD21F3-FB82-8818-B81F-BF3B41790A08}"/>
                    </a:ext>
                  </a:extLst>
                </p:cNvPr>
                <p:cNvSpPr/>
                <p:nvPr/>
              </p:nvSpPr>
              <p:spPr>
                <a:xfrm rot="19179673">
                  <a:off x="1275473" y="626632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Arc 136">
                  <a:extLst>
                    <a:ext uri="{FF2B5EF4-FFF2-40B4-BE49-F238E27FC236}">
                      <a16:creationId xmlns:a16="http://schemas.microsoft.com/office/drawing/2014/main" id="{B7BAB3E7-EF81-9CC3-57D3-0ED7EBF43E47}"/>
                    </a:ext>
                  </a:extLst>
                </p:cNvPr>
                <p:cNvSpPr/>
                <p:nvPr/>
              </p:nvSpPr>
              <p:spPr>
                <a:xfrm rot="2420327" flipV="1">
                  <a:off x="1835637" y="36140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Arc 137">
                  <a:extLst>
                    <a:ext uri="{FF2B5EF4-FFF2-40B4-BE49-F238E27FC236}">
                      <a16:creationId xmlns:a16="http://schemas.microsoft.com/office/drawing/2014/main" id="{5C811576-94AA-99C3-591D-4BD99C05CA77}"/>
                    </a:ext>
                  </a:extLst>
                </p:cNvPr>
                <p:cNvSpPr/>
                <p:nvPr/>
              </p:nvSpPr>
              <p:spPr>
                <a:xfrm rot="19179673">
                  <a:off x="2395800" y="626631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Arc 138">
                  <a:extLst>
                    <a:ext uri="{FF2B5EF4-FFF2-40B4-BE49-F238E27FC236}">
                      <a16:creationId xmlns:a16="http://schemas.microsoft.com/office/drawing/2014/main" id="{FACF7381-D3FC-81CB-31A8-451EAAD141B5}"/>
                    </a:ext>
                  </a:extLst>
                </p:cNvPr>
                <p:cNvSpPr/>
                <p:nvPr/>
              </p:nvSpPr>
              <p:spPr>
                <a:xfrm rot="2420327" flipV="1">
                  <a:off x="2955964" y="36139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Arc 139">
                  <a:extLst>
                    <a:ext uri="{FF2B5EF4-FFF2-40B4-BE49-F238E27FC236}">
                      <a16:creationId xmlns:a16="http://schemas.microsoft.com/office/drawing/2014/main" id="{8E41967B-02D7-E2FE-5862-EDB9338F43E6}"/>
                    </a:ext>
                  </a:extLst>
                </p:cNvPr>
                <p:cNvSpPr/>
                <p:nvPr/>
              </p:nvSpPr>
              <p:spPr>
                <a:xfrm rot="19179673">
                  <a:off x="3523632" y="626629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Arc 140">
                  <a:extLst>
                    <a:ext uri="{FF2B5EF4-FFF2-40B4-BE49-F238E27FC236}">
                      <a16:creationId xmlns:a16="http://schemas.microsoft.com/office/drawing/2014/main" id="{46DA198B-3786-5780-1494-DA9066032933}"/>
                    </a:ext>
                  </a:extLst>
                </p:cNvPr>
                <p:cNvSpPr/>
                <p:nvPr/>
              </p:nvSpPr>
              <p:spPr>
                <a:xfrm rot="2420327" flipV="1">
                  <a:off x="4083796" y="36137"/>
                  <a:ext cx="862751" cy="7730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2" name="Explosion 1 131">
                <a:extLst>
                  <a:ext uri="{FF2B5EF4-FFF2-40B4-BE49-F238E27FC236}">
                    <a16:creationId xmlns:a16="http://schemas.microsoft.com/office/drawing/2014/main" id="{A36B19C7-60F4-2611-4784-26E64D43FB4F}"/>
                  </a:ext>
                </a:extLst>
              </p:cNvPr>
              <p:cNvSpPr/>
              <p:nvPr/>
            </p:nvSpPr>
            <p:spPr>
              <a:xfrm>
                <a:off x="6827663" y="5646742"/>
                <a:ext cx="483395" cy="343494"/>
              </a:xfrm>
              <a:prstGeom prst="irregularSeal1">
                <a:avLst/>
              </a:prstGeom>
              <a:solidFill>
                <a:srgbClr val="FFC000">
                  <a:alpha val="67000"/>
                </a:srgbClr>
              </a:solidFill>
              <a:ln w="38100">
                <a:solidFill>
                  <a:srgbClr val="FFC000">
                    <a:alpha val="6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Explosion 1 132">
                <a:extLst>
                  <a:ext uri="{FF2B5EF4-FFF2-40B4-BE49-F238E27FC236}">
                    <a16:creationId xmlns:a16="http://schemas.microsoft.com/office/drawing/2014/main" id="{A085943D-2853-77B1-3D03-702EA8149EB1}"/>
                  </a:ext>
                </a:extLst>
              </p:cNvPr>
              <p:cNvSpPr/>
              <p:nvPr/>
            </p:nvSpPr>
            <p:spPr>
              <a:xfrm>
                <a:off x="7964248" y="5668638"/>
                <a:ext cx="483395" cy="343495"/>
              </a:xfrm>
              <a:prstGeom prst="irregularSeal1">
                <a:avLst/>
              </a:prstGeom>
              <a:solidFill>
                <a:srgbClr val="FFC000">
                  <a:alpha val="67000"/>
                </a:srgbClr>
              </a:solidFill>
              <a:ln w="38100">
                <a:solidFill>
                  <a:srgbClr val="FFC000">
                    <a:alpha val="6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27B2B351-7E25-EB62-B12D-6D2BD2CBF331}"/>
                </a:ext>
              </a:extLst>
            </p:cNvPr>
            <p:cNvCxnSpPr/>
            <p:nvPr/>
          </p:nvCxnSpPr>
          <p:spPr>
            <a:xfrm>
              <a:off x="2209356" y="4694771"/>
              <a:ext cx="85070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9AAB250C-78A7-3257-4BFD-0E6F4D70A3B6}"/>
                </a:ext>
              </a:extLst>
            </p:cNvPr>
            <p:cNvCxnSpPr/>
            <p:nvPr/>
          </p:nvCxnSpPr>
          <p:spPr>
            <a:xfrm flipH="1">
              <a:off x="3229117" y="4694771"/>
              <a:ext cx="85070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Explosion 1 143">
              <a:extLst>
                <a:ext uri="{FF2B5EF4-FFF2-40B4-BE49-F238E27FC236}">
                  <a16:creationId xmlns:a16="http://schemas.microsoft.com/office/drawing/2014/main" id="{240A9A1A-FF97-2F9A-EC88-B75393EA4685}"/>
                </a:ext>
              </a:extLst>
            </p:cNvPr>
            <p:cNvSpPr/>
            <p:nvPr/>
          </p:nvSpPr>
          <p:spPr>
            <a:xfrm>
              <a:off x="2804258" y="4233422"/>
              <a:ext cx="733538" cy="1034332"/>
            </a:xfrm>
            <a:prstGeom prst="irregularSeal1">
              <a:avLst/>
            </a:prstGeom>
            <a:solidFill>
              <a:srgbClr val="FF0000">
                <a:alpha val="67000"/>
              </a:srgbClr>
            </a:solidFill>
            <a:ln w="38100">
              <a:solidFill>
                <a:srgbClr val="C00000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D8CE9D3D-7F1D-D535-F19A-724D2A861079}"/>
              </a:ext>
            </a:extLst>
          </p:cNvPr>
          <p:cNvSpPr txBox="1"/>
          <p:nvPr/>
        </p:nvSpPr>
        <p:spPr>
          <a:xfrm>
            <a:off x="2210381" y="6001251"/>
            <a:ext cx="621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Aktuálně studujeme anihilaci excitonů ve spektrech vyššího řádu.</a:t>
            </a:r>
          </a:p>
        </p:txBody>
      </p:sp>
    </p:spTree>
    <p:extLst>
      <p:ext uri="{BB962C8B-B14F-4D97-AF65-F5344CB8AC3E}">
        <p14:creationId xmlns:p14="http://schemas.microsoft.com/office/powerpoint/2010/main" val="31657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BA22-7F68-16B9-8DE6-85DF0E41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F499-DF14-1ADB-7445-57F829D0BB31}"/>
              </a:ext>
            </a:extLst>
          </p:cNvPr>
          <p:cNvSpPr/>
          <p:nvPr/>
        </p:nvSpPr>
        <p:spPr>
          <a:xfrm>
            <a:off x="4416724" y="4606505"/>
            <a:ext cx="2846717" cy="107588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B7458-07D2-CCB2-A18A-C563B892790A}"/>
              </a:ext>
            </a:extLst>
          </p:cNvPr>
          <p:cNvSpPr/>
          <p:nvPr/>
        </p:nvSpPr>
        <p:spPr>
          <a:xfrm>
            <a:off x="-1" y="0"/>
            <a:ext cx="12192001" cy="1802921"/>
          </a:xfrm>
          <a:prstGeom prst="rect">
            <a:avLst/>
          </a:prstGeom>
          <a:solidFill>
            <a:srgbClr val="EE7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FA5E3-0968-B31F-D0B3-7EE7281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>
                <a:solidFill>
                  <a:schemeClr val="bg1"/>
                </a:solidFill>
              </a:rPr>
              <a:t>Aktuální problémy</a:t>
            </a:r>
            <a:br>
              <a:rPr lang="en-CZ" b="1" dirty="0">
                <a:solidFill>
                  <a:schemeClr val="bg1"/>
                </a:solidFill>
              </a:rPr>
            </a:br>
            <a:endParaRPr lang="en-CZ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570C9D9-B822-E2F7-0A05-0C57E498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4</a:t>
            </a:fld>
            <a:endParaRPr lang="en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B76AE6-86BA-1A4C-4D56-9681ECBC5C5E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23" name="Picture 22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AA3E2E45-BAA6-A168-3E45-50F42C4C4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7355AC-32C1-0D49-1845-0EC347929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E7A128-0E31-5BB6-861F-A929CF1735A4}"/>
              </a:ext>
            </a:extLst>
          </p:cNvPr>
          <p:cNvSpPr txBox="1"/>
          <p:nvPr/>
        </p:nvSpPr>
        <p:spPr>
          <a:xfrm>
            <a:off x="603850" y="1783939"/>
            <a:ext cx="8262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b="1" dirty="0">
                <a:solidFill>
                  <a:schemeClr val="accent1"/>
                </a:solidFill>
              </a:rPr>
              <a:t>Směrem k experimentu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Více-excitonová dynamika a její pozorování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Zpřesnění přibližných metod popisu stavu otevřených systémů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1A88E-09AA-E5E2-F2A6-CE0A74D38013}"/>
              </a:ext>
            </a:extLst>
          </p:cNvPr>
          <p:cNvSpPr txBox="1"/>
          <p:nvPr/>
        </p:nvSpPr>
        <p:spPr>
          <a:xfrm>
            <a:off x="603850" y="2984268"/>
            <a:ext cx="8262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b="1" dirty="0">
                <a:solidFill>
                  <a:schemeClr val="accent1"/>
                </a:solidFill>
              </a:rPr>
              <a:t>Směrem k fundamentálnu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Popis otevřených systémů stavovým vektorem (vlnovou funkcí)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Model původu času v bezčasové kvantové mechanice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FFD38-16B7-87D6-0EA8-57D433FD019D}"/>
              </a:ext>
            </a:extLst>
          </p:cNvPr>
          <p:cNvSpPr txBox="1"/>
          <p:nvPr/>
        </p:nvSpPr>
        <p:spPr>
          <a:xfrm>
            <a:off x="603850" y="4339874"/>
            <a:ext cx="1517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3200" b="1" dirty="0"/>
              <a:t>Kontakt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D5510-3C04-8063-E08E-338287228BAD}"/>
              </a:ext>
            </a:extLst>
          </p:cNvPr>
          <p:cNvSpPr txBox="1"/>
          <p:nvPr/>
        </p:nvSpPr>
        <p:spPr>
          <a:xfrm>
            <a:off x="838200" y="4923261"/>
            <a:ext cx="3040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tomas.mancal@matfyz.cuni.cz</a:t>
            </a:r>
            <a:endParaRPr lang="en-GB" dirty="0"/>
          </a:p>
          <a:p>
            <a:r>
              <a:rPr lang="en-GB" dirty="0">
                <a:hlinkClick r:id="rId6"/>
              </a:rPr>
              <a:t>pavel.maly@matfyz.cuni.cz</a:t>
            </a:r>
            <a:endParaRPr lang="en-GB" dirty="0"/>
          </a:p>
          <a:p>
            <a:endParaRPr lang="en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2ED5B-F7D2-E590-CA82-0D5A2A65A70A}"/>
              </a:ext>
            </a:extLst>
          </p:cNvPr>
          <p:cNvSpPr txBox="1"/>
          <p:nvPr/>
        </p:nvSpPr>
        <p:spPr>
          <a:xfrm>
            <a:off x="4734949" y="4923261"/>
            <a:ext cx="223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>
                <a:hlinkClick r:id="rId7"/>
              </a:rPr>
              <a:t>www.mama-group.cz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67508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FABAFBE-4E48-513A-4EF2-7F713560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5</a:t>
            </a:fld>
            <a:endParaRPr lang="en-CZ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534524-2440-596D-FB07-22852965CED6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54" name="Picture 53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C82DB594-F038-23BA-3235-2DBDD79B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CD05DC6-7B49-F33A-B8F3-F3CEB12A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BB5C070-4E3B-268D-EBD1-391E2DC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7691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45694</TotalTime>
  <Words>234</Words>
  <Application>Microsoft Macintosh PowerPoint</Application>
  <PresentationFormat>Widescreen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Nabídka teoretických diplomových prací ze spektroskopie a otevřených kvantových systémů </vt:lpstr>
      <vt:lpstr>Otevřené kvantové systémy </vt:lpstr>
      <vt:lpstr>Nelineární časově rozlišná spektroskopie </vt:lpstr>
      <vt:lpstr>Aktuální problémy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Equations of Motion for Open Quantum Systems</dc:title>
  <dc:creator>Tomáš Mančal</dc:creator>
  <cp:lastModifiedBy>Tomáš Mančal</cp:lastModifiedBy>
  <cp:revision>740</cp:revision>
  <dcterms:created xsi:type="dcterms:W3CDTF">2023-11-03T08:58:51Z</dcterms:created>
  <dcterms:modified xsi:type="dcterms:W3CDTF">2025-09-30T09:04:51Z</dcterms:modified>
</cp:coreProperties>
</file>