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0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62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C0CA-D217-A7EE-906B-C2AA65BDF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32E85-A7AE-A0E8-F3B6-2E08D4D2A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F4318-BB91-6E9C-68DE-CEED307E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442EC-18B9-81D9-FEE4-8F6B8C93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B283D-48DD-A436-F2F9-26322F159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56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455F-7B7D-A750-51B5-DA51EB02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82F2B-D167-6972-F02E-430403E87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1E36-B577-091C-C563-2EBB25AC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5BECE-545B-D14B-4C5F-BE26B53C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C5FF6-927D-AF91-346E-EF67D319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01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87DA4-A41C-F097-7FCC-F956D9F72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D5596-B25E-C89A-74B8-B3400B0E5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CA702-563D-4843-4186-7127BD594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3D508-7366-2F97-AB9C-47489977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50E3D-6CE4-D8A0-D738-AF8E7950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4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06D7-D6F1-7AC8-D24C-490F4317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24AB8-1435-1F30-91C4-F06A1643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D99CD-B012-0CE5-D444-1F65381A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3EE35-E974-4214-F5D6-303E2818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78FC-40E2-09DA-C0E1-F0ADD100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94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990AF-AB6C-AB09-758D-BB978544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FEBE8-9EDB-49C8-D95E-529F09C36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16C5C-DA07-04D7-3F27-3D02308F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C3490-F9DA-8CA4-BF99-FB21DD45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94EA-6D41-E16C-38BD-0EFCA87AC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24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48DFF-379E-C673-0B18-8BDD488C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BF9E3-4E5B-828A-77A0-8D60F3033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901B7-FECE-6CD5-79C0-2F83C93ED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45559-A305-CB13-2780-8C090573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6FA71-A44B-95EC-6D13-AE4B24DC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08D92-7770-5D17-FF85-3F393F3D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84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7285-6D48-772D-50E7-4E7F2E37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56CF6-9CAC-93C8-D22D-C06695836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EB511-7EF5-FF42-C795-D42951368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6912C-B434-9F50-3247-6F2033B2F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86431-E75B-D0CC-F0B7-69C7132D3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399D44-AF4E-77C0-0AD5-50A33193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2A272-0870-7337-C283-5055B5C0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3308FD-BBAE-05E8-1D67-E7DD1CB3E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08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5726-9F03-E8FB-9DDC-CCE525D9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24CBF-8704-03F7-506E-52B6E2BC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54C0B-9AE2-D1AC-2C24-267B04E0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55E2-F441-A8CF-DB7C-2FF99288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0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1D1C1-4AED-3E74-C959-1F7D12394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83C1F-A534-C748-7043-A11486D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8B1DC-3700-27C9-1667-6DC1BABC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64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65C75-20B5-569F-3169-72C72C9B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944EF-81D1-6C5D-4E85-85A3DF784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C579A-F5AA-5CEA-E315-225DAAC16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D86FF-68DE-29FC-9DCD-AB7086DB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E3D11-CE4A-6B16-5A10-6A3B41041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D28E7-24C2-3365-1B7E-966D4477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72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0F916-F5BF-63B6-10E4-3E284117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B368C-7993-EF5A-3560-18BB63902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1105F-8E56-4DC9-0188-ED6850627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D3A82-6EC0-08C9-054F-220E0529A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26C1D-BDDC-2EC9-1563-D22F20DF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5D896-69D1-D9E6-8D35-202A607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00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01949-2C03-24A5-2C7D-C6733FF9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19ECB-033E-051C-861C-42E60C896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4C940-720B-40B1-AD1B-01BE1E2DD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7642E1-1C72-42A1-A4B8-848D74CDBF37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C103F-E9F8-5CCF-8DD3-0A184EFC2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A78DA-5672-8B56-99A1-2D5C9CA98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969B50-BBD6-41DB-9B9F-83932B7C89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57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media" Target="../media/media3.mp4"/><Relationship Id="rId11" Type="http://schemas.openxmlformats.org/officeDocument/2006/relationships/image" Target="../media/image8.png"/><Relationship Id="rId5" Type="http://schemas.openxmlformats.org/officeDocument/2006/relationships/video" Target="NULL" TargetMode="External"/><Relationship Id="rId10" Type="http://schemas.openxmlformats.org/officeDocument/2006/relationships/image" Target="../media/image7.gif"/><Relationship Id="rId4" Type="http://schemas.openxmlformats.org/officeDocument/2006/relationships/video" Target="../media/media2.avi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2F03-41C7-D8AB-9445-BFAC48470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1039812"/>
          </a:xfrm>
        </p:spPr>
        <p:txBody>
          <a:bodyPr>
            <a:normAutofit/>
          </a:bodyPr>
          <a:lstStyle/>
          <a:p>
            <a:r>
              <a:rPr lang="en-US" sz="4800" dirty="0"/>
              <a:t>Theory in time-domain astrophysics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082F2-32BB-C5D3-769D-7E69BC272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9113"/>
            <a:ext cx="9144000" cy="1655762"/>
          </a:xfrm>
        </p:spPr>
        <p:txBody>
          <a:bodyPr/>
          <a:lstStyle/>
          <a:p>
            <a:r>
              <a:rPr lang="cs-CZ" dirty="0"/>
              <a:t>Ondřej Pejcha</a:t>
            </a:r>
            <a:endParaRPr lang="en-US" dirty="0"/>
          </a:p>
          <a:p>
            <a:r>
              <a:rPr lang="cs-CZ" dirty="0"/>
              <a:t>ÚTF MFF UK</a:t>
            </a:r>
          </a:p>
          <a:p>
            <a:r>
              <a:rPr lang="en-GB" dirty="0"/>
              <a:t>https://utf.mff.cuni.cz/~pejcha</a:t>
            </a:r>
          </a:p>
        </p:txBody>
      </p:sp>
      <p:pic>
        <p:nvPicPr>
          <p:cNvPr id="4" name="Picture 2" descr="Image result for erc logo">
            <a:extLst>
              <a:ext uri="{FF2B5EF4-FFF2-40B4-BE49-F238E27FC236}">
                <a16:creationId xmlns:a16="http://schemas.microsoft.com/office/drawing/2014/main" id="{0E133C34-F0FC-6508-938F-150E495F0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3719" r="8334" b="10290"/>
          <a:stretch/>
        </p:blipFill>
        <p:spPr bwMode="auto">
          <a:xfrm>
            <a:off x="5683687" y="5735637"/>
            <a:ext cx="1828800" cy="10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id="{70CB4C96-A89E-5BBD-9DCA-E25462EA3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77" y="5623642"/>
            <a:ext cx="542820" cy="1069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589F10-AA3F-67BC-4936-F8078B621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190" y="5963599"/>
            <a:ext cx="2024632" cy="741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A06CE-635C-47F3-6F4F-C5083B04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487" y="5788104"/>
            <a:ext cx="1758009" cy="10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04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B8E1-9781-0849-4C9D-563C369A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25"/>
            <a:ext cx="12192000" cy="854075"/>
          </a:xfrm>
        </p:spPr>
        <p:txBody>
          <a:bodyPr/>
          <a:lstStyle/>
          <a:p>
            <a:pPr algn="ctr"/>
            <a:r>
              <a:rPr lang="en-US" dirty="0"/>
              <a:t>What is time-domain astrophysics?</a:t>
            </a:r>
            <a:endParaRPr lang="en-GB" dirty="0"/>
          </a:p>
        </p:txBody>
      </p:sp>
      <p:pic>
        <p:nvPicPr>
          <p:cNvPr id="3" name="ezgif-1-6665a890ba">
            <a:hlinkClick r:id="" action="ppaction://media"/>
            <a:extLst>
              <a:ext uri="{FF2B5EF4-FFF2-40B4-BE49-F238E27FC236}">
                <a16:creationId xmlns:a16="http://schemas.microsoft.com/office/drawing/2014/main" id="{B9B3F7D3-7FDE-7F71-CFFE-985FDE78B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6519" y="2454875"/>
            <a:ext cx="4760440" cy="31262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BEA8F3-7EB4-E4C9-90AA-3CD7FCAD650F}"/>
              </a:ext>
            </a:extLst>
          </p:cNvPr>
          <p:cNvSpPr/>
          <p:nvPr/>
        </p:nvSpPr>
        <p:spPr bwMode="auto">
          <a:xfrm>
            <a:off x="5943600" y="4422766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Magnetic Monster? NASA&amp;#39;s Hubble Sees Unexplained Brightness from Colossal  Explosion">
            <a:extLst>
              <a:ext uri="{FF2B5EF4-FFF2-40B4-BE49-F238E27FC236}">
                <a16:creationId xmlns:a16="http://schemas.microsoft.com/office/drawing/2014/main" id="{2E0396B9-3E6E-24E7-5371-3C7797F013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9048"/>
            <a:ext cx="3966519" cy="223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tomic Bomb Explosion">
            <a:extLst>
              <a:ext uri="{FF2B5EF4-FFF2-40B4-BE49-F238E27FC236}">
                <a16:creationId xmlns:a16="http://schemas.microsoft.com/office/drawing/2014/main" id="{A13FC3FE-90D2-1507-2A7D-6E8CEC717E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9" y="769209"/>
            <a:ext cx="3465041" cy="279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urbulent Times- When stars approach">
            <a:hlinkClick r:id="" action="ppaction://media"/>
            <a:extLst>
              <a:ext uri="{FF2B5EF4-FFF2-40B4-BE49-F238E27FC236}">
                <a16:creationId xmlns:a16="http://schemas.microsoft.com/office/drawing/2014/main" id="{E7520C30-B8CB-F287-08B2-59A8A2BE9B56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4190" y="4654378"/>
            <a:ext cx="3917809" cy="2203622"/>
          </a:xfrm>
        </p:spPr>
      </p:pic>
      <p:pic>
        <p:nvPicPr>
          <p:cNvPr id="12" name="1-spiral">
            <a:hlinkClick r:id="" action="ppaction://media"/>
            <a:extLst>
              <a:ext uri="{FF2B5EF4-FFF2-40B4-BE49-F238E27FC236}">
                <a16:creationId xmlns:a16="http://schemas.microsoft.com/office/drawing/2014/main" id="{A0426C40-00FD-A070-C03A-8F2565691E2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2629"/>
                </p14:media>
              </p:ext>
            </p:extLst>
          </p:nvPr>
        </p:nvPicPr>
        <p:blipFill rotWithShape="1">
          <a:blip r:embed="rId12"/>
          <a:srcRect l="15252" t="8351" r="3492" b="67782"/>
          <a:stretch>
            <a:fillRect/>
          </a:stretch>
        </p:blipFill>
        <p:spPr>
          <a:xfrm>
            <a:off x="0" y="5583408"/>
            <a:ext cx="5012724" cy="12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B8E1-9781-0849-4C9D-563C369A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25"/>
            <a:ext cx="12192000" cy="854075"/>
          </a:xfrm>
        </p:spPr>
        <p:txBody>
          <a:bodyPr/>
          <a:lstStyle/>
          <a:p>
            <a:pPr algn="ctr"/>
            <a:r>
              <a:rPr lang="en-US" dirty="0"/>
              <a:t>Why time-domain astrophysics now?</a:t>
            </a:r>
            <a:endParaRPr lang="en-GB" dirty="0"/>
          </a:p>
        </p:txBody>
      </p:sp>
      <p:pic>
        <p:nvPicPr>
          <p:cNvPr id="1026" name="Picture 2" descr="LIGO-Virgo-KAGRA Collaboration announces 90 gravitational wave discoveries  to date | RIT">
            <a:extLst>
              <a:ext uri="{FF2B5EF4-FFF2-40B4-BE49-F238E27FC236}">
                <a16:creationId xmlns:a16="http://schemas.microsoft.com/office/drawing/2014/main" id="{6E28563F-A2A5-EE15-3462-59107D348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49720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965B24-A942-6302-382F-FCE70588B00A}"/>
              </a:ext>
            </a:extLst>
          </p:cNvPr>
          <p:cNvSpPr txBox="1"/>
          <p:nvPr/>
        </p:nvSpPr>
        <p:spPr>
          <a:xfrm>
            <a:off x="1628775" y="4095750"/>
            <a:ext cx="143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LIGO &amp; Virgo</a:t>
            </a:r>
            <a:endParaRPr lang="en-GB" dirty="0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4007110F-BDC5-37E3-E5E9-90F3A6B0E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r="7277"/>
          <a:stretch/>
        </p:blipFill>
        <p:spPr bwMode="auto">
          <a:xfrm>
            <a:off x="8229599" y="771525"/>
            <a:ext cx="39624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40D237-C95E-35E6-133D-3F0B79E1B235}"/>
              </a:ext>
            </a:extLst>
          </p:cNvPr>
          <p:cNvSpPr txBox="1"/>
          <p:nvPr/>
        </p:nvSpPr>
        <p:spPr>
          <a:xfrm>
            <a:off x="5452485" y="959316"/>
            <a:ext cx="3615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Legacy Survey of Space and Time:</a:t>
            </a:r>
          </a:p>
          <a:p>
            <a:pPr algn="r"/>
            <a:r>
              <a:rPr lang="en-US" dirty="0"/>
              <a:t>&gt;1 million supernovae/year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09552-8048-51B3-3C03-184B90053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5" y="2981325"/>
            <a:ext cx="3225631" cy="3876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572F1E-3D9B-B635-2012-03BCBC68F21D}"/>
              </a:ext>
            </a:extLst>
          </p:cNvPr>
          <p:cNvSpPr txBox="1"/>
          <p:nvPr/>
        </p:nvSpPr>
        <p:spPr>
          <a:xfrm>
            <a:off x="1262457" y="6189444"/>
            <a:ext cx="3747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QUVIK: First Czech space telescope</a:t>
            </a:r>
          </a:p>
          <a:p>
            <a:pPr algn="r"/>
            <a:r>
              <a:rPr lang="en-US" dirty="0"/>
              <a:t>(launch 2028)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52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354F2-0522-5668-CA91-DA62B90C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"/>
            <a:ext cx="12192000" cy="904876"/>
          </a:xfrm>
        </p:spPr>
        <p:txBody>
          <a:bodyPr/>
          <a:lstStyle/>
          <a:p>
            <a:pPr algn="ctr"/>
            <a:r>
              <a:rPr lang="en-US" dirty="0"/>
              <a:t>What do we study?</a:t>
            </a:r>
            <a:endParaRPr lang="en-GB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AD63C1A6-A63B-2142-B9DC-38A45322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925"/>
            <a:ext cx="509016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0685D-9599-B56B-C098-20F0AA2A3723}"/>
              </a:ext>
            </a:extLst>
          </p:cNvPr>
          <p:cNvSpPr txBox="1"/>
          <p:nvPr/>
        </p:nvSpPr>
        <p:spPr>
          <a:xfrm>
            <a:off x="1867362" y="2390775"/>
            <a:ext cx="135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Binary stars</a:t>
            </a:r>
            <a:endParaRPr lang="en-GB" dirty="0"/>
          </a:p>
        </p:txBody>
      </p:sp>
      <p:pic>
        <p:nvPicPr>
          <p:cNvPr id="2052" name="Picture 4" descr="Crab Supernova Explosion [1080p]">
            <a:extLst>
              <a:ext uri="{FF2B5EF4-FFF2-40B4-BE49-F238E27FC236}">
                <a16:creationId xmlns:a16="http://schemas.microsoft.com/office/drawing/2014/main" id="{78C9D082-144A-AA96-40D6-21ED95B2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52725"/>
            <a:ext cx="57912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87458-81A8-8C1B-959C-EF25C40E81B3}"/>
              </a:ext>
            </a:extLst>
          </p:cNvPr>
          <p:cNvSpPr txBox="1"/>
          <p:nvPr/>
        </p:nvSpPr>
        <p:spPr>
          <a:xfrm>
            <a:off x="8664656" y="2301359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Explosions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1019D-1EA6-0F96-052C-65C46488B126}"/>
              </a:ext>
            </a:extLst>
          </p:cNvPr>
          <p:cNvSpPr txBox="1"/>
          <p:nvPr/>
        </p:nvSpPr>
        <p:spPr>
          <a:xfrm>
            <a:off x="3563479" y="1148835"/>
            <a:ext cx="5065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Theory directly relevant for observed objects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60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F519-96A2-C6CC-335E-01AEF3B0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1"/>
            <a:ext cx="10515600" cy="9493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are the big questions?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AB592-F138-788B-12A6-BA33B4E8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074"/>
            <a:ext cx="10515600" cy="4465311"/>
          </a:xfrm>
        </p:spPr>
        <p:txBody>
          <a:bodyPr>
            <a:normAutofit/>
          </a:bodyPr>
          <a:lstStyle/>
          <a:p>
            <a:r>
              <a:rPr lang="en-US" dirty="0"/>
              <a:t>What is the origin and evolution of gravitational wave sources?</a:t>
            </a:r>
          </a:p>
          <a:p>
            <a:endParaRPr lang="en-US" dirty="0"/>
          </a:p>
          <a:p>
            <a:r>
              <a:rPr lang="en-US" dirty="0"/>
              <a:t>How do various processes inside stars </a:t>
            </a:r>
            <a:r>
              <a:rPr lang="en-US" b="1" i="1" dirty="0"/>
              <a:t>really</a:t>
            </a:r>
            <a:r>
              <a:rPr lang="en-US" dirty="0"/>
              <a:t> look like?</a:t>
            </a:r>
          </a:p>
          <a:p>
            <a:endParaRPr lang="en-US" dirty="0"/>
          </a:p>
          <a:p>
            <a:r>
              <a:rPr lang="en-US" dirty="0"/>
              <a:t>What happens during death of (massive) (binary) stars?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are the sites of acceleration of highest energy particles?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82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EF75-9934-4CAA-7C55-DD6E3E8D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376"/>
            <a:ext cx="12192000" cy="844550"/>
          </a:xfrm>
        </p:spPr>
        <p:txBody>
          <a:bodyPr/>
          <a:lstStyle/>
          <a:p>
            <a:pPr algn="ctr"/>
            <a:r>
              <a:rPr lang="en-US" dirty="0"/>
              <a:t>What tools do we use?</a:t>
            </a:r>
            <a:endParaRPr lang="en-GB" dirty="0"/>
          </a:p>
        </p:txBody>
      </p:sp>
      <p:pic>
        <p:nvPicPr>
          <p:cNvPr id="3074" name="Picture 2" descr="Introduction to HPC - IT4Innovations">
            <a:extLst>
              <a:ext uri="{FF2B5EF4-FFF2-40B4-BE49-F238E27FC236}">
                <a16:creationId xmlns:a16="http://schemas.microsoft.com/office/drawing/2014/main" id="{42F20C49-E322-67B2-8417-CBAF02F7B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048300" cy="280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003833-C92C-4C39-D8FE-912324648CC3}"/>
              </a:ext>
            </a:extLst>
          </p:cNvPr>
          <p:cNvSpPr txBox="1"/>
          <p:nvPr/>
        </p:nvSpPr>
        <p:spPr>
          <a:xfrm>
            <a:off x="933450" y="872609"/>
            <a:ext cx="25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Mathematical modeling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0CC45-0D81-B671-9453-04503FE88D97}"/>
              </a:ext>
            </a:extLst>
          </p:cNvPr>
          <p:cNvSpPr txBox="1"/>
          <p:nvPr/>
        </p:nvSpPr>
        <p:spPr>
          <a:xfrm>
            <a:off x="0" y="4638675"/>
            <a:ext cx="4048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Numerical solution of partial differential equations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computers and small clusters, 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high-performance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~10 million CPU-hours/year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DDAB1-D2E0-8EE4-4C91-58E270EC4744}"/>
              </a:ext>
            </a:extLst>
          </p:cNvPr>
          <p:cNvSpPr txBox="1"/>
          <p:nvPr/>
        </p:nvSpPr>
        <p:spPr>
          <a:xfrm>
            <a:off x="5162550" y="872609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(Semi)analytic modeling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1E98C-F47A-7761-3EB7-E9B43049A62E}"/>
              </a:ext>
            </a:extLst>
          </p:cNvPr>
          <p:cNvSpPr txBox="1"/>
          <p:nvPr/>
        </p:nvSpPr>
        <p:spPr>
          <a:xfrm>
            <a:off x="9525000" y="872609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learning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C220F-08A7-DD6C-37C3-0CC642853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587" y="1496040"/>
            <a:ext cx="3967839" cy="2131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78DABA-5A1C-8F33-A5DB-8514CE7E07DC}"/>
              </a:ext>
            </a:extLst>
          </p:cNvPr>
          <p:cNvSpPr txBox="1"/>
          <p:nvPr/>
        </p:nvSpPr>
        <p:spPr>
          <a:xfrm>
            <a:off x="4514850" y="4638674"/>
            <a:ext cx="40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Analytic and numerical solution of ordinary differential equations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Radiation, magnetic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realism – from dust to neutrinos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88A67B-222B-FE49-D8FF-69AEBFD2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585" y="1295400"/>
            <a:ext cx="2447925" cy="3924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A8738-FEB7-E914-536E-DB2322EAF672}"/>
              </a:ext>
            </a:extLst>
          </p:cNvPr>
          <p:cNvSpPr txBox="1"/>
          <p:nvPr/>
        </p:nvSpPr>
        <p:spPr>
          <a:xfrm>
            <a:off x="9220200" y="5380672"/>
            <a:ext cx="3162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Bayesian hierarchical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from ground- and space-based facilities</a:t>
            </a:r>
          </a:p>
        </p:txBody>
      </p:sp>
    </p:spTree>
    <p:extLst>
      <p:ext uri="{BB962C8B-B14F-4D97-AF65-F5344CB8AC3E}">
        <p14:creationId xmlns:p14="http://schemas.microsoft.com/office/powerpoint/2010/main" val="126398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2F03-41C7-D8AB-9445-BFAC48470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1763"/>
            <a:ext cx="12192000" cy="1039812"/>
          </a:xfrm>
        </p:spPr>
        <p:txBody>
          <a:bodyPr>
            <a:normAutofit/>
          </a:bodyPr>
          <a:lstStyle/>
          <a:p>
            <a:r>
              <a:rPr lang="en-US" sz="4800" dirty="0"/>
              <a:t>Theory in time-domain astrophysics</a:t>
            </a:r>
            <a:endParaRPr lang="en-GB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082F2-32BB-C5D3-769D-7E69BC272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673" y="1416977"/>
            <a:ext cx="5962650" cy="1655762"/>
          </a:xfrm>
        </p:spPr>
        <p:txBody>
          <a:bodyPr/>
          <a:lstStyle/>
          <a:p>
            <a:r>
              <a:rPr lang="cs-CZ" dirty="0"/>
              <a:t>Ondřej Pejcha</a:t>
            </a:r>
            <a:endParaRPr lang="en-US" dirty="0"/>
          </a:p>
          <a:p>
            <a:r>
              <a:rPr lang="cs-CZ" dirty="0"/>
              <a:t>ÚTF MFF 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B297D-2238-44CD-1B68-22CF9C35EB64}"/>
              </a:ext>
            </a:extLst>
          </p:cNvPr>
          <p:cNvSpPr txBox="1"/>
          <p:nvPr/>
        </p:nvSpPr>
        <p:spPr>
          <a:xfrm>
            <a:off x="0" y="405675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See for examples of past work (papers with students)</a:t>
            </a:r>
            <a:endParaRPr lang="en-GB" sz="2400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E056E85-FAB3-EF26-6149-3DA17653E5B9}"/>
              </a:ext>
            </a:extLst>
          </p:cNvPr>
          <p:cNvSpPr/>
          <p:nvPr/>
        </p:nvSpPr>
        <p:spPr>
          <a:xfrm>
            <a:off x="5810247" y="4889749"/>
            <a:ext cx="571500" cy="4986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DA048-E672-1A73-BC07-D349A700C89A}"/>
              </a:ext>
            </a:extLst>
          </p:cNvPr>
          <p:cNvSpPr txBox="1"/>
          <p:nvPr/>
        </p:nvSpPr>
        <p:spPr>
          <a:xfrm>
            <a:off x="1085331" y="2942069"/>
            <a:ext cx="1002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Your interests + preferred tools + astrophysical relevance </a:t>
            </a:r>
            <a:r>
              <a:rPr lang="en-US" sz="2400" dirty="0">
                <a:sym typeface="Symbol" panose="05050102010706020507" pitchFamily="18" charset="2"/>
              </a:rPr>
              <a:t> unique project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07D2C-5CCF-1B30-735E-5457A50A3508}"/>
              </a:ext>
            </a:extLst>
          </p:cNvPr>
          <p:cNvSpPr txBox="1"/>
          <p:nvPr/>
        </p:nvSpPr>
        <p:spPr>
          <a:xfrm>
            <a:off x="3047997" y="572709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https://utf.mff.cuni.cz/~pejcha</a:t>
            </a:r>
          </a:p>
        </p:txBody>
      </p:sp>
    </p:spTree>
    <p:extLst>
      <p:ext uri="{BB962C8B-B14F-4D97-AF65-F5344CB8AC3E}">
        <p14:creationId xmlns:p14="http://schemas.microsoft.com/office/powerpoint/2010/main" val="395933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230</Words>
  <Application>Microsoft Office PowerPoint</Application>
  <PresentationFormat>Widescreen</PresentationFormat>
  <Paragraphs>44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Symbol</vt:lpstr>
      <vt:lpstr>Times New Roman</vt:lpstr>
      <vt:lpstr>Office Theme</vt:lpstr>
      <vt:lpstr>Theory in time-domain astrophysics</vt:lpstr>
      <vt:lpstr>What is time-domain astrophysics?</vt:lpstr>
      <vt:lpstr>Why time-domain astrophysics now?</vt:lpstr>
      <vt:lpstr>What do we study?</vt:lpstr>
      <vt:lpstr>What are the big questions?</vt:lpstr>
      <vt:lpstr>What tools do we use?</vt:lpstr>
      <vt:lpstr>Theory in time-domain astrophysics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Ondřej Pejcha</dc:creator>
  <cp:lastModifiedBy>Ondřej Pejcha</cp:lastModifiedBy>
  <cp:revision>18</cp:revision>
  <dcterms:created xsi:type="dcterms:W3CDTF">2024-09-28T08:05:15Z</dcterms:created>
  <dcterms:modified xsi:type="dcterms:W3CDTF">2025-09-30T06:52:43Z</dcterms:modified>
</cp:coreProperties>
</file>