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64" r:id="rId2"/>
  </p:sldMasterIdLst>
  <p:notesMasterIdLst>
    <p:notesMasterId r:id="rId8"/>
  </p:notesMasterIdLst>
  <p:handoutMasterIdLst>
    <p:handoutMasterId r:id="rId9"/>
  </p:handoutMasterIdLst>
  <p:sldIdLst>
    <p:sldId id="427" r:id="rId3"/>
    <p:sldId id="464" r:id="rId4"/>
    <p:sldId id="466" r:id="rId5"/>
    <p:sldId id="463" r:id="rId6"/>
    <p:sldId id="462" r:id="rId7"/>
  </p:sldIdLst>
  <p:sldSz cx="9144000" cy="6858000" type="screen4x3"/>
  <p:notesSz cx="9928225" cy="679767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5C8B8ED-5A61-4207-8B66-7B38403CE3C2}">
          <p14:sldIdLst>
            <p14:sldId id="427"/>
            <p14:sldId id="464"/>
            <p14:sldId id="466"/>
            <p14:sldId id="463"/>
            <p14:sldId id="4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B"/>
    <a:srgbClr val="396EB2"/>
    <a:srgbClr val="CC6600"/>
    <a:srgbClr val="104C88"/>
    <a:srgbClr val="5585AD"/>
    <a:srgbClr val="6183A1"/>
    <a:srgbClr val="003768"/>
    <a:srgbClr val="729ABD"/>
    <a:srgbClr val="F7EECD"/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5" autoAdjust="0"/>
    <p:restoredTop sz="94628" autoAdjust="0"/>
  </p:normalViewPr>
  <p:slideViewPr>
    <p:cSldViewPr>
      <p:cViewPr>
        <p:scale>
          <a:sx n="75" d="100"/>
          <a:sy n="75" d="100"/>
        </p:scale>
        <p:origin x="-1522" y="-3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410" y="0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07B775-6C51-F447-86E3-5F536CFE37D0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118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410" y="6457118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6CB44-6A94-9F4D-A6D9-E5AA228F6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32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410" y="0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9F777D-815B-2346-8124-268724DB6BC1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255" y="3229121"/>
            <a:ext cx="7941719" cy="30582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7118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410" y="6457118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EB22F-C78E-484F-94E3-E8B144250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4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0" y="2032134"/>
            <a:ext cx="9144000" cy="1384995"/>
          </a:xfrm>
          <a:prstGeom prst="rect">
            <a:avLst/>
          </a:prstGeom>
          <a:solidFill>
            <a:srgbClr val="CC6600"/>
          </a:solidFill>
        </p:spPr>
        <p:txBody>
          <a:bodyPr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61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6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7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23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1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407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78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2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0" y="2032134"/>
            <a:ext cx="9144000" cy="1384995"/>
          </a:xfrm>
          <a:prstGeom prst="rect">
            <a:avLst/>
          </a:prstGeom>
          <a:solidFill>
            <a:srgbClr val="CC6600"/>
          </a:solidFill>
        </p:spPr>
        <p:txBody>
          <a:bodyPr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00376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8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3990490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idx="1"/>
          </p:nvPr>
        </p:nvSpPr>
        <p:spPr bwMode="auto">
          <a:xfrm>
            <a:off x="612775" y="9144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400"/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137249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Bulle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idx="1"/>
          </p:nvPr>
        </p:nvSpPr>
        <p:spPr bwMode="auto">
          <a:xfrm>
            <a:off x="612775" y="9144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buFont typeface="Arial" pitchFamily="34" charset="0"/>
              <a:buChar char="•"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200"/>
            </a:lvl2pPr>
            <a:lvl3pPr marL="914400" indent="-228600">
              <a:buFont typeface="Arial" pitchFamily="34" charset="0"/>
              <a:buChar char="•"/>
              <a:defRPr sz="2200"/>
            </a:lvl3pPr>
            <a:lvl4pPr marL="1371600" indent="-228600">
              <a:buFont typeface="Arial" pitchFamily="34" charset="0"/>
              <a:buChar char="•"/>
              <a:defRPr sz="22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10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 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330115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313903"/>
            <a:ext cx="7540625" cy="37189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idx="1"/>
          </p:nvPr>
        </p:nvSpPr>
        <p:spPr bwMode="auto">
          <a:xfrm>
            <a:off x="1143000" y="914400"/>
            <a:ext cx="7543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400"/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-855078" y="120232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SCHOOL OF MEDICINE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-1186934" y="492073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Helvetica 65"/>
              </a:rPr>
              <a:t>UC San</a:t>
            </a:r>
            <a:r>
              <a:rPr lang="en-US" baseline="0" dirty="0" smtClean="0">
                <a:solidFill>
                  <a:schemeClr val="bg1"/>
                </a:solidFill>
                <a:latin typeface="Helvetica 65"/>
              </a:rPr>
              <a:t> Francisco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2669444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"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Title 7"/>
          <p:cNvSpPr>
            <a:spLocks noGrp="1"/>
          </p:cNvSpPr>
          <p:nvPr userDrawn="1">
            <p:ph type="ctrTitle"/>
          </p:nvPr>
        </p:nvSpPr>
        <p:spPr>
          <a:xfrm>
            <a:off x="0" y="2348805"/>
            <a:ext cx="9144000" cy="1384995"/>
          </a:xfrm>
          <a:prstGeom prst="rect">
            <a:avLst/>
          </a:prstGeom>
          <a:ln>
            <a:noFill/>
          </a:ln>
        </p:spPr>
        <p:txBody>
          <a:bodyPr wrap="square"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D787256-D8D9-4B1F-8AF9-05C3E7401003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9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3">
              <a:schemeClr val="bg1"/>
            </a:gs>
            <a:gs pos="9000">
              <a:schemeClr val="bg1"/>
            </a:gs>
            <a:gs pos="85000">
              <a:srgbClr val="F2F2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2"/>
          <p:cNvSpPr txBox="1">
            <a:spLocks/>
          </p:cNvSpPr>
          <p:nvPr/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lang="en-US" sz="22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6600"/>
              </a:buClr>
              <a:buSzPct val="70000"/>
              <a:buFont typeface="Courier New" pitchFamily="49" charset="0"/>
              <a:buChar char="o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§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C6600"/>
              </a:buClr>
              <a:buSzPct val="75000"/>
              <a:buFont typeface="Arial" charset="0"/>
              <a:buChar char="•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Helvetica 55 Roman" pitchFamily="34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dirty="0"/>
              <a:t>Click to edit text </a:t>
            </a:r>
          </a:p>
          <a:p>
            <a:pPr marL="639763" lvl="1" indent="-273050">
              <a:buFont typeface="Arial" pitchFamily="34" charset="0"/>
              <a:buChar char="•"/>
              <a:defRPr/>
            </a:pPr>
            <a:r>
              <a:rPr lang="en-US" dirty="0" smtClean="0"/>
              <a:t>Second level</a:t>
            </a:r>
          </a:p>
          <a:p>
            <a:pPr marL="914400" lvl="2" indent="-228600">
              <a:buFont typeface="Arial" pitchFamily="34" charset="0"/>
              <a:buChar char="•"/>
              <a:defRPr/>
            </a:pPr>
            <a:r>
              <a:rPr lang="en-US" dirty="0" smtClean="0"/>
              <a:t>Third level</a:t>
            </a:r>
          </a:p>
          <a:p>
            <a:pPr marL="1371600" lvl="3" indent="-228600">
              <a:buFont typeface="Arial" pitchFamily="34" charset="0"/>
              <a:buChar char="•"/>
              <a:defRPr/>
            </a:pPr>
            <a:r>
              <a:rPr lang="en-US" dirty="0" smtClean="0"/>
              <a:t>Fourth level</a:t>
            </a:r>
          </a:p>
        </p:txBody>
      </p:sp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Václav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Perlík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8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 in </a:t>
            </a:r>
            <a:r>
              <a:rPr lang="cs-CZ" sz="1600" kern="1200" cap="none" baseline="0" dirty="0" err="1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Prague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62" r:id="rId2"/>
    <p:sldLayoutId id="2147483859" r:id="rId3"/>
    <p:sldLayoutId id="2147483860" r:id="rId4"/>
    <p:sldLayoutId id="2147483861" r:id="rId5"/>
    <p:sldLayoutId id="2147483863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900" b="1" kern="1200" cap="all" dirty="0">
          <a:solidFill>
            <a:srgbClr val="CC6600"/>
          </a:solidFill>
          <a:latin typeface="Helvetica 65" pitchFamily="34" charset="0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100000"/>
        <a:buFont typeface="Wingdings" charset="0"/>
        <a:buChar char="§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CC6600"/>
        </a:buClr>
        <a:buSzPct val="70000"/>
        <a:buFont typeface="Courier New" charset="0"/>
        <a:buChar char="o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§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CC6600"/>
        </a:buClr>
        <a:buSzPct val="75000"/>
        <a:buFont typeface="Arial" charset="0"/>
        <a:buChar char="•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Helvetica 55 Roman" pitchFamily="34" charset="0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654D977-C359-42B5-92E0-CC2DB691BCDA}" type="datetimeFigureOut">
              <a:rPr lang="en-US" smtClean="0"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10/2/2023</a:t>
            </a:fld>
            <a:endParaRPr lang="en-US"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94C600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787256-D8D9-4B1F-8AF9-05C3E7401003}" type="slidenum">
              <a:rPr lang="en-US" smtClean="0"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90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nda@karlov.mff.uni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studium/dipl_st/index.php?id=&amp;tid=&amp;do=main&amp;doo=detail&amp;did=24014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2524262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3861048"/>
            <a:ext cx="3816424" cy="2160240"/>
          </a:xfrm>
        </p:spPr>
        <p:txBody>
          <a:bodyPr>
            <a:normAutofit/>
          </a:bodyPr>
          <a:lstStyle/>
          <a:p>
            <a:r>
              <a:rPr lang="en-US" dirty="0" err="1" smtClean="0"/>
              <a:t>Franti</a:t>
            </a:r>
            <a:r>
              <a:rPr lang="cs-CZ" dirty="0"/>
              <a:t>š</a:t>
            </a:r>
            <a:r>
              <a:rPr lang="en-US" dirty="0" err="1" smtClean="0"/>
              <a:t>ek</a:t>
            </a:r>
            <a:r>
              <a:rPr lang="cs-CZ" dirty="0" smtClean="0"/>
              <a:t> Šanda,</a:t>
            </a:r>
          </a:p>
          <a:p>
            <a:r>
              <a:rPr lang="cs-CZ" dirty="0" smtClean="0"/>
              <a:t>Fyzikální ústav  Univerzity Karlovy</a:t>
            </a:r>
          </a:p>
          <a:p>
            <a:endParaRPr lang="cs-CZ" dirty="0" smtClean="0"/>
          </a:p>
          <a:p>
            <a:r>
              <a:rPr lang="cs-CZ" dirty="0" smtClean="0"/>
              <a:t>KK5, 2.patro</a:t>
            </a:r>
          </a:p>
          <a:p>
            <a:r>
              <a:rPr lang="cs-CZ" dirty="0" smtClean="0">
                <a:hlinkClick r:id="rId2"/>
              </a:rPr>
              <a:t>sanda</a:t>
            </a:r>
            <a:r>
              <a:rPr lang="en-US" dirty="0" smtClean="0">
                <a:hlinkClick r:id="rId2"/>
              </a:rPr>
              <a:t>@karlov.mff.uni.cz</a:t>
            </a:r>
            <a:endParaRPr lang="cs-CZ" dirty="0" smtClean="0"/>
          </a:p>
          <a:p>
            <a:r>
              <a:rPr lang="cs-CZ" sz="1600" dirty="0" smtClean="0"/>
              <a:t>http:</a:t>
            </a:r>
            <a:r>
              <a:rPr lang="en-US" sz="1600" dirty="0" smtClean="0"/>
              <a:t>//</a:t>
            </a:r>
            <a:r>
              <a:rPr lang="cs-CZ" sz="1600" dirty="0" smtClean="0"/>
              <a:t>alma</a:t>
            </a:r>
            <a:r>
              <a:rPr lang="en-US" sz="1600" dirty="0" smtClean="0"/>
              <a:t>.karlov.mff.cuni.cz/</a:t>
            </a:r>
            <a:r>
              <a:rPr lang="en-US" sz="1600" dirty="0" err="1" smtClean="0"/>
              <a:t>sanda</a:t>
            </a:r>
            <a:endParaRPr lang="cs-CZ" sz="16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84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Kores</a:t>
            </a:r>
            <a:r>
              <a:rPr lang="en-US" dirty="0" smtClean="0"/>
              <a:t>p</a:t>
            </a:r>
            <a:r>
              <a:rPr lang="cs-CZ" dirty="0" smtClean="0"/>
              <a:t>ondence </a:t>
            </a:r>
            <a:r>
              <a:rPr lang="cs-CZ" dirty="0" smtClean="0"/>
              <a:t>mezi: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</a:t>
            </a:r>
          </a:p>
          <a:p>
            <a:pPr marL="0" indent="0">
              <a:buNone/>
            </a:pPr>
            <a:r>
              <a:rPr lang="cs-CZ" dirty="0" smtClean="0"/>
              <a:t>experimentální</a:t>
            </a:r>
            <a:r>
              <a:rPr lang="en-US" dirty="0" smtClean="0"/>
              <a:t>m</a:t>
            </a:r>
            <a:r>
              <a:rPr lang="cs-CZ" dirty="0" smtClean="0"/>
              <a:t>  design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cs-CZ" dirty="0" smtClean="0"/>
              <a:t> </a:t>
            </a:r>
            <a:r>
              <a:rPr lang="en-US" dirty="0" err="1" smtClean="0"/>
              <a:t>Feynmanov</a:t>
            </a:r>
            <a:r>
              <a:rPr lang="cs-CZ" dirty="0" smtClean="0"/>
              <a:t>ý</a:t>
            </a:r>
            <a:r>
              <a:rPr lang="en-US" dirty="0" smtClean="0"/>
              <a:t>mi </a:t>
            </a:r>
            <a:r>
              <a:rPr lang="en-US" dirty="0" smtClean="0"/>
              <a:t> </a:t>
            </a:r>
            <a:r>
              <a:rPr lang="cs-CZ" dirty="0" smtClean="0"/>
              <a:t>diagramy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7"/>
            <a:ext cx="4788024" cy="189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617888" cy="330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</p:spPr>
        <p:txBody>
          <a:bodyPr/>
          <a:lstStyle/>
          <a:p>
            <a:r>
              <a:rPr lang="en-US" dirty="0"/>
              <a:t> </a:t>
            </a:r>
            <a:r>
              <a:rPr lang="cs-CZ" dirty="0" smtClean="0"/>
              <a:t> </a:t>
            </a:r>
            <a:r>
              <a:rPr lang="cs-CZ" sz="2000" dirty="0" smtClean="0"/>
              <a:t>intro : t</a:t>
            </a:r>
            <a:r>
              <a:rPr lang="en-US" sz="2000" dirty="0" err="1" smtClean="0"/>
              <a:t>eorie</a:t>
            </a:r>
            <a:r>
              <a:rPr lang="en-US" sz="2000" dirty="0" smtClean="0"/>
              <a:t> </a:t>
            </a:r>
            <a:r>
              <a:rPr lang="en-US" sz="2000" dirty="0" err="1" smtClean="0"/>
              <a:t>dynamick</a:t>
            </a:r>
            <a:r>
              <a:rPr lang="cs-CZ" sz="2000" dirty="0" smtClean="0"/>
              <a:t>ýc</a:t>
            </a:r>
            <a:r>
              <a:rPr lang="en-US" sz="2000" dirty="0" smtClean="0"/>
              <a:t>h </a:t>
            </a:r>
            <a:r>
              <a:rPr lang="en-US" sz="2000" dirty="0" err="1" smtClean="0"/>
              <a:t>spekter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243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000" dirty="0" err="1" smtClean="0"/>
              <a:t>TEoRIE</a:t>
            </a:r>
            <a:r>
              <a:rPr lang="en-US" sz="2000" dirty="0" smtClean="0"/>
              <a:t> </a:t>
            </a:r>
            <a:r>
              <a:rPr lang="en-US" sz="2000" dirty="0" err="1"/>
              <a:t>dvojité</a:t>
            </a:r>
            <a:r>
              <a:rPr lang="en-US" sz="2000" dirty="0"/>
              <a:t> </a:t>
            </a:r>
            <a:r>
              <a:rPr lang="en-US" sz="2000" dirty="0" err="1"/>
              <a:t>kvantové</a:t>
            </a:r>
            <a:r>
              <a:rPr lang="en-US" sz="2000" dirty="0"/>
              <a:t> </a:t>
            </a:r>
            <a:r>
              <a:rPr lang="en-US" sz="2000" dirty="0" err="1"/>
              <a:t>koherence</a:t>
            </a:r>
            <a:r>
              <a:rPr lang="en-US" sz="2000" dirty="0"/>
              <a:t> a </a:t>
            </a:r>
            <a:r>
              <a:rPr lang="en-US" sz="2000" dirty="0" err="1" smtClean="0"/>
              <a:t>optická</a:t>
            </a:r>
            <a:r>
              <a:rPr lang="cs-CZ" sz="2000" dirty="0" smtClean="0"/>
              <a:t> spektra</a:t>
            </a:r>
            <a:endParaRPr lang="cs-CZ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14400"/>
            <a:ext cx="8370639" cy="50292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Annihilac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cs-CZ" dirty="0" smtClean="0"/>
              <a:t>árních excitací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odpov</a:t>
            </a:r>
            <a:r>
              <a:rPr lang="cs-CZ" dirty="0" smtClean="0"/>
              <a:t>ídá</a:t>
            </a:r>
            <a:r>
              <a:rPr lang="cs-CZ" dirty="0" smtClean="0"/>
              <a:t> diagra</a:t>
            </a:r>
            <a:r>
              <a:rPr lang="en-US" dirty="0" smtClean="0"/>
              <a:t>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( design</a:t>
            </a:r>
            <a:r>
              <a:rPr lang="en-US" dirty="0" smtClean="0"/>
              <a:t>                               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Témata: teorie </a:t>
            </a:r>
            <a:r>
              <a:rPr lang="cs-CZ" dirty="0" smtClean="0"/>
              <a:t>anihilace</a:t>
            </a:r>
            <a:r>
              <a:rPr lang="cs-CZ" dirty="0" smtClean="0"/>
              <a:t>, anomální transport</a:t>
            </a:r>
            <a:r>
              <a:rPr lang="en-US" dirty="0" smtClean="0"/>
              <a:t>/</a:t>
            </a:r>
            <a:r>
              <a:rPr lang="cs-CZ" dirty="0" smtClean="0"/>
              <a:t>difuze excitace, design experimentu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3" b="50198"/>
          <a:stretch/>
        </p:blipFill>
        <p:spPr>
          <a:xfrm>
            <a:off x="1547664" y="1124744"/>
            <a:ext cx="6557389" cy="203795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420290" y="3396574"/>
            <a:ext cx="87814" cy="19046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44426" y="3396574"/>
            <a:ext cx="87814" cy="19046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-2041482330" y="4365104"/>
            <a:ext cx="1952257861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83556" y="5228330"/>
            <a:ext cx="640080" cy="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6740232" y="5228329"/>
            <a:ext cx="640080" cy="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88024" y="4076202"/>
            <a:ext cx="640080" cy="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4716016" y="3500137"/>
            <a:ext cx="640080" cy="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883556" y="4859868"/>
                <a:ext cx="605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556" y="4859868"/>
                <a:ext cx="60567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804248" y="4859868"/>
                <a:ext cx="784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859868"/>
                <a:ext cx="78412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88024" y="3707740"/>
                <a:ext cx="4827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707740"/>
                <a:ext cx="48276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788024" y="3131676"/>
                <a:ext cx="4701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131676"/>
                <a:ext cx="470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478489" y="4819088"/>
                <a:ext cx="1286506" cy="410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489" y="4819088"/>
                <a:ext cx="1286506" cy="410112"/>
              </a:xfrm>
              <a:prstGeom prst="rect">
                <a:avLst/>
              </a:prstGeom>
              <a:blipFill rotWithShape="1">
                <a:blip r:embed="rId7"/>
                <a:stretch>
                  <a:fillRect t="-153731" r="-10900" b="-228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rot="5400000">
            <a:off x="6108917" y="4605877"/>
            <a:ext cx="29580" cy="1217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5436096" y="4099008"/>
                <a:ext cx="1338700" cy="410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099008"/>
                <a:ext cx="1338700" cy="410112"/>
              </a:xfrm>
              <a:prstGeom prst="rect">
                <a:avLst/>
              </a:prstGeom>
              <a:blipFill rotWithShape="1">
                <a:blip r:embed="rId8"/>
                <a:stretch>
                  <a:fillRect t="-151471" r="-9132" b="-2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5364088" y="3573016"/>
                <a:ext cx="1407501" cy="410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573016"/>
                <a:ext cx="1407501" cy="410112"/>
              </a:xfrm>
              <a:prstGeom prst="rect">
                <a:avLst/>
              </a:prstGeom>
              <a:blipFill rotWithShape="1">
                <a:blip r:embed="rId9"/>
                <a:stretch>
                  <a:fillRect t="-153731" r="-8225" b="-228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rot="5400000">
            <a:off x="6029839" y="3453749"/>
            <a:ext cx="29580" cy="1217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029839" y="2877685"/>
            <a:ext cx="29580" cy="1217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691680" y="3851756"/>
                <a:ext cx="21350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−2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851756"/>
                <a:ext cx="213500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ight Arrow 39"/>
          <p:cNvSpPr/>
          <p:nvPr/>
        </p:nvSpPr>
        <p:spPr>
          <a:xfrm rot="16200000">
            <a:off x="5946727" y="4435159"/>
            <a:ext cx="283410" cy="440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0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 Light" panose="020F0302020204030204"/>
              </a:rPr>
              <a:t>Dvouexcitonové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cs-CZ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stavy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na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válci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14400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Model optických vlastností tubulárního agregátu: </a:t>
            </a:r>
          </a:p>
          <a:p>
            <a:pPr marL="0" indent="0">
              <a:buNone/>
            </a:pPr>
            <a:r>
              <a:rPr lang="cs-CZ" dirty="0"/>
              <a:t>  soustava dvouhladinových molekul s uspořádanými  dipóly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5340173" cy="300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n 4"/>
          <p:cNvSpPr/>
          <p:nvPr/>
        </p:nvSpPr>
        <p:spPr>
          <a:xfrm>
            <a:off x="5749280" y="2348880"/>
            <a:ext cx="1847056" cy="28083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5725183" y="5949280"/>
            <a:ext cx="19431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cyklické excitované stavy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8179840" y="2708920"/>
            <a:ext cx="352600" cy="23420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 rot="5400000">
            <a:off x="7822479" y="3840032"/>
            <a:ext cx="18630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podélné exciované stavy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80112" y="1916832"/>
            <a:ext cx="1608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>
                <a:latin typeface="Helvetica 65"/>
              </a:rPr>
              <a:t>Fyzikální model</a:t>
            </a:r>
            <a:endParaRPr lang="en-US" sz="1600" dirty="0">
              <a:latin typeface="Helvetica 65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719664" y="32129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9600000">
            <a:off x="6587283" y="279926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9600000">
            <a:off x="6589165" y="337532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9600000">
            <a:off x="6587283" y="395139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9600000">
            <a:off x="6587283" y="452745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9480000">
            <a:off x="7019331" y="279926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9300000">
            <a:off x="7381253" y="2771339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9480000">
            <a:off x="7019331" y="337532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9480000">
            <a:off x="7019331" y="395139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9480000">
            <a:off x="7019331" y="452745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9780000">
            <a:off x="6165824" y="277160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9780000">
            <a:off x="6157117" y="330331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9780000">
            <a:off x="6155235" y="387938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9780000">
            <a:off x="6155235" y="445544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200000">
            <a:off x="5842150" y="314968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200000">
            <a:off x="5831107" y="2633672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200000">
            <a:off x="5842150" y="372574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200000">
            <a:off x="5831107" y="430180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9300000">
            <a:off x="7370375" y="3347403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9300000">
            <a:off x="7370375" y="3923467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9300000">
            <a:off x="7370375" y="4499531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11560" y="5949280"/>
            <a:ext cx="3108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Agregát organických světločivých molekul</a:t>
            </a:r>
            <a:endParaRPr lang="en-US" dirty="0"/>
          </a:p>
        </p:txBody>
      </p:sp>
      <p:sp>
        <p:nvSpPr>
          <p:cNvPr id="42" name="Curved Down Arrow 41"/>
          <p:cNvSpPr/>
          <p:nvPr/>
        </p:nvSpPr>
        <p:spPr>
          <a:xfrm rot="10620000">
            <a:off x="6110081" y="5377398"/>
            <a:ext cx="1216152" cy="4996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Struktura jednoexcitovaných stavů: </a:t>
            </a:r>
          </a:p>
          <a:p>
            <a:r>
              <a:rPr lang="cs-CZ" dirty="0" smtClean="0"/>
              <a:t>  podélné stavy -  Blochovy stavy krystalu</a:t>
            </a:r>
          </a:p>
          <a:p>
            <a:r>
              <a:rPr lang="cs-CZ" dirty="0"/>
              <a:t> </a:t>
            </a:r>
            <a:r>
              <a:rPr lang="cs-CZ" dirty="0" smtClean="0"/>
              <a:t> cyklické stavy -   obdobné benzenu aj.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íce excitací na válci: </a:t>
            </a:r>
            <a:r>
              <a:rPr lang="cs-CZ" dirty="0" smtClean="0"/>
              <a:t>nezávislost?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/>
              <a:t>ne </a:t>
            </a:r>
            <a:r>
              <a:rPr lang="cs-CZ" dirty="0" smtClean="0"/>
              <a:t>tak úplně:  Pauliho exkluze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</a:t>
            </a:r>
            <a:r>
              <a:rPr lang="cs-CZ" dirty="0" smtClean="0"/>
              <a:t> </a:t>
            </a:r>
            <a:r>
              <a:rPr lang="cs-CZ" dirty="0" smtClean="0"/>
              <a:t>excitonová anihilace (po difuzi na válci)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Úkol</a:t>
            </a:r>
            <a:r>
              <a:rPr lang="cs-CZ" dirty="0"/>
              <a:t>: </a:t>
            </a:r>
            <a:r>
              <a:rPr lang="cs-CZ" dirty="0" smtClean="0"/>
              <a:t>popsat</a:t>
            </a:r>
            <a:r>
              <a:rPr lang="cs-CZ" dirty="0" smtClean="0"/>
              <a:t> </a:t>
            </a:r>
            <a:r>
              <a:rPr lang="cs-CZ" dirty="0" smtClean="0"/>
              <a:t>struktur</a:t>
            </a:r>
            <a:r>
              <a:rPr lang="cs-CZ" dirty="0"/>
              <a:t>u</a:t>
            </a:r>
            <a:r>
              <a:rPr lang="cs-CZ" dirty="0" smtClean="0"/>
              <a:t> </a:t>
            </a:r>
            <a:r>
              <a:rPr lang="cs-CZ" dirty="0"/>
              <a:t>a dynamiku stavů se dvěma </a:t>
            </a:r>
            <a:r>
              <a:rPr lang="cs-CZ" dirty="0" smtClean="0"/>
              <a:t>excitacemi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9&quot;&gt;&lt;object type=&quot;3&quot; unique_id=&quot;10567&quot;&gt;&lt;property id=&quot;20148&quot; value=&quot;5&quot;/&gt;&lt;property id=&quot;20300&quot; value=&quot;Slide 1&quot;/&gt;&lt;property id=&quot;20307&quot; value=&quot;256&quot;/&gt;&lt;/object&gt;&lt;/object&gt;&lt;object type=&quot;8&quot; unique_id=&quot;10033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OM_orange_blue_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SOM_orange_blue_template</Template>
  <TotalTime>47714</TotalTime>
  <Words>258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SOM_orange_blue_template</vt:lpstr>
      <vt:lpstr>1_Austin</vt:lpstr>
      <vt:lpstr>   </vt:lpstr>
      <vt:lpstr>  intro : teorie dynamických spekter</vt:lpstr>
      <vt:lpstr> TEoRIE dvojité kvantové koherence a optická spektra</vt:lpstr>
      <vt:lpstr>Dvouexcitonové  stavy na válci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San Francisco      School of Medicine</dc:title>
  <dc:creator>Vasek</dc:creator>
  <cp:lastModifiedBy>fs</cp:lastModifiedBy>
  <cp:revision>801</cp:revision>
  <cp:lastPrinted>2016-11-26T22:15:18Z</cp:lastPrinted>
  <dcterms:created xsi:type="dcterms:W3CDTF">2014-02-25T18:17:54Z</dcterms:created>
  <dcterms:modified xsi:type="dcterms:W3CDTF">2023-10-03T02:17:48Z</dcterms:modified>
</cp:coreProperties>
</file>