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84" r:id="rId3"/>
    <p:sldId id="371" r:id="rId4"/>
    <p:sldId id="385" r:id="rId5"/>
    <p:sldId id="372" r:id="rId6"/>
    <p:sldId id="386" r:id="rId7"/>
    <p:sldId id="374" r:id="rId8"/>
    <p:sldId id="376" r:id="rId9"/>
    <p:sldId id="375" r:id="rId10"/>
    <p:sldId id="387" r:id="rId11"/>
    <p:sldId id="377" r:id="rId12"/>
    <p:sldId id="388" r:id="rId13"/>
    <p:sldId id="397" r:id="rId14"/>
    <p:sldId id="403" r:id="rId15"/>
    <p:sldId id="401" r:id="rId16"/>
    <p:sldId id="378" r:id="rId17"/>
    <p:sldId id="398" r:id="rId18"/>
    <p:sldId id="390" r:id="rId19"/>
    <p:sldId id="343" r:id="rId20"/>
    <p:sldId id="393" r:id="rId21"/>
    <p:sldId id="396" r:id="rId22"/>
    <p:sldId id="399" r:id="rId23"/>
    <p:sldId id="389" r:id="rId24"/>
    <p:sldId id="392" r:id="rId25"/>
    <p:sldId id="391" r:id="rId26"/>
  </p:sldIdLst>
  <p:sldSz cx="9144000" cy="6858000" type="screen4x3"/>
  <p:notesSz cx="6781800" cy="991235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993300"/>
    <a:srgbClr val="DDDDD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427" autoAdjust="0"/>
  </p:normalViewPr>
  <p:slideViewPr>
    <p:cSldViewPr>
      <p:cViewPr varScale="1">
        <p:scale>
          <a:sx n="112" d="100"/>
          <a:sy n="112" d="100"/>
        </p:scale>
        <p:origin x="2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BF777-19E0-45EC-A917-74E11CA2B1BE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2950"/>
            <a:ext cx="495617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7863" y="4708525"/>
            <a:ext cx="5426075" cy="446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1546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1750" y="941546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D554-4DEB-4957-B30B-97E81153FB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78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C1653E-9CA3-4085-88BE-4A1B14373543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2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C1653E-9CA3-4085-88BE-4A1B14373543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0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C1653E-9CA3-4085-88BE-4A1B14373543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B9C18-1952-4DAE-AA85-3F9D13A9E0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413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D1A10-362E-443E-A413-C6810BC2A2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47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7A62C-9561-45D6-B1EE-7C5DDACA9F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656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24443-FF84-4711-9856-894AD8CB5B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24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AED33-0022-425C-83F7-C0A2199703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50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471AD-EDDE-4BCF-AE28-5E945402CB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55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5208C-FC51-4E80-A277-6DDF3B8882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19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4A59A-5921-4762-B790-1EC0587385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15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01FF-B499-44B2-B962-48C1779E16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79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6120F-0BDB-43C9-BF01-AA4826FBB3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341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240B6-937C-45DB-B98C-0308425B82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71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BDD56-C60F-45F2-A0B2-E0A0413D76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60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FA619C3-D680-4C1D-B1B4-C122B2E1E4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emf"/><Relationship Id="rId7" Type="http://schemas.openxmlformats.org/officeDocument/2006/relationships/image" Target="../media/image1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59.jpeg"/><Relationship Id="rId10" Type="http://schemas.openxmlformats.org/officeDocument/2006/relationships/image" Target="../media/image62.jpeg"/><Relationship Id="rId4" Type="http://schemas.openxmlformats.org/officeDocument/2006/relationships/image" Target="../media/image58.emf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2656"/>
            <a:ext cx="8280400" cy="720080"/>
          </a:xfrm>
        </p:spPr>
        <p:txBody>
          <a:bodyPr/>
          <a:lstStyle/>
          <a:p>
            <a:pPr eaLnBrk="1" hangingPunct="1"/>
            <a:br>
              <a:rPr lang="cs-CZ" sz="3600" b="1" dirty="0">
                <a:solidFill>
                  <a:schemeClr val="accent2"/>
                </a:solidFill>
              </a:rPr>
            </a:br>
            <a:r>
              <a:rPr lang="cs-CZ" sz="3600" b="1" dirty="0">
                <a:solidFill>
                  <a:schemeClr val="accent2"/>
                </a:solidFill>
              </a:rPr>
              <a:t>Čím se zabývá kvantový fyzik?</a:t>
            </a:r>
            <a:br>
              <a:rPr lang="cs-CZ" sz="3600" b="1" dirty="0">
                <a:solidFill>
                  <a:schemeClr val="accent2"/>
                </a:solidFill>
              </a:rPr>
            </a:b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92598" y="1196752"/>
            <a:ext cx="4158803" cy="1512168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333399"/>
                </a:solidFill>
              </a:rPr>
              <a:t>Karel Houfek</a:t>
            </a:r>
          </a:p>
          <a:p>
            <a:pPr eaLnBrk="1" hangingPunct="1"/>
            <a:endParaRPr lang="cs-CZ" sz="800" dirty="0">
              <a:solidFill>
                <a:srgbClr val="333399"/>
              </a:solidFill>
            </a:endParaRPr>
          </a:p>
          <a:p>
            <a:pPr eaLnBrk="1" hangingPunct="1"/>
            <a:r>
              <a:rPr lang="cs-CZ" sz="2000" dirty="0">
                <a:solidFill>
                  <a:srgbClr val="333399"/>
                </a:solidFill>
              </a:rPr>
              <a:t>Ústav teoretické fyziky</a:t>
            </a:r>
            <a:endParaRPr lang="en-GB" sz="2000" dirty="0">
              <a:solidFill>
                <a:srgbClr val="333399"/>
              </a:solidFill>
            </a:endParaRPr>
          </a:p>
          <a:p>
            <a:pPr eaLnBrk="1" hangingPunct="1"/>
            <a:r>
              <a:rPr lang="cs-CZ" sz="2000" dirty="0">
                <a:solidFill>
                  <a:srgbClr val="333399"/>
                </a:solidFill>
              </a:rPr>
              <a:t>MFF UK</a:t>
            </a:r>
            <a:endParaRPr lang="en-US" sz="2000" dirty="0">
              <a:solidFill>
                <a:srgbClr val="333399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A55F4C7-1D16-2694-BC5C-F44E3219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133" y="2976659"/>
            <a:ext cx="6434331" cy="340466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6B6DDB7-488E-19F7-C86F-2BBDFDF2E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0" y="3549274"/>
            <a:ext cx="1572736" cy="8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0AD2224-5C95-5614-F3A4-3525DAEC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25241"/>
            <a:ext cx="1572736" cy="8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A875503-9162-477E-DBBC-E3F6811F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1208"/>
            <a:ext cx="1572736" cy="8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24CAEA25-CF61-2E6A-AAC3-CE5049DEF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76" y="6177175"/>
            <a:ext cx="15054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O  =  C  =  O</a:t>
            </a:r>
            <a:endParaRPr lang="en-US" sz="1600" dirty="0"/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700E90DF-9812-6940-9F18-2843D4337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389" y="2609266"/>
            <a:ext cx="1505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 </a:t>
            </a:r>
            <a:r>
              <a:rPr lang="cs-CZ" sz="2400" dirty="0"/>
              <a:t>e</a:t>
            </a:r>
            <a:r>
              <a:rPr lang="cs-CZ" sz="2400" baseline="30000" dirty="0"/>
              <a:t>-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↓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16632"/>
            <a:ext cx="8280400" cy="72008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chemeClr val="accent2"/>
                </a:solidFill>
              </a:rPr>
              <a:t>DALL-E kreslí komiks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0A07DB83-D46F-FA59-7ED4-91FC6A92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698" y="930206"/>
            <a:ext cx="74905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C00000"/>
                </a:solidFill>
              </a:rPr>
              <a:t>Ernest </a:t>
            </a:r>
            <a:r>
              <a:rPr lang="cs-CZ" sz="1600" dirty="0" err="1">
                <a:solidFill>
                  <a:srgbClr val="C00000"/>
                </a:solidFill>
              </a:rPr>
              <a:t>Rutherford</a:t>
            </a:r>
            <a:r>
              <a:rPr lang="cs-CZ" sz="1600" dirty="0">
                <a:solidFill>
                  <a:srgbClr val="C00000"/>
                </a:solidFill>
              </a:rPr>
              <a:t> předvádí J.J. Thompsonovi svůj experiment,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C00000"/>
                </a:solidFill>
              </a:rPr>
              <a:t>kde se částice alfa rozptylují na zlaté folii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0D7769-22C1-21A1-1E22-F2A88DC5F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4149080" cy="414908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F86D1C-529F-CF1D-1F18-EE6FAC634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956" y="2060848"/>
            <a:ext cx="4149080" cy="414908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E435AF1-02FF-8908-5407-C2BCC9194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84748"/>
            <a:ext cx="932681" cy="12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FF94C1C-F628-0317-C08B-685AC384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469" y="720236"/>
            <a:ext cx="932681" cy="128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464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2657"/>
            <a:ext cx="8280400" cy="432047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Výpočty v kvantové mechanice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D7FDD4C5-6CF0-FF27-E3B1-21F9EEBDBFA1}"/>
                  </a:ext>
                </a:extLst>
              </p:cNvPr>
              <p:cNvSpPr txBox="1"/>
              <p:nvPr/>
            </p:nvSpPr>
            <p:spPr>
              <a:xfrm>
                <a:off x="437598" y="908720"/>
                <a:ext cx="8598898" cy="6010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cs-CZ" sz="1600" dirty="0">
                    <a:solidFill>
                      <a:srgbClr val="C00000"/>
                    </a:solidFill>
                  </a:rPr>
                  <a:t>Schrödingerova rovnice </a:t>
                </a:r>
                <a:r>
                  <a:rPr lang="cs-CZ" sz="1600" dirty="0"/>
                  <a:t>pro vlnovou funkci</a:t>
                </a:r>
              </a:p>
              <a:p>
                <a:endParaRPr lang="cs-CZ" sz="1600" dirty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cs-CZ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cs-CZ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ⅈ</m:t>
                    </m:r>
                    <m:r>
                      <a:rPr lang="cs-CZ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cs-CZ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cs-CZ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  <m:r>
                          <a:rPr lang="cs-CZ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cs-CZ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cs-CZ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cs-CZ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cs-CZ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cs-CZ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𝛹</m:t>
                    </m:r>
                    <m:d>
                      <m:dPr>
                        <m:ctrlPr>
                          <a:rPr lang="cs-CZ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cs-CZ" dirty="0">
                    <a:solidFill>
                      <a:schemeClr val="tx1"/>
                    </a:solidFill>
                  </a:rPr>
                  <a:t>	                </a:t>
                </a:r>
                <a:r>
                  <a:rPr lang="cs-CZ" sz="1400" dirty="0">
                    <a:solidFill>
                      <a:schemeClr val="tx1"/>
                    </a:solidFill>
                  </a:rPr>
                  <a:t>nebo</a:t>
                </a:r>
                <a:r>
                  <a:rPr lang="cs-CZ" dirty="0">
                    <a:solidFill>
                      <a:schemeClr val="tx1"/>
                    </a:solidFill>
                  </a:rPr>
                  <a:t>	           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𝛹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𝛹</m:t>
                    </m:r>
                  </m:oMath>
                </a14:m>
                <a:endParaRPr lang="cs-CZ" dirty="0">
                  <a:solidFill>
                    <a:schemeClr val="tx1"/>
                  </a:solidFill>
                </a:endParaRPr>
              </a:p>
              <a:p>
                <a:endParaRPr lang="cs-CZ" sz="1600" dirty="0">
                  <a:solidFill>
                    <a:srgbClr val="C00000"/>
                  </a:solidFill>
                </a:endParaRPr>
              </a:p>
              <a:p>
                <a:r>
                  <a:rPr lang="cs-CZ" sz="1400" i="1" dirty="0"/>
                  <a:t>H </a:t>
                </a:r>
                <a:r>
                  <a:rPr lang="cs-CZ" sz="1400" dirty="0"/>
                  <a:t>(tzv. </a:t>
                </a:r>
                <a:r>
                  <a:rPr lang="cs-CZ" sz="1400" dirty="0" err="1"/>
                  <a:t>hamiltonián</a:t>
                </a:r>
                <a:r>
                  <a:rPr lang="cs-CZ" sz="1400" dirty="0"/>
                  <a:t>) je </a:t>
                </a:r>
                <a:r>
                  <a:rPr lang="cs-CZ" sz="1400" dirty="0">
                    <a:solidFill>
                      <a:srgbClr val="C00000"/>
                    </a:solidFill>
                  </a:rPr>
                  <a:t>operátorem energie </a:t>
                </a:r>
                <a:r>
                  <a:rPr lang="cs-CZ" sz="1400" dirty="0"/>
                  <a:t>systému, typicky součet celkové kinetické a potenciální energie</a:t>
                </a:r>
              </a:p>
              <a:p>
                <a:endParaRPr lang="cs-CZ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</m:t>
                      </m:r>
                      <m:r>
                        <a:rPr lang="cs-CZ" sz="1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cs-CZ" sz="1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l-G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40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cs-CZ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l-GR" sz="1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cs-CZ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1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cs-CZ" sz="1400" dirty="0"/>
              </a:p>
              <a:p>
                <a:endParaRPr lang="cs-CZ" sz="1400" dirty="0"/>
              </a:p>
              <a:p>
                <a:r>
                  <a:rPr lang="cs-CZ" sz="1400" dirty="0"/>
                  <a:t>Jen několik systémů lze řešit pomocí jednoduchých funkcí, například:</a:t>
                </a:r>
              </a:p>
              <a:p>
                <a:endParaRPr lang="cs-CZ" sz="1400" dirty="0"/>
              </a:p>
              <a:p>
                <a:r>
                  <a:rPr lang="cs-CZ" sz="1400" dirty="0"/>
                  <a:t>atom vodíku			         harmonický oscilátor</a:t>
                </a:r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endParaRPr lang="cs-CZ" sz="1400" dirty="0"/>
              </a:p>
              <a:p>
                <a:r>
                  <a:rPr lang="cs-CZ" sz="1400" dirty="0"/>
                  <a:t>obecně </a:t>
                </a:r>
                <a:r>
                  <a:rPr lang="cs-CZ" sz="1400" kern="0" dirty="0"/>
                  <a:t>→ </a:t>
                </a:r>
                <a:r>
                  <a:rPr lang="cs-CZ" sz="1400" dirty="0">
                    <a:solidFill>
                      <a:srgbClr val="C00000"/>
                    </a:solidFill>
                  </a:rPr>
                  <a:t>numerické řešení pomocí počítačů</a:t>
                </a:r>
                <a:endParaRPr lang="en-GB" sz="1400" dirty="0">
                  <a:solidFill>
                    <a:srgbClr val="C00000"/>
                  </a:solidFill>
                </a:endParaRPr>
              </a:p>
              <a:p>
                <a:endParaRPr lang="cs-CZ" sz="1400" dirty="0"/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7FDD4C5-6CF0-FF27-E3B1-21F9EEBDB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98" y="908720"/>
                <a:ext cx="8598898" cy="6010107"/>
              </a:xfrm>
              <a:prstGeom prst="rect">
                <a:avLst/>
              </a:prstGeom>
              <a:blipFill rotWithShape="0">
                <a:blip r:embed="rId2"/>
                <a:stretch>
                  <a:fillRect l="-426" t="-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D0B1EA4F-8F73-A1B9-64DE-F8D01C95C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2592288" cy="23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861048"/>
            <a:ext cx="3690551" cy="26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73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2657"/>
            <a:ext cx="8280400" cy="432047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Ukázka numerického řešení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D7FDD4C5-6CF0-FF27-E3B1-21F9EEBDBFA1}"/>
                  </a:ext>
                </a:extLst>
              </p:cNvPr>
              <p:cNvSpPr txBox="1"/>
              <p:nvPr/>
            </p:nvSpPr>
            <p:spPr>
              <a:xfrm>
                <a:off x="551792" y="908720"/>
                <a:ext cx="8484704" cy="195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cs-CZ" sz="1600" dirty="0">
                    <a:solidFill>
                      <a:srgbClr val="C00000"/>
                    </a:solidFill>
                  </a:rPr>
                  <a:t>časový vývoj vlnového balíku </a:t>
                </a:r>
                <a:r>
                  <a:rPr lang="cs-CZ" sz="1600" dirty="0"/>
                  <a:t>– řešení 1D </a:t>
                </a:r>
                <a:r>
                  <a:rPr lang="cs-CZ" sz="1600" dirty="0" err="1"/>
                  <a:t>Schrödingerovy</a:t>
                </a:r>
                <a:r>
                  <a:rPr lang="cs-CZ" sz="1600" dirty="0"/>
                  <a:t> rovnice</a:t>
                </a:r>
              </a:p>
              <a:p>
                <a:endParaRPr lang="cs-CZ" sz="1600" b="0" i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cs-CZ" sz="1600" b="0" i="0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cs-CZ" sz="1600">
                        <a:latin typeface="Cambria Math" panose="02040503050406030204" pitchFamily="18" charset="0"/>
                      </a:rPr>
                      <m:t>ⅈℏ</m:t>
                    </m:r>
                    <m:f>
                      <m:f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𝛹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cs-CZ" sz="16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cs-CZ" sz="160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𝛹</m:t>
                        </m:r>
                        <m:d>
                          <m:d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𝛹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cs-CZ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cs-CZ" sz="1600" dirty="0">
                  <a:solidFill>
                    <a:schemeClr val="tx1"/>
                  </a:solidFill>
                </a:endParaRPr>
              </a:p>
              <a:p>
                <a:r>
                  <a:rPr lang="cs-CZ" sz="1600" dirty="0"/>
                  <a:t>např. pomocí rychlé Fourierovy transformace (FFT), konečných prvků, rozvoje do báze atd.</a:t>
                </a:r>
              </a:p>
              <a:p>
                <a:endParaRPr lang="cs-CZ" sz="1600" dirty="0"/>
              </a:p>
              <a:p>
                <a:r>
                  <a:rPr lang="cs-CZ" sz="1600" dirty="0">
                    <a:solidFill>
                      <a:srgbClr val="C00000"/>
                    </a:solidFill>
                  </a:rPr>
                  <a:t>volná částice		</a:t>
                </a:r>
                <a:r>
                  <a:rPr lang="en-US" sz="1600" dirty="0">
                    <a:solidFill>
                      <a:srgbClr val="C00000"/>
                    </a:solidFill>
                  </a:rPr>
                  <a:t>                </a:t>
                </a:r>
                <a:r>
                  <a:rPr lang="cs-CZ" sz="1600" dirty="0">
                    <a:solidFill>
                      <a:srgbClr val="C00000"/>
                    </a:solidFill>
                  </a:rPr>
                  <a:t>harmonický oscilátor</a:t>
                </a:r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7FDD4C5-6CF0-FF27-E3B1-21F9EEBDB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92" y="908720"/>
                <a:ext cx="8484704" cy="1953612"/>
              </a:xfrm>
              <a:prstGeom prst="rect">
                <a:avLst/>
              </a:prstGeom>
              <a:blipFill rotWithShape="0">
                <a:blip r:embed="rId2"/>
                <a:stretch>
                  <a:fillRect l="-431" t="-935" b="-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Obrázek 19">
            <a:extLst>
              <a:ext uri="{FF2B5EF4-FFF2-40B4-BE49-F238E27FC236}">
                <a16:creationId xmlns:a16="http://schemas.microsoft.com/office/drawing/2014/main" id="{0E3DE80D-E0AA-CA4D-2AE9-8EFF87118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971524"/>
            <a:ext cx="3428571" cy="3457143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C70345A-D3DB-7E2E-107C-CF72B3298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656" y="3095334"/>
            <a:ext cx="3428571" cy="3333333"/>
          </a:xfrm>
          <a:prstGeom prst="rect">
            <a:avLst/>
          </a:prstGeom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AF1B855A-FC1C-B551-FB4F-B78BCA74905C}"/>
              </a:ext>
            </a:extLst>
          </p:cNvPr>
          <p:cNvCxnSpPr>
            <a:cxnSpLocks/>
          </p:cNvCxnSpPr>
          <p:nvPr/>
        </p:nvCxnSpPr>
        <p:spPr>
          <a:xfrm>
            <a:off x="6156176" y="3436962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374B96E9-93CC-ACC6-6D73-CB5C6723CC7F}"/>
              </a:ext>
            </a:extLst>
          </p:cNvPr>
          <p:cNvCxnSpPr>
            <a:cxnSpLocks/>
          </p:cNvCxnSpPr>
          <p:nvPr/>
        </p:nvCxnSpPr>
        <p:spPr>
          <a:xfrm>
            <a:off x="2123728" y="3460164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080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25E85F-056D-885F-63F4-FF113DB9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708920"/>
            <a:ext cx="6028667" cy="3960439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2657"/>
            <a:ext cx="8280400" cy="432047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Ukázka numerického řešení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D7FDD4C5-6CF0-FF27-E3B1-21F9EEBDBFA1}"/>
                  </a:ext>
                </a:extLst>
              </p:cNvPr>
              <p:cNvSpPr txBox="1"/>
              <p:nvPr/>
            </p:nvSpPr>
            <p:spPr>
              <a:xfrm>
                <a:off x="551792" y="908720"/>
                <a:ext cx="8484704" cy="195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cs-CZ" sz="1600" dirty="0">
                    <a:solidFill>
                      <a:srgbClr val="C00000"/>
                    </a:solidFill>
                  </a:rPr>
                  <a:t>časový vývoj vlnového balíku </a:t>
                </a:r>
                <a:r>
                  <a:rPr lang="cs-CZ" sz="1600" dirty="0"/>
                  <a:t>– řešení 1D </a:t>
                </a:r>
                <a:r>
                  <a:rPr lang="cs-CZ" sz="1600" dirty="0" err="1"/>
                  <a:t>Schrödingerovy</a:t>
                </a:r>
                <a:r>
                  <a:rPr lang="cs-CZ" sz="1600" dirty="0"/>
                  <a:t> rovnice</a:t>
                </a:r>
              </a:p>
              <a:p>
                <a:endParaRPr lang="cs-CZ" sz="1600" b="0" i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cs-CZ" sz="1600" b="0" i="0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cs-CZ" sz="1600">
                        <a:latin typeface="Cambria Math" panose="02040503050406030204" pitchFamily="18" charset="0"/>
                      </a:rPr>
                      <m:t>ⅈℏ</m:t>
                    </m:r>
                    <m:f>
                      <m:fPr>
                        <m:ctrlPr>
                          <a:rPr lang="cs-CZ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𝛹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cs-CZ" sz="16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cs-CZ" sz="160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cs-CZ" sz="1600" i="1">
                            <a:latin typeface="Cambria Math" panose="02040503050406030204" pitchFamily="18" charset="0"/>
                          </a:rPr>
                          <m:t>𝛹</m:t>
                        </m:r>
                        <m:d>
                          <m:dPr>
                            <m:ctrlPr>
                              <a:rPr lang="cs-CZ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cs-CZ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cs-CZ" sz="1600" i="1">
                        <a:latin typeface="Cambria Math" panose="02040503050406030204" pitchFamily="18" charset="0"/>
                      </a:rPr>
                      <m:t>𝛹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cs-CZ" sz="16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cs-CZ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cs-CZ" sz="1600" dirty="0">
                  <a:solidFill>
                    <a:schemeClr val="tx1"/>
                  </a:solidFill>
                </a:endParaRPr>
              </a:p>
              <a:p>
                <a:r>
                  <a:rPr lang="cs-CZ" sz="1600" dirty="0"/>
                  <a:t>např. pomocí rychlé Fourierovy transformace (FFT), konečných prvků, rozvoje do báze atd.</a:t>
                </a:r>
              </a:p>
              <a:p>
                <a:endParaRPr lang="cs-CZ" sz="1600" dirty="0"/>
              </a:p>
              <a:p>
                <a:r>
                  <a:rPr lang="cs-CZ" sz="1600" dirty="0">
                    <a:solidFill>
                      <a:srgbClr val="C00000"/>
                    </a:solidFill>
                  </a:rPr>
                  <a:t>průchod potenciálovou bariérou			neboli tunelový jev</a:t>
                </a:r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FDD4C5-6CF0-FF27-E3B1-21F9EEBDB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92" y="908720"/>
                <a:ext cx="8484704" cy="1953612"/>
              </a:xfrm>
              <a:prstGeom prst="rect">
                <a:avLst/>
              </a:prstGeom>
              <a:blipFill rotWithShape="0">
                <a:blip r:embed="rId3"/>
                <a:stretch>
                  <a:fillRect l="-431" t="-935" b="-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D4C213F-CBD7-26C3-942C-8EFD6134E9A4}"/>
              </a:ext>
            </a:extLst>
          </p:cNvPr>
          <p:cNvCxnSpPr>
            <a:cxnSpLocks/>
          </p:cNvCxnSpPr>
          <p:nvPr/>
        </p:nvCxnSpPr>
        <p:spPr>
          <a:xfrm>
            <a:off x="5724128" y="6237312"/>
            <a:ext cx="5760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0B04F3D-54E8-4220-9492-77BFB9E5B964}"/>
              </a:ext>
            </a:extLst>
          </p:cNvPr>
          <p:cNvCxnSpPr>
            <a:cxnSpLocks/>
          </p:cNvCxnSpPr>
          <p:nvPr/>
        </p:nvCxnSpPr>
        <p:spPr>
          <a:xfrm flipH="1">
            <a:off x="3203848" y="6093296"/>
            <a:ext cx="5040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3E1EBFF8-04FF-9AE5-C741-934EDBF077F5}"/>
              </a:ext>
            </a:extLst>
          </p:cNvPr>
          <p:cNvCxnSpPr>
            <a:cxnSpLocks/>
          </p:cNvCxnSpPr>
          <p:nvPr/>
        </p:nvCxnSpPr>
        <p:spPr>
          <a:xfrm>
            <a:off x="2810634" y="3212976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132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16632"/>
            <a:ext cx="8280400" cy="72008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chemeClr val="accent2"/>
                </a:solidFill>
              </a:rPr>
              <a:t>DALL-E kreslí komiks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0A07DB83-D46F-FA59-7ED4-91FC6A92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698" y="930206"/>
            <a:ext cx="74905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C00000"/>
                </a:solidFill>
              </a:rPr>
              <a:t>Kvantový fyzik se snaží prorazit potenciálovou bariéru vlnovou funkcí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0F0C14A-8CE2-4DB7-871E-17A2BC335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46" y="1772816"/>
            <a:ext cx="4154978" cy="41549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3FB5CC-5DF4-2C0D-709E-A51040029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172" y="1792145"/>
            <a:ext cx="4154978" cy="41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25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561975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Ukázka numerického řešení 2D problému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211D0AB-3A91-B9B4-9F86-BEAE86CB0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6613"/>
            <a:ext cx="35962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 dirty="0"/>
              <a:t>příklad: model pro srážku elektron + N</a:t>
            </a:r>
            <a:r>
              <a:rPr lang="en-US" altLang="cs-CZ" sz="1400" baseline="-25000" dirty="0"/>
              <a:t>2</a:t>
            </a:r>
            <a:endParaRPr lang="cs-CZ" altLang="cs-CZ" sz="1400" baseline="-25000" dirty="0"/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71BA18B5-4803-3EE0-EE21-0293843DE2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249212"/>
              </p:ext>
            </p:extLst>
          </p:nvPr>
        </p:nvGraphicFramePr>
        <p:xfrm>
          <a:off x="4833531" y="1051194"/>
          <a:ext cx="3903529" cy="3369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3" imgW="9697804" imgH="8371429" progId="">
                  <p:embed/>
                </p:oleObj>
              </mc:Choice>
              <mc:Fallback>
                <p:oleObj name="Fotografie" r:id="rId3" imgW="9697804" imgH="8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3531" y="1051194"/>
                        <a:ext cx="3903529" cy="33691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9">
            <a:extLst>
              <a:ext uri="{FF2B5EF4-FFF2-40B4-BE49-F238E27FC236}">
                <a16:creationId xmlns:a16="http://schemas.microsoft.com/office/drawing/2014/main" id="{CA33B791-4891-9FB1-1802-F9DEA9E2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512" y="4949158"/>
            <a:ext cx="2171114" cy="157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8994620-6727-9333-0FAB-E8C72D71F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6248" y="4420391"/>
            <a:ext cx="4772256" cy="28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1600" dirty="0"/>
              <a:t>     </a:t>
            </a:r>
            <a:r>
              <a:rPr lang="cs-CZ" sz="1200" dirty="0"/>
              <a:t>Účinný průřez                          poloha a šířka rezonance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F7CDD5F4-F42D-B24C-5C48-01ADEF49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6248" y="4883229"/>
            <a:ext cx="2239710" cy="161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Object 12">
            <a:extLst>
              <a:ext uri="{FF2B5EF4-FFF2-40B4-BE49-F238E27FC236}">
                <a16:creationId xmlns:a16="http://schemas.microsoft.com/office/drawing/2014/main" id="{2E13EF5D-1308-F290-BAC1-107EA0F51B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492854"/>
              </p:ext>
            </p:extLst>
          </p:nvPr>
        </p:nvGraphicFramePr>
        <p:xfrm>
          <a:off x="683568" y="1249468"/>
          <a:ext cx="3816424" cy="539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3111500" imgH="444500" progId="Equation.3">
                  <p:embed/>
                </p:oleObj>
              </mc:Choice>
              <mc:Fallback>
                <p:oleObj name="Rovnice" r:id="rId7" imgW="3111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249468"/>
                        <a:ext cx="3816424" cy="53968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0" descr="N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90774"/>
            <a:ext cx="3528392" cy="21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Přímá spojovací šipka 17"/>
          <p:cNvCxnSpPr/>
          <p:nvPr/>
        </p:nvCxnSpPr>
        <p:spPr>
          <a:xfrm flipH="1">
            <a:off x="2715982" y="2276465"/>
            <a:ext cx="199834" cy="115671"/>
          </a:xfrm>
          <a:prstGeom prst="straightConnector1">
            <a:avLst/>
          </a:prstGeom>
          <a:ln w="25400" cmpd="dbl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19"/>
          <p:cNvCxnSpPr/>
          <p:nvPr/>
        </p:nvCxnSpPr>
        <p:spPr>
          <a:xfrm>
            <a:off x="2212313" y="2780504"/>
            <a:ext cx="571500" cy="71438"/>
          </a:xfrm>
          <a:prstGeom prst="straightConnector1">
            <a:avLst/>
          </a:prstGeom>
          <a:ln w="25400" cmpd="dbl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 rot="420500">
            <a:off x="1918626" y="2869404"/>
            <a:ext cx="135413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100" dirty="0"/>
              <a:t>vibrační pohyb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411760" y="2014528"/>
            <a:ext cx="157162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100" dirty="0"/>
              <a:t>přicházející elektron</a:t>
            </a:r>
          </a:p>
        </p:txBody>
      </p:sp>
      <p:pic>
        <p:nvPicPr>
          <p:cNvPr id="27" name="Picture 15" descr="N2-WF095-tran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509120"/>
            <a:ext cx="3389851" cy="196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08994620-6727-9333-0FAB-E8C72D71F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52" y="4124021"/>
            <a:ext cx="4772256" cy="28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1600" dirty="0"/>
              <a:t>     </a:t>
            </a:r>
            <a:r>
              <a:rPr lang="cs-CZ" sz="1200" dirty="0"/>
              <a:t>časově nezávislé řešení při určité energii</a:t>
            </a:r>
          </a:p>
        </p:txBody>
      </p:sp>
    </p:spTree>
    <p:extLst>
      <p:ext uri="{BB962C8B-B14F-4D97-AF65-F5344CB8AC3E}">
        <p14:creationId xmlns:p14="http://schemas.microsoft.com/office/powerpoint/2010/main" val="223680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561975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Jak náročné jsou numerické výpočty pro více částic?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8AF5B788-9F99-3DC9-260E-28E1CBECB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19" y="980729"/>
            <a:ext cx="4098465" cy="4477444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6A2E2CDE-5448-A54A-D91C-A9C3FF873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44" y="980728"/>
            <a:ext cx="41417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dirty="0">
                <a:solidFill>
                  <a:srgbClr val="C00000"/>
                </a:solidFill>
              </a:rPr>
              <a:t>Klasická mechanika:</a:t>
            </a:r>
          </a:p>
          <a:p>
            <a:pPr>
              <a:spcBef>
                <a:spcPct val="50000"/>
              </a:spcBef>
            </a:pPr>
            <a:endParaRPr lang="cs-CZ" altLang="en-US" dirty="0"/>
          </a:p>
        </p:txBody>
      </p:sp>
      <p:graphicFrame>
        <p:nvGraphicFramePr>
          <p:cNvPr id="6" name="Group 67">
            <a:extLst>
              <a:ext uri="{FF2B5EF4-FFF2-40B4-BE49-F238E27FC236}">
                <a16:creationId xmlns:a16="http://schemas.microsoft.com/office/drawing/2014/main" id="{F8F79197-0772-36F9-436C-AE3F1A5BD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098841"/>
              </p:ext>
            </p:extLst>
          </p:nvPr>
        </p:nvGraphicFramePr>
        <p:xfrm>
          <a:off x="426356" y="2006253"/>
          <a:ext cx="4140200" cy="3212721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1827158442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810651544"/>
                    </a:ext>
                  </a:extLst>
                </a:gridCol>
              </a:tblGrid>
              <a:tr h="627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</a:t>
                      </a: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čet částic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Počet proměnných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339953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N=</a:t>
                      </a: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kumimoji="0" lang="cs-CZ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6</a:t>
                      </a:r>
                      <a:endParaRPr kumimoji="0" lang="cs-CZ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188869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</a:t>
                      </a:r>
                      <a:endParaRPr kumimoji="0" lang="cs-CZ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12</a:t>
                      </a:r>
                      <a:endParaRPr kumimoji="0" lang="cs-CZ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9441645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kumimoji="0" lang="cs-CZ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endParaRPr kumimoji="0" lang="cs-CZ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101407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kumimoji="0" lang="cs-CZ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  <a:endParaRPr kumimoji="0" lang="cs-CZ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528143"/>
                  </a:ext>
                </a:extLst>
              </a:tr>
            </a:tbl>
          </a:graphicData>
        </a:graphic>
      </p:graphicFrame>
      <p:sp>
        <p:nvSpPr>
          <p:cNvPr id="7" name="Text Box 36">
            <a:extLst>
              <a:ext uri="{FF2B5EF4-FFF2-40B4-BE49-F238E27FC236}">
                <a16:creationId xmlns:a16="http://schemas.microsoft.com/office/drawing/2014/main" id="{73A13AAA-2DCF-D937-C7EA-2D84FBD7D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906" y="980728"/>
            <a:ext cx="4141788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dirty="0">
                <a:solidFill>
                  <a:srgbClr val="C00000"/>
                </a:solidFill>
              </a:rPr>
              <a:t>Kvantová mechanika:</a:t>
            </a:r>
          </a:p>
          <a:p>
            <a:pPr>
              <a:spcBef>
                <a:spcPct val="50000"/>
              </a:spcBef>
            </a:pPr>
            <a:endParaRPr lang="cs-CZ" altLang="en-US" dirty="0"/>
          </a:p>
        </p:txBody>
      </p:sp>
      <p:graphicFrame>
        <p:nvGraphicFramePr>
          <p:cNvPr id="8" name="Group 68">
            <a:extLst>
              <a:ext uri="{FF2B5EF4-FFF2-40B4-BE49-F238E27FC236}">
                <a16:creationId xmlns:a16="http://schemas.microsoft.com/office/drawing/2014/main" id="{BEAC2854-2688-BF2B-1B33-1C5241C73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508273"/>
              </p:ext>
            </p:extLst>
          </p:nvPr>
        </p:nvGraphicFramePr>
        <p:xfrm>
          <a:off x="4926919" y="2006253"/>
          <a:ext cx="4140200" cy="3280602"/>
        </p:xfrm>
        <a:graphic>
          <a:graphicData uri="http://schemas.openxmlformats.org/drawingml/2006/table">
            <a:tbl>
              <a:tblPr/>
              <a:tblGrid>
                <a:gridCol w="1441450">
                  <a:extLst>
                    <a:ext uri="{9D8B030D-6E8A-4147-A177-3AD203B41FA5}">
                      <a16:colId xmlns:a16="http://schemas.microsoft.com/office/drawing/2014/main" val="1284353620"/>
                    </a:ext>
                  </a:extLst>
                </a:gridCol>
                <a:gridCol w="2698750">
                  <a:extLst>
                    <a:ext uri="{9D8B030D-6E8A-4147-A177-3AD203B41FA5}">
                      <a16:colId xmlns:a16="http://schemas.microsoft.com/office/drawing/2014/main" val="273476953"/>
                    </a:ext>
                  </a:extLst>
                </a:gridCol>
              </a:tblGrid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</a:t>
                      </a: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čet částic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Počet proměnných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(100 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bodů v 1D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kumimoji="0" lang="cs-CZ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498486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N=</a:t>
                      </a: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kumimoji="0" lang="cs-CZ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r>
                        <a:rPr kumimoji="0" lang="cs-CZ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kumimoji="0" lang="cs-CZ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074936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</a:t>
                      </a:r>
                      <a:endParaRPr kumimoji="0" lang="cs-CZ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kumimoji="0" lang="cs-CZ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277954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kumimoji="0" lang="cs-CZ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kumimoji="0" lang="cs-CZ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906367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kumimoji="0" lang="cs-CZ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  <a:endParaRPr kumimoji="0" lang="cs-CZ" alt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307738"/>
                  </a:ext>
                </a:extLst>
              </a:tr>
            </a:tbl>
          </a:graphicData>
        </a:graphic>
      </p:graphicFrame>
      <p:sp>
        <p:nvSpPr>
          <p:cNvPr id="9" name="Text Box 61">
            <a:extLst>
              <a:ext uri="{FF2B5EF4-FFF2-40B4-BE49-F238E27FC236}">
                <a16:creationId xmlns:a16="http://schemas.microsoft.com/office/drawing/2014/main" id="{E815186A-E109-0AE9-B605-9B3F41706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44" y="5721003"/>
            <a:ext cx="86423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dirty="0"/>
              <a:t>„</a:t>
            </a:r>
            <a:r>
              <a:rPr lang="cs-CZ" altLang="en-US" sz="1600" dirty="0"/>
              <a:t>Jednoduchý“ problém</a:t>
            </a:r>
            <a:r>
              <a:rPr lang="en-US" altLang="en-US" sz="1600" dirty="0"/>
              <a:t>: e</a:t>
            </a:r>
            <a:r>
              <a:rPr lang="en-US" altLang="en-US" sz="1600" baseline="30000" dirty="0"/>
              <a:t>-</a:t>
            </a:r>
            <a:r>
              <a:rPr lang="en-US" altLang="en-US" sz="1600" dirty="0"/>
              <a:t> </a:t>
            </a:r>
            <a:r>
              <a:rPr lang="cs-CZ" altLang="en-US" sz="1600" dirty="0"/>
              <a:t>+ </a:t>
            </a:r>
            <a:r>
              <a:rPr lang="en-US" altLang="en-US" sz="1600" dirty="0"/>
              <a:t>H</a:t>
            </a:r>
            <a:r>
              <a:rPr lang="en-US" altLang="en-US" sz="1600" baseline="-25000" dirty="0"/>
              <a:t>2 </a:t>
            </a:r>
            <a:r>
              <a:rPr lang="cs-CZ" altLang="en-US" sz="1600" baseline="-25000" dirty="0"/>
              <a:t>  </a:t>
            </a:r>
            <a:r>
              <a:rPr lang="cs-CZ" sz="1600" kern="0" dirty="0"/>
              <a:t>→</a:t>
            </a:r>
            <a:r>
              <a:rPr lang="en-US" altLang="en-US" sz="1600" dirty="0"/>
              <a:t> </a:t>
            </a:r>
            <a:r>
              <a:rPr lang="cs-CZ" altLang="en-US" sz="1600" dirty="0"/>
              <a:t> </a:t>
            </a:r>
            <a:r>
              <a:rPr lang="en-US" altLang="en-US" sz="1600" dirty="0"/>
              <a:t>N</a:t>
            </a:r>
            <a:r>
              <a:rPr lang="cs-CZ" altLang="en-US" sz="1600" dirty="0"/>
              <a:t> </a:t>
            </a:r>
            <a:r>
              <a:rPr lang="en-US" altLang="en-US" sz="1600" dirty="0"/>
              <a:t>=</a:t>
            </a:r>
            <a:r>
              <a:rPr lang="cs-CZ" altLang="en-US" sz="1600" dirty="0"/>
              <a:t> </a:t>
            </a:r>
            <a:r>
              <a:rPr lang="en-US" altLang="en-US" sz="1600" dirty="0"/>
              <a:t>5 </a:t>
            </a:r>
            <a:r>
              <a:rPr lang="cs-CZ" altLang="en-US" sz="1600" dirty="0"/>
              <a:t> </a:t>
            </a:r>
            <a:r>
              <a:rPr lang="cs-CZ" sz="1600" kern="0" dirty="0"/>
              <a:t>→</a:t>
            </a:r>
            <a:r>
              <a:rPr lang="en-US" altLang="en-US" sz="1600" dirty="0"/>
              <a:t> </a:t>
            </a:r>
            <a:r>
              <a:rPr lang="cs-CZ" altLang="en-US" sz="1600" dirty="0"/>
              <a:t> </a:t>
            </a:r>
            <a:r>
              <a:rPr lang="en-US" altLang="en-US" sz="1600" dirty="0"/>
              <a:t>10</a:t>
            </a:r>
            <a:r>
              <a:rPr lang="en-US" altLang="en-US" sz="1600" baseline="30000" dirty="0"/>
              <a:t>30</a:t>
            </a:r>
            <a:r>
              <a:rPr lang="en-US" altLang="en-US" sz="1600" dirty="0"/>
              <a:t>(</a:t>
            </a:r>
            <a:r>
              <a:rPr lang="en-US" altLang="en-US" sz="1600" dirty="0">
                <a:solidFill>
                  <a:srgbClr val="C00000"/>
                </a:solidFill>
              </a:rPr>
              <a:t>10</a:t>
            </a:r>
            <a:r>
              <a:rPr lang="en-US" altLang="en-US" sz="1600" baseline="30000" dirty="0">
                <a:solidFill>
                  <a:srgbClr val="C00000"/>
                </a:solidFill>
              </a:rPr>
              <a:t>18</a:t>
            </a:r>
            <a:r>
              <a:rPr lang="en-US" altLang="en-US" sz="1600" dirty="0"/>
              <a:t>)</a:t>
            </a:r>
            <a:r>
              <a:rPr lang="cs-CZ" altLang="en-US" sz="1600" dirty="0"/>
              <a:t>  </a:t>
            </a:r>
            <a:r>
              <a:rPr lang="cs-CZ" sz="1600" kern="0" dirty="0"/>
              <a:t>→  </a:t>
            </a:r>
            <a:r>
              <a:rPr lang="cs-CZ" sz="1600" kern="0" dirty="0">
                <a:solidFill>
                  <a:srgbClr val="C00000"/>
                </a:solidFill>
              </a:rPr>
              <a:t>nelze použít hrubou sílu</a:t>
            </a:r>
            <a:r>
              <a:rPr lang="cs-CZ" altLang="en-US" sz="1600" dirty="0"/>
              <a:t> </a:t>
            </a:r>
            <a:endParaRPr lang="en-US" altLang="en-US" sz="1600" dirty="0"/>
          </a:p>
          <a:p>
            <a:pPr>
              <a:spcBef>
                <a:spcPct val="50000"/>
              </a:spcBef>
            </a:pPr>
            <a:r>
              <a:rPr lang="cs-CZ" altLang="en-US" sz="1600" dirty="0"/>
              <a:t>pro srovnání: p</a:t>
            </a:r>
            <a:r>
              <a:rPr lang="en-US" altLang="en-US" sz="1600" dirty="0"/>
              <a:t>o</a:t>
            </a:r>
            <a:r>
              <a:rPr lang="cs-CZ" altLang="en-US" sz="1600" dirty="0"/>
              <a:t>čet atomů v počítači (včetně krabice) je řádově </a:t>
            </a:r>
            <a:r>
              <a:rPr lang="en-US" altLang="en-US" sz="1600" dirty="0"/>
              <a:t>10</a:t>
            </a:r>
            <a:r>
              <a:rPr lang="en-US" altLang="en-US" sz="1600" baseline="30000" dirty="0"/>
              <a:t>25</a:t>
            </a:r>
            <a:endParaRPr lang="cs-CZ" altLang="en-US" sz="1600" baseline="30000" dirty="0"/>
          </a:p>
        </p:txBody>
      </p:sp>
      <p:graphicFrame>
        <p:nvGraphicFramePr>
          <p:cNvPr id="10" name="Object 62">
            <a:extLst>
              <a:ext uri="{FF2B5EF4-FFF2-40B4-BE49-F238E27FC236}">
                <a16:creationId xmlns:a16="http://schemas.microsoft.com/office/drawing/2014/main" id="{62FE508B-3BCD-41C1-94C9-1DAC992A41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231917"/>
              </p:ext>
            </p:extLst>
          </p:nvPr>
        </p:nvGraphicFramePr>
        <p:xfrm>
          <a:off x="5814331" y="1388716"/>
          <a:ext cx="2136775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066680" imgH="228600" progId="Equation.3">
                  <p:embed/>
                </p:oleObj>
              </mc:Choice>
              <mc:Fallback>
                <p:oleObj name="Rovnice" r:id="rId3" imgW="1066680" imgH="228600" progId="Equation.3">
                  <p:embed/>
                  <p:pic>
                    <p:nvPicPr>
                      <p:cNvPr id="55358" name="Object 62">
                        <a:extLst>
                          <a:ext uri="{FF2B5EF4-FFF2-40B4-BE49-F238E27FC236}">
                            <a16:creationId xmlns:a16="http://schemas.microsoft.com/office/drawing/2014/main" id="{700F78A6-7B9B-42ED-7C55-460AAA4331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4331" y="1388716"/>
                        <a:ext cx="2136775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3">
            <a:extLst>
              <a:ext uri="{FF2B5EF4-FFF2-40B4-BE49-F238E27FC236}">
                <a16:creationId xmlns:a16="http://schemas.microsoft.com/office/drawing/2014/main" id="{286D5995-AE09-DD70-75BC-CEC0F42AB0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6002"/>
              </p:ext>
            </p:extLst>
          </p:nvPr>
        </p:nvGraphicFramePr>
        <p:xfrm>
          <a:off x="527956" y="1399828"/>
          <a:ext cx="348932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2336760" imgH="228600" progId="Equation.3">
                  <p:embed/>
                </p:oleObj>
              </mc:Choice>
              <mc:Fallback>
                <p:oleObj name="Rovnice" r:id="rId5" imgW="2336760" imgH="228600" progId="Equation.3">
                  <p:embed/>
                  <p:pic>
                    <p:nvPicPr>
                      <p:cNvPr id="55359" name="Object 63">
                        <a:extLst>
                          <a:ext uri="{FF2B5EF4-FFF2-40B4-BE49-F238E27FC236}">
                            <a16:creationId xmlns:a16="http://schemas.microsoft.com/office/drawing/2014/main" id="{7C5CE641-D8CD-4E2E-D3A0-C7420A3D78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56" y="1399828"/>
                        <a:ext cx="348932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4">
            <a:extLst>
              <a:ext uri="{FF2B5EF4-FFF2-40B4-BE49-F238E27FC236}">
                <a16:creationId xmlns:a16="http://schemas.microsoft.com/office/drawing/2014/main" id="{20558C9F-E40A-85CB-C38B-0C63E8D80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6421" y="990130"/>
            <a:ext cx="4266059" cy="4468043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91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561975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Jak tedy můžeme něco reálně spočítat?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DF4348-32EE-6914-52ED-EB124AF2B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132" y="1447102"/>
            <a:ext cx="3008228" cy="22777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AEE4FB-CFA2-A46E-3F0A-1E1A5FBA5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811406"/>
            <a:ext cx="4682128" cy="277195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A211D0AB-3A91-B9B4-9F86-BEAE86CB0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172" y="1107651"/>
            <a:ext cx="35962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 dirty="0"/>
              <a:t>příklad: elektron + O</a:t>
            </a:r>
            <a:r>
              <a:rPr lang="en-US" altLang="cs-CZ" sz="1400" baseline="-25000" dirty="0"/>
              <a:t>2</a:t>
            </a:r>
            <a:endParaRPr lang="cs-CZ" altLang="cs-CZ" sz="1400" baseline="-25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38941A6-DEC2-A05C-B9BE-E491A4931ED7}"/>
              </a:ext>
            </a:extLst>
          </p:cNvPr>
          <p:cNvSpPr txBox="1"/>
          <p:nvPr/>
        </p:nvSpPr>
        <p:spPr>
          <a:xfrm>
            <a:off x="323528" y="1052736"/>
            <a:ext cx="4740288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C00000"/>
                </a:solidFill>
              </a:rPr>
              <a:t>Použití aproximací</a:t>
            </a:r>
            <a:r>
              <a:rPr lang="cs-CZ" sz="1400" dirty="0"/>
              <a:t>, např. </a:t>
            </a:r>
            <a:r>
              <a:rPr lang="cs-CZ" sz="1400" dirty="0" err="1"/>
              <a:t>Bornova-Oppenheimerova</a:t>
            </a:r>
            <a:endParaRPr lang="cs-CZ" sz="1400" dirty="0"/>
          </a:p>
          <a:p>
            <a:pPr marL="342900" indent="-342900">
              <a:buFont typeface="+mj-lt"/>
              <a:buAutoNum type="arabicParenR"/>
            </a:pPr>
            <a:endParaRPr lang="cs-CZ" sz="1400" dirty="0"/>
          </a:p>
          <a:p>
            <a:pPr marL="342900" indent="-342900">
              <a:buFont typeface="+mj-lt"/>
              <a:buAutoNum type="arabicParenR"/>
            </a:pPr>
            <a:r>
              <a:rPr lang="cs-CZ" sz="1400" dirty="0"/>
              <a:t>řešení elektronového problému – kvantová chemie</a:t>
            </a:r>
            <a:br>
              <a:rPr lang="cs-CZ" sz="1400" dirty="0"/>
            </a:br>
            <a:br>
              <a:rPr lang="cs-CZ" sz="1400" dirty="0"/>
            </a:br>
            <a:r>
              <a:rPr lang="cs-CZ" sz="1100" dirty="0"/>
              <a:t>– velké výpočty na klastrech počítačů kvůli dostatečné přesnosti</a:t>
            </a:r>
            <a:br>
              <a:rPr lang="cs-CZ" sz="1100" dirty="0"/>
            </a:br>
            <a:r>
              <a:rPr lang="cs-CZ" sz="1100" dirty="0"/>
              <a:t>– </a:t>
            </a:r>
            <a:r>
              <a:rPr lang="cs-CZ" sz="1100" dirty="0">
                <a:solidFill>
                  <a:srgbClr val="C00000"/>
                </a:solidFill>
              </a:rPr>
              <a:t>hodiny</a:t>
            </a:r>
            <a:r>
              <a:rPr lang="cs-CZ" sz="1100" dirty="0"/>
              <a:t> pro dvouatomové molekuly, </a:t>
            </a:r>
            <a:r>
              <a:rPr lang="cs-CZ" sz="1100" dirty="0">
                <a:solidFill>
                  <a:srgbClr val="C00000"/>
                </a:solidFill>
              </a:rPr>
              <a:t>měsíce</a:t>
            </a:r>
            <a:r>
              <a:rPr lang="cs-CZ" sz="1100" dirty="0"/>
              <a:t> pro tříatomové</a:t>
            </a:r>
            <a:endParaRPr lang="cs-CZ" sz="1100" kern="0" dirty="0"/>
          </a:p>
          <a:p>
            <a:pPr marL="285750" indent="-285750">
              <a:buFont typeface="+mj-lt"/>
              <a:buAutoNum type="arabicParenR"/>
            </a:pPr>
            <a:endParaRPr lang="cs-CZ" sz="1100" kern="0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sz="1400" dirty="0"/>
              <a:t>ř</a:t>
            </a:r>
            <a:r>
              <a:rPr lang="cs-CZ" sz="1400" kern="0" dirty="0"/>
              <a:t>ešení pohybu jader </a:t>
            </a:r>
            <a:r>
              <a:rPr lang="cs-CZ" sz="1400" dirty="0"/>
              <a:t>– výpočet účinných průřezů</a:t>
            </a:r>
            <a:br>
              <a:rPr lang="cs-CZ" sz="1400" kern="0" dirty="0"/>
            </a:br>
            <a:br>
              <a:rPr lang="cs-CZ" sz="1400" kern="0" dirty="0"/>
            </a:br>
            <a:r>
              <a:rPr lang="cs-CZ" sz="1100" dirty="0"/>
              <a:t>– lze občas aproximovat klasickým pohybem</a:t>
            </a:r>
            <a:br>
              <a:rPr lang="cs-CZ" sz="1100" dirty="0"/>
            </a:br>
            <a:r>
              <a:rPr lang="cs-CZ" sz="1100" dirty="0"/>
              <a:t>– </a:t>
            </a:r>
            <a:r>
              <a:rPr lang="cs-CZ" sz="1100" dirty="0">
                <a:solidFill>
                  <a:srgbClr val="C00000"/>
                </a:solidFill>
              </a:rPr>
              <a:t>minuty</a:t>
            </a:r>
            <a:r>
              <a:rPr lang="cs-CZ" sz="1100" dirty="0"/>
              <a:t> pro dvouatomové molekuly, </a:t>
            </a:r>
            <a:r>
              <a:rPr lang="cs-CZ" sz="1100" dirty="0">
                <a:solidFill>
                  <a:srgbClr val="C00000"/>
                </a:solidFill>
              </a:rPr>
              <a:t>dny</a:t>
            </a:r>
            <a:r>
              <a:rPr lang="cs-CZ" sz="1100" dirty="0"/>
              <a:t> pro tříatomové</a:t>
            </a:r>
          </a:p>
          <a:p>
            <a:pPr marL="342900" indent="-342900">
              <a:buFont typeface="+mj-lt"/>
              <a:buAutoNum type="arabicParenR"/>
            </a:pPr>
            <a:endParaRPr lang="cs-CZ" sz="1600" dirty="0"/>
          </a:p>
          <a:p>
            <a:pPr marL="342900" indent="-342900">
              <a:buFont typeface="+mj-lt"/>
              <a:buAutoNum type="arabicParenR"/>
            </a:pPr>
            <a:r>
              <a:rPr lang="cs-CZ" sz="1400" kern="0" dirty="0"/>
              <a:t>analýza dat a interpretace účinných průřezů</a:t>
            </a:r>
            <a:br>
              <a:rPr lang="cs-CZ" sz="1400" kern="0" dirty="0"/>
            </a:br>
            <a:endParaRPr lang="cs-CZ" sz="14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D46217-1F59-350F-284E-FBBED3FAD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811406"/>
            <a:ext cx="3008228" cy="3017994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10A4F7A8-ED78-F377-BE62-932EF51C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588" y="1518085"/>
            <a:ext cx="1505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 </a:t>
            </a:r>
            <a:r>
              <a:rPr lang="cs-CZ" sz="2400" dirty="0"/>
              <a:t>e</a:t>
            </a:r>
            <a:r>
              <a:rPr lang="cs-CZ" sz="2400" baseline="30000" dirty="0"/>
              <a:t>-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↓</a:t>
            </a:r>
          </a:p>
        </p:txBody>
      </p:sp>
      <p:pic>
        <p:nvPicPr>
          <p:cNvPr id="9" name="Picture 2" descr="Oxygen Molecule Images – Browse 60,168 Stock Photos, Vectors, and Video | 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32" y="2741783"/>
            <a:ext cx="756768" cy="37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39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-27384"/>
            <a:ext cx="8280400" cy="72008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chemeClr val="accent2"/>
                </a:solidFill>
              </a:rPr>
              <a:t>DALL-E kreslí komiks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0A07DB83-D46F-FA59-7ED4-91FC6A92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698" y="642174"/>
            <a:ext cx="74905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C00000"/>
                </a:solidFill>
              </a:rPr>
              <a:t>Kvantový fyzik řeší vibrační pohyb molekuly </a:t>
            </a:r>
            <a:r>
              <a:rPr lang="cs-CZ" sz="1600" dirty="0" err="1">
                <a:solidFill>
                  <a:srgbClr val="C00000"/>
                </a:solidFill>
              </a:rPr>
              <a:t>HCl</a:t>
            </a:r>
            <a:r>
              <a:rPr lang="cs-CZ" sz="1600" dirty="0">
                <a:solidFill>
                  <a:srgbClr val="C00000"/>
                </a:solidFill>
              </a:rPr>
              <a:t> na superpočítači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C40BF3-3625-C9DC-2A62-C86CFE994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196752"/>
            <a:ext cx="2528664" cy="2528664"/>
          </a:xfrm>
          <a:prstGeom prst="rect">
            <a:avLst/>
          </a:prstGeom>
        </p:spPr>
      </p:pic>
      <p:sp>
        <p:nvSpPr>
          <p:cNvPr id="6" name="AutoShape 2" descr="Generated from prompt">
            <a:extLst>
              <a:ext uri="{FF2B5EF4-FFF2-40B4-BE49-F238E27FC236}">
                <a16:creationId xmlns:a16="http://schemas.microsoft.com/office/drawing/2014/main" id="{0F72014B-CCF6-70CD-4E34-0BDE4D7390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90D5115-1904-9BE5-B04D-D914EF21B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206329"/>
            <a:ext cx="2528664" cy="252866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A5D3ACB-5A5D-5666-EDE7-8115BB0D3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936719"/>
            <a:ext cx="2528664" cy="252866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D39C78B-62E8-60CC-BEB7-19B41B30F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901441"/>
            <a:ext cx="2528664" cy="25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96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14">
            <a:extLst>
              <a:ext uri="{FF2B5EF4-FFF2-40B4-BE49-F238E27FC236}">
                <a16:creationId xmlns:a16="http://schemas.microsoft.com/office/drawing/2014/main" id="{0A41CD9A-0AFE-D6B5-8C0C-F0C318FB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43788"/>
            <a:ext cx="2159645" cy="191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Obrázek 3">
            <a:extLst>
              <a:ext uri="{FF2B5EF4-FFF2-40B4-BE49-F238E27FC236}">
                <a16:creationId xmlns:a16="http://schemas.microsoft.com/office/drawing/2014/main" id="{BDDC25E7-0D56-AB41-B1F5-21821C73F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10" y="2183652"/>
            <a:ext cx="842082" cy="176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Obrázek 4">
            <a:extLst>
              <a:ext uri="{FF2B5EF4-FFF2-40B4-BE49-F238E27FC236}">
                <a16:creationId xmlns:a16="http://schemas.microsoft.com/office/drawing/2014/main" id="{AA894522-BEF4-12E1-CB2D-E5D707BBB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94" y="2129814"/>
            <a:ext cx="1434971" cy="174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3">
            <a:extLst>
              <a:ext uri="{FF2B5EF4-FFF2-40B4-BE49-F238E27FC236}">
                <a16:creationId xmlns:a16="http://schemas.microsoft.com/office/drawing/2014/main" id="{2A1F7FC4-3DC2-8E21-6F66-02DEC88B8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269" y="1789899"/>
            <a:ext cx="52601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 dirty="0"/>
              <a:t>elektron + O</a:t>
            </a:r>
            <a:r>
              <a:rPr lang="en-US" altLang="cs-CZ" sz="1400" baseline="-25000" dirty="0"/>
              <a:t>2</a:t>
            </a:r>
            <a:r>
              <a:rPr lang="cs-CZ" altLang="cs-CZ" sz="1400" baseline="-25000" dirty="0"/>
              <a:t>            	                              </a:t>
            </a:r>
            <a:r>
              <a:rPr lang="cs-CZ" altLang="cs-CZ" sz="1400" dirty="0"/>
              <a:t>elektron + </a:t>
            </a:r>
            <a:r>
              <a:rPr lang="en-US" altLang="cs-CZ" sz="1400" dirty="0"/>
              <a:t>N</a:t>
            </a:r>
            <a:r>
              <a:rPr lang="en-US" altLang="cs-CZ" sz="1400" baseline="-25000" dirty="0"/>
              <a:t>2</a:t>
            </a:r>
            <a:endParaRPr lang="cs-CZ" altLang="cs-CZ" sz="1400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A63E07-5A60-C5A4-6E93-ED57F07FD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1848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kern="0" dirty="0">
                <a:solidFill>
                  <a:schemeClr val="accent2"/>
                </a:solidFill>
              </a:rPr>
              <a:t>Rezonanční srážky elektronů s molekulami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560F2C-E15B-3729-727C-819AA9339239}"/>
              </a:ext>
            </a:extLst>
          </p:cNvPr>
          <p:cNvSpPr txBox="1"/>
          <p:nvPr/>
        </p:nvSpPr>
        <p:spPr>
          <a:xfrm>
            <a:off x="638800" y="863478"/>
            <a:ext cx="7578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trocha historie aneb česká stopa</a:t>
            </a:r>
          </a:p>
          <a:p>
            <a:endParaRPr lang="cs-CZ" sz="1600" dirty="0">
              <a:solidFill>
                <a:srgbClr val="C00000"/>
              </a:solidFill>
            </a:endParaRPr>
          </a:p>
          <a:p>
            <a:r>
              <a:rPr lang="cs-CZ" sz="1400" dirty="0">
                <a:solidFill>
                  <a:srgbClr val="C00000"/>
                </a:solidFill>
              </a:rPr>
              <a:t>George Jiří Schulz </a:t>
            </a:r>
            <a:r>
              <a:rPr lang="cs-CZ" sz="1400" dirty="0"/>
              <a:t>– první přesné experimenty </a:t>
            </a:r>
            <a:r>
              <a:rPr lang="cs-CZ" altLang="cs-CZ" sz="1400" dirty="0"/>
              <a:t>v 50. a 60. letech motivovaly další fyziky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4DFBE74-E1B7-28E4-8328-A4D3331F0AB0}"/>
              </a:ext>
            </a:extLst>
          </p:cNvPr>
          <p:cNvSpPr txBox="1"/>
          <p:nvPr/>
        </p:nvSpPr>
        <p:spPr>
          <a:xfrm>
            <a:off x="638800" y="4031756"/>
            <a:ext cx="75783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C00000"/>
                </a:solidFill>
              </a:rPr>
              <a:t>Michael Allan </a:t>
            </a:r>
            <a:r>
              <a:rPr lang="cs-CZ" sz="1400" dirty="0"/>
              <a:t>– žák G. J. Schulze, nejpřesnější experimenty do současnosti</a:t>
            </a:r>
            <a:endParaRPr lang="cs-CZ" altLang="cs-CZ" sz="1400" dirty="0"/>
          </a:p>
        </p:txBody>
      </p:sp>
      <p:pic>
        <p:nvPicPr>
          <p:cNvPr id="17410" name="Picture 2" descr="portrait">
            <a:extLst>
              <a:ext uri="{FF2B5EF4-FFF2-40B4-BE49-F238E27FC236}">
                <a16:creationId xmlns:a16="http://schemas.microsoft.com/office/drawing/2014/main" id="{0794591D-359C-8EC5-623A-B2B526FCD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6"/>
          <a:stretch/>
        </p:blipFill>
        <p:spPr bwMode="auto">
          <a:xfrm>
            <a:off x="899592" y="4509120"/>
            <a:ext cx="1944216" cy="215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48AF763-A336-54E1-84ED-3F8E9AB2D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268" y="4661010"/>
            <a:ext cx="2148905" cy="2155881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D51F0404-5C15-A340-1DE3-E91E1F0DD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268" y="4343336"/>
            <a:ext cx="54754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 dirty="0"/>
              <a:t>elektron + O</a:t>
            </a:r>
            <a:r>
              <a:rPr lang="en-US" altLang="cs-CZ" sz="1400" baseline="-25000" dirty="0"/>
              <a:t>2</a:t>
            </a:r>
            <a:r>
              <a:rPr lang="cs-CZ" altLang="cs-CZ" sz="1400" baseline="-25000" dirty="0"/>
              <a:t>                                        </a:t>
            </a:r>
            <a:r>
              <a:rPr lang="cs-CZ" altLang="cs-CZ" sz="1400" dirty="0"/>
              <a:t>elektron + </a:t>
            </a:r>
            <a:r>
              <a:rPr lang="en-US" altLang="cs-CZ" sz="1400" dirty="0" err="1"/>
              <a:t>akrylonitril</a:t>
            </a:r>
            <a:endParaRPr lang="cs-CZ" altLang="cs-CZ" sz="1400" baseline="-25000" dirty="0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10A4F7A8-ED78-F377-BE62-932EF51C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81" y="2136323"/>
            <a:ext cx="1505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 </a:t>
            </a:r>
            <a:r>
              <a:rPr lang="cs-CZ" sz="2400" dirty="0"/>
              <a:t>e</a:t>
            </a:r>
            <a:r>
              <a:rPr lang="cs-CZ" sz="2400" baseline="30000" dirty="0"/>
              <a:t>-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↓</a:t>
            </a:r>
          </a:p>
        </p:txBody>
      </p:sp>
      <p:pic>
        <p:nvPicPr>
          <p:cNvPr id="14" name="Picture 2" descr="Oxygen Molecule Images – Browse 60,168 Stock Photos, Vectors, and Video |  Adobe 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25" y="3360021"/>
            <a:ext cx="756768" cy="37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id="{10A4F7A8-ED78-F377-BE62-932EF51C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510" y="2136323"/>
            <a:ext cx="1505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 </a:t>
            </a:r>
            <a:r>
              <a:rPr lang="cs-CZ" sz="2400" dirty="0"/>
              <a:t>e</a:t>
            </a:r>
            <a:r>
              <a:rPr lang="cs-CZ" sz="2400" baseline="30000" dirty="0"/>
              <a:t>-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↓</a:t>
            </a:r>
          </a:p>
        </p:txBody>
      </p:sp>
      <p:pic>
        <p:nvPicPr>
          <p:cNvPr id="4098" name="Picture 2" descr="Soubor:Acrylonitrile-3D-balls.png – Wikipedi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856132"/>
            <a:ext cx="842211" cy="5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5">
            <a:extLst>
              <a:ext uri="{FF2B5EF4-FFF2-40B4-BE49-F238E27FC236}">
                <a16:creationId xmlns:a16="http://schemas.microsoft.com/office/drawing/2014/main" id="{10A4F7A8-ED78-F377-BE62-932EF51C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497" y="4693366"/>
            <a:ext cx="1505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 </a:t>
            </a:r>
            <a:r>
              <a:rPr lang="cs-CZ" sz="2400" dirty="0"/>
              <a:t>e</a:t>
            </a:r>
            <a:r>
              <a:rPr lang="cs-CZ" sz="2400" baseline="30000" dirty="0"/>
              <a:t>-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↓</a:t>
            </a:r>
          </a:p>
        </p:txBody>
      </p:sp>
      <p:pic>
        <p:nvPicPr>
          <p:cNvPr id="4100" name="Picture 4" descr="N2 Molecule Nitrogen Gas Solutions GENERON, 58% OF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83" y="3383211"/>
            <a:ext cx="669510" cy="3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3BEB34-7FFE-9B5D-9111-D78D843E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109" y="4702099"/>
            <a:ext cx="2055578" cy="18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83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16632"/>
            <a:ext cx="8280400" cy="72008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chemeClr val="accent2"/>
                </a:solidFill>
              </a:rPr>
              <a:t>DALL-E kreslí komiks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0A07DB83-D46F-FA59-7ED4-91FC6A92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698" y="836712"/>
            <a:ext cx="74905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C00000"/>
                </a:solidFill>
              </a:rPr>
              <a:t>Kvantový fyzik přemýšlející nad atomy a molekulami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490C967-34BD-0A3B-BB95-DD388E705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69" y="1268760"/>
            <a:ext cx="5339261" cy="53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3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Text Box 3">
            <a:extLst>
              <a:ext uri="{FF2B5EF4-FFF2-40B4-BE49-F238E27FC236}">
                <a16:creationId xmlns:a16="http://schemas.microsoft.com/office/drawing/2014/main" id="{2A1F7FC4-3DC2-8E21-6F66-02DEC88B8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409684"/>
            <a:ext cx="47525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 dirty="0"/>
              <a:t>vibrační excitace při srážce elektronu s N</a:t>
            </a:r>
            <a:r>
              <a:rPr lang="cs-CZ" altLang="cs-CZ" sz="1400" baseline="-25000" dirty="0"/>
              <a:t>2</a:t>
            </a:r>
            <a:r>
              <a:rPr lang="cs-CZ" altLang="cs-CZ" sz="1400" dirty="0"/>
              <a:t> </a:t>
            </a:r>
            <a:endParaRPr lang="cs-CZ" altLang="cs-CZ" sz="1400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A63E07-5A60-C5A4-6E93-ED57F07FD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1848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kern="0" dirty="0">
                <a:solidFill>
                  <a:schemeClr val="accent2"/>
                </a:solidFill>
              </a:rPr>
              <a:t>Rezonanční srážky elektronů s molekulami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560F2C-E15B-3729-727C-819AA9339239}"/>
              </a:ext>
            </a:extLst>
          </p:cNvPr>
          <p:cNvSpPr txBox="1"/>
          <p:nvPr/>
        </p:nvSpPr>
        <p:spPr>
          <a:xfrm>
            <a:off x="777260" y="860430"/>
            <a:ext cx="7578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porozumění účinným průřezům aneb proč dochází k interferenci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69D18A-D0F4-381B-5F86-E2336E5BD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56" y="1777793"/>
            <a:ext cx="3553574" cy="25039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03674B-DFEA-0094-504D-54EF4F97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275040"/>
            <a:ext cx="5832648" cy="24663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253C258-515F-8636-E623-19FC885E9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443" y="1472483"/>
            <a:ext cx="3816113" cy="2740354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10A4F7A8-ED78-F377-BE62-932EF51C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67" y="4414360"/>
            <a:ext cx="1505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 </a:t>
            </a:r>
            <a:r>
              <a:rPr lang="cs-CZ" sz="2400" dirty="0"/>
              <a:t>e</a:t>
            </a:r>
            <a:r>
              <a:rPr lang="cs-CZ" sz="2400" baseline="30000" dirty="0"/>
              <a:t>-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↓</a:t>
            </a:r>
          </a:p>
        </p:txBody>
      </p:sp>
      <p:pic>
        <p:nvPicPr>
          <p:cNvPr id="9" name="Picture 4" descr="N2 Molecule Nitrogen Gas Solutions GENERON, 58% O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40" y="5661248"/>
            <a:ext cx="669510" cy="3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059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63E07-5A60-C5A4-6E93-ED57F07FD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1848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kern="0" dirty="0">
                <a:solidFill>
                  <a:schemeClr val="accent2"/>
                </a:solidFill>
              </a:rPr>
              <a:t>Rezonanční srážky elektronů s molekulami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4DB6918-6C1E-9BC4-A8C4-B7334D095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409684"/>
            <a:ext cx="47525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 dirty="0"/>
              <a:t>vibrační excitace při srážce elektronu s </a:t>
            </a:r>
            <a:r>
              <a:rPr lang="cs-CZ" altLang="cs-CZ" sz="1400" dirty="0" err="1"/>
              <a:t>HCl</a:t>
            </a:r>
            <a:endParaRPr lang="cs-CZ" altLang="cs-CZ" sz="1400" baseline="-25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982593D-FF4F-1B36-AADD-F3CA09015BFB}"/>
              </a:ext>
            </a:extLst>
          </p:cNvPr>
          <p:cNvSpPr txBox="1"/>
          <p:nvPr/>
        </p:nvSpPr>
        <p:spPr>
          <a:xfrm>
            <a:off x="777260" y="860430"/>
            <a:ext cx="7578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porozumění účinným průřezům aneb souhra teorie a experimentu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47E4D5A-80F2-3857-1B48-5ED62039A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839" y="1988841"/>
            <a:ext cx="6950134" cy="388843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2DDDC44-CEDA-7416-9D65-F2064B4E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4" y="3955836"/>
            <a:ext cx="1583160" cy="8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10A4F7A8-ED78-F377-BE62-932EF51C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48" y="2924944"/>
            <a:ext cx="1505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 </a:t>
            </a:r>
            <a:r>
              <a:rPr lang="cs-CZ" sz="2400" dirty="0"/>
              <a:t>e</a:t>
            </a:r>
            <a:r>
              <a:rPr lang="cs-CZ" sz="2400" baseline="30000" dirty="0"/>
              <a:t>-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4212975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63E07-5A60-C5A4-6E93-ED57F07FD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1848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sz="2400" b="1" kern="0" dirty="0">
                <a:solidFill>
                  <a:schemeClr val="accent2"/>
                </a:solidFill>
              </a:rPr>
              <a:t>Rezonanční srážky elektronů s molekulami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ACDE50E1-067C-3253-BE38-4711D329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56" y="2060848"/>
            <a:ext cx="8064896" cy="407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982593D-FF4F-1B36-AADD-F3CA09015BFB}"/>
              </a:ext>
            </a:extLst>
          </p:cNvPr>
          <p:cNvSpPr txBox="1"/>
          <p:nvPr/>
        </p:nvSpPr>
        <p:spPr>
          <a:xfrm>
            <a:off x="777260" y="860430"/>
            <a:ext cx="7578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podrobné vysvětlení všech struktur v účinných průřezech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04DB6918-6C1E-9BC4-A8C4-B7334D095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537047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 dirty="0"/>
              <a:t>vibrační excitace a disociační záchyt při srážce elektronu s </a:t>
            </a:r>
            <a:r>
              <a:rPr lang="cs-CZ" altLang="cs-CZ" sz="1400" dirty="0" err="1"/>
              <a:t>HCl</a:t>
            </a:r>
            <a:endParaRPr lang="cs-CZ" altLang="cs-CZ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438006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16632"/>
            <a:ext cx="8280400" cy="72008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chemeClr val="accent2"/>
                </a:solidFill>
              </a:rPr>
              <a:t>DALL-E kreslí komiks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0A07DB83-D46F-FA59-7ED4-91FC6A92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698" y="764704"/>
            <a:ext cx="74905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C00000"/>
                </a:solidFill>
              </a:rPr>
              <a:t>Dva zamilovaní kvantoví fyzici spolu vyřešili paradox </a:t>
            </a:r>
            <a:r>
              <a:rPr lang="cs-CZ" sz="1600" dirty="0" err="1">
                <a:solidFill>
                  <a:srgbClr val="C00000"/>
                </a:solidFill>
              </a:rPr>
              <a:t>Schrödingerovy</a:t>
            </a:r>
            <a:r>
              <a:rPr lang="cs-CZ" sz="1600" dirty="0">
                <a:solidFill>
                  <a:srgbClr val="C00000"/>
                </a:solidFill>
              </a:rPr>
              <a:t> kočky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D730746-58F5-1DE4-C8D9-967C0C92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1" r="760" b="3785"/>
          <a:stretch/>
        </p:blipFill>
        <p:spPr>
          <a:xfrm>
            <a:off x="1835696" y="1196752"/>
            <a:ext cx="5832648" cy="53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47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e Joy of Tech comic... Schrödinger's cat, the many states interpretation!">
            <a:extLst>
              <a:ext uri="{FF2B5EF4-FFF2-40B4-BE49-F238E27FC236}">
                <a16:creationId xmlns:a16="http://schemas.microsoft.com/office/drawing/2014/main" id="{72CC1430-CADC-1318-BB94-EECE00B6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857"/>
            <a:ext cx="5367238" cy="663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765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2656"/>
            <a:ext cx="8280400" cy="720080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Díky za pozornost, ale už abych raději šel než …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15362" name="Picture 2" descr="A digital drawing colored with digital watercolor. Carrot, my red tabby cat comic character is kicking the ass on the edge of a cliff to a cartoon representation of Erwin Schrödinger. This one holds a box with a laser, a hammer and a bottle of poison. The ingredient of his famous his &quot;Schrödinger's cat&quot; thought experiment. ">
            <a:extLst>
              <a:ext uri="{FF2B5EF4-FFF2-40B4-BE49-F238E27FC236}">
                <a16:creationId xmlns:a16="http://schemas.microsoft.com/office/drawing/2014/main" id="{53BB2A97-06F5-DAF6-1AC2-297F3097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8" y="1196752"/>
            <a:ext cx="7668344" cy="487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3">
            <a:extLst>
              <a:ext uri="{FF2B5EF4-FFF2-40B4-BE49-F238E27FC236}">
                <a16:creationId xmlns:a16="http://schemas.microsoft.com/office/drawing/2014/main" id="{3986C3B5-EFDC-3C1F-1C49-F3D483933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301060"/>
            <a:ext cx="7775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/>
              <a:t>Kresba: David </a:t>
            </a:r>
            <a:r>
              <a:rPr lang="cs-CZ" dirty="0" err="1"/>
              <a:t>Revoy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964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76673"/>
            <a:ext cx="8280400" cy="432047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Kdy je nutné používat kvantovou fyziku?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7E99780-9949-B763-A262-2BD5C07C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1" y="4791788"/>
            <a:ext cx="1901409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821631-672C-EC7B-5F03-938873213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202871"/>
            <a:ext cx="3456384" cy="66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cs-CZ" sz="1600" kern="0" dirty="0"/>
              <a:t>elementární částice</a:t>
            </a:r>
          </a:p>
          <a:p>
            <a:pPr algn="l" eaLnBrk="1" hangingPunct="1"/>
            <a:r>
              <a:rPr lang="cs-CZ" sz="1600" kern="0" dirty="0"/>
              <a:t>→  kvantová teorie pole</a:t>
            </a:r>
            <a:endParaRPr lang="en-US" sz="1600" kern="0" dirty="0"/>
          </a:p>
        </p:txBody>
      </p:sp>
      <p:pic>
        <p:nvPicPr>
          <p:cNvPr id="1030" name="Picture 6" descr="Elementary Particles (UWM, Fall 2011)">
            <a:extLst>
              <a:ext uri="{FF2B5EF4-FFF2-40B4-BE49-F238E27FC236}">
                <a16:creationId xmlns:a16="http://schemas.microsoft.com/office/drawing/2014/main" id="{7BF2CDE9-25EA-796C-334F-66DBD1CC6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-2865"/>
          <a:stretch/>
        </p:blipFill>
        <p:spPr bwMode="auto">
          <a:xfrm>
            <a:off x="742011" y="1963374"/>
            <a:ext cx="2677861" cy="17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ED36E3A-D851-A80C-B1FE-BE9B7D7EE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277" y="1196752"/>
            <a:ext cx="2664296" cy="66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cs-CZ" sz="1600" kern="0" dirty="0"/>
              <a:t>jádra atomů a jejich reakce</a:t>
            </a:r>
          </a:p>
          <a:p>
            <a:pPr algn="l" eaLnBrk="1" hangingPunct="1"/>
            <a:r>
              <a:rPr lang="cs-CZ" sz="1600" kern="0" dirty="0"/>
              <a:t>→ jaderná fyzika</a:t>
            </a:r>
            <a:endParaRPr lang="en-US" sz="1600" kern="0" dirty="0"/>
          </a:p>
        </p:txBody>
      </p:sp>
      <p:pic>
        <p:nvPicPr>
          <p:cNvPr id="2054" name="Picture 6" descr="Helium atom ground state">
            <a:extLst>
              <a:ext uri="{FF2B5EF4-FFF2-40B4-BE49-F238E27FC236}">
                <a16:creationId xmlns:a16="http://schemas.microsoft.com/office/drawing/2014/main" id="{D64B0F32-A2BC-7245-2FEC-77032C5C3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62" y="2000014"/>
            <a:ext cx="1665236" cy="16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77B88AD-213F-A24B-BB1B-6E21442A2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45"/>
          <a:stretch/>
        </p:blipFill>
        <p:spPr>
          <a:xfrm>
            <a:off x="2526896" y="4810748"/>
            <a:ext cx="1785951" cy="1728191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A7BF03D-03A4-8312-A340-8F4753580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15" y="4030046"/>
            <a:ext cx="3456384" cy="66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cs-CZ" sz="1600" kern="0" dirty="0"/>
              <a:t>struktura atomů, molekul, …</a:t>
            </a:r>
          </a:p>
          <a:p>
            <a:pPr algn="l" eaLnBrk="1" hangingPunct="1"/>
            <a:r>
              <a:rPr lang="cs-CZ" sz="1600" kern="0" dirty="0"/>
              <a:t>→  kvantová chemie</a:t>
            </a:r>
            <a:endParaRPr lang="en-US" sz="1600" kern="0" dirty="0"/>
          </a:p>
        </p:txBody>
      </p:sp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DA30D764-C95C-599B-A4D2-FB1FAEA4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00" y="1946303"/>
            <a:ext cx="2082950" cy="132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FE77477F-BED9-8CB0-BE6F-4B3F0B924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1" y="4030046"/>
            <a:ext cx="3191369" cy="66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cs-CZ" sz="1600" kern="0" dirty="0"/>
              <a:t>chemické a fotochemické reakce</a:t>
            </a:r>
          </a:p>
          <a:p>
            <a:pPr algn="l" eaLnBrk="1" hangingPunct="1"/>
            <a:r>
              <a:rPr lang="cs-CZ" sz="1600" kern="0" dirty="0"/>
              <a:t>→  kvantová teorie rozptylu</a:t>
            </a:r>
            <a:endParaRPr lang="en-US" sz="1600" kern="0" dirty="0"/>
          </a:p>
        </p:txBody>
      </p:sp>
      <p:pic>
        <p:nvPicPr>
          <p:cNvPr id="2062" name="Picture 14" descr="When nuclei catch up with electrons">
            <a:extLst>
              <a:ext uri="{FF2B5EF4-FFF2-40B4-BE49-F238E27FC236}">
                <a16:creationId xmlns:a16="http://schemas.microsoft.com/office/drawing/2014/main" id="{3C0A4FB2-EC85-E0FF-1598-A5A1A78CC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96" y="4664310"/>
            <a:ext cx="3024336" cy="198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3262D32-E0FD-9049-0DA8-88D476FF3850}"/>
              </a:ext>
            </a:extLst>
          </p:cNvPr>
          <p:cNvSpPr txBox="1"/>
          <p:nvPr/>
        </p:nvSpPr>
        <p:spPr>
          <a:xfrm>
            <a:off x="3298872" y="1225116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kern="0" dirty="0">
                <a:solidFill>
                  <a:srgbClr val="C00000"/>
                </a:solidFill>
              </a:rPr>
              <a:t>elektromagnetické, silné a slabé interakce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A0A322E-E58E-B8EF-CEB8-D5F0181D71DA}"/>
              </a:ext>
            </a:extLst>
          </p:cNvPr>
          <p:cNvSpPr txBox="1"/>
          <p:nvPr/>
        </p:nvSpPr>
        <p:spPr>
          <a:xfrm>
            <a:off x="3298872" y="4037813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kern="0" dirty="0">
                <a:solidFill>
                  <a:srgbClr val="C00000"/>
                </a:solidFill>
              </a:rPr>
              <a:t>elektromagnetické interakce</a:t>
            </a:r>
            <a:endParaRPr lang="en-GB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7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16632"/>
            <a:ext cx="8280400" cy="72008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chemeClr val="accent2"/>
                </a:solidFill>
              </a:rPr>
              <a:t>DALL-E kreslí komiks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0A07DB83-D46F-FA59-7ED4-91FC6A92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698" y="764704"/>
            <a:ext cx="74905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C00000"/>
                </a:solidFill>
              </a:rPr>
              <a:t>Kvantová fyzička v kvantovém světě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4459EC-B5EA-8DDD-5177-5B62E9A1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1196752"/>
            <a:ext cx="54006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3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2657"/>
            <a:ext cx="8280400" cy="432047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Čím se zabýváme a proč?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7FDD4C5-6CF0-FF27-E3B1-21F9EEBDBFA1}"/>
              </a:ext>
            </a:extLst>
          </p:cNvPr>
          <p:cNvSpPr txBox="1"/>
          <p:nvPr/>
        </p:nvSpPr>
        <p:spPr>
          <a:xfrm>
            <a:off x="612080" y="878230"/>
            <a:ext cx="8280400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rezonanční </a:t>
            </a:r>
            <a:r>
              <a:rPr lang="cs-CZ" dirty="0">
                <a:solidFill>
                  <a:srgbClr val="C00000"/>
                </a:solidFill>
              </a:rPr>
              <a:t>srážky elektronů </a:t>
            </a:r>
            <a:r>
              <a:rPr lang="cs-CZ" dirty="0"/>
              <a:t>s atomy a </a:t>
            </a:r>
            <a:r>
              <a:rPr lang="cs-CZ" dirty="0">
                <a:solidFill>
                  <a:srgbClr val="C00000"/>
                </a:solidFill>
              </a:rPr>
              <a:t>molekulami – energie do 10 eV</a:t>
            </a:r>
          </a:p>
          <a:p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ym typeface="Wingdings" panose="05000000000000000000" pitchFamily="2" charset="2"/>
              </a:rPr>
              <a:t>důležité procesy – průchod ionizujícího záření hmotou, chemie raného Vesmíru atd.</a:t>
            </a:r>
            <a:endParaRPr lang="en-US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C00000"/>
                </a:solidFill>
              </a:rPr>
              <a:t>pochopení dynamiky</a:t>
            </a:r>
            <a:r>
              <a:rPr lang="cs-CZ" sz="1600" dirty="0"/>
              <a:t> těchto procesů a </a:t>
            </a:r>
            <a:r>
              <a:rPr lang="cs-CZ" sz="1600" dirty="0">
                <a:solidFill>
                  <a:srgbClr val="C00000"/>
                </a:solidFill>
              </a:rPr>
              <a:t>interpretace nových experimentů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C00000"/>
                </a:solidFill>
              </a:rPr>
              <a:t>nedostatek přesných dat </a:t>
            </a:r>
            <a:r>
              <a:rPr lang="cs-CZ" sz="1600" dirty="0"/>
              <a:t>pro modelování např. ve fyzice plazmatu a v astrofyzice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baví nás to </a:t>
            </a:r>
            <a:r>
              <a:rPr lang="en-US" sz="1600" dirty="0">
                <a:sym typeface="Wingdings" panose="05000000000000000000" pitchFamily="2" charset="2"/>
              </a:rPr>
              <a:t></a:t>
            </a:r>
            <a:endParaRPr lang="cs-CZ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dirty="0"/>
              <a:t>porovnání experimentu s teorií	              produkce dat např. pro ITER</a:t>
            </a:r>
          </a:p>
          <a:p>
            <a:r>
              <a:rPr lang="cs-CZ" sz="1100" dirty="0"/>
              <a:t>srážky elektronů s molekulou kyslíku O</a:t>
            </a:r>
            <a:r>
              <a:rPr lang="cs-CZ" sz="1100" baseline="-25000" dirty="0"/>
              <a:t>2</a:t>
            </a:r>
            <a:r>
              <a:rPr lang="cs-CZ" sz="1100" dirty="0"/>
              <a:t>		                     </a:t>
            </a:r>
            <a:r>
              <a:rPr lang="cs-CZ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Mezinárodní</a:t>
            </a:r>
            <a:r>
              <a:rPr lang="en-GB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termonukleární experimentální reaktor</a:t>
            </a:r>
            <a:endParaRPr lang="cs-CZ" sz="11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70E9C6-BAE8-B534-3B66-D2148939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11" y="3568948"/>
            <a:ext cx="2885405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9022AE03-478C-E384-43B0-9715B178A7BE}"/>
              </a:ext>
            </a:extLst>
          </p:cNvPr>
          <p:cNvSpPr txBox="1"/>
          <p:nvPr/>
        </p:nvSpPr>
        <p:spPr>
          <a:xfrm>
            <a:off x="5063414" y="6161705"/>
            <a:ext cx="39010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výstavba</a:t>
            </a:r>
            <a:r>
              <a:rPr lang="en-GB" sz="1100" dirty="0"/>
              <a:t> </a:t>
            </a:r>
            <a:r>
              <a:rPr lang="cs-CZ" sz="1100" dirty="0"/>
              <a:t>komplexu ve francouzském </a:t>
            </a:r>
            <a:r>
              <a:rPr lang="cs-CZ" sz="1100" dirty="0" err="1"/>
              <a:t>Cadarache</a:t>
            </a:r>
            <a:r>
              <a:rPr lang="cs-CZ" sz="1100" dirty="0"/>
              <a:t> již </a:t>
            </a:r>
            <a:r>
              <a:rPr lang="en-GB" sz="1100" dirty="0"/>
              <a:t>od 2007</a:t>
            </a:r>
          </a:p>
        </p:txBody>
      </p:sp>
      <p:pic>
        <p:nvPicPr>
          <p:cNvPr id="1026" name="Picture 2" descr="ITER-Project">
            <a:extLst>
              <a:ext uri="{FF2B5EF4-FFF2-40B4-BE49-F238E27FC236}">
                <a16:creationId xmlns:a16="http://schemas.microsoft.com/office/drawing/2014/main" id="{4EF82184-DDC7-65E8-BCE0-46E4C96B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40441"/>
            <a:ext cx="974055" cy="90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A3CE8EA-8F75-7A4B-8180-6788C7737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617" y="3553879"/>
            <a:ext cx="2953493" cy="2963081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10A4F7A8-ED78-F377-BE62-932EF51C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41" y="3568948"/>
            <a:ext cx="1505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 </a:t>
            </a:r>
            <a:r>
              <a:rPr lang="cs-CZ" sz="2400" dirty="0"/>
              <a:t>e</a:t>
            </a:r>
            <a:r>
              <a:rPr lang="cs-CZ" sz="2400" baseline="30000" dirty="0"/>
              <a:t>-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↓</a:t>
            </a:r>
          </a:p>
        </p:txBody>
      </p:sp>
      <p:pic>
        <p:nvPicPr>
          <p:cNvPr id="3" name="Picture 2" descr="Oxygen Molecule Images – Browse 60,168 Stock Photos, Vectors, and Video | 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5" y="4792646"/>
            <a:ext cx="756768" cy="37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587808"/>
              </p:ext>
            </p:extLst>
          </p:nvPr>
        </p:nvGraphicFramePr>
        <p:xfrm>
          <a:off x="2510544" y="1211897"/>
          <a:ext cx="4338811" cy="488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45960" imgH="241200" progId="Equation.3">
                  <p:embed/>
                </p:oleObj>
              </mc:Choice>
              <mc:Fallback>
                <p:oleObj name="Equation" r:id="rId6" imgW="2145960" imgH="241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0544" y="1211897"/>
                        <a:ext cx="4338811" cy="488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9777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16632"/>
            <a:ext cx="8280400" cy="720080"/>
          </a:xfrm>
        </p:spPr>
        <p:txBody>
          <a:bodyPr/>
          <a:lstStyle/>
          <a:p>
            <a:pPr eaLnBrk="1" hangingPunct="1"/>
            <a:r>
              <a:rPr lang="cs-CZ" sz="2800" b="1" dirty="0">
                <a:solidFill>
                  <a:schemeClr val="accent2"/>
                </a:solidFill>
              </a:rPr>
              <a:t>DALL-E kreslí komiks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0A07DB83-D46F-FA59-7ED4-91FC6A92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698" y="930206"/>
            <a:ext cx="74905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C00000"/>
                </a:solidFill>
              </a:rPr>
              <a:t>Fyzici stavějí termonukleární reaktor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21638EF-E4D1-94A6-DCE6-A8F9B412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9" y="1634698"/>
            <a:ext cx="4293096" cy="42930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13E39B-04C7-E540-2799-1238CB383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150" y="1641680"/>
            <a:ext cx="4265491" cy="426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87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2657"/>
            <a:ext cx="8280400" cy="432047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Co </a:t>
            </a:r>
            <a:r>
              <a:rPr lang="en-US" sz="2400" b="1" dirty="0">
                <a:solidFill>
                  <a:schemeClr val="accent2"/>
                </a:solidFill>
              </a:rPr>
              <a:t>se</a:t>
            </a:r>
            <a:r>
              <a:rPr lang="cs-CZ" sz="2400" b="1" dirty="0">
                <a:solidFill>
                  <a:schemeClr val="accent2"/>
                </a:solidFill>
              </a:rPr>
              <a:t> měří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cs-CZ" sz="2400" b="1" dirty="0">
                <a:solidFill>
                  <a:schemeClr val="accent2"/>
                </a:solidFill>
              </a:rPr>
              <a:t>při srážkách?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7FDD4C5-6CF0-FF27-E3B1-21F9EEBDBFA1}"/>
              </a:ext>
            </a:extLst>
          </p:cNvPr>
          <p:cNvSpPr txBox="1"/>
          <p:nvPr/>
        </p:nvSpPr>
        <p:spPr>
          <a:xfrm>
            <a:off x="551792" y="908720"/>
            <a:ext cx="82804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obvykle</a:t>
            </a:r>
            <a:r>
              <a:rPr lang="cs-CZ" sz="1600" dirty="0">
                <a:solidFill>
                  <a:srgbClr val="C00000"/>
                </a:solidFill>
              </a:rPr>
              <a:t> účinný průřez </a:t>
            </a:r>
            <a:r>
              <a:rPr lang="el-GR" sz="1600" dirty="0">
                <a:solidFill>
                  <a:srgbClr val="C00000"/>
                </a:solidFill>
              </a:rPr>
              <a:t>σ</a:t>
            </a:r>
            <a:r>
              <a:rPr lang="cs-CZ" sz="1600" dirty="0">
                <a:solidFill>
                  <a:srgbClr val="C00000"/>
                </a:solidFill>
              </a:rPr>
              <a:t> – jednotka </a:t>
            </a:r>
            <a:r>
              <a:rPr lang="en-US" sz="1600" dirty="0">
                <a:solidFill>
                  <a:srgbClr val="C00000"/>
                </a:solidFill>
              </a:rPr>
              <a:t>m</a:t>
            </a:r>
            <a:r>
              <a:rPr lang="en-US" sz="1600" baseline="30000" dirty="0">
                <a:solidFill>
                  <a:srgbClr val="C00000"/>
                </a:solidFill>
              </a:rPr>
              <a:t>2</a:t>
            </a:r>
            <a:r>
              <a:rPr lang="cs-CZ" sz="1600" baseline="30000" dirty="0">
                <a:solidFill>
                  <a:srgbClr val="C00000"/>
                </a:solidFill>
              </a:rPr>
              <a:t> </a:t>
            </a:r>
            <a:r>
              <a:rPr lang="cs-CZ" sz="800" dirty="0">
                <a:solidFill>
                  <a:srgbClr val="C00000"/>
                </a:solidFill>
              </a:rPr>
              <a:t>nebo spíše něco mnohem menšího jako průřez atomu</a:t>
            </a:r>
          </a:p>
          <a:p>
            <a:endParaRPr lang="cs-CZ" dirty="0">
              <a:solidFill>
                <a:srgbClr val="C00000"/>
              </a:solidFill>
            </a:endParaRPr>
          </a:p>
          <a:p>
            <a:r>
              <a:rPr lang="cs-CZ" sz="1400" dirty="0"/>
              <a:t>počet určitých srážek za sekundu = </a:t>
            </a:r>
          </a:p>
          <a:p>
            <a:r>
              <a:rPr lang="cs-CZ" sz="1400" dirty="0">
                <a:solidFill>
                  <a:srgbClr val="C00000"/>
                </a:solidFill>
              </a:rPr>
              <a:t>		</a:t>
            </a:r>
            <a:r>
              <a:rPr lang="el-GR" sz="1400" dirty="0">
                <a:solidFill>
                  <a:srgbClr val="C00000"/>
                </a:solidFill>
              </a:rPr>
              <a:t>σ</a:t>
            </a:r>
            <a:r>
              <a:rPr lang="cs-CZ" sz="1400" dirty="0"/>
              <a:t>  x  počet částic v terčíku  x  počet nalétávajících částic na 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za </a:t>
            </a:r>
            <a:r>
              <a:rPr lang="cs-CZ" sz="1400" dirty="0"/>
              <a:t>sekundu</a:t>
            </a:r>
          </a:p>
          <a:p>
            <a:endParaRPr lang="cs-CZ" sz="1400" dirty="0"/>
          </a:p>
          <a:p>
            <a:r>
              <a:rPr lang="cs-CZ" sz="1400" dirty="0">
                <a:solidFill>
                  <a:srgbClr val="C00000"/>
                </a:solidFill>
              </a:rPr>
              <a:t>závisí na kolizní energii</a:t>
            </a:r>
            <a:r>
              <a:rPr lang="cs-CZ" sz="1400" dirty="0"/>
              <a:t> (rychlosti) srážejících se částic, atomů apod.</a:t>
            </a:r>
          </a:p>
          <a:p>
            <a:r>
              <a:rPr lang="cs-CZ" sz="1400" dirty="0"/>
              <a:t>závislost na úhlu, pod kterým částice vylétají </a:t>
            </a:r>
            <a:r>
              <a:rPr lang="cs-CZ" sz="1400" kern="0" dirty="0"/>
              <a:t>→ diferenciální účinný průřez</a:t>
            </a:r>
            <a:endParaRPr lang="cs-CZ" sz="1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19DEEE5-9422-5C4D-EB45-C336E5BA6201}"/>
              </a:ext>
            </a:extLst>
          </p:cNvPr>
          <p:cNvSpPr txBox="1"/>
          <p:nvPr/>
        </p:nvSpPr>
        <p:spPr>
          <a:xfrm>
            <a:off x="560484" y="2762925"/>
            <a:ext cx="811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>
                <a:solidFill>
                  <a:srgbClr val="C00000"/>
                </a:solidFill>
              </a:rPr>
              <a:t>Rutherfordův</a:t>
            </a:r>
            <a:r>
              <a:rPr lang="cs-CZ" sz="1400" dirty="0">
                <a:solidFill>
                  <a:srgbClr val="C00000"/>
                </a:solidFill>
              </a:rPr>
              <a:t> rozptyl			     Srážky elektronů s molekulami</a:t>
            </a:r>
          </a:p>
          <a:p>
            <a:endParaRPr lang="cs-CZ" sz="800" dirty="0">
              <a:solidFill>
                <a:srgbClr val="C00000"/>
              </a:solidFill>
            </a:endParaRPr>
          </a:p>
          <a:p>
            <a:r>
              <a:rPr lang="cs-CZ" sz="1400" dirty="0"/>
              <a:t>objev atomového jádra	</a:t>
            </a:r>
            <a:r>
              <a:rPr lang="cs-CZ" dirty="0">
                <a:solidFill>
                  <a:srgbClr val="C00000"/>
                </a:solidFill>
              </a:rPr>
              <a:t>		    </a:t>
            </a:r>
            <a:r>
              <a:rPr lang="cs-CZ" sz="1400" dirty="0"/>
              <a:t>experiment Michaela Allan</a:t>
            </a:r>
            <a:r>
              <a:rPr lang="en-GB" sz="1400" dirty="0"/>
              <a:t>a</a:t>
            </a:r>
            <a:r>
              <a:rPr lang="cs-CZ" sz="1400" dirty="0"/>
              <a:t> ve Švýcarsku</a:t>
            </a:r>
          </a:p>
          <a:p>
            <a:r>
              <a:rPr lang="cs-CZ" sz="1400" dirty="0"/>
              <a:t>				     </a:t>
            </a:r>
            <a:r>
              <a:rPr lang="cs-CZ" sz="1100" dirty="0"/>
              <a:t>nyní v Praze na Heyrovského ústavu AV ČR </a:t>
            </a:r>
            <a:endParaRPr lang="en-GB" sz="1100" dirty="0"/>
          </a:p>
        </p:txBody>
      </p:sp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7D61BB06-2541-D1D1-E3F0-7D56D6ABA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" b="3685"/>
          <a:stretch/>
        </p:blipFill>
        <p:spPr bwMode="auto">
          <a:xfrm>
            <a:off x="820611" y="3707978"/>
            <a:ext cx="3096344" cy="260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88693BB-5ECA-50A6-B9F8-E04021CF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21" y="3986718"/>
            <a:ext cx="2514049" cy="21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8F0BEAA-3CDA-3484-DAEF-2EC8B65F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70" y="3977112"/>
            <a:ext cx="1483137" cy="22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81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2657"/>
            <a:ext cx="8280400" cy="432047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Co </a:t>
            </a:r>
            <a:r>
              <a:rPr lang="en-US" sz="2400" b="1" dirty="0">
                <a:solidFill>
                  <a:schemeClr val="accent2"/>
                </a:solidFill>
              </a:rPr>
              <a:t>se</a:t>
            </a:r>
            <a:r>
              <a:rPr lang="cs-CZ" sz="2400" b="1" dirty="0">
                <a:solidFill>
                  <a:schemeClr val="accent2"/>
                </a:solidFill>
              </a:rPr>
              <a:t> měří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cs-CZ" sz="2400" b="1" dirty="0">
                <a:solidFill>
                  <a:schemeClr val="accent2"/>
                </a:solidFill>
              </a:rPr>
              <a:t>při srážkách?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31301A-21C5-A2A7-534C-8E065B5E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743" y="4581128"/>
            <a:ext cx="1766485" cy="18646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83337B4-A203-D102-8A8E-CD8A86FBF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581127"/>
            <a:ext cx="1832066" cy="18646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2220AB-3DA3-EAA0-5711-0D2C3E911A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01" t="29603" r="18172" b="23609"/>
          <a:stretch/>
        </p:blipFill>
        <p:spPr>
          <a:xfrm>
            <a:off x="4860032" y="3568952"/>
            <a:ext cx="1398349" cy="91048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6902720-E9B5-E6DD-A78C-CABD4D261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185" y="3429000"/>
            <a:ext cx="961600" cy="9104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2BCC3C-EC2B-B5EE-317B-79C36CD92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5445224"/>
            <a:ext cx="1832066" cy="7774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11CA5EE-976A-A9B2-30C2-9F21A2406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35" y="3501008"/>
            <a:ext cx="3809077" cy="18646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2D13615-5FCC-31F1-15DE-7117FBACF11E}"/>
              </a:ext>
            </a:extLst>
          </p:cNvPr>
          <p:cNvSpPr txBox="1"/>
          <p:nvPr/>
        </p:nvSpPr>
        <p:spPr>
          <a:xfrm>
            <a:off x="560484" y="2762925"/>
            <a:ext cx="81159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C00000"/>
                </a:solidFill>
              </a:rPr>
              <a:t>Účinný průřez lze spočítat v kvantové mechanice pomocí rozptýlené vlnové funkce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FDD4C5-6CF0-FF27-E3B1-21F9EEBDBFA1}"/>
              </a:ext>
            </a:extLst>
          </p:cNvPr>
          <p:cNvSpPr txBox="1"/>
          <p:nvPr/>
        </p:nvSpPr>
        <p:spPr>
          <a:xfrm>
            <a:off x="551792" y="908720"/>
            <a:ext cx="82804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obvykle</a:t>
            </a:r>
            <a:r>
              <a:rPr lang="cs-CZ" sz="1600" dirty="0">
                <a:solidFill>
                  <a:srgbClr val="C00000"/>
                </a:solidFill>
              </a:rPr>
              <a:t> účinný průřez </a:t>
            </a:r>
            <a:r>
              <a:rPr lang="el-GR" sz="1600" dirty="0">
                <a:solidFill>
                  <a:srgbClr val="C00000"/>
                </a:solidFill>
              </a:rPr>
              <a:t>σ</a:t>
            </a:r>
            <a:r>
              <a:rPr lang="cs-CZ" sz="1600" dirty="0">
                <a:solidFill>
                  <a:srgbClr val="C00000"/>
                </a:solidFill>
              </a:rPr>
              <a:t> – jednotka </a:t>
            </a:r>
            <a:r>
              <a:rPr lang="en-US" sz="1600" dirty="0">
                <a:solidFill>
                  <a:srgbClr val="C00000"/>
                </a:solidFill>
              </a:rPr>
              <a:t>m</a:t>
            </a:r>
            <a:r>
              <a:rPr lang="en-US" sz="1600" baseline="30000" dirty="0">
                <a:solidFill>
                  <a:srgbClr val="C00000"/>
                </a:solidFill>
              </a:rPr>
              <a:t>2</a:t>
            </a:r>
            <a:r>
              <a:rPr lang="cs-CZ" sz="1600" baseline="30000" dirty="0">
                <a:solidFill>
                  <a:srgbClr val="C00000"/>
                </a:solidFill>
              </a:rPr>
              <a:t> </a:t>
            </a:r>
            <a:r>
              <a:rPr lang="cs-CZ" sz="800" dirty="0">
                <a:solidFill>
                  <a:srgbClr val="C00000"/>
                </a:solidFill>
              </a:rPr>
              <a:t>nebo spíše něco mnohem menšího jako průřez atomu</a:t>
            </a:r>
          </a:p>
          <a:p>
            <a:endParaRPr lang="cs-CZ" dirty="0">
              <a:solidFill>
                <a:srgbClr val="C00000"/>
              </a:solidFill>
            </a:endParaRPr>
          </a:p>
          <a:p>
            <a:r>
              <a:rPr lang="cs-CZ" sz="1400" dirty="0"/>
              <a:t>počet určitých srážek za sekundu = </a:t>
            </a:r>
          </a:p>
          <a:p>
            <a:r>
              <a:rPr lang="cs-CZ" sz="1400" dirty="0">
                <a:solidFill>
                  <a:srgbClr val="C00000"/>
                </a:solidFill>
              </a:rPr>
              <a:t>		</a:t>
            </a:r>
            <a:r>
              <a:rPr lang="el-GR" sz="1400" dirty="0">
                <a:solidFill>
                  <a:srgbClr val="C00000"/>
                </a:solidFill>
              </a:rPr>
              <a:t>σ</a:t>
            </a:r>
            <a:r>
              <a:rPr lang="cs-CZ" sz="1400" dirty="0"/>
              <a:t>  x  počet částic v terčíku  x  počet nalétávajících částic na 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za </a:t>
            </a:r>
            <a:r>
              <a:rPr lang="cs-CZ" sz="1400" dirty="0"/>
              <a:t>sekundu</a:t>
            </a:r>
          </a:p>
          <a:p>
            <a:endParaRPr lang="cs-CZ" sz="1400" dirty="0"/>
          </a:p>
          <a:p>
            <a:r>
              <a:rPr lang="cs-CZ" sz="1400" dirty="0">
                <a:solidFill>
                  <a:srgbClr val="C00000"/>
                </a:solidFill>
              </a:rPr>
              <a:t>závisí na kolizní energii</a:t>
            </a:r>
            <a:r>
              <a:rPr lang="cs-CZ" sz="1400" dirty="0"/>
              <a:t> (rychlosti) srážejících se částic, atomů apod.</a:t>
            </a:r>
          </a:p>
          <a:p>
            <a:r>
              <a:rPr lang="cs-CZ" sz="1400" dirty="0"/>
              <a:t>závislost na úhlu, pod kterým částice vylétají </a:t>
            </a:r>
            <a:r>
              <a:rPr lang="cs-CZ" sz="1400" kern="0" dirty="0"/>
              <a:t>→ diferenciální účinný průřez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5033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2657"/>
            <a:ext cx="8280400" cy="432047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accent2"/>
                </a:solidFill>
              </a:rPr>
              <a:t>Co </a:t>
            </a:r>
            <a:r>
              <a:rPr lang="en-US" sz="2400" b="1" dirty="0">
                <a:solidFill>
                  <a:schemeClr val="accent2"/>
                </a:solidFill>
              </a:rPr>
              <a:t>se</a:t>
            </a:r>
            <a:r>
              <a:rPr lang="cs-CZ" sz="2400" b="1" dirty="0">
                <a:solidFill>
                  <a:schemeClr val="accent2"/>
                </a:solidFill>
              </a:rPr>
              <a:t> měří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cs-CZ" sz="2400" b="1" dirty="0">
                <a:solidFill>
                  <a:schemeClr val="accent2"/>
                </a:solidFill>
              </a:rPr>
              <a:t>při srážkách?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DDDC44-CEDA-7416-9D65-F2064B4E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1583160" cy="8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10A4F7A8-ED78-F377-BE62-932EF51C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40" y="3550236"/>
            <a:ext cx="15054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dirty="0"/>
              <a:t> </a:t>
            </a:r>
            <a:r>
              <a:rPr lang="cs-CZ" sz="2400" dirty="0"/>
              <a:t>e</a:t>
            </a:r>
            <a:r>
              <a:rPr lang="cs-CZ" sz="2400" baseline="30000" dirty="0"/>
              <a:t>-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↓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E179D00-BB13-3C07-1BE3-F3D200A713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706511"/>
              </p:ext>
            </p:extLst>
          </p:nvPr>
        </p:nvGraphicFramePr>
        <p:xfrm>
          <a:off x="2339752" y="3181019"/>
          <a:ext cx="5921552" cy="3326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3" imgW="9221487" imgH="5180952" progId="">
                  <p:embed/>
                </p:oleObj>
              </mc:Choice>
              <mc:Fallback>
                <p:oleObj name="Fotografie" r:id="rId3" imgW="9221487" imgH="5180952" progId="">
                  <p:embed/>
                  <p:pic>
                    <p:nvPicPr>
                      <p:cNvPr id="552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181019"/>
                        <a:ext cx="5921552" cy="3326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6C26D61-F9F9-EB9B-341B-EF3ABC998C87}"/>
              </a:ext>
            </a:extLst>
          </p:cNvPr>
          <p:cNvSpPr txBox="1"/>
          <p:nvPr/>
        </p:nvSpPr>
        <p:spPr>
          <a:xfrm>
            <a:off x="560484" y="2762925"/>
            <a:ext cx="81159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C00000"/>
                </a:solidFill>
              </a:rPr>
              <a:t>ukázka: vibrační excitace molekuly </a:t>
            </a:r>
            <a:r>
              <a:rPr lang="cs-CZ" sz="1400" dirty="0" err="1">
                <a:solidFill>
                  <a:srgbClr val="C00000"/>
                </a:solidFill>
              </a:rPr>
              <a:t>HCl</a:t>
            </a:r>
            <a:r>
              <a:rPr lang="cs-CZ" sz="1400" dirty="0">
                <a:solidFill>
                  <a:srgbClr val="C00000"/>
                </a:solidFill>
              </a:rPr>
              <a:t> dopadem elektronu – e + </a:t>
            </a:r>
            <a:r>
              <a:rPr lang="cs-CZ" sz="1400" dirty="0" err="1">
                <a:solidFill>
                  <a:srgbClr val="C00000"/>
                </a:solidFill>
              </a:rPr>
              <a:t>HCl</a:t>
            </a:r>
            <a:r>
              <a:rPr lang="cs-CZ" sz="1400" dirty="0">
                <a:solidFill>
                  <a:srgbClr val="C00000"/>
                </a:solidFill>
              </a:rPr>
              <a:t>(</a:t>
            </a:r>
            <a:r>
              <a:rPr lang="cs-CZ" sz="1400" dirty="0" err="1">
                <a:solidFill>
                  <a:srgbClr val="C00000"/>
                </a:solidFill>
              </a:rPr>
              <a:t>v</a:t>
            </a:r>
            <a:r>
              <a:rPr lang="cs-CZ" sz="1400" baseline="-25000" dirty="0" err="1">
                <a:solidFill>
                  <a:srgbClr val="C00000"/>
                </a:solidFill>
              </a:rPr>
              <a:t>i</a:t>
            </a:r>
            <a:r>
              <a:rPr lang="cs-CZ" sz="1400" dirty="0">
                <a:solidFill>
                  <a:srgbClr val="C00000"/>
                </a:solidFill>
              </a:rPr>
              <a:t>) </a:t>
            </a:r>
            <a:r>
              <a:rPr lang="cs-CZ" sz="1400" kern="0" dirty="0">
                <a:solidFill>
                  <a:srgbClr val="C00000"/>
                </a:solidFill>
              </a:rPr>
              <a:t>→ e + </a:t>
            </a:r>
            <a:r>
              <a:rPr lang="cs-CZ" sz="1400" kern="0" dirty="0" err="1">
                <a:solidFill>
                  <a:srgbClr val="C00000"/>
                </a:solidFill>
              </a:rPr>
              <a:t>HCl</a:t>
            </a:r>
            <a:r>
              <a:rPr lang="cs-CZ" sz="1400" kern="0" dirty="0">
                <a:solidFill>
                  <a:srgbClr val="C00000"/>
                </a:solidFill>
              </a:rPr>
              <a:t>(v</a:t>
            </a:r>
            <a:r>
              <a:rPr lang="cs-CZ" sz="1400" baseline="-25000" dirty="0">
                <a:solidFill>
                  <a:srgbClr val="C00000"/>
                </a:solidFill>
              </a:rPr>
              <a:t>f</a:t>
            </a:r>
            <a:r>
              <a:rPr lang="cs-CZ" sz="1400" kern="0" dirty="0">
                <a:solidFill>
                  <a:srgbClr val="C00000"/>
                </a:solidFill>
              </a:rPr>
              <a:t>)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7FDD4C5-6CF0-FF27-E3B1-21F9EEBDBFA1}"/>
              </a:ext>
            </a:extLst>
          </p:cNvPr>
          <p:cNvSpPr txBox="1"/>
          <p:nvPr/>
        </p:nvSpPr>
        <p:spPr>
          <a:xfrm>
            <a:off x="551792" y="908720"/>
            <a:ext cx="82804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obvykle</a:t>
            </a:r>
            <a:r>
              <a:rPr lang="cs-CZ" sz="1600" dirty="0">
                <a:solidFill>
                  <a:srgbClr val="C00000"/>
                </a:solidFill>
              </a:rPr>
              <a:t> účinný průřez </a:t>
            </a:r>
            <a:r>
              <a:rPr lang="el-GR" sz="1600" dirty="0">
                <a:solidFill>
                  <a:srgbClr val="C00000"/>
                </a:solidFill>
              </a:rPr>
              <a:t>σ</a:t>
            </a:r>
            <a:r>
              <a:rPr lang="cs-CZ" sz="1600" dirty="0">
                <a:solidFill>
                  <a:srgbClr val="C00000"/>
                </a:solidFill>
              </a:rPr>
              <a:t> – jednotka </a:t>
            </a:r>
            <a:r>
              <a:rPr lang="en-US" sz="1600" dirty="0">
                <a:solidFill>
                  <a:srgbClr val="C00000"/>
                </a:solidFill>
              </a:rPr>
              <a:t>m</a:t>
            </a:r>
            <a:r>
              <a:rPr lang="en-US" sz="1600" baseline="30000" dirty="0">
                <a:solidFill>
                  <a:srgbClr val="C00000"/>
                </a:solidFill>
              </a:rPr>
              <a:t>2</a:t>
            </a:r>
            <a:r>
              <a:rPr lang="cs-CZ" sz="1600" baseline="30000" dirty="0">
                <a:solidFill>
                  <a:srgbClr val="C00000"/>
                </a:solidFill>
              </a:rPr>
              <a:t> </a:t>
            </a:r>
            <a:r>
              <a:rPr lang="cs-CZ" sz="800" dirty="0">
                <a:solidFill>
                  <a:srgbClr val="C00000"/>
                </a:solidFill>
              </a:rPr>
              <a:t>nebo spíše něco mnohem menšího jako průřez atomu</a:t>
            </a:r>
          </a:p>
          <a:p>
            <a:endParaRPr lang="cs-CZ" dirty="0">
              <a:solidFill>
                <a:srgbClr val="C00000"/>
              </a:solidFill>
            </a:endParaRPr>
          </a:p>
          <a:p>
            <a:r>
              <a:rPr lang="cs-CZ" sz="1400" dirty="0"/>
              <a:t>počet určitých srážek za sekundu = </a:t>
            </a:r>
          </a:p>
          <a:p>
            <a:r>
              <a:rPr lang="cs-CZ" sz="1400" dirty="0">
                <a:solidFill>
                  <a:srgbClr val="C00000"/>
                </a:solidFill>
              </a:rPr>
              <a:t>		</a:t>
            </a:r>
            <a:r>
              <a:rPr lang="el-GR" sz="1400" dirty="0">
                <a:solidFill>
                  <a:srgbClr val="C00000"/>
                </a:solidFill>
              </a:rPr>
              <a:t>σ</a:t>
            </a:r>
            <a:r>
              <a:rPr lang="cs-CZ" sz="1400" dirty="0"/>
              <a:t>  x  počet částic v terčíku  x  počet nalétávajících částic na 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za </a:t>
            </a:r>
            <a:r>
              <a:rPr lang="cs-CZ" sz="1400" dirty="0"/>
              <a:t>sekundu</a:t>
            </a:r>
          </a:p>
          <a:p>
            <a:endParaRPr lang="cs-CZ" sz="1400" dirty="0"/>
          </a:p>
          <a:p>
            <a:r>
              <a:rPr lang="cs-CZ" sz="1400" dirty="0">
                <a:solidFill>
                  <a:srgbClr val="C00000"/>
                </a:solidFill>
              </a:rPr>
              <a:t>závisí na kolizní energii</a:t>
            </a:r>
            <a:r>
              <a:rPr lang="cs-CZ" sz="1400" dirty="0"/>
              <a:t> (rychlosti) srážejících se částic, atomů apod.</a:t>
            </a:r>
          </a:p>
          <a:p>
            <a:r>
              <a:rPr lang="cs-CZ" sz="1400" dirty="0"/>
              <a:t>závislost na úhlu, pod kterým částice vylétají </a:t>
            </a:r>
            <a:r>
              <a:rPr lang="cs-CZ" sz="1400" kern="0" dirty="0"/>
              <a:t>→ diferenciální účinný průřez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83152882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10727</TotalTime>
  <Words>1087</Words>
  <Application>Microsoft Office PowerPoint</Application>
  <PresentationFormat>Předvádění na obrazovce (4:3)</PresentationFormat>
  <Paragraphs>200</Paragraphs>
  <Slides>25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 Math</vt:lpstr>
      <vt:lpstr>Wingdings</vt:lpstr>
      <vt:lpstr>Výchozí návrh</vt:lpstr>
      <vt:lpstr>Equation</vt:lpstr>
      <vt:lpstr>Fotografie</vt:lpstr>
      <vt:lpstr>Rovnice</vt:lpstr>
      <vt:lpstr> Čím se zabývá kvantový fyzik? </vt:lpstr>
      <vt:lpstr>DALL-E kreslí komiks</vt:lpstr>
      <vt:lpstr>Kdy je nutné používat kvantovou fyziku?</vt:lpstr>
      <vt:lpstr>DALL-E kreslí komiks</vt:lpstr>
      <vt:lpstr>Čím se zabýváme a proč?</vt:lpstr>
      <vt:lpstr>DALL-E kreslí komiks</vt:lpstr>
      <vt:lpstr>Co se měří při srážkách?</vt:lpstr>
      <vt:lpstr>Co se měří při srážkách?</vt:lpstr>
      <vt:lpstr>Co se měří při srážkách?</vt:lpstr>
      <vt:lpstr>DALL-E kreslí komiks</vt:lpstr>
      <vt:lpstr>Výpočty v kvantové mechanice</vt:lpstr>
      <vt:lpstr>Ukázka numerického řešení</vt:lpstr>
      <vt:lpstr>Ukázka numerického řešení</vt:lpstr>
      <vt:lpstr>DALL-E kreslí komiks</vt:lpstr>
      <vt:lpstr>Ukázka numerického řešení 2D problému</vt:lpstr>
      <vt:lpstr>Jak náročné jsou numerické výpočty pro více částic?</vt:lpstr>
      <vt:lpstr>Jak tedy můžeme něco reálně spočítat?</vt:lpstr>
      <vt:lpstr>DALL-E kreslí komiks</vt:lpstr>
      <vt:lpstr>Prezentace aplikace PowerPoint</vt:lpstr>
      <vt:lpstr>Prezentace aplikace PowerPoint</vt:lpstr>
      <vt:lpstr>Prezentace aplikace PowerPoint</vt:lpstr>
      <vt:lpstr>Prezentace aplikace PowerPoint</vt:lpstr>
      <vt:lpstr>DALL-E kreslí komiks</vt:lpstr>
      <vt:lpstr>Prezentace aplikace PowerPoint</vt:lpstr>
      <vt:lpstr>Díky za pozornost, ale už abych raději šel než …</vt:lpstr>
    </vt:vector>
  </TitlesOfParts>
  <Company>MFF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Numerically Solvable Model of Low-Energy Resonant Electron-Molecule Collisions</dc:title>
  <dc:creator>UTF</dc:creator>
  <cp:lastModifiedBy>Karel Houfek</cp:lastModifiedBy>
  <cp:revision>318</cp:revision>
  <dcterms:created xsi:type="dcterms:W3CDTF">2005-10-13T22:28:10Z</dcterms:created>
  <dcterms:modified xsi:type="dcterms:W3CDTF">2024-04-08T17:21:01Z</dcterms:modified>
</cp:coreProperties>
</file>