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4" r:id="rId3"/>
    <p:sldId id="281" r:id="rId4"/>
    <p:sldId id="282" r:id="rId5"/>
    <p:sldId id="283" r:id="rId6"/>
    <p:sldId id="273" r:id="rId7"/>
    <p:sldId id="284" r:id="rId8"/>
    <p:sldId id="285" r:id="rId9"/>
    <p:sldId id="286" r:id="rId10"/>
    <p:sldId id="287" r:id="rId11"/>
    <p:sldId id="288" r:id="rId12"/>
    <p:sldId id="272" r:id="rId13"/>
  </p:sldIdLst>
  <p:sldSz cx="9144000" cy="6858000" type="screen4x3"/>
  <p:notesSz cx="9926638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7F7F7F"/>
    <a:srgbClr val="FF3300"/>
    <a:srgbClr val="CC0000"/>
    <a:srgbClr val="32B503"/>
    <a:srgbClr val="004E2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56" autoAdjust="0"/>
    <p:restoredTop sz="86535" autoAdjust="0"/>
  </p:normalViewPr>
  <p:slideViewPr>
    <p:cSldViewPr snapToGrid="0">
      <p:cViewPr varScale="1">
        <p:scale>
          <a:sx n="74" d="100"/>
          <a:sy n="74" d="100"/>
        </p:scale>
        <p:origin x="61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8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2016-04-13 Obdržálek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6AC3DAD-F034-4E03-848D-A5B1CC957C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17721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2016-04-13 Obdržálek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16AB10-0BCF-4D99-BA48-EFF7B69C88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732221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2016-04-13 Obdržálek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C10186-E5D6-4299-9109-2E2950780190}" type="slidenum">
              <a:rPr lang="cs-CZ" altLang="cs-CZ" smtClean="0"/>
              <a:pPr/>
              <a:t>1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664466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2503362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2820589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2245C7-9517-40BD-9B4F-BD268591D49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946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2063724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3287756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800139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1377480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D0D158-2A6C-4CFA-8014-D5D4D7AAC861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3557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2962405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1342554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581041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4251888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7A432-0770-4DBD-B028-7ACAE46A91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234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8C11-3640-4902-B18B-FEFA8B0DEF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6346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1FB1F-C3C1-4609-BADF-1F2DD82718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176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F6473-03FE-4462-87C8-DAB748C897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739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81618-B1A9-4FB2-B08E-05B75FEC7A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855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96D89-5323-4209-A8C1-4C18217A15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868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83F13-C408-478A-ADE5-00496460C8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824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F4E73-29FC-4906-908F-5EF78B8F7A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239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BDC95-D13A-4AE1-B778-CD7595B16B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760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38E27"/>
                </a:solidFill>
              </a:defRPr>
            </a:lvl1pPr>
          </a:lstStyle>
          <a:p>
            <a:pPr>
              <a:defRPr/>
            </a:pPr>
            <a:fld id="{BFE1736D-986E-4736-B7D3-77F8B2EDED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48" r:id="rId3"/>
    <p:sldLayoutId id="2147483853" r:id="rId4"/>
    <p:sldLayoutId id="2147483849" r:id="rId5"/>
    <p:sldLayoutId id="2147483854" r:id="rId6"/>
    <p:sldLayoutId id="2147483855" r:id="rId7"/>
    <p:sldLayoutId id="2147483850" r:id="rId8"/>
    <p:sldLayoutId id="2147483856" r:id="rId9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357313" y="5072063"/>
            <a:ext cx="6400800" cy="1500187"/>
          </a:xfrm>
        </p:spPr>
        <p:txBody>
          <a:bodyPr anchor="b"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cs-CZ" altLang="cs-CZ" sz="44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Jan Obdržálek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cs-CZ" altLang="cs-CZ" sz="2800" b="1" dirty="0" smtClean="0">
                <a:solidFill>
                  <a:srgbClr val="002060"/>
                </a:solidFill>
              </a:rPr>
              <a:t> </a:t>
            </a:r>
            <a:r>
              <a:rPr lang="cs-CZ" altLang="cs-CZ" sz="2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2016-04-11T09:00:00,000</a:t>
            </a:r>
          </a:p>
        </p:txBody>
      </p:sp>
      <p:sp>
        <p:nvSpPr>
          <p:cNvPr id="10243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403A0F-FB3D-42E5-A55E-6ACBF2F72072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11175" y="1266825"/>
            <a:ext cx="84264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7200" dirty="0">
                <a:solidFill>
                  <a:schemeClr val="tx1"/>
                </a:solidFill>
                <a:latin typeface="Book Antiqua" panose="02040602050305030304" pitchFamily="18" charset="0"/>
              </a:rPr>
              <a:t>Mechanika </a:t>
            </a:r>
            <a:r>
              <a:rPr lang="cs-CZ" altLang="cs-CZ" sz="72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v NIS</a:t>
            </a:r>
            <a:endParaRPr lang="cs-CZ" altLang="cs-CZ" sz="72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4138613" y="4454525"/>
            <a:ext cx="11715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FyM</a:t>
            </a:r>
            <a:endParaRPr lang="cs-CZ" altLang="cs-CZ" sz="3600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Výpočet zrychlení – otočení 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>
              <a:xfrm>
                <a:off x="123824" y="1189038"/>
                <a:ext cx="9020175" cy="5587897"/>
              </a:xfrm>
            </p:spPr>
            <p:txBody>
              <a:bodyPr/>
              <a:lstStyle/>
              <a:p>
                <a:pPr marL="432000" indent="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u</m:t>
                          </m:r>
                        </m:sub>
                      </m:sSub>
                    </m:oMath>
                  </m:oMathPara>
                </a14:m>
                <a:endParaRPr lang="cs-CZ" alt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alt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alt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u</m:t>
                          </m:r>
                        </m:sub>
                      </m:sSub>
                    </m:oMath>
                  </m:oMathPara>
                </a14:m>
                <a:endParaRPr lang="cs-CZ" alt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</a:rPr>
                  <a:t>Vynásobením hmotností a porovnáním</a:t>
                </a:r>
                <a14:m>
                  <m:oMath xmlns:m="http://schemas.openxmlformats.org/officeDocument/2006/math">
                    <m:r>
                      <a:rPr lang="cs-CZ" altLang="cs-CZ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cs-CZ" altLang="cs-CZ" b="0" dirty="0" smtClean="0">
                  <a:latin typeface="Book Antiqua" panose="020406020503050303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u</m:t>
                          </m:r>
                        </m:sub>
                      </m:sSub>
                    </m:oMath>
                  </m:oMathPara>
                </a14:m>
                <a:endParaRPr lang="cs-CZ" alt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Cor</a:t>
                </a:r>
                <a:r>
                  <a:rPr lang="cs-CZ" alt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síla: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sub>
                    </m:sSub>
                    <m:r>
                      <a:rPr lang="cs-CZ" alt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sub>
                    </m:sSub>
                    <m:r>
                      <a:rPr lang="cs-CZ" alt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</m:t>
                    </m:r>
                    <m:r>
                      <a:rPr lang="cs-CZ" alt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altLang="cs-CZ" b="1" i="1" dirty="0">
                        <a:latin typeface="Book Antiqua" panose="02040602050305030304" pitchFamily="18" charset="0"/>
                      </a:rPr>
                      <m:t>v</m:t>
                    </m:r>
                  </m:oMath>
                </a14:m>
                <a:endParaRPr lang="cs-CZ" altLang="cs-CZ" dirty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unáš</a:t>
                </a:r>
                <a:r>
                  <a:rPr lang="cs-CZ" alt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síla:</a:t>
                </a:r>
                <a:r>
                  <a:rPr lang="cs-CZ" alt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u</m:t>
                        </m:r>
                      </m:sub>
                    </m:sSub>
                    <m:r>
                      <a:rPr lang="cs-CZ" alt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alt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cs-CZ" altLang="cs-CZ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cs-CZ" altLang="cs-CZ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u</m:t>
                            </m:r>
                          </m:sub>
                        </m:sSub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lang="cs-CZ" alt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sub>
                    </m:sSub>
                    <m:r>
                      <a:rPr lang="cs-CZ" alt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od</m:t>
                        </m:r>
                      </m:sub>
                    </m:sSub>
                  </m:oMath>
                </a14:m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, kde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Euler:	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sub>
                    </m:sSub>
                  </m:oMath>
                </a14:m>
                <a:r>
                  <a:rPr lang="cs-CZ" altLang="cs-CZ" dirty="0">
                    <a:latin typeface="Book Antiqua" panose="0204060205030503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cs-CZ" altLang="cs-CZ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altLang="cs-CZ" b="0" i="1" dirty="0" smtClean="0">
                        <a:latin typeface="Cambria Math" panose="02040503050406030204" pitchFamily="18" charset="0"/>
                      </a:rPr>
                      <m:t>𝑚</m:t>
                    </m:r>
                    <m:f>
                      <m:fPr>
                        <m:ctrlPr>
                          <a:rPr lang="cs-CZ" altLang="cs-CZ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b="1" i="1" dirty="0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𝜴</m:t>
                        </m:r>
                      </m:num>
                      <m:den>
                        <m:r>
                          <a:rPr lang="cs-CZ" altLang="cs-CZ" b="1" i="1" dirty="0"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</m:oMath>
                </a14:m>
                <a:endParaRPr lang="cs-CZ" altLang="cs-CZ" b="1" dirty="0" smtClean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err="1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odstř</a:t>
                </a: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.: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od</m:t>
                        </m:r>
                      </m:sub>
                    </m:sSub>
                  </m:oMath>
                </a14:m>
                <a:r>
                  <a:rPr lang="cs-CZ" altLang="cs-CZ" dirty="0">
                    <a:latin typeface="Book Antiqua" panose="0204060205030503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=+</m:t>
                    </m:r>
                    <m:r>
                      <a:rPr lang="cs-CZ" altLang="cs-CZ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𝜴</m:t>
                        </m:r>
                      </m:e>
                      <m:sup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b>
                      <m:sSubPr>
                        <m:ctrlP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</m:sub>
                    </m:sSub>
                  </m:oMath>
                </a14:m>
                <a:endParaRPr lang="cs-CZ" altLang="cs-CZ" b="1" dirty="0" smtClean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	</a:t>
                </a:r>
                <a:r>
                  <a:rPr lang="cs-CZ" altLang="cs-CZ" sz="28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kde</a:t>
                </a:r>
                <a14:m>
                  <m:oMath xmlns:m="http://schemas.openxmlformats.org/officeDocument/2006/math">
                    <m:r>
                      <a:rPr lang="cs-CZ" altLang="cs-CZ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cs-CZ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cs-CZ" altLang="cs-CZ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</m:sub>
                    </m:sSub>
                  </m:oMath>
                </a14:m>
                <a:r>
                  <a:rPr lang="cs-CZ" altLang="cs-CZ" sz="28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je kolmý k ose </a:t>
                </a:r>
                <a14:m>
                  <m:oMath xmlns:m="http://schemas.openxmlformats.org/officeDocument/2006/math">
                    <m:r>
                      <a:rPr lang="cs-CZ" altLang="cs-CZ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</m:oMath>
                </a14:m>
                <a:r>
                  <a:rPr lang="cs-CZ" altLang="cs-CZ" sz="28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.</a:t>
                </a: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cs-CZ" altLang="cs-CZ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cs-CZ" altLang="cs-CZ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altLang="cs-CZ" sz="24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𝜴</m:t>
                              </m:r>
                              <m:r>
                                <a:rPr lang="cs-CZ" altLang="cs-CZ" sz="24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nor/>
                                </m:rPr>
                                <a:rPr lang="cs-CZ" altLang="cs-CZ" sz="2400" b="1" i="1" dirty="0">
                                  <a:solidFill>
                                    <a:srgbClr val="FF0000"/>
                                  </a:solidFill>
                                  <a:latin typeface="Book Antiqua" panose="02040602050305030304" pitchFamily="18" charset="0"/>
                                </a:rPr>
                                <m:t>v</m:t>
                              </m:r>
                              <m:r>
                                <m:rPr>
                                  <m:nor/>
                                </m:rPr>
                                <a:rPr lang="cs-CZ" altLang="cs-CZ" sz="2400" dirty="0">
                                  <a:solidFill>
                                    <a:srgbClr val="FF0000"/>
                                  </a:solidFill>
                                  <a:latin typeface="Book Antiqua" panose="020406020503050303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cs-CZ" altLang="cs-CZ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+(−</m:t>
                          </m:r>
                          <m: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altLang="cs-CZ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lang="cs-CZ" altLang="cs-CZ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d>
                        <m:dPr>
                          <m:ctrlP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acc>
                            <m:accPr>
                              <m:chr m:val="̇"/>
                              <m:ctrlPr>
                                <a:rPr lang="cs-CZ" altLang="cs-CZ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altLang="cs-CZ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𝜴</m:t>
                              </m:r>
                            </m:e>
                          </m:acc>
                          <m:r>
                            <a:rPr lang="el-GR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cs-CZ" altLang="cs-CZ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cs-CZ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𝜴</m:t>
                          </m:r>
                        </m:e>
                        <m:sup>
                          <m: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b>
                        <m:sSubPr>
                          <m:ctrlP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</m:oMath>
                  </m:oMathPara>
                </a14:m>
                <a:endParaRPr lang="cs-CZ" altLang="cs-CZ" sz="2400" b="1" dirty="0" smtClean="0">
                  <a:solidFill>
                    <a:srgbClr val="FF0000"/>
                  </a:solidFill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sz="24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			skut.	</a:t>
                </a:r>
                <a:r>
                  <a:rPr lang="cs-CZ" altLang="cs-CZ" sz="2400" dirty="0" err="1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Coriolis</a:t>
                </a:r>
                <a:r>
                  <a:rPr lang="cs-CZ" altLang="cs-CZ" sz="2400" dirty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altLang="cs-CZ" sz="24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    </a:t>
                </a:r>
                <a:r>
                  <a:rPr lang="cs-CZ" altLang="cs-CZ" sz="2400" dirty="0" err="1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unáš</a:t>
                </a:r>
                <a:r>
                  <a:rPr lang="cs-CZ" altLang="cs-CZ" sz="24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. postup.	Euler	       </a:t>
                </a:r>
                <a:r>
                  <a:rPr lang="cs-CZ" altLang="cs-CZ" sz="2400" dirty="0" err="1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odstř</a:t>
                </a:r>
                <a:r>
                  <a:rPr lang="cs-CZ" altLang="cs-CZ" sz="24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.</a:t>
                </a:r>
                <a:endParaRPr lang="cs-CZ" altLang="cs-CZ" sz="2400" dirty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824" y="1189038"/>
                <a:ext cx="9020175" cy="5587897"/>
              </a:xfrm>
              <a:blipFill rotWithShape="0">
                <a:blip r:embed="rId3"/>
                <a:stretch>
                  <a:fillRect l="-1689" b="-38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972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Poznámka ke 3.NZ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>
              <a:xfrm>
                <a:off x="123824" y="1189038"/>
                <a:ext cx="9020175" cy="5587897"/>
              </a:xfrm>
            </p:spPr>
            <p:txBody>
              <a:bodyPr/>
              <a:lstStyle/>
              <a:p>
                <a:pPr marL="432000" indent="-45720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cs-CZ" altLang="cs-C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cs-CZ" altLang="cs-CZ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cs-CZ" altLang="cs-CZ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altLang="cs-CZ" sz="24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𝜴</m:t>
                              </m:r>
                              <m:r>
                                <a:rPr lang="cs-CZ" altLang="cs-CZ" sz="24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nor/>
                                </m:rPr>
                                <a:rPr lang="cs-CZ" altLang="cs-CZ" sz="2400" b="1" i="1" dirty="0">
                                  <a:solidFill>
                                    <a:srgbClr val="FF0000"/>
                                  </a:solidFill>
                                  <a:latin typeface="Book Antiqua" panose="02040602050305030304" pitchFamily="18" charset="0"/>
                                </a:rPr>
                                <m:t>v</m:t>
                              </m:r>
                              <m:r>
                                <m:rPr>
                                  <m:nor/>
                                </m:rPr>
                                <a:rPr lang="cs-CZ" altLang="cs-CZ" sz="2400" dirty="0">
                                  <a:solidFill>
                                    <a:srgbClr val="FF0000"/>
                                  </a:solidFill>
                                  <a:latin typeface="Book Antiqua" panose="020406020503050303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cs-CZ" altLang="cs-CZ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+(−</m:t>
                          </m:r>
                          <m: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altLang="cs-CZ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lang="cs-CZ" altLang="cs-CZ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d>
                        <m:dPr>
                          <m:ctrlP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acc>
                            <m:accPr>
                              <m:chr m:val="̇"/>
                              <m:ctrlPr>
                                <a:rPr lang="cs-CZ" altLang="cs-CZ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altLang="cs-CZ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𝜴</m:t>
                              </m:r>
                            </m:e>
                          </m:acc>
                          <m:r>
                            <a:rPr lang="el-GR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cs-CZ" altLang="cs-CZ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cs-CZ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𝜴</m:t>
                          </m:r>
                        </m:e>
                        <m:sup>
                          <m: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b>
                        <m:sSubPr>
                          <m:ctrlP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</m:oMath>
                  </m:oMathPara>
                </a14:m>
                <a:endParaRPr lang="cs-CZ" altLang="cs-CZ" sz="2400" b="1" dirty="0" smtClean="0">
                  <a:solidFill>
                    <a:srgbClr val="FF0000"/>
                  </a:solidFill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sz="24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		       skut.	</a:t>
                </a:r>
                <a:r>
                  <a:rPr lang="cs-CZ" altLang="cs-CZ" sz="2400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Coriolis</a:t>
                </a:r>
                <a:r>
                  <a:rPr lang="cs-CZ" altLang="cs-CZ" sz="2400" dirty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altLang="cs-CZ" sz="2400" dirty="0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     </a:t>
                </a:r>
                <a:r>
                  <a:rPr lang="cs-CZ" altLang="cs-CZ" sz="2400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unáš</a:t>
                </a:r>
                <a:r>
                  <a:rPr lang="cs-CZ" altLang="cs-CZ" sz="2400" dirty="0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. postup.	Euler	       </a:t>
                </a:r>
                <a:r>
                  <a:rPr lang="cs-CZ" altLang="cs-CZ" sz="2400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odstř</a:t>
                </a:r>
                <a:r>
                  <a:rPr lang="cs-CZ" altLang="cs-CZ" sz="2400" dirty="0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3. NZ (zákon akce a reakce) nelze použít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„</a:t>
                </a:r>
                <a:r>
                  <a:rPr lang="cs-CZ" altLang="cs-CZ" dirty="0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Setrvačné síly</a:t>
                </a: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“ jsou jen doplňující korekce na popis v neinerciální soustavě, nepopisují žádnou skutečnou interakci</a:t>
                </a:r>
                <a:endParaRPr lang="cs-CZ" altLang="cs-CZ" dirty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824" y="1189038"/>
                <a:ext cx="9020175" cy="5587897"/>
              </a:xfrm>
              <a:blipFill rotWithShape="0">
                <a:blip r:embed="rId3"/>
                <a:stretch>
                  <a:fillRect l="-1689" t="-6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121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xfrm>
            <a:off x="8229600" y="6477000"/>
            <a:ext cx="762000" cy="244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85C6B8-D663-47B7-ABC0-C4410A99131D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30723" name="TextovéPole 4"/>
          <p:cNvSpPr txBox="1">
            <a:spLocks noChangeArrowheads="1"/>
          </p:cNvSpPr>
          <p:nvPr/>
        </p:nvSpPr>
        <p:spPr bwMode="auto">
          <a:xfrm>
            <a:off x="3357563" y="714375"/>
            <a:ext cx="20002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0">
                <a:solidFill>
                  <a:schemeClr val="tx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cs-CZ" altLang="cs-CZ" sz="20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24" name="TextovéPole 5"/>
          <p:cNvSpPr txBox="1">
            <a:spLocks noChangeArrowheads="1"/>
          </p:cNvSpPr>
          <p:nvPr/>
        </p:nvSpPr>
        <p:spPr bwMode="auto">
          <a:xfrm>
            <a:off x="1692275" y="4500563"/>
            <a:ext cx="58245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000">
                <a:solidFill>
                  <a:schemeClr val="tx1"/>
                </a:solidFill>
                <a:latin typeface="Book Antiqua" panose="02040602050305030304" pitchFamily="18" charset="0"/>
              </a:rPr>
              <a:t>Děkuji vám za pozornost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8550" y="180975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>
                <a:latin typeface="Book Antiqua" pitchFamily="18" charset="0"/>
              </a:rPr>
              <a:t>Rozbor problému</a:t>
            </a:r>
            <a:endParaRPr lang="cs-CZ" cap="none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7525" y="1309688"/>
            <a:ext cx="8229600" cy="3508375"/>
          </a:xfrm>
        </p:spPr>
        <p:txBody>
          <a:bodyPr/>
          <a:lstStyle/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i="1" dirty="0" smtClean="0">
                <a:latin typeface="Book Antiqua" panose="02040602050305030304" pitchFamily="18" charset="0"/>
              </a:rPr>
              <a:t>2.NZ: </a:t>
            </a:r>
            <a:r>
              <a:rPr lang="cs-CZ" altLang="cs-CZ" sz="3000" b="1" i="1" dirty="0" smtClean="0">
                <a:latin typeface="Book Antiqua" panose="02040602050305030304" pitchFamily="18" charset="0"/>
              </a:rPr>
              <a:t>	</a:t>
            </a:r>
            <a:r>
              <a:rPr lang="cs-CZ" altLang="cs-CZ" sz="3000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sz="3000" b="1" i="1" dirty="0" err="1" smtClean="0">
                <a:latin typeface="Book Antiqua" panose="02040602050305030304" pitchFamily="18" charset="0"/>
              </a:rPr>
              <a:t>a</a:t>
            </a:r>
            <a:r>
              <a:rPr lang="cs-CZ" altLang="cs-CZ" sz="3000" b="1" i="1" dirty="0" smtClean="0">
                <a:latin typeface="Book Antiqua" panose="02040602050305030304" pitchFamily="18" charset="0"/>
              </a:rPr>
              <a:t> = F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b="1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Co 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je relativní (závislé na vztažné soustavě)?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   m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= hmotnost: nezávislá (absolutní)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b="1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   a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= zrychlení: změna změny </a:t>
            </a:r>
            <a:r>
              <a:rPr lang="cs-CZ" altLang="cs-CZ" sz="3000" b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polohy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– závislé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b="1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   F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= síla: interakce mezi tělesy: nezávislá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Je potřeba zjistit a ošetřit změnu zrychlení, když ho měříme v NIS.</a:t>
            </a:r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7EEA45-5235-4262-9349-981EA1496C20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Plán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23824" y="1189038"/>
            <a:ext cx="9020175" cy="5508625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Značme </a:t>
            </a:r>
          </a:p>
          <a:p>
            <a:r>
              <a:rPr lang="cs-CZ" altLang="cs-CZ" dirty="0">
                <a:latin typeface="Book Antiqua" panose="02040602050305030304" pitchFamily="18" charset="0"/>
              </a:rPr>
              <a:t>velkými </a:t>
            </a:r>
            <a:r>
              <a:rPr lang="cs-CZ" altLang="cs-CZ" dirty="0" smtClean="0">
                <a:latin typeface="Book Antiqua" panose="02040602050305030304" pitchFamily="18" charset="0"/>
              </a:rPr>
              <a:t>písmeny popis </a:t>
            </a:r>
            <a:r>
              <a:rPr lang="cs-CZ" altLang="cs-CZ" dirty="0">
                <a:latin typeface="Book Antiqua" panose="02040602050305030304" pitchFamily="18" charset="0"/>
              </a:rPr>
              <a:t>v IS; z něj však chceme ponechat jen popis NIS vůči IS (</a:t>
            </a:r>
            <a:r>
              <a:rPr lang="cs-CZ" altLang="cs-CZ" b="1" i="1" dirty="0">
                <a:latin typeface="Book Antiqua" panose="02040602050305030304" pitchFamily="18" charset="0"/>
              </a:rPr>
              <a:t>A</a:t>
            </a:r>
            <a:r>
              <a:rPr lang="cs-CZ" altLang="cs-CZ" baseline="-25000" dirty="0">
                <a:latin typeface="Book Antiqua" panose="02040602050305030304" pitchFamily="18" charset="0"/>
              </a:rPr>
              <a:t>N </a:t>
            </a:r>
            <a:r>
              <a:rPr lang="cs-CZ" altLang="cs-CZ" dirty="0">
                <a:latin typeface="Book Antiqua" panose="02040602050305030304" pitchFamily="18" charset="0"/>
              </a:rPr>
              <a:t>,</a:t>
            </a:r>
            <a:r>
              <a:rPr lang="cs-CZ" altLang="cs-CZ" b="1" i="1" dirty="0">
                <a:latin typeface="Book Antiqua" panose="02040602050305030304" pitchFamily="18" charset="0"/>
              </a:rPr>
              <a:t> </a:t>
            </a:r>
            <a:r>
              <a:rPr lang="cs-CZ" altLang="cs-CZ" b="1" i="1" dirty="0">
                <a:latin typeface="Book Antiqua" panose="02040602050305030304" pitchFamily="18" charset="0"/>
                <a:sym typeface="Symbol" panose="05050102010706020507" pitchFamily="18" charset="2"/>
              </a:rPr>
              <a:t>  </a:t>
            </a:r>
            <a:r>
              <a:rPr lang="cs-CZ" altLang="cs-CZ" baseline="-25000" dirty="0">
                <a:latin typeface="Book Antiqua" panose="02040602050305030304" pitchFamily="18" charset="0"/>
              </a:rPr>
              <a:t>N</a:t>
            </a:r>
            <a:r>
              <a:rPr lang="cs-CZ" altLang="cs-CZ" dirty="0"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endParaRPr lang="cs-CZ" altLang="cs-CZ" dirty="0">
              <a:latin typeface="Book Antiqua" panose="02040602050305030304" pitchFamily="18" charset="0"/>
            </a:endParaRPr>
          </a:p>
          <a:p>
            <a:r>
              <a:rPr lang="cs-CZ" altLang="cs-CZ" dirty="0" smtClean="0">
                <a:latin typeface="Book Antiqua" panose="02040602050305030304" pitchFamily="18" charset="0"/>
              </a:rPr>
              <a:t>malými písmeny veličiny popisující náš systém v NIS (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r, v, a; 	f </a:t>
            </a:r>
            <a:r>
              <a:rPr lang="cs-CZ" altLang="cs-CZ" i="1" dirty="0" smtClean="0">
                <a:latin typeface="Book Antiqua" panose="02040602050305030304" pitchFamily="18" charset="0"/>
              </a:rPr>
              <a:t>=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F, </a:t>
            </a:r>
            <a:r>
              <a:rPr lang="cs-CZ" altLang="cs-CZ" i="1" dirty="0" smtClean="0">
                <a:latin typeface="Book Antiqua" panose="02040602050305030304" pitchFamily="18" charset="0"/>
              </a:rPr>
              <a:t>m = M</a:t>
            </a:r>
            <a:r>
              <a:rPr lang="cs-CZ" altLang="cs-CZ" dirty="0" smtClean="0">
                <a:latin typeface="Book Antiqua" panose="02040602050305030304" pitchFamily="18" charset="0"/>
              </a:rPr>
              <a:t>)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Pohybovou rovnici 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cs-CZ" altLang="cs-CZ" i="1" dirty="0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A </a:t>
            </a:r>
            <a:r>
              <a:rPr lang="cs-CZ" altLang="cs-CZ" i="1" dirty="0" smtClean="0">
                <a:latin typeface="Book Antiqua" panose="02040602050305030304" pitchFamily="18" charset="0"/>
              </a:rPr>
              <a:t>=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F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chceme přepsat na tvar</a:t>
            </a:r>
            <a:endParaRPr lang="cs-CZ" altLang="cs-CZ" i="1" dirty="0" smtClean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</a:t>
            </a:r>
            <a:r>
              <a:rPr lang="cs-CZ" altLang="cs-CZ" i="1" dirty="0" smtClean="0">
                <a:latin typeface="Book Antiqua" panose="02040602050305030304" pitchFamily="18" charset="0"/>
              </a:rPr>
              <a:t> =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f</a:t>
            </a:r>
            <a:r>
              <a:rPr lang="cs-CZ" altLang="cs-CZ" i="1" dirty="0" smtClean="0">
                <a:latin typeface="Book Antiqua" panose="02040602050305030304" pitchFamily="18" charset="0"/>
              </a:rPr>
              <a:t> </a:t>
            </a:r>
          </a:p>
          <a:p>
            <a:pPr marL="0" indent="0">
              <a:buNone/>
            </a:pPr>
            <a:endParaRPr lang="cs-CZ" altLang="cs-CZ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86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Plán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23824" y="1189038"/>
            <a:ext cx="9020175" cy="5508625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Relativní polohový vektor nezávisí na IS:				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R</a:t>
            </a:r>
            <a:r>
              <a:rPr lang="cs-CZ" altLang="cs-CZ" baseline="-25000" dirty="0" smtClean="0">
                <a:latin typeface="Book Antiqua" panose="02040602050305030304" pitchFamily="18" charset="0"/>
              </a:rPr>
              <a:t>B</a:t>
            </a:r>
            <a:r>
              <a:rPr lang="cs-CZ" altLang="cs-CZ" dirty="0" smtClean="0">
                <a:latin typeface="Book Antiqua" panose="02040602050305030304" pitchFamily="18" charset="0"/>
              </a:rPr>
              <a:t> –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R</a:t>
            </a:r>
            <a:r>
              <a:rPr lang="cs-CZ" altLang="cs-CZ" baseline="-25000" dirty="0" smtClean="0">
                <a:latin typeface="Book Antiqua" panose="02040602050305030304" pitchFamily="18" charset="0"/>
              </a:rPr>
              <a:t>A</a:t>
            </a:r>
            <a:r>
              <a:rPr lang="cs-CZ" altLang="cs-CZ" dirty="0" smtClean="0">
                <a:latin typeface="Book Antiqua" panose="02040602050305030304" pitchFamily="18" charset="0"/>
              </a:rPr>
              <a:t> = 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r</a:t>
            </a:r>
            <a:r>
              <a:rPr lang="cs-CZ" altLang="cs-CZ" baseline="-25000" dirty="0" err="1" smtClean="0">
                <a:latin typeface="Book Antiqua" panose="02040602050305030304" pitchFamily="18" charset="0"/>
              </a:rPr>
              <a:t>B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dirty="0">
                <a:latin typeface="Book Antiqua" panose="02040602050305030304" pitchFamily="18" charset="0"/>
              </a:rPr>
              <a:t>– 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r</a:t>
            </a:r>
            <a:r>
              <a:rPr lang="cs-CZ" altLang="cs-CZ" baseline="-25000" dirty="0" err="1" smtClean="0">
                <a:latin typeface="Book Antiqua" panose="02040602050305030304" pitchFamily="18" charset="0"/>
              </a:rPr>
              <a:t>A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</a:p>
          <a:p>
            <a:pPr marL="0" indent="0"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Zvolme za A počátek NIS; </a:t>
            </a:r>
          </a:p>
          <a:p>
            <a:pPr marL="0" indent="0">
              <a:buNone/>
            </a:pPr>
            <a:r>
              <a:rPr lang="cs-CZ" altLang="cs-CZ" b="1" i="1" dirty="0">
                <a:latin typeface="Book Antiqua" panose="02040602050305030304" pitchFamily="18" charset="0"/>
              </a:rPr>
              <a:t>	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		R</a:t>
            </a:r>
            <a:r>
              <a:rPr lang="cs-CZ" altLang="cs-CZ" i="1" dirty="0" smtClean="0">
                <a:latin typeface="Book Antiqua" panose="02040602050305030304" pitchFamily="18" charset="0"/>
              </a:rPr>
              <a:t> </a:t>
            </a:r>
            <a:r>
              <a:rPr lang="cs-CZ" altLang="cs-CZ" dirty="0">
                <a:latin typeface="Book Antiqua" panose="02040602050305030304" pitchFamily="18" charset="0"/>
              </a:rPr>
              <a:t>–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R</a:t>
            </a:r>
            <a:r>
              <a:rPr lang="cs-CZ" altLang="cs-CZ" baseline="-25000" dirty="0" smtClean="0">
                <a:latin typeface="Book Antiqua" panose="02040602050305030304" pitchFamily="18" charset="0"/>
              </a:rPr>
              <a:t>N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i="1" dirty="0" smtClean="0">
                <a:latin typeface="Book Antiqua" panose="02040602050305030304" pitchFamily="18" charset="0"/>
              </a:rPr>
              <a:t>=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r </a:t>
            </a:r>
            <a:r>
              <a:rPr lang="cs-CZ" altLang="cs-CZ" i="1" dirty="0" smtClean="0">
                <a:latin typeface="Book Antiqua" panose="02040602050305030304" pitchFamily="18" charset="0"/>
              </a:rPr>
              <a:t>–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0 </a:t>
            </a:r>
            <a:r>
              <a:rPr lang="cs-CZ" altLang="cs-CZ" i="1" dirty="0">
                <a:latin typeface="Book Antiqua" panose="02040602050305030304" pitchFamily="18" charset="0"/>
              </a:rPr>
              <a:t>= </a:t>
            </a:r>
            <a:r>
              <a:rPr lang="cs-CZ" altLang="cs-CZ" b="1" i="1" dirty="0">
                <a:latin typeface="Book Antiqua" panose="02040602050305030304" pitchFamily="18" charset="0"/>
              </a:rPr>
              <a:t>r </a:t>
            </a:r>
            <a:endParaRPr lang="cs-CZ" altLang="cs-CZ" b="1" i="1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derivacemi podle času dostaneme postupně</a:t>
            </a:r>
          </a:p>
          <a:p>
            <a:pPr marL="0" indent="0">
              <a:buNone/>
            </a:pPr>
            <a:r>
              <a:rPr lang="cs-CZ" altLang="cs-CZ" b="1" i="1" dirty="0">
                <a:latin typeface="Book Antiqua" panose="02040602050305030304" pitchFamily="18" charset="0"/>
              </a:rPr>
              <a:t>			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V</a:t>
            </a:r>
            <a:r>
              <a:rPr lang="cs-CZ" altLang="cs-CZ" i="1" dirty="0" smtClean="0">
                <a:latin typeface="Book Antiqua" panose="02040602050305030304" pitchFamily="18" charset="0"/>
              </a:rPr>
              <a:t> </a:t>
            </a:r>
            <a:r>
              <a:rPr lang="cs-CZ" altLang="cs-CZ" dirty="0">
                <a:latin typeface="Book Antiqua" panose="02040602050305030304" pitchFamily="18" charset="0"/>
              </a:rPr>
              <a:t>–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V</a:t>
            </a:r>
            <a:r>
              <a:rPr lang="cs-CZ" altLang="cs-CZ" baseline="-25000" dirty="0" smtClean="0">
                <a:latin typeface="Book Antiqua" panose="02040602050305030304" pitchFamily="18" charset="0"/>
              </a:rPr>
              <a:t>N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i="1" dirty="0">
                <a:latin typeface="Book Antiqua" panose="02040602050305030304" pitchFamily="18" charset="0"/>
              </a:rPr>
              <a:t>=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v</a:t>
            </a:r>
            <a:endParaRPr lang="cs-CZ" altLang="cs-CZ" b="1" i="1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altLang="cs-CZ" b="1" i="1" dirty="0">
                <a:latin typeface="Book Antiqua" panose="02040602050305030304" pitchFamily="18" charset="0"/>
              </a:rPr>
              <a:t>			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A</a:t>
            </a:r>
            <a:r>
              <a:rPr lang="cs-CZ" altLang="cs-CZ" i="1" dirty="0" smtClean="0">
                <a:latin typeface="Book Antiqua" panose="02040602050305030304" pitchFamily="18" charset="0"/>
              </a:rPr>
              <a:t> </a:t>
            </a:r>
            <a:r>
              <a:rPr lang="cs-CZ" altLang="cs-CZ" dirty="0" smtClean="0">
                <a:latin typeface="Book Antiqua" panose="02040602050305030304" pitchFamily="18" charset="0"/>
              </a:rPr>
              <a:t>–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A</a:t>
            </a:r>
            <a:r>
              <a:rPr lang="cs-CZ" altLang="cs-CZ" baseline="-25000" dirty="0" smtClean="0">
                <a:latin typeface="Book Antiqua" panose="02040602050305030304" pitchFamily="18" charset="0"/>
              </a:rPr>
              <a:t>N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i="1" dirty="0" smtClean="0">
                <a:latin typeface="Book Antiqua" panose="02040602050305030304" pitchFamily="18" charset="0"/>
              </a:rPr>
              <a:t>=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a</a:t>
            </a:r>
          </a:p>
          <a:p>
            <a:pPr marL="0" indent="0"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a vynásobením hmotností </a:t>
            </a:r>
            <a:r>
              <a:rPr lang="cs-CZ" altLang="cs-CZ" i="1" dirty="0" smtClean="0">
                <a:latin typeface="Book Antiqua" panose="02040602050305030304" pitchFamily="18" charset="0"/>
              </a:rPr>
              <a:t>m = M</a:t>
            </a:r>
          </a:p>
          <a:p>
            <a:pPr marL="0" indent="0">
              <a:buNone/>
            </a:pPr>
            <a:r>
              <a:rPr lang="cs-CZ" altLang="cs-CZ" b="1" i="1" dirty="0">
                <a:latin typeface="Book Antiqua" panose="02040602050305030304" pitchFamily="18" charset="0"/>
              </a:rPr>
              <a:t>			</a:t>
            </a:r>
            <a:r>
              <a:rPr lang="cs-CZ" altLang="cs-CZ" i="1" dirty="0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A</a:t>
            </a:r>
            <a:r>
              <a:rPr lang="cs-CZ" altLang="cs-CZ" i="1" dirty="0" smtClean="0">
                <a:latin typeface="Book Antiqua" panose="02040602050305030304" pitchFamily="18" charset="0"/>
              </a:rPr>
              <a:t> + (</a:t>
            </a:r>
            <a:r>
              <a:rPr lang="cs-CZ" altLang="cs-CZ" dirty="0" smtClean="0">
                <a:latin typeface="Book Antiqua" panose="02040602050305030304" pitchFamily="18" charset="0"/>
              </a:rPr>
              <a:t>– </a:t>
            </a: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</a:t>
            </a:r>
            <a:r>
              <a:rPr lang="cs-CZ" altLang="cs-CZ" baseline="-25000" dirty="0" err="1" smtClean="0">
                <a:latin typeface="Book Antiqua" panose="02040602050305030304" pitchFamily="18" charset="0"/>
              </a:rPr>
              <a:t>N</a:t>
            </a:r>
            <a:r>
              <a:rPr lang="cs-CZ" altLang="cs-CZ" dirty="0" smtClean="0">
                <a:latin typeface="Book Antiqua" panose="02040602050305030304" pitchFamily="18" charset="0"/>
              </a:rPr>
              <a:t>) </a:t>
            </a:r>
            <a:r>
              <a:rPr lang="cs-CZ" altLang="cs-CZ" i="1" dirty="0" smtClean="0">
                <a:latin typeface="Book Antiqua" panose="02040602050305030304" pitchFamily="18" charset="0"/>
              </a:rPr>
              <a:t>= </a:t>
            </a: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</a:t>
            </a:r>
            <a:endParaRPr lang="cs-CZ" altLang="cs-CZ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02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Závěr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23824" y="1189038"/>
            <a:ext cx="9020175" cy="5508625"/>
          </a:xfrm>
        </p:spPr>
        <p:txBody>
          <a:bodyPr/>
          <a:lstStyle/>
          <a:p>
            <a:pPr marL="432000" indent="-457200">
              <a:lnSpc>
                <a:spcPct val="90000"/>
              </a:lnSpc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Rovnici</a:t>
            </a:r>
            <a:r>
              <a:rPr lang="cs-CZ" altLang="cs-CZ" b="1" i="1" dirty="0">
                <a:latin typeface="Book Antiqua" panose="02040602050305030304" pitchFamily="18" charset="0"/>
              </a:rPr>
              <a:t>	</a:t>
            </a:r>
            <a:r>
              <a:rPr lang="cs-CZ" altLang="cs-CZ" i="1" dirty="0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A</a:t>
            </a:r>
            <a:r>
              <a:rPr lang="cs-CZ" altLang="cs-CZ" i="1" dirty="0" smtClean="0">
                <a:latin typeface="Book Antiqua" panose="02040602050305030304" pitchFamily="18" charset="0"/>
              </a:rPr>
              <a:t> + </a:t>
            </a:r>
            <a:r>
              <a:rPr lang="cs-CZ" altLang="cs-CZ" dirty="0" smtClean="0">
                <a:latin typeface="Book Antiqua" panose="02040602050305030304" pitchFamily="18" charset="0"/>
              </a:rPr>
              <a:t>(– </a:t>
            </a: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</a:t>
            </a:r>
            <a:r>
              <a:rPr lang="cs-CZ" altLang="cs-CZ" baseline="-25000" dirty="0" err="1" smtClean="0">
                <a:latin typeface="Book Antiqua" panose="02040602050305030304" pitchFamily="18" charset="0"/>
              </a:rPr>
              <a:t>N</a:t>
            </a:r>
            <a:r>
              <a:rPr lang="cs-CZ" altLang="cs-CZ" dirty="0" smtClean="0">
                <a:latin typeface="Book Antiqua" panose="02040602050305030304" pitchFamily="18" charset="0"/>
              </a:rPr>
              <a:t>) </a:t>
            </a:r>
            <a:r>
              <a:rPr lang="cs-CZ" altLang="cs-CZ" i="1" dirty="0" smtClean="0">
                <a:latin typeface="Book Antiqua" panose="02040602050305030304" pitchFamily="18" charset="0"/>
              </a:rPr>
              <a:t>= </a:t>
            </a: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	</a:t>
            </a:r>
            <a:r>
              <a:rPr lang="cs-CZ" altLang="cs-CZ" dirty="0" smtClean="0">
                <a:latin typeface="Book Antiqua" panose="02040602050305030304" pitchFamily="18" charset="0"/>
              </a:rPr>
              <a:t>lze upravit:</a:t>
            </a:r>
          </a:p>
          <a:p>
            <a:pPr marL="432000" indent="-457200" algn="ctr">
              <a:lnSpc>
                <a:spcPct val="90000"/>
              </a:lnSpc>
              <a:buNone/>
            </a:pPr>
            <a:r>
              <a:rPr lang="cs-CZ" altLang="cs-CZ" b="1" i="1" dirty="0" smtClean="0">
                <a:latin typeface="Book Antiqua" panose="02040602050305030304" pitchFamily="18" charset="0"/>
              </a:rPr>
              <a:t>F</a:t>
            </a:r>
            <a:r>
              <a:rPr lang="cs-CZ" altLang="cs-CZ" dirty="0" smtClean="0">
                <a:latin typeface="Book Antiqua" panose="02040602050305030304" pitchFamily="18" charset="0"/>
              </a:rPr>
              <a:t> + 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f</a:t>
            </a:r>
            <a:r>
              <a:rPr lang="cs-CZ" altLang="cs-CZ" baseline="-25000" dirty="0" err="1" smtClean="0">
                <a:latin typeface="Book Antiqua" panose="02040602050305030304" pitchFamily="18" charset="0"/>
              </a:rPr>
              <a:t>setr</a:t>
            </a:r>
            <a:r>
              <a:rPr lang="cs-CZ" altLang="cs-CZ" baseline="-25000" dirty="0" smtClean="0">
                <a:latin typeface="Book Antiqua" panose="02040602050305030304" pitchFamily="18" charset="0"/>
              </a:rPr>
              <a:t> 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i="1" dirty="0">
                <a:latin typeface="Book Antiqua" panose="02040602050305030304" pitchFamily="18" charset="0"/>
              </a:rPr>
              <a:t>=  </a:t>
            </a:r>
            <a:r>
              <a:rPr lang="cs-CZ" altLang="cs-CZ" i="1" dirty="0" err="1">
                <a:latin typeface="Book Antiqua" panose="02040602050305030304" pitchFamily="18" charset="0"/>
              </a:rPr>
              <a:t>m</a:t>
            </a:r>
            <a:r>
              <a:rPr lang="cs-CZ" altLang="cs-CZ" b="1" i="1" dirty="0" err="1">
                <a:latin typeface="Book Antiqua" panose="02040602050305030304" pitchFamily="18" charset="0"/>
              </a:rPr>
              <a:t>a</a:t>
            </a:r>
            <a:r>
              <a:rPr lang="cs-CZ" altLang="cs-CZ" b="1" i="1" dirty="0">
                <a:latin typeface="Book Antiqua" panose="02040602050305030304" pitchFamily="18" charset="0"/>
              </a:rPr>
              <a:t> </a:t>
            </a:r>
            <a:r>
              <a:rPr lang="cs-CZ" altLang="cs-CZ" i="1" dirty="0">
                <a:latin typeface="Book Antiqua" panose="02040602050305030304" pitchFamily="18" charset="0"/>
              </a:rPr>
              <a:t>=</a:t>
            </a:r>
            <a:r>
              <a:rPr lang="cs-CZ" altLang="cs-CZ" b="1" i="1" dirty="0">
                <a:latin typeface="Book Antiqua" panose="02040602050305030304" pitchFamily="18" charset="0"/>
              </a:rPr>
              <a:t> f</a:t>
            </a:r>
            <a:endParaRPr lang="cs-CZ" altLang="cs-CZ" dirty="0">
              <a:latin typeface="Book Antiqua" panose="02040602050305030304" pitchFamily="18" charset="0"/>
            </a:endParaRPr>
          </a:p>
          <a:p>
            <a:pPr marL="432000" indent="-457200">
              <a:lnSpc>
                <a:spcPct val="90000"/>
              </a:lnSpc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kde jsme zavedli </a:t>
            </a:r>
            <a:r>
              <a:rPr lang="cs-CZ" altLang="cs-CZ" dirty="0">
                <a:latin typeface="Book Antiqua" panose="02040602050305030304" pitchFamily="18" charset="0"/>
              </a:rPr>
              <a:t>„setrvačné </a:t>
            </a:r>
            <a:r>
              <a:rPr lang="cs-CZ" altLang="cs-CZ" dirty="0" smtClean="0">
                <a:latin typeface="Book Antiqua" panose="02040602050305030304" pitchFamily="18" charset="0"/>
              </a:rPr>
              <a:t>síly“  </a:t>
            </a:r>
          </a:p>
          <a:p>
            <a:pPr marL="432000" indent="-457200" algn="ctr">
              <a:lnSpc>
                <a:spcPct val="90000"/>
              </a:lnSpc>
              <a:buNone/>
            </a:pPr>
            <a:r>
              <a:rPr lang="cs-CZ" altLang="cs-CZ" b="1" i="1" dirty="0" err="1" smtClean="0">
                <a:latin typeface="Book Antiqua" panose="02040602050305030304" pitchFamily="18" charset="0"/>
              </a:rPr>
              <a:t>f</a:t>
            </a:r>
            <a:r>
              <a:rPr lang="cs-CZ" altLang="cs-CZ" baseline="-25000" dirty="0" err="1" smtClean="0">
                <a:latin typeface="Book Antiqua" panose="02040602050305030304" pitchFamily="18" charset="0"/>
              </a:rPr>
              <a:t>setr</a:t>
            </a:r>
            <a:r>
              <a:rPr lang="cs-CZ" altLang="cs-CZ" baseline="-25000" dirty="0" smtClean="0">
                <a:latin typeface="Book Antiqua" panose="02040602050305030304" pitchFamily="18" charset="0"/>
              </a:rPr>
              <a:t> </a:t>
            </a:r>
            <a:r>
              <a:rPr lang="cs-CZ" altLang="cs-CZ" dirty="0" smtClean="0">
                <a:latin typeface="Book Antiqua" panose="02040602050305030304" pitchFamily="18" charset="0"/>
                <a:sym typeface="Symbol" panose="05050102010706020507" pitchFamily="18" charset="2"/>
              </a:rPr>
              <a:t>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dirty="0">
                <a:latin typeface="Book Antiqua" panose="02040602050305030304" pitchFamily="18" charset="0"/>
              </a:rPr>
              <a:t>(– </a:t>
            </a:r>
            <a:r>
              <a:rPr lang="cs-CZ" altLang="cs-CZ" i="1" dirty="0" err="1">
                <a:latin typeface="Book Antiqua" panose="02040602050305030304" pitchFamily="18" charset="0"/>
              </a:rPr>
              <a:t>m</a:t>
            </a:r>
            <a:r>
              <a:rPr lang="cs-CZ" altLang="cs-CZ" b="1" i="1" dirty="0" err="1">
                <a:latin typeface="Book Antiqua" panose="02040602050305030304" pitchFamily="18" charset="0"/>
              </a:rPr>
              <a:t>A</a:t>
            </a:r>
            <a:r>
              <a:rPr lang="cs-CZ" altLang="cs-CZ" baseline="-25000" dirty="0" err="1">
                <a:latin typeface="Book Antiqua" panose="02040602050305030304" pitchFamily="18" charset="0"/>
              </a:rPr>
              <a:t>N</a:t>
            </a:r>
            <a:r>
              <a:rPr lang="cs-CZ" altLang="cs-CZ" dirty="0" smtClean="0">
                <a:latin typeface="Book Antiqua" panose="02040602050305030304" pitchFamily="18" charset="0"/>
              </a:rPr>
              <a:t>)</a:t>
            </a:r>
          </a:p>
          <a:p>
            <a:pPr marL="432000" indent="-457200">
              <a:lnSpc>
                <a:spcPct val="90000"/>
              </a:lnSpc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S těmito „silami“ tedy opět platí 2.NZ i v NIS.</a:t>
            </a:r>
            <a:endParaRPr lang="cs-CZ" altLang="cs-CZ" i="1" dirty="0">
              <a:latin typeface="Book Antiqua" panose="02040602050305030304" pitchFamily="18" charset="0"/>
            </a:endParaRPr>
          </a:p>
          <a:p>
            <a:pPr marL="432000" indent="-457200" algn="ctr">
              <a:lnSpc>
                <a:spcPct val="90000"/>
              </a:lnSpc>
              <a:buNone/>
            </a:pP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 </a:t>
            </a:r>
            <a:r>
              <a:rPr lang="cs-CZ" altLang="cs-CZ" i="1" dirty="0">
                <a:latin typeface="Book Antiqua" panose="02040602050305030304" pitchFamily="18" charset="0"/>
              </a:rPr>
              <a:t>=</a:t>
            </a:r>
            <a:r>
              <a:rPr lang="cs-CZ" altLang="cs-CZ" b="1" i="1" dirty="0">
                <a:latin typeface="Book Antiqua" panose="02040602050305030304" pitchFamily="18" charset="0"/>
              </a:rPr>
              <a:t> f</a:t>
            </a:r>
            <a:endParaRPr lang="cs-CZ" altLang="cs-CZ" dirty="0">
              <a:latin typeface="Book Antiqua" panose="02040602050305030304" pitchFamily="18" charset="0"/>
            </a:endParaRPr>
          </a:p>
          <a:p>
            <a:pPr marL="432000" indent="-457200">
              <a:lnSpc>
                <a:spcPct val="90000"/>
              </a:lnSpc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Nyní stačí vypočíst </a:t>
            </a:r>
            <a:r>
              <a:rPr lang="cs-CZ" altLang="cs-CZ" dirty="0">
                <a:latin typeface="Book Antiqua" panose="02040602050305030304" pitchFamily="18" charset="0"/>
              </a:rPr>
              <a:t>výraz (– </a:t>
            </a:r>
            <a:r>
              <a:rPr lang="cs-CZ" altLang="cs-CZ" i="1" dirty="0" err="1">
                <a:latin typeface="Book Antiqua" panose="02040602050305030304" pitchFamily="18" charset="0"/>
              </a:rPr>
              <a:t>m</a:t>
            </a:r>
            <a:r>
              <a:rPr lang="cs-CZ" altLang="cs-CZ" b="1" i="1" dirty="0" err="1">
                <a:latin typeface="Book Antiqua" panose="02040602050305030304" pitchFamily="18" charset="0"/>
              </a:rPr>
              <a:t>A</a:t>
            </a:r>
            <a:r>
              <a:rPr lang="cs-CZ" altLang="cs-CZ" baseline="-25000" dirty="0" err="1">
                <a:latin typeface="Book Antiqua" panose="02040602050305030304" pitchFamily="18" charset="0"/>
              </a:rPr>
              <a:t>N</a:t>
            </a:r>
            <a:r>
              <a:rPr lang="cs-CZ" altLang="cs-CZ" dirty="0" smtClean="0">
                <a:latin typeface="Book Antiqua" panose="02040602050305030304" pitchFamily="18" charset="0"/>
              </a:rPr>
              <a:t>) pro obecný případ neinerciální soustavy</a:t>
            </a:r>
            <a:endParaRPr lang="cs-CZ" altLang="cs-CZ" dirty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42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8550" y="180975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>
                <a:latin typeface="Book Antiqua" pitchFamily="18" charset="0"/>
              </a:rPr>
              <a:t>Nejobecnější přemístění</a:t>
            </a:r>
            <a:endParaRPr lang="cs-CZ" cap="none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6263" y="1354138"/>
            <a:ext cx="8229600" cy="5119687"/>
          </a:xfrm>
        </p:spPr>
        <p:txBody>
          <a:bodyPr/>
          <a:lstStyle/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b="1" i="1" dirty="0" smtClean="0">
                <a:latin typeface="Book Antiqua" panose="02040602050305030304" pitchFamily="18" charset="0"/>
              </a:rPr>
              <a:t>Kinematický šroub:</a:t>
            </a:r>
            <a:r>
              <a:rPr lang="cs-CZ" altLang="cs-CZ" sz="2800" i="1" dirty="0" smtClean="0">
                <a:latin typeface="Book Antiqua" panose="02040602050305030304" pitchFamily="18" charset="0"/>
              </a:rPr>
              <a:t> </a:t>
            </a:r>
            <a:br>
              <a:rPr lang="cs-CZ" altLang="cs-CZ" sz="2800" i="1" dirty="0" smtClean="0">
                <a:latin typeface="Book Antiqua" panose="02040602050305030304" pitchFamily="18" charset="0"/>
              </a:rPr>
            </a:br>
            <a:r>
              <a:rPr lang="cs-CZ" altLang="cs-CZ" sz="2800" dirty="0" smtClean="0">
                <a:latin typeface="Book Antiqua" panose="02040602050305030304" pitchFamily="18" charset="0"/>
              </a:rPr>
              <a:t>Posuv podél osy </a:t>
            </a:r>
            <a:r>
              <a:rPr lang="cs-CZ" altLang="cs-CZ" sz="2800" b="1" i="1" dirty="0" smtClean="0">
                <a:latin typeface="Book Antiqua" panose="02040602050305030304" pitchFamily="18" charset="0"/>
              </a:rPr>
              <a:t>o</a:t>
            </a:r>
            <a:r>
              <a:rPr lang="cs-CZ" altLang="cs-CZ" sz="2800" i="1" dirty="0" smtClean="0">
                <a:latin typeface="Book Antiqua" panose="02040602050305030304" pitchFamily="18" charset="0"/>
              </a:rPr>
              <a:t> </a:t>
            </a:r>
            <a:r>
              <a:rPr lang="cs-CZ" altLang="cs-CZ" sz="2800" dirty="0" smtClean="0">
                <a:latin typeface="Book Antiqua" panose="02040602050305030304" pitchFamily="18" charset="0"/>
              </a:rPr>
              <a:t>a otočení kolem téže osy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800" i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i="1" dirty="0" smtClean="0">
                <a:latin typeface="Book Antiqua" panose="02040602050305030304" pitchFamily="18" charset="0"/>
              </a:rPr>
              <a:t>						     </a:t>
            </a:r>
            <a:r>
              <a:rPr lang="cs-CZ" altLang="cs-CZ" sz="2800" b="1" i="1" dirty="0" smtClean="0">
                <a:latin typeface="Book Antiqua" panose="02040602050305030304" pitchFamily="18" charset="0"/>
              </a:rPr>
              <a:t>o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800" b="1" i="1" dirty="0" smtClean="0">
              <a:latin typeface="Book Antiqua" panose="02040602050305030304" pitchFamily="18" charset="0"/>
              <a:sym typeface="Wingdings" panose="05000000000000000000" pitchFamily="2" charset="2"/>
            </a:endParaRP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b="1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Není </a:t>
            </a:r>
            <a:r>
              <a:rPr lang="cs-CZ" altLang="cs-CZ" sz="28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to valení (= posuv kolmý k ose otočení)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Zde je otočení s posuvem záměnné – lze je studovat samostatně.</a:t>
            </a: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11A18F-9895-4CFB-B8DB-2A168C7FDB5A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6" name="Oval 5"/>
          <p:cNvSpPr/>
          <p:nvPr/>
        </p:nvSpPr>
        <p:spPr>
          <a:xfrm>
            <a:off x="1265238" y="2640013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0" name="Straight Connector 9"/>
          <p:cNvCxnSpPr>
            <a:stCxn id="6" idx="7"/>
          </p:cNvCxnSpPr>
          <p:nvPr/>
        </p:nvCxnSpPr>
        <p:spPr>
          <a:xfrm>
            <a:off x="1617663" y="2720975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5"/>
          </p:cNvCxnSpPr>
          <p:nvPr/>
        </p:nvCxnSpPr>
        <p:spPr>
          <a:xfrm flipV="1">
            <a:off x="1617663" y="3106738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895475" y="2809875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57413" y="2911475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376488" y="2978150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530350" y="2932113"/>
            <a:ext cx="4292600" cy="66357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78225" y="3009900"/>
            <a:ext cx="374650" cy="55086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5" name="Straight Connector 24"/>
          <p:cNvCxnSpPr>
            <a:stCxn id="24" idx="7"/>
          </p:cNvCxnSpPr>
          <p:nvPr/>
        </p:nvCxnSpPr>
        <p:spPr>
          <a:xfrm>
            <a:off x="3898900" y="3089275"/>
            <a:ext cx="115252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4" idx="5"/>
          </p:cNvCxnSpPr>
          <p:nvPr/>
        </p:nvCxnSpPr>
        <p:spPr>
          <a:xfrm flipV="1">
            <a:off x="3898900" y="3475038"/>
            <a:ext cx="1160463" cy="4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19575" y="3189288"/>
            <a:ext cx="122238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75163" y="3279775"/>
            <a:ext cx="87312" cy="20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13288" y="3365500"/>
            <a:ext cx="61912" cy="100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783263" y="3590925"/>
            <a:ext cx="304800" cy="50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6" idx="7"/>
            <a:endCxn id="6" idx="3"/>
          </p:cNvCxnSpPr>
          <p:nvPr/>
        </p:nvCxnSpPr>
        <p:spPr>
          <a:xfrm flipH="1">
            <a:off x="1325563" y="2720975"/>
            <a:ext cx="292100" cy="38893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24" idx="6"/>
          </p:cNvCxnSpPr>
          <p:nvPr/>
        </p:nvCxnSpPr>
        <p:spPr>
          <a:xfrm>
            <a:off x="3557588" y="3262313"/>
            <a:ext cx="395287" cy="22225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 rot="500352">
            <a:off x="5835650" y="3503613"/>
            <a:ext cx="95250" cy="20955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49" name="Straight Connector 48"/>
          <p:cNvCxnSpPr/>
          <p:nvPr/>
        </p:nvCxnSpPr>
        <p:spPr>
          <a:xfrm>
            <a:off x="5899150" y="3643313"/>
            <a:ext cx="9525" cy="396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46" idx="5"/>
          </p:cNvCxnSpPr>
          <p:nvPr/>
        </p:nvCxnSpPr>
        <p:spPr>
          <a:xfrm flipH="1">
            <a:off x="5907088" y="3657600"/>
            <a:ext cx="33337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4" grpId="0" animBg="1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Výpočet zrychlení – posunutí 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>
              <a:xfrm>
                <a:off x="123824" y="1189038"/>
                <a:ext cx="9020175" cy="5508625"/>
              </a:xfrm>
            </p:spPr>
            <p:txBody>
              <a:bodyPr/>
              <a:lstStyle/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</a:rPr>
                  <a:t>V případě posunutí je posun každého bodu týž</a:t>
                </a: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:r>
                  <a:rPr lang="cs-CZ" altLang="cs-CZ" b="1" i="1" dirty="0" smtClean="0">
                    <a:latin typeface="Book Antiqua" panose="02040602050305030304" pitchFamily="18" charset="0"/>
                  </a:rPr>
                  <a:t>R</a:t>
                </a:r>
                <a:r>
                  <a:rPr lang="cs-CZ" altLang="cs-CZ" baseline="-25000" dirty="0" smtClean="0">
                    <a:latin typeface="Book Antiqua" panose="02040602050305030304" pitchFamily="18" charset="0"/>
                  </a:rPr>
                  <a:t> 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– </a:t>
                </a:r>
                <a:r>
                  <a:rPr lang="cs-CZ" altLang="cs-CZ" b="1" i="1" dirty="0" smtClean="0">
                    <a:latin typeface="Book Antiqua" panose="02040602050305030304" pitchFamily="18" charset="0"/>
                  </a:rPr>
                  <a:t>R</a:t>
                </a:r>
                <a:r>
                  <a:rPr lang="cs-CZ" altLang="cs-CZ" baseline="-25000" dirty="0" smtClean="0">
                    <a:latin typeface="Book Antiqua" panose="02040602050305030304" pitchFamily="18" charset="0"/>
                  </a:rPr>
                  <a:t>N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 </a:t>
                </a:r>
                <a:r>
                  <a:rPr lang="cs-CZ" altLang="cs-CZ" dirty="0">
                    <a:latin typeface="Book Antiqua" panose="02040602050305030304" pitchFamily="18" charset="0"/>
                  </a:rPr>
                  <a:t>= </a:t>
                </a:r>
                <a:r>
                  <a:rPr lang="cs-CZ" altLang="cs-CZ" b="1" i="1" dirty="0" smtClean="0">
                    <a:latin typeface="Book Antiqua" panose="02040602050305030304" pitchFamily="18" charset="0"/>
                  </a:rPr>
                  <a:t>r</a:t>
                </a:r>
                <a:endParaRPr lang="cs-CZ" altLang="cs-CZ" dirty="0">
                  <a:latin typeface="Book Antiqua" panose="020406020503050303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tedy</m:t>
                      </m:r>
                    </m:oMath>
                  </m:oMathPara>
                </a14:m>
                <a:endParaRPr lang="cs-CZ" altLang="cs-CZ" b="0" i="1" dirty="0" smtClean="0">
                  <a:latin typeface="Book Antiqua" panose="02040602050305030304" pitchFamily="18" charset="0"/>
                </a:endParaRP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:r>
                  <a:rPr lang="cs-CZ" altLang="cs-CZ" b="1" i="1" dirty="0" smtClean="0">
                    <a:latin typeface="Book Antiqua" panose="02040602050305030304" pitchFamily="18" charset="0"/>
                  </a:rPr>
                  <a:t>A</a:t>
                </a:r>
                <a:r>
                  <a:rPr lang="cs-CZ" altLang="cs-CZ" baseline="-25000" dirty="0" smtClean="0">
                    <a:latin typeface="Book Antiqua" panose="02040602050305030304" pitchFamily="18" charset="0"/>
                  </a:rPr>
                  <a:t> </a:t>
                </a:r>
                <a:r>
                  <a:rPr lang="cs-CZ" altLang="cs-CZ" dirty="0">
                    <a:latin typeface="Book Antiqua" panose="02040602050305030304" pitchFamily="18" charset="0"/>
                  </a:rPr>
                  <a:t>– </a:t>
                </a:r>
                <a:r>
                  <a:rPr lang="cs-CZ" altLang="cs-CZ" b="1" i="1" dirty="0" smtClean="0">
                    <a:latin typeface="Book Antiqua" panose="02040602050305030304" pitchFamily="18" charset="0"/>
                  </a:rPr>
                  <a:t>A</a:t>
                </a:r>
                <a:r>
                  <a:rPr lang="cs-CZ" altLang="cs-CZ" baseline="-25000" dirty="0" smtClean="0">
                    <a:latin typeface="Book Antiqua" panose="02040602050305030304" pitchFamily="18" charset="0"/>
                  </a:rPr>
                  <a:t>N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 </a:t>
                </a:r>
                <a:r>
                  <a:rPr lang="cs-CZ" altLang="cs-CZ" dirty="0">
                    <a:latin typeface="Book Antiqua" panose="02040602050305030304" pitchFamily="18" charset="0"/>
                  </a:rPr>
                  <a:t>= </a:t>
                </a:r>
                <a:r>
                  <a:rPr lang="cs-CZ" altLang="cs-CZ" b="1" i="1" dirty="0" smtClean="0">
                    <a:latin typeface="Book Antiqua" panose="02040602050305030304" pitchFamily="18" charset="0"/>
                  </a:rPr>
                  <a:t>a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b="1" dirty="0">
                    <a:latin typeface="Book Antiqua" panose="02040602050305030304" pitchFamily="18" charset="0"/>
                  </a:rPr>
                  <a:t>Unášivá</a:t>
                </a:r>
                <a:r>
                  <a:rPr lang="cs-CZ" altLang="cs-CZ" dirty="0">
                    <a:latin typeface="Book Antiqua" panose="02040602050305030304" pitchFamily="18" charset="0"/>
                  </a:rPr>
                  <a:t> (postupná) síla </a:t>
                </a:r>
                <a:r>
                  <a:rPr lang="cs-CZ" altLang="cs-CZ" b="1" i="1" dirty="0" err="1">
                    <a:latin typeface="Book Antiqua" panose="02040602050305030304" pitchFamily="18" charset="0"/>
                  </a:rPr>
                  <a:t>f</a:t>
                </a:r>
                <a:r>
                  <a:rPr lang="cs-CZ" altLang="cs-CZ" baseline="-25000" dirty="0" err="1">
                    <a:latin typeface="Book Antiqua" panose="02040602050305030304" pitchFamily="18" charset="0"/>
                  </a:rPr>
                  <a:t>u</a:t>
                </a:r>
                <a:r>
                  <a:rPr lang="cs-CZ" altLang="cs-CZ" baseline="-25000" dirty="0">
                    <a:latin typeface="Book Antiqua" panose="02040602050305030304" pitchFamily="18" charset="0"/>
                  </a:rPr>
                  <a:t> </a:t>
                </a:r>
                <a:endParaRPr lang="cs-CZ" altLang="cs-CZ" dirty="0">
                  <a:latin typeface="Book Antiqua" panose="02040602050305030304" pitchFamily="18" charset="0"/>
                </a:endParaRP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:r>
                  <a:rPr lang="cs-CZ" altLang="cs-CZ" b="1" i="1" dirty="0" err="1" smtClean="0">
                    <a:latin typeface="Book Antiqua" panose="02040602050305030304" pitchFamily="18" charset="0"/>
                  </a:rPr>
                  <a:t>f</a:t>
                </a:r>
                <a:r>
                  <a:rPr lang="cs-CZ" altLang="cs-CZ" baseline="-25000" dirty="0" err="1" smtClean="0">
                    <a:latin typeface="Book Antiqua" panose="02040602050305030304" pitchFamily="18" charset="0"/>
                  </a:rPr>
                  <a:t>u</a:t>
                </a:r>
                <a:r>
                  <a:rPr lang="cs-CZ" altLang="cs-CZ" baseline="-25000" dirty="0" smtClean="0">
                    <a:latin typeface="Book Antiqua" panose="02040602050305030304" pitchFamily="18" charset="0"/>
                  </a:rPr>
                  <a:t> </a:t>
                </a:r>
                <a:r>
                  <a:rPr lang="cs-CZ" altLang="cs-CZ" dirty="0">
                    <a:latin typeface="Book Antiqua" panose="02040602050305030304" pitchFamily="18" charset="0"/>
                    <a:sym typeface="Symbol" panose="05050102010706020507" pitchFamily="18" charset="2"/>
                  </a:rPr>
                  <a:t></a:t>
                </a:r>
                <a:r>
                  <a:rPr lang="cs-CZ" altLang="cs-CZ" dirty="0">
                    <a:latin typeface="Book Antiqua" panose="02040602050305030304" pitchFamily="18" charset="0"/>
                  </a:rPr>
                  <a:t> (– </a:t>
                </a:r>
                <a:r>
                  <a:rPr lang="cs-CZ" altLang="cs-CZ" i="1" dirty="0" err="1">
                    <a:latin typeface="Book Antiqua" panose="02040602050305030304" pitchFamily="18" charset="0"/>
                  </a:rPr>
                  <a:t>m</a:t>
                </a:r>
                <a:r>
                  <a:rPr lang="cs-CZ" altLang="cs-CZ" b="1" i="1" dirty="0" err="1">
                    <a:latin typeface="Book Antiqua" panose="02040602050305030304" pitchFamily="18" charset="0"/>
                  </a:rPr>
                  <a:t>A</a:t>
                </a:r>
                <a:r>
                  <a:rPr lang="cs-CZ" altLang="cs-CZ" baseline="-25000" dirty="0" err="1">
                    <a:latin typeface="Book Antiqua" panose="02040602050305030304" pitchFamily="18" charset="0"/>
                  </a:rPr>
                  <a:t>N</a:t>
                </a:r>
                <a:r>
                  <a:rPr lang="cs-CZ" altLang="cs-CZ" dirty="0">
                    <a:latin typeface="Book Antiqua" panose="02040602050305030304" pitchFamily="18" charset="0"/>
                  </a:rPr>
                  <a:t>)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:endParaRPr lang="cs-CZ" altLang="cs-CZ" i="1" dirty="0">
                  <a:latin typeface="Book Antiqua" panose="020406020503050303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endParaRPr lang="cs-CZ" altLang="cs-CZ" sz="2800" dirty="0" smtClean="0"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824" y="1189038"/>
                <a:ext cx="9020175" cy="5508625"/>
              </a:xfrm>
              <a:blipFill rotWithShape="0">
                <a:blip r:embed="rId3"/>
                <a:stretch>
                  <a:fillRect l="-1689" t="-23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323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Výpočet zrychlení – otočení 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>
              <a:xfrm>
                <a:off x="123824" y="1189039"/>
                <a:ext cx="9020175" cy="4407608"/>
              </a:xfrm>
            </p:spPr>
            <p:txBody>
              <a:bodyPr/>
              <a:lstStyle/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</a:rPr>
                  <a:t>Mění se složky všech vektorů</a:t>
                </a: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b="1" i="1" dirty="0" smtClean="0">
                            <a:latin typeface="Cambria Math" panose="02040503050406030204" pitchFamily="18" charset="0"/>
                          </a:rPr>
                          <m:t>𝒅𝑩</m:t>
                        </m:r>
                      </m:num>
                      <m:den>
                        <m:r>
                          <a:rPr lang="cs-CZ" altLang="cs-CZ" b="1" i="1" dirty="0" smtClean="0"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</m:oMath>
                </a14:m>
                <a:r>
                  <a:rPr lang="cs-CZ" altLang="cs-CZ" dirty="0" smtClean="0">
                    <a:latin typeface="Book Antiqua" panose="02040602050305030304" pitchFamily="18" charset="0"/>
                  </a:rPr>
                  <a:t> </a:t>
                </a:r>
                <a:r>
                  <a:rPr lang="cs-CZ" altLang="cs-CZ" dirty="0">
                    <a:latin typeface="Book Antiqua" panose="0204060205030503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b="1" i="1" dirty="0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cs-CZ" altLang="cs-CZ" b="1" i="1" dirty="0" smtClean="0"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cs-CZ" altLang="cs-CZ" b="1" i="1" dirty="0"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cs-CZ" altLang="cs-CZ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cs-CZ" altLang="cs-CZ" b="1" dirty="0" smtClean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</a:rPr>
                  <a:t>protože se otáčí báze </a:t>
                </a:r>
                <a:r>
                  <a:rPr lang="cs-CZ" altLang="cs-CZ" dirty="0" err="1" smtClean="0">
                    <a:latin typeface="Book Antiqua" panose="02040602050305030304" pitchFamily="18" charset="0"/>
                  </a:rPr>
                  <a:t>xyz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. Aplikace:</a:t>
                </a: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:r>
                  <a:rPr lang="cs-CZ" altLang="cs-CZ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</a:t>
                </a:r>
                <a:r>
                  <a:rPr lang="cs-CZ" altLang="cs-CZ" baseline="-25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cs-CZ" alt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:r>
                  <a:rPr lang="cs-CZ" altLang="cs-CZ" b="1" i="1" dirty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r </a:t>
                </a:r>
                <a:r>
                  <a:rPr lang="cs-CZ" alt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+ </a:t>
                </a:r>
                <a:r>
                  <a:rPr lang="cs-CZ" altLang="cs-CZ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</a:t>
                </a:r>
                <a:r>
                  <a:rPr lang="cs-CZ" altLang="cs-CZ" baseline="-25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</a:t>
                </a:r>
                <a:r>
                  <a:rPr lang="cs-CZ" alt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:r>
                  <a:rPr lang="cs-CZ" altLang="cs-CZ" sz="2800" b="1" i="1" dirty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V</a:t>
                </a:r>
                <a:r>
                  <a:rPr lang="cs-CZ" altLang="cs-CZ" sz="2800" baseline="-25000" dirty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altLang="cs-CZ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1" i="1" dirty="0">
                        <a:latin typeface="Book Antiqua" panose="02040602050305030304" pitchFamily="18" charset="0"/>
                      </a:rPr>
                      <m:t>v</m:t>
                    </m:r>
                  </m:oMath>
                </a14:m>
                <a:r>
                  <a:rPr lang="cs-CZ" altLang="cs-CZ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1" i="1" dirty="0">
                        <a:latin typeface="Book Antiqua" panose="02040602050305030304" pitchFamily="18" charset="0"/>
                      </a:rPr>
                      <m:t>v</m:t>
                    </m:r>
                    <m:r>
                      <m:rPr>
                        <m:nor/>
                      </m:rPr>
                      <a:rPr lang="cs-CZ" altLang="cs-CZ" sz="2800" baseline="-25000" dirty="0">
                        <a:latin typeface="Book Antiqua" panose="02040602050305030304" pitchFamily="18" charset="0"/>
                      </a:rPr>
                      <m:t>u</m:t>
                    </m:r>
                  </m:oMath>
                </a14:m>
                <a:endParaRPr lang="cs-CZ" altLang="cs-CZ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</a:rPr>
                  <a:t>unášivá rychlost</a:t>
                </a: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b="1" i="1" dirty="0" smtClean="0">
                        <a:latin typeface="Book Antiqua" panose="02040602050305030304" pitchFamily="18" charset="0"/>
                      </a:rPr>
                      <m:t>v</m:t>
                    </m:r>
                    <m:r>
                      <m:rPr>
                        <m:nor/>
                      </m:rPr>
                      <a:rPr lang="cs-CZ" altLang="cs-CZ" b="0" i="0" baseline="-25000" dirty="0" smtClean="0">
                        <a:latin typeface="Book Antiqua" panose="02040602050305030304" pitchFamily="18" charset="0"/>
                      </a:rPr>
                      <m:t>u</m:t>
                    </m:r>
                  </m:oMath>
                </a14:m>
                <a:r>
                  <a:rPr lang="cs-CZ" altLang="cs-CZ" dirty="0" smtClean="0">
                    <a:latin typeface="Book Antiqua" panose="0204060205030503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b="1" i="1" dirty="0" smtClean="0">
                        <a:latin typeface="Book Antiqua" panose="02040602050305030304" pitchFamily="18" charset="0"/>
                      </a:rPr>
                      <m:t>V</m:t>
                    </m:r>
                    <m:r>
                      <m:rPr>
                        <m:nor/>
                      </m:rPr>
                      <a:rPr lang="cs-CZ" altLang="cs-CZ" baseline="-25000" dirty="0">
                        <a:latin typeface="Book Antiqua" panose="02040602050305030304" pitchFamily="18" charset="0"/>
                      </a:rPr>
                      <m:t>N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</m:oMath>
                </a14:m>
                <a:endParaRPr lang="cs-CZ" altLang="cs-CZ" b="1" dirty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824" y="1189039"/>
                <a:ext cx="9020175" cy="4407608"/>
              </a:xfrm>
              <a:blipFill rotWithShape="0">
                <a:blip r:embed="rId3"/>
                <a:stretch>
                  <a:fillRect l="-1689" t="-29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427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Výpočet zrychlení – otočení 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>
              <a:xfrm>
                <a:off x="123824" y="1189038"/>
                <a:ext cx="9020175" cy="5587897"/>
              </a:xfrm>
            </p:spPr>
            <p:txBody>
              <a:bodyPr/>
              <a:lstStyle/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</a:rPr>
                  <a:t>Druhou aplikací časové derivace na</a:t>
                </a: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altLang="cs-CZ" b="1" i="1" dirty="0">
                          <a:latin typeface="Book Antiqua" panose="020406020503050303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cs-CZ" altLang="cs-CZ" baseline="-25000" dirty="0">
                          <a:latin typeface="Book Antiqua" panose="020406020503050303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altLang="cs-CZ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cs-CZ" altLang="cs-CZ" b="1" i="1" dirty="0">
                          <a:latin typeface="Book Antiqua" panose="0204060205030503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cs-CZ" altLang="cs-CZ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cs-CZ" altLang="cs-CZ" b="1" i="1" dirty="0">
                          <a:latin typeface="Book Antiqua" panose="0204060205030503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cs-CZ" altLang="cs-CZ" baseline="-25000" dirty="0">
                          <a:latin typeface="Book Antiqua" panose="02040602050305030304" pitchFamily="18" charset="0"/>
                        </a:rPr>
                        <m:t>N</m:t>
                      </m:r>
                      <m:r>
                        <a:rPr lang="cs-CZ" altLang="cs-CZ" b="1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altLang="cs-CZ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𝜴</m:t>
                      </m:r>
                      <m:r>
                        <a:rPr lang="cs-CZ" altLang="cs-CZ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altLang="cs-CZ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cs-CZ" altLang="cs-CZ" b="1" dirty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dostaneme zrychlení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u</m:t>
                          </m:r>
                        </m:sub>
                      </m:sSub>
                    </m:oMath>
                  </m:oMathPara>
                </a14:m>
                <a:endParaRPr lang="cs-CZ" altLang="cs-CZ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Coriolis</a:t>
                </a:r>
                <a:r>
                  <a:rPr lang="cs-CZ" alt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sub>
                    </m:sSub>
                    <m:r>
                      <a:rPr lang="cs-CZ" alt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altLang="cs-CZ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altLang="cs-CZ" b="1" i="1" dirty="0">
                        <a:latin typeface="Book Antiqua" panose="02040602050305030304" pitchFamily="18" charset="0"/>
                      </a:rPr>
                      <m:t>v</m:t>
                    </m:r>
                  </m:oMath>
                </a14:m>
                <a:endParaRPr lang="cs-CZ" altLang="cs-CZ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unášivé:</a:t>
                </a:r>
                <a:r>
                  <a:rPr lang="cs-CZ" alt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u</m:t>
                        </m:r>
                      </m:sub>
                    </m:sSub>
                    <m:r>
                      <a:rPr lang="cs-CZ" alt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lang="cs-CZ" alt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sub>
                    </m:sSub>
                    <m:r>
                      <a:rPr lang="cs-CZ" alt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do</m:t>
                        </m:r>
                      </m:sub>
                    </m:sSub>
                  </m:oMath>
                </a14:m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, kde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	Euler:	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sub>
                    </m:sSub>
                  </m:oMath>
                </a14:m>
                <a:r>
                  <a:rPr lang="cs-CZ" altLang="cs-CZ" dirty="0">
                    <a:latin typeface="Book Antiqua" panose="0204060205030503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b="0" i="1" dirty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𝜴</m:t>
                        </m:r>
                      </m:num>
                      <m:den>
                        <m:r>
                          <a:rPr lang="cs-CZ" altLang="cs-CZ" b="0" i="1" dirty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</m:oMath>
                </a14:m>
                <a:endParaRPr lang="cs-CZ" altLang="cs-CZ" b="1" dirty="0" smtClean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	</a:t>
                </a:r>
                <a:r>
                  <a:rPr lang="cs-CZ" altLang="cs-CZ" dirty="0" err="1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dostř</a:t>
                </a: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.: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do</m:t>
                        </m:r>
                      </m:sub>
                    </m:sSub>
                  </m:oMath>
                </a14:m>
                <a:r>
                  <a:rPr lang="cs-CZ" altLang="cs-CZ" dirty="0">
                    <a:latin typeface="Book Antiqua" panose="0204060205030503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𝜴</m:t>
                        </m:r>
                        <m: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</m:d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𝜴</m:t>
                        </m:r>
                      </m:e>
                      <m:sup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b>
                      <m:sSubPr>
                        <m:ctrlP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</m:sub>
                    </m:sSub>
                  </m:oMath>
                </a14:m>
                <a:endParaRPr lang="cs-CZ" altLang="cs-CZ" b="1" dirty="0" smtClean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kde</a:t>
                </a:r>
                <a14:m>
                  <m:oMath xmlns:m="http://schemas.openxmlformats.org/officeDocument/2006/math">
                    <m:r>
                      <a:rPr lang="cs-CZ" altLang="cs-CZ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</m:sub>
                    </m:sSub>
                  </m:oMath>
                </a14:m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je kolmý k ose </a:t>
                </a:r>
                <a14:m>
                  <m:oMath xmlns:m="http://schemas.openxmlformats.org/officeDocument/2006/math"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</m:oMath>
                </a14:m>
                <a:endParaRPr lang="cs-CZ" altLang="cs-CZ" dirty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824" y="1189038"/>
                <a:ext cx="9020175" cy="5587897"/>
              </a:xfrm>
              <a:blipFill rotWithShape="0">
                <a:blip r:embed="rId3"/>
                <a:stretch>
                  <a:fillRect l="-1689" t="-22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86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4928</TotalTime>
  <Words>213</Words>
  <Application>Microsoft Office PowerPoint</Application>
  <PresentationFormat>On-screen Show (4:3)</PresentationFormat>
  <Paragraphs>123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Book Antiqua</vt:lpstr>
      <vt:lpstr>Calibri</vt:lpstr>
      <vt:lpstr>Cambria Math</vt:lpstr>
      <vt:lpstr>Courier New</vt:lpstr>
      <vt:lpstr>Franklin Gothic Book</vt:lpstr>
      <vt:lpstr>Franklin Gothic Medium</vt:lpstr>
      <vt:lpstr>Symbol</vt:lpstr>
      <vt:lpstr>Wingdings</vt:lpstr>
      <vt:lpstr>Wingdings 2</vt:lpstr>
      <vt:lpstr>Cesta</vt:lpstr>
      <vt:lpstr>PowerPoint Presentation</vt:lpstr>
      <vt:lpstr>Rozbor problému</vt:lpstr>
      <vt:lpstr>Plán</vt:lpstr>
      <vt:lpstr>Plán</vt:lpstr>
      <vt:lpstr>Závěr</vt:lpstr>
      <vt:lpstr>Nejobecnější přemístění</vt:lpstr>
      <vt:lpstr>Výpočet zrychlení – posunutí </vt:lpstr>
      <vt:lpstr>Výpočet zrychlení – otočení </vt:lpstr>
      <vt:lpstr>Výpočet zrychlení – otočení </vt:lpstr>
      <vt:lpstr>Výpočet zrychlení – otočení </vt:lpstr>
      <vt:lpstr>Poznámka ke 3.NZ</vt:lpstr>
      <vt:lpstr>PowerPoint Presentation</vt:lpstr>
    </vt:vector>
  </TitlesOfParts>
  <Company>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Obdržálek</dc:creator>
  <cp:lastModifiedBy>Jenda</cp:lastModifiedBy>
  <cp:revision>227</cp:revision>
  <cp:lastPrinted>2016-04-11T00:42:48Z</cp:lastPrinted>
  <dcterms:created xsi:type="dcterms:W3CDTF">2010-10-29T03:57:00Z</dcterms:created>
  <dcterms:modified xsi:type="dcterms:W3CDTF">2016-04-11T00:42:59Z</dcterms:modified>
</cp:coreProperties>
</file>