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5" r:id="rId3"/>
    <p:sldId id="266" r:id="rId4"/>
    <p:sldId id="285" r:id="rId5"/>
    <p:sldId id="287" r:id="rId6"/>
    <p:sldId id="288" r:id="rId7"/>
    <p:sldId id="278" r:id="rId8"/>
    <p:sldId id="280" r:id="rId9"/>
    <p:sldId id="279" r:id="rId10"/>
    <p:sldId id="274" r:id="rId11"/>
    <p:sldId id="286" r:id="rId12"/>
    <p:sldId id="289" r:id="rId13"/>
    <p:sldId id="281" r:id="rId14"/>
    <p:sldId id="282" r:id="rId15"/>
    <p:sldId id="283" r:id="rId16"/>
    <p:sldId id="273" r:id="rId17"/>
    <p:sldId id="290" r:id="rId18"/>
    <p:sldId id="291" r:id="rId19"/>
    <p:sldId id="292" r:id="rId20"/>
    <p:sldId id="293" r:id="rId21"/>
    <p:sldId id="294" r:id="rId22"/>
    <p:sldId id="295" r:id="rId23"/>
    <p:sldId id="272" r:id="rId24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7F7F7F"/>
    <a:srgbClr val="FF3300"/>
    <a:srgbClr val="CC0000"/>
    <a:srgbClr val="32B503"/>
    <a:srgbClr val="004E2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1" autoAdjust="0"/>
    <p:restoredTop sz="86535" autoAdjust="0"/>
  </p:normalViewPr>
  <p:slideViewPr>
    <p:cSldViewPr snapToGrid="0">
      <p:cViewPr varScale="1">
        <p:scale>
          <a:sx n="75" d="100"/>
          <a:sy n="75" d="100"/>
        </p:scale>
        <p:origin x="6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2016-04-13 Obdržálek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AC3DAD-F034-4E03-848D-A5B1CC957C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17721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2016-04-13 Obdržálek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16AB10-0BCF-4D99-BA48-EFF7B69C88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73222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2016-04-13 Obdržálek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C10186-E5D6-4299-9109-2E2950780190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66446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2245C7-9517-40BD-9B4F-BD268591D49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946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063724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2245C7-9517-40BD-9B4F-BD268591D49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946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668940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D0D158-2A6C-4CFA-8014-D5D4D7AAC861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3557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1865065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287756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800139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1377480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D0D158-2A6C-4CFA-8014-D5D4D7AAC861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3557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9624051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43462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748761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345008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CA398-87BE-4C69-A71D-87198C80081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3317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9709540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4288376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13008122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119791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6ECE29-8B93-4C93-8092-16394018F102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5365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462616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6ECE29-8B93-4C93-8092-16394018F102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5365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041370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6ECE29-8B93-4C93-8092-16394018F102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5365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1104541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6ECE29-8B93-4C93-8092-16394018F102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5365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845492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65F363-0016-4729-8253-79256C3980F9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5605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997322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74B3C1-808A-4FD9-95F0-E04E5E62900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7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2838995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CFC872-AC56-415F-9BAE-ACF33ADDB93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7653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2016-04-13 Obdržálek</a:t>
            </a:r>
          </a:p>
        </p:txBody>
      </p:sp>
    </p:spTree>
    <p:extLst>
      <p:ext uri="{BB962C8B-B14F-4D97-AF65-F5344CB8AC3E}">
        <p14:creationId xmlns:p14="http://schemas.microsoft.com/office/powerpoint/2010/main" val="396932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7A432-0770-4DBD-B028-7ACAE46A91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34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8C11-3640-4902-B18B-FEFA8B0DEF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34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1FB1F-C3C1-4609-BADF-1F2DD82718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176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F6473-03FE-4462-87C8-DAB748C897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739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81618-B1A9-4FB2-B08E-05B75FEC7A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85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6D89-5323-4209-A8C1-4C18217A15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868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3F13-C408-478A-ADE5-00496460C8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824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4E73-29FC-4906-908F-5EF78B8F7A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39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DC95-D13A-4AE1-B778-CD7595B16B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60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BFE1736D-986E-4736-B7D3-77F8B2EDED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48" r:id="rId3"/>
    <p:sldLayoutId id="2147483853" r:id="rId4"/>
    <p:sldLayoutId id="2147483849" r:id="rId5"/>
    <p:sldLayoutId id="2147483854" r:id="rId6"/>
    <p:sldLayoutId id="2147483855" r:id="rId7"/>
    <p:sldLayoutId id="2147483850" r:id="rId8"/>
    <p:sldLayoutId id="2147483856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57313" y="5072063"/>
            <a:ext cx="6400800" cy="1500187"/>
          </a:xfrm>
        </p:spPr>
        <p:txBody>
          <a:bodyPr anchor="b"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cs-CZ" altLang="cs-CZ" sz="44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Jan Obdržálek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cs-CZ" altLang="cs-CZ" sz="2800" b="1" dirty="0" smtClean="0">
                <a:solidFill>
                  <a:srgbClr val="002060"/>
                </a:solidFill>
              </a:rPr>
              <a:t> </a:t>
            </a:r>
            <a:r>
              <a:rPr lang="cs-CZ" altLang="cs-CZ" sz="2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2017-03-22T20:00</a:t>
            </a: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403A0F-FB3D-42E5-A55E-6ACBF2F72072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11175" y="1266825"/>
            <a:ext cx="84264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7200" dirty="0">
                <a:solidFill>
                  <a:schemeClr val="tx1"/>
                </a:solidFill>
                <a:latin typeface="Book Antiqua" panose="02040602050305030304" pitchFamily="18" charset="0"/>
              </a:rPr>
              <a:t>Mechanika graficky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800" dirty="0">
                <a:solidFill>
                  <a:schemeClr val="tx1"/>
                </a:solidFill>
                <a:latin typeface="Book Antiqua" panose="02040602050305030304" pitchFamily="18" charset="0"/>
              </a:rPr>
              <a:t>(a s </a:t>
            </a:r>
            <a:r>
              <a:rPr lang="cs-CZ" altLang="cs-CZ" sz="4800" dirty="0" err="1">
                <a:solidFill>
                  <a:schemeClr val="tx1"/>
                </a:solidFill>
                <a:latin typeface="Book Antiqua" panose="02040602050305030304" pitchFamily="18" charset="0"/>
              </a:rPr>
              <a:t>Coriolisovou</a:t>
            </a:r>
            <a:r>
              <a:rPr lang="cs-CZ" altLang="cs-CZ" sz="4800" dirty="0">
                <a:solidFill>
                  <a:schemeClr val="tx1"/>
                </a:solidFill>
                <a:latin typeface="Book Antiqua" panose="02040602050305030304" pitchFamily="18" charset="0"/>
              </a:rPr>
              <a:t> silou)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341882" y="4106863"/>
            <a:ext cx="44316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pro SŠ uč., </a:t>
            </a:r>
            <a:r>
              <a:rPr lang="cs-CZ" altLang="cs-CZ" sz="36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upraveno</a:t>
            </a:r>
            <a:endParaRPr lang="cs-CZ" altLang="cs-CZ" sz="36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Rozbor problému</a:t>
            </a:r>
            <a:endParaRPr lang="cs-CZ" cap="none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7525" y="1309688"/>
            <a:ext cx="8229600" cy="3508375"/>
          </a:xfrm>
        </p:spPr>
        <p:txBody>
          <a:bodyPr/>
          <a:lstStyle/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2NZ: 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	</a:t>
            </a:r>
            <a:r>
              <a:rPr lang="cs-CZ" altLang="cs-CZ" sz="3000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sz="3000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 = F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Co 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je relativní (závislé na vztažné soustavě)?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   m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= hmotnost: nezávislá (absolutní)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   a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= zrychlení: změna změny </a:t>
            </a:r>
            <a:r>
              <a:rPr lang="cs-CZ" altLang="cs-CZ" sz="3000" b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polohy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– závislé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   F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= síla: interakce mezi tělesy: nezávislá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Je potřeba zjistit a ošetřit změnu zrychlení, když ho měříme v NIS.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7EEA45-5235-4262-9349-981EA1496C20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Řešení problému</a:t>
            </a:r>
            <a:endParaRPr lang="cs-CZ" cap="none" dirty="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17525" y="1309688"/>
                <a:ext cx="8229600" cy="3508375"/>
              </a:xfrm>
            </p:spPr>
            <p:txBody>
              <a:bodyPr/>
              <a:lstStyle/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i="1" dirty="0" smtClean="0">
                    <a:latin typeface="Book Antiqua" panose="02040602050305030304" pitchFamily="18" charset="0"/>
                  </a:rPr>
                  <a:t>2NZ: </a:t>
                </a:r>
                <a:r>
                  <a:rPr lang="cs-CZ" altLang="cs-CZ" sz="3000" b="1" i="1" dirty="0" smtClean="0">
                    <a:latin typeface="Book Antiqua" panose="02040602050305030304" pitchFamily="18" charset="0"/>
                  </a:rPr>
                  <a:t>	</a:t>
                </a:r>
                <a:r>
                  <a:rPr lang="cs-CZ" altLang="cs-CZ" sz="3000" i="1" dirty="0" err="1" smtClean="0">
                    <a:latin typeface="Book Antiqua" panose="02040602050305030304" pitchFamily="18" charset="0"/>
                  </a:rPr>
                  <a:t>m</a:t>
                </a:r>
                <a:r>
                  <a:rPr lang="cs-CZ" altLang="cs-CZ" sz="3000" b="1" i="1" dirty="0" err="1" smtClean="0">
                    <a:latin typeface="Book Antiqua" panose="02040602050305030304" pitchFamily="18" charset="0"/>
                  </a:rPr>
                  <a:t>a</a:t>
                </a:r>
                <a:r>
                  <a:rPr lang="cs-CZ" altLang="cs-CZ" sz="3000" b="1" i="1" dirty="0" smtClean="0">
                    <a:latin typeface="Book Antiqua" panose="02040602050305030304" pitchFamily="18" charset="0"/>
                  </a:rPr>
                  <a:t> = F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:r>
                  <a:rPr lang="cs-CZ" altLang="cs-CZ" sz="3000" b="1" i="1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Odpomoc: </a:t>
                </a: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změna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3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cs-CZ" altLang="cs-CZ" sz="30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𝒂</m:t>
                        </m:r>
                      </m:e>
                      <m:sub>
                        <m:r>
                          <a:rPr lang="cs-CZ" altLang="cs-CZ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∆</m:t>
                        </m:r>
                      </m:sub>
                    </m:sSub>
                  </m:oMath>
                </a14:m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 zrychlení v NIS: 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30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3000" b="0" i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IS</m:t>
                          </m:r>
                        </m:sub>
                      </m:sSub>
                      <m:r>
                        <a:rPr lang="cs-CZ" altLang="cs-CZ" sz="30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3000" b="0" i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N</m:t>
                          </m:r>
                          <m:r>
                            <m:rPr>
                              <m:sty m:val="p"/>
                            </m:rPr>
                            <a:rPr lang="cs-CZ" altLang="cs-CZ" sz="300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IS</m:t>
                          </m:r>
                        </m:sub>
                      </m:sSub>
                      <m:r>
                        <a:rPr lang="cs-CZ" altLang="cs-CZ" sz="30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𝒂</m:t>
                          </m:r>
                        </m:e>
                        <m:sub>
                          <m:r>
                            <a:rPr lang="cs-CZ" altLang="cs-CZ" sz="3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∆</m:t>
                          </m:r>
                        </m:sub>
                      </m:sSub>
                    </m:oMath>
                  </m:oMathPara>
                </a14:m>
                <a:endParaRPr lang="cs-CZ" altLang="cs-CZ" sz="3000" dirty="0">
                  <a:latin typeface="Book Antiqua" panose="02040602050305030304" pitchFamily="18" charset="0"/>
                  <a:sym typeface="Wingdings" panose="05000000000000000000" pitchFamily="2" charset="2"/>
                </a:endParaRP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doplňková „setrvačná síla“ 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𝒇</m:t>
                          </m:r>
                        </m:e>
                        <m:sub>
                          <m:r>
                            <a:rPr lang="cs-CZ" altLang="cs-CZ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∆</m:t>
                          </m:r>
                        </m:sub>
                      </m:sSub>
                      <m:r>
                        <a:rPr lang="cs-CZ" altLang="cs-CZ" sz="30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cs-CZ" altLang="cs-CZ" sz="30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  <m:r>
                            <a:rPr lang="cs-CZ" altLang="cs-CZ" sz="3000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𝒂</m:t>
                          </m:r>
                        </m:e>
                        <m:sub>
                          <m:r>
                            <a:rPr lang="cs-CZ" altLang="cs-CZ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∆</m:t>
                          </m:r>
                        </m:sub>
                      </m:sSub>
                    </m:oMath>
                  </m:oMathPara>
                </a14:m>
                <a:endParaRPr lang="cs-CZ" altLang="cs-CZ" sz="3000" dirty="0">
                  <a:latin typeface="Book Antiqua" panose="02040602050305030304" pitchFamily="18" charset="0"/>
                  <a:sym typeface="Wingdings" panose="05000000000000000000" pitchFamily="2" charset="2"/>
                </a:endParaRP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přidáme ke skutečným silám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  <m:r>
                            <a:rPr lang="cs-CZ" altLang="cs-CZ" sz="30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3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NIS</m:t>
                          </m:r>
                        </m:sub>
                      </m:sSub>
                      <m:r>
                        <a:rPr lang="cs-CZ" altLang="cs-CZ" sz="30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30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NIS</m:t>
                          </m:r>
                        </m:sub>
                      </m:sSub>
                      <m:r>
                        <a:rPr lang="cs-CZ" altLang="cs-CZ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b="1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𝑭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30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NIS</m:t>
                          </m:r>
                        </m:sub>
                      </m:sSub>
                      <m:r>
                        <a:rPr lang="cs-CZ" altLang="cs-CZ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+(</m:t>
                      </m:r>
                      <m:sSub>
                        <m:sSubPr>
                          <m:ctrlP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cs-CZ" altLang="cs-CZ" sz="3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  <m:r>
                            <a:rPr lang="cs-CZ" altLang="cs-CZ" sz="3000" b="1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𝒂</m:t>
                          </m:r>
                        </m:e>
                        <m:sub>
                          <m:r>
                            <a:rPr lang="cs-CZ" altLang="cs-CZ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∆</m:t>
                          </m:r>
                        </m:sub>
                      </m:sSub>
                      <m:r>
                        <a:rPr lang="cs-CZ" altLang="cs-CZ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cs-CZ" altLang="cs-CZ" sz="3000" dirty="0" smtClean="0">
                  <a:latin typeface="Book Antiqua" panose="0204060205030503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7525" y="1309688"/>
                <a:ext cx="8229600" cy="3508375"/>
              </a:xfrm>
              <a:blipFill rotWithShape="0">
                <a:blip r:embed="rId3"/>
                <a:stretch>
                  <a:fillRect l="-1778" t="-33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7EEA45-5235-4262-9349-981EA1496C20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  <p:extLst>
      <p:ext uri="{BB962C8B-B14F-4D97-AF65-F5344CB8AC3E}">
        <p14:creationId xmlns:p14="http://schemas.microsoft.com/office/powerpoint/2010/main" val="122581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Nejobecnější přemístění</a:t>
            </a:r>
            <a:endParaRPr lang="cs-CZ" cap="none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0308" y="1258023"/>
            <a:ext cx="8229600" cy="5119687"/>
          </a:xfrm>
        </p:spPr>
        <p:txBody>
          <a:bodyPr/>
          <a:lstStyle/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i="1" dirty="0" smtClean="0">
                <a:latin typeface="Book Antiqua" panose="02040602050305030304" pitchFamily="18" charset="0"/>
              </a:rPr>
              <a:t>Kinematický šroub:</a:t>
            </a:r>
            <a:r>
              <a:rPr lang="cs-CZ" altLang="cs-CZ" sz="2800" i="1" dirty="0" smtClean="0">
                <a:latin typeface="Book Antiqua" panose="02040602050305030304" pitchFamily="18" charset="0"/>
              </a:rPr>
              <a:t> </a:t>
            </a:r>
            <a:br>
              <a:rPr lang="cs-CZ" altLang="cs-CZ" sz="2800" i="1" dirty="0" smtClean="0">
                <a:latin typeface="Book Antiqua" panose="02040602050305030304" pitchFamily="18" charset="0"/>
              </a:rPr>
            </a:br>
            <a:r>
              <a:rPr lang="cs-CZ" altLang="cs-CZ" sz="2800" b="1" i="1" dirty="0" smtClean="0">
                <a:latin typeface="Book Antiqua" panose="02040602050305030304" pitchFamily="18" charset="0"/>
              </a:rPr>
              <a:t>Posunutí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 podél osy </a:t>
            </a:r>
            <a:r>
              <a:rPr lang="cs-CZ" altLang="cs-CZ" sz="2800" b="1" i="1" dirty="0" smtClean="0">
                <a:latin typeface="Book Antiqua" panose="02040602050305030304" pitchFamily="18" charset="0"/>
              </a:rPr>
              <a:t>o</a:t>
            </a:r>
            <a:r>
              <a:rPr lang="cs-CZ" altLang="cs-CZ" sz="2800" i="1" dirty="0" smtClean="0">
                <a:latin typeface="Book Antiqua" panose="02040602050305030304" pitchFamily="18" charset="0"/>
              </a:rPr>
              <a:t> 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a </a:t>
            </a:r>
            <a:r>
              <a:rPr lang="cs-CZ" altLang="cs-CZ" sz="2800" b="1" i="1" dirty="0" smtClean="0">
                <a:latin typeface="Book Antiqua" panose="02040602050305030304" pitchFamily="18" charset="0"/>
              </a:rPr>
              <a:t>otočení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 kolem téže osy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  <a:cs typeface="Arial" panose="020B0604020202020204" pitchFamily="34" charset="0"/>
              </a:rPr>
              <a:t/>
            </a:r>
            <a:br>
              <a:rPr lang="cs-CZ" altLang="cs-CZ" sz="2800" dirty="0" smtClean="0">
                <a:latin typeface="Book Antiqua" panose="02040602050305030304" pitchFamily="18" charset="0"/>
                <a:cs typeface="Arial" panose="020B0604020202020204" pitchFamily="34" charset="0"/>
              </a:rPr>
            </a:br>
            <a:endParaRPr lang="cs-CZ" altLang="cs-CZ" sz="28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i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431800" indent="-457200" eaLnBrk="1" hangingPunct="1">
              <a:lnSpc>
                <a:spcPct val="90000"/>
              </a:lnSpc>
              <a:buNone/>
            </a:pPr>
            <a:r>
              <a:rPr lang="cs-CZ" altLang="cs-CZ" sz="2800" i="1" dirty="0" smtClean="0">
                <a:latin typeface="Book Antiqua" panose="02040602050305030304" pitchFamily="18" charset="0"/>
              </a:rPr>
              <a:t>							</a:t>
            </a:r>
            <a:r>
              <a:rPr lang="cs-CZ" altLang="cs-CZ" sz="2800" b="1" i="1" dirty="0" smtClean="0">
                <a:latin typeface="Book Antiqua" panose="02040602050305030304" pitchFamily="18" charset="0"/>
              </a:rPr>
              <a:t>o</a:t>
            </a:r>
            <a:endParaRPr lang="cs-CZ" altLang="cs-CZ" sz="2800" i="1" dirty="0" smtClean="0">
              <a:latin typeface="Book Antiqua" panose="02040602050305030304" pitchFamily="18" charset="0"/>
            </a:endParaRPr>
          </a:p>
          <a:p>
            <a:pPr marL="431800" indent="-457200" eaLnBrk="1" hangingPunct="1">
              <a:lnSpc>
                <a:spcPct val="90000"/>
              </a:lnSpc>
              <a:buNone/>
            </a:pPr>
            <a:r>
              <a:rPr lang="cs-CZ" altLang="cs-CZ" sz="28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Není </a:t>
            </a:r>
            <a:r>
              <a:rPr lang="cs-CZ" altLang="cs-CZ" sz="2800" dirty="0">
                <a:latin typeface="Book Antiqua" panose="02040602050305030304" pitchFamily="18" charset="0"/>
                <a:sym typeface="Wingdings" panose="05000000000000000000" pitchFamily="2" charset="2"/>
              </a:rPr>
              <a:t>to valení (= posuv kolmý k ose otočení)</a:t>
            </a:r>
          </a:p>
          <a:p>
            <a:pPr marL="431800" indent="-457200" eaLnBrk="1" hangingPunct="1">
              <a:lnSpc>
                <a:spcPct val="90000"/>
              </a:lnSpc>
              <a:buNone/>
            </a:pPr>
            <a:r>
              <a:rPr lang="cs-CZ" altLang="cs-CZ" sz="2800" dirty="0">
                <a:latin typeface="Book Antiqua" panose="02040602050305030304" pitchFamily="18" charset="0"/>
                <a:sym typeface="Wingdings" panose="05000000000000000000" pitchFamily="2" charset="2"/>
              </a:rPr>
              <a:t>Zde je otočení s posuvem záměnné – lze je studovat samostatně.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i="1" dirty="0" smtClean="0">
                <a:latin typeface="Book Antiqua" panose="02040602050305030304" pitchFamily="18" charset="0"/>
              </a:rPr>
              <a:t>					</a:t>
            </a:r>
            <a:endParaRPr lang="cs-CZ" altLang="cs-CZ" sz="2800" b="1" i="1" dirty="0" smtClean="0">
              <a:latin typeface="Book Antiqua" panose="02040602050305030304" pitchFamily="18" charset="0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b="1" i="1" dirty="0" smtClean="0">
              <a:latin typeface="Book Antiqua" panose="02040602050305030304" pitchFamily="18" charset="0"/>
              <a:sym typeface="Wingdings" panose="05000000000000000000" pitchFamily="2" charset="2"/>
            </a:endParaRP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11A18F-9895-4CFB-B8DB-2A168C7FDB5A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Oval 5"/>
          <p:cNvSpPr/>
          <p:nvPr/>
        </p:nvSpPr>
        <p:spPr>
          <a:xfrm>
            <a:off x="1265238" y="2640013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Straight Connector 9"/>
          <p:cNvCxnSpPr>
            <a:stCxn id="6" idx="7"/>
          </p:cNvCxnSpPr>
          <p:nvPr/>
        </p:nvCxnSpPr>
        <p:spPr>
          <a:xfrm>
            <a:off x="1617663" y="2720975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5"/>
          </p:cNvCxnSpPr>
          <p:nvPr/>
        </p:nvCxnSpPr>
        <p:spPr>
          <a:xfrm flipV="1">
            <a:off x="1617663" y="3106738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95475" y="2809875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57413" y="2911475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76488" y="2978150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30350" y="2932113"/>
            <a:ext cx="4368800" cy="694236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783263" y="3608393"/>
            <a:ext cx="304800" cy="5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7"/>
            <a:endCxn id="6" idx="3"/>
          </p:cNvCxnSpPr>
          <p:nvPr/>
        </p:nvCxnSpPr>
        <p:spPr>
          <a:xfrm flipH="1">
            <a:off x="1325563" y="2720975"/>
            <a:ext cx="292100" cy="38893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 rot="500352">
            <a:off x="5835650" y="3521081"/>
            <a:ext cx="95250" cy="20955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49" name="Straight Connector 48"/>
          <p:cNvCxnSpPr/>
          <p:nvPr/>
        </p:nvCxnSpPr>
        <p:spPr>
          <a:xfrm>
            <a:off x="5899150" y="3660781"/>
            <a:ext cx="9525" cy="396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6" idx="5"/>
          </p:cNvCxnSpPr>
          <p:nvPr/>
        </p:nvCxnSpPr>
        <p:spPr>
          <a:xfrm flipH="1">
            <a:off x="5907088" y="3675068"/>
            <a:ext cx="33337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5"/>
          <p:cNvSpPr/>
          <p:nvPr/>
        </p:nvSpPr>
        <p:spPr>
          <a:xfrm>
            <a:off x="1528763" y="2708275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1" name="Straight Connector 9"/>
          <p:cNvCxnSpPr>
            <a:stCxn id="30" idx="7"/>
          </p:cNvCxnSpPr>
          <p:nvPr/>
        </p:nvCxnSpPr>
        <p:spPr>
          <a:xfrm>
            <a:off x="1881188" y="2789237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1"/>
          <p:cNvCxnSpPr>
            <a:stCxn id="30" idx="5"/>
          </p:cNvCxnSpPr>
          <p:nvPr/>
        </p:nvCxnSpPr>
        <p:spPr>
          <a:xfrm flipV="1">
            <a:off x="1881188" y="3175000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3"/>
          <p:cNvCxnSpPr/>
          <p:nvPr/>
        </p:nvCxnSpPr>
        <p:spPr>
          <a:xfrm>
            <a:off x="2159000" y="2878137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5"/>
          <p:cNvCxnSpPr/>
          <p:nvPr/>
        </p:nvCxnSpPr>
        <p:spPr>
          <a:xfrm>
            <a:off x="2420938" y="2979737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17"/>
          <p:cNvCxnSpPr/>
          <p:nvPr/>
        </p:nvCxnSpPr>
        <p:spPr>
          <a:xfrm>
            <a:off x="2640013" y="3046412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2"/>
          <p:cNvCxnSpPr>
            <a:stCxn id="30" idx="6"/>
            <a:endCxn id="30" idx="2"/>
          </p:cNvCxnSpPr>
          <p:nvPr/>
        </p:nvCxnSpPr>
        <p:spPr>
          <a:xfrm flipH="1">
            <a:off x="1528763" y="2983706"/>
            <a:ext cx="41275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Oval 5"/>
          <p:cNvSpPr/>
          <p:nvPr/>
        </p:nvSpPr>
        <p:spPr>
          <a:xfrm>
            <a:off x="1882058" y="2756770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50" name="Straight Connector 9"/>
          <p:cNvCxnSpPr>
            <a:stCxn id="48" idx="7"/>
          </p:cNvCxnSpPr>
          <p:nvPr/>
        </p:nvCxnSpPr>
        <p:spPr>
          <a:xfrm>
            <a:off x="2234483" y="2837732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11"/>
          <p:cNvCxnSpPr>
            <a:stCxn id="48" idx="5"/>
          </p:cNvCxnSpPr>
          <p:nvPr/>
        </p:nvCxnSpPr>
        <p:spPr>
          <a:xfrm flipV="1">
            <a:off x="2234483" y="3223495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13"/>
          <p:cNvCxnSpPr/>
          <p:nvPr/>
        </p:nvCxnSpPr>
        <p:spPr>
          <a:xfrm>
            <a:off x="2512295" y="2926632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15"/>
          <p:cNvCxnSpPr/>
          <p:nvPr/>
        </p:nvCxnSpPr>
        <p:spPr>
          <a:xfrm>
            <a:off x="2774233" y="3028232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17"/>
          <p:cNvCxnSpPr/>
          <p:nvPr/>
        </p:nvCxnSpPr>
        <p:spPr>
          <a:xfrm>
            <a:off x="2993308" y="3094907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42"/>
          <p:cNvCxnSpPr/>
          <p:nvPr/>
        </p:nvCxnSpPr>
        <p:spPr>
          <a:xfrm flipH="1" flipV="1">
            <a:off x="1928216" y="2841508"/>
            <a:ext cx="352304" cy="270853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Oval 5"/>
          <p:cNvSpPr/>
          <p:nvPr/>
        </p:nvSpPr>
        <p:spPr>
          <a:xfrm>
            <a:off x="2034458" y="2777557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58" name="Straight Connector 9"/>
          <p:cNvCxnSpPr>
            <a:stCxn id="57" idx="7"/>
          </p:cNvCxnSpPr>
          <p:nvPr/>
        </p:nvCxnSpPr>
        <p:spPr>
          <a:xfrm>
            <a:off x="2386883" y="2858519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11"/>
          <p:cNvCxnSpPr>
            <a:stCxn id="57" idx="5"/>
          </p:cNvCxnSpPr>
          <p:nvPr/>
        </p:nvCxnSpPr>
        <p:spPr>
          <a:xfrm flipV="1">
            <a:off x="2386883" y="3244282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13"/>
          <p:cNvCxnSpPr/>
          <p:nvPr/>
        </p:nvCxnSpPr>
        <p:spPr>
          <a:xfrm>
            <a:off x="2664695" y="2947419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5"/>
          <p:cNvCxnSpPr/>
          <p:nvPr/>
        </p:nvCxnSpPr>
        <p:spPr>
          <a:xfrm>
            <a:off x="2926633" y="3049019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17"/>
          <p:cNvCxnSpPr/>
          <p:nvPr/>
        </p:nvCxnSpPr>
        <p:spPr>
          <a:xfrm>
            <a:off x="3145708" y="3115694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42"/>
          <p:cNvCxnSpPr>
            <a:stCxn id="57" idx="4"/>
            <a:endCxn id="57" idx="0"/>
          </p:cNvCxnSpPr>
          <p:nvPr/>
        </p:nvCxnSpPr>
        <p:spPr>
          <a:xfrm flipV="1">
            <a:off x="2240833" y="2777557"/>
            <a:ext cx="0" cy="550862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Oval 5"/>
          <p:cNvSpPr/>
          <p:nvPr/>
        </p:nvSpPr>
        <p:spPr>
          <a:xfrm>
            <a:off x="2186858" y="2791417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5" name="Straight Connector 9"/>
          <p:cNvCxnSpPr>
            <a:stCxn id="64" idx="7"/>
          </p:cNvCxnSpPr>
          <p:nvPr/>
        </p:nvCxnSpPr>
        <p:spPr>
          <a:xfrm>
            <a:off x="2539283" y="2872379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11"/>
          <p:cNvCxnSpPr>
            <a:stCxn id="64" idx="5"/>
          </p:cNvCxnSpPr>
          <p:nvPr/>
        </p:nvCxnSpPr>
        <p:spPr>
          <a:xfrm flipV="1">
            <a:off x="2539283" y="3258142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3"/>
          <p:cNvCxnSpPr/>
          <p:nvPr/>
        </p:nvCxnSpPr>
        <p:spPr>
          <a:xfrm>
            <a:off x="2817095" y="2961279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15"/>
          <p:cNvCxnSpPr/>
          <p:nvPr/>
        </p:nvCxnSpPr>
        <p:spPr>
          <a:xfrm>
            <a:off x="3079033" y="3062879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17"/>
          <p:cNvCxnSpPr/>
          <p:nvPr/>
        </p:nvCxnSpPr>
        <p:spPr>
          <a:xfrm>
            <a:off x="3298108" y="3129554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42"/>
          <p:cNvCxnSpPr>
            <a:stCxn id="64" idx="7"/>
            <a:endCxn id="64" idx="3"/>
          </p:cNvCxnSpPr>
          <p:nvPr/>
        </p:nvCxnSpPr>
        <p:spPr>
          <a:xfrm flipH="1">
            <a:off x="2247183" y="2872379"/>
            <a:ext cx="292100" cy="38893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1" name="Oval 5"/>
          <p:cNvSpPr/>
          <p:nvPr/>
        </p:nvSpPr>
        <p:spPr>
          <a:xfrm>
            <a:off x="2339258" y="2826058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2" name="Straight Connector 9"/>
          <p:cNvCxnSpPr>
            <a:stCxn id="71" idx="7"/>
          </p:cNvCxnSpPr>
          <p:nvPr/>
        </p:nvCxnSpPr>
        <p:spPr>
          <a:xfrm>
            <a:off x="2691683" y="2907020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1"/>
          <p:cNvCxnSpPr>
            <a:stCxn id="71" idx="5"/>
          </p:cNvCxnSpPr>
          <p:nvPr/>
        </p:nvCxnSpPr>
        <p:spPr>
          <a:xfrm flipV="1">
            <a:off x="2691683" y="3292783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3"/>
          <p:cNvCxnSpPr/>
          <p:nvPr/>
        </p:nvCxnSpPr>
        <p:spPr>
          <a:xfrm>
            <a:off x="2969495" y="2995920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15"/>
          <p:cNvCxnSpPr/>
          <p:nvPr/>
        </p:nvCxnSpPr>
        <p:spPr>
          <a:xfrm>
            <a:off x="3231433" y="3097520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17"/>
          <p:cNvCxnSpPr/>
          <p:nvPr/>
        </p:nvCxnSpPr>
        <p:spPr>
          <a:xfrm>
            <a:off x="3450508" y="3164195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42"/>
          <p:cNvCxnSpPr>
            <a:endCxn id="71" idx="2"/>
          </p:cNvCxnSpPr>
          <p:nvPr/>
        </p:nvCxnSpPr>
        <p:spPr>
          <a:xfrm flipH="1">
            <a:off x="2339258" y="3085531"/>
            <a:ext cx="394882" cy="1595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Oval 5"/>
          <p:cNvSpPr/>
          <p:nvPr/>
        </p:nvSpPr>
        <p:spPr>
          <a:xfrm>
            <a:off x="2491658" y="2860699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9" name="Straight Connector 9"/>
          <p:cNvCxnSpPr>
            <a:stCxn id="78" idx="7"/>
          </p:cNvCxnSpPr>
          <p:nvPr/>
        </p:nvCxnSpPr>
        <p:spPr>
          <a:xfrm>
            <a:off x="2844083" y="2941661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11"/>
          <p:cNvCxnSpPr>
            <a:stCxn id="78" idx="5"/>
          </p:cNvCxnSpPr>
          <p:nvPr/>
        </p:nvCxnSpPr>
        <p:spPr>
          <a:xfrm flipV="1">
            <a:off x="2844083" y="3327424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13"/>
          <p:cNvCxnSpPr/>
          <p:nvPr/>
        </p:nvCxnSpPr>
        <p:spPr>
          <a:xfrm>
            <a:off x="3121895" y="3030561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15"/>
          <p:cNvCxnSpPr/>
          <p:nvPr/>
        </p:nvCxnSpPr>
        <p:spPr>
          <a:xfrm>
            <a:off x="3383833" y="3132161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17"/>
          <p:cNvCxnSpPr/>
          <p:nvPr/>
        </p:nvCxnSpPr>
        <p:spPr>
          <a:xfrm>
            <a:off x="3602908" y="3198836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42"/>
          <p:cNvCxnSpPr/>
          <p:nvPr/>
        </p:nvCxnSpPr>
        <p:spPr>
          <a:xfrm flipH="1" flipV="1">
            <a:off x="2548789" y="2931551"/>
            <a:ext cx="320554" cy="326711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5" name="Oval 5"/>
          <p:cNvSpPr/>
          <p:nvPr/>
        </p:nvSpPr>
        <p:spPr>
          <a:xfrm>
            <a:off x="2644058" y="2888413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86" name="Straight Connector 9"/>
          <p:cNvCxnSpPr>
            <a:stCxn id="85" idx="7"/>
          </p:cNvCxnSpPr>
          <p:nvPr/>
        </p:nvCxnSpPr>
        <p:spPr>
          <a:xfrm>
            <a:off x="2996483" y="2969375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11"/>
          <p:cNvCxnSpPr>
            <a:stCxn id="85" idx="5"/>
          </p:cNvCxnSpPr>
          <p:nvPr/>
        </p:nvCxnSpPr>
        <p:spPr>
          <a:xfrm flipV="1">
            <a:off x="2996483" y="3355138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13"/>
          <p:cNvCxnSpPr/>
          <p:nvPr/>
        </p:nvCxnSpPr>
        <p:spPr>
          <a:xfrm>
            <a:off x="3274295" y="3058275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15"/>
          <p:cNvCxnSpPr/>
          <p:nvPr/>
        </p:nvCxnSpPr>
        <p:spPr>
          <a:xfrm>
            <a:off x="3536233" y="3159875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17"/>
          <p:cNvCxnSpPr/>
          <p:nvPr/>
        </p:nvCxnSpPr>
        <p:spPr>
          <a:xfrm>
            <a:off x="3755308" y="3226550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42"/>
          <p:cNvCxnSpPr>
            <a:stCxn id="85" idx="4"/>
            <a:endCxn id="85" idx="0"/>
          </p:cNvCxnSpPr>
          <p:nvPr/>
        </p:nvCxnSpPr>
        <p:spPr>
          <a:xfrm flipV="1">
            <a:off x="2850433" y="2888413"/>
            <a:ext cx="0" cy="550862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" name="Oval 5"/>
          <p:cNvSpPr/>
          <p:nvPr/>
        </p:nvSpPr>
        <p:spPr>
          <a:xfrm>
            <a:off x="2796458" y="2909199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93" name="Straight Connector 9"/>
          <p:cNvCxnSpPr>
            <a:stCxn id="92" idx="7"/>
          </p:cNvCxnSpPr>
          <p:nvPr/>
        </p:nvCxnSpPr>
        <p:spPr>
          <a:xfrm>
            <a:off x="3148883" y="2990161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11"/>
          <p:cNvCxnSpPr>
            <a:stCxn id="92" idx="5"/>
          </p:cNvCxnSpPr>
          <p:nvPr/>
        </p:nvCxnSpPr>
        <p:spPr>
          <a:xfrm flipV="1">
            <a:off x="3148883" y="3375924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13"/>
          <p:cNvCxnSpPr/>
          <p:nvPr/>
        </p:nvCxnSpPr>
        <p:spPr>
          <a:xfrm>
            <a:off x="3426695" y="3079061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15"/>
          <p:cNvCxnSpPr/>
          <p:nvPr/>
        </p:nvCxnSpPr>
        <p:spPr>
          <a:xfrm>
            <a:off x="3688633" y="3180661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17"/>
          <p:cNvCxnSpPr/>
          <p:nvPr/>
        </p:nvCxnSpPr>
        <p:spPr>
          <a:xfrm>
            <a:off x="3907708" y="3247336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42"/>
          <p:cNvCxnSpPr>
            <a:stCxn id="92" idx="7"/>
            <a:endCxn id="92" idx="3"/>
          </p:cNvCxnSpPr>
          <p:nvPr/>
        </p:nvCxnSpPr>
        <p:spPr>
          <a:xfrm flipH="1">
            <a:off x="2856783" y="2990161"/>
            <a:ext cx="292100" cy="38893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Oval 5"/>
          <p:cNvSpPr/>
          <p:nvPr/>
        </p:nvSpPr>
        <p:spPr>
          <a:xfrm>
            <a:off x="2948858" y="2923057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0" name="Straight Connector 9"/>
          <p:cNvCxnSpPr>
            <a:stCxn id="99" idx="7"/>
          </p:cNvCxnSpPr>
          <p:nvPr/>
        </p:nvCxnSpPr>
        <p:spPr>
          <a:xfrm>
            <a:off x="3301283" y="3004019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1"/>
          <p:cNvCxnSpPr>
            <a:stCxn id="99" idx="5"/>
          </p:cNvCxnSpPr>
          <p:nvPr/>
        </p:nvCxnSpPr>
        <p:spPr>
          <a:xfrm flipV="1">
            <a:off x="3301283" y="3389782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3"/>
          <p:cNvCxnSpPr/>
          <p:nvPr/>
        </p:nvCxnSpPr>
        <p:spPr>
          <a:xfrm>
            <a:off x="3579095" y="3092919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5"/>
          <p:cNvCxnSpPr/>
          <p:nvPr/>
        </p:nvCxnSpPr>
        <p:spPr>
          <a:xfrm>
            <a:off x="3841033" y="3194519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7"/>
          <p:cNvCxnSpPr/>
          <p:nvPr/>
        </p:nvCxnSpPr>
        <p:spPr>
          <a:xfrm>
            <a:off x="4060108" y="3261194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42"/>
          <p:cNvCxnSpPr/>
          <p:nvPr/>
        </p:nvCxnSpPr>
        <p:spPr>
          <a:xfrm flipH="1">
            <a:off x="2951315" y="3190558"/>
            <a:ext cx="403943" cy="5281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6" name="Oval 5"/>
          <p:cNvSpPr/>
          <p:nvPr/>
        </p:nvSpPr>
        <p:spPr>
          <a:xfrm>
            <a:off x="3101258" y="2950771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7" name="Straight Connector 9"/>
          <p:cNvCxnSpPr>
            <a:stCxn id="106" idx="7"/>
          </p:cNvCxnSpPr>
          <p:nvPr/>
        </p:nvCxnSpPr>
        <p:spPr>
          <a:xfrm>
            <a:off x="3453683" y="3031733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1"/>
          <p:cNvCxnSpPr>
            <a:stCxn id="106" idx="5"/>
          </p:cNvCxnSpPr>
          <p:nvPr/>
        </p:nvCxnSpPr>
        <p:spPr>
          <a:xfrm flipV="1">
            <a:off x="3453683" y="3417496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3"/>
          <p:cNvCxnSpPr/>
          <p:nvPr/>
        </p:nvCxnSpPr>
        <p:spPr>
          <a:xfrm>
            <a:off x="3731495" y="3120633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5"/>
          <p:cNvCxnSpPr/>
          <p:nvPr/>
        </p:nvCxnSpPr>
        <p:spPr>
          <a:xfrm>
            <a:off x="3993433" y="3222233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7"/>
          <p:cNvCxnSpPr/>
          <p:nvPr/>
        </p:nvCxnSpPr>
        <p:spPr>
          <a:xfrm>
            <a:off x="4212508" y="3288908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42"/>
          <p:cNvCxnSpPr/>
          <p:nvPr/>
        </p:nvCxnSpPr>
        <p:spPr>
          <a:xfrm flipH="1" flipV="1">
            <a:off x="3155233" y="3027889"/>
            <a:ext cx="297100" cy="368365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3" name="Oval 5"/>
          <p:cNvSpPr/>
          <p:nvPr/>
        </p:nvSpPr>
        <p:spPr>
          <a:xfrm>
            <a:off x="3253658" y="2978485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14" name="Straight Connector 9"/>
          <p:cNvCxnSpPr>
            <a:stCxn id="113" idx="7"/>
          </p:cNvCxnSpPr>
          <p:nvPr/>
        </p:nvCxnSpPr>
        <p:spPr>
          <a:xfrm>
            <a:off x="3606083" y="3059447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"/>
          <p:cNvCxnSpPr>
            <a:stCxn id="113" idx="5"/>
          </p:cNvCxnSpPr>
          <p:nvPr/>
        </p:nvCxnSpPr>
        <p:spPr>
          <a:xfrm flipV="1">
            <a:off x="3606083" y="3445210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3"/>
          <p:cNvCxnSpPr/>
          <p:nvPr/>
        </p:nvCxnSpPr>
        <p:spPr>
          <a:xfrm>
            <a:off x="3883895" y="3148347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5"/>
          <p:cNvCxnSpPr/>
          <p:nvPr/>
        </p:nvCxnSpPr>
        <p:spPr>
          <a:xfrm>
            <a:off x="4145833" y="3249947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7"/>
          <p:cNvCxnSpPr/>
          <p:nvPr/>
        </p:nvCxnSpPr>
        <p:spPr>
          <a:xfrm>
            <a:off x="4364908" y="3316622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42"/>
          <p:cNvCxnSpPr>
            <a:stCxn id="113" idx="4"/>
            <a:endCxn id="113" idx="0"/>
          </p:cNvCxnSpPr>
          <p:nvPr/>
        </p:nvCxnSpPr>
        <p:spPr>
          <a:xfrm flipV="1">
            <a:off x="3460033" y="2978485"/>
            <a:ext cx="0" cy="550862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0" name="Oval 5"/>
          <p:cNvSpPr/>
          <p:nvPr/>
        </p:nvSpPr>
        <p:spPr>
          <a:xfrm>
            <a:off x="3406058" y="2992345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21" name="Straight Connector 9"/>
          <p:cNvCxnSpPr>
            <a:stCxn id="120" idx="7"/>
          </p:cNvCxnSpPr>
          <p:nvPr/>
        </p:nvCxnSpPr>
        <p:spPr>
          <a:xfrm>
            <a:off x="3758483" y="3073307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1"/>
          <p:cNvCxnSpPr>
            <a:stCxn id="120" idx="5"/>
          </p:cNvCxnSpPr>
          <p:nvPr/>
        </p:nvCxnSpPr>
        <p:spPr>
          <a:xfrm flipV="1">
            <a:off x="3758483" y="3459070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3"/>
          <p:cNvCxnSpPr/>
          <p:nvPr/>
        </p:nvCxnSpPr>
        <p:spPr>
          <a:xfrm>
            <a:off x="4036295" y="3162207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5"/>
          <p:cNvCxnSpPr/>
          <p:nvPr/>
        </p:nvCxnSpPr>
        <p:spPr>
          <a:xfrm>
            <a:off x="4298233" y="3263807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7"/>
          <p:cNvCxnSpPr/>
          <p:nvPr/>
        </p:nvCxnSpPr>
        <p:spPr>
          <a:xfrm>
            <a:off x="4517308" y="3330482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42"/>
          <p:cNvCxnSpPr>
            <a:stCxn id="120" idx="7"/>
            <a:endCxn id="120" idx="3"/>
          </p:cNvCxnSpPr>
          <p:nvPr/>
        </p:nvCxnSpPr>
        <p:spPr>
          <a:xfrm flipH="1">
            <a:off x="3466383" y="3073307"/>
            <a:ext cx="292100" cy="38893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7" name="Oval 5"/>
          <p:cNvSpPr/>
          <p:nvPr/>
        </p:nvSpPr>
        <p:spPr>
          <a:xfrm>
            <a:off x="3558458" y="3020059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28" name="Straight Connector 9"/>
          <p:cNvCxnSpPr>
            <a:stCxn id="127" idx="7"/>
          </p:cNvCxnSpPr>
          <p:nvPr/>
        </p:nvCxnSpPr>
        <p:spPr>
          <a:xfrm>
            <a:off x="3910883" y="3101021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1"/>
          <p:cNvCxnSpPr>
            <a:stCxn id="127" idx="5"/>
          </p:cNvCxnSpPr>
          <p:nvPr/>
        </p:nvCxnSpPr>
        <p:spPr>
          <a:xfrm flipV="1">
            <a:off x="3910883" y="3486784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3"/>
          <p:cNvCxnSpPr/>
          <p:nvPr/>
        </p:nvCxnSpPr>
        <p:spPr>
          <a:xfrm>
            <a:off x="4188695" y="3189921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5"/>
          <p:cNvCxnSpPr/>
          <p:nvPr/>
        </p:nvCxnSpPr>
        <p:spPr>
          <a:xfrm>
            <a:off x="4450633" y="3291521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7"/>
          <p:cNvCxnSpPr/>
          <p:nvPr/>
        </p:nvCxnSpPr>
        <p:spPr>
          <a:xfrm>
            <a:off x="4669708" y="3358196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42"/>
          <p:cNvCxnSpPr>
            <a:endCxn id="127" idx="2"/>
          </p:cNvCxnSpPr>
          <p:nvPr/>
        </p:nvCxnSpPr>
        <p:spPr>
          <a:xfrm flipH="1">
            <a:off x="3558458" y="3271983"/>
            <a:ext cx="406401" cy="23507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4" name="Oval 5"/>
          <p:cNvSpPr/>
          <p:nvPr/>
        </p:nvSpPr>
        <p:spPr>
          <a:xfrm>
            <a:off x="3710858" y="3047773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35" name="Straight Connector 9"/>
          <p:cNvCxnSpPr>
            <a:stCxn id="134" idx="7"/>
          </p:cNvCxnSpPr>
          <p:nvPr/>
        </p:nvCxnSpPr>
        <p:spPr>
          <a:xfrm>
            <a:off x="4063283" y="3128735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1"/>
          <p:cNvCxnSpPr>
            <a:stCxn id="134" idx="5"/>
          </p:cNvCxnSpPr>
          <p:nvPr/>
        </p:nvCxnSpPr>
        <p:spPr>
          <a:xfrm flipV="1">
            <a:off x="4063283" y="3514498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"/>
          <p:cNvCxnSpPr/>
          <p:nvPr/>
        </p:nvCxnSpPr>
        <p:spPr>
          <a:xfrm>
            <a:off x="4341095" y="3217635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5"/>
          <p:cNvCxnSpPr/>
          <p:nvPr/>
        </p:nvCxnSpPr>
        <p:spPr>
          <a:xfrm>
            <a:off x="4603033" y="3319235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7"/>
          <p:cNvCxnSpPr/>
          <p:nvPr/>
        </p:nvCxnSpPr>
        <p:spPr>
          <a:xfrm>
            <a:off x="4822108" y="3385910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42"/>
          <p:cNvCxnSpPr/>
          <p:nvPr/>
        </p:nvCxnSpPr>
        <p:spPr>
          <a:xfrm flipH="1" flipV="1">
            <a:off x="3759008" y="3138039"/>
            <a:ext cx="298329" cy="387679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1" name="Oval 5"/>
          <p:cNvSpPr/>
          <p:nvPr/>
        </p:nvSpPr>
        <p:spPr>
          <a:xfrm>
            <a:off x="3863258" y="3075487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42" name="Straight Connector 9"/>
          <p:cNvCxnSpPr>
            <a:stCxn id="141" idx="7"/>
          </p:cNvCxnSpPr>
          <p:nvPr/>
        </p:nvCxnSpPr>
        <p:spPr>
          <a:xfrm>
            <a:off x="4215683" y="3156449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1"/>
          <p:cNvCxnSpPr>
            <a:stCxn id="141" idx="5"/>
          </p:cNvCxnSpPr>
          <p:nvPr/>
        </p:nvCxnSpPr>
        <p:spPr>
          <a:xfrm flipV="1">
            <a:off x="4215683" y="3542212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3"/>
          <p:cNvCxnSpPr/>
          <p:nvPr/>
        </p:nvCxnSpPr>
        <p:spPr>
          <a:xfrm>
            <a:off x="4493495" y="3245349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5"/>
          <p:cNvCxnSpPr/>
          <p:nvPr/>
        </p:nvCxnSpPr>
        <p:spPr>
          <a:xfrm>
            <a:off x="4755433" y="3346949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7"/>
          <p:cNvCxnSpPr/>
          <p:nvPr/>
        </p:nvCxnSpPr>
        <p:spPr>
          <a:xfrm>
            <a:off x="4974508" y="3413624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42"/>
          <p:cNvCxnSpPr>
            <a:stCxn id="141" idx="0"/>
            <a:endCxn id="141" idx="4"/>
          </p:cNvCxnSpPr>
          <p:nvPr/>
        </p:nvCxnSpPr>
        <p:spPr>
          <a:xfrm>
            <a:off x="4069633" y="3075487"/>
            <a:ext cx="0" cy="550862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51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"/>
                            </p:stCondLst>
                            <p:childTnLst>
                              <p:par>
                                <p:cTn id="9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00"/>
                            </p:stCondLst>
                            <p:childTnLst>
                              <p:par>
                                <p:cTn id="1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"/>
                            </p:stCondLst>
                            <p:childTnLst>
                              <p:par>
                                <p:cTn id="1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"/>
                            </p:stCondLst>
                            <p:childTnLst>
                              <p:par>
                                <p:cTn id="1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00"/>
                            </p:stCondLst>
                            <p:childTnLst>
                              <p:par>
                                <p:cTn id="1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"/>
                            </p:stCondLst>
                            <p:childTnLst>
                              <p:par>
                                <p:cTn id="1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6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6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600"/>
                            </p:stCondLst>
                            <p:childTnLst>
                              <p:par>
                                <p:cTn id="165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900"/>
                            </p:stCondLst>
                            <p:childTnLst>
                              <p:par>
                                <p:cTn id="1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9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900"/>
                            </p:stCondLst>
                            <p:childTnLst>
                              <p:par>
                                <p:cTn id="1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900"/>
                            </p:stCondLst>
                            <p:childTnLst>
                              <p:par>
                                <p:cTn id="1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900"/>
                            </p:stCondLst>
                            <p:childTnLst>
                              <p:par>
                                <p:cTn id="18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900"/>
                            </p:stCondLst>
                            <p:childTnLst>
                              <p:par>
                                <p:cTn id="1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9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9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9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900"/>
                            </p:stCondLst>
                            <p:childTnLst>
                              <p:par>
                                <p:cTn id="1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9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9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900"/>
                            </p:stCondLst>
                            <p:childTnLst>
                              <p:par>
                                <p:cTn id="2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900"/>
                            </p:stCondLst>
                            <p:childTnLst>
                              <p:par>
                                <p:cTn id="207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200"/>
                            </p:stCondLst>
                            <p:childTnLst>
                              <p:par>
                                <p:cTn id="2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200"/>
                            </p:stCondLst>
                            <p:childTnLst>
                              <p:par>
                                <p:cTn id="2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200"/>
                            </p:stCondLst>
                            <p:childTnLst>
                              <p:par>
                                <p:cTn id="2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200"/>
                            </p:stCondLst>
                            <p:childTnLst>
                              <p:par>
                                <p:cTn id="2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200"/>
                            </p:stCondLst>
                            <p:childTnLst>
                              <p:par>
                                <p:cTn id="2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200"/>
                            </p:stCondLst>
                            <p:childTnLst>
                              <p:par>
                                <p:cTn id="2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200"/>
                            </p:stCondLst>
                            <p:childTnLst>
                              <p:par>
                                <p:cTn id="2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200"/>
                            </p:stCondLst>
                            <p:childTnLst>
                              <p:par>
                                <p:cTn id="2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200"/>
                            </p:stCondLst>
                            <p:childTnLst>
                              <p:par>
                                <p:cTn id="2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200"/>
                            </p:stCondLst>
                            <p:childTnLst>
                              <p:par>
                                <p:cTn id="2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200"/>
                            </p:stCondLst>
                            <p:childTnLst>
                              <p:par>
                                <p:cTn id="2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200"/>
                            </p:stCondLst>
                            <p:childTnLst>
                              <p:par>
                                <p:cTn id="2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200"/>
                            </p:stCondLst>
                            <p:childTnLst>
                              <p:par>
                                <p:cTn id="249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500"/>
                            </p:stCondLst>
                            <p:childTnLst>
                              <p:par>
                                <p:cTn id="2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500"/>
                            </p:stCondLst>
                            <p:childTnLst>
                              <p:par>
                                <p:cTn id="2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500"/>
                            </p:stCondLst>
                            <p:childTnLst>
                              <p:par>
                                <p:cTn id="2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500"/>
                            </p:stCondLst>
                            <p:childTnLst>
                              <p:par>
                                <p:cTn id="2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500"/>
                            </p:stCondLst>
                            <p:childTnLst>
                              <p:par>
                                <p:cTn id="2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15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500"/>
                            </p:stCondLst>
                            <p:childTnLst>
                              <p:par>
                                <p:cTn id="2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500"/>
                            </p:stCondLst>
                            <p:childTnLst>
                              <p:par>
                                <p:cTn id="2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500"/>
                            </p:stCondLst>
                            <p:childTnLst>
                              <p:par>
                                <p:cTn id="2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500"/>
                            </p:stCondLst>
                            <p:childTnLst>
                              <p:par>
                                <p:cTn id="2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500"/>
                            </p:stCondLst>
                            <p:childTnLst>
                              <p:par>
                                <p:cTn id="2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500"/>
                            </p:stCondLst>
                            <p:childTnLst>
                              <p:par>
                                <p:cTn id="291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800"/>
                            </p:stCondLst>
                            <p:childTnLst>
                              <p:par>
                                <p:cTn id="2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800"/>
                            </p:stCondLst>
                            <p:childTnLst>
                              <p:par>
                                <p:cTn id="2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800"/>
                            </p:stCondLst>
                            <p:childTnLst>
                              <p:par>
                                <p:cTn id="3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1800"/>
                            </p:stCondLst>
                            <p:childTnLst>
                              <p:par>
                                <p:cTn id="3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800"/>
                            </p:stCondLst>
                            <p:childTnLst>
                              <p:par>
                                <p:cTn id="30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800"/>
                            </p:stCondLst>
                            <p:childTnLst>
                              <p:par>
                                <p:cTn id="30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180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1800"/>
                            </p:stCondLst>
                            <p:childTnLst>
                              <p:par>
                                <p:cTn id="3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1800"/>
                            </p:stCondLst>
                            <p:childTnLst>
                              <p:par>
                                <p:cTn id="3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800"/>
                            </p:stCondLst>
                            <p:childTnLst>
                              <p:par>
                                <p:cTn id="3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1800"/>
                            </p:stCondLst>
                            <p:childTnLst>
                              <p:par>
                                <p:cTn id="3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1800"/>
                            </p:stCondLst>
                            <p:childTnLst>
                              <p:par>
                                <p:cTn id="3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1800"/>
                            </p:stCondLst>
                            <p:childTnLst>
                              <p:par>
                                <p:cTn id="3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800"/>
                            </p:stCondLst>
                            <p:childTnLst>
                              <p:par>
                                <p:cTn id="333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100"/>
                            </p:stCondLst>
                            <p:childTnLst>
                              <p:par>
                                <p:cTn id="3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100"/>
                            </p:stCondLst>
                            <p:childTnLst>
                              <p:par>
                                <p:cTn id="3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100"/>
                            </p:stCondLst>
                            <p:childTnLst>
                              <p:par>
                                <p:cTn id="3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2100"/>
                            </p:stCondLst>
                            <p:childTnLst>
                              <p:par>
                                <p:cTn id="3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2100"/>
                            </p:stCondLst>
                            <p:childTnLst>
                              <p:par>
                                <p:cTn id="3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2100"/>
                            </p:stCondLst>
                            <p:childTnLst>
                              <p:par>
                                <p:cTn id="3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2100"/>
                            </p:stCondLst>
                            <p:childTnLst>
                              <p:par>
                                <p:cTn id="3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2100"/>
                            </p:stCondLst>
                            <p:childTnLst>
                              <p:par>
                                <p:cTn id="3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2100"/>
                            </p:stCondLst>
                            <p:childTnLst>
                              <p:par>
                                <p:cTn id="3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2100"/>
                            </p:stCondLst>
                            <p:childTnLst>
                              <p:par>
                                <p:cTn id="3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2100"/>
                            </p:stCondLst>
                            <p:childTnLst>
                              <p:par>
                                <p:cTn id="3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2100"/>
                            </p:stCondLst>
                            <p:childTnLst>
                              <p:par>
                                <p:cTn id="3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2100"/>
                            </p:stCondLst>
                            <p:childTnLst>
                              <p:par>
                                <p:cTn id="3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100"/>
                            </p:stCondLst>
                            <p:childTnLst>
                              <p:par>
                                <p:cTn id="375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2400"/>
                            </p:stCondLst>
                            <p:childTnLst>
                              <p:par>
                                <p:cTn id="3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2400"/>
                            </p:stCondLst>
                            <p:childTnLst>
                              <p:par>
                                <p:cTn id="3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2400"/>
                            </p:stCondLst>
                            <p:childTnLst>
                              <p:par>
                                <p:cTn id="3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2400"/>
                            </p:stCondLst>
                            <p:childTnLst>
                              <p:par>
                                <p:cTn id="3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2400"/>
                            </p:stCondLst>
                            <p:childTnLst>
                              <p:par>
                                <p:cTn id="3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2400"/>
                            </p:stCondLst>
                            <p:childTnLst>
                              <p:par>
                                <p:cTn id="3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2400"/>
                            </p:stCondLst>
                            <p:childTnLst>
                              <p:par>
                                <p:cTn id="3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2400"/>
                            </p:stCondLst>
                            <p:childTnLst>
                              <p:par>
                                <p:cTn id="3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2400"/>
                            </p:stCondLst>
                            <p:childTnLst>
                              <p:par>
                                <p:cTn id="4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400"/>
                            </p:stCondLst>
                            <p:childTnLst>
                              <p:par>
                                <p:cTn id="4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2400"/>
                            </p:stCondLst>
                            <p:childTnLst>
                              <p:par>
                                <p:cTn id="4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2400"/>
                            </p:stCondLst>
                            <p:childTnLst>
                              <p:par>
                                <p:cTn id="4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2400"/>
                            </p:stCondLst>
                            <p:childTnLst>
                              <p:par>
                                <p:cTn id="4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2400"/>
                            </p:stCondLst>
                            <p:childTnLst>
                              <p:par>
                                <p:cTn id="417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2700"/>
                            </p:stCondLst>
                            <p:childTnLst>
                              <p:par>
                                <p:cTn id="4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2700"/>
                            </p:stCondLst>
                            <p:childTnLst>
                              <p:par>
                                <p:cTn id="4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2700"/>
                            </p:stCondLst>
                            <p:childTnLst>
                              <p:par>
                                <p:cTn id="4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2700"/>
                            </p:stCondLst>
                            <p:childTnLst>
                              <p:par>
                                <p:cTn id="4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2700"/>
                            </p:stCondLst>
                            <p:childTnLst>
                              <p:par>
                                <p:cTn id="4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2700"/>
                            </p:stCondLst>
                            <p:childTnLst>
                              <p:par>
                                <p:cTn id="4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2700"/>
                            </p:stCondLst>
                            <p:childTnLst>
                              <p:par>
                                <p:cTn id="4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2700"/>
                            </p:stCondLst>
                            <p:childTnLst>
                              <p:par>
                                <p:cTn id="4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2700"/>
                            </p:stCondLst>
                            <p:childTnLst>
                              <p:par>
                                <p:cTn id="4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2700"/>
                            </p:stCondLst>
                            <p:childTnLst>
                              <p:par>
                                <p:cTn id="4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2700"/>
                            </p:stCondLst>
                            <p:childTnLst>
                              <p:par>
                                <p:cTn id="4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2700"/>
                            </p:stCondLst>
                            <p:childTnLst>
                              <p:par>
                                <p:cTn id="4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2700"/>
                            </p:stCondLst>
                            <p:childTnLst>
                              <p:par>
                                <p:cTn id="4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2700"/>
                            </p:stCondLst>
                            <p:childTnLst>
                              <p:par>
                                <p:cTn id="459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3000"/>
                            </p:stCondLst>
                            <p:childTnLst>
                              <p:par>
                                <p:cTn id="4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3000"/>
                            </p:stCondLst>
                            <p:childTnLst>
                              <p:par>
                                <p:cTn id="4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3000"/>
                            </p:stCondLst>
                            <p:childTnLst>
                              <p:par>
                                <p:cTn id="4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3000"/>
                            </p:stCondLst>
                            <p:childTnLst>
                              <p:par>
                                <p:cTn id="4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3000"/>
                            </p:stCondLst>
                            <p:childTnLst>
                              <p:par>
                                <p:cTn id="4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3000"/>
                            </p:stCondLst>
                            <p:childTnLst>
                              <p:par>
                                <p:cTn id="4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3000"/>
                            </p:stCondLst>
                            <p:childTnLst>
                              <p:par>
                                <p:cTn id="4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3000"/>
                            </p:stCondLst>
                            <p:childTnLst>
                              <p:par>
                                <p:cTn id="4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3000"/>
                            </p:stCondLst>
                            <p:childTnLst>
                              <p:par>
                                <p:cTn id="4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3000"/>
                            </p:stCondLst>
                            <p:childTnLst>
                              <p:par>
                                <p:cTn id="4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3000"/>
                            </p:stCondLst>
                            <p:childTnLst>
                              <p:par>
                                <p:cTn id="4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3000"/>
                            </p:stCondLst>
                            <p:childTnLst>
                              <p:par>
                                <p:cTn id="4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3000"/>
                            </p:stCondLst>
                            <p:childTnLst>
                              <p:par>
                                <p:cTn id="501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3300"/>
                            </p:stCondLst>
                            <p:childTnLst>
                              <p:par>
                                <p:cTn id="50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3300"/>
                            </p:stCondLst>
                            <p:childTnLst>
                              <p:par>
                                <p:cTn id="50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3300"/>
                            </p:stCondLst>
                            <p:childTnLst>
                              <p:par>
                                <p:cTn id="5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3300"/>
                            </p:stCondLst>
                            <p:childTnLst>
                              <p:par>
                                <p:cTn id="5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3300"/>
                            </p:stCondLst>
                            <p:childTnLst>
                              <p:par>
                                <p:cTn id="5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3300"/>
                            </p:stCondLst>
                            <p:childTnLst>
                              <p:par>
                                <p:cTn id="5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3300"/>
                            </p:stCondLst>
                            <p:childTnLst>
                              <p:par>
                                <p:cTn id="5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3300"/>
                            </p:stCondLst>
                            <p:childTnLst>
                              <p:par>
                                <p:cTn id="5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3300"/>
                            </p:stCondLst>
                            <p:childTnLst>
                              <p:par>
                                <p:cTn id="5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3300"/>
                            </p:stCondLst>
                            <p:childTnLst>
                              <p:par>
                                <p:cTn id="5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3300"/>
                            </p:stCondLst>
                            <p:childTnLst>
                              <p:par>
                                <p:cTn id="5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3300"/>
                            </p:stCondLst>
                            <p:childTnLst>
                              <p:par>
                                <p:cTn id="5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3300"/>
                            </p:stCondLst>
                            <p:childTnLst>
                              <p:par>
                                <p:cTn id="5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3300"/>
                            </p:stCondLst>
                            <p:childTnLst>
                              <p:par>
                                <p:cTn id="543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3600"/>
                            </p:stCondLst>
                            <p:childTnLst>
                              <p:par>
                                <p:cTn id="5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3600"/>
                            </p:stCondLst>
                            <p:childTnLst>
                              <p:par>
                                <p:cTn id="5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3600"/>
                            </p:stCondLst>
                            <p:childTnLst>
                              <p:par>
                                <p:cTn id="5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3600"/>
                            </p:stCondLst>
                            <p:childTnLst>
                              <p:par>
                                <p:cTn id="5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>
                            <p:stCondLst>
                              <p:cond delay="3600"/>
                            </p:stCondLst>
                            <p:childTnLst>
                              <p:par>
                                <p:cTn id="5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3600"/>
                            </p:stCondLst>
                            <p:childTnLst>
                              <p:par>
                                <p:cTn id="5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3600"/>
                            </p:stCondLst>
                            <p:childTnLst>
                              <p:par>
                                <p:cTn id="5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3600"/>
                            </p:stCondLst>
                            <p:childTnLst>
                              <p:par>
                                <p:cTn id="5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3600"/>
                            </p:stCondLst>
                            <p:childTnLst>
                              <p:par>
                                <p:cTn id="5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>
                            <p:stCondLst>
                              <p:cond delay="3600"/>
                            </p:stCondLst>
                            <p:childTnLst>
                              <p:par>
                                <p:cTn id="5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5" fill="hold">
                            <p:stCondLst>
                              <p:cond delay="3600"/>
                            </p:stCondLst>
                            <p:childTnLst>
                              <p:par>
                                <p:cTn id="5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3600"/>
                            </p:stCondLst>
                            <p:childTnLst>
                              <p:par>
                                <p:cTn id="5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>
                            <p:stCondLst>
                              <p:cond delay="3600"/>
                            </p:stCondLst>
                            <p:childTnLst>
                              <p:par>
                                <p:cTn id="5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3600"/>
                            </p:stCondLst>
                            <p:childTnLst>
                              <p:par>
                                <p:cTn id="585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>
                            <p:stCondLst>
                              <p:cond delay="3900"/>
                            </p:stCondLst>
                            <p:childTnLst>
                              <p:par>
                                <p:cTn id="5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3900"/>
                            </p:stCondLst>
                            <p:childTnLst>
                              <p:par>
                                <p:cTn id="5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3900"/>
                            </p:stCondLst>
                            <p:childTnLst>
                              <p:par>
                                <p:cTn id="5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3900"/>
                            </p:stCondLst>
                            <p:childTnLst>
                              <p:par>
                                <p:cTn id="5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3900"/>
                            </p:stCondLst>
                            <p:childTnLst>
                              <p:par>
                                <p:cTn id="6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>
                            <p:stCondLst>
                              <p:cond delay="3900"/>
                            </p:stCondLst>
                            <p:childTnLst>
                              <p:par>
                                <p:cTn id="6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3900"/>
                            </p:stCondLst>
                            <p:childTnLst>
                              <p:par>
                                <p:cTn id="6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>
                            <p:stCondLst>
                              <p:cond delay="3900"/>
                            </p:stCondLst>
                            <p:childTnLst>
                              <p:par>
                                <p:cTn id="6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1" fill="hold">
                            <p:stCondLst>
                              <p:cond delay="3900"/>
                            </p:stCondLst>
                            <p:childTnLst>
                              <p:par>
                                <p:cTn id="6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4" fill="hold">
                            <p:stCondLst>
                              <p:cond delay="3900"/>
                            </p:stCondLst>
                            <p:childTnLst>
                              <p:par>
                                <p:cTn id="6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>
                            <p:stCondLst>
                              <p:cond delay="3900"/>
                            </p:stCondLst>
                            <p:childTnLst>
                              <p:par>
                                <p:cTn id="6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>
                            <p:stCondLst>
                              <p:cond delay="3900"/>
                            </p:stCondLst>
                            <p:childTnLst>
                              <p:par>
                                <p:cTn id="6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>
                            <p:stCondLst>
                              <p:cond delay="3900"/>
                            </p:stCondLst>
                            <p:childTnLst>
                              <p:par>
                                <p:cTn id="6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>
                            <p:stCondLst>
                              <p:cond delay="3900"/>
                            </p:stCondLst>
                            <p:childTnLst>
                              <p:par>
                                <p:cTn id="627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>
                            <p:stCondLst>
                              <p:cond delay="4200"/>
                            </p:stCondLst>
                            <p:childTnLst>
                              <p:par>
                                <p:cTn id="6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>
                            <p:stCondLst>
                              <p:cond delay="4200"/>
                            </p:stCondLst>
                            <p:childTnLst>
                              <p:par>
                                <p:cTn id="6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5" fill="hold">
                            <p:stCondLst>
                              <p:cond delay="4200"/>
                            </p:stCondLst>
                            <p:childTnLst>
                              <p:par>
                                <p:cTn id="6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4200"/>
                            </p:stCondLst>
                            <p:childTnLst>
                              <p:par>
                                <p:cTn id="6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>
                            <p:stCondLst>
                              <p:cond delay="4200"/>
                            </p:stCondLst>
                            <p:childTnLst>
                              <p:par>
                                <p:cTn id="6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>
                            <p:stCondLst>
                              <p:cond delay="4200"/>
                            </p:stCondLst>
                            <p:childTnLst>
                              <p:par>
                                <p:cTn id="6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7" fill="hold">
                            <p:stCondLst>
                              <p:cond delay="4200"/>
                            </p:stCondLst>
                            <p:childTnLst>
                              <p:par>
                                <p:cTn id="6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4200"/>
                            </p:stCondLst>
                            <p:childTnLst>
                              <p:par>
                                <p:cTn id="6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3" fill="hold">
                            <p:stCondLst>
                              <p:cond delay="4200"/>
                            </p:stCondLst>
                            <p:childTnLst>
                              <p:par>
                                <p:cTn id="6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6" fill="hold">
                            <p:stCondLst>
                              <p:cond delay="4200"/>
                            </p:stCondLst>
                            <p:childTnLst>
                              <p:par>
                                <p:cTn id="6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4200"/>
                            </p:stCondLst>
                            <p:childTnLst>
                              <p:par>
                                <p:cTn id="6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2" fill="hold">
                            <p:stCondLst>
                              <p:cond delay="4200"/>
                            </p:stCondLst>
                            <p:childTnLst>
                              <p:par>
                                <p:cTn id="6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5" fill="hold">
                            <p:stCondLst>
                              <p:cond delay="4200"/>
                            </p:stCondLst>
                            <p:childTnLst>
                              <p:par>
                                <p:cTn id="6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>
                      <p:stCondLst>
                        <p:cond delay="indefinite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46" grpId="0" animBg="1"/>
      <p:bldP spid="30" grpId="0" animBg="1"/>
      <p:bldP spid="30" grpId="1" animBg="1"/>
      <p:bldP spid="48" grpId="0" animBg="1"/>
      <p:bldP spid="48" grpId="1" animBg="1"/>
      <p:bldP spid="57" grpId="0" animBg="1"/>
      <p:bldP spid="57" grpId="1" animBg="1"/>
      <p:bldP spid="64" grpId="0" animBg="1"/>
      <p:bldP spid="64" grpId="1" animBg="1"/>
      <p:bldP spid="71" grpId="0" animBg="1"/>
      <p:bldP spid="71" grpId="1" animBg="1"/>
      <p:bldP spid="78" grpId="0" animBg="1"/>
      <p:bldP spid="78" grpId="1" animBg="1"/>
      <p:bldP spid="85" grpId="0" animBg="1"/>
      <p:bldP spid="85" grpId="1" animBg="1"/>
      <p:bldP spid="92" grpId="0" animBg="1"/>
      <p:bldP spid="92" grpId="1" animBg="1"/>
      <p:bldP spid="99" grpId="0" animBg="1"/>
      <p:bldP spid="99" grpId="1" animBg="1"/>
      <p:bldP spid="106" grpId="0" animBg="1"/>
      <p:bldP spid="106" grpId="1" animBg="1"/>
      <p:bldP spid="113" grpId="0" animBg="1"/>
      <p:bldP spid="113" grpId="1" animBg="1"/>
      <p:bldP spid="120" grpId="0" animBg="1"/>
      <p:bldP spid="120" grpId="1" animBg="1"/>
      <p:bldP spid="127" grpId="0" animBg="1"/>
      <p:bldP spid="127" grpId="1" animBg="1"/>
      <p:bldP spid="134" grpId="0" animBg="1"/>
      <p:bldP spid="134" grpId="1" animBg="1"/>
      <p:bldP spid="1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Plán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4" y="1189038"/>
            <a:ext cx="9020175" cy="550862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Značme </a:t>
            </a:r>
          </a:p>
          <a:p>
            <a:r>
              <a:rPr lang="cs-CZ" altLang="cs-CZ" dirty="0">
                <a:latin typeface="Book Antiqua" panose="02040602050305030304" pitchFamily="18" charset="0"/>
              </a:rPr>
              <a:t>velkými </a:t>
            </a:r>
            <a:r>
              <a:rPr lang="cs-CZ" altLang="cs-CZ" dirty="0" smtClean="0">
                <a:latin typeface="Book Antiqua" panose="02040602050305030304" pitchFamily="18" charset="0"/>
              </a:rPr>
              <a:t>písmeny popis </a:t>
            </a:r>
            <a:r>
              <a:rPr lang="cs-CZ" altLang="cs-CZ" dirty="0">
                <a:latin typeface="Book Antiqua" panose="02040602050305030304" pitchFamily="18" charset="0"/>
              </a:rPr>
              <a:t>v IS; z něj však chceme ponechat jen popis NIS vůči IS (</a:t>
            </a:r>
            <a:r>
              <a:rPr lang="cs-CZ" altLang="cs-CZ" b="1" i="1" dirty="0">
                <a:latin typeface="Book Antiqua" panose="02040602050305030304" pitchFamily="18" charset="0"/>
              </a:rPr>
              <a:t>A</a:t>
            </a:r>
            <a:r>
              <a:rPr lang="cs-CZ" altLang="cs-CZ" baseline="-25000" dirty="0">
                <a:latin typeface="Book Antiqua" panose="02040602050305030304" pitchFamily="18" charset="0"/>
              </a:rPr>
              <a:t>N </a:t>
            </a:r>
            <a:r>
              <a:rPr lang="cs-CZ" altLang="cs-CZ" dirty="0">
                <a:latin typeface="Book Antiqua" panose="02040602050305030304" pitchFamily="18" charset="0"/>
              </a:rPr>
              <a:t>,</a:t>
            </a:r>
            <a:r>
              <a:rPr lang="cs-CZ" altLang="cs-CZ" b="1" i="1" dirty="0">
                <a:latin typeface="Book Antiqua" panose="02040602050305030304" pitchFamily="18" charset="0"/>
              </a:rPr>
              <a:t> </a:t>
            </a:r>
            <a:r>
              <a:rPr lang="cs-CZ" altLang="cs-CZ" b="1" i="1" dirty="0">
                <a:latin typeface="Book Antiqua" panose="02040602050305030304" pitchFamily="18" charset="0"/>
                <a:sym typeface="Symbol" panose="05050102010706020507" pitchFamily="18" charset="2"/>
              </a:rPr>
              <a:t>  </a:t>
            </a:r>
            <a:r>
              <a:rPr lang="cs-CZ" altLang="cs-CZ" baseline="-25000" dirty="0">
                <a:latin typeface="Book Antiqua" panose="02040602050305030304" pitchFamily="18" charset="0"/>
              </a:rPr>
              <a:t>N</a:t>
            </a:r>
            <a:r>
              <a:rPr lang="cs-CZ" altLang="cs-CZ" dirty="0">
                <a:latin typeface="Book Antiqua" panose="02040602050305030304" pitchFamily="18" charset="0"/>
                <a:sym typeface="Symbol" panose="05050102010706020507" pitchFamily="18" charset="2"/>
              </a:rPr>
              <a:t>)</a:t>
            </a:r>
            <a:endParaRPr lang="cs-CZ" altLang="cs-CZ" dirty="0">
              <a:latin typeface="Book Antiqua" panose="02040602050305030304" pitchFamily="18" charset="0"/>
            </a:endParaRPr>
          </a:p>
          <a:p>
            <a:r>
              <a:rPr lang="cs-CZ" altLang="cs-CZ" dirty="0" smtClean="0">
                <a:latin typeface="Book Antiqua" panose="02040602050305030304" pitchFamily="18" charset="0"/>
              </a:rPr>
              <a:t>malými písmeny veličiny popisující náš systém v NIS (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r, v, a; f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F, </a:t>
            </a:r>
            <a:r>
              <a:rPr lang="cs-CZ" altLang="cs-CZ" i="1" dirty="0" smtClean="0">
                <a:latin typeface="Book Antiqua" panose="02040602050305030304" pitchFamily="18" charset="0"/>
              </a:rPr>
              <a:t>m = M</a:t>
            </a:r>
            <a:r>
              <a:rPr lang="cs-CZ" altLang="cs-CZ" dirty="0" smtClean="0">
                <a:latin typeface="Book Antiqua" panose="02040602050305030304" pitchFamily="18" charset="0"/>
              </a:rPr>
              <a:t>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Pohybovou rovnici </a:t>
            </a:r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cs-CZ" altLang="cs-CZ" i="1" dirty="0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chceme přepsat na tvar</a:t>
            </a:r>
            <a:endParaRPr lang="cs-CZ" altLang="cs-CZ" i="1" dirty="0" smtClean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6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Plán (</a:t>
            </a:r>
            <a:r>
              <a:rPr lang="cs-CZ" cap="none" dirty="0" err="1" smtClean="0">
                <a:latin typeface="Book Antiqua" panose="02040602050305030304" pitchFamily="18" charset="0"/>
              </a:rPr>
              <a:t>pokr</a:t>
            </a:r>
            <a:r>
              <a:rPr lang="cs-CZ" cap="none" dirty="0" smtClean="0">
                <a:latin typeface="Book Antiqua" panose="02040602050305030304" pitchFamily="18" charset="0"/>
              </a:rPr>
              <a:t>.)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4" y="1189038"/>
            <a:ext cx="9020175" cy="5508625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Relativní polohový vektor nezávisí na IS:			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B</a:t>
            </a:r>
            <a:r>
              <a:rPr lang="cs-CZ" altLang="cs-CZ" dirty="0" smtClean="0">
                <a:latin typeface="Book Antiqua" panose="02040602050305030304" pitchFamily="18" charset="0"/>
              </a:rPr>
              <a:t> –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A</a:t>
            </a:r>
            <a:r>
              <a:rPr lang="cs-CZ" altLang="cs-CZ" dirty="0" smtClean="0">
                <a:latin typeface="Book Antiqua" panose="02040602050305030304" pitchFamily="18" charset="0"/>
              </a:rPr>
              <a:t> = 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B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– 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Zvolme za A počátek NIS; </a:t>
            </a: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		R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–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r </a:t>
            </a:r>
            <a:r>
              <a:rPr lang="cs-CZ" altLang="cs-CZ" i="1" dirty="0" smtClean="0">
                <a:latin typeface="Book Antiqua" panose="02040602050305030304" pitchFamily="18" charset="0"/>
              </a:rPr>
              <a:t>–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0 </a:t>
            </a:r>
            <a:r>
              <a:rPr lang="cs-CZ" altLang="cs-CZ" i="1" dirty="0">
                <a:latin typeface="Book Antiqua" panose="02040602050305030304" pitchFamily="18" charset="0"/>
              </a:rPr>
              <a:t>= </a:t>
            </a:r>
            <a:r>
              <a:rPr lang="cs-CZ" altLang="cs-CZ" b="1" i="1" dirty="0">
                <a:latin typeface="Book Antiqua" panose="02040602050305030304" pitchFamily="18" charset="0"/>
              </a:rPr>
              <a:t>r </a:t>
            </a:r>
            <a:endParaRPr lang="cs-CZ" altLang="cs-CZ" b="1" i="1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derivace podle času (!! není snadné v NIS)</a:t>
            </a: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	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V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–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V‘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v</a:t>
            </a:r>
            <a:endParaRPr lang="cs-CZ" altLang="cs-CZ" b="1" i="1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		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 smtClean="0">
                <a:latin typeface="Book Antiqua" panose="02040602050305030304" pitchFamily="18" charset="0"/>
              </a:rPr>
              <a:t>–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A‘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</a:p>
          <a:p>
            <a:pPr marL="0" indent="0"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a vynásobením hmotností </a:t>
            </a:r>
            <a:r>
              <a:rPr lang="cs-CZ" altLang="cs-CZ" i="1" dirty="0" smtClean="0">
                <a:latin typeface="Book Antiqua" panose="02040602050305030304" pitchFamily="18" charset="0"/>
              </a:rPr>
              <a:t>m = M</a:t>
            </a:r>
          </a:p>
          <a:p>
            <a:pPr marL="0" indent="0">
              <a:buNone/>
            </a:pPr>
            <a:r>
              <a:rPr lang="cs-CZ" altLang="cs-CZ" b="1" i="1" dirty="0">
                <a:latin typeface="Book Antiqua" panose="02040602050305030304" pitchFamily="18" charset="0"/>
              </a:rPr>
              <a:t>			</a:t>
            </a:r>
            <a:r>
              <a:rPr lang="cs-CZ" altLang="cs-CZ" i="1" dirty="0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+ (</a:t>
            </a:r>
            <a:r>
              <a:rPr lang="cs-CZ" altLang="cs-CZ" dirty="0" smtClean="0">
                <a:latin typeface="Book Antiqua" panose="02040602050305030304" pitchFamily="18" charset="0"/>
              </a:rPr>
              <a:t>–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A‘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2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Závěr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4" y="1189038"/>
            <a:ext cx="9020175" cy="5508625"/>
          </a:xfrm>
        </p:spPr>
        <p:txBody>
          <a:bodyPr/>
          <a:lstStyle/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Rovnici</a:t>
            </a:r>
            <a:r>
              <a:rPr lang="cs-CZ" altLang="cs-CZ" b="1" i="1" dirty="0">
                <a:latin typeface="Book Antiqua" panose="02040602050305030304" pitchFamily="18" charset="0"/>
              </a:rPr>
              <a:t>	</a:t>
            </a:r>
            <a:r>
              <a:rPr lang="cs-CZ" altLang="cs-CZ" i="1" dirty="0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i="1" dirty="0" smtClean="0">
                <a:latin typeface="Book Antiqua" panose="02040602050305030304" pitchFamily="18" charset="0"/>
              </a:rPr>
              <a:t> + </a:t>
            </a:r>
            <a:r>
              <a:rPr lang="cs-CZ" altLang="cs-CZ" dirty="0" smtClean="0">
                <a:latin typeface="Book Antiqua" panose="02040602050305030304" pitchFamily="18" charset="0"/>
              </a:rPr>
              <a:t>(–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A‘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 </a:t>
            </a:r>
            <a:r>
              <a:rPr lang="cs-CZ" altLang="cs-CZ" i="1" dirty="0" smtClean="0">
                <a:latin typeface="Book Antiqua" panose="02040602050305030304" pitchFamily="18" charset="0"/>
              </a:rPr>
              <a:t>=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	 </a:t>
            </a:r>
            <a:r>
              <a:rPr lang="cs-CZ" altLang="cs-CZ" dirty="0" smtClean="0">
                <a:latin typeface="Book Antiqua" panose="02040602050305030304" pitchFamily="18" charset="0"/>
              </a:rPr>
              <a:t>lze upravit:</a:t>
            </a:r>
          </a:p>
          <a:p>
            <a:pPr marL="432000" indent="-457200" algn="ctr">
              <a:lnSpc>
                <a:spcPct val="90000"/>
              </a:lnSpc>
              <a:buNone/>
            </a:pPr>
            <a:r>
              <a:rPr lang="cs-CZ" altLang="cs-CZ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dirty="0" smtClean="0">
                <a:latin typeface="Book Antiqua" panose="02040602050305030304" pitchFamily="18" charset="0"/>
              </a:rPr>
              <a:t> + 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f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setr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  </a:t>
            </a:r>
            <a:r>
              <a:rPr lang="cs-CZ" altLang="cs-CZ" i="1" dirty="0" err="1">
                <a:latin typeface="Book Antiqua" panose="02040602050305030304" pitchFamily="18" charset="0"/>
              </a:rPr>
              <a:t>m</a:t>
            </a:r>
            <a:r>
              <a:rPr lang="cs-CZ" altLang="cs-CZ" b="1" i="1" dirty="0" err="1">
                <a:latin typeface="Book Antiqua" panose="02040602050305030304" pitchFamily="18" charset="0"/>
              </a:rPr>
              <a:t>a</a:t>
            </a:r>
            <a:r>
              <a:rPr lang="cs-CZ" altLang="cs-CZ" b="1" i="1" dirty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</a:t>
            </a:r>
            <a:r>
              <a:rPr lang="cs-CZ" altLang="cs-CZ" b="1" i="1" dirty="0">
                <a:latin typeface="Book Antiqua" panose="02040602050305030304" pitchFamily="18" charset="0"/>
              </a:rPr>
              <a:t> f</a:t>
            </a:r>
            <a:endParaRPr lang="cs-CZ" altLang="cs-CZ" dirty="0">
              <a:latin typeface="Book Antiqua" panose="02040602050305030304" pitchFamily="18" charset="0"/>
            </a:endParaRPr>
          </a:p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kde jsme zavedli </a:t>
            </a:r>
            <a:r>
              <a:rPr lang="cs-CZ" altLang="cs-CZ" dirty="0">
                <a:latin typeface="Book Antiqua" panose="02040602050305030304" pitchFamily="18" charset="0"/>
              </a:rPr>
              <a:t>„setrvačné </a:t>
            </a:r>
            <a:r>
              <a:rPr lang="cs-CZ" altLang="cs-CZ" dirty="0" smtClean="0">
                <a:latin typeface="Book Antiqua" panose="02040602050305030304" pitchFamily="18" charset="0"/>
              </a:rPr>
              <a:t>síly“  </a:t>
            </a:r>
          </a:p>
          <a:p>
            <a:pPr marL="432000" indent="-457200" algn="ctr">
              <a:lnSpc>
                <a:spcPct val="90000"/>
              </a:lnSpc>
              <a:buNone/>
            </a:pPr>
            <a:r>
              <a:rPr lang="cs-CZ" altLang="cs-CZ" b="1" i="1" dirty="0" err="1" smtClean="0">
                <a:latin typeface="Book Antiqua" panose="02040602050305030304" pitchFamily="18" charset="0"/>
              </a:rPr>
              <a:t>f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setr</a:t>
            </a:r>
            <a:r>
              <a:rPr lang="cs-CZ" altLang="cs-CZ" baseline="-25000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</a:t>
            </a:r>
            <a:r>
              <a:rPr lang="cs-CZ" altLang="cs-CZ" dirty="0" smtClean="0">
                <a:latin typeface="Book Antiqua" panose="02040602050305030304" pitchFamily="18" charset="0"/>
              </a:rPr>
              <a:t> </a:t>
            </a:r>
            <a:r>
              <a:rPr lang="cs-CZ" altLang="cs-CZ" dirty="0">
                <a:latin typeface="Book Antiqua" panose="02040602050305030304" pitchFamily="18" charset="0"/>
              </a:rPr>
              <a:t>(–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A‘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</a:t>
            </a:r>
          </a:p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S těmito „silami“ tedy opět platí 2.NZ i v NIS.</a:t>
            </a:r>
            <a:endParaRPr lang="cs-CZ" altLang="cs-CZ" i="1" dirty="0">
              <a:latin typeface="Book Antiqua" panose="02040602050305030304" pitchFamily="18" charset="0"/>
            </a:endParaRPr>
          </a:p>
          <a:p>
            <a:pPr marL="432000" indent="-457200" algn="ctr">
              <a:lnSpc>
                <a:spcPct val="90000"/>
              </a:lnSpc>
              <a:buNone/>
            </a:pP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 </a:t>
            </a:r>
            <a:r>
              <a:rPr lang="cs-CZ" altLang="cs-CZ" i="1" dirty="0">
                <a:latin typeface="Book Antiqua" panose="02040602050305030304" pitchFamily="18" charset="0"/>
              </a:rPr>
              <a:t>=</a:t>
            </a:r>
            <a:r>
              <a:rPr lang="cs-CZ" altLang="cs-CZ" b="1" i="1" dirty="0">
                <a:latin typeface="Book Antiqua" panose="02040602050305030304" pitchFamily="18" charset="0"/>
              </a:rPr>
              <a:t> f</a:t>
            </a:r>
            <a:endParaRPr lang="cs-CZ" altLang="cs-CZ" dirty="0">
              <a:latin typeface="Book Antiqua" panose="02040602050305030304" pitchFamily="18" charset="0"/>
            </a:endParaRPr>
          </a:p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Nyní stačí vypočíst </a:t>
            </a:r>
            <a:r>
              <a:rPr lang="cs-CZ" altLang="cs-CZ" dirty="0">
                <a:latin typeface="Book Antiqua" panose="02040602050305030304" pitchFamily="18" charset="0"/>
              </a:rPr>
              <a:t>výraz (–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A‘</a:t>
            </a:r>
            <a:r>
              <a:rPr lang="cs-CZ" altLang="cs-CZ" baseline="-25000" dirty="0" err="1" smtClean="0">
                <a:latin typeface="Book Antiqua" panose="02040602050305030304" pitchFamily="18" charset="0"/>
              </a:rPr>
              <a:t>N</a:t>
            </a:r>
            <a:r>
              <a:rPr lang="cs-CZ" altLang="cs-CZ" dirty="0" smtClean="0">
                <a:latin typeface="Book Antiqua" panose="02040602050305030304" pitchFamily="18" charset="0"/>
              </a:rPr>
              <a:t>) pro obecný případ neinerciální soustavy</a:t>
            </a:r>
          </a:p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err="1" smtClean="0">
                <a:latin typeface="Book Antiqua" panose="02040602050305030304" pitchFamily="18" charset="0"/>
              </a:rPr>
              <a:t>Komutativita</a:t>
            </a:r>
            <a:r>
              <a:rPr lang="cs-CZ" altLang="cs-CZ" dirty="0" smtClean="0">
                <a:latin typeface="Book Antiqua" panose="02040602050305030304" pitchFamily="18" charset="0"/>
              </a:rPr>
              <a:t>: posunutí a otočení </a:t>
            </a:r>
            <a:r>
              <a:rPr lang="cs-CZ" altLang="cs-CZ" dirty="0">
                <a:latin typeface="Book Antiqua" panose="02040602050305030304" pitchFamily="18" charset="0"/>
              </a:rPr>
              <a:t>samostatně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2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Přemístění (připomínka)</a:t>
            </a:r>
            <a:endParaRPr lang="cs-CZ" cap="none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6263" y="1354138"/>
            <a:ext cx="8229600" cy="5119687"/>
          </a:xfrm>
        </p:spPr>
        <p:txBody>
          <a:bodyPr/>
          <a:lstStyle/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b="1" i="1" dirty="0" smtClean="0">
                <a:latin typeface="Book Antiqua" panose="02040602050305030304" pitchFamily="18" charset="0"/>
              </a:rPr>
              <a:t>Kinematický šroub:</a:t>
            </a:r>
            <a:r>
              <a:rPr lang="cs-CZ" altLang="cs-CZ" sz="2800" i="1" dirty="0" smtClean="0">
                <a:latin typeface="Book Antiqua" panose="02040602050305030304" pitchFamily="18" charset="0"/>
              </a:rPr>
              <a:t> </a:t>
            </a:r>
            <a:br>
              <a:rPr lang="cs-CZ" altLang="cs-CZ" sz="2800" i="1" dirty="0" smtClean="0">
                <a:latin typeface="Book Antiqua" panose="02040602050305030304" pitchFamily="18" charset="0"/>
              </a:rPr>
            </a:br>
            <a:r>
              <a:rPr lang="cs-CZ" altLang="cs-CZ" sz="2800" dirty="0" smtClean="0">
                <a:latin typeface="Book Antiqua" panose="02040602050305030304" pitchFamily="18" charset="0"/>
              </a:rPr>
              <a:t>Posuv podél osy </a:t>
            </a:r>
            <a:r>
              <a:rPr lang="cs-CZ" altLang="cs-CZ" sz="2800" b="1" i="1" dirty="0" smtClean="0">
                <a:latin typeface="Book Antiqua" panose="02040602050305030304" pitchFamily="18" charset="0"/>
              </a:rPr>
              <a:t>o</a:t>
            </a:r>
            <a:r>
              <a:rPr lang="cs-CZ" altLang="cs-CZ" sz="2800" i="1" dirty="0" smtClean="0">
                <a:latin typeface="Book Antiqua" panose="02040602050305030304" pitchFamily="18" charset="0"/>
              </a:rPr>
              <a:t> 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a otočení kolem téže osy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i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2800" i="1" dirty="0" smtClean="0">
                <a:latin typeface="Book Antiqua" panose="02040602050305030304" pitchFamily="18" charset="0"/>
              </a:rPr>
              <a:t>						     </a:t>
            </a:r>
            <a:r>
              <a:rPr lang="cs-CZ" altLang="cs-CZ" sz="2800" b="1" i="1" dirty="0" smtClean="0">
                <a:latin typeface="Book Antiqua" panose="02040602050305030304" pitchFamily="18" charset="0"/>
              </a:rPr>
              <a:t>o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800" b="1" i="1" dirty="0" smtClean="0">
              <a:latin typeface="Book Antiqua" panose="02040602050305030304" pitchFamily="18" charset="0"/>
              <a:sym typeface="Wingdings" panose="05000000000000000000" pitchFamily="2" charset="2"/>
            </a:endParaRP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11A18F-9895-4CFB-B8DB-2A168C7FDB5A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  <p:sp>
        <p:nvSpPr>
          <p:cNvPr id="6" name="Oval 5"/>
          <p:cNvSpPr/>
          <p:nvPr/>
        </p:nvSpPr>
        <p:spPr>
          <a:xfrm>
            <a:off x="1265238" y="2640013"/>
            <a:ext cx="412750" cy="550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Straight Connector 9"/>
          <p:cNvCxnSpPr>
            <a:stCxn id="6" idx="7"/>
          </p:cNvCxnSpPr>
          <p:nvPr/>
        </p:nvCxnSpPr>
        <p:spPr>
          <a:xfrm>
            <a:off x="1617663" y="2720975"/>
            <a:ext cx="112077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5"/>
          </p:cNvCxnSpPr>
          <p:nvPr/>
        </p:nvCxnSpPr>
        <p:spPr>
          <a:xfrm flipV="1">
            <a:off x="1617663" y="3106738"/>
            <a:ext cx="112871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95475" y="2809875"/>
            <a:ext cx="133350" cy="29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57413" y="2911475"/>
            <a:ext cx="92075" cy="198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76488" y="2978150"/>
            <a:ext cx="8731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30350" y="2932113"/>
            <a:ext cx="4292600" cy="66357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78225" y="3009900"/>
            <a:ext cx="374650" cy="5508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5" name="Straight Connector 24"/>
          <p:cNvCxnSpPr>
            <a:stCxn id="24" idx="7"/>
          </p:cNvCxnSpPr>
          <p:nvPr/>
        </p:nvCxnSpPr>
        <p:spPr>
          <a:xfrm>
            <a:off x="3898900" y="3089275"/>
            <a:ext cx="115252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5"/>
          </p:cNvCxnSpPr>
          <p:nvPr/>
        </p:nvCxnSpPr>
        <p:spPr>
          <a:xfrm flipV="1">
            <a:off x="3898900" y="3475038"/>
            <a:ext cx="1160463" cy="4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9575" y="3189288"/>
            <a:ext cx="122238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75163" y="3279775"/>
            <a:ext cx="87312" cy="20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13288" y="3365500"/>
            <a:ext cx="61912" cy="100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783263" y="3590925"/>
            <a:ext cx="304800" cy="5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7"/>
            <a:endCxn id="6" idx="3"/>
          </p:cNvCxnSpPr>
          <p:nvPr/>
        </p:nvCxnSpPr>
        <p:spPr>
          <a:xfrm flipH="1">
            <a:off x="1325563" y="2720975"/>
            <a:ext cx="292100" cy="38893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24" idx="6"/>
          </p:cNvCxnSpPr>
          <p:nvPr/>
        </p:nvCxnSpPr>
        <p:spPr>
          <a:xfrm>
            <a:off x="3557588" y="3262313"/>
            <a:ext cx="395287" cy="22225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 rot="500352">
            <a:off x="5835650" y="3503613"/>
            <a:ext cx="95250" cy="20955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49" name="Straight Connector 48"/>
          <p:cNvCxnSpPr/>
          <p:nvPr/>
        </p:nvCxnSpPr>
        <p:spPr>
          <a:xfrm>
            <a:off x="5899150" y="3643313"/>
            <a:ext cx="9525" cy="396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6" idx="5"/>
          </p:cNvCxnSpPr>
          <p:nvPr/>
        </p:nvCxnSpPr>
        <p:spPr>
          <a:xfrm flipH="1">
            <a:off x="5907088" y="3657600"/>
            <a:ext cx="33337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Výpočet zrychlení – posunutí 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8"/>
                <a:ext cx="9020175" cy="5508625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V případě posunutí je posun každého bodu týž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 smtClean="0">
                    <a:latin typeface="Book Antiqua" panose="02040602050305030304" pitchFamily="18" charset="0"/>
                  </a:rPr>
                  <a:t>R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–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R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N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r</a:t>
                </a:r>
                <a:endParaRPr lang="cs-CZ" altLang="cs-CZ" dirty="0">
                  <a:latin typeface="Book Antiqua" panose="020406020503050303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derivace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podle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 č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asu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je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trivi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ln</m:t>
                      </m:r>
                      <m:r>
                        <m:rPr>
                          <m:nor/>
                        </m:rPr>
                        <a:rPr lang="cs-CZ" altLang="cs-CZ" b="0" i="0" dirty="0" smtClean="0">
                          <a:latin typeface="Book Antiqua" panose="02040602050305030304" pitchFamily="18" charset="0"/>
                        </a:rPr>
                        <m:t>í:</m:t>
                      </m:r>
                    </m:oMath>
                  </m:oMathPara>
                </a14:m>
                <a:endParaRPr lang="cs-CZ" altLang="cs-CZ" b="0" i="1" dirty="0" smtClean="0">
                  <a:latin typeface="Book Antiqua" panose="02040602050305030304" pitchFamily="18" charset="0"/>
                </a:endParaRP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 smtClean="0">
                    <a:latin typeface="Book Antiqua" panose="02040602050305030304" pitchFamily="18" charset="0"/>
                  </a:rPr>
                  <a:t>V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–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V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N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v</a:t>
                </a:r>
                <a:endParaRPr lang="cs-CZ" altLang="cs-CZ" b="0" i="1" dirty="0" smtClean="0">
                  <a:latin typeface="Book Antiqua" panose="02040602050305030304" pitchFamily="18" charset="0"/>
                </a:endParaRP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 smtClean="0">
                    <a:latin typeface="Book Antiqua" panose="02040602050305030304" pitchFamily="18" charset="0"/>
                  </a:rPr>
                  <a:t>A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–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A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N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a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b="1" dirty="0">
                    <a:latin typeface="Book Antiqua" panose="02040602050305030304" pitchFamily="18" charset="0"/>
                  </a:rPr>
                  <a:t>Unášivá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 (postupná) 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síla  </a:t>
                </a:r>
                <a:r>
                  <a:rPr lang="cs-CZ" altLang="cs-CZ" b="1" i="1" dirty="0" err="1">
                    <a:latin typeface="Book Antiqua" panose="02040602050305030304" pitchFamily="18" charset="0"/>
                  </a:rPr>
                  <a:t>f</a:t>
                </a:r>
                <a:r>
                  <a:rPr lang="cs-CZ" altLang="cs-CZ" baseline="-25000" dirty="0" err="1">
                    <a:latin typeface="Book Antiqua" panose="02040602050305030304" pitchFamily="18" charset="0"/>
                  </a:rPr>
                  <a:t>u</a:t>
                </a:r>
                <a:r>
                  <a:rPr lang="cs-CZ" altLang="cs-CZ" baseline="-25000" dirty="0">
                    <a:latin typeface="Book Antiqua" panose="02040602050305030304" pitchFamily="18" charset="0"/>
                  </a:rPr>
                  <a:t> </a:t>
                </a:r>
                <a:endParaRPr lang="cs-CZ" altLang="cs-CZ" dirty="0">
                  <a:latin typeface="Book Antiqua" panose="02040602050305030304" pitchFamily="18" charset="0"/>
                </a:endParaRP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b="1" i="1" dirty="0" err="1" smtClean="0">
                    <a:latin typeface="Book Antiqua" panose="02040602050305030304" pitchFamily="18" charset="0"/>
                  </a:rPr>
                  <a:t>f</a:t>
                </a:r>
                <a:r>
                  <a:rPr lang="cs-CZ" altLang="cs-CZ" baseline="-25000" dirty="0" err="1" smtClean="0">
                    <a:latin typeface="Book Antiqua" panose="02040602050305030304" pitchFamily="18" charset="0"/>
                  </a:rPr>
                  <a:t>u</a:t>
                </a:r>
                <a:r>
                  <a:rPr lang="cs-CZ" altLang="cs-CZ" baseline="-25000" dirty="0" smtClean="0">
                    <a:latin typeface="Book Antiqua" panose="02040602050305030304" pitchFamily="18" charset="0"/>
                  </a:rPr>
                  <a:t> </a:t>
                </a:r>
                <a:r>
                  <a:rPr lang="cs-CZ" altLang="cs-CZ" dirty="0">
                    <a:latin typeface="Book Antiqua" panose="02040602050305030304" pitchFamily="18" charset="0"/>
                    <a:sym typeface="Symbol" panose="05050102010706020507" pitchFamily="18" charset="2"/>
                  </a:rPr>
                  <a:t></a:t>
                </a:r>
                <a:r>
                  <a:rPr lang="cs-CZ" altLang="cs-CZ" dirty="0">
                    <a:latin typeface="Book Antiqua" panose="02040602050305030304" pitchFamily="18" charset="0"/>
                  </a:rPr>
                  <a:t> (– </a:t>
                </a:r>
                <a:r>
                  <a:rPr lang="cs-CZ" altLang="cs-CZ" i="1" dirty="0" err="1">
                    <a:latin typeface="Book Antiqua" panose="02040602050305030304" pitchFamily="18" charset="0"/>
                  </a:rPr>
                  <a:t>m</a:t>
                </a:r>
                <a:r>
                  <a:rPr lang="cs-CZ" altLang="cs-CZ" b="1" i="1" dirty="0" err="1">
                    <a:latin typeface="Book Antiqua" panose="02040602050305030304" pitchFamily="18" charset="0"/>
                  </a:rPr>
                  <a:t>A</a:t>
                </a:r>
                <a:r>
                  <a:rPr lang="cs-CZ" altLang="cs-CZ" baseline="-25000" dirty="0" err="1">
                    <a:latin typeface="Book Antiqua" panose="02040602050305030304" pitchFamily="18" charset="0"/>
                  </a:rPr>
                  <a:t>N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), a tedy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:r>
                  <a:rPr lang="cs-CZ" altLang="cs-CZ" i="1" dirty="0" err="1" smtClean="0">
                    <a:latin typeface="Book Antiqua" panose="02040602050305030304" pitchFamily="18" charset="0"/>
                  </a:rPr>
                  <a:t>m</a:t>
                </a:r>
                <a:r>
                  <a:rPr lang="cs-CZ" altLang="cs-CZ" b="1" i="1" dirty="0" err="1" smtClean="0">
                    <a:latin typeface="Book Antiqua" panose="02040602050305030304" pitchFamily="18" charset="0"/>
                  </a:rPr>
                  <a:t>a</a:t>
                </a:r>
                <a:r>
                  <a:rPr lang="cs-CZ" altLang="cs-CZ" b="1" i="1" dirty="0" smtClean="0">
                    <a:latin typeface="Book Antiqua" panose="02040602050305030304" pitchFamily="18" charset="0"/>
                  </a:rPr>
                  <a:t> = f = F </a:t>
                </a:r>
                <a:r>
                  <a:rPr lang="cs-CZ" altLang="cs-CZ" b="1" i="1" dirty="0">
                    <a:latin typeface="Book Antiqua" panose="02040602050305030304" pitchFamily="18" charset="0"/>
                  </a:rPr>
                  <a:t>+ </a:t>
                </a:r>
                <a:r>
                  <a:rPr lang="cs-CZ" altLang="cs-CZ" b="1" i="1" dirty="0" err="1" smtClean="0">
                    <a:latin typeface="Book Antiqua" panose="02040602050305030304" pitchFamily="18" charset="0"/>
                  </a:rPr>
                  <a:t>f</a:t>
                </a:r>
                <a:r>
                  <a:rPr lang="cs-CZ" altLang="cs-CZ" baseline="-25000" dirty="0" err="1" smtClean="0">
                    <a:latin typeface="Book Antiqua" panose="02040602050305030304" pitchFamily="18" charset="0"/>
                  </a:rPr>
                  <a:t>u</a:t>
                </a:r>
                <a:endParaRPr lang="cs-CZ" altLang="cs-CZ" b="1" i="1" dirty="0">
                  <a:latin typeface="Book Antiqua" panose="020406020503050303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endParaRPr lang="cs-CZ" altLang="cs-CZ" i="1" dirty="0">
                  <a:latin typeface="Book Antiqua" panose="020406020503050303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endParaRPr lang="cs-CZ" altLang="cs-CZ" sz="2800" dirty="0" smtClean="0"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8"/>
                <a:ext cx="9020175" cy="5508625"/>
              </a:xfrm>
              <a:blipFill rotWithShape="0">
                <a:blip r:embed="rId3"/>
                <a:stretch>
                  <a:fillRect l="-1689" t="-23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20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Výpočet zrychlení – otočení 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" y="1042475"/>
                <a:ext cx="8317282" cy="4694290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V NIS se mění složky všech vektorů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cs-CZ" altLang="cs-CZ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altLang="cs-CZ" b="1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altLang="cs-CZ" b="1" i="1" dirty="0">
                                    <a:latin typeface="Cambria Math" panose="02040503050406030204" pitchFamily="18" charset="0"/>
                                  </a:rPr>
                                  <m:t>𝒅𝑩</m:t>
                                </m:r>
                              </m:num>
                              <m:den>
                                <m:r>
                                  <a:rPr lang="cs-CZ" altLang="cs-CZ" b="1" i="1" dirty="0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dirty="0" smtClean="0">
                            <a:latin typeface="Cambria Math" panose="02040503050406030204" pitchFamily="18" charset="0"/>
                          </a:rPr>
                          <m:t>IS</m:t>
                        </m:r>
                      </m:sub>
                    </m:sSub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cs-CZ" altLang="cs-CZ" b="0" i="0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cs-CZ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cs-CZ" altLang="cs-CZ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altLang="cs-CZ" b="1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altLang="cs-CZ" b="1" i="1" dirty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r>
                                  <a:rPr lang="cs-CZ" altLang="cs-CZ" b="1" i="1" dirty="0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num>
                              <m:den>
                                <m:r>
                                  <a:rPr lang="cs-CZ" altLang="cs-CZ" b="1" i="1" dirty="0">
                                    <a:latin typeface="Cambria Math" panose="02040503050406030204" pitchFamily="18" charset="0"/>
                                  </a:rPr>
                                  <m:t>𝒅𝒕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sty m:val="p"/>
                          </m:rPr>
                          <a:rPr lang="cs-CZ" altLang="cs-CZ" dirty="0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cs-CZ" altLang="cs-CZ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</m:t>
                    </m:r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protože se otáčí báze </a:t>
                </a:r>
                <a:r>
                  <a:rPr lang="cs-CZ" altLang="cs-CZ" dirty="0" err="1" smtClean="0">
                    <a:latin typeface="Book Antiqua" panose="02040602050305030304" pitchFamily="18" charset="0"/>
                  </a:rPr>
                  <a:t>xyz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. Postupná aplikace: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sz="28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 </a:t>
                </a: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altLang="cs-CZ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cs-CZ" altLang="cs-CZ" sz="28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8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cs-CZ" altLang="cs-CZ" sz="2800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</a:t>
                </a:r>
                <a:r>
                  <a:rPr lang="cs-CZ" altLang="cs-CZ" sz="2800" b="1" i="1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cs-CZ" altLang="cs-CZ" sz="2800" b="1" i="1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r</a:t>
                </a:r>
                <a:endParaRPr lang="cs-CZ" altLang="cs-CZ" sz="28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altLang="cs-CZ" sz="2800" i="1" baseline="-25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altLang="cs-CZ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m:rPr>
                          <m:nor/>
                        </m:rP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altLang="cs-CZ" sz="2800" baseline="-25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sz="28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̇"/>
                          <m:ctrlPr>
                            <a:rPr lang="cs-CZ" altLang="cs-CZ" sz="28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altLang="cs-CZ" sz="28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cs-CZ" altLang="cs-CZ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m:rPr>
                          <m:nor/>
                        </m:rPr>
                        <a:rPr lang="cs-CZ" altLang="cs-CZ" sz="28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cs-CZ" altLang="cs-CZ" sz="2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𝒗</m:t>
                      </m:r>
                      <m:r>
                        <a:rPr lang="cs-CZ" altLang="cs-CZ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cs-CZ" altLang="cs-CZ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cs-CZ" altLang="cs-CZ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m:rPr>
                        <m:sty m:val="p"/>
                      </m:rPr>
                      <a:rPr lang="cs-CZ" altLang="cs-CZ" sz="2800" i="0" baseline="-25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cs-CZ" altLang="cs-CZ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̇"/>
                        <m:ctrlPr>
                          <a:rPr lang="cs-CZ" altLang="cs-CZ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acc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acc>
                      <m:accPr>
                        <m:chr m:val="̇"/>
                        <m:ctrlPr>
                          <a:rPr lang="cs-CZ" altLang="cs-CZ" sz="2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e>
                    </m:acc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cs-CZ" altLang="cs-CZ" sz="2800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+</m:t>
                    </m:r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̇"/>
                        <m:ctrlPr>
                          <a:rPr lang="cs-CZ" altLang="cs-CZ" sz="2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sz="28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</m:acc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cs-CZ" altLang="cs-CZ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+</a:t>
                </a:r>
                <a:r>
                  <a:rPr lang="cs-CZ" altLang="cs-CZ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cs-CZ" altLang="cs-CZ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altLang="cs-CZ" sz="28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altLang="cs-CZ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</a:t>
                </a:r>
              </a:p>
              <a:p>
                <a:pPr marL="432000" indent="-457200" algn="ctr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cs-CZ" altLang="cs-CZ" sz="28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altLang="cs-CZ" sz="28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𝜴</m:t>
                          </m:r>
                        </m:e>
                      </m:acc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cs-CZ" alt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𝒗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×(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cs-CZ" altLang="cs-CZ" sz="28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cs-CZ" altLang="cs-CZ" sz="28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altLang="cs-CZ" sz="2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cs-CZ" altLang="cs-CZ" sz="28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cs-CZ" altLang="cs-CZ" sz="2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altLang="cs-CZ" sz="280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acc>
                      <m:accPr>
                        <m:chr m:val="̇"/>
                        <m:ctrlP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e>
                    </m:acc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  <m:sSup>
                      <m:sSup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𝛺</m:t>
                        </m:r>
                      </m:e>
                      <m:sup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kde</a:t>
                </a:r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r>
                  <a:rPr lang="cs-CZ" altLang="cs-CZ" b="1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je kolmý k ose otočení </a:t>
                </a:r>
                <a14:m>
                  <m:oMath xmlns:m="http://schemas.openxmlformats.org/officeDocument/2006/math"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</m:oMath>
                </a14:m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1042475"/>
                <a:ext cx="8317282" cy="4694290"/>
              </a:xfrm>
              <a:blipFill rotWithShape="0">
                <a:blip r:embed="rId3"/>
                <a:stretch>
                  <a:fillRect l="-1833" t="-2727" r="-1393" b="-59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Přímá spojnice se šipkou 2"/>
          <p:cNvCxnSpPr/>
          <p:nvPr/>
        </p:nvCxnSpPr>
        <p:spPr>
          <a:xfrm flipH="1" flipV="1">
            <a:off x="7205133" y="5425508"/>
            <a:ext cx="50800" cy="12107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7255933" y="5908108"/>
            <a:ext cx="846667" cy="7281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7224409" y="5908108"/>
            <a:ext cx="878191" cy="11349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857099" y="5367432"/>
            <a:ext cx="26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Ω</a:t>
            </a:r>
            <a:endParaRPr lang="cs-CZ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7175387" y="5559309"/>
                <a:ext cx="265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cs-CZ" b="1" i="1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387" y="5559309"/>
                <a:ext cx="265889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1113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ovéPole 18"/>
          <p:cNvSpPr txBox="1"/>
          <p:nvPr/>
        </p:nvSpPr>
        <p:spPr>
          <a:xfrm>
            <a:off x="7892509" y="5926603"/>
            <a:ext cx="26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r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28300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Názvy zrychlení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𝜴</m:t>
                          </m:r>
                        </m:e>
                      </m:acc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𝒗</m:t>
                      </m:r>
                      <m:r>
                        <a:rPr lang="cs-CZ" altLang="cs-CZ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𝛺</m:t>
                          </m:r>
                        </m:e>
                        <m:sup>
                          <m:r>
                            <a:rPr lang="cs-CZ" altLang="cs-CZ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altLang="cs-CZ" b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Eulerovo:	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e>
                    </m:acc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0" i="1" dirty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num>
                      <m:den>
                        <m:r>
                          <a:rPr lang="cs-CZ" altLang="cs-CZ" b="0" i="1" dirty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Coriolisovo: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altLang="cs-CZ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altLang="cs-CZ" b="1" i="1" dirty="0">
                        <a:latin typeface="Book Antiqua" panose="02040602050305030304" pitchFamily="18" charset="0"/>
                      </a:rPr>
                      <m:t>v</m:t>
                    </m:r>
                  </m:oMath>
                </a14:m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dostředivé: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do</m:t>
                        </m:r>
                      </m:sub>
                    </m:sSub>
                  </m:oMath>
                </a14:m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</m:d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𝛺</m:t>
                        </m:r>
                      </m:e>
                      <m:sup>
                        <m:r>
                          <a:rPr lang="cs-CZ" altLang="cs-CZ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kde</a:t>
                </a:r>
                <a14:m>
                  <m:oMath xmlns:m="http://schemas.openxmlformats.org/officeDocument/2006/math">
                    <m:r>
                      <a:rPr lang="cs-CZ" altLang="cs-CZ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je kolmý </a:t>
                </a:r>
                <a:r>
                  <a:rPr lang="cs-CZ" altLang="cs-CZ" u="sng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k ose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</m:oMath>
                </a14:m>
                <a:endParaRPr lang="cs-CZ" altLang="cs-CZ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endParaRPr lang="cs-CZ" altLang="cs-CZ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unášivé: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u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do</m:t>
                        </m:r>
                      </m:sub>
                    </m:sSub>
                  </m:oMath>
                </a14:m>
                <a:endParaRPr lang="cs-CZ" altLang="cs-CZ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dřívější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alt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u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  <a:blipFill rotWithShape="0">
                <a:blip r:embed="rId3"/>
                <a:stretch>
                  <a:fillRect l="-16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75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Slovníček z řeči do jazyka</a:t>
            </a:r>
            <a:endParaRPr lang="cs-CZ" cap="none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7525" y="1400175"/>
            <a:ext cx="8229600" cy="5197475"/>
          </a:xfrm>
        </p:spPr>
        <p:txBody>
          <a:bodyPr/>
          <a:lstStyle/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Veličina: 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měřitelná vlastnost (věci, látky, jevu) (číslo a reference: 2,45 kg)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Poloha: 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r</a:t>
            </a:r>
            <a:r>
              <a:rPr lang="cs-CZ" altLang="cs-CZ" sz="3000" i="1" dirty="0" smtClean="0">
                <a:latin typeface="Book Antiqua" panose="02040602050305030304" pitchFamily="18" charset="0"/>
              </a:rPr>
              <a:t>, 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souřadnice </a:t>
            </a:r>
            <a:r>
              <a:rPr lang="cs-CZ" altLang="cs-CZ" sz="3000" i="1" dirty="0" smtClean="0">
                <a:latin typeface="Book Antiqua" panose="02040602050305030304" pitchFamily="18" charset="0"/>
              </a:rPr>
              <a:t>x, y, z; 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počátek O, osy; vztažná soustava </a:t>
            </a:r>
            <a:r>
              <a:rPr lang="cs-CZ" altLang="cs-CZ" sz="3000" b="1" dirty="0" smtClean="0">
                <a:latin typeface="Book Antiqua" panose="02040602050305030304" pitchFamily="18" charset="0"/>
              </a:rPr>
              <a:t>S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.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Pohyb: 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rychlost</a:t>
            </a:r>
            <a:r>
              <a:rPr lang="cs-CZ" altLang="cs-CZ" sz="3000" i="1" dirty="0" smtClean="0">
                <a:latin typeface="Book Antiqua" panose="02040602050305030304" pitchFamily="18" charset="0"/>
              </a:rPr>
              <a:t> 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v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; časová změna polohy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Hybnost: 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p = </a:t>
            </a:r>
            <a:r>
              <a:rPr lang="cs-CZ" altLang="cs-CZ" sz="3000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sz="3000" b="1" i="1" dirty="0" err="1" smtClean="0">
                <a:latin typeface="Book Antiqua" panose="02040602050305030304" pitchFamily="18" charset="0"/>
              </a:rPr>
              <a:t>v</a:t>
            </a:r>
            <a:r>
              <a:rPr lang="cs-CZ" altLang="cs-CZ" sz="3000" i="1" dirty="0" smtClean="0">
                <a:latin typeface="Book Antiqua" panose="02040602050305030304" pitchFamily="18" charset="0"/>
              </a:rPr>
              <a:t>, 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hmotnost × rychlost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Zrychlení: 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a</a:t>
            </a:r>
            <a:r>
              <a:rPr lang="cs-CZ" altLang="cs-CZ" sz="3000" i="1" dirty="0" smtClean="0">
                <a:latin typeface="Book Antiqua" panose="02040602050305030304" pitchFamily="18" charset="0"/>
              </a:rPr>
              <a:t>, 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časová změna rychlosti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i="1" dirty="0" smtClean="0">
                <a:latin typeface="Book Antiqua" panose="02040602050305030304" pitchFamily="18" charset="0"/>
              </a:rPr>
              <a:t>Síla </a:t>
            </a:r>
            <a:r>
              <a:rPr lang="cs-CZ" altLang="cs-CZ" sz="3000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: klasický popis působení mezi tělesy (interakce mezi tělesy)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3000" dirty="0" smtClean="0">
              <a:latin typeface="Book Antiqua" panose="02040602050305030304" pitchFamily="18" charset="0"/>
            </a:endParaRP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3000" i="1" dirty="0" smtClean="0">
              <a:latin typeface="Book Antiqua" panose="02040602050305030304" pitchFamily="18" charset="0"/>
              <a:sym typeface="Wingdings" panose="05000000000000000000" pitchFamily="2" charset="2"/>
            </a:endParaRPr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076462-0B81-479B-A094-9B04197FB82C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Setrvačné síly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5" y="1270103"/>
                <a:ext cx="9020175" cy="5587897"/>
              </a:xfrm>
            </p:spPr>
            <p:txBody>
              <a:bodyPr/>
              <a:lstStyle/>
              <a:p>
                <a:pPr marL="43200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̇"/>
                          <m:ctrlPr>
                            <a:rPr lang="cs-CZ" altLang="cs-CZ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altLang="cs-CZ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𝜴</m:t>
                          </m:r>
                        </m:e>
                      </m:acc>
                      <m:r>
                        <a:rPr lang="cs-CZ" altLang="cs-CZ" b="1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b="1" i="1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cs-CZ" altLang="cs-CZ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cs-CZ" altLang="cs-CZ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𝜴</m:t>
                      </m:r>
                      <m:r>
                        <a:rPr lang="cs-CZ" altLang="cs-CZ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altLang="cs-CZ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𝒗</m:t>
                      </m:r>
                      <m:r>
                        <a:rPr lang="cs-CZ" altLang="cs-CZ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sSup>
                        <m:sSupPr>
                          <m:ctrlPr>
                            <a:rPr lang="cs-CZ" altLang="cs-CZ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𝛺</m:t>
                          </m:r>
                        </m:e>
                        <m:sup>
                          <m:r>
                            <a:rPr lang="cs-CZ" altLang="cs-CZ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altLang="cs-CZ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sub>
                      </m:sSub>
                    </m:oMath>
                  </m:oMathPara>
                </a14:m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sub>
                      </m:sSub>
                    </m:oMath>
                  </m:oMathPara>
                </a14:m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</a:rPr>
                  <a:t>Vynásobením hmotností </a:t>
                </a:r>
                <a14:m>
                  <m:oMath xmlns:m="http://schemas.openxmlformats.org/officeDocument/2006/math"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</a:rPr>
                  <a:t> a porovnáním</a:t>
                </a:r>
                <a14:m>
                  <m:oMath xmlns:m="http://schemas.openxmlformats.org/officeDocument/2006/math">
                    <m:r>
                      <a:rPr lang="cs-CZ" altLang="cs-CZ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cs-CZ" altLang="cs-CZ" b="0" dirty="0" smtClean="0">
                  <a:latin typeface="Book Antiqua" panose="020406020503050303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sub>
                      </m:sSub>
                    </m:oMath>
                  </m:oMathPara>
                </a14:m>
                <a:endParaRPr lang="cs-CZ" alt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Cor</a:t>
                </a: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síla: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cs-CZ" altLang="cs-CZ" b="1" i="1" dirty="0">
                        <a:latin typeface="Book Antiqua" panose="02040602050305030304" pitchFamily="18" charset="0"/>
                      </a:rPr>
                      <m:t>v</m:t>
                    </m:r>
                  </m:oMath>
                </a14:m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unáš</a:t>
                </a:r>
                <a:r>
                  <a:rPr lang="cs-CZ" alt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 síla:</a:t>
                </a:r>
                <a:r>
                  <a:rPr lang="cs-CZ" alt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u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alt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altLang="cs-CZ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cs-CZ" altLang="cs-CZ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u</m:t>
                            </m:r>
                          </m:sub>
                        </m:sSub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cs-CZ" alt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cs-CZ" alt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od</m:t>
                        </m:r>
                      </m:sub>
                    </m:sSub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, kde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Eulerova:	</a:t>
                </a:r>
                <a:r>
                  <a:rPr lang="cs-CZ" altLang="cs-CZ" dirty="0" smtClean="0">
                    <a:latin typeface="Book Antiqua" panose="0204060205030503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sub>
                    </m:sSub>
                  </m:oMath>
                </a14:m>
                <a:r>
                  <a:rPr lang="cs-CZ" altLang="cs-CZ" dirty="0">
                    <a:latin typeface="Book Antiqua" panose="0204060205030503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cs-CZ" altLang="cs-CZ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altLang="cs-CZ" b="0" i="1" dirty="0" smtClean="0"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cs-CZ" altLang="cs-CZ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b="1" i="1" dirty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num>
                      <m:den>
                        <m:r>
                          <a:rPr lang="cs-CZ" altLang="cs-CZ" b="1" i="1" dirty="0"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cs-CZ" altLang="cs-CZ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</m:oMath>
                </a14:m>
                <a:endParaRPr lang="cs-CZ" altLang="cs-CZ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sz="28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odstředivá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od</m:t>
                        </m:r>
                      </m:sub>
                    </m:sSub>
                  </m:oMath>
                </a14:m>
                <a:r>
                  <a:rPr lang="cs-CZ" altLang="cs-CZ" dirty="0">
                    <a:latin typeface="Book Antiqua" panose="0204060205030503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cs-CZ" altLang="cs-CZ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do</m:t>
                        </m:r>
                      </m:sub>
                    </m:sSub>
                    <m:r>
                      <a:rPr lang="cs-CZ" altLang="cs-CZ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𝛺</m:t>
                        </m:r>
                      </m:e>
                      <m:sup>
                        <m:r>
                          <a:rPr lang="cs-CZ" altLang="cs-CZ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cs-CZ" altLang="cs-CZ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  <m:r>
                      <a:rPr lang="cs-CZ" altLang="cs-CZ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altLang="cs-CZ" sz="28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kolmá </a:t>
                </a:r>
                <a:r>
                  <a:rPr lang="cs-CZ" altLang="cs-CZ" sz="2800" u="sng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od osy</a:t>
                </a:r>
                <a:r>
                  <a:rPr lang="cs-CZ" altLang="cs-CZ" sz="28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sz="2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𝜴</m:t>
                    </m:r>
                  </m:oMath>
                </a14:m>
                <a:r>
                  <a:rPr lang="cs-CZ" altLang="cs-CZ" sz="28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cs-CZ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d>
                        <m:dPr>
                          <m:ctrlP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acc>
                            <m:accPr>
                              <m:chr m:val="̇"/>
                              <m:ctrlPr>
                                <a:rPr lang="cs-CZ" altLang="cs-CZ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</m:e>
                          </m:acc>
                          <m:r>
                            <a:rPr lang="el-GR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𝛺</m:t>
                          </m:r>
                        </m:e>
                        <m:sup>
                          <m:r>
                            <a:rPr lang="cs-CZ" altLang="cs-CZ" sz="2400" b="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cs-CZ" altLang="cs-CZ" sz="2400" b="1" dirty="0" smtClean="0">
                  <a:solidFill>
                    <a:srgbClr val="FF0000"/>
                  </a:solidFill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		skut.	</a:t>
                </a:r>
                <a:r>
                  <a:rPr lang="cs-CZ" altLang="cs-CZ" sz="2400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Coriolis</a:t>
                </a:r>
                <a:r>
                  <a:rPr lang="cs-CZ" altLang="cs-CZ" sz="2400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    </a:t>
                </a:r>
                <a:r>
                  <a:rPr lang="cs-CZ" altLang="cs-CZ" sz="2400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unáš</a:t>
                </a: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 postup.	Euler	       </a:t>
                </a:r>
                <a:r>
                  <a:rPr lang="cs-CZ" altLang="cs-CZ" sz="2400" dirty="0" err="1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odstř</a:t>
                </a: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.</a:t>
                </a:r>
                <a:endParaRPr lang="cs-CZ" altLang="cs-CZ" sz="2400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5" y="1270103"/>
                <a:ext cx="9020175" cy="5587897"/>
              </a:xfrm>
              <a:blipFill rotWithShape="0">
                <a:blip r:embed="rId3"/>
                <a:stretch>
                  <a:fillRect l="-1689" r="-338" b="-21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478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Poznámky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</p:spPr>
            <p:txBody>
              <a:bodyPr/>
              <a:lstStyle/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cs-CZ" alt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r>
                            <a:rPr lang="cs-CZ" altLang="cs-C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cs-CZ" altLang="cs-C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cs-CZ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cs-CZ" altLang="cs-CZ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  <m: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b="1" i="1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</a:rPr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cs-CZ" altLang="cs-CZ" sz="2400" dirty="0">
                                  <a:solidFill>
                                    <a:srgbClr val="FF0000"/>
                                  </a:solidFill>
                                  <a:latin typeface="Book Antiqua" panose="020406020503050303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d>
                        <m:dPr>
                          <m:ctrlP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altLang="cs-CZ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acc>
                            <m:accPr>
                              <m:chr m:val="̇"/>
                              <m:ctrlPr>
                                <a:rPr lang="cs-CZ" altLang="cs-CZ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altLang="cs-CZ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𝜴</m:t>
                              </m:r>
                            </m:e>
                          </m:acc>
                          <m:r>
                            <a:rPr lang="el-GR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altLang="cs-CZ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cs-CZ" alt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cs-CZ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400" b="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𝛺</m:t>
                          </m:r>
                        </m:e>
                        <m:sup>
                          <m:r>
                            <a:rPr lang="cs-CZ" altLang="cs-CZ" sz="2400" b="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cs-CZ" altLang="cs-CZ" sz="2400" b="1" dirty="0" smtClean="0">
                  <a:solidFill>
                    <a:srgbClr val="FF0000"/>
                  </a:solidFill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	       skut.	</a:t>
                </a:r>
                <a:r>
                  <a:rPr lang="cs-CZ" altLang="cs-CZ" sz="2400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Coriolis</a:t>
                </a:r>
                <a:r>
                  <a:rPr lang="cs-CZ" altLang="cs-CZ" sz="2400" dirty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400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     </a:t>
                </a:r>
                <a:r>
                  <a:rPr lang="cs-CZ" altLang="cs-CZ" sz="2400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unáš</a:t>
                </a:r>
                <a:r>
                  <a:rPr lang="cs-CZ" altLang="cs-CZ" sz="2400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. postup.	Euler	       </a:t>
                </a:r>
                <a:r>
                  <a:rPr lang="cs-CZ" altLang="cs-CZ" sz="2400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odstř</a:t>
                </a:r>
                <a:r>
                  <a:rPr lang="cs-CZ" altLang="cs-CZ" sz="2400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432000" indent="-457200">
                  <a:lnSpc>
                    <a:spcPct val="90000"/>
                  </a:lnSpc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3. NZ (zákon akce a reakce) nelze použít.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„</a:t>
                </a:r>
                <a:r>
                  <a:rPr lang="cs-CZ" altLang="cs-CZ" dirty="0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Setrvačné síly</a:t>
                </a:r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“ jsou jen doplňující korekce na popis v neinerciální soustavě, nepopisují žádnou skutečnou interakci.</a:t>
                </a:r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</a:pPr>
                <a:r>
                  <a:rPr lang="cs-CZ" altLang="cs-CZ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Konkrétně na rotující Zeměkouli: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cs-CZ" altLang="cs-CZ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cs-CZ" altLang="cs-CZ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cs-CZ" altLang="cs-CZ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cs-CZ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cs-CZ" altLang="cs-CZ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cs-CZ" altLang="cs-CZ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cs-CZ" alt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altLang="cs-CZ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𝜴</m:t>
                          </m:r>
                          <m:r>
                            <a:rPr lang="cs-CZ" altLang="cs-CZ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cs-CZ" altLang="cs-CZ" b="1" i="1" dirty="0">
                              <a:solidFill>
                                <a:srgbClr val="FF0000"/>
                              </a:solidFill>
                              <a:latin typeface="Book Antiqua" panose="02040602050305030304" pitchFamily="18" charset="0"/>
                            </a:rPr>
                            <m:t>v</m:t>
                          </m:r>
                          <m:r>
                            <m:rPr>
                              <m:nor/>
                            </m:rPr>
                            <a:rPr lang="cs-CZ" altLang="cs-CZ" dirty="0">
                              <a:solidFill>
                                <a:srgbClr val="FF0000"/>
                              </a:solidFill>
                              <a:latin typeface="Book Antiqua" panose="020406020503050303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altLang="cs-CZ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</m:t>
                      </m:r>
                      <m:r>
                        <a:rPr lang="cs-CZ" altLang="cs-CZ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cs-CZ" altLang="cs-CZ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b="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𝛺</m:t>
                          </m:r>
                        </m:e>
                        <m:sup>
                          <m:r>
                            <a:rPr lang="cs-CZ" altLang="cs-CZ" b="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cs-CZ" altLang="cs-CZ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cs-CZ" altLang="cs-CZ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cs-CZ" altLang="cs-CZ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b="1" dirty="0">
                  <a:solidFill>
                    <a:srgbClr val="FF0000"/>
                  </a:solidFill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2000" indent="-457200">
                  <a:lnSpc>
                    <a:spcPct val="90000"/>
                  </a:lnSpc>
                  <a:buNone/>
                </a:pPr>
                <a:r>
                  <a:rPr lang="cs-CZ" altLang="cs-CZ" dirty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		       		skut.		</a:t>
                </a:r>
                <a:r>
                  <a:rPr lang="cs-CZ" altLang="cs-CZ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Coriolis</a:t>
                </a:r>
                <a:r>
                  <a:rPr lang="cs-CZ" altLang="cs-CZ" dirty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	 </a:t>
                </a:r>
                <a:r>
                  <a:rPr lang="cs-CZ" altLang="cs-CZ" dirty="0" err="1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odstř</a:t>
                </a:r>
                <a:r>
                  <a:rPr lang="cs-CZ" altLang="cs-CZ" dirty="0">
                    <a:solidFill>
                      <a:srgbClr val="FF0000"/>
                    </a:solidFill>
                    <a:latin typeface="Book Antiqua" panose="02040602050305030304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432000" indent="-45720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cs-CZ" altLang="cs-CZ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𝛺</m:t>
                    </m:r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 = 1,2</a:t>
                </a:r>
                <a:r>
                  <a:rPr lang="cs-CZ" altLang="cs-CZ" sz="2400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alt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alt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cs-CZ" alt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sup>
                    </m:sSup>
                    <m:sSup>
                      <m:sSupPr>
                        <m:ctrlPr>
                          <a:rPr lang="cs-CZ" alt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cs-CZ" alt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cs-CZ" alt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cs-CZ" alt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altLang="cs-CZ" dirty="0" smtClean="0">
                    <a:latin typeface="Book Antiqua" panose="02040602050305030304" pitchFamily="18" charset="0"/>
                    <a:ea typeface="Cambria Math" panose="02040503050406030204" pitchFamily="18" charset="0"/>
                  </a:rPr>
                  <a:t>… odstředivá je zanedbatelná</a:t>
                </a:r>
                <a:endParaRPr lang="cs-CZ" altLang="cs-CZ" dirty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824" y="1189038"/>
                <a:ext cx="9020175" cy="5587897"/>
              </a:xfrm>
              <a:blipFill rotWithShape="0">
                <a:blip r:embed="rId3"/>
                <a:stretch>
                  <a:fillRect l="-1689" t="-6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159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Cesty po Zeměkouli (</a:t>
            </a:r>
            <a:r>
              <a:rPr lang="cs-CZ" cap="none" smtClean="0">
                <a:latin typeface="Book Antiqua" panose="02040602050305030304" pitchFamily="18" charset="0"/>
              </a:rPr>
              <a:t>k textu)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4" y="1189038"/>
            <a:ext cx="9020175" cy="5587897"/>
          </a:xfrm>
        </p:spPr>
        <p:txBody>
          <a:bodyPr/>
          <a:lstStyle/>
          <a:p>
            <a:pPr marL="432000" indent="-457200">
              <a:lnSpc>
                <a:spcPct val="90000"/>
              </a:lnSpc>
              <a:buNone/>
            </a:pPr>
            <a:r>
              <a:rPr lang="cs-CZ" altLang="cs-CZ" dirty="0" smtClean="0">
                <a:latin typeface="Book Antiqua" panose="02040602050305030304" pitchFamily="18" charset="0"/>
                <a:ea typeface="Cambria Math" panose="02040503050406030204" pitchFamily="18" charset="0"/>
              </a:rPr>
              <a:t> </a:t>
            </a:r>
            <a:endParaRPr lang="cs-CZ" altLang="cs-CZ" dirty="0">
              <a:latin typeface="Book Antiqua" panose="020406020503050303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973067"/>
              </p:ext>
            </p:extLst>
          </p:nvPr>
        </p:nvGraphicFramePr>
        <p:xfrm>
          <a:off x="2949893" y="1189038"/>
          <a:ext cx="3778250" cy="534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crobat Document" r:id="rId4" imgW="3777856" imgH="5346331" progId="AcroExch.Document.11">
                  <p:embed/>
                </p:oleObj>
              </mc:Choice>
              <mc:Fallback>
                <p:oleObj name="Acrobat Document" r:id="rId4" imgW="3777856" imgH="5346331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49893" y="1189038"/>
                        <a:ext cx="3778250" cy="534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1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8229600" y="6477000"/>
            <a:ext cx="7620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85C6B8-D663-47B7-ABC0-C4410A99131D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30723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cs-CZ" altLang="cs-CZ" sz="20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TextovéPole 5"/>
          <p:cNvSpPr txBox="1">
            <a:spLocks noChangeArrowheads="1"/>
          </p:cNvSpPr>
          <p:nvPr/>
        </p:nvSpPr>
        <p:spPr bwMode="auto">
          <a:xfrm>
            <a:off x="1692275" y="4500563"/>
            <a:ext cx="5824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>
                <a:solidFill>
                  <a:schemeClr val="tx1"/>
                </a:solidFill>
                <a:latin typeface="Book Antiqua" panose="02040602050305030304" pitchFamily="18" charset="0"/>
              </a:rPr>
              <a:t>Děkuji vám za pozornost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Newtonovy pohybové zákony: 1.NZ</a:t>
            </a:r>
            <a:endParaRPr lang="cs-CZ" cap="none" dirty="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938" y="1319213"/>
            <a:ext cx="8558212" cy="4284662"/>
          </a:xfrm>
        </p:spPr>
        <p:txBody>
          <a:bodyPr/>
          <a:lstStyle/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</a:rPr>
              <a:t>1.NZ: </a:t>
            </a:r>
            <a:r>
              <a:rPr lang="cs-CZ" altLang="cs-CZ" sz="3000" dirty="0" smtClean="0">
                <a:latin typeface="Book Antiqua" panose="02040602050305030304" pitchFamily="18" charset="0"/>
              </a:rPr>
              <a:t>Těleso se pohybuje rovnoměrně přímočaře (nebo je v klidu), není-li nuceno vnější silou svůj stav změnit.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Novinka: 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Podle Aristotela jen klid, nikoli pohyb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Problém: 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pohyb vůči čemu?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Newton: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Absolutní prostor a čas </a:t>
            </a:r>
            <a:b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</a:b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(= absolutní vztažná soustava)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Problém: 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kde je? A co Galileův princip relativity?</a:t>
            </a:r>
          </a:p>
          <a:p>
            <a:pPr marL="431800" indent="-457200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My: </a:t>
            </a:r>
            <a:r>
              <a:rPr lang="cs-CZ" altLang="cs-CZ" sz="3000" b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inerciální</a:t>
            </a:r>
            <a:r>
              <a:rPr lang="cs-CZ" altLang="cs-CZ" sz="3000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vztažná soustava – v ní platí 1.NZ. Podle nás: </a:t>
            </a:r>
            <a:r>
              <a:rPr lang="cs-CZ" altLang="cs-CZ" sz="3000" b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1.NZ:  Existuje IS.</a:t>
            </a:r>
            <a:r>
              <a:rPr lang="cs-CZ" altLang="cs-CZ" sz="3000" b="1" i="1" dirty="0" smtClean="0"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35458E-9A6E-48E2-9229-EFA3234F7205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Newtonovy pohybové zákony: 2.NZ</a:t>
            </a:r>
            <a:endParaRPr lang="cs-CZ" cap="none" dirty="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261938" y="1319213"/>
                <a:ext cx="8558212" cy="4284662"/>
              </a:xfrm>
            </p:spPr>
            <p:txBody>
              <a:bodyPr/>
              <a:lstStyle/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b="1" i="1" dirty="0" smtClean="0">
                    <a:latin typeface="Book Antiqua" panose="02040602050305030304" pitchFamily="18" charset="0"/>
                  </a:rPr>
                  <a:t>2.NZ: </a:t>
                </a:r>
                <a:r>
                  <a:rPr lang="cs-CZ" altLang="cs-CZ" sz="3000" dirty="0" smtClean="0">
                    <a:latin typeface="Book Antiqua" panose="02040602050305030304" pitchFamily="18" charset="0"/>
                  </a:rPr>
                  <a:t>Časová změna hybnosti je rovna výsledné vnější síle:</a:t>
                </a: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b="0" dirty="0" smtClean="0">
                    <a:ea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cs-CZ" altLang="cs-CZ" sz="3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cs-CZ" altLang="cs-CZ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cs-CZ" altLang="cs-CZ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cs-CZ" altLang="cs-CZ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</m:oMath>
                </a14:m>
                <a:endParaRPr lang="cs-CZ" altLang="cs-CZ" sz="3000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</a:rPr>
                  <a:t>neboli		 </a:t>
                </a:r>
                <a14:m>
                  <m:oMath xmlns:m="http://schemas.openxmlformats.org/officeDocument/2006/math">
                    <m:r>
                      <a:rPr lang="cs-CZ" altLang="cs-CZ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cs-CZ" altLang="cs-CZ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cs-CZ" altLang="cs-CZ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cs-CZ" sz="3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</m:oMath>
                </a14:m>
                <a:endParaRPr lang="cs-CZ" altLang="cs-CZ" sz="3000" b="1" dirty="0" smtClean="0">
                  <a:latin typeface="Book Antiqua" panose="02040602050305030304" pitchFamily="18" charset="0"/>
                </a:endParaRP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b="1" i="1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Novinka: </a:t>
                </a: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Podle Aristotela síla vyvolá </a:t>
                </a:r>
                <a:r>
                  <a:rPr lang="cs-CZ" altLang="cs-CZ" sz="3000" b="1" i="1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pohyb</a:t>
                </a: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, podle Newtona vyvolá </a:t>
                </a:r>
                <a:r>
                  <a:rPr lang="cs-CZ" altLang="cs-CZ" sz="3000" b="1" i="1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změnu pohybu.</a:t>
                </a: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Platí v každé IS (</a:t>
                </a:r>
                <a:r>
                  <a:rPr lang="cs-CZ" altLang="cs-CZ" sz="3000" dirty="0">
                    <a:latin typeface="Book Antiqua" panose="02040602050305030304" pitchFamily="18" charset="0"/>
                    <a:sym typeface="Wingdings" panose="05000000000000000000" pitchFamily="2" charset="2"/>
                  </a:rPr>
                  <a:t>r</a:t>
                </a: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ov. přím. pohyb má </a:t>
                </a:r>
                <a14:m>
                  <m:oMath xmlns:m="http://schemas.openxmlformats.org/officeDocument/2006/math">
                    <m:r>
                      <a:rPr lang="cs-CZ" altLang="cs-CZ" sz="30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𝒂</m:t>
                    </m:r>
                    <m:r>
                      <a:rPr lang="cs-CZ" altLang="cs-CZ" sz="30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cs-CZ" altLang="cs-CZ" sz="30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𝟎</m:t>
                    </m:r>
                  </m:oMath>
                </a14:m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).</a:t>
                </a: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b="1" i="1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Problém: </a:t>
                </a: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A jak v NIS? Rotující Země?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938" y="1319213"/>
                <a:ext cx="8558212" cy="4284662"/>
              </a:xfrm>
              <a:blipFill rotWithShape="0">
                <a:blip r:embed="rId3"/>
                <a:stretch>
                  <a:fillRect l="-1709" t="-28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35458E-9A6E-48E2-9229-EFA3234F7205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  <p:extLst>
      <p:ext uri="{BB962C8B-B14F-4D97-AF65-F5344CB8AC3E}">
        <p14:creationId xmlns:p14="http://schemas.microsoft.com/office/powerpoint/2010/main" val="406568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Newtonovy pohybové zákony: </a:t>
            </a:r>
            <a:r>
              <a:rPr lang="cs-CZ" cap="none" dirty="0">
                <a:latin typeface="Book Antiqua" pitchFamily="18" charset="0"/>
              </a:rPr>
              <a:t>3</a:t>
            </a:r>
            <a:r>
              <a:rPr lang="cs-CZ" cap="none" dirty="0" smtClean="0">
                <a:latin typeface="Book Antiqua" pitchFamily="18" charset="0"/>
              </a:rPr>
              <a:t>.NZ</a:t>
            </a:r>
            <a:endParaRPr lang="cs-CZ" cap="none" dirty="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261938" y="1319213"/>
                <a:ext cx="8558212" cy="4284662"/>
              </a:xfrm>
            </p:spPr>
            <p:txBody>
              <a:bodyPr/>
              <a:lstStyle/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b="1" i="1" dirty="0" smtClean="0">
                    <a:latin typeface="Book Antiqua" panose="02040602050305030304" pitchFamily="18" charset="0"/>
                  </a:rPr>
                  <a:t>3.NZ: </a:t>
                </a:r>
                <a:r>
                  <a:rPr lang="cs-CZ" altLang="cs-CZ" sz="3000" dirty="0" smtClean="0">
                    <a:latin typeface="Book Antiqua" panose="02040602050305030304" pitchFamily="18" charset="0"/>
                  </a:rPr>
                  <a:t>Zákon akce a reakce: 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</a:rPr>
                  <a:t>působí-li A na B silou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3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cs-CZ" altLang="cs-CZ" sz="30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𝑭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sz="3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AB</m:t>
                        </m:r>
                      </m:sub>
                    </m:sSub>
                  </m:oMath>
                </a14:m>
                <a:r>
                  <a:rPr lang="cs-CZ" altLang="cs-CZ" sz="3000" dirty="0">
                    <a:latin typeface="Book Antiqua" panose="02040602050305030304" pitchFamily="18" charset="0"/>
                  </a:rPr>
                  <a:t> a </a:t>
                </a:r>
                <a:r>
                  <a:rPr lang="cs-CZ" altLang="cs-CZ" sz="3000" dirty="0" smtClean="0">
                    <a:latin typeface="Book Antiqua" panose="02040602050305030304" pitchFamily="18" charset="0"/>
                  </a:rPr>
                  <a:t>B </a:t>
                </a:r>
                <a:r>
                  <a:rPr lang="cs-CZ" altLang="cs-CZ" sz="3000" dirty="0">
                    <a:latin typeface="Book Antiqua" panose="02040602050305030304" pitchFamily="18" charset="0"/>
                  </a:rPr>
                  <a:t>na </a:t>
                </a:r>
                <a:r>
                  <a:rPr lang="cs-CZ" altLang="cs-CZ" sz="3000" dirty="0" smtClean="0">
                    <a:latin typeface="Book Antiqua" panose="02040602050305030304" pitchFamily="18" charset="0"/>
                  </a:rPr>
                  <a:t>A </a:t>
                </a:r>
                <a:r>
                  <a:rPr lang="cs-CZ" altLang="cs-CZ" sz="3000" dirty="0">
                    <a:latin typeface="Book Antiqua" panose="02040602050305030304" pitchFamily="18" charset="0"/>
                  </a:rPr>
                  <a:t>silou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3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cs-CZ" altLang="cs-CZ" sz="30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𝑭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sz="3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BA</m:t>
                        </m:r>
                      </m:sub>
                    </m:sSub>
                  </m:oMath>
                </a14:m>
                <a:r>
                  <a:rPr lang="cs-CZ" altLang="cs-CZ" sz="3000" dirty="0" smtClean="0">
                    <a:latin typeface="Book Antiqua" panose="02040602050305030304" pitchFamily="18" charset="0"/>
                  </a:rPr>
                  <a:t>, pak 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:r>
                  <a:rPr lang="cs-CZ" altLang="cs-CZ" sz="3000" b="0" dirty="0" smtClean="0">
                    <a:ea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3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cs-CZ" altLang="cs-CZ" sz="30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𝑭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sz="300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AB</m:t>
                        </m:r>
                      </m:sub>
                    </m:sSub>
                    <m:r>
                      <a:rPr lang="cs-CZ" altLang="cs-CZ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sSub>
                      <m:sSubPr>
                        <m:ctrlPr>
                          <a:rPr lang="cs-CZ" altLang="cs-CZ" sz="3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cs-CZ" altLang="cs-CZ" sz="30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𝑭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sz="3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BA</m:t>
                        </m:r>
                      </m:sub>
                    </m:sSub>
                  </m:oMath>
                </a14:m>
                <a:endParaRPr lang="cs-CZ" altLang="cs-CZ" sz="3000" b="1" dirty="0" smtClean="0"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Platí v každé VS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938" y="1319213"/>
                <a:ext cx="8558212" cy="4284662"/>
              </a:xfrm>
              <a:blipFill rotWithShape="0">
                <a:blip r:embed="rId3"/>
                <a:stretch>
                  <a:fillRect l="-1709" t="-2845" r="-26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35458E-9A6E-48E2-9229-EFA3234F7205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  <p:extLst>
      <p:ext uri="{BB962C8B-B14F-4D97-AF65-F5344CB8AC3E}">
        <p14:creationId xmlns:p14="http://schemas.microsoft.com/office/powerpoint/2010/main" val="248591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8550" y="180975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none" dirty="0" smtClean="0">
                <a:latin typeface="Book Antiqua" pitchFamily="18" charset="0"/>
              </a:rPr>
              <a:t>Newtonovy pohybové zákony: 0.NZ</a:t>
            </a:r>
            <a:endParaRPr lang="cs-CZ" cap="none" dirty="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261938" y="1319213"/>
                <a:ext cx="8558212" cy="4284662"/>
              </a:xfrm>
            </p:spPr>
            <p:txBody>
              <a:bodyPr/>
              <a:lstStyle/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b="1" i="1" dirty="0" smtClean="0">
                    <a:latin typeface="Book Antiqua" panose="02040602050305030304" pitchFamily="18" charset="0"/>
                  </a:rPr>
                  <a:t>Tajné!!! 	Neví o ton ani sv. </a:t>
                </a:r>
                <a:r>
                  <a:rPr lang="cs-CZ" altLang="cs-CZ" sz="3000" b="1" i="1" dirty="0" err="1" smtClean="0">
                    <a:latin typeface="Book Antiqua" panose="02040602050305030304" pitchFamily="18" charset="0"/>
                  </a:rPr>
                  <a:t>Wikipedia</a:t>
                </a:r>
                <a:r>
                  <a:rPr lang="cs-CZ" altLang="cs-CZ" sz="3000" b="1" i="1" dirty="0" smtClean="0">
                    <a:latin typeface="Book Antiqua" panose="02040602050305030304" pitchFamily="18" charset="0"/>
                  </a:rPr>
                  <a:t>!!!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:r>
                  <a:rPr lang="cs-CZ" altLang="cs-CZ" sz="3000" b="1" i="1" dirty="0" smtClean="0">
                    <a:latin typeface="Book Antiqua" panose="02040602050305030304" pitchFamily="18" charset="0"/>
                  </a:rPr>
                  <a:t>0.NZ: </a:t>
                </a:r>
                <a:r>
                  <a:rPr lang="cs-CZ" altLang="cs-CZ" sz="3000" dirty="0" smtClean="0">
                    <a:latin typeface="Book Antiqua" panose="02040602050305030304" pitchFamily="18" charset="0"/>
                  </a:rPr>
                  <a:t>Síly </a:t>
                </a:r>
                <a14:m>
                  <m:oMath xmlns:m="http://schemas.openxmlformats.org/officeDocument/2006/math">
                    <m:r>
                      <a:rPr lang="cs-CZ" altLang="cs-CZ" sz="30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𝑭</m:t>
                    </m:r>
                  </m:oMath>
                </a14:m>
                <a:r>
                  <a:rPr lang="cs-CZ" altLang="cs-CZ" sz="3000" dirty="0" smtClean="0">
                    <a:latin typeface="Book Antiqua" panose="02040602050305030304" pitchFamily="18" charset="0"/>
                  </a:rPr>
                  <a:t> mají směr a velikost</a:t>
                </a:r>
              </a:p>
              <a:p>
                <a:pPr marL="431800" indent="-457200" eaLnBrk="1" hangingPunct="1">
                  <a:lnSpc>
                    <a:spcPct val="90000"/>
                  </a:lnSpc>
                  <a:buNone/>
                </a:pPr>
                <a:r>
                  <a:rPr lang="cs-CZ" altLang="cs-CZ" sz="3000" dirty="0">
                    <a:latin typeface="Book Antiqua" panose="02040602050305030304" pitchFamily="18" charset="0"/>
                  </a:rPr>
                  <a:t>	</a:t>
                </a:r>
                <a:r>
                  <a:rPr lang="cs-CZ" altLang="cs-CZ" sz="3000" dirty="0" smtClean="0">
                    <a:latin typeface="Book Antiqua" panose="02040602050305030304" pitchFamily="18" charset="0"/>
                  </a:rPr>
                  <a:t>chovají se jako vektory</a:t>
                </a:r>
                <a:br>
                  <a:rPr lang="cs-CZ" altLang="cs-CZ" sz="3000" dirty="0" smtClean="0">
                    <a:latin typeface="Book Antiqua" panose="02040602050305030304" pitchFamily="18" charset="0"/>
                  </a:rPr>
                </a:br>
                <a:r>
                  <a:rPr lang="cs-CZ" altLang="cs-CZ" sz="3000" dirty="0" smtClean="0">
                    <a:latin typeface="Book Antiqua" panose="02040602050305030304" pitchFamily="18" charset="0"/>
                  </a:rPr>
                  <a:t>sčítání = skládání podle rovnoběžníku sil</a:t>
                </a: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Platí v každé VS</a:t>
                </a:r>
              </a:p>
              <a:p>
                <a:pPr marL="431800" indent="-457200" eaLnBrk="1" hangingPunct="1">
                  <a:lnSpc>
                    <a:spcPct val="90000"/>
                  </a:lnSpc>
                  <a:buFont typeface="Wingdings 2" panose="05020102010507070707" pitchFamily="18" charset="2"/>
                  <a:buNone/>
                </a:pP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(Např. konečná otočení </a:t>
                </a:r>
                <a:r>
                  <a:rPr lang="cs-CZ" altLang="cs-CZ" sz="3000" b="1" i="1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nejsou</a:t>
                </a:r>
                <a:r>
                  <a:rPr lang="cs-CZ" altLang="cs-CZ" sz="3000" dirty="0" smtClean="0">
                    <a:latin typeface="Book Antiqua" panose="02040602050305030304" pitchFamily="18" charset="0"/>
                    <a:sym typeface="Wingdings" panose="05000000000000000000" pitchFamily="2" charset="2"/>
                  </a:rPr>
                  <a:t> vektory!)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938" y="1319213"/>
                <a:ext cx="8558212" cy="4284662"/>
              </a:xfrm>
              <a:blipFill rotWithShape="0">
                <a:blip r:embed="rId3"/>
                <a:stretch>
                  <a:fillRect l="-1709" t="-27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35458E-9A6E-48E2-9229-EFA3234F7205}" type="slidenum">
              <a:rPr lang="cs-CZ" altLang="cs-CZ" sz="1200" smtClean="0">
                <a:solidFill>
                  <a:srgbClr val="D38E27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D38E27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2016-04-13 Obdržálek U3V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Mechanika graficky</a:t>
            </a:r>
          </a:p>
        </p:txBody>
      </p:sp>
    </p:spTree>
    <p:extLst>
      <p:ext uri="{BB962C8B-B14F-4D97-AF65-F5344CB8AC3E}">
        <p14:creationId xmlns:p14="http://schemas.microsoft.com/office/powerpoint/2010/main" val="41368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/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Grafické řešení rychlostí a zrychlení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6363" y="1554163"/>
            <a:ext cx="9037637" cy="4525962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trajektorie …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				… parametrizovaná časem</a:t>
            </a:r>
            <a:br>
              <a:rPr lang="cs-CZ" altLang="cs-CZ" dirty="0" smtClean="0">
                <a:latin typeface="Book Antiqua" panose="02040602050305030304" pitchFamily="18" charset="0"/>
              </a:rPr>
            </a:br>
            <a:r>
              <a:rPr lang="cs-CZ" altLang="cs-CZ" dirty="0" smtClean="0">
                <a:latin typeface="Book Antiqua" panose="02040602050305030304" pitchFamily="18" charset="0"/>
              </a:rPr>
              <a:t>						(kde jsem po 1 s?)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Ze 2 sousedů určíme rychlost </a:t>
            </a:r>
            <a:r>
              <a:rPr lang="cs-CZ" altLang="cs-CZ" sz="2800" b="1" i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 (čas. změna polohy)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Ze 3 sousedů určíme zrychlení </a:t>
            </a:r>
            <a:r>
              <a:rPr lang="cs-CZ" altLang="cs-CZ" sz="2800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a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 (čas. změna rychlosti)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869950" y="2749550"/>
            <a:ext cx="6738938" cy="1644650"/>
          </a:xfrm>
          <a:custGeom>
            <a:avLst/>
            <a:gdLst>
              <a:gd name="connsiteX0" fmla="*/ 0 w 6738151"/>
              <a:gd name="connsiteY0" fmla="*/ 765465 h 1644355"/>
              <a:gd name="connsiteX1" fmla="*/ 2308194 w 6738151"/>
              <a:gd name="connsiteY1" fmla="*/ 28619 h 1644355"/>
              <a:gd name="connsiteX2" fmla="*/ 6738151 w 6738151"/>
              <a:gd name="connsiteY2" fmla="*/ 1644355 h 164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38151" h="1644355">
                <a:moveTo>
                  <a:pt x="0" y="765465"/>
                </a:moveTo>
                <a:cubicBezTo>
                  <a:pt x="592584" y="323801"/>
                  <a:pt x="1185169" y="-117863"/>
                  <a:pt x="2308194" y="28619"/>
                </a:cubicBezTo>
                <a:cubicBezTo>
                  <a:pt x="3431219" y="175101"/>
                  <a:pt x="5903650" y="1349912"/>
                  <a:pt x="6738151" y="16443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al 41"/>
          <p:cNvSpPr/>
          <p:nvPr/>
        </p:nvSpPr>
        <p:spPr>
          <a:xfrm>
            <a:off x="7372350" y="4284663"/>
            <a:ext cx="61913" cy="619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al 43"/>
          <p:cNvSpPr/>
          <p:nvPr/>
        </p:nvSpPr>
        <p:spPr>
          <a:xfrm>
            <a:off x="871538" y="3417888"/>
            <a:ext cx="71437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Oval 46"/>
          <p:cNvSpPr/>
          <p:nvPr/>
        </p:nvSpPr>
        <p:spPr>
          <a:xfrm>
            <a:off x="1147763" y="3241675"/>
            <a:ext cx="71437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Oval 47"/>
          <p:cNvSpPr/>
          <p:nvPr/>
        </p:nvSpPr>
        <p:spPr>
          <a:xfrm>
            <a:off x="1636713" y="2967038"/>
            <a:ext cx="71437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Oval 49"/>
          <p:cNvSpPr/>
          <p:nvPr/>
        </p:nvSpPr>
        <p:spPr>
          <a:xfrm>
            <a:off x="2212975" y="2749550"/>
            <a:ext cx="71438" cy="809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Oval 51"/>
          <p:cNvSpPr/>
          <p:nvPr/>
        </p:nvSpPr>
        <p:spPr>
          <a:xfrm>
            <a:off x="2814638" y="2709863"/>
            <a:ext cx="69850" cy="809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3" name="Oval 52"/>
          <p:cNvSpPr/>
          <p:nvPr/>
        </p:nvSpPr>
        <p:spPr>
          <a:xfrm>
            <a:off x="3443288" y="2790825"/>
            <a:ext cx="71437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4168775" y="3006725"/>
            <a:ext cx="71438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Oval 54"/>
          <p:cNvSpPr/>
          <p:nvPr/>
        </p:nvSpPr>
        <p:spPr>
          <a:xfrm>
            <a:off x="4968875" y="3281363"/>
            <a:ext cx="71438" cy="809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5915025" y="3676650"/>
            <a:ext cx="71438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942975" y="3321050"/>
            <a:ext cx="292100" cy="21272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708150" y="2870200"/>
            <a:ext cx="576263" cy="21590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284413" y="2879725"/>
            <a:ext cx="600075" cy="11113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1708150" y="2924175"/>
            <a:ext cx="1176338" cy="20002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284413" y="2990850"/>
            <a:ext cx="12700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252663" y="2871788"/>
            <a:ext cx="34925" cy="1603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64" name="TextBox 11263"/>
          <p:cNvSpPr txBox="1">
            <a:spLocks noChangeArrowheads="1"/>
          </p:cNvSpPr>
          <p:nvPr/>
        </p:nvSpPr>
        <p:spPr bwMode="auto">
          <a:xfrm>
            <a:off x="984250" y="3321050"/>
            <a:ext cx="271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</a:p>
        </p:txBody>
      </p:sp>
      <p:sp>
        <p:nvSpPr>
          <p:cNvPr id="11265" name="TextBox 11264"/>
          <p:cNvSpPr txBox="1">
            <a:spLocks noChangeArrowheads="1"/>
          </p:cNvSpPr>
          <p:nvPr/>
        </p:nvSpPr>
        <p:spPr bwMode="auto">
          <a:xfrm>
            <a:off x="2041525" y="2954338"/>
            <a:ext cx="227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>
                <a:solidFill>
                  <a:srgbClr val="FF0000"/>
                </a:solidFill>
                <a:latin typeface="Book Antiqua" panose="02040602050305030304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2" grpId="0" animBg="1"/>
      <p:bldP spid="44" grpId="0" animBg="1"/>
      <p:bldP spid="47" grpId="0" animBg="1"/>
      <p:bldP spid="48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11264" grpId="0"/>
      <p:bldP spid="112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/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Grafické řešení sil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5" y="1189038"/>
            <a:ext cx="8885238" cy="550862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a protože síla je úměrná zrychlení (</a:t>
            </a:r>
            <a:r>
              <a:rPr lang="cs-CZ" altLang="cs-CZ" b="1" i="1" dirty="0" smtClean="0">
                <a:latin typeface="Book Antiqua" panose="02040602050305030304" pitchFamily="18" charset="0"/>
              </a:rPr>
              <a:t>F</a:t>
            </a:r>
            <a:r>
              <a:rPr lang="cs-CZ" altLang="cs-CZ" i="1" dirty="0" smtClean="0">
                <a:latin typeface="Book Antiqua" panose="02040602050305030304" pitchFamily="18" charset="0"/>
              </a:rPr>
              <a:t> = </a:t>
            </a:r>
            <a:r>
              <a:rPr lang="cs-CZ" alt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altLang="cs-CZ" b="1" i="1" dirty="0" err="1" smtClean="0">
                <a:latin typeface="Book Antiqua" panose="02040602050305030304" pitchFamily="18" charset="0"/>
              </a:rPr>
              <a:t>a</a:t>
            </a:r>
            <a:r>
              <a:rPr lang="cs-CZ" altLang="cs-CZ" dirty="0" smtClean="0">
                <a:latin typeface="Book Antiqua" panose="02040602050305030304" pitchFamily="18" charset="0"/>
              </a:rPr>
              <a:t>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				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14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udává tento směr i sílu </a:t>
            </a:r>
            <a:r>
              <a:rPr lang="cs-CZ" altLang="cs-CZ" sz="2800" b="1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F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Tím je grafický rozbor ukončen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2800" dirty="0" smtClean="0">
              <a:latin typeface="Book Antiqua" panose="02040602050305030304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876300" y="2122488"/>
            <a:ext cx="3822700" cy="1550987"/>
          </a:xfrm>
          <a:custGeom>
            <a:avLst/>
            <a:gdLst>
              <a:gd name="connsiteX0" fmla="*/ 0 w 6738151"/>
              <a:gd name="connsiteY0" fmla="*/ 765465 h 1644355"/>
              <a:gd name="connsiteX1" fmla="*/ 2308194 w 6738151"/>
              <a:gd name="connsiteY1" fmla="*/ 28619 h 1644355"/>
              <a:gd name="connsiteX2" fmla="*/ 6738151 w 6738151"/>
              <a:gd name="connsiteY2" fmla="*/ 1644355 h 164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38151" h="1644355">
                <a:moveTo>
                  <a:pt x="0" y="765465"/>
                </a:moveTo>
                <a:cubicBezTo>
                  <a:pt x="592584" y="323801"/>
                  <a:pt x="1185169" y="-117863"/>
                  <a:pt x="2308194" y="28619"/>
                </a:cubicBezTo>
                <a:cubicBezTo>
                  <a:pt x="3431219" y="175101"/>
                  <a:pt x="5903650" y="1349912"/>
                  <a:pt x="6738151" y="16443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al 43"/>
          <p:cNvSpPr/>
          <p:nvPr/>
        </p:nvSpPr>
        <p:spPr>
          <a:xfrm>
            <a:off x="969963" y="2684463"/>
            <a:ext cx="69850" cy="809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Oval 46"/>
          <p:cNvSpPr/>
          <p:nvPr/>
        </p:nvSpPr>
        <p:spPr>
          <a:xfrm>
            <a:off x="1773238" y="2084388"/>
            <a:ext cx="71437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Oval 47"/>
          <p:cNvSpPr/>
          <p:nvPr/>
        </p:nvSpPr>
        <p:spPr>
          <a:xfrm>
            <a:off x="3375025" y="2708275"/>
            <a:ext cx="71438" cy="809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014413" y="2181225"/>
            <a:ext cx="815975" cy="58102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858963" y="2182813"/>
            <a:ext cx="1476375" cy="56515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030288" y="2770188"/>
            <a:ext cx="2305050" cy="1587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085975" y="2735263"/>
            <a:ext cx="11113" cy="71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854200" y="2166938"/>
            <a:ext cx="212725" cy="6048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64" name="TextBox 11263"/>
          <p:cNvSpPr txBox="1">
            <a:spLocks noChangeArrowheads="1"/>
          </p:cNvSpPr>
          <p:nvPr/>
        </p:nvSpPr>
        <p:spPr bwMode="auto">
          <a:xfrm>
            <a:off x="1203325" y="2430463"/>
            <a:ext cx="4746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</a:t>
            </a:r>
            <a:endParaRPr lang="cs-CZ" altLang="cs-CZ" baseline="-25000" dirty="0">
              <a:solidFill>
                <a:srgbClr val="00B0F0"/>
              </a:solidFill>
              <a:latin typeface="Book Antiqua" panose="02040602050305030304" pitchFamily="18" charset="0"/>
            </a:endParaRPr>
          </a:p>
          <a:p>
            <a:endParaRPr lang="cs-CZ" altLang="cs-CZ" i="1" baseline="-25000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  <p:sp>
        <p:nvSpPr>
          <p:cNvPr id="11265" name="TextBox 11264"/>
          <p:cNvSpPr txBox="1">
            <a:spLocks noChangeArrowheads="1"/>
          </p:cNvSpPr>
          <p:nvPr/>
        </p:nvSpPr>
        <p:spPr bwMode="auto">
          <a:xfrm>
            <a:off x="1677988" y="2305050"/>
            <a:ext cx="227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>
                <a:solidFill>
                  <a:srgbClr val="FF0000"/>
                </a:solidFill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019300" y="2201863"/>
            <a:ext cx="474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</a:t>
            </a:r>
            <a:endParaRPr lang="cs-CZ" altLang="cs-CZ" baseline="-25000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739900" y="2047875"/>
            <a:ext cx="122238" cy="142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846263" y="2217738"/>
            <a:ext cx="485775" cy="135413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87600" y="3341688"/>
            <a:ext cx="363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i="1">
                <a:solidFill>
                  <a:srgbClr val="00B050"/>
                </a:solidFill>
                <a:latin typeface="Book Antiqua" panose="02040602050305030304" pitchFamily="18" charset="0"/>
              </a:rPr>
              <a:t>F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616075" y="2892425"/>
            <a:ext cx="1171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(v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</a:t>
            </a:r>
            <a:r>
              <a:rPr lang="cs-CZ" altLang="cs-CZ" i="1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</a:t>
            </a:r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)/2</a:t>
            </a:r>
            <a:endParaRPr lang="cs-CZ" altLang="cs-CZ" i="1" baseline="-25000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4" grpId="0" animBg="1"/>
      <p:bldP spid="47" grpId="0" animBg="1"/>
      <p:bldP spid="48" grpId="0" animBg="1"/>
      <p:bldP spid="11264" grpId="0"/>
      <p:bldP spid="11265" grpId="0"/>
      <p:bldP spid="25" grpId="0"/>
      <p:bldP spid="31" grpId="0" animBg="1"/>
      <p:bldP spid="1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40295" y="159026"/>
            <a:ext cx="7851913" cy="838200"/>
          </a:xfrm>
        </p:spPr>
        <p:txBody>
          <a:bodyPr/>
          <a:lstStyle/>
          <a:p>
            <a:pPr>
              <a:defRPr/>
            </a:pPr>
            <a:r>
              <a:rPr lang="cs-CZ" cap="none" dirty="0" smtClean="0">
                <a:latin typeface="Book Antiqua" panose="02040602050305030304" pitchFamily="18" charset="0"/>
              </a:rPr>
              <a:t>Grafické řešení: detail </a:t>
            </a:r>
            <a:r>
              <a:rPr lang="cs-CZ" cap="none" dirty="0">
                <a:latin typeface="Book Antiqua" panose="02040602050305030304" pitchFamily="18" charset="0"/>
              </a:rPr>
              <a:t>pro zrychlení</a:t>
            </a:r>
            <a:r>
              <a:rPr lang="cs-CZ" cap="none" dirty="0" smtClean="0">
                <a:latin typeface="Book Antiqua" panose="02040602050305030304" pitchFamily="18" charset="0"/>
              </a:rPr>
              <a:t>:</a:t>
            </a:r>
            <a:endParaRPr lang="cs-CZ" cap="none" dirty="0">
              <a:latin typeface="Book Antiqua" panose="0204060205030503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3825" y="1189038"/>
            <a:ext cx="8885238" cy="550862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trajektorie …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				… na ní 3 body ve 3 časech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cs-CZ" altLang="cs-CZ" sz="14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Ze 2 sousedů určíme rychlost dřív </a:t>
            </a:r>
            <a:r>
              <a:rPr lang="cs-CZ" altLang="cs-CZ" sz="2800" i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sz="2800" baseline="-25000" dirty="0" smtClean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</a:t>
            </a:r>
            <a:r>
              <a:rPr lang="cs-CZ" altLang="cs-CZ" sz="2800" i="1" baseline="-25000" dirty="0" smtClean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800" dirty="0" smtClean="0">
                <a:solidFill>
                  <a:schemeClr val="tx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a 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rychlost </a:t>
            </a:r>
            <a:r>
              <a:rPr lang="cs-CZ" altLang="cs-CZ" sz="2800" dirty="0" smtClean="0">
                <a:solidFill>
                  <a:schemeClr val="tx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pak </a:t>
            </a:r>
            <a:r>
              <a:rPr lang="cs-CZ" altLang="cs-CZ" sz="2800" i="1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sz="2800" baseline="-25000" dirty="0" smtClean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</a:t>
            </a:r>
            <a:endParaRPr lang="cs-CZ" altLang="cs-CZ" sz="2800" dirty="0" smtClean="0">
              <a:latin typeface="Book Antiqua" panose="0204060205030503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Ze 3 sousedů určíme zrychlení </a:t>
            </a:r>
            <a:r>
              <a:rPr lang="cs-CZ" altLang="cs-CZ" sz="2800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a</a:t>
            </a:r>
            <a:r>
              <a:rPr lang="cs-CZ" altLang="cs-CZ" sz="2800" dirty="0" smtClean="0">
                <a:latin typeface="Book Antiqua" panose="02040602050305030304" pitchFamily="18" charset="0"/>
              </a:rPr>
              <a:t> (čas. změna rychlosti)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- poloviční hodnota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cs-CZ" altLang="cs-CZ" sz="2800" dirty="0" smtClean="0">
                <a:latin typeface="Book Antiqua" panose="02040602050305030304" pitchFamily="18" charset="0"/>
              </a:rPr>
              <a:t>- rozdíl této hodnoty a skutečné hodnoty …</a:t>
            </a:r>
          </a:p>
          <a:p>
            <a:pPr marL="400050" lvl="1" indent="0">
              <a:buFont typeface="Wingdings 2" panose="05020102010507070707" pitchFamily="18" charset="2"/>
              <a:buNone/>
            </a:pPr>
            <a:r>
              <a:rPr lang="cs-CZ" altLang="cs-CZ" dirty="0" smtClean="0">
                <a:latin typeface="Book Antiqua" panose="02040602050305030304" pitchFamily="18" charset="0"/>
              </a:rPr>
              <a:t>… dává zrychlení </a:t>
            </a:r>
            <a:r>
              <a:rPr lang="cs-CZ" altLang="cs-CZ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a</a:t>
            </a:r>
            <a:endParaRPr lang="cs-CZ" altLang="cs-CZ" dirty="0" smtClean="0">
              <a:latin typeface="Book Antiqua" panose="02040602050305030304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876300" y="2122488"/>
            <a:ext cx="3822700" cy="1550987"/>
          </a:xfrm>
          <a:custGeom>
            <a:avLst/>
            <a:gdLst>
              <a:gd name="connsiteX0" fmla="*/ 0 w 6738151"/>
              <a:gd name="connsiteY0" fmla="*/ 765465 h 1644355"/>
              <a:gd name="connsiteX1" fmla="*/ 2308194 w 6738151"/>
              <a:gd name="connsiteY1" fmla="*/ 28619 h 1644355"/>
              <a:gd name="connsiteX2" fmla="*/ 6738151 w 6738151"/>
              <a:gd name="connsiteY2" fmla="*/ 1644355 h 164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38151" h="1644355">
                <a:moveTo>
                  <a:pt x="0" y="765465"/>
                </a:moveTo>
                <a:cubicBezTo>
                  <a:pt x="592584" y="323801"/>
                  <a:pt x="1185169" y="-117863"/>
                  <a:pt x="2308194" y="28619"/>
                </a:cubicBezTo>
                <a:cubicBezTo>
                  <a:pt x="3431219" y="175101"/>
                  <a:pt x="5903650" y="1349912"/>
                  <a:pt x="6738151" y="16443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al 43"/>
          <p:cNvSpPr/>
          <p:nvPr/>
        </p:nvSpPr>
        <p:spPr>
          <a:xfrm>
            <a:off x="969963" y="2684463"/>
            <a:ext cx="69850" cy="809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Oval 46"/>
          <p:cNvSpPr/>
          <p:nvPr/>
        </p:nvSpPr>
        <p:spPr>
          <a:xfrm>
            <a:off x="1773238" y="2084388"/>
            <a:ext cx="71437" cy="79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Oval 47"/>
          <p:cNvSpPr/>
          <p:nvPr/>
        </p:nvSpPr>
        <p:spPr>
          <a:xfrm>
            <a:off x="3375025" y="2708275"/>
            <a:ext cx="71438" cy="809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014413" y="2181225"/>
            <a:ext cx="815975" cy="58102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858963" y="2182813"/>
            <a:ext cx="1476375" cy="56515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030288" y="2770188"/>
            <a:ext cx="2305050" cy="9525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085975" y="2735263"/>
            <a:ext cx="11113" cy="71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854200" y="2166938"/>
            <a:ext cx="212725" cy="6048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64" name="TextBox 11263"/>
          <p:cNvSpPr txBox="1">
            <a:spLocks noChangeArrowheads="1"/>
          </p:cNvSpPr>
          <p:nvPr/>
        </p:nvSpPr>
        <p:spPr bwMode="auto">
          <a:xfrm>
            <a:off x="1203325" y="2430463"/>
            <a:ext cx="474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</a:t>
            </a:r>
            <a:endParaRPr lang="cs-CZ" altLang="cs-CZ" baseline="-25000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  <p:sp>
        <p:nvSpPr>
          <p:cNvPr id="11265" name="TextBox 11264"/>
          <p:cNvSpPr txBox="1">
            <a:spLocks noChangeArrowheads="1"/>
          </p:cNvSpPr>
          <p:nvPr/>
        </p:nvSpPr>
        <p:spPr bwMode="auto">
          <a:xfrm>
            <a:off x="1677988" y="2305050"/>
            <a:ext cx="227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>
                <a:solidFill>
                  <a:srgbClr val="FF0000"/>
                </a:solidFill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019300" y="2201863"/>
            <a:ext cx="474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</a:t>
            </a:r>
            <a:endParaRPr lang="cs-CZ" altLang="cs-CZ" baseline="-25000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739900" y="2047875"/>
            <a:ext cx="122238" cy="142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677988" y="2741613"/>
            <a:ext cx="1171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(v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</a:t>
            </a:r>
            <a:r>
              <a:rPr lang="cs-CZ" altLang="cs-CZ" i="1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</a:t>
            </a:r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+</a:t>
            </a:r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</a:rPr>
              <a:t>v</a:t>
            </a:r>
            <a:r>
              <a:rPr lang="cs-CZ" altLang="cs-CZ" baseline="-25000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</a:t>
            </a:r>
            <a:r>
              <a:rPr lang="cs-CZ" altLang="cs-CZ" i="1" dirty="0">
                <a:solidFill>
                  <a:srgbClr val="00B0F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)/2</a:t>
            </a:r>
            <a:endParaRPr lang="cs-CZ" altLang="cs-CZ" i="1" baseline="-25000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4" grpId="0" animBg="1"/>
      <p:bldP spid="47" grpId="0" animBg="1"/>
      <p:bldP spid="48" grpId="0" animBg="1"/>
      <p:bldP spid="11264" grpId="0"/>
      <p:bldP spid="11265" grpId="0"/>
      <p:bldP spid="25" grpId="0"/>
      <p:bldP spid="31" grpId="0" animBg="1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</TotalTime>
  <Words>562</Words>
  <Application>Microsoft Office PowerPoint</Application>
  <PresentationFormat>Předvádění na obrazovce (4:3)</PresentationFormat>
  <Paragraphs>264</Paragraphs>
  <Slides>23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5" baseType="lpstr">
      <vt:lpstr>Arial</vt:lpstr>
      <vt:lpstr>Book Antiqua</vt:lpstr>
      <vt:lpstr>Calibri</vt:lpstr>
      <vt:lpstr>Cambria Math</vt:lpstr>
      <vt:lpstr>Courier New</vt:lpstr>
      <vt:lpstr>Franklin Gothic Book</vt:lpstr>
      <vt:lpstr>Franklin Gothic Medium</vt:lpstr>
      <vt:lpstr>Symbol</vt:lpstr>
      <vt:lpstr>Wingdings</vt:lpstr>
      <vt:lpstr>Wingdings 2</vt:lpstr>
      <vt:lpstr>Cesta</vt:lpstr>
      <vt:lpstr>Acrobat Document</vt:lpstr>
      <vt:lpstr>Prezentace aplikace PowerPoint</vt:lpstr>
      <vt:lpstr>Slovníček z řeči do jazyka</vt:lpstr>
      <vt:lpstr>Newtonovy pohybové zákony: 1.NZ</vt:lpstr>
      <vt:lpstr>Newtonovy pohybové zákony: 2.NZ</vt:lpstr>
      <vt:lpstr>Newtonovy pohybové zákony: 3.NZ</vt:lpstr>
      <vt:lpstr>Newtonovy pohybové zákony: 0.NZ</vt:lpstr>
      <vt:lpstr>Grafické řešení rychlostí a zrychlení</vt:lpstr>
      <vt:lpstr>Grafické řešení sil</vt:lpstr>
      <vt:lpstr>Grafické řešení: detail pro zrychlení:</vt:lpstr>
      <vt:lpstr>Rozbor problému</vt:lpstr>
      <vt:lpstr>Řešení problému</vt:lpstr>
      <vt:lpstr>Nejobecnější přemístění</vt:lpstr>
      <vt:lpstr>Plán</vt:lpstr>
      <vt:lpstr>Plán (pokr.)</vt:lpstr>
      <vt:lpstr>Závěr</vt:lpstr>
      <vt:lpstr>Přemístění (připomínka)</vt:lpstr>
      <vt:lpstr>Výpočet zrychlení – posunutí </vt:lpstr>
      <vt:lpstr>Výpočet zrychlení – otočení </vt:lpstr>
      <vt:lpstr>Názvy zrychlení</vt:lpstr>
      <vt:lpstr>Setrvačné síly</vt:lpstr>
      <vt:lpstr>Poznámky</vt:lpstr>
      <vt:lpstr>Cesty po Zeměkouli (k textu)</vt:lpstr>
      <vt:lpstr>Prezentace aplikace PowerPoint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Jan Obdrzalek</cp:lastModifiedBy>
  <cp:revision>251</cp:revision>
  <cp:lastPrinted>2017-03-22T15:18:20Z</cp:lastPrinted>
  <dcterms:created xsi:type="dcterms:W3CDTF">2010-10-29T03:57:00Z</dcterms:created>
  <dcterms:modified xsi:type="dcterms:W3CDTF">2017-03-22T22:05:33Z</dcterms:modified>
</cp:coreProperties>
</file>