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  <p:sldMasterId id="214748389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40" r:id="rId4"/>
    <p:sldId id="355" r:id="rId5"/>
    <p:sldId id="342" r:id="rId6"/>
    <p:sldId id="343" r:id="rId7"/>
    <p:sldId id="341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3" r:id="rId17"/>
    <p:sldId id="354" r:id="rId18"/>
    <p:sldId id="352" r:id="rId19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CC"/>
    <a:srgbClr val="FF3300"/>
    <a:srgbClr val="FF5050"/>
    <a:srgbClr val="CC0000"/>
    <a:srgbClr val="09FF0F"/>
    <a:srgbClr val="009900"/>
    <a:srgbClr val="FF0000"/>
    <a:srgbClr val="D60093"/>
    <a:srgbClr val="32B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 varScale="1">
        <p:scale>
          <a:sx n="59" d="100"/>
          <a:sy n="59" d="100"/>
        </p:scale>
        <p:origin x="7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484"/>
    </p:cViewPr>
  </p:sorterViewPr>
  <p:notesViewPr>
    <p:cSldViewPr snapToGrid="0">
      <p:cViewPr varScale="1">
        <p:scale>
          <a:sx n="81" d="100"/>
          <a:sy n="81" d="100"/>
        </p:scale>
        <p:origin x="76" y="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003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053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89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022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45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4435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085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5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585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896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86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888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55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18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547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2018-05-11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78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127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85FB87-2C93-4506-8A87-18715759F7B7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8357-E09B-43CE-8CDE-B385BAEC1B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59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C4E1-CC40-4C64-9831-99FD76EA58F4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8A854-7E7F-4C31-92ED-9EC62F540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57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8486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2494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A4BA6-7559-4E9D-877D-4204AF4C04D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37FF-94DD-43B1-A59E-4EB38ACF18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032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9F760-3EA6-4F97-984D-9D896593EDB6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7129B-61DE-4281-BBEA-50CD310EA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9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D96F7-134D-40B5-8070-FB333D086BD3}" type="datetime1">
              <a:rPr lang="cs-CZ" smtClean="0"/>
              <a:t>11.05.2018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6FCE8-A434-4C8F-9CDD-9A2AE8F02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96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88C8A-2242-44CD-97DF-31BE9331C7F5}" type="datetime1">
              <a:rPr lang="cs-CZ" smtClean="0"/>
              <a:t>11.05.2018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8C9-069C-4FA2-8C19-FC27C60C1B3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437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550375"/>
      </p:ext>
    </p:extLst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D21FA-7FFE-4817-AEED-D2599DBA9CEA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CD1D8-0D3C-4E8D-87DF-70377AAD68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49195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6865-886F-41E9-B389-7ADE3664A2E4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7490B-C69F-488E-A822-8D478D73AA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831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85FB87-2C93-4506-8A87-18715759F7B7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8357-E09B-43CE-8CDE-B385BAEC1B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284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C4E1-CC40-4C64-9831-99FD76EA58F4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8A854-7E7F-4C31-92ED-9EC62F540B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1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A4BA6-7559-4E9D-877D-4204AF4C04D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637FF-94DD-43B1-A59E-4EB38ACF18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6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9F760-3EA6-4F97-984D-9D896593EDB6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7129B-61DE-4281-BBEA-50CD310EA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D96F7-134D-40B5-8070-FB333D086BD3}" type="datetime1">
              <a:rPr lang="cs-CZ" smtClean="0"/>
              <a:t>11.05.2018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6FCE8-A434-4C8F-9CDD-9A2AE8F02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7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688C8A-2242-44CD-97DF-31BE9331C7F5}" type="datetime1">
              <a:rPr lang="cs-CZ" smtClean="0"/>
              <a:t>11.05.2018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EF8C9-069C-4FA2-8C19-FC27C60C1B3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3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97652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D21FA-7FFE-4817-AEED-D2599DBA9CEA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CD1D8-0D3C-4E8D-87DF-70377AAD68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D6865-886F-41E9-B389-7ADE3664A2E4}" type="datetime1">
              <a:rPr lang="cs-CZ" smtClean="0"/>
              <a:t>11.05.2018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7490B-C69F-488E-A822-8D478D73AA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16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89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53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9378" y="1058334"/>
            <a:ext cx="7886700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6000" b="1" dirty="0" smtClean="0"/>
              <a:t>1 Obecně o fyzice</a:t>
            </a:r>
            <a:r>
              <a:rPr lang="cs-CZ" altLang="cs-CZ" sz="6000" b="1" dirty="0"/>
              <a:t/>
            </a:r>
            <a:br>
              <a:rPr lang="cs-CZ" altLang="cs-CZ" sz="6000" b="1" dirty="0"/>
            </a:br>
            <a:r>
              <a:rPr lang="cs-CZ" altLang="cs-CZ" sz="6000" b="1" dirty="0" err="1" smtClean="0"/>
              <a:t>NMFy</a:t>
            </a:r>
            <a:r>
              <a:rPr lang="cs-CZ" altLang="cs-CZ" sz="6000" b="1" dirty="0" smtClean="0"/>
              <a:t> </a:t>
            </a:r>
            <a:r>
              <a:rPr lang="cs-CZ" altLang="cs-CZ" sz="6000" b="1" dirty="0"/>
              <a:t>160</a:t>
            </a:r>
            <a:endParaRPr lang="cs-CZ" sz="6000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133147" y="6182613"/>
            <a:ext cx="3379161" cy="4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18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18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Pohybové zákony </a:t>
            </a: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Newtonovy</a:t>
            </a:r>
            <a:endParaRPr lang="cs-CZ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C3260C"/>
                </a:solidFill>
              </a:rPr>
              <a:t>1Nz – Zákon setrvačnosti:</a:t>
            </a:r>
            <a:r>
              <a:rPr lang="cs-CZ" altLang="cs-CZ" sz="2400" dirty="0"/>
              <a:t> Nepůsobí-li na </a:t>
            </a:r>
            <a:br>
              <a:rPr lang="cs-CZ" altLang="cs-CZ" sz="2400" dirty="0"/>
            </a:br>
            <a:r>
              <a:rPr lang="cs-CZ" altLang="cs-CZ" sz="2400" dirty="0"/>
              <a:t>částici vnější síly, pak částice </a:t>
            </a:r>
            <a:r>
              <a:rPr lang="cs-CZ" altLang="cs-CZ" sz="2400" dirty="0" smtClean="0"/>
              <a:t>má </a:t>
            </a:r>
            <a:r>
              <a:rPr lang="en-US" altLang="cs-CZ" sz="2400" dirty="0" err="1" smtClean="0"/>
              <a:t>nulov</a:t>
            </a:r>
            <a:r>
              <a:rPr lang="cs-CZ" altLang="cs-CZ" sz="2400" dirty="0" smtClean="0"/>
              <a:t>é </a:t>
            </a:r>
            <a:br>
              <a:rPr lang="cs-CZ" altLang="cs-CZ" sz="2400" dirty="0" smtClean="0"/>
            </a:br>
            <a:r>
              <a:rPr lang="cs-CZ" altLang="cs-CZ" sz="2400" dirty="0" smtClean="0"/>
              <a:t>zrychlení </a:t>
            </a:r>
            <a:r>
              <a:rPr lang="cs-CZ" altLang="cs-CZ" sz="2400" dirty="0"/>
              <a:t>(tj. zůstává </a:t>
            </a:r>
            <a:r>
              <a:rPr lang="cs-CZ" altLang="cs-CZ" sz="2400" dirty="0" smtClean="0"/>
              <a:t>v klidu nebo v </a:t>
            </a:r>
            <a:r>
              <a:rPr lang="cs-CZ" altLang="cs-CZ" sz="2400" dirty="0"/>
              <a:t>pohybu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rovnoměrném přímočarém)</a:t>
            </a:r>
          </a:p>
          <a:p>
            <a:pPr lvl="2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100" dirty="0" smtClean="0"/>
              <a:t>moderněji: </a:t>
            </a:r>
            <a:r>
              <a:rPr lang="cs-CZ" altLang="cs-CZ" sz="2100" b="1" i="1" dirty="0" smtClean="0"/>
              <a:t>Existuje</a:t>
            </a:r>
            <a:r>
              <a:rPr lang="cs-CZ" altLang="cs-CZ" sz="2100" dirty="0" smtClean="0"/>
              <a:t> inerciální soustava</a:t>
            </a:r>
            <a:endParaRPr lang="cs-CZ" altLang="cs-CZ" sz="2100" dirty="0"/>
          </a:p>
          <a:p>
            <a:pPr lvl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C3260C"/>
                </a:solidFill>
              </a:rPr>
              <a:t>2Nz – Zákon síly:</a:t>
            </a:r>
            <a:r>
              <a:rPr lang="cs-CZ" altLang="cs-CZ" sz="2400" dirty="0"/>
              <a:t> Časová změna hybnosti </a:t>
            </a:r>
            <a:br>
              <a:rPr lang="cs-CZ" altLang="cs-CZ" sz="2400" dirty="0"/>
            </a:br>
            <a:r>
              <a:rPr lang="cs-CZ" altLang="cs-CZ" sz="2400" dirty="0"/>
              <a:t>částice je rovna výslednici všech vnějších</a:t>
            </a:r>
            <a:br>
              <a:rPr lang="cs-CZ" altLang="cs-CZ" sz="2400" dirty="0"/>
            </a:br>
            <a:r>
              <a:rPr lang="cs-CZ" altLang="cs-CZ" sz="2400" dirty="0"/>
              <a:t>sil na částici působících: </a:t>
            </a:r>
            <a:r>
              <a:rPr lang="cs-CZ" altLang="cs-CZ" sz="2400" dirty="0" err="1">
                <a:latin typeface="Book Antiqua" panose="02040602050305030304" pitchFamily="18" charset="0"/>
              </a:rPr>
              <a:t>d</a:t>
            </a:r>
            <a:r>
              <a:rPr lang="cs-CZ" altLang="cs-CZ" sz="2400" b="1" i="1" dirty="0" err="1">
                <a:latin typeface="Book Antiqua" panose="02040602050305030304" pitchFamily="18" charset="0"/>
              </a:rPr>
              <a:t>p</a:t>
            </a:r>
            <a:r>
              <a:rPr lang="cs-CZ" altLang="cs-CZ" sz="2400" dirty="0">
                <a:latin typeface="Book Antiqua" panose="02040602050305030304" pitchFamily="18" charset="0"/>
              </a:rPr>
              <a:t>/</a:t>
            </a:r>
            <a:r>
              <a:rPr lang="cs-CZ" altLang="cs-CZ" sz="2400" dirty="0" err="1">
                <a:latin typeface="Book Antiqua" panose="02040602050305030304" pitchFamily="18" charset="0"/>
              </a:rPr>
              <a:t>d</a:t>
            </a:r>
            <a:r>
              <a:rPr lang="cs-CZ" altLang="cs-CZ" sz="2400" i="1" dirty="0" err="1">
                <a:latin typeface="Book Antiqua" panose="02040602050305030304" pitchFamily="18" charset="0"/>
              </a:rPr>
              <a:t>t</a:t>
            </a:r>
            <a:r>
              <a:rPr lang="cs-CZ" altLang="cs-CZ" sz="2400" dirty="0">
                <a:latin typeface="Book Antiqua" panose="02040602050305030304" pitchFamily="18" charset="0"/>
              </a:rPr>
              <a:t> = ∑ </a:t>
            </a:r>
            <a:r>
              <a:rPr lang="cs-CZ" altLang="cs-CZ" sz="2400" b="1" i="1" dirty="0">
                <a:latin typeface="Book Antiqua" panose="02040602050305030304" pitchFamily="18" charset="0"/>
              </a:rPr>
              <a:t>F</a:t>
            </a:r>
          </a:p>
          <a:p>
            <a:pPr lvl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dirty="0">
                <a:solidFill>
                  <a:srgbClr val="C3260C"/>
                </a:solidFill>
              </a:rPr>
              <a:t>3Nz – Zákon akce a reakce:</a:t>
            </a:r>
            <a:r>
              <a:rPr lang="cs-CZ" altLang="cs-CZ" sz="2400" dirty="0"/>
              <a:t> Působí-li částice A</a:t>
            </a:r>
            <a:br>
              <a:rPr lang="cs-CZ" altLang="cs-CZ" sz="2400" dirty="0"/>
            </a:br>
            <a:r>
              <a:rPr lang="cs-CZ" altLang="cs-CZ" sz="2400" dirty="0"/>
              <a:t>na částici B silou </a:t>
            </a:r>
            <a:r>
              <a:rPr lang="cs-CZ" altLang="cs-CZ" sz="2400" b="1" i="1" dirty="0">
                <a:latin typeface="Book Antiqua" panose="02040602050305030304" pitchFamily="18" charset="0"/>
              </a:rPr>
              <a:t>F</a:t>
            </a:r>
            <a:r>
              <a:rPr lang="cs-CZ" altLang="cs-CZ" sz="2400" baseline="-33000" dirty="0"/>
              <a:t>B</a:t>
            </a:r>
            <a:r>
              <a:rPr lang="cs-CZ" altLang="cs-CZ" sz="2400" dirty="0"/>
              <a:t>(A), pak také působí částice B</a:t>
            </a:r>
            <a:br>
              <a:rPr lang="cs-CZ" altLang="cs-CZ" sz="2400" dirty="0"/>
            </a:br>
            <a:r>
              <a:rPr lang="cs-CZ" altLang="cs-CZ" sz="2400" dirty="0"/>
              <a:t>na částici A silou </a:t>
            </a:r>
            <a:r>
              <a:rPr lang="cs-CZ" altLang="cs-CZ" sz="2400" b="1" i="1" dirty="0">
                <a:latin typeface="Book Antiqua" panose="02040602050305030304" pitchFamily="18" charset="0"/>
              </a:rPr>
              <a:t>F</a:t>
            </a:r>
            <a:r>
              <a:rPr lang="cs-CZ" altLang="cs-CZ" sz="2400" baseline="-33000" dirty="0"/>
              <a:t>A</a:t>
            </a:r>
            <a:r>
              <a:rPr lang="cs-CZ" altLang="cs-CZ" sz="2400" dirty="0"/>
              <a:t>(B) a platí </a:t>
            </a:r>
            <a:r>
              <a:rPr lang="cs-CZ" altLang="cs-CZ" sz="2400" b="1" i="1" dirty="0">
                <a:latin typeface="Book Antiqua" panose="02040602050305030304" pitchFamily="18" charset="0"/>
              </a:rPr>
              <a:t>F</a:t>
            </a:r>
            <a:r>
              <a:rPr lang="cs-CZ" altLang="cs-CZ" sz="2400" baseline="-33000" dirty="0"/>
              <a:t>A</a:t>
            </a:r>
            <a:r>
              <a:rPr lang="cs-CZ" altLang="cs-CZ" sz="2400" dirty="0"/>
              <a:t>(B) = ― </a:t>
            </a:r>
            <a:r>
              <a:rPr lang="cs-CZ" altLang="cs-CZ" sz="2400" b="1" i="1" dirty="0">
                <a:latin typeface="Book Antiqua" panose="02040602050305030304" pitchFamily="18" charset="0"/>
              </a:rPr>
              <a:t>F</a:t>
            </a:r>
            <a:r>
              <a:rPr lang="cs-CZ" altLang="cs-CZ" sz="2400" baseline="-33000" dirty="0"/>
              <a:t>B</a:t>
            </a:r>
            <a:r>
              <a:rPr lang="cs-CZ" altLang="cs-CZ" sz="2400" dirty="0"/>
              <a:t>(A).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dirty="0">
                <a:solidFill>
                  <a:srgbClr val="C3260C"/>
                </a:solidFill>
                <a:latin typeface="Comic Sans MS" panose="030F0702030302020204" pitchFamily="66" charset="0"/>
              </a:rPr>
              <a:t>Analytická mechanika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 err="1">
                <a:solidFill>
                  <a:srgbClr val="C3260C"/>
                </a:solidFill>
              </a:rPr>
              <a:t>Fermatův</a:t>
            </a:r>
            <a:r>
              <a:rPr lang="cs-CZ" altLang="cs-CZ" sz="2200" dirty="0">
                <a:solidFill>
                  <a:srgbClr val="C3260C"/>
                </a:solidFill>
              </a:rPr>
              <a:t> princip pro světlo:</a:t>
            </a:r>
            <a:r>
              <a:rPr lang="cs-CZ" altLang="cs-CZ" sz="2200" dirty="0"/>
              <a:t> </a:t>
            </a:r>
            <a:br>
              <a:rPr lang="cs-CZ" altLang="cs-CZ" sz="2200" dirty="0"/>
            </a:br>
            <a:r>
              <a:rPr lang="cs-CZ" altLang="cs-CZ" sz="2200" dirty="0"/>
              <a:t>Světlo se v prostředí šíří tak, aby paprsek proběhl dráhu mezi dvěma body A, B za co nejkratší dobu (a měl vždy všude správnou rychlost </a:t>
            </a:r>
            <a:r>
              <a:rPr lang="cs-CZ" altLang="cs-CZ" sz="2200" i="1" dirty="0">
                <a:latin typeface="Book Antiqua" panose="02040602050305030304" pitchFamily="18" charset="0"/>
              </a:rPr>
              <a:t>v = c / n</a:t>
            </a:r>
            <a:r>
              <a:rPr lang="cs-CZ" altLang="cs-CZ" sz="2200" dirty="0"/>
              <a:t>).</a:t>
            </a:r>
          </a:p>
          <a:p>
            <a:pPr lvl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C3260C"/>
                </a:solidFill>
              </a:rPr>
              <a:t>Princip virtuální práce:</a:t>
            </a:r>
            <a:r>
              <a:rPr lang="cs-CZ" altLang="cs-CZ" sz="2200" dirty="0"/>
              <a:t> </a:t>
            </a:r>
            <a:br>
              <a:rPr lang="cs-CZ" altLang="cs-CZ" sz="2200" dirty="0"/>
            </a:br>
            <a:r>
              <a:rPr lang="cs-CZ" altLang="cs-CZ" sz="2200" dirty="0"/>
              <a:t>Práce při virtuálním posunutí je nulová.</a:t>
            </a:r>
          </a:p>
          <a:p>
            <a:pPr lvl="4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/>
              <a:t>(Dělej co dělej, na páce práci neušetříš.)</a:t>
            </a:r>
          </a:p>
          <a:p>
            <a:pPr lvl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C3260C"/>
                </a:solidFill>
              </a:rPr>
              <a:t>Jiné variační i nevariační principy:</a:t>
            </a:r>
            <a:r>
              <a:rPr lang="cs-CZ" altLang="cs-CZ" sz="2200" dirty="0"/>
              <a:t> </a:t>
            </a:r>
            <a:br>
              <a:rPr lang="cs-CZ" altLang="cs-CZ" sz="2200" dirty="0"/>
            </a:br>
            <a:r>
              <a:rPr lang="cs-CZ" altLang="cs-CZ" sz="2200" dirty="0" err="1"/>
              <a:t>Hamilton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d'Alembert</a:t>
            </a:r>
            <a:r>
              <a:rPr lang="cs-CZ" altLang="cs-CZ" sz="2200" dirty="0"/>
              <a:t>, Gauss, </a:t>
            </a:r>
            <a:r>
              <a:rPr lang="cs-CZ" altLang="cs-CZ" sz="2200" dirty="0" err="1"/>
              <a:t>Maupertois</a:t>
            </a:r>
            <a:r>
              <a:rPr lang="cs-CZ" altLang="cs-CZ" sz="2200" dirty="0"/>
              <a:t>, … 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6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b="1" dirty="0">
                <a:solidFill>
                  <a:srgbClr val="C3260C"/>
                </a:solidFill>
                <a:latin typeface="Comic Sans MS" panose="030F0702030302020204" pitchFamily="66" charset="0"/>
              </a:rPr>
              <a:t>Speciální teorie relativity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dirty="0">
                <a:solidFill>
                  <a:srgbClr val="C3260C"/>
                </a:solidFill>
              </a:rPr>
              <a:t>1905 Einstein</a:t>
            </a:r>
            <a:r>
              <a:rPr lang="cs-CZ" altLang="cs-CZ" dirty="0"/>
              <a:t>: </a:t>
            </a:r>
            <a:r>
              <a:rPr lang="cs-CZ" altLang="cs-CZ" sz="2600" dirty="0"/>
              <a:t>Speciální teorie relativity STR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Interpretace </a:t>
            </a:r>
            <a:r>
              <a:rPr lang="cs-CZ" altLang="cs-CZ" sz="2600" dirty="0" err="1"/>
              <a:t>Michelsonova</a:t>
            </a:r>
            <a:r>
              <a:rPr lang="cs-CZ" altLang="cs-CZ" sz="2600" dirty="0"/>
              <a:t> pokusu nikoli změnou vlastností materiálů při vysokých rychlostech (</a:t>
            </a:r>
            <a:r>
              <a:rPr lang="cs-CZ" altLang="cs-CZ" sz="2600" dirty="0" err="1"/>
              <a:t>Lorentz</a:t>
            </a:r>
            <a:r>
              <a:rPr lang="cs-CZ" altLang="cs-CZ" sz="2600" dirty="0"/>
              <a:t>, kontrakční faktor), ale</a:t>
            </a:r>
            <a:r>
              <a:rPr lang="cs-CZ" altLang="cs-CZ" sz="2600" b="1" dirty="0"/>
              <a:t> souvislostí prostoru a času </a:t>
            </a:r>
            <a:r>
              <a:rPr lang="cs-CZ" altLang="cs-CZ" sz="2600" dirty="0"/>
              <a:t>(zavedení pojmu </a:t>
            </a:r>
            <a:r>
              <a:rPr lang="cs-CZ" altLang="cs-CZ" sz="2600" b="1" dirty="0"/>
              <a:t>prostoročas</a:t>
            </a:r>
            <a:r>
              <a:rPr lang="cs-CZ" altLang="cs-CZ" sz="2600" dirty="0"/>
              <a:t>).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/>
              <a:t>Přechodem k jiné vztažné soustavě se ledacos mění</a:t>
            </a:r>
            <a:r>
              <a:rPr lang="cs-CZ" altLang="cs-CZ" sz="2600" dirty="0"/>
              <a:t> (princip relativity): délka, doba, hmotnost, …, </a:t>
            </a:r>
            <a:r>
              <a:rPr lang="cs-CZ" altLang="cs-CZ" sz="2600" i="1" dirty="0">
                <a:latin typeface="Book Antiqua" panose="02040602050305030304" pitchFamily="18" charset="0"/>
              </a:rPr>
              <a:t>E = mc</a:t>
            </a:r>
            <a:r>
              <a:rPr lang="cs-CZ" altLang="cs-CZ" sz="2600" baseline="33000" dirty="0">
                <a:latin typeface="Book Antiqua" panose="02040602050305030304" pitchFamily="18" charset="0"/>
              </a:rPr>
              <a:t>2</a:t>
            </a:r>
            <a:r>
              <a:rPr lang="cs-CZ" altLang="cs-CZ" sz="2600" dirty="0">
                <a:latin typeface="Book Antiqua" panose="0204060205030503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/>
              <a:t>Elektromagnetické pole </a:t>
            </a:r>
            <a:r>
              <a:rPr lang="cs-CZ" altLang="cs-CZ" sz="2600" dirty="0"/>
              <a:t>vyhovuje automaticky STR.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Gravitační pole:</a:t>
            </a:r>
            <a:r>
              <a:rPr lang="cs-CZ" altLang="cs-CZ" sz="2600" dirty="0"/>
              <a:t> až v GTR.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34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b="1" dirty="0">
                <a:solidFill>
                  <a:srgbClr val="C3260C"/>
                </a:solidFill>
                <a:latin typeface="Comic Sans MS" panose="030F0702030302020204" pitchFamily="66" charset="0"/>
              </a:rPr>
              <a:t>Obecná teorie </a:t>
            </a:r>
            <a:r>
              <a:rPr lang="cs-CZ" altLang="cs-CZ" sz="3600" b="1" dirty="0" smtClean="0">
                <a:solidFill>
                  <a:srgbClr val="C3260C"/>
                </a:solidFill>
                <a:latin typeface="Comic Sans MS" panose="030F0702030302020204" pitchFamily="66" charset="0"/>
              </a:rPr>
              <a:t>relativity (GTR)</a:t>
            </a:r>
            <a:endParaRPr lang="cs-CZ" altLang="cs-CZ" sz="3600" b="1" dirty="0">
              <a:solidFill>
                <a:srgbClr val="C3260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Gravitační pole:</a:t>
            </a:r>
            <a:r>
              <a:rPr lang="cs-CZ" altLang="cs-CZ" sz="2600" dirty="0"/>
              <a:t> zvládnuto až v GTR po 10 letech osamocené práce (tenzorový diferenciální počet).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Prostoročas</a:t>
            </a:r>
            <a:r>
              <a:rPr lang="cs-CZ" altLang="cs-CZ" sz="2600" dirty="0"/>
              <a:t> je v GTR zakřivený, a lze jím popsat přítomnost hmoty: geometrizace gravitace. 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Ekvivalence hmotnosti tíhové a setrvačné;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Formulace pohybových zákonů pro neinerciální systémy; gravitace coby univerzální síla.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None/>
            </a:pPr>
            <a:r>
              <a:rPr lang="cs-CZ" altLang="cs-CZ" sz="2800" b="1" dirty="0"/>
              <a:t>Kosmologie;</a:t>
            </a:r>
          </a:p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černé díry;</a:t>
            </a:r>
          </a:p>
          <a:p>
            <a:pPr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vznik a vývoj Vesmíru; ...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9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b="1" dirty="0">
                <a:solidFill>
                  <a:srgbClr val="C3260C"/>
                </a:solidFill>
                <a:latin typeface="Comic Sans MS" panose="030F0702030302020204" pitchFamily="66" charset="0"/>
              </a:rPr>
              <a:t>Kvantová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200" dirty="0">
                <a:solidFill>
                  <a:srgbClr val="FF0000"/>
                </a:solidFill>
              </a:rPr>
              <a:t>1905 Einstein, fotoefekt</a:t>
            </a:r>
            <a:r>
              <a:rPr lang="cs-CZ" altLang="cs-CZ" sz="3200" b="1" dirty="0"/>
              <a:t>:</a:t>
            </a:r>
            <a:br>
              <a:rPr lang="cs-CZ" altLang="cs-CZ" sz="3200" b="1" dirty="0"/>
            </a:br>
            <a:r>
              <a:rPr lang="cs-CZ" altLang="cs-CZ" sz="2800" dirty="0"/>
              <a:t>nespojitá výměna energie; světlo coby proud fotonů (termín až Planck 1932).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200" b="1" dirty="0"/>
              <a:t>Měření</a:t>
            </a:r>
            <a:r>
              <a:rPr lang="cs-CZ" altLang="cs-CZ" sz="2800" dirty="0"/>
              <a:t> je rovněž interakce a mění vždy měřený objekt (pokud nejde o opakované měření, které však nepřinese novou informaci).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/>
              <a:t>Kvantová </a:t>
            </a:r>
            <a:r>
              <a:rPr lang="cs-CZ" altLang="cs-CZ" sz="2800" b="1" dirty="0">
                <a:solidFill>
                  <a:srgbClr val="FF0000"/>
                </a:solidFill>
              </a:rPr>
              <a:t>částice</a:t>
            </a:r>
            <a:r>
              <a:rPr lang="cs-CZ" altLang="cs-CZ" sz="2800" dirty="0"/>
              <a:t> se popisuje polem (komplexní vlnová funkce </a:t>
            </a:r>
            <a:r>
              <a:rPr lang="cs-CZ" altLang="cs-CZ" sz="2800" i="1" dirty="0">
                <a:latin typeface="Book Antiqua" panose="02040602050305030304" pitchFamily="18" charset="0"/>
              </a:rPr>
              <a:t>ψ</a:t>
            </a:r>
            <a:r>
              <a:rPr lang="cs-CZ" altLang="cs-CZ" sz="2800" dirty="0"/>
              <a:t>, pravděpodobnost nalezení částice ~ |</a:t>
            </a:r>
            <a:r>
              <a:rPr lang="cs-CZ" altLang="cs-CZ" sz="2800" i="1" dirty="0">
                <a:latin typeface="Book Antiqua" panose="02040602050305030304" pitchFamily="18" charset="0"/>
              </a:rPr>
              <a:t>ψ</a:t>
            </a:r>
            <a:r>
              <a:rPr lang="cs-CZ" altLang="cs-CZ" sz="2800" dirty="0"/>
              <a:t>|</a:t>
            </a:r>
            <a:r>
              <a:rPr lang="cs-CZ" altLang="cs-CZ" sz="2800" baseline="33000" dirty="0"/>
              <a:t>2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/>
              <a:t>Naopak </a:t>
            </a:r>
            <a:r>
              <a:rPr lang="cs-CZ" altLang="cs-CZ" sz="2800" b="1" dirty="0">
                <a:solidFill>
                  <a:srgbClr val="FF0000"/>
                </a:solidFill>
              </a:rPr>
              <a:t>pole</a:t>
            </a:r>
            <a:r>
              <a:rPr lang="cs-CZ" altLang="cs-CZ" sz="2800" dirty="0"/>
              <a:t> se kvantuje – jediný rozdíl: hmotnost </a:t>
            </a:r>
            <a:r>
              <a:rPr lang="cs-CZ" altLang="cs-CZ" sz="2800" i="1" dirty="0">
                <a:latin typeface="Book Antiqua" panose="02040602050305030304" pitchFamily="18" charset="0"/>
              </a:rPr>
              <a:t>m</a:t>
            </a:r>
            <a:r>
              <a:rPr lang="cs-CZ" altLang="cs-CZ" sz="2800" dirty="0"/>
              <a:t>  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58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b="1" dirty="0">
                <a:solidFill>
                  <a:srgbClr val="C3260C"/>
                </a:solidFill>
                <a:latin typeface="Comic Sans MS" panose="030F0702030302020204" pitchFamily="66" charset="0"/>
              </a:rPr>
              <a:t>Standardní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rgbClr val="FF0000"/>
                </a:solidFill>
              </a:rPr>
              <a:t>Elementární částice</a:t>
            </a:r>
            <a:r>
              <a:rPr lang="cs-CZ" altLang="cs-CZ" sz="2800" b="1" dirty="0"/>
              <a:t>:</a:t>
            </a:r>
            <a:br>
              <a:rPr lang="cs-CZ" altLang="cs-CZ" sz="2800" b="1" dirty="0"/>
            </a:br>
            <a:r>
              <a:rPr lang="cs-CZ" altLang="cs-CZ" sz="2600" dirty="0"/>
              <a:t>zůstává elektron, nikoli proton (</a:t>
            </a:r>
            <a:r>
              <a:rPr lang="cs-CZ" altLang="cs-CZ" sz="2600" dirty="0" err="1"/>
              <a:t>uud</a:t>
            </a:r>
            <a:r>
              <a:rPr lang="cs-CZ" altLang="cs-CZ" sz="2600" dirty="0"/>
              <a:t>) a neutron (</a:t>
            </a:r>
            <a:r>
              <a:rPr lang="cs-CZ" altLang="cs-CZ" sz="2600" dirty="0" err="1"/>
              <a:t>udd</a:t>
            </a:r>
            <a:r>
              <a:rPr lang="cs-CZ" altLang="cs-CZ" sz="2600" dirty="0"/>
              <a:t>)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6 leptonů + 6 kvarků </a:t>
            </a:r>
            <a:r>
              <a:rPr lang="cs-CZ" altLang="cs-CZ" sz="2800" dirty="0"/>
              <a:t>(různých barev)</a:t>
            </a:r>
            <a:br>
              <a:rPr lang="cs-CZ" altLang="cs-CZ" sz="2800" dirty="0"/>
            </a:br>
            <a:endParaRPr lang="cs-CZ" altLang="cs-CZ" sz="2800" dirty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/>
              <a:t>Leptony: </a:t>
            </a:r>
            <a:r>
              <a:rPr lang="cs-CZ" altLang="cs-CZ" sz="2800" dirty="0" smtClean="0"/>
              <a:t>e</a:t>
            </a:r>
            <a:r>
              <a:rPr lang="cs-CZ" altLang="cs-CZ" sz="2800" baseline="30000" dirty="0"/>
              <a:t> </a:t>
            </a:r>
            <a:r>
              <a:rPr lang="cs-CZ" altLang="cs-CZ" sz="2800" baseline="30000" dirty="0" smtClean="0"/>
              <a:t>–</a:t>
            </a:r>
            <a:r>
              <a:rPr lang="cs-CZ" altLang="cs-CZ" sz="2800" dirty="0" smtClean="0"/>
              <a:t>,</a:t>
            </a:r>
            <a:r>
              <a:rPr lang="cs-CZ" altLang="cs-CZ" sz="2800" baseline="30000" dirty="0" smtClean="0"/>
              <a:t> </a:t>
            </a:r>
            <a:r>
              <a:rPr lang="cs-CZ" altLang="cs-CZ" sz="2800" dirty="0" smtClean="0"/>
              <a:t>μ</a:t>
            </a:r>
            <a:r>
              <a:rPr lang="cs-CZ" altLang="cs-CZ" sz="2800" baseline="30000" dirty="0" smtClean="0"/>
              <a:t> </a:t>
            </a:r>
            <a:r>
              <a:rPr lang="cs-CZ" altLang="cs-CZ" sz="2800" baseline="30000" dirty="0"/>
              <a:t>–</a:t>
            </a:r>
            <a:r>
              <a:rPr lang="cs-CZ" altLang="cs-CZ" sz="2800" dirty="0" smtClean="0"/>
              <a:t>, τ</a:t>
            </a:r>
            <a:r>
              <a:rPr lang="cs-CZ" altLang="cs-CZ" sz="2400" baseline="30000" dirty="0"/>
              <a:t> –</a:t>
            </a:r>
            <a:r>
              <a:rPr lang="cs-CZ" altLang="cs-CZ" sz="2600" dirty="0" smtClean="0"/>
              <a:t>  </a:t>
            </a:r>
            <a:r>
              <a:rPr lang="cs-CZ" altLang="cs-CZ" sz="2600" dirty="0"/>
              <a:t>a jejich neutrina (a ovšem i jejich antičástice)</a:t>
            </a:r>
            <a:br>
              <a:rPr lang="cs-CZ" altLang="cs-CZ" sz="2600" dirty="0"/>
            </a:br>
            <a:endParaRPr lang="cs-CZ" altLang="cs-CZ" sz="2600" dirty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Kvarky: u, d; c, s; t, b.</a:t>
            </a:r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Z kvarků sestávají protony, neutrony, hyperony, … „viditelná hmota“ kolem nás. 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0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b="1" dirty="0">
                <a:solidFill>
                  <a:srgbClr val="C3260C"/>
                </a:solidFill>
                <a:latin typeface="Comic Sans MS" panose="030F0702030302020204" pitchFamily="66" charset="0"/>
              </a:rPr>
              <a:t>Standardní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315" y="1639554"/>
            <a:ext cx="7903978" cy="44635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000" b="1" dirty="0"/>
              <a:t>Leptony: </a:t>
            </a:r>
            <a:r>
              <a:rPr lang="cs-CZ" altLang="cs-CZ" sz="2000" b="1" dirty="0">
                <a:latin typeface="Bookman Old Style" panose="02050604050505020204" pitchFamily="18" charset="0"/>
              </a:rPr>
              <a:t>e</a:t>
            </a:r>
            <a:r>
              <a:rPr lang="cs-CZ" altLang="cs-CZ" sz="2000" b="1" dirty="0"/>
              <a:t>; </a:t>
            </a:r>
            <a:r>
              <a:rPr lang="el-GR" altLang="cs-CZ" sz="2000" b="1" dirty="0">
                <a:latin typeface="Bookman Old Style" panose="02050604050505020204" pitchFamily="18" charset="0"/>
              </a:rPr>
              <a:t>μ</a:t>
            </a:r>
            <a:r>
              <a:rPr lang="cs-CZ" altLang="cs-CZ" sz="2000" b="1" dirty="0"/>
              <a:t>; </a:t>
            </a:r>
            <a:r>
              <a:rPr lang="el-GR" altLang="cs-CZ" sz="2000" b="1" dirty="0">
                <a:latin typeface="Bookman Old Style" panose="02050604050505020204" pitchFamily="18" charset="0"/>
              </a:rPr>
              <a:t>τ</a:t>
            </a:r>
            <a:r>
              <a:rPr lang="el-GR" altLang="cs-CZ" sz="2000" b="1" dirty="0"/>
              <a:t> </a:t>
            </a:r>
            <a:r>
              <a:rPr lang="cs-CZ" altLang="cs-CZ" sz="2000" b="1" dirty="0" smtClean="0"/>
              <a:t> +  </a:t>
            </a:r>
            <a:r>
              <a:rPr lang="cs-CZ" altLang="cs-CZ" sz="2000" b="1" dirty="0"/>
              <a:t>jejich </a:t>
            </a:r>
            <a:r>
              <a:rPr lang="cs-CZ" altLang="cs-CZ" sz="2000" b="1" dirty="0" smtClean="0"/>
              <a:t>neutrina </a:t>
            </a:r>
            <a:r>
              <a:rPr lang="el-GR" sz="2000" b="1" dirty="0" smtClean="0">
                <a:latin typeface="Bookman Old Style" panose="02050604050505020204" pitchFamily="18" charset="0"/>
              </a:rPr>
              <a:t>ν</a:t>
            </a:r>
            <a:r>
              <a:rPr lang="cs-CZ" sz="2000" dirty="0" smtClean="0">
                <a:latin typeface="Bookman Old Style" panose="02050604050505020204" pitchFamily="18" charset="0"/>
              </a:rPr>
              <a:t> </a:t>
            </a:r>
            <a:r>
              <a:rPr lang="cs-CZ" sz="2000" dirty="0" smtClean="0"/>
              <a:t>[ný]</a:t>
            </a:r>
            <a:endParaRPr lang="cs-CZ" altLang="cs-CZ" sz="2000" b="1" dirty="0" smtClean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endParaRPr lang="cs-CZ" altLang="cs-CZ" sz="2000" b="1" dirty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endParaRPr lang="cs-CZ" altLang="cs-CZ" sz="2000" b="1" dirty="0" smtClean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endParaRPr lang="cs-CZ" altLang="cs-CZ" sz="2000" b="1" dirty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endParaRPr lang="cs-CZ" altLang="cs-CZ" sz="2000" b="1" dirty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endParaRPr lang="cs-CZ" altLang="cs-CZ" sz="800" b="1" dirty="0" smtClean="0"/>
          </a:p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000" b="1" dirty="0" smtClean="0"/>
              <a:t>Kvarky</a:t>
            </a:r>
            <a:r>
              <a:rPr lang="cs-CZ" altLang="cs-CZ" sz="2000" b="1" dirty="0"/>
              <a:t>: u, d; c, s; t, b</a:t>
            </a:r>
            <a:r>
              <a:rPr lang="cs-CZ" altLang="cs-CZ" sz="2000" b="1" dirty="0" smtClean="0"/>
              <a:t>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766405"/>
              </p:ext>
            </p:extLst>
          </p:nvPr>
        </p:nvGraphicFramePr>
        <p:xfrm>
          <a:off x="651932" y="4311785"/>
          <a:ext cx="7493000" cy="1745313"/>
        </p:xfrm>
        <a:graphic>
          <a:graphicData uri="http://schemas.openxmlformats.org/drawingml/2006/table">
            <a:tbl>
              <a:tblPr/>
              <a:tblGrid>
                <a:gridCol w="406054"/>
                <a:gridCol w="969597"/>
                <a:gridCol w="477078"/>
                <a:gridCol w="808382"/>
                <a:gridCol w="357809"/>
                <a:gridCol w="940905"/>
                <a:gridCol w="450573"/>
                <a:gridCol w="834887"/>
                <a:gridCol w="384313"/>
                <a:gridCol w="834887"/>
                <a:gridCol w="344557"/>
                <a:gridCol w="683958"/>
              </a:tblGrid>
              <a:tr h="581771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značka</a:t>
                      </a:r>
                      <a:endParaRPr lang="en-GB" sz="1000" dirty="0">
                        <a:effectLst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m/[</a:t>
                      </a:r>
                      <a:r>
                        <a:rPr lang="cs-CZ" sz="1000" dirty="0" err="1" smtClean="0">
                          <a:effectLst/>
                        </a:rPr>
                        <a:t>MeV</a:t>
                      </a:r>
                      <a:r>
                        <a:rPr lang="cs-CZ" sz="1000" dirty="0" smtClean="0">
                          <a:effectLst/>
                        </a:rPr>
                        <a:t>/c</a:t>
                      </a:r>
                      <a:r>
                        <a:rPr lang="cs-CZ" sz="1000" baseline="30000" dirty="0" smtClean="0">
                          <a:effectLst/>
                        </a:rPr>
                        <a:t>2</a:t>
                      </a:r>
                      <a:r>
                        <a:rPr lang="cs-CZ" sz="1000" dirty="0" smtClean="0">
                          <a:effectLst/>
                        </a:rPr>
                        <a:t>]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q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vůně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značka</a:t>
                      </a:r>
                      <a:endParaRPr lang="en-GB" sz="1000" dirty="0">
                        <a:effectLst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m/[</a:t>
                      </a:r>
                      <a:r>
                        <a:rPr lang="cs-CZ" sz="1000" dirty="0" err="1" smtClean="0">
                          <a:effectLst/>
                        </a:rPr>
                        <a:t>MeV</a:t>
                      </a:r>
                      <a:r>
                        <a:rPr lang="cs-CZ" sz="1000" dirty="0" smtClean="0">
                          <a:effectLst/>
                        </a:rPr>
                        <a:t>/c</a:t>
                      </a:r>
                      <a:r>
                        <a:rPr lang="cs-CZ" sz="1000" baseline="30000" dirty="0" smtClean="0">
                          <a:effectLst/>
                        </a:rPr>
                        <a:t>2</a:t>
                      </a:r>
                      <a:r>
                        <a:rPr lang="cs-CZ" sz="1000" dirty="0" smtClean="0">
                          <a:effectLst/>
                        </a:rPr>
                        <a:t>]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q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vůně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značka</a:t>
                      </a:r>
                      <a:endParaRPr lang="en-GB" sz="1000" dirty="0">
                        <a:effectLst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m/[</a:t>
                      </a:r>
                      <a:r>
                        <a:rPr lang="cs-CZ" sz="1000" dirty="0" err="1" smtClean="0">
                          <a:effectLst/>
                        </a:rPr>
                        <a:t>MeV</a:t>
                      </a:r>
                      <a:r>
                        <a:rPr lang="cs-CZ" sz="1000" dirty="0" smtClean="0">
                          <a:effectLst/>
                        </a:rPr>
                        <a:t>/c</a:t>
                      </a:r>
                      <a:r>
                        <a:rPr lang="cs-CZ" sz="1000" baseline="30000" dirty="0" smtClean="0">
                          <a:effectLst/>
                        </a:rPr>
                        <a:t>2</a:t>
                      </a:r>
                      <a:r>
                        <a:rPr lang="cs-CZ" sz="1000" dirty="0" smtClean="0">
                          <a:effectLst/>
                        </a:rPr>
                        <a:t>]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q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vůně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71"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u 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2,4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+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2</a:t>
                      </a:r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/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3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err="1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nahoru</a:t>
                      </a:r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/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</a:br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up 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c 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1 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275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+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2</a:t>
                      </a:r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/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3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err="1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půvabný</a:t>
                      </a:r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/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</a:br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charm 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t 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172 440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+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2</a:t>
                      </a:r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/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8"/>
                        </a:rPr>
                        <a:t>3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 err="1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svrchní</a:t>
                      </a:r>
                      <a: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/>
                      </a:r>
                      <a:br>
                        <a:rPr lang="en-GB" sz="1000" b="0" i="0" dirty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</a:b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top</a:t>
                      </a:r>
                      <a:endParaRPr lang="cs-CZ" sz="1000" b="0" i="0" dirty="0" smtClean="0">
                        <a:solidFill>
                          <a:srgbClr val="000000"/>
                        </a:solidFill>
                        <a:effectLst/>
                        <a:latin typeface="csr1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71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d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-1/3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dolů</a:t>
                      </a:r>
                    </a:p>
                    <a:p>
                      <a:pPr algn="ctr"/>
                      <a:r>
                        <a:rPr lang="cs-CZ" sz="1000" dirty="0" err="1" smtClean="0">
                          <a:effectLst/>
                          <a:latin typeface="+mn-lt"/>
                        </a:rPr>
                        <a:t>down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s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effectLst/>
                          <a:latin typeface="+mn-lt"/>
                        </a:rPr>
                        <a:t>95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-1/3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podivný</a:t>
                      </a:r>
                    </a:p>
                    <a:p>
                      <a:pPr algn="ctr"/>
                      <a:r>
                        <a:rPr lang="cs-CZ" sz="1000" dirty="0" err="1" smtClean="0">
                          <a:effectLst/>
                          <a:latin typeface="+mn-lt"/>
                        </a:rPr>
                        <a:t>strange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b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4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180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-1/3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spodní</a:t>
                      </a:r>
                    </a:p>
                    <a:p>
                      <a:pPr algn="ctr"/>
                      <a:r>
                        <a:rPr lang="cs-CZ" sz="10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bottom</a:t>
                      </a:r>
                      <a:endParaRPr lang="cs-CZ" sz="10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450867"/>
              </p:ext>
            </p:extLst>
          </p:nvPr>
        </p:nvGraphicFramePr>
        <p:xfrm>
          <a:off x="628650" y="2042242"/>
          <a:ext cx="7516283" cy="1776916"/>
        </p:xfrm>
        <a:graphic>
          <a:graphicData uri="http://schemas.openxmlformats.org/drawingml/2006/table">
            <a:tbl>
              <a:tblPr/>
              <a:tblGrid>
                <a:gridCol w="311150"/>
                <a:gridCol w="795867"/>
                <a:gridCol w="431800"/>
                <a:gridCol w="838200"/>
                <a:gridCol w="491066"/>
                <a:gridCol w="795867"/>
                <a:gridCol w="516467"/>
                <a:gridCol w="897466"/>
                <a:gridCol w="575734"/>
                <a:gridCol w="635000"/>
                <a:gridCol w="389466"/>
                <a:gridCol w="838200"/>
              </a:tblGrid>
              <a:tr h="726358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značka</a:t>
                      </a:r>
                      <a:endParaRPr lang="en-GB" sz="1000" dirty="0">
                        <a:effectLst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m/[</a:t>
                      </a:r>
                      <a:r>
                        <a:rPr lang="cs-CZ" sz="1000" dirty="0" err="1" smtClean="0">
                          <a:effectLst/>
                        </a:rPr>
                        <a:t>MeV</a:t>
                      </a:r>
                      <a:r>
                        <a:rPr lang="cs-CZ" sz="1000" dirty="0" smtClean="0">
                          <a:effectLst/>
                        </a:rPr>
                        <a:t>/c</a:t>
                      </a:r>
                      <a:r>
                        <a:rPr lang="cs-CZ" sz="1000" baseline="30000" dirty="0" smtClean="0">
                          <a:effectLst/>
                        </a:rPr>
                        <a:t>2</a:t>
                      </a:r>
                      <a:r>
                        <a:rPr lang="cs-CZ" sz="1000" dirty="0" smtClean="0">
                          <a:effectLst/>
                        </a:rPr>
                        <a:t>]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q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vůně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značka</a:t>
                      </a:r>
                      <a:endParaRPr lang="en-GB" sz="1000" dirty="0">
                        <a:effectLst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m/[</a:t>
                      </a:r>
                      <a:r>
                        <a:rPr lang="cs-CZ" sz="1000" dirty="0" err="1" smtClean="0">
                          <a:effectLst/>
                        </a:rPr>
                        <a:t>MeV</a:t>
                      </a:r>
                      <a:r>
                        <a:rPr lang="cs-CZ" sz="1000" dirty="0" smtClean="0">
                          <a:effectLst/>
                        </a:rPr>
                        <a:t>/c</a:t>
                      </a:r>
                      <a:r>
                        <a:rPr lang="cs-CZ" sz="1000" baseline="30000" dirty="0" smtClean="0">
                          <a:effectLst/>
                        </a:rPr>
                        <a:t>2</a:t>
                      </a:r>
                      <a:r>
                        <a:rPr lang="cs-CZ" sz="1000" dirty="0" smtClean="0">
                          <a:effectLst/>
                        </a:rPr>
                        <a:t>]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q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vůně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značka</a:t>
                      </a:r>
                      <a:endParaRPr lang="en-GB" sz="1000" dirty="0">
                        <a:effectLst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m/[</a:t>
                      </a:r>
                      <a:r>
                        <a:rPr lang="cs-CZ" sz="1000" dirty="0" err="1" smtClean="0">
                          <a:effectLst/>
                        </a:rPr>
                        <a:t>MeV</a:t>
                      </a:r>
                      <a:r>
                        <a:rPr lang="cs-CZ" sz="1000" dirty="0" smtClean="0">
                          <a:effectLst/>
                        </a:rPr>
                        <a:t>/c</a:t>
                      </a:r>
                      <a:r>
                        <a:rPr lang="cs-CZ" sz="1000" baseline="30000" dirty="0" smtClean="0">
                          <a:effectLst/>
                        </a:rPr>
                        <a:t>2</a:t>
                      </a:r>
                      <a:r>
                        <a:rPr lang="cs-CZ" sz="1000" dirty="0" smtClean="0">
                          <a:effectLst/>
                        </a:rPr>
                        <a:t>]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q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vůně</a:t>
                      </a:r>
                      <a:endParaRPr lang="en-GB" sz="10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71"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e</a:t>
                      </a:r>
                      <a:endParaRPr lang="en-GB" sz="1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0,5</a:t>
                      </a:r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11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-1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elektron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altLang="cs-CZ" sz="1000" b="0" dirty="0" smtClean="0">
                          <a:latin typeface="Book Antiqua" panose="02040602050305030304" pitchFamily="18" charset="0"/>
                        </a:rPr>
                        <a:t>μ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endParaRPr lang="en-GB" sz="1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10</a:t>
                      </a:r>
                      <a:r>
                        <a:rPr lang="en-US" sz="1000" dirty="0" smtClean="0">
                          <a:effectLst/>
                        </a:rPr>
                        <a:t>5,</a:t>
                      </a:r>
                      <a:r>
                        <a:rPr lang="cs-CZ" sz="1000" dirty="0" smtClean="0">
                          <a:effectLst/>
                        </a:rPr>
                        <a:t>6</a:t>
                      </a:r>
                      <a:r>
                        <a:rPr lang="en-US" sz="1000" dirty="0" smtClean="0">
                          <a:effectLst/>
                        </a:rPr>
                        <a:t>7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-1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err="1" smtClean="0">
                          <a:effectLst/>
                        </a:rPr>
                        <a:t>mion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altLang="cs-CZ" sz="1000" b="0" dirty="0" smtClean="0">
                          <a:latin typeface="Book Antiqua" panose="02040602050305030304" pitchFamily="18" charset="0"/>
                        </a:rPr>
                        <a:t>τ</a:t>
                      </a:r>
                      <a:endParaRPr lang="en-GB" sz="1000" b="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1 777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</a:rPr>
                        <a:t>-1</a:t>
                      </a:r>
                      <a:endParaRPr lang="en-GB" sz="1000" dirty="0">
                        <a:effectLst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err="1" smtClean="0">
                          <a:solidFill>
                            <a:srgbClr val="000000"/>
                          </a:solidFill>
                          <a:effectLst/>
                          <a:latin typeface="csr10"/>
                        </a:rPr>
                        <a:t>tauon</a:t>
                      </a:r>
                      <a:endParaRPr lang="cs-CZ" sz="1000" b="0" i="0" dirty="0" smtClean="0">
                        <a:solidFill>
                          <a:srgbClr val="000000"/>
                        </a:solidFill>
                        <a:effectLst/>
                        <a:latin typeface="csr1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87">
                <a:tc>
                  <a:txBody>
                    <a:bodyPr/>
                    <a:lstStyle/>
                    <a:p>
                      <a:pPr algn="ctr"/>
                      <a:r>
                        <a:rPr lang="el-GR" sz="1000" dirty="0" smtClean="0">
                          <a:effectLst/>
                          <a:latin typeface="Bookman Old Style" panose="02050604050505020204" pitchFamily="18" charset="0"/>
                        </a:rPr>
                        <a:t>ν</a:t>
                      </a:r>
                      <a:r>
                        <a:rPr lang="cs-CZ" sz="1000" dirty="0" smtClean="0">
                          <a:effectLst/>
                          <a:latin typeface="Book Antiqua" panose="02040602050305030304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lang="el-GR" sz="1000" dirty="0" smtClean="0">
                          <a:effectLst/>
                          <a:latin typeface="Bookman Old Style" panose="02050604050505020204" pitchFamily="18" charset="0"/>
                        </a:rPr>
                        <a:t>ν</a:t>
                      </a:r>
                      <a:r>
                        <a:rPr lang="cs-CZ" altLang="cs-CZ" sz="1000" b="1" baseline="-25000" dirty="0" smtClean="0">
                          <a:latin typeface="Book Antiqua" panose="02040602050305030304" pitchFamily="18" charset="0"/>
                        </a:rPr>
                        <a:t>e</a:t>
                      </a:r>
                      <a:endParaRPr lang="en-GB" sz="1000" baseline="-25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 </a:t>
                      </a:r>
                      <a:r>
                        <a:rPr lang="en-US" sz="10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 </a:t>
                      </a:r>
                      <a:r>
                        <a:rPr lang="cs-CZ" sz="10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cs-CZ" sz="1000" b="0" i="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000" b="0" i="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GB" sz="1000" baseline="30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0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e neutrino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00" dirty="0" smtClean="0">
                          <a:effectLst/>
                          <a:latin typeface="Bookman Old Style" panose="02050604050505020204" pitchFamily="18" charset="0"/>
                        </a:rPr>
                        <a:t>ν</a:t>
                      </a:r>
                      <a:r>
                        <a:rPr lang="el-GR" altLang="cs-CZ" sz="1000" b="1" baseline="-25000" dirty="0" smtClean="0">
                          <a:latin typeface="Book Antiqua" panose="02040602050305030304" pitchFamily="18" charset="0"/>
                        </a:rPr>
                        <a:t>μ</a:t>
                      </a:r>
                      <a:endParaRPr lang="en-GB" sz="1000" baseline="-25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&lt;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1,7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0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cs-CZ" sz="1000" b="0" dirty="0" smtClean="0">
                          <a:latin typeface="Book Antiqua" panose="02040602050305030304" pitchFamily="18" charset="0"/>
                        </a:rPr>
                        <a:t>μ</a:t>
                      </a:r>
                      <a:r>
                        <a:rPr lang="en-GB" sz="1000" b="0" i="0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cs-CZ" sz="1000" dirty="0" smtClean="0">
                          <a:effectLst/>
                          <a:latin typeface="+mn-lt"/>
                        </a:rPr>
                        <a:t>neutrino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000" dirty="0" smtClean="0">
                          <a:effectLst/>
                          <a:latin typeface="Bookman Old Style" panose="02050604050505020204" pitchFamily="18" charset="0"/>
                        </a:rPr>
                        <a:t>ν</a:t>
                      </a:r>
                      <a:r>
                        <a:rPr lang="el-GR" altLang="cs-CZ" sz="1000" b="1" baseline="-25000" dirty="0" smtClean="0">
                          <a:latin typeface="Book Antiqua" panose="02040602050305030304" pitchFamily="18" charset="0"/>
                        </a:rPr>
                        <a:t>τ</a:t>
                      </a:r>
                      <a:endParaRPr lang="en-GB" sz="1000" baseline="-25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&lt;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15,5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>
                          <a:effectLst/>
                          <a:latin typeface="+mn-lt"/>
                        </a:rPr>
                        <a:t>0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altLang="cs-CZ" sz="1000" b="0" dirty="0" smtClean="0">
                          <a:latin typeface="Book Antiqua" panose="02040602050305030304" pitchFamily="18" charset="0"/>
                        </a:rPr>
                        <a:t>τ</a:t>
                      </a:r>
                      <a:r>
                        <a:rPr lang="cs-CZ" altLang="cs-CZ" sz="1000" b="1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cs-CZ" sz="1000" dirty="0" smtClean="0">
                          <a:effectLst/>
                          <a:latin typeface="+mn-lt"/>
                        </a:rPr>
                        <a:t>neutrino</a:t>
                      </a:r>
                      <a:endParaRPr lang="en-GB" sz="1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35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3600" b="1" dirty="0">
                <a:solidFill>
                  <a:srgbClr val="C3260C"/>
                </a:solidFill>
                <a:latin typeface="Comic Sans MS" panose="030F0702030302020204" pitchFamily="66" charset="0"/>
              </a:rPr>
              <a:t>Interakce („síla“)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rgbClr val="FF0000"/>
                </a:solidFill>
              </a:rPr>
              <a:t>Pouhé 4 interakce</a:t>
            </a:r>
            <a:r>
              <a:rPr lang="cs-CZ" altLang="cs-CZ" sz="2800" b="1" dirty="0"/>
              <a:t>:</a:t>
            </a:r>
            <a:br>
              <a:rPr lang="cs-CZ" altLang="cs-CZ" sz="2800" b="1" dirty="0"/>
            </a:br>
            <a:r>
              <a:rPr lang="cs-CZ" altLang="cs-CZ" sz="2600" b="1" dirty="0"/>
              <a:t>jméno: 		řád: 	</a:t>
            </a:r>
            <a:r>
              <a:rPr lang="cs-CZ" altLang="cs-CZ" sz="2600" b="1" dirty="0" smtClean="0"/>
              <a:t>	důsledek </a:t>
            </a:r>
            <a:r>
              <a:rPr lang="cs-CZ" altLang="cs-CZ" sz="2600" b="1" dirty="0"/>
              <a:t>(např.):</a:t>
            </a:r>
          </a:p>
          <a:p>
            <a:pPr>
              <a:lnSpc>
                <a:spcPct val="100000"/>
              </a:lnSpc>
            </a:pPr>
            <a:r>
              <a:rPr lang="cs-CZ" altLang="cs-CZ" sz="2600" b="1" dirty="0"/>
              <a:t>gravitační 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40</a:t>
            </a:r>
            <a:r>
              <a:rPr lang="cs-CZ" altLang="cs-CZ" sz="2600" b="1" dirty="0"/>
              <a:t> 	stabilita sluneční soustavy</a:t>
            </a:r>
          </a:p>
          <a:p>
            <a:pPr>
              <a:lnSpc>
                <a:spcPct val="100000"/>
              </a:lnSpc>
            </a:pPr>
            <a:r>
              <a:rPr lang="cs-CZ" altLang="cs-CZ" sz="2600" b="1" dirty="0" err="1" smtClean="0"/>
              <a:t>elmag</a:t>
            </a:r>
            <a:r>
              <a:rPr lang="cs-CZ" altLang="cs-CZ" sz="2600" b="1" dirty="0"/>
              <a:t>.		10</a:t>
            </a:r>
            <a:r>
              <a:rPr lang="cs-CZ" altLang="cs-CZ" sz="2600" b="1" i="1" baseline="33000" dirty="0"/>
              <a:t>―2</a:t>
            </a:r>
            <a:r>
              <a:rPr lang="cs-CZ" altLang="cs-CZ" sz="2600" b="1" dirty="0"/>
              <a:t> 	</a:t>
            </a:r>
            <a:r>
              <a:rPr lang="cs-CZ" altLang="cs-CZ" sz="2600" b="1" dirty="0" smtClean="0"/>
              <a:t>stabilita </a:t>
            </a:r>
            <a:r>
              <a:rPr lang="cs-CZ" altLang="cs-CZ" sz="2600" b="1" dirty="0"/>
              <a:t>atomu</a:t>
            </a:r>
          </a:p>
          <a:p>
            <a:pPr>
              <a:lnSpc>
                <a:spcPct val="100000"/>
              </a:lnSpc>
            </a:pPr>
            <a:r>
              <a:rPr lang="cs-CZ" altLang="cs-CZ" sz="2600" b="1" dirty="0" smtClean="0"/>
              <a:t>silná </a:t>
            </a:r>
            <a:r>
              <a:rPr lang="cs-CZ" altLang="cs-CZ" sz="2600" b="1" dirty="0"/>
              <a:t>		10	 	</a:t>
            </a:r>
            <a:r>
              <a:rPr lang="cs-CZ" altLang="cs-CZ" sz="2600" b="1" dirty="0" smtClean="0"/>
              <a:t>stabilita </a:t>
            </a:r>
            <a:r>
              <a:rPr lang="cs-CZ" altLang="cs-CZ" sz="2600" b="1" dirty="0"/>
              <a:t>jádra</a:t>
            </a:r>
          </a:p>
          <a:p>
            <a:pPr>
              <a:lnSpc>
                <a:spcPct val="100000"/>
              </a:lnSpc>
            </a:pPr>
            <a:r>
              <a:rPr lang="cs-CZ" altLang="cs-CZ" sz="2600" b="1" dirty="0"/>
              <a:t>slabá 		10</a:t>
            </a:r>
            <a:r>
              <a:rPr lang="cs-CZ" altLang="cs-CZ" sz="2600" b="1" i="1" baseline="33000" dirty="0"/>
              <a:t>―5</a:t>
            </a:r>
            <a:r>
              <a:rPr lang="cs-CZ" altLang="cs-CZ" sz="2600" b="1" dirty="0"/>
              <a:t> 	</a:t>
            </a:r>
            <a:r>
              <a:rPr lang="cs-CZ" altLang="cs-CZ" sz="2600" b="1" dirty="0" smtClean="0"/>
              <a:t>stabilita </a:t>
            </a:r>
            <a:r>
              <a:rPr lang="cs-CZ" altLang="cs-CZ" sz="2600" b="1" dirty="0"/>
              <a:t>elementárních částic</a:t>
            </a:r>
          </a:p>
          <a:p>
            <a:pPr>
              <a:lnSpc>
                <a:spcPct val="100000"/>
              </a:lnSpc>
            </a:pPr>
            <a:r>
              <a:rPr lang="cs-CZ" altLang="cs-CZ" sz="2800" b="1" dirty="0"/>
              <a:t>Sjednocení:</a:t>
            </a:r>
          </a:p>
          <a:p>
            <a:pPr>
              <a:lnSpc>
                <a:spcPct val="100000"/>
              </a:lnSpc>
            </a:pPr>
            <a:r>
              <a:rPr lang="cs-CZ" altLang="cs-CZ" sz="2600" dirty="0"/>
              <a:t>Zatím: </a:t>
            </a:r>
            <a:r>
              <a:rPr lang="cs-CZ" altLang="cs-CZ" sz="2600" dirty="0" err="1" smtClean="0"/>
              <a:t>elmg</a:t>
            </a:r>
            <a:r>
              <a:rPr lang="cs-CZ" altLang="cs-CZ" sz="2600" dirty="0" smtClean="0"/>
              <a:t>. </a:t>
            </a:r>
            <a:r>
              <a:rPr lang="cs-CZ" altLang="cs-CZ" sz="2600" smtClean="0"/>
              <a:t>+ slabá = elektroslabá </a:t>
            </a:r>
            <a:r>
              <a:rPr lang="cs-CZ" altLang="cs-CZ" sz="2600" dirty="0"/>
              <a:t>interakce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92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Literatura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28650" y="1847851"/>
            <a:ext cx="7886700" cy="4351338"/>
          </a:xfrm>
        </p:spPr>
        <p:txBody>
          <a:bodyPr/>
          <a:lstStyle/>
          <a:p>
            <a:pPr marL="508000" lvl="1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600" b="1" i="1" dirty="0"/>
              <a:t>„Sebraná fyzika</a:t>
            </a:r>
            <a:r>
              <a:rPr lang="cs-CZ" altLang="cs-CZ" sz="2600" b="1" i="1" dirty="0" smtClean="0"/>
              <a:t>“ – </a:t>
            </a:r>
            <a:r>
              <a:rPr lang="cs-CZ" altLang="cs-CZ" sz="2600" b="1" i="1" smtClean="0"/>
              <a:t>předběžná verze </a:t>
            </a:r>
            <a:r>
              <a:rPr lang="cs-CZ" altLang="cs-CZ" sz="2600" b="1" i="1" dirty="0" smtClean="0"/>
              <a:t/>
            </a:r>
            <a:br>
              <a:rPr lang="cs-CZ" altLang="cs-CZ" sz="2600" b="1" i="1" dirty="0" smtClean="0"/>
            </a:br>
            <a:r>
              <a:rPr lang="cs-CZ" altLang="cs-CZ" sz="2600" dirty="0" smtClean="0"/>
              <a:t>http</a:t>
            </a:r>
            <a:r>
              <a:rPr lang="cs-CZ" altLang="cs-CZ" sz="2600" dirty="0"/>
              <a:t>://utf.mff.cuni.cz</a:t>
            </a:r>
            <a:r>
              <a:rPr lang="cs-CZ" altLang="cs-CZ" sz="2600"/>
              <a:t>/~</a:t>
            </a:r>
            <a:r>
              <a:rPr lang="cs-CZ" altLang="cs-CZ" sz="2600" smtClean="0"/>
              <a:t>jobdr/1mech.htm</a:t>
            </a:r>
            <a:endParaRPr lang="cs-CZ" alt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4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Fyzika v kontextu našeho poznání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28650" y="1847851"/>
            <a:ext cx="7886700" cy="4351338"/>
          </a:xfrm>
        </p:spPr>
        <p:txBody>
          <a:bodyPr/>
          <a:lstStyle/>
          <a:p>
            <a:pPr marL="107950" indent="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/>
              <a:t>Fyzika v kontextu našeho poznání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/>
              <a:t>Objektivní; věda </a:t>
            </a:r>
            <a:r>
              <a:rPr lang="cs-CZ" altLang="cs-CZ" sz="2400" dirty="0"/>
              <a:t>(vs. subjektivní; umění)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Formulace </a:t>
            </a:r>
            <a:r>
              <a:rPr lang="cs-CZ" altLang="cs-CZ" sz="2400" b="1" i="1" dirty="0"/>
              <a:t>modelu</a:t>
            </a:r>
            <a:r>
              <a:rPr lang="cs-CZ" altLang="cs-CZ" sz="2400" dirty="0"/>
              <a:t>; tvorba </a:t>
            </a:r>
            <a:r>
              <a:rPr lang="cs-CZ" altLang="cs-CZ" sz="2400" b="1" i="1" dirty="0"/>
              <a:t>pojmů</a:t>
            </a:r>
            <a:r>
              <a:rPr lang="cs-CZ" altLang="cs-CZ" sz="2400" dirty="0"/>
              <a:t>, termínů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/>
              <a:t>Pozorování</a:t>
            </a:r>
            <a:r>
              <a:rPr lang="cs-CZ" altLang="cs-CZ" sz="2400" dirty="0"/>
              <a:t> přírody; </a:t>
            </a:r>
            <a:r>
              <a:rPr lang="cs-CZ" altLang="cs-CZ" sz="2400" b="1" i="1" dirty="0"/>
              <a:t>experiment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Význam </a:t>
            </a:r>
            <a:r>
              <a:rPr lang="cs-CZ" altLang="cs-CZ" sz="2400" b="1" i="1" dirty="0"/>
              <a:t>měření – </a:t>
            </a:r>
            <a:r>
              <a:rPr lang="cs-CZ" altLang="cs-CZ" sz="2400" dirty="0"/>
              <a:t>Kelvin 1906 IEC:</a:t>
            </a:r>
            <a:br>
              <a:rPr lang="cs-CZ" altLang="cs-CZ" sz="2400" dirty="0"/>
            </a:br>
            <a:r>
              <a:rPr lang="cs-CZ" altLang="cs-CZ" sz="2400" dirty="0"/>
              <a:t>	</a:t>
            </a:r>
            <a:r>
              <a:rPr lang="en-US" altLang="cs-CZ" sz="2000" i="1" dirty="0"/>
              <a:t>If you can‘t measure it, you can‘t improve it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Pravdivost teorie: </a:t>
            </a:r>
            <a:r>
              <a:rPr lang="cs-CZ" altLang="cs-CZ" sz="2400" b="1" i="1" dirty="0"/>
              <a:t>soulad s pozorováním</a:t>
            </a:r>
          </a:p>
          <a:p>
            <a:pPr marL="1231900" lvl="2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000" dirty="0"/>
              <a:t>dále: konzistence, vyvratitelnost, jednoduchost, …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Úspěšný postup: redukcionismus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2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Předmět studia fyziky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/>
              <a:t>Přírodní </a:t>
            </a:r>
            <a:r>
              <a:rPr lang="cs-CZ" altLang="cs-CZ" sz="2400" dirty="0"/>
              <a:t>věda (vs. společenská)</a:t>
            </a:r>
          </a:p>
          <a:p>
            <a:pPr marL="831850" lvl="1" indent="-3238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	Nikoli: </a:t>
            </a:r>
            <a:r>
              <a:rPr lang="cs-CZ" altLang="cs-CZ" sz="2400" i="1" dirty="0"/>
              <a:t>vědomí; vůle; dobro; smysl </a:t>
            </a:r>
            <a:r>
              <a:rPr lang="cs-CZ" altLang="cs-CZ" sz="2400" dirty="0"/>
              <a:t>(věcí či života)</a:t>
            </a:r>
            <a:br>
              <a:rPr lang="cs-CZ" altLang="cs-CZ" sz="2400" dirty="0"/>
            </a:br>
            <a:r>
              <a:rPr lang="cs-CZ" altLang="cs-CZ" sz="2400" dirty="0"/>
              <a:t>	</a:t>
            </a:r>
            <a:r>
              <a:rPr lang="cs-CZ" altLang="cs-CZ" sz="2400" i="1" dirty="0"/>
              <a:t>Příčina</a:t>
            </a:r>
            <a:r>
              <a:rPr lang="cs-CZ" altLang="cs-CZ" sz="2400" dirty="0"/>
              <a:t> a </a:t>
            </a:r>
            <a:r>
              <a:rPr lang="cs-CZ" altLang="cs-CZ" sz="2400" i="1" dirty="0"/>
              <a:t>důsledek; život</a:t>
            </a:r>
            <a:r>
              <a:rPr lang="cs-CZ" altLang="cs-CZ" sz="2400" dirty="0"/>
              <a:t>: v aplikacích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/>
              <a:t>Nejzákladnější</a:t>
            </a:r>
            <a:r>
              <a:rPr lang="cs-CZ" altLang="cs-CZ" sz="2400" dirty="0"/>
              <a:t> procesy (vznik chemické vazby; stabilita atomů a molekul; vývoj hvězd)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b="1" i="1" dirty="0"/>
              <a:t>Matematika:</a:t>
            </a:r>
            <a:r>
              <a:rPr lang="cs-CZ" altLang="cs-CZ" sz="2400" dirty="0"/>
              <a:t> jazyk fyziky</a:t>
            </a:r>
          </a:p>
          <a:p>
            <a:pPr marL="83185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/>
              <a:t>Aplikace; mezioborové disciplíny (fyzikální chemie, biomechanika, biofyzika)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6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674"/>
            <a:ext cx="7886700" cy="1325563"/>
          </a:xfrm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Předmět studia (</a:t>
            </a:r>
            <a:r>
              <a:rPr lang="cs-CZ" altLang="cs-CZ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pokr</a:t>
            </a: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.)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Doba</a:t>
            </a:r>
            <a:r>
              <a:rPr lang="cs-CZ" altLang="cs-CZ" sz="2800" dirty="0"/>
              <a:t> filosofická </a:t>
            </a:r>
            <a:r>
              <a:rPr lang="cs-CZ" altLang="cs-CZ" dirty="0"/>
              <a:t>(předvědecká): Aristoteles </a:t>
            </a:r>
            <a:br>
              <a:rPr lang="cs-CZ" altLang="cs-CZ" dirty="0"/>
            </a:br>
            <a:r>
              <a:rPr lang="cs-CZ" altLang="cs-CZ" dirty="0"/>
              <a:t>(věci se pohybují tak, aby zaujaly svá přirozená místa v přírodě: země dole, nad ní voda, oheň...)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Doba</a:t>
            </a:r>
            <a:r>
              <a:rPr lang="cs-CZ" altLang="cs-CZ" sz="2800" dirty="0"/>
              <a:t> klasická:</a:t>
            </a:r>
            <a:r>
              <a:rPr lang="cs-CZ" altLang="cs-CZ" dirty="0"/>
              <a:t> Galileo, Newton, … XVII-</a:t>
            </a:r>
            <a:r>
              <a:rPr lang="cs-CZ" altLang="cs-CZ" dirty="0" err="1"/>
              <a:t>XIX.stol</a:t>
            </a:r>
            <a:r>
              <a:rPr lang="cs-CZ" altLang="cs-CZ" dirty="0"/>
              <a:t>.</a:t>
            </a:r>
            <a:br>
              <a:rPr lang="cs-CZ" altLang="cs-CZ" dirty="0"/>
            </a:br>
            <a:r>
              <a:rPr lang="cs-CZ" altLang="cs-CZ" dirty="0"/>
              <a:t>Důraz na kvantitativní popis; měření. </a:t>
            </a:r>
            <a:br>
              <a:rPr lang="cs-CZ" altLang="cs-CZ" dirty="0"/>
            </a:br>
            <a:r>
              <a:rPr lang="cs-CZ" altLang="cs-CZ" dirty="0"/>
              <a:t>Pohybové rovnice vs. Principy (analytická mech.)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Doba </a:t>
            </a:r>
            <a:r>
              <a:rPr lang="cs-CZ" altLang="cs-CZ" sz="2800" dirty="0"/>
              <a:t>moderní</a:t>
            </a:r>
            <a:r>
              <a:rPr lang="cs-CZ" altLang="cs-CZ" dirty="0"/>
              <a:t>: od r. 1905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Teorie relativity (STR, OTR</a:t>
            </a:r>
            <a:r>
              <a:rPr lang="cs-CZ" altLang="cs-CZ" dirty="0" smtClean="0"/>
              <a:t>) </a:t>
            </a:r>
            <a:r>
              <a:rPr lang="cs-CZ" altLang="cs-CZ" dirty="0" smtClean="0">
                <a:sym typeface="Symbol" panose="05050102010706020507" pitchFamily="18" charset="2"/>
              </a:rPr>
              <a:t> STR však nyní přechází do klasické fyziky</a:t>
            </a:r>
            <a:endParaRPr lang="cs-CZ" altLang="cs-CZ" dirty="0"/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/>
              <a:t>Kvantová teorie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Klasická fyzika</a:t>
            </a:r>
            <a:endParaRPr lang="cs-CZ" altLang="cs-CZ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dirty="0"/>
              <a:t>Prostor </a:t>
            </a:r>
            <a:br>
              <a:rPr lang="cs-CZ" altLang="cs-CZ" sz="2800" dirty="0"/>
            </a:br>
            <a:r>
              <a:rPr lang="cs-CZ" altLang="cs-CZ" sz="2800" dirty="0"/>
              <a:t>  </a:t>
            </a:r>
            <a:r>
              <a:rPr lang="cs-CZ" altLang="cs-CZ" dirty="0"/>
              <a:t>newtonovský </a:t>
            </a:r>
            <a:r>
              <a:rPr lang="cs-CZ" altLang="cs-CZ" dirty="0">
                <a:solidFill>
                  <a:srgbClr val="FF0000"/>
                </a:solidFill>
              </a:rPr>
              <a:t>absolutní prostor</a:t>
            </a:r>
            <a:r>
              <a:rPr lang="cs-CZ" altLang="cs-CZ" dirty="0"/>
              <a:t> 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dirty="0"/>
              <a:t>Čas</a:t>
            </a:r>
            <a:br>
              <a:rPr lang="cs-CZ" altLang="cs-CZ" sz="2800" dirty="0"/>
            </a:br>
            <a:r>
              <a:rPr lang="cs-CZ" altLang="cs-CZ" dirty="0"/>
              <a:t>  newtonovský </a:t>
            </a:r>
            <a:r>
              <a:rPr lang="cs-CZ" altLang="cs-CZ" dirty="0">
                <a:solidFill>
                  <a:srgbClr val="FF0000"/>
                </a:solidFill>
              </a:rPr>
              <a:t>absolutní čas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dirty="0"/>
              <a:t>Klid </a:t>
            </a:r>
            <a:r>
              <a:rPr lang="cs-CZ" altLang="cs-CZ" dirty="0"/>
              <a:t>vs.</a:t>
            </a:r>
            <a:r>
              <a:rPr lang="cs-CZ" altLang="cs-CZ" sz="2800" dirty="0"/>
              <a:t> pohyb: </a:t>
            </a:r>
            <a:br>
              <a:rPr lang="cs-CZ" altLang="cs-CZ" sz="2800" dirty="0"/>
            </a:br>
            <a:r>
              <a:rPr lang="cs-CZ" altLang="cs-CZ" sz="2800" dirty="0"/>
              <a:t>  </a:t>
            </a:r>
            <a:r>
              <a:rPr lang="cs-CZ" altLang="cs-CZ" dirty="0"/>
              <a:t>již Galileo znal princip mechanické relativity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dirty="0"/>
              <a:t>Síla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/>
              <a:t>  příčina </a:t>
            </a:r>
            <a:r>
              <a:rPr lang="cs-CZ" altLang="cs-CZ" dirty="0">
                <a:solidFill>
                  <a:srgbClr val="FF0000"/>
                </a:solidFill>
              </a:rPr>
              <a:t>změny</a:t>
            </a:r>
            <a:r>
              <a:rPr lang="cs-CZ" altLang="cs-CZ" dirty="0"/>
              <a:t> </a:t>
            </a:r>
            <a:r>
              <a:rPr lang="cs-CZ" altLang="cs-CZ" dirty="0" smtClean="0"/>
              <a:t>pohybu (vs. Aristoteles)</a:t>
            </a:r>
            <a:endParaRPr lang="cs-CZ" altLang="cs-CZ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dirty="0"/>
              <a:t>Práce</a:t>
            </a:r>
            <a:br>
              <a:rPr lang="cs-CZ" altLang="cs-CZ" sz="2800" dirty="0"/>
            </a:br>
            <a:r>
              <a:rPr lang="cs-CZ" altLang="cs-CZ" sz="2800" dirty="0"/>
              <a:t> </a:t>
            </a:r>
            <a:r>
              <a:rPr lang="cs-CZ" altLang="cs-CZ" dirty="0"/>
              <a:t> (energie, teplo, chemie, elektřina – napříč fyzikou)</a:t>
            </a:r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1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7950" algn="ctr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Typy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b="1" dirty="0" smtClean="0"/>
              <a:t> Částice </a:t>
            </a:r>
            <a:r>
              <a:rPr lang="cs-CZ" altLang="cs-CZ" sz="2800" dirty="0"/>
              <a:t>(</a:t>
            </a:r>
            <a:r>
              <a:rPr lang="cs-CZ" altLang="cs-CZ" sz="2600" dirty="0"/>
              <a:t>Newton „</a:t>
            </a:r>
            <a:r>
              <a:rPr lang="cs-CZ" altLang="cs-CZ" sz="2600" b="1" dirty="0"/>
              <a:t>těleso</a:t>
            </a:r>
            <a:r>
              <a:rPr lang="cs-CZ" altLang="cs-CZ" sz="2600" dirty="0"/>
              <a:t>“, my „</a:t>
            </a:r>
            <a:r>
              <a:rPr lang="cs-CZ" altLang="cs-CZ" sz="2600" b="1" dirty="0"/>
              <a:t>hmotný bod</a:t>
            </a:r>
            <a:r>
              <a:rPr lang="cs-CZ" altLang="cs-CZ" sz="2600" dirty="0"/>
              <a:t>“ )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600" dirty="0"/>
              <a:t>Tuhé těleso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600" dirty="0"/>
              <a:t>Kontinuum (spojité prostředí, guma, voda...)</a:t>
            </a:r>
            <a:r>
              <a:rPr lang="cs-CZ" altLang="cs-CZ" dirty="0"/>
              <a:t> </a:t>
            </a:r>
          </a:p>
          <a:p>
            <a:pPr marL="107950" indent="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b="1" dirty="0" smtClean="0"/>
              <a:t> Pole </a:t>
            </a:r>
            <a:r>
              <a:rPr lang="cs-CZ" altLang="cs-CZ" sz="2600" dirty="0"/>
              <a:t>(popis síly, interakce)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600" dirty="0"/>
              <a:t>Gravitační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600" dirty="0"/>
              <a:t>Elektrické (elektromagnetické)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600" dirty="0"/>
              <a:t>Světlo </a:t>
            </a:r>
            <a:r>
              <a:rPr lang="cs-CZ" altLang="cs-CZ" sz="2600" dirty="0">
                <a:latin typeface="Symbol" panose="05050102010706020507" pitchFamily="18" charset="2"/>
              </a:rPr>
              <a:t> </a:t>
            </a:r>
            <a:r>
              <a:rPr lang="cs-CZ" altLang="cs-CZ" sz="2600" dirty="0" err="1"/>
              <a:t>elmg</a:t>
            </a:r>
            <a:r>
              <a:rPr lang="cs-CZ" altLang="cs-CZ" sz="2600" dirty="0"/>
              <a:t>. pole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21192"/>
            <a:ext cx="7886700" cy="1325563"/>
          </a:xfrm>
        </p:spPr>
        <p:txBody>
          <a:bodyPr/>
          <a:lstStyle/>
          <a:p>
            <a:pPr algn="ctr"/>
            <a:r>
              <a:rPr lang="cs-CZ" alt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Klasická fyzikální veličina</a:t>
            </a:r>
            <a:endParaRPr lang="cs-CZ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150" indent="-457200">
              <a:buSzPct val="53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b="1" dirty="0" smtClean="0"/>
              <a:t>Fyzikální </a:t>
            </a:r>
            <a:r>
              <a:rPr lang="cs-CZ" altLang="cs-CZ" sz="2800" b="1" dirty="0"/>
              <a:t>veličina</a:t>
            </a:r>
            <a:br>
              <a:rPr lang="cs-CZ" altLang="cs-CZ" sz="2800" b="1" dirty="0"/>
            </a:br>
            <a:r>
              <a:rPr lang="cs-CZ" altLang="cs-CZ" sz="2000" dirty="0"/>
              <a:t>vlastnost objektu, materiálu či jevu, kterou lze měřit a přiřadit jí číselnou hodnotu + reference</a:t>
            </a:r>
            <a:r>
              <a:rPr lang="en-US" altLang="cs-CZ" sz="2000" dirty="0"/>
              <a:t> (2,4 mg)</a:t>
            </a:r>
            <a:endParaRPr lang="cs-CZ" altLang="cs-CZ" sz="2000" dirty="0"/>
          </a:p>
          <a:p>
            <a:pPr marL="565150" indent="-4572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b="1" dirty="0"/>
              <a:t>V klasické fyzice:</a:t>
            </a:r>
          </a:p>
          <a:p>
            <a:pPr marL="450850" lvl="1" indent="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dirty="0" smtClean="0"/>
              <a:t> </a:t>
            </a:r>
            <a:r>
              <a:rPr lang="cs-CZ" altLang="cs-CZ" sz="2400" dirty="0" smtClean="0"/>
              <a:t>Mají </a:t>
            </a:r>
            <a:r>
              <a:rPr lang="cs-CZ" altLang="cs-CZ" sz="2400" dirty="0"/>
              <a:t>svou </a:t>
            </a:r>
            <a:r>
              <a:rPr lang="cs-CZ" altLang="cs-CZ" sz="2400" b="1" dirty="0"/>
              <a:t>přesnou, ale neznámou</a:t>
            </a:r>
            <a:r>
              <a:rPr lang="cs-CZ" altLang="cs-CZ" sz="2400" dirty="0"/>
              <a:t> hodnotu; ta je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  v  principu </a:t>
            </a:r>
            <a:r>
              <a:rPr lang="cs-CZ" altLang="cs-CZ" sz="2400" dirty="0"/>
              <a:t>libovolně přesně </a:t>
            </a:r>
            <a:r>
              <a:rPr lang="cs-CZ" altLang="cs-CZ" sz="2400" b="1" dirty="0" smtClean="0"/>
              <a:t>změřitelná</a:t>
            </a:r>
            <a:br>
              <a:rPr lang="cs-CZ" altLang="cs-CZ" sz="2400" b="1" dirty="0" smtClean="0"/>
            </a:br>
            <a:r>
              <a:rPr lang="cs-CZ" altLang="cs-CZ" sz="2400" b="1" dirty="0" smtClean="0"/>
              <a:t>  </a:t>
            </a:r>
            <a:r>
              <a:rPr lang="cs-CZ" altLang="cs-CZ" sz="2400" dirty="0"/>
              <a:t>(nověji</a:t>
            </a:r>
            <a:r>
              <a:rPr lang="cs-CZ" altLang="cs-CZ" sz="2400" dirty="0" smtClean="0"/>
              <a:t>: kterákoli hodnota z intervalu </a:t>
            </a:r>
            <a:r>
              <a:rPr lang="cs-CZ" altLang="cs-CZ" sz="2400" dirty="0"/>
              <a:t>nejistoty)</a:t>
            </a:r>
          </a:p>
          <a:p>
            <a:pPr marL="450850" lvl="1" indent="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400" dirty="0" smtClean="0"/>
              <a:t> Mění </a:t>
            </a:r>
            <a:r>
              <a:rPr lang="cs-CZ" altLang="cs-CZ" sz="2400" dirty="0"/>
              <a:t>se </a:t>
            </a:r>
            <a:r>
              <a:rPr lang="cs-CZ" altLang="cs-CZ" sz="2400" b="1" dirty="0"/>
              <a:t>spojitě</a:t>
            </a:r>
            <a:r>
              <a:rPr lang="cs-CZ" altLang="cs-CZ" sz="2400" dirty="0"/>
              <a:t> (Natura non facit </a:t>
            </a:r>
            <a:r>
              <a:rPr lang="cs-CZ" altLang="cs-CZ" sz="2400" dirty="0" err="1"/>
              <a:t>saltus</a:t>
            </a:r>
            <a:r>
              <a:rPr lang="cs-CZ" altLang="cs-CZ" sz="2400" dirty="0"/>
              <a:t>)</a:t>
            </a:r>
          </a:p>
          <a:p>
            <a:pPr marL="450850" lvl="1" indent="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400" b="1" dirty="0" smtClean="0"/>
              <a:t> Měření </a:t>
            </a:r>
            <a:r>
              <a:rPr lang="cs-CZ" altLang="cs-CZ" sz="2400" dirty="0"/>
              <a:t>lze v principu provést tak, že prakticky </a:t>
            </a:r>
            <a:r>
              <a:rPr lang="cs-CZ" altLang="cs-CZ" sz="2400" b="1" dirty="0"/>
              <a:t>neovlivní  měřený jev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3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Newtonovská (vektorová) fyzika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Popis (vztažná soustava):</a:t>
            </a:r>
          </a:p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sz="2400" dirty="0" smtClean="0"/>
              <a:t>Absolutní čas</a:t>
            </a:r>
          </a:p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sz="2400" dirty="0" smtClean="0"/>
              <a:t>Absolutní prostor</a:t>
            </a:r>
          </a:p>
          <a:p>
            <a:pPr marL="850900" lvl="1" indent="-34290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sz="2400" dirty="0" smtClean="0"/>
              <a:t>Objekt (částice) je určen veličinami</a:t>
            </a:r>
          </a:p>
          <a:p>
            <a:pPr marL="1136650" lvl="2" indent="-28575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sz="2100" dirty="0" smtClean="0"/>
              <a:t>hmotnost </a:t>
            </a:r>
            <a:r>
              <a:rPr lang="cs-CZ" sz="2100" i="1" dirty="0" smtClean="0">
                <a:latin typeface="Book Antiqua" panose="02040602050305030304" pitchFamily="18" charset="0"/>
              </a:rPr>
              <a:t>m </a:t>
            </a:r>
            <a:r>
              <a:rPr lang="cs-CZ" sz="2100" dirty="0" smtClean="0"/>
              <a:t>&gt; 0</a:t>
            </a:r>
          </a:p>
          <a:p>
            <a:pPr marL="1136650" lvl="2" indent="-285750">
              <a:buSzPct val="45000"/>
              <a:buFont typeface="Calibri" panose="020F0502020204030204" pitchFamily="34" charset="0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sz="2100" dirty="0" smtClean="0"/>
              <a:t>poloha </a:t>
            </a:r>
            <a:r>
              <a:rPr lang="cs-CZ" sz="2100" b="1" i="1" dirty="0" smtClean="0">
                <a:latin typeface="Book Antiqua" panose="02040602050305030304" pitchFamily="18" charset="0"/>
              </a:rPr>
              <a:t>r</a:t>
            </a:r>
            <a:r>
              <a:rPr lang="cs-CZ" sz="2100" dirty="0" smtClean="0">
                <a:latin typeface="Book Antiqua" panose="02040602050305030304" pitchFamily="18" charset="0"/>
              </a:rPr>
              <a:t>(</a:t>
            </a:r>
            <a:r>
              <a:rPr lang="cs-CZ" sz="2100" i="1" dirty="0" smtClean="0">
                <a:latin typeface="Book Antiqua" panose="02040602050305030304" pitchFamily="18" charset="0"/>
              </a:rPr>
              <a:t>t</a:t>
            </a:r>
            <a:r>
              <a:rPr lang="cs-CZ" sz="2100" dirty="0" smtClean="0">
                <a:latin typeface="Book Antiqua" panose="02040602050305030304" pitchFamily="18" charset="0"/>
              </a:rPr>
              <a:t>) </a:t>
            </a:r>
            <a:r>
              <a:rPr lang="cs-CZ" sz="2100" dirty="0" smtClean="0"/>
              <a:t>v 3D prostoru</a:t>
            </a:r>
          </a:p>
          <a:p>
            <a:pPr marL="16510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sz="2400" dirty="0" smtClean="0"/>
              <a:t>Charakteristiky </a:t>
            </a:r>
            <a:r>
              <a:rPr lang="cs-CZ" altLang="cs-CZ" sz="2400" dirty="0"/>
              <a:t>pohybu částice </a:t>
            </a:r>
            <a:endParaRPr lang="cs-CZ" altLang="cs-CZ" sz="2400" dirty="0" smtClean="0"/>
          </a:p>
          <a:p>
            <a:pPr marL="508000" indent="-34290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dirty="0" smtClean="0"/>
              <a:t>rychlost </a:t>
            </a:r>
            <a:r>
              <a:rPr lang="cs-CZ" b="1" i="1" dirty="0" smtClean="0">
                <a:latin typeface="Book Antiqua" panose="02040602050305030304" pitchFamily="18" charset="0"/>
              </a:rPr>
              <a:t>v</a:t>
            </a:r>
            <a:r>
              <a:rPr lang="cs-CZ" dirty="0" smtClean="0">
                <a:latin typeface="Book Antiqua" panose="02040602050305030304" pitchFamily="18" charset="0"/>
              </a:rPr>
              <a:t>(</a:t>
            </a:r>
            <a:r>
              <a:rPr lang="cs-CZ" i="1" dirty="0" smtClean="0">
                <a:latin typeface="Book Antiqua" panose="02040602050305030304" pitchFamily="18" charset="0"/>
              </a:rPr>
              <a:t>t</a:t>
            </a:r>
            <a:r>
              <a:rPr lang="cs-CZ" dirty="0" smtClean="0">
                <a:latin typeface="Book Antiqua" panose="02040602050305030304" pitchFamily="18" charset="0"/>
              </a:rPr>
              <a:t>) = </a:t>
            </a:r>
            <a:r>
              <a:rPr lang="cs-CZ" dirty="0" err="1" smtClean="0">
                <a:latin typeface="Book Antiqua" panose="02040602050305030304" pitchFamily="18" charset="0"/>
              </a:rPr>
              <a:t>d</a:t>
            </a:r>
            <a:r>
              <a:rPr lang="cs-CZ" b="1" i="1" dirty="0" err="1" smtClean="0">
                <a:latin typeface="Book Antiqua" panose="02040602050305030304" pitchFamily="18" charset="0"/>
              </a:rPr>
              <a:t>r</a:t>
            </a:r>
            <a:r>
              <a:rPr lang="cs-CZ" dirty="0" smtClean="0">
                <a:latin typeface="Book Antiqua" panose="02040602050305030304" pitchFamily="18" charset="0"/>
              </a:rPr>
              <a:t>/</a:t>
            </a:r>
            <a:r>
              <a:rPr lang="cs-CZ" dirty="0" err="1" smtClean="0">
                <a:latin typeface="Book Antiqua" panose="02040602050305030304" pitchFamily="18" charset="0"/>
              </a:rPr>
              <a:t>d</a:t>
            </a:r>
            <a:r>
              <a:rPr lang="cs-CZ" i="1" dirty="0" err="1" smtClean="0">
                <a:latin typeface="Book Antiqua" panose="02040602050305030304" pitchFamily="18" charset="0"/>
              </a:rPr>
              <a:t>t</a:t>
            </a:r>
            <a:endParaRPr lang="cs-CZ" i="1" dirty="0" smtClean="0">
              <a:latin typeface="Book Antiqua" panose="02040602050305030304" pitchFamily="18" charset="0"/>
            </a:endParaRPr>
          </a:p>
          <a:p>
            <a:pPr marL="508000" indent="-34290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dirty="0" smtClean="0"/>
              <a:t>zrychlení </a:t>
            </a:r>
            <a:r>
              <a:rPr lang="cs-CZ" b="1" i="1" dirty="0" smtClean="0">
                <a:latin typeface="Book Antiqua" panose="02040602050305030304" pitchFamily="18" charset="0"/>
              </a:rPr>
              <a:t>a</a:t>
            </a:r>
            <a:r>
              <a:rPr lang="cs-CZ" dirty="0" smtClean="0">
                <a:latin typeface="Book Antiqua" panose="02040602050305030304" pitchFamily="18" charset="0"/>
              </a:rPr>
              <a:t>(</a:t>
            </a:r>
            <a:r>
              <a:rPr lang="cs-CZ" i="1" dirty="0" smtClean="0">
                <a:latin typeface="Book Antiqua" panose="02040602050305030304" pitchFamily="18" charset="0"/>
              </a:rPr>
              <a:t>t</a:t>
            </a:r>
            <a:r>
              <a:rPr lang="cs-CZ" dirty="0" smtClean="0">
                <a:latin typeface="Book Antiqua" panose="02040602050305030304" pitchFamily="18" charset="0"/>
              </a:rPr>
              <a:t>) = </a:t>
            </a:r>
            <a:r>
              <a:rPr lang="cs-CZ" dirty="0" err="1" smtClean="0">
                <a:latin typeface="Book Antiqua" panose="02040602050305030304" pitchFamily="18" charset="0"/>
              </a:rPr>
              <a:t>d</a:t>
            </a:r>
            <a:r>
              <a:rPr lang="cs-CZ" b="1" i="1" dirty="0" err="1" smtClean="0">
                <a:latin typeface="Book Antiqua" panose="02040602050305030304" pitchFamily="18" charset="0"/>
              </a:rPr>
              <a:t>v</a:t>
            </a:r>
            <a:r>
              <a:rPr lang="cs-CZ" dirty="0" smtClean="0">
                <a:latin typeface="Book Antiqua" panose="02040602050305030304" pitchFamily="18" charset="0"/>
              </a:rPr>
              <a:t>/</a:t>
            </a:r>
            <a:r>
              <a:rPr lang="cs-CZ" dirty="0" err="1" smtClean="0">
                <a:latin typeface="Book Antiqua" panose="02040602050305030304" pitchFamily="18" charset="0"/>
              </a:rPr>
              <a:t>d</a:t>
            </a:r>
            <a:r>
              <a:rPr lang="cs-CZ" i="1" dirty="0" err="1" smtClean="0">
                <a:latin typeface="Book Antiqua" panose="02040602050305030304" pitchFamily="18" charset="0"/>
              </a:rPr>
              <a:t>t</a:t>
            </a:r>
            <a:endParaRPr lang="cs-CZ" i="1" dirty="0" smtClean="0">
              <a:latin typeface="Book Antiqua" panose="02040602050305030304" pitchFamily="18" charset="0"/>
            </a:endParaRPr>
          </a:p>
          <a:p>
            <a:pPr marL="508000" indent="-34290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dirty="0" smtClean="0"/>
              <a:t>hybnost </a:t>
            </a:r>
            <a:r>
              <a:rPr lang="cs-CZ" b="1" i="1" dirty="0" smtClean="0">
                <a:latin typeface="Book Antiqua" panose="02040602050305030304" pitchFamily="18" charset="0"/>
              </a:rPr>
              <a:t>p</a:t>
            </a:r>
            <a:r>
              <a:rPr lang="cs-CZ" dirty="0" smtClean="0">
                <a:latin typeface="Book Antiqua" panose="02040602050305030304" pitchFamily="18" charset="0"/>
              </a:rPr>
              <a:t> = </a:t>
            </a:r>
            <a:r>
              <a:rPr lang="cs-CZ" i="1" dirty="0" err="1" smtClean="0">
                <a:latin typeface="Book Antiqua" panose="02040602050305030304" pitchFamily="18" charset="0"/>
              </a:rPr>
              <a:t>m</a:t>
            </a:r>
            <a:r>
              <a:rPr lang="cs-CZ" b="1" i="1" dirty="0" err="1" smtClean="0">
                <a:latin typeface="Book Antiqua" panose="02040602050305030304" pitchFamily="18" charset="0"/>
              </a:rPr>
              <a:t>v</a:t>
            </a:r>
            <a:endParaRPr lang="cs-CZ" b="1" i="1" dirty="0" smtClean="0">
              <a:latin typeface="Book Antiqua" panose="02040602050305030304" pitchFamily="18" charset="0"/>
            </a:endParaRPr>
          </a:p>
          <a:p>
            <a:pPr marL="508000" indent="-34290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dirty="0" smtClean="0"/>
              <a:t>energie („živá síla“) </a:t>
            </a:r>
            <a:r>
              <a:rPr lang="cs-CZ" i="1" dirty="0" smtClean="0">
                <a:latin typeface="Book Antiqua" panose="02040602050305030304" pitchFamily="18" charset="0"/>
              </a:rPr>
              <a:t>E</a:t>
            </a:r>
            <a:r>
              <a:rPr lang="cs-CZ" dirty="0" smtClean="0">
                <a:latin typeface="Book Antiqua" panose="02040602050305030304" pitchFamily="18" charset="0"/>
              </a:rPr>
              <a:t> = ½ </a:t>
            </a:r>
            <a:r>
              <a:rPr lang="cs-CZ" i="1" dirty="0" smtClean="0">
                <a:latin typeface="Book Antiqua" panose="02040602050305030304" pitchFamily="18" charset="0"/>
              </a:rPr>
              <a:t>mv</a:t>
            </a:r>
            <a:r>
              <a:rPr lang="cs-CZ" baseline="30000" dirty="0" smtClean="0">
                <a:latin typeface="Book Antiqua" panose="02040602050305030304" pitchFamily="18" charset="0"/>
              </a:rPr>
              <a:t>2</a:t>
            </a:r>
          </a:p>
          <a:p>
            <a:pPr marL="508000" indent="-34290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dirty="0" smtClean="0">
                <a:latin typeface="Book Antiqua" panose="02040602050305030304" pitchFamily="18" charset="0"/>
              </a:rPr>
              <a:t>…</a:t>
            </a:r>
          </a:p>
          <a:p>
            <a:pPr marL="165100" indent="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55454" y="6396107"/>
            <a:ext cx="3086100" cy="365125"/>
          </a:xfrm>
        </p:spPr>
        <p:txBody>
          <a:bodyPr/>
          <a:lstStyle/>
          <a:p>
            <a:r>
              <a:rPr lang="cs-CZ" altLang="cs-CZ" sz="900" dirty="0" err="1" smtClean="0">
                <a:solidFill>
                  <a:srgbClr val="000000"/>
                </a:solidFill>
              </a:rPr>
              <a:t>FyM</a:t>
            </a:r>
            <a:r>
              <a:rPr lang="cs-CZ" altLang="cs-CZ" sz="900" dirty="0" smtClean="0">
                <a:solidFill>
                  <a:srgbClr val="000000"/>
                </a:solidFill>
              </a:rPr>
              <a:t> – Obdržálek – 2018-05-11</a:t>
            </a:r>
            <a:endParaRPr lang="cs-CZ" altLang="cs-CZ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76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9876</TotalTime>
  <Words>650</Words>
  <Application>Microsoft Office PowerPoint</Application>
  <PresentationFormat>Předvádění na obrazovce (4:3)</PresentationFormat>
  <Paragraphs>235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14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33" baseType="lpstr">
      <vt:lpstr>Arial Unicode MS</vt:lpstr>
      <vt:lpstr>Arial</vt:lpstr>
      <vt:lpstr>Book Antiqua</vt:lpstr>
      <vt:lpstr>Bookman Old Style</vt:lpstr>
      <vt:lpstr>Calibri</vt:lpstr>
      <vt:lpstr>Calibri Light</vt:lpstr>
      <vt:lpstr>Comic Sans MS</vt:lpstr>
      <vt:lpstr>csr10</vt:lpstr>
      <vt:lpstr>csr8</vt:lpstr>
      <vt:lpstr>Symbol</vt:lpstr>
      <vt:lpstr>Times New Roman</vt:lpstr>
      <vt:lpstr>Trebuchet MS</vt:lpstr>
      <vt:lpstr>Wingdings</vt:lpstr>
      <vt:lpstr>Wingdings 2</vt:lpstr>
      <vt:lpstr>HDOfficeLightV0</vt:lpstr>
      <vt:lpstr>Motiv Office</vt:lpstr>
      <vt:lpstr>Prezentace aplikace PowerPoint</vt:lpstr>
      <vt:lpstr>Literatura</vt:lpstr>
      <vt:lpstr>Fyzika v kontextu našeho poznání</vt:lpstr>
      <vt:lpstr>Předmět studia fyziky</vt:lpstr>
      <vt:lpstr>Předmět studia (pokr.)</vt:lpstr>
      <vt:lpstr>Klasická fyzika</vt:lpstr>
      <vt:lpstr>Typy objektů</vt:lpstr>
      <vt:lpstr>Klasická fyzikální veličina</vt:lpstr>
      <vt:lpstr>Newtonovská (vektorová) fyzika</vt:lpstr>
      <vt:lpstr>Pohybové zákony Newtonovy</vt:lpstr>
      <vt:lpstr>Analytická mechanika</vt:lpstr>
      <vt:lpstr>Speciální teorie relativity</vt:lpstr>
      <vt:lpstr>Obecná teorie relativity (GTR)</vt:lpstr>
      <vt:lpstr>Kvantová teorie</vt:lpstr>
      <vt:lpstr>Standardní model</vt:lpstr>
      <vt:lpstr>Standardní model</vt:lpstr>
      <vt:lpstr>Interakce („síla“)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Jan Obdrzalek</cp:lastModifiedBy>
  <cp:revision>539</cp:revision>
  <cp:lastPrinted>2014-03-09T18:11:39Z</cp:lastPrinted>
  <dcterms:created xsi:type="dcterms:W3CDTF">2010-10-29T03:57:00Z</dcterms:created>
  <dcterms:modified xsi:type="dcterms:W3CDTF">2018-05-11T18:47:20Z</dcterms:modified>
</cp:coreProperties>
</file>