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74" r:id="rId1"/>
    <p:sldMasterId id="2147483898" r:id="rId2"/>
  </p:sldMasterIdLst>
  <p:notesMasterIdLst>
    <p:notesMasterId r:id="rId17"/>
  </p:notesMasterIdLst>
  <p:handoutMasterIdLst>
    <p:handoutMasterId r:id="rId18"/>
  </p:handoutMasterIdLst>
  <p:sldIdLst>
    <p:sldId id="256" r:id="rId3"/>
    <p:sldId id="340" r:id="rId4"/>
    <p:sldId id="345" r:id="rId5"/>
    <p:sldId id="342" r:id="rId6"/>
    <p:sldId id="347" r:id="rId7"/>
    <p:sldId id="348" r:id="rId8"/>
    <p:sldId id="350" r:id="rId9"/>
    <p:sldId id="349" r:id="rId10"/>
    <p:sldId id="346" r:id="rId11"/>
    <p:sldId id="343" r:id="rId12"/>
    <p:sldId id="351" r:id="rId13"/>
    <p:sldId id="341" r:id="rId14"/>
    <p:sldId id="353" r:id="rId15"/>
    <p:sldId id="344" r:id="rId16"/>
  </p:sldIdLst>
  <p:sldSz cx="9144000" cy="6858000" type="screen4x3"/>
  <p:notesSz cx="10234613" cy="70993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FFCCCC"/>
    <a:srgbClr val="FF3300"/>
    <a:srgbClr val="FF5050"/>
    <a:srgbClr val="CC0000"/>
    <a:srgbClr val="09FF0F"/>
    <a:srgbClr val="009900"/>
    <a:srgbClr val="FF0000"/>
    <a:srgbClr val="D60093"/>
    <a:srgbClr val="32B5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877" autoAdjust="0"/>
    <p:restoredTop sz="86535" autoAdjust="0"/>
  </p:normalViewPr>
  <p:slideViewPr>
    <p:cSldViewPr snapToGrid="0">
      <p:cViewPr varScale="1">
        <p:scale>
          <a:sx n="59" d="100"/>
          <a:sy n="59" d="100"/>
        </p:scale>
        <p:origin x="77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5285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434999" cy="35496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797246" y="0"/>
            <a:ext cx="4434999" cy="35496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pPr>
              <a:defRPr/>
            </a:pPr>
            <a:r>
              <a:rPr lang="cs-CZ" dirty="0" smtClean="0"/>
              <a:t>2014-03-10T14:00 </a:t>
            </a:r>
            <a:r>
              <a:rPr lang="cs-CZ" dirty="0" err="1" smtClean="0"/>
              <a:t>FyM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743103"/>
            <a:ext cx="4434999" cy="35496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797246" y="6743103"/>
            <a:ext cx="4434999" cy="35496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pPr>
              <a:defRPr/>
            </a:pPr>
            <a:fld id="{D68BB328-EE29-4456-B815-326014EF39C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3049792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434999" cy="35496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797246" y="0"/>
            <a:ext cx="4434999" cy="35496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pPr>
              <a:defRPr/>
            </a:pPr>
            <a:r>
              <a:rPr lang="cs-CZ" dirty="0" smtClean="0"/>
              <a:t>2014-03-10T14:00 </a:t>
            </a:r>
            <a:r>
              <a:rPr lang="cs-CZ" dirty="0" err="1" smtClean="0"/>
              <a:t>FyM</a:t>
            </a:r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341688" y="531813"/>
            <a:ext cx="3551237" cy="26622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1023462" y="3372168"/>
            <a:ext cx="8187690" cy="3194685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743103"/>
            <a:ext cx="4434999" cy="35496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797246" y="6743103"/>
            <a:ext cx="4434999" cy="35496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pPr>
              <a:defRPr/>
            </a:pPr>
            <a:fld id="{DDE77076-6BF1-479D-83A0-87B5ABAEF25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5035656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2014-03-10T14:00 </a:t>
            </a:r>
            <a:r>
              <a:rPr lang="cs-CZ" dirty="0" err="1" smtClean="0"/>
              <a:t>FyM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DE77076-6BF1-479D-83A0-87B5ABAEF252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39719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7B7E9D-9174-4626-8FF2-DCDD9BD8F9AF}" type="datetime1">
              <a:rPr lang="cs-CZ" smtClean="0"/>
              <a:t>11.05.2018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34F899-505C-440E-8C77-AF8B9184DEA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661275"/>
      </p:ext>
    </p:extLst>
  </p:cSld>
  <p:clrMapOvr>
    <a:masterClrMapping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285FB87-2C93-4506-8A87-18715759F7B7}" type="datetime1">
              <a:rPr lang="cs-CZ" smtClean="0"/>
              <a:t>11.05.2018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BB8357-E09B-43CE-8CDE-B385BAEC1BA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2593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5D2C4E1-CC40-4C64-9831-99FD76EA58F4}" type="datetime1">
              <a:rPr lang="cs-CZ" smtClean="0"/>
              <a:t>11.05.2018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38A854-7E7F-4C31-92ED-9EC62F540B3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44576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7B7E9D-9174-4626-8FF2-DCDD9BD8F9AF}" type="datetime1">
              <a:rPr lang="cs-CZ" smtClean="0"/>
              <a:t>11.05.2018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34F899-505C-440E-8C77-AF8B9184DEA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584863"/>
      </p:ext>
    </p:extLst>
  </p:cSld>
  <p:clrMapOvr>
    <a:masterClrMapping/>
  </p:clrMapOvr>
  <p:hf sldNum="0"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7B7E9D-9174-4626-8FF2-DCDD9BD8F9AF}" type="datetime1">
              <a:rPr lang="cs-CZ" smtClean="0"/>
              <a:t>11.05.2018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34F899-505C-440E-8C77-AF8B9184DEA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2924945"/>
      </p:ext>
    </p:extLst>
  </p:cSld>
  <p:clrMapOvr>
    <a:masterClrMapping/>
  </p:clrMapOvr>
  <p:hf sldNum="0"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8FA4BA6-7559-4E9D-877D-4204AF4C04DF}" type="datetime1">
              <a:rPr lang="cs-CZ" smtClean="0"/>
              <a:t>11.05.2018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F637FF-94DD-43B1-A59E-4EB38ACF18C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10320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09F760-3EA6-4F97-984D-9D896593EDB6}" type="datetime1">
              <a:rPr lang="cs-CZ" smtClean="0"/>
              <a:t>11.05.2018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07129B-61DE-4281-BBEA-50CD310EA10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0095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5D96F7-134D-40B5-8070-FB333D086BD3}" type="datetime1">
              <a:rPr lang="cs-CZ" smtClean="0"/>
              <a:t>11.05.2018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F6FCE8-A434-4C8F-9CDD-9A2AE8F02FA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5969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688C8A-2242-44CD-97DF-31BE9331C7F5}" type="datetime1">
              <a:rPr lang="cs-CZ" smtClean="0"/>
              <a:t>11.05.2018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6EF8C9-069C-4FA2-8C19-FC27C60C1B3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84375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7B7E9D-9174-4626-8FF2-DCDD9BD8F9AF}" type="datetime1">
              <a:rPr lang="cs-CZ" smtClean="0"/>
              <a:t>11.05.2018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34F899-505C-440E-8C77-AF8B9184DEA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8550375"/>
      </p:ext>
    </p:extLst>
  </p:cSld>
  <p:clrMapOvr>
    <a:masterClrMapping/>
  </p:clrMapOvr>
  <p:hf sldNum="0" hd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45D21FA-7FFE-4817-AEED-D2599DBA9CEA}" type="datetime1">
              <a:rPr lang="cs-CZ" smtClean="0"/>
              <a:t>11.05.2018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4CD1D8-0D3C-4E8D-87DF-70377AAD68D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0245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7B7E9D-9174-4626-8FF2-DCDD9BD8F9AF}" type="datetime1">
              <a:rPr lang="cs-CZ" smtClean="0"/>
              <a:t>11.05.2018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34F899-505C-440E-8C77-AF8B9184DEA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4149195"/>
      </p:ext>
    </p:extLst>
  </p:cSld>
  <p:clrMapOvr>
    <a:masterClrMapping/>
  </p:clrMapOvr>
  <p:hf sldNum="0" hd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1CD6865-886F-41E9-B389-7ADE3664A2E4}" type="datetime1">
              <a:rPr lang="cs-CZ" smtClean="0"/>
              <a:t>11.05.2018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C7490B-C69F-488E-A822-8D478D73AA2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78311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285FB87-2C93-4506-8A87-18715759F7B7}" type="datetime1">
              <a:rPr lang="cs-CZ" smtClean="0"/>
              <a:t>11.05.2018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BB8357-E09B-43CE-8CDE-B385BAEC1BA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62844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5D2C4E1-CC40-4C64-9831-99FD76EA58F4}" type="datetime1">
              <a:rPr lang="cs-CZ" smtClean="0"/>
              <a:t>11.05.2018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38A854-7E7F-4C31-92ED-9EC62F540B3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7314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8FA4BA6-7559-4E9D-877D-4204AF4C04DF}" type="datetime1">
              <a:rPr lang="cs-CZ" smtClean="0"/>
              <a:t>11.05.2018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F637FF-94DD-43B1-A59E-4EB38ACF18C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8661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09F760-3EA6-4F97-984D-9D896593EDB6}" type="datetime1">
              <a:rPr lang="cs-CZ" smtClean="0"/>
              <a:t>11.05.2018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07129B-61DE-4281-BBEA-50CD310EA10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1815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5D96F7-134D-40B5-8070-FB333D086BD3}" type="datetime1">
              <a:rPr lang="cs-CZ" smtClean="0"/>
              <a:t>11.05.2018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F6FCE8-A434-4C8F-9CDD-9A2AE8F02FA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779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688C8A-2242-44CD-97DF-31BE9331C7F5}" type="datetime1">
              <a:rPr lang="cs-CZ" smtClean="0"/>
              <a:t>11.05.2018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6EF8C9-069C-4FA2-8C19-FC27C60C1B3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031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7B7E9D-9174-4626-8FF2-DCDD9BD8F9AF}" type="datetime1">
              <a:rPr lang="cs-CZ" smtClean="0"/>
              <a:t>11.05.2018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34F899-505C-440E-8C77-AF8B9184DEA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897652"/>
      </p:ext>
    </p:extLst>
  </p:cSld>
  <p:clrMapOvr>
    <a:masterClrMapping/>
  </p:clrMapOvr>
  <p:hf sldNum="0"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45D21FA-7FFE-4817-AEED-D2599DBA9CEA}" type="datetime1">
              <a:rPr lang="cs-CZ" smtClean="0"/>
              <a:t>11.05.2018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4CD1D8-0D3C-4E8D-87DF-70377AAD68D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6894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1CD6865-886F-41E9-B389-7ADE3664A2E4}" type="datetime1">
              <a:rPr lang="cs-CZ" smtClean="0"/>
              <a:t>11.05.2018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C7490B-C69F-488E-A822-8D478D73AA2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1169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fld id="{117B7E9D-9174-4626-8FF2-DCDD9BD8F9AF}" type="datetime1">
              <a:rPr lang="cs-CZ" smtClean="0"/>
              <a:t>11.05.2018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534F899-505C-440E-8C77-AF8B9184DEA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8891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5" r:id="rId1"/>
    <p:sldLayoutId id="2147483876" r:id="rId2"/>
    <p:sldLayoutId id="2147483877" r:id="rId3"/>
    <p:sldLayoutId id="2147483878" r:id="rId4"/>
    <p:sldLayoutId id="2147483879" r:id="rId5"/>
    <p:sldLayoutId id="2147483880" r:id="rId6"/>
    <p:sldLayoutId id="2147483881" r:id="rId7"/>
    <p:sldLayoutId id="2147483882" r:id="rId8"/>
    <p:sldLayoutId id="2147483883" r:id="rId9"/>
    <p:sldLayoutId id="2147483884" r:id="rId10"/>
    <p:sldLayoutId id="2147483885" r:id="rId11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17B7E9D-9174-4626-8FF2-DCDD9BD8F9AF}" type="datetime1">
              <a:rPr lang="cs-CZ" smtClean="0"/>
              <a:t>11.05.2018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534F899-505C-440E-8C77-AF8B9184DEA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7533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9" r:id="rId1"/>
    <p:sldLayoutId id="2147483900" r:id="rId2"/>
    <p:sldLayoutId id="2147483901" r:id="rId3"/>
    <p:sldLayoutId id="2147483902" r:id="rId4"/>
    <p:sldLayoutId id="2147483903" r:id="rId5"/>
    <p:sldLayoutId id="2147483904" r:id="rId6"/>
    <p:sldLayoutId id="2147483905" r:id="rId7"/>
    <p:sldLayoutId id="2147483906" r:id="rId8"/>
    <p:sldLayoutId id="2147483907" r:id="rId9"/>
    <p:sldLayoutId id="2147483908" r:id="rId10"/>
    <p:sldLayoutId id="2147483909" r:id="rId11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9378" y="1058334"/>
            <a:ext cx="7886700" cy="435133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altLang="cs-CZ" sz="6000" b="1" dirty="0" smtClean="0"/>
              <a:t>2 Základní pojmy</a:t>
            </a:r>
            <a:r>
              <a:rPr lang="cs-CZ" altLang="cs-CZ" sz="6000" b="1" dirty="0"/>
              <a:t/>
            </a:r>
            <a:br>
              <a:rPr lang="cs-CZ" altLang="cs-CZ" sz="6000" b="1" dirty="0"/>
            </a:br>
            <a:r>
              <a:rPr lang="cs-CZ" altLang="cs-CZ" sz="6000" b="1" dirty="0" err="1" smtClean="0"/>
              <a:t>NMFy</a:t>
            </a:r>
            <a:r>
              <a:rPr lang="cs-CZ" altLang="cs-CZ" sz="6000" b="1" dirty="0" smtClean="0"/>
              <a:t> </a:t>
            </a:r>
            <a:r>
              <a:rPr lang="cs-CZ" altLang="cs-CZ" sz="6000" b="1" dirty="0"/>
              <a:t>160</a:t>
            </a:r>
            <a:endParaRPr lang="cs-CZ" sz="6000" dirty="0"/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2904547" y="6096002"/>
            <a:ext cx="3836361" cy="442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91440"/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cs-CZ" altLang="cs-CZ" sz="1800" dirty="0" err="1" smtClean="0">
                <a:solidFill>
                  <a:srgbClr val="000000"/>
                </a:solidFill>
              </a:rPr>
              <a:t>FyM</a:t>
            </a:r>
            <a:r>
              <a:rPr lang="cs-CZ" altLang="cs-CZ" sz="1800" dirty="0" smtClean="0">
                <a:solidFill>
                  <a:srgbClr val="000000"/>
                </a:solidFill>
              </a:rPr>
              <a:t> – Obdržálek – 2018-05-11</a:t>
            </a:r>
            <a:endParaRPr lang="cs-CZ" altLang="cs-CZ" sz="1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20674"/>
            <a:ext cx="7886700" cy="1325563"/>
          </a:xfrm>
        </p:spPr>
        <p:txBody>
          <a:bodyPr/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</a:tabLst>
              <a:defRPr/>
            </a:pPr>
            <a:r>
              <a:rPr lang="cs-CZ" altLang="cs-CZ" sz="36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2.4 Přístup</a:t>
            </a:r>
            <a:endParaRPr lang="cs-CZ" altLang="cs-CZ" sz="3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431800" indent="-323850">
                  <a:buSzPct val="45000"/>
                  <a:buFont typeface="Wingdings" panose="05000000000000000000" pitchFamily="2" charset="2"/>
                  <a:buChar char="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:r>
                  <a:rPr lang="cs-CZ" altLang="cs-CZ" sz="3200" dirty="0" smtClean="0"/>
                  <a:t>Vektorová (newtonovská) mechanika</a:t>
                </a:r>
              </a:p>
              <a:p>
                <a:pPr marL="774700" lvl="1" indent="-323850">
                  <a:buSzPct val="45000"/>
                  <a:buFont typeface="Wingdings" panose="05000000000000000000" pitchFamily="2" charset="2"/>
                  <a:buChar char="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:r>
                  <a:rPr lang="cs-CZ" altLang="cs-CZ" sz="2900" dirty="0" smtClean="0"/>
                  <a:t>hmotný bod HB; tuhé těleso TT; těleso</a:t>
                </a:r>
              </a:p>
              <a:p>
                <a:pPr marL="774700" lvl="1" indent="-323850">
                  <a:buSzPct val="45000"/>
                  <a:buFont typeface="Wingdings" panose="05000000000000000000" pitchFamily="2" charset="2"/>
                  <a:buChar char="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:r>
                  <a:rPr lang="cs-CZ" altLang="cs-CZ" sz="2900" dirty="0" smtClean="0"/>
                  <a:t>Popis interakce: síla (vektor)</a:t>
                </a:r>
              </a:p>
              <a:p>
                <a:pPr marL="774700" lvl="1" indent="-323850">
                  <a:buSzPct val="45000"/>
                  <a:buFont typeface="Wingdings" panose="05000000000000000000" pitchFamily="2" charset="2"/>
                  <a:buChar char="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:r>
                  <a:rPr lang="cs-CZ" altLang="cs-CZ" sz="2900" dirty="0" smtClean="0"/>
                  <a:t>Popis pohybu: pohybové rovnice, např.</a:t>
                </a:r>
              </a:p>
              <a:p>
                <a:pPr marL="1117600" lvl="2" indent="-323850">
                  <a:buSzPct val="45000"/>
                  <a:buFont typeface="Wingdings" panose="05000000000000000000" pitchFamily="2" charset="2"/>
                  <a:buChar char="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:r>
                  <a:rPr lang="cs-CZ" altLang="cs-CZ" sz="2100" dirty="0" smtClean="0"/>
                  <a:t>pohyb: </a:t>
                </a:r>
                <a14:m>
                  <m:oMath xmlns:m="http://schemas.openxmlformats.org/officeDocument/2006/math">
                    <m:r>
                      <a:rPr lang="cs-CZ" altLang="cs-CZ" sz="2600" i="1" dirty="0" smtClean="0">
                        <a:latin typeface="Cambria Math" panose="02040503050406030204" pitchFamily="18" charset="0"/>
                      </a:rPr>
                      <m:t>𝑚</m:t>
                    </m:r>
                    <m:acc>
                      <m:accPr>
                        <m:chr m:val="⃗"/>
                        <m:ctrlPr>
                          <a:rPr lang="cs-CZ" altLang="cs-CZ" sz="2600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altLang="cs-CZ" sz="2600" i="1" dirty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lang="cs-CZ" altLang="cs-CZ" sz="2600" b="0" i="1" dirty="0" smtClean="0">
                        <a:latin typeface="Cambria Math" panose="02040503050406030204" pitchFamily="18" charset="0"/>
                      </a:rPr>
                      <m:t>= </m:t>
                    </m:r>
                    <m:acc>
                      <m:accPr>
                        <m:chr m:val="⃗"/>
                        <m:ctrlPr>
                          <a:rPr lang="cs-CZ" altLang="cs-CZ" sz="2600" b="0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cs-CZ" altLang="cs-CZ" sz="2600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altLang="cs-CZ" sz="2600" b="0" i="1" dirty="0" smtClean="0"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l-GR" altLang="cs-CZ" sz="26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Σ</m:t>
                            </m:r>
                          </m:sub>
                        </m:sSub>
                      </m:e>
                    </m:acc>
                  </m:oMath>
                </a14:m>
                <a:endParaRPr lang="cs-CZ" altLang="cs-CZ" sz="2600" dirty="0" smtClean="0"/>
              </a:p>
              <a:p>
                <a:pPr marL="1117600" lvl="2" indent="-323850">
                  <a:buSzPct val="45000"/>
                  <a:buFont typeface="Wingdings" panose="05000000000000000000" pitchFamily="2" charset="2"/>
                  <a:buChar char="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:r>
                  <a:rPr lang="cs-CZ" altLang="cs-CZ" sz="2100" dirty="0" smtClean="0"/>
                  <a:t>rovnováha:</a:t>
                </a:r>
                <a:r>
                  <a:rPr lang="cs-CZ" altLang="cs-CZ" sz="2600" dirty="0" smtClean="0"/>
                  <a:t>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cs-CZ" altLang="cs-CZ" sz="26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acc>
                          <m:accPr>
                            <m:chr m:val="⃗"/>
                            <m:ctrlPr>
                              <a:rPr lang="cs-CZ" altLang="cs-CZ" sz="260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cs-CZ" altLang="cs-CZ" sz="2600" b="0" i="1" smtClean="0"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</m:acc>
                        <m:r>
                          <a:rPr lang="cs-CZ" altLang="cs-CZ" sz="26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acc>
                          <m:accPr>
                            <m:chr m:val="⃗"/>
                            <m:ctrlPr>
                              <a:rPr lang="cs-CZ" altLang="cs-CZ" sz="2600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cs-CZ" altLang="cs-CZ" sz="2600" b="0" i="1" smtClean="0">
                                <a:latin typeface="Cambria Math" panose="02040503050406030204" pitchFamily="18" charset="0"/>
                              </a:rPr>
                              <m:t>0;</m:t>
                            </m:r>
                          </m:e>
                        </m:acc>
                      </m:e>
                    </m:nary>
                    <m:r>
                      <a:rPr lang="cs-CZ" altLang="cs-CZ" sz="2600" b="0" i="1" smtClean="0">
                        <a:latin typeface="Cambria Math" panose="02040503050406030204" pitchFamily="18" charset="0"/>
                      </a:rPr>
                      <m:t> </m:t>
                    </m:r>
                    <m:nary>
                      <m:naryPr>
                        <m:chr m:val="∑"/>
                        <m:subHide m:val="on"/>
                        <m:supHide m:val="on"/>
                        <m:ctrlPr>
                          <a:rPr lang="cs-CZ" altLang="cs-CZ" sz="2600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acc>
                          <m:accPr>
                            <m:chr m:val="⃗"/>
                            <m:ctrlPr>
                              <a:rPr lang="cs-CZ" altLang="cs-CZ" sz="26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cs-CZ" altLang="cs-CZ" sz="2600" b="0" i="1" smtClean="0">
                                <a:latin typeface="Cambria Math" panose="02040503050406030204" pitchFamily="18" charset="0"/>
                              </a:rPr>
                              <m:t>𝑀</m:t>
                            </m:r>
                          </m:e>
                        </m:acc>
                        <m:r>
                          <a:rPr lang="cs-CZ" altLang="cs-CZ" sz="2600" i="1">
                            <a:latin typeface="Cambria Math" panose="02040503050406030204" pitchFamily="18" charset="0"/>
                          </a:rPr>
                          <m:t>=</m:t>
                        </m:r>
                        <m:acc>
                          <m:accPr>
                            <m:chr m:val="⃗"/>
                            <m:ctrlPr>
                              <a:rPr lang="cs-CZ" altLang="cs-CZ" sz="26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cs-CZ" altLang="cs-CZ" sz="2600" i="1">
                                <a:latin typeface="Cambria Math" panose="02040503050406030204" pitchFamily="18" charset="0"/>
                              </a:rPr>
                              <m:t>0;</m:t>
                            </m:r>
                          </m:e>
                        </m:acc>
                      </m:e>
                    </m:nary>
                  </m:oMath>
                </a14:m>
                <a:endParaRPr lang="cs-CZ" altLang="cs-CZ" sz="2600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t="-29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055454" y="6396107"/>
            <a:ext cx="3086100" cy="365125"/>
          </a:xfrm>
        </p:spPr>
        <p:txBody>
          <a:bodyPr/>
          <a:lstStyle/>
          <a:p>
            <a:r>
              <a:rPr lang="cs-CZ" altLang="cs-CZ" sz="900" dirty="0" err="1" smtClean="0">
                <a:solidFill>
                  <a:srgbClr val="000000"/>
                </a:solidFill>
              </a:rPr>
              <a:t>FyM</a:t>
            </a:r>
            <a:r>
              <a:rPr lang="cs-CZ" altLang="cs-CZ" sz="900" dirty="0" smtClean="0">
                <a:solidFill>
                  <a:srgbClr val="000000"/>
                </a:solidFill>
              </a:rPr>
              <a:t> – Obdržálek – 2018-05-11</a:t>
            </a:r>
            <a:endParaRPr lang="cs-CZ" altLang="cs-CZ" sz="9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8181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20674"/>
            <a:ext cx="7886700" cy="1325563"/>
          </a:xfrm>
        </p:spPr>
        <p:txBody>
          <a:bodyPr/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</a:tabLst>
              <a:defRPr/>
            </a:pPr>
            <a:r>
              <a:rPr lang="cs-CZ" altLang="cs-CZ" sz="36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2.4 Přístup</a:t>
            </a:r>
            <a:endParaRPr lang="cs-CZ" altLang="cs-CZ" sz="3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31800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sz="3200" dirty="0" smtClean="0"/>
              <a:t>Analytická mechanika</a:t>
            </a:r>
          </a:p>
          <a:p>
            <a:pPr marL="774700" lvl="1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sz="2900" dirty="0" smtClean="0"/>
              <a:t>soustava, popis: zobecněné souřadnice</a:t>
            </a:r>
          </a:p>
          <a:p>
            <a:pPr marL="774700" lvl="1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sz="2900" dirty="0" smtClean="0"/>
              <a:t>charakteristická funkce (druh energie)</a:t>
            </a:r>
            <a:endParaRPr lang="cs-CZ" altLang="cs-CZ" sz="2900" dirty="0"/>
          </a:p>
          <a:p>
            <a:pPr marL="774700" lvl="1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sz="2900" dirty="0" smtClean="0"/>
              <a:t>principy; např. variační: vývoj se děje tak, aby jistá veličina byla minimální. Např.</a:t>
            </a:r>
          </a:p>
          <a:p>
            <a:pPr marL="1117600" lvl="2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sz="2600" dirty="0" smtClean="0"/>
              <a:t>světlo se pohybuje tak, aby spotřebovaná doba byla co nejkratší (Fermat)</a:t>
            </a:r>
          </a:p>
          <a:p>
            <a:pPr marL="107950" indent="0">
              <a:buSzPct val="4500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sz="2400" dirty="0" smtClean="0"/>
              <a:t>Může být názornější</a:t>
            </a:r>
          </a:p>
          <a:p>
            <a:pPr marL="107950" indent="0">
              <a:buSzPct val="4500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sz="2400" dirty="0" smtClean="0"/>
              <a:t>Lze najít „nejlepší řešení“ na jisté třídě funkcí neobsahující přesné řešení</a:t>
            </a:r>
            <a:endParaRPr lang="cs-CZ" altLang="cs-CZ" sz="2400" dirty="0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055454" y="6396107"/>
            <a:ext cx="3086100" cy="365125"/>
          </a:xfrm>
        </p:spPr>
        <p:txBody>
          <a:bodyPr/>
          <a:lstStyle/>
          <a:p>
            <a:r>
              <a:rPr lang="cs-CZ" altLang="cs-CZ" sz="900" dirty="0" err="1" smtClean="0">
                <a:solidFill>
                  <a:srgbClr val="000000"/>
                </a:solidFill>
              </a:rPr>
              <a:t>FyM</a:t>
            </a:r>
            <a:r>
              <a:rPr lang="cs-CZ" altLang="cs-CZ" sz="900" dirty="0" smtClean="0">
                <a:solidFill>
                  <a:srgbClr val="000000"/>
                </a:solidFill>
              </a:rPr>
              <a:t> – Obdržálek – 2018-05-11</a:t>
            </a:r>
            <a:endParaRPr lang="cs-CZ" altLang="cs-CZ" sz="9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695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</a:tabLst>
              <a:defRPr/>
            </a:pPr>
            <a:r>
              <a:rPr lang="cs-CZ" altLang="cs-CZ" sz="36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2.5 M: vektory</a:t>
            </a:r>
            <a:endParaRPr lang="cs-CZ" altLang="cs-CZ" sz="3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Zástupný symbol pro obsah 5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431800" indent="-323850">
                  <a:buSzPct val="45000"/>
                  <a:buFont typeface="Wingdings" panose="05000000000000000000" pitchFamily="2" charset="2"/>
                  <a:buChar char="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</a:tabLst>
                </a:pPr>
                <a:r>
                  <a:rPr lang="cs-CZ" altLang="cs-CZ" sz="2800" b="1" i="1" dirty="0" smtClean="0"/>
                  <a:t>Skalár</a:t>
                </a:r>
                <a:r>
                  <a:rPr lang="cs-CZ" altLang="cs-CZ" sz="2800" dirty="0" smtClean="0"/>
                  <a:t> </a:t>
                </a:r>
                <a14:m>
                  <m:oMath xmlns:m="http://schemas.openxmlformats.org/officeDocument/2006/math">
                    <m:r>
                      <a:rPr lang="cs-CZ" altLang="cs-CZ" sz="2800" i="1" dirty="0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endParaRPr lang="cs-CZ" altLang="cs-CZ" sz="2800" dirty="0" smtClean="0"/>
              </a:p>
              <a:p>
                <a:pPr marL="431800" indent="-323850">
                  <a:buSzPct val="45000"/>
                  <a:buFont typeface="Wingdings" panose="05000000000000000000" pitchFamily="2" charset="2"/>
                  <a:buChar char="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</a:tabLst>
                </a:pPr>
                <a:r>
                  <a:rPr lang="cs-CZ" altLang="cs-CZ" sz="2800" b="1" i="1" dirty="0" smtClean="0"/>
                  <a:t>Vektor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altLang="cs-CZ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cs-CZ" sz="2800" b="0" i="1" smtClean="0">
                            <a:latin typeface="Cambria Math" panose="02040503050406030204" pitchFamily="18" charset="0"/>
                          </a:rPr>
                          <m:t>   </m:t>
                        </m:r>
                        <m:r>
                          <a:rPr lang="cs-CZ" altLang="cs-CZ" sz="28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cs-CZ" altLang="cs-CZ" sz="28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endParaRPr lang="cs-CZ" altLang="cs-CZ" sz="2800" b="1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774700" lvl="1" indent="-323850">
                  <a:buSzPct val="45000"/>
                  <a:buFont typeface="Wingdings" panose="05000000000000000000" pitchFamily="2" charset="2"/>
                  <a:buChar char="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</a:tabLst>
                </a:pPr>
                <a:r>
                  <a:rPr lang="cs-CZ" altLang="cs-CZ" sz="2500" dirty="0" smtClean="0"/>
                  <a:t>   pojetí složkové: trojice složek </a:t>
                </a:r>
                <a14:m>
                  <m:oMath xmlns:m="http://schemas.openxmlformats.org/officeDocument/2006/math">
                    <m:r>
                      <a:rPr lang="cs-CZ" altLang="cs-CZ" sz="2400" b="1" i="1">
                        <a:latin typeface="Cambria Math" panose="02040503050406030204" pitchFamily="18" charset="0"/>
                      </a:rPr>
                      <m:t>𝒂</m:t>
                    </m:r>
                    <m:r>
                      <a:rPr lang="cs-CZ" altLang="cs-CZ" sz="2400" b="1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cs-CZ" altLang="cs-CZ" sz="24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cs-CZ" altLang="cs-CZ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altLang="cs-CZ" sz="24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cs-CZ" altLang="cs-CZ" sz="2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cs-CZ" altLang="cs-CZ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altLang="cs-CZ" sz="2400" i="1">
                                <a:latin typeface="Cambria Math" panose="02040503050406030204" pitchFamily="18" charset="0"/>
                              </a:rPr>
                              <m:t>;</m:t>
                            </m:r>
                            <m:r>
                              <a:rPr lang="cs-CZ" altLang="cs-CZ" sz="24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cs-CZ" altLang="cs-CZ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cs-CZ" altLang="cs-CZ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altLang="cs-CZ" sz="2400" i="1">
                                <a:latin typeface="Cambria Math" panose="02040503050406030204" pitchFamily="18" charset="0"/>
                              </a:rPr>
                              <m:t>;</m:t>
                            </m:r>
                            <m:r>
                              <a:rPr lang="cs-CZ" altLang="cs-CZ" sz="24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cs-CZ" altLang="cs-CZ" sz="24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e>
                    </m:d>
                  </m:oMath>
                </a14:m>
                <a:endParaRPr lang="cs-CZ" altLang="cs-CZ" sz="2500" dirty="0" smtClean="0"/>
              </a:p>
              <a:p>
                <a:pPr marL="774700" lvl="1" indent="-323850">
                  <a:buSzPct val="45000"/>
                  <a:buFont typeface="Wingdings" panose="05000000000000000000" pitchFamily="2" charset="2"/>
                  <a:buChar char="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</a:tabLst>
                </a:pPr>
                <a:r>
                  <a:rPr lang="cs-CZ" altLang="cs-CZ" sz="2500" dirty="0" smtClean="0"/>
                  <a:t>   pojetí geometrické: směr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altLang="cs-CZ" sz="24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altLang="cs-CZ" sz="2400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cs-CZ" altLang="cs-CZ" sz="2400" b="0" i="0" smtClean="0">
                            <a:latin typeface="Cambria Math" panose="02040503050406030204" pitchFamily="18" charset="0"/>
                          </a:rPr>
                          <m:t>o</m:t>
                        </m:r>
                      </m:sup>
                    </m:sSup>
                  </m:oMath>
                </a14:m>
                <a:r>
                  <a:rPr lang="cs-CZ" altLang="cs-CZ" sz="2500" dirty="0" smtClean="0"/>
                  <a:t> a velikost </a:t>
                </a:r>
                <a14:m>
                  <m:oMath xmlns:m="http://schemas.openxmlformats.org/officeDocument/2006/math">
                    <m:r>
                      <a:rPr lang="cs-CZ" altLang="cs-CZ" sz="2500" i="1" dirty="0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cs-CZ" altLang="cs-CZ" sz="2500" dirty="0"/>
              </a:p>
              <a:p>
                <a:pPr marL="774700" lvl="1" indent="-323850">
                  <a:buSzPct val="45000"/>
                  <a:buFont typeface="Wingdings" panose="05000000000000000000" pitchFamily="2" charset="2"/>
                  <a:buChar char="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</a:tabLst>
                </a:pPr>
                <a:r>
                  <a:rPr lang="cs-CZ" altLang="cs-CZ" sz="2500" dirty="0"/>
                  <a:t>kovariantní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altLang="cs-CZ" sz="24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cs-CZ" sz="24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altLang="cs-CZ" sz="2400" b="1" i="1" smtClean="0">
                            <a:latin typeface="Cambria Math" panose="02040503050406030204" pitchFamily="18" charset="0"/>
                          </a:rPr>
                          <m:t>𝒗</m:t>
                        </m:r>
                      </m:e>
                      <m:sub>
                        <m:r>
                          <a:rPr lang="cs-CZ" altLang="cs-CZ" sz="2400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cs-CZ" altLang="cs-CZ" sz="2500" dirty="0"/>
                  <a:t>, </a:t>
                </a:r>
                <a:r>
                  <a:rPr lang="cs-CZ" altLang="cs-CZ" sz="2500" dirty="0" err="1"/>
                  <a:t>kontravariantní</a:t>
                </a:r>
                <a14:m>
                  <m:oMath xmlns:m="http://schemas.openxmlformats.org/officeDocument/2006/math">
                    <m:r>
                      <a:rPr lang="cs-CZ" altLang="cs-CZ" sz="2400" b="0" i="0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cs-CZ" altLang="cs-CZ" sz="24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altLang="cs-CZ" sz="2400" b="1" i="1" smtClean="0">
                            <a:latin typeface="Cambria Math" panose="02040503050406030204" pitchFamily="18" charset="0"/>
                          </a:rPr>
                          <m:t>𝒗</m:t>
                        </m:r>
                      </m:e>
                      <m:sup>
                        <m:r>
                          <a:rPr lang="cs-CZ" altLang="cs-CZ" sz="2400" i="1">
                            <a:latin typeface="Cambria Math" panose="02040503050406030204" pitchFamily="18" charset="0"/>
                          </a:rPr>
                          <m:t>𝑗</m:t>
                        </m:r>
                      </m:sup>
                    </m:sSup>
                  </m:oMath>
                </a14:m>
                <a:r>
                  <a:rPr lang="cs-CZ" altLang="cs-CZ" sz="2500" dirty="0"/>
                  <a:t> složky, </a:t>
                </a:r>
                <a:r>
                  <a:rPr lang="cs-CZ" altLang="cs-CZ" sz="2500" dirty="0" smtClean="0"/>
                  <a:t>souřadnice:</a:t>
                </a:r>
              </a:p>
              <a:p>
                <a:pPr marL="774700" lvl="1" indent="-323850">
                  <a:buSzPct val="45000"/>
                  <a:buFont typeface="Wingdings" panose="05000000000000000000" pitchFamily="2" charset="2"/>
                  <a:buChar char="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</a:tabLst>
                </a:pPr>
                <a:r>
                  <a:rPr lang="cs-CZ" altLang="cs-CZ" sz="2800" b="1" i="1" dirty="0" smtClean="0"/>
                  <a:t>báze</a:t>
                </a:r>
                <a:r>
                  <a:rPr lang="cs-CZ" altLang="cs-CZ" sz="2800" b="1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altLang="cs-CZ" sz="28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cs-CZ" sz="2800" b="1" i="1" smtClean="0"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b>
                        <m:r>
                          <a:rPr lang="cs-CZ" altLang="cs-CZ" sz="28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cs-CZ" altLang="cs-CZ" sz="2800" b="1" i="1" smtClean="0">
                        <a:latin typeface="Cambria Math" panose="02040503050406030204" pitchFamily="18" charset="0"/>
                      </a:rPr>
                      <m:t> , </m:t>
                    </m:r>
                    <m:sSup>
                      <m:sSupPr>
                        <m:ctrlPr>
                          <a:rPr lang="cs-CZ" altLang="cs-CZ" sz="28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altLang="cs-CZ" sz="2800" b="1" i="1" smtClean="0"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p>
                        <m:r>
                          <a:rPr lang="cs-CZ" altLang="cs-CZ" sz="28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p>
                    </m:sSup>
                  </m:oMath>
                </a14:m>
                <a:r>
                  <a:rPr lang="cs-CZ" altLang="cs-CZ" sz="2800" dirty="0" smtClean="0">
                    <a:latin typeface="Cambria Math" panose="02040503050406030204" pitchFamily="18" charset="0"/>
                  </a:rPr>
                  <a:t>:	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altLang="cs-CZ" sz="28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cs-CZ" sz="2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cs-CZ" altLang="cs-CZ" sz="2800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cs-CZ" altLang="cs-CZ" sz="28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altLang="cs-CZ" sz="2800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cs-CZ" altLang="cs-CZ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cs-CZ" altLang="cs-CZ" sz="28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cs-CZ" sz="2800" b="1" i="1"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b>
                        <m:r>
                          <a:rPr lang="cs-CZ" altLang="cs-CZ" sz="2800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sSup>
                      <m:sSupPr>
                        <m:ctrlPr>
                          <a:rPr lang="cs-CZ" altLang="cs-CZ" sz="28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altLang="cs-CZ" sz="2800" b="1" i="1" smtClean="0">
                            <a:latin typeface="Cambria Math" panose="02040503050406030204" pitchFamily="18" charset="0"/>
                          </a:rPr>
                          <m:t>;  </m:t>
                        </m:r>
                        <m:r>
                          <a:rPr lang="cs-CZ" altLang="cs-CZ" sz="2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cs-CZ" altLang="cs-CZ" sz="2800" i="1">
                            <a:latin typeface="Cambria Math" panose="02040503050406030204" pitchFamily="18" charset="0"/>
                          </a:rPr>
                          <m:t>𝑗</m:t>
                        </m:r>
                      </m:sup>
                    </m:sSup>
                    <m:sSup>
                      <m:sSupPr>
                        <m:ctrlPr>
                          <a:rPr lang="cs-CZ" altLang="cs-CZ" sz="28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altLang="cs-CZ" sz="2800" b="1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cs-CZ" altLang="cs-CZ" sz="2800" b="1" i="1"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cs-CZ" altLang="cs-CZ" sz="28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cs-CZ" altLang="cs-CZ" sz="2800" b="1" i="1"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p>
                        <m:r>
                          <a:rPr lang="cs-CZ" altLang="cs-CZ" sz="2800" i="1">
                            <a:latin typeface="Cambria Math" panose="02040503050406030204" pitchFamily="18" charset="0"/>
                          </a:rPr>
                          <m:t>𝑗</m:t>
                        </m:r>
                      </m:sup>
                    </m:sSup>
                  </m:oMath>
                </a14:m>
                <a:endParaRPr lang="cs-CZ" altLang="cs-CZ" sz="2800" b="1" i="1" dirty="0" smtClean="0">
                  <a:latin typeface="Cambria Math" panose="02040503050406030204" pitchFamily="18" charset="0"/>
                </a:endParaRPr>
              </a:p>
              <a:p>
                <a:pPr marL="774700" lvl="1" indent="-323850">
                  <a:buSzPct val="45000"/>
                  <a:buFont typeface="Wingdings" panose="05000000000000000000" pitchFamily="2" charset="2"/>
                  <a:buChar char="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</a:tabLst>
                </a:pPr>
                <a14:m>
                  <m:oMath xmlns:m="http://schemas.openxmlformats.org/officeDocument/2006/math">
                    <m:r>
                      <a:rPr lang="cs-CZ" altLang="cs-CZ" sz="2800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cs-CZ" altLang="cs-CZ" sz="2800" b="1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limLoc m:val="subSup"/>
                        <m:supHide m:val="on"/>
                        <m:ctrlPr>
                          <a:rPr lang="cs-CZ" altLang="cs-CZ" sz="2800" b="1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9"/>
                          </m:rPr>
                          <a:rPr lang="cs-CZ" altLang="cs-CZ" sz="28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cs-CZ" altLang="cs-CZ" sz="2800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altLang="cs-CZ" sz="28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cs-CZ" altLang="cs-CZ" sz="28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sSup>
                          <m:sSupPr>
                            <m:ctrlPr>
                              <a:rPr lang="cs-CZ" altLang="cs-CZ" sz="28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cs-CZ" altLang="cs-CZ" sz="2800" b="1" i="1">
                                <a:latin typeface="Cambria Math" panose="02040503050406030204" pitchFamily="18" charset="0"/>
                              </a:rPr>
                              <m:t>𝒆</m:t>
                            </m:r>
                          </m:e>
                          <m:sup>
                            <m:r>
                              <a:rPr lang="cs-CZ" altLang="cs-CZ" sz="28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p>
                      </m:e>
                    </m:nary>
                    <m:r>
                      <a:rPr lang="cs-CZ" altLang="cs-CZ" sz="2800" b="1" i="1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limLoc m:val="subSup"/>
                        <m:supHide m:val="on"/>
                        <m:ctrlPr>
                          <a:rPr lang="cs-CZ" altLang="cs-CZ" sz="2800" b="1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9"/>
                          </m:rPr>
                          <a:rPr lang="cs-CZ" altLang="cs-CZ" sz="2800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sub>
                      <m:sup/>
                      <m:e>
                        <m:sSup>
                          <m:sSupPr>
                            <m:ctrlPr>
                              <a:rPr lang="cs-CZ" altLang="cs-CZ" sz="28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cs-CZ" altLang="cs-CZ" sz="28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cs-CZ" altLang="cs-CZ" sz="2800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p>
                        </m:sSup>
                      </m:e>
                    </m:nary>
                    <m:sSub>
                      <m:sSubPr>
                        <m:ctrlPr>
                          <a:rPr lang="cs-CZ" altLang="cs-CZ" sz="28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cs-CZ" sz="2800" b="1" i="1"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b>
                        <m:r>
                          <a:rPr lang="cs-CZ" altLang="cs-CZ" sz="28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endParaRPr lang="cs-CZ" altLang="cs-CZ" sz="2800" b="1" i="1" dirty="0" smtClean="0">
                  <a:latin typeface="Cambria Math" panose="02040503050406030204" pitchFamily="18" charset="0"/>
                </a:endParaRPr>
              </a:p>
              <a:p>
                <a:pPr marL="431800" indent="-323850">
                  <a:buSzPct val="45000"/>
                  <a:buFont typeface="Wingdings" panose="05000000000000000000" pitchFamily="2" charset="2"/>
                  <a:buChar char="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</a:tabLst>
                </a:pPr>
                <a:r>
                  <a:rPr lang="cs-CZ" altLang="cs-CZ" sz="3100" b="1" i="1" dirty="0" smtClean="0"/>
                  <a:t>Tenzor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altLang="cs-CZ" sz="31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cs-CZ" sz="3100" b="1" i="1" smtClean="0">
                            <a:latin typeface="Cambria Math" panose="02040503050406030204" pitchFamily="18" charset="0"/>
                          </a:rPr>
                          <m:t>𝑻</m:t>
                        </m:r>
                      </m:e>
                      <m:sub>
                        <m:r>
                          <a:rPr lang="cs-CZ" altLang="cs-CZ" sz="3100" b="0" i="1" smtClean="0">
                            <a:latin typeface="Cambria Math" panose="02040503050406030204" pitchFamily="18" charset="0"/>
                          </a:rPr>
                          <m:t>𝑖𝑘</m:t>
                        </m:r>
                      </m:sub>
                    </m:sSub>
                    <m:r>
                      <a:rPr lang="cs-CZ" altLang="cs-CZ" sz="3100" b="1" i="1" smtClean="0">
                        <a:latin typeface="Cambria Math" panose="02040503050406030204" pitchFamily="18" charset="0"/>
                      </a:rPr>
                      <m:t>; </m:t>
                    </m:r>
                    <m:sSup>
                      <m:sSupPr>
                        <m:ctrlPr>
                          <a:rPr lang="cs-CZ" altLang="cs-CZ" sz="31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altLang="cs-CZ" sz="3100" b="1" i="1" smtClean="0">
                            <a:latin typeface="Cambria Math" panose="02040503050406030204" pitchFamily="18" charset="0"/>
                          </a:rPr>
                          <m:t>𝑻</m:t>
                        </m:r>
                      </m:e>
                      <m:sup>
                        <m:r>
                          <a:rPr lang="cs-CZ" altLang="cs-CZ" sz="3100" b="0" i="1" smtClean="0">
                            <a:latin typeface="Cambria Math" panose="02040503050406030204" pitchFamily="18" charset="0"/>
                          </a:rPr>
                          <m:t>𝑖𝑘</m:t>
                        </m:r>
                      </m:sup>
                    </m:sSup>
                    <m:r>
                      <a:rPr lang="cs-CZ" altLang="cs-CZ" sz="3100" b="1" i="1" smtClean="0">
                        <a:latin typeface="Cambria Math" panose="02040503050406030204" pitchFamily="18" charset="0"/>
                      </a:rPr>
                      <m:t>; </m:t>
                    </m:r>
                    <m:sSubSup>
                      <m:sSubSupPr>
                        <m:ctrlPr>
                          <a:rPr lang="cs-CZ" altLang="cs-CZ" sz="3100" b="1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cs-CZ" altLang="cs-CZ" sz="3100" b="1" i="1" smtClean="0">
                            <a:latin typeface="Cambria Math" panose="02040503050406030204" pitchFamily="18" charset="0"/>
                          </a:rPr>
                          <m:t>𝑻</m:t>
                        </m:r>
                      </m:e>
                      <m:sub>
                        <m:r>
                          <a:rPr lang="cs-CZ" altLang="cs-CZ" sz="31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cs-CZ" altLang="cs-CZ" sz="31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bSup>
                  </m:oMath>
                </a14:m>
                <a:endParaRPr lang="cs-CZ" altLang="cs-CZ" sz="3100" b="1" i="1" dirty="0" smtClean="0"/>
              </a:p>
            </p:txBody>
          </p:sp>
        </mc:Choice>
        <mc:Fallback xmlns="">
          <p:sp>
            <p:nvSpPr>
              <p:cNvPr id="6" name="Zástupný symbol pro obsah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t="-22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055454" y="6396107"/>
            <a:ext cx="3086100" cy="365125"/>
          </a:xfrm>
        </p:spPr>
        <p:txBody>
          <a:bodyPr/>
          <a:lstStyle/>
          <a:p>
            <a:r>
              <a:rPr lang="cs-CZ" altLang="cs-CZ" sz="900" dirty="0" err="1" smtClean="0">
                <a:solidFill>
                  <a:srgbClr val="000000"/>
                </a:solidFill>
              </a:rPr>
              <a:t>FyM</a:t>
            </a:r>
            <a:r>
              <a:rPr lang="cs-CZ" altLang="cs-CZ" sz="900" dirty="0" smtClean="0">
                <a:solidFill>
                  <a:srgbClr val="000000"/>
                </a:solidFill>
              </a:rPr>
              <a:t> – Obdržálek – 2018-05-11</a:t>
            </a:r>
            <a:endParaRPr lang="cs-CZ" altLang="cs-CZ" sz="9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9514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</a:tabLst>
              <a:defRPr/>
            </a:pPr>
            <a:r>
              <a:rPr lang="cs-CZ" altLang="cs-CZ" sz="36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2.5 M: vektory</a:t>
            </a:r>
            <a:endParaRPr lang="cs-CZ" altLang="cs-CZ" sz="3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Zástupný symbol pro obsah 5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431800" indent="-323850">
                  <a:buSzPct val="45000"/>
                  <a:buFont typeface="Wingdings" panose="05000000000000000000" pitchFamily="2" charset="2"/>
                  <a:buChar char="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</a:tabLst>
                </a:pPr>
                <a:r>
                  <a:rPr lang="cs-CZ" altLang="cs-CZ" sz="2800" dirty="0" smtClean="0"/>
                  <a:t>Složené součiny, „řešení rovnic“</a:t>
                </a:r>
                <a:endParaRPr lang="cs-CZ" altLang="cs-CZ" sz="2800" b="1" i="1" dirty="0" smtClean="0">
                  <a:latin typeface="Cambria Math" panose="02040503050406030204" pitchFamily="18" charset="0"/>
                </a:endParaRPr>
              </a:p>
              <a:p>
                <a:pPr marL="431800" indent="-323850">
                  <a:buSzPct val="45000"/>
                  <a:buFont typeface="Wingdings" panose="05000000000000000000" pitchFamily="2" charset="2"/>
                  <a:buChar char="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</a:tabLst>
                </a:pPr>
                <a14:m>
                  <m:oMath xmlns:m="http://schemas.openxmlformats.org/officeDocument/2006/math">
                    <m:r>
                      <a:rPr lang="cs-CZ" altLang="cs-CZ" sz="2800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cs-CZ" altLang="cs-CZ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cs-CZ" altLang="cs-CZ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cs-CZ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𝒃</m:t>
                        </m:r>
                        <m:r>
                          <a:rPr lang="cs-CZ" altLang="cs-CZ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cs-CZ" altLang="cs-CZ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𝒄</m:t>
                        </m:r>
                      </m:e>
                    </m:d>
                    <m:r>
                      <a:rPr lang="cs-CZ" altLang="cs-CZ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cs-CZ" altLang="cs-CZ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cs-CZ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𝒂</m:t>
                        </m:r>
                        <m:r>
                          <a:rPr lang="cs-CZ" altLang="cs-CZ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cs-CZ" altLang="cs-CZ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𝒃</m:t>
                        </m:r>
                      </m:e>
                    </m:d>
                    <m:r>
                      <a:rPr lang="cs-CZ" altLang="cs-CZ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cs-CZ" altLang="cs-CZ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𝒄</m:t>
                    </m:r>
                    <m:r>
                      <a:rPr lang="cs-CZ" altLang="cs-CZ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r>
                      <a:rPr lang="cs-CZ" altLang="cs-CZ" sz="2800" b="1" i="1">
                        <a:latin typeface="Cambria Math" panose="02040503050406030204" pitchFamily="18" charset="0"/>
                      </a:rPr>
                      <m:t>𝒂</m:t>
                    </m:r>
                    <m:r>
                      <a:rPr lang="cs-CZ" altLang="cs-CZ" sz="28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cs-CZ" altLang="cs-CZ" sz="28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cs-CZ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𝒄</m:t>
                        </m:r>
                        <m:r>
                          <a:rPr lang="cs-CZ" altLang="cs-CZ" sz="28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cs-CZ" altLang="cs-CZ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𝒃</m:t>
                        </m:r>
                      </m:e>
                    </m:d>
                  </m:oMath>
                </a14:m>
                <a:endParaRPr lang="cs-CZ" altLang="cs-CZ" sz="2800" b="1" dirty="0" smtClean="0">
                  <a:ea typeface="Cambria Math" panose="02040503050406030204" pitchFamily="18" charset="0"/>
                </a:endParaRPr>
              </a:p>
              <a:p>
                <a:pPr marL="431800" indent="-323850">
                  <a:buSzPct val="45000"/>
                  <a:buFont typeface="Wingdings" panose="05000000000000000000" pitchFamily="2" charset="2"/>
                  <a:buChar char="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</a:tabLst>
                </a:pPr>
                <a:r>
                  <a:rPr lang="cs-CZ" altLang="cs-CZ" sz="2000" b="1" dirty="0" smtClean="0"/>
                  <a:t>  </a:t>
                </a:r>
                <a14:m>
                  <m:oMath xmlns:m="http://schemas.openxmlformats.org/officeDocument/2006/math">
                    <m:r>
                      <a:rPr lang="cs-CZ" altLang="cs-CZ" sz="20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altLang="cs-CZ" sz="2000" b="1" i="1" smtClean="0">
                        <a:latin typeface="Cambria Math" panose="02040503050406030204" pitchFamily="18" charset="0"/>
                      </a:rPr>
                      <m:t>𝒃</m:t>
                    </m:r>
                    <m:r>
                      <a:rPr lang="cs-CZ" altLang="cs-CZ" sz="20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cs-CZ" altLang="cs-CZ" sz="2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cs-CZ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𝒄</m:t>
                        </m:r>
                        <m:r>
                          <a:rPr lang="cs-CZ" altLang="cs-CZ" sz="2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cs-CZ" altLang="cs-CZ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𝒂</m:t>
                        </m:r>
                      </m:e>
                    </m:d>
                    <m:r>
                      <a:rPr lang="cs-CZ" altLang="cs-CZ" sz="20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cs-CZ" altLang="cs-CZ" sz="2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cs-CZ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𝒃</m:t>
                        </m:r>
                        <m:r>
                          <a:rPr lang="cs-CZ" altLang="cs-CZ" sz="2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cs-CZ" altLang="cs-CZ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𝒄</m:t>
                        </m:r>
                      </m:e>
                    </m:d>
                    <m:r>
                      <a:rPr lang="cs-CZ" altLang="cs-CZ" sz="20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cs-CZ" altLang="cs-CZ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𝒂</m:t>
                    </m:r>
                    <m:r>
                      <a:rPr lang="cs-CZ" altLang="cs-CZ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cs-CZ" altLang="cs-CZ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𝒄</m:t>
                    </m:r>
                    <m:r>
                      <a:rPr lang="cs-CZ" altLang="cs-CZ" sz="20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cs-CZ" altLang="cs-CZ" sz="2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cs-CZ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𝒂</m:t>
                        </m:r>
                        <m:r>
                          <a:rPr lang="cs-CZ" altLang="cs-CZ" sz="2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cs-CZ" altLang="cs-CZ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𝒃</m:t>
                        </m:r>
                      </m:e>
                    </m:d>
                    <m:r>
                      <a:rPr lang="cs-CZ" altLang="cs-CZ" sz="20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cs-CZ" altLang="cs-CZ" sz="2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cs-CZ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𝒄</m:t>
                        </m:r>
                        <m:r>
                          <a:rPr lang="cs-CZ" altLang="cs-CZ" sz="2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cs-CZ" altLang="cs-CZ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𝒂</m:t>
                        </m:r>
                      </m:e>
                    </m:d>
                    <m:r>
                      <a:rPr lang="cs-CZ" altLang="cs-CZ" sz="20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cs-CZ" altLang="cs-CZ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𝒃</m:t>
                    </m:r>
                  </m:oMath>
                </a14:m>
                <a:endParaRPr lang="cs-CZ" altLang="cs-CZ" sz="2000" b="1" dirty="0" smtClean="0">
                  <a:ea typeface="Cambria Math" panose="02040503050406030204" pitchFamily="18" charset="0"/>
                </a:endParaRPr>
              </a:p>
              <a:p>
                <a:pPr marL="431800" indent="-323850">
                  <a:buSzPct val="45000"/>
                  <a:buFont typeface="Wingdings" panose="05000000000000000000" pitchFamily="2" charset="2"/>
                  <a:buChar char="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</a:tabLst>
                </a:pPr>
                <a14:m>
                  <m:oMath xmlns:m="http://schemas.openxmlformats.org/officeDocument/2006/math">
                    <m:r>
                      <a:rPr lang="cs-CZ" altLang="cs-CZ" sz="2000" b="1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cs-CZ" altLang="cs-CZ" sz="2000" b="1" i="1" smtClean="0">
                        <a:latin typeface="Cambria Math" panose="02040503050406030204" pitchFamily="18" charset="0"/>
                      </a:rPr>
                      <m:t>𝒃</m:t>
                    </m:r>
                    <m:r>
                      <a:rPr lang="cs-CZ" altLang="cs-CZ" sz="20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cs-CZ" altLang="cs-CZ" sz="2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cs-CZ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𝒄</m:t>
                        </m:r>
                        <m:r>
                          <a:rPr lang="cs-CZ" altLang="cs-CZ" sz="2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cs-CZ" altLang="cs-CZ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𝒂</m:t>
                        </m:r>
                      </m:e>
                    </m:d>
                    <m:r>
                      <a:rPr lang="cs-CZ" altLang="cs-CZ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000" b="1" dirty="0" smtClean="0">
                    <a:ea typeface="Cambria Math" panose="02040503050406030204" pitchFamily="18" charset="0"/>
                  </a:rPr>
                  <a:t> </a:t>
                </a:r>
                <a:r>
                  <a:rPr lang="cs-CZ" altLang="cs-CZ" sz="2000" dirty="0" smtClean="0">
                    <a:ea typeface="Cambria Math" panose="02040503050406030204" pitchFamily="18" charset="0"/>
                  </a:rPr>
                  <a:t>atp.</a:t>
                </a:r>
              </a:p>
              <a:p>
                <a:pPr marL="431800" indent="-323850">
                  <a:buSzPct val="45000"/>
                  <a:buFont typeface="Wingdings" panose="05000000000000000000" pitchFamily="2" charset="2"/>
                  <a:buChar char="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</a:tabLst>
                </a:pPr>
                <a14:m>
                  <m:oMath xmlns:m="http://schemas.openxmlformats.org/officeDocument/2006/math">
                    <m:r>
                      <a:rPr lang="cs-CZ" altLang="cs-CZ" sz="2800" b="1" i="1">
                        <a:latin typeface="Cambria Math" panose="02040503050406030204" pitchFamily="18" charset="0"/>
                      </a:rPr>
                      <m:t>𝒂</m:t>
                    </m:r>
                    <m:r>
                      <a:rPr lang="cs-CZ" altLang="cs-CZ" sz="28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d>
                      <m:dPr>
                        <m:ctrlPr>
                          <a:rPr lang="cs-CZ" altLang="cs-CZ" sz="28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cs-CZ" sz="28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𝒃</m:t>
                        </m:r>
                        <m:r>
                          <a:rPr lang="cs-CZ" altLang="cs-CZ" sz="28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cs-CZ" altLang="cs-CZ" sz="28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𝒄</m:t>
                        </m:r>
                      </m:e>
                    </m:d>
                    <m:r>
                      <a:rPr lang="cs-CZ" altLang="cs-CZ" sz="28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cs-CZ" altLang="cs-CZ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𝒃</m:t>
                    </m:r>
                    <m:d>
                      <m:dPr>
                        <m:ctrlPr>
                          <a:rPr lang="cs-CZ" altLang="cs-CZ" sz="28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cs-CZ" sz="28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𝒂</m:t>
                        </m:r>
                        <m:r>
                          <a:rPr lang="cs-CZ" altLang="cs-CZ" sz="28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cs-CZ" altLang="cs-CZ" sz="28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𝒄</m:t>
                        </m:r>
                      </m:e>
                    </m:d>
                    <m:r>
                      <a:rPr lang="cs-CZ" altLang="cs-CZ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cs-CZ" altLang="cs-CZ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𝒄</m:t>
                    </m:r>
                    <m:d>
                      <m:dPr>
                        <m:ctrlPr>
                          <a:rPr lang="cs-CZ" altLang="cs-CZ" sz="28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cs-CZ" sz="28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𝒂</m:t>
                        </m:r>
                        <m:r>
                          <a:rPr lang="cs-CZ" altLang="cs-CZ" sz="28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cs-CZ" altLang="cs-CZ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𝒃</m:t>
                        </m:r>
                      </m:e>
                    </m:d>
                  </m:oMath>
                </a14:m>
                <a:endParaRPr lang="cs-CZ" altLang="cs-CZ" sz="2800" b="1" dirty="0" smtClean="0">
                  <a:ea typeface="Cambria Math" panose="02040503050406030204" pitchFamily="18" charset="0"/>
                </a:endParaRPr>
              </a:p>
              <a:p>
                <a:pPr marL="431800" indent="-323850">
                  <a:buSzPct val="45000"/>
                  <a:buFont typeface="Wingdings" panose="05000000000000000000" pitchFamily="2" charset="2"/>
                  <a:buChar char="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</a:tabLst>
                </a:pPr>
                <a:r>
                  <a:rPr lang="cs-CZ" altLang="cs-CZ" sz="2800" dirty="0" smtClean="0"/>
                  <a:t>Rozklad vektoru </a:t>
                </a:r>
                <a14:m>
                  <m:oMath xmlns:m="http://schemas.openxmlformats.org/officeDocument/2006/math">
                    <m:r>
                      <a:rPr lang="cs-CZ" altLang="cs-CZ" sz="2800" b="1" i="1">
                        <a:latin typeface="Cambria Math" panose="02040503050406030204" pitchFamily="18" charset="0"/>
                      </a:rPr>
                      <m:t>𝒗</m:t>
                    </m:r>
                  </m:oMath>
                </a14:m>
                <a:r>
                  <a:rPr lang="cs-CZ" altLang="cs-CZ" sz="2800" dirty="0" smtClean="0"/>
                  <a:t> na složku rovnoběžnou a kolmou  k danému vektoru  </a:t>
                </a:r>
                <a14:m>
                  <m:oMath xmlns:m="http://schemas.openxmlformats.org/officeDocument/2006/math">
                    <m:r>
                      <a:rPr lang="cs-CZ" altLang="cs-CZ" sz="2800" b="1" i="1">
                        <a:latin typeface="Cambria Math" panose="02040503050406030204" pitchFamily="18" charset="0"/>
                      </a:rPr>
                      <m:t>𝒂</m:t>
                    </m:r>
                    <m:r>
                      <a:rPr lang="cs-CZ" altLang="cs-CZ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acc>
                      <m:accPr>
                        <m:chr m:val="⃗"/>
                        <m:ctrlPr>
                          <a:rPr lang="cs-CZ" altLang="cs-CZ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altLang="cs-CZ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</m:t>
                        </m:r>
                      </m:e>
                    </m:acc>
                  </m:oMath>
                </a14:m>
                <a:r>
                  <a:rPr lang="cs-CZ" altLang="cs-CZ" sz="2800" dirty="0" smtClean="0"/>
                  <a:t>:</a:t>
                </a:r>
              </a:p>
              <a:p>
                <a:pPr marL="431800" indent="-323850">
                  <a:buSzPct val="45000"/>
                  <a:buFont typeface="Wingdings" panose="05000000000000000000" pitchFamily="2" charset="2"/>
                  <a:buChar char="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</a:tabLst>
                </a:pPr>
                <a14:m>
                  <m:oMath xmlns:m="http://schemas.openxmlformats.org/officeDocument/2006/math">
                    <m:r>
                      <a:rPr lang="cs-CZ" altLang="cs-CZ" sz="2800" b="1" i="1" smtClean="0">
                        <a:latin typeface="Cambria Math" panose="02040503050406030204" pitchFamily="18" charset="0"/>
                      </a:rPr>
                      <m:t>𝒗</m:t>
                    </m:r>
                    <m:r>
                      <a:rPr lang="cs-CZ" altLang="cs-CZ" sz="2800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altLang="cs-CZ" sz="28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cs-CZ" altLang="cs-CZ" sz="28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cs-CZ" altLang="cs-CZ" sz="2800" b="1" i="1">
                                <a:latin typeface="Cambria Math" panose="02040503050406030204" pitchFamily="18" charset="0"/>
                              </a:rPr>
                              <m:t>𝒂</m:t>
                            </m:r>
                          </m:e>
                          <m:sup>
                            <m:r>
                              <a:rPr lang="cs-CZ" altLang="cs-CZ" sz="28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r>
                  <a:rPr lang="cs-CZ" altLang="cs-CZ" sz="2800" b="1" dirty="0" smtClean="0"/>
                  <a:t>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cs-CZ" altLang="cs-CZ" sz="28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limLow>
                          <m:limLowPr>
                            <m:ctrlPr>
                              <a:rPr lang="cs-CZ" altLang="cs-CZ" sz="2800" b="1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groupChr>
                              <m:groupChrPr>
                                <m:chr m:val="⏟"/>
                                <m:ctrlPr>
                                  <a:rPr lang="cs-CZ" altLang="cs-CZ" sz="2800" b="1" i="1">
                                    <a:latin typeface="Cambria Math" panose="02040503050406030204" pitchFamily="18" charset="0"/>
                                  </a:rPr>
                                </m:ctrlPr>
                              </m:groupChrPr>
                              <m:e>
                                <m:r>
                                  <a:rPr lang="cs-CZ" altLang="cs-CZ" sz="2800" b="1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𝒂</m:t>
                                </m:r>
                                <m:d>
                                  <m:dPr>
                                    <m:ctrlPr>
                                      <a:rPr lang="cs-CZ" altLang="cs-CZ" sz="2800" b="1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cs-CZ" altLang="cs-CZ" sz="2800" b="1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𝒂</m:t>
                                    </m:r>
                                    <m:r>
                                      <a:rPr lang="cs-CZ" altLang="cs-CZ" sz="2800" b="1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∙</m:t>
                                    </m:r>
                                    <m:r>
                                      <a:rPr lang="cs-CZ" altLang="cs-CZ" sz="2800" b="1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𝒗</m:t>
                                    </m:r>
                                  </m:e>
                                </m:d>
                              </m:e>
                            </m:groupChr>
                          </m:e>
                          <m:lim>
                            <m:sSub>
                              <m:sSubPr>
                                <m:ctrlPr>
                                  <a:rPr lang="cs-CZ" altLang="cs-CZ" sz="2800" b="1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cs-CZ" altLang="cs-CZ" sz="2800" b="1" i="1">
                                    <a:latin typeface="Cambria Math" panose="02040503050406030204" pitchFamily="18" charset="0"/>
                                  </a:rPr>
                                  <m:t>𝒂</m:t>
                                </m:r>
                              </m:e>
                              <m:sub>
                                <m:r>
                                  <a:rPr lang="cs-CZ" altLang="cs-CZ" sz="2800" b="1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∥</m:t>
                                </m:r>
                              </m:sub>
                            </m:sSub>
                          </m:lim>
                        </m:limLow>
                        <m:r>
                          <a:rPr lang="cs-CZ" altLang="cs-CZ" sz="28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−</m:t>
                        </m:r>
                        <m:limLow>
                          <m:limLowPr>
                            <m:ctrlPr>
                              <a:rPr lang="cs-CZ" altLang="cs-CZ" sz="28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limLowPr>
                          <m:e>
                            <m:groupChr>
                              <m:groupChrPr>
                                <m:chr m:val="⏟"/>
                                <m:ctrlPr>
                                  <a:rPr lang="cs-CZ" altLang="cs-CZ" sz="2800" b="1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groupChrPr>
                              <m:e>
                                <m:r>
                                  <a:rPr lang="cs-CZ" altLang="cs-CZ" sz="2800" b="1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𝒂</m:t>
                                </m:r>
                                <m:r>
                                  <a:rPr lang="cs-CZ" altLang="cs-CZ" sz="2800" b="1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</m:t>
                                </m:r>
                                <m:d>
                                  <m:dPr>
                                    <m:ctrlPr>
                                      <a:rPr lang="cs-CZ" altLang="cs-CZ" sz="2800" b="1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cs-CZ" altLang="cs-CZ" sz="2800" b="1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𝒂</m:t>
                                    </m:r>
                                    <m:r>
                                      <a:rPr lang="cs-CZ" altLang="cs-CZ" sz="2800" b="1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×</m:t>
                                    </m:r>
                                    <m:r>
                                      <a:rPr lang="cs-CZ" altLang="cs-CZ" sz="2800" b="1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𝒗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cs-CZ" altLang="cs-CZ" sz="2800" dirty="0"/>
                                      <m:t> </m:t>
                                    </m:r>
                                  </m:e>
                                </m:d>
                              </m:e>
                            </m:groupChr>
                          </m:e>
                          <m:lim>
                            <m:sSub>
                              <m:sSubPr>
                                <m:ctrlPr>
                                  <a:rPr lang="cs-CZ" altLang="cs-CZ" sz="2800" b="1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cs-CZ" altLang="cs-CZ" sz="2800" b="1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𝒂</m:t>
                                </m:r>
                              </m:e>
                              <m:sub>
                                <m:r>
                                  <a:rPr lang="cs-CZ" altLang="cs-CZ" sz="2800" b="1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⊥</m:t>
                                </m:r>
                              </m:sub>
                            </m:sSub>
                          </m:lim>
                        </m:limLow>
                      </m:e>
                    </m:d>
                  </m:oMath>
                </a14:m>
                <a:endParaRPr lang="cs-CZ" altLang="cs-CZ" sz="2800" dirty="0" smtClean="0"/>
              </a:p>
            </p:txBody>
          </p:sp>
        </mc:Choice>
        <mc:Fallback xmlns="">
          <p:sp>
            <p:nvSpPr>
              <p:cNvPr id="6" name="Zástupný symbol pro obsah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t="-22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055454" y="6396107"/>
            <a:ext cx="3086100" cy="365125"/>
          </a:xfrm>
        </p:spPr>
        <p:txBody>
          <a:bodyPr/>
          <a:lstStyle/>
          <a:p>
            <a:r>
              <a:rPr lang="cs-CZ" altLang="cs-CZ" sz="900" dirty="0" err="1" smtClean="0">
                <a:solidFill>
                  <a:srgbClr val="000000"/>
                </a:solidFill>
              </a:rPr>
              <a:t>FyM</a:t>
            </a:r>
            <a:r>
              <a:rPr lang="cs-CZ" altLang="cs-CZ" sz="900" dirty="0" smtClean="0">
                <a:solidFill>
                  <a:srgbClr val="000000"/>
                </a:solidFill>
              </a:rPr>
              <a:t> – Obdržálek – 2018-05-11</a:t>
            </a:r>
            <a:endParaRPr lang="cs-CZ" altLang="cs-CZ" sz="9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233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107950" algn="ctr"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cs-CZ" altLang="cs-CZ" sz="36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2.6 M: Vektorový kalkul</a:t>
            </a:r>
            <a:endParaRPr lang="cs-CZ" altLang="cs-CZ" sz="3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1803854"/>
                <a:ext cx="7886700" cy="4351338"/>
              </a:xfrm>
            </p:spPr>
            <p:txBody>
              <a:bodyPr>
                <a:normAutofit fontScale="92500" lnSpcReduction="10000"/>
              </a:bodyPr>
              <a:lstStyle/>
              <a:p>
                <a:pPr marL="107950" indent="0">
                  <a:buSzPct val="45000"/>
                  <a:buNone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</a:tabLst>
                </a:pPr>
                <a:r>
                  <a:rPr lang="cs-CZ" altLang="cs-CZ" sz="2800" dirty="0" smtClean="0"/>
                  <a:t>(vše bude podrobněji, až to bude potřeba)</a:t>
                </a:r>
                <a:r>
                  <a:rPr lang="cs-CZ" altLang="cs-CZ" sz="2800" b="1" dirty="0" smtClean="0"/>
                  <a:t> </a:t>
                </a:r>
              </a:p>
              <a:p>
                <a:pPr marL="107950" indent="0">
                  <a:buSzPct val="45000"/>
                  <a:buFont typeface="Wingdings" panose="05000000000000000000" pitchFamily="2" charset="2"/>
                  <a:buChar char="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</a:tabLst>
                </a:pPr>
                <a:r>
                  <a:rPr lang="cs-CZ" altLang="cs-CZ" sz="3200" b="1" dirty="0" smtClean="0"/>
                  <a:t> </a:t>
                </a:r>
                <a:r>
                  <a:rPr lang="cs-CZ" altLang="cs-CZ" sz="3500" b="1" dirty="0" smtClean="0"/>
                  <a:t>Parciální derivace  </a:t>
                </a:r>
                <a14:m>
                  <m:oMath xmlns:m="http://schemas.openxmlformats.org/officeDocument/2006/math">
                    <m:r>
                      <a:rPr lang="cs-CZ" altLang="cs-CZ" sz="35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𝝏</m:t>
                    </m:r>
                  </m:oMath>
                </a14:m>
                <a:r>
                  <a:rPr lang="cs-CZ" altLang="cs-CZ" sz="3500" b="1" dirty="0" smtClean="0"/>
                  <a:t>, symbolika </a:t>
                </a:r>
                <a:r>
                  <a:rPr lang="cs-CZ" altLang="cs-CZ" sz="3500" b="1" dirty="0" err="1" smtClean="0"/>
                  <a:t>nabla</a:t>
                </a:r>
                <a:r>
                  <a:rPr lang="cs-CZ" altLang="cs-CZ" sz="3500" b="1" dirty="0" smtClean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altLang="cs-CZ" sz="35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altLang="cs-CZ" sz="35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𝜵</m:t>
                        </m:r>
                        <m:r>
                          <m:rPr>
                            <m:nor/>
                          </m:rPr>
                          <a:rPr lang="cs-CZ" altLang="cs-CZ" sz="3500" i="1" dirty="0"/>
                          <m:t> </m:t>
                        </m:r>
                      </m:e>
                    </m:acc>
                  </m:oMath>
                </a14:m>
                <a:endParaRPr lang="cs-CZ" altLang="cs-CZ" sz="3500" dirty="0" smtClean="0"/>
              </a:p>
              <a:p>
                <a:pPr marL="450850" lvl="1" indent="0">
                  <a:buSzPct val="45000"/>
                  <a:buFont typeface="Wingdings" panose="05000000000000000000" pitchFamily="2" charset="2"/>
                  <a:buChar char="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</a:tabLst>
                </a:pPr>
                <a:r>
                  <a:rPr lang="cs-CZ" altLang="cs-CZ" sz="2600" dirty="0" smtClean="0"/>
                  <a:t> grad </a:t>
                </a:r>
                <a14:m>
                  <m:oMath xmlns:m="http://schemas.openxmlformats.org/officeDocument/2006/math">
                    <m:r>
                      <a:rPr lang="cs-CZ" altLang="cs-CZ" sz="2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  <m:r>
                      <a:rPr lang="cs-CZ" altLang="cs-CZ" sz="2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acc>
                      <m:accPr>
                        <m:chr m:val="⃗"/>
                        <m:ctrlPr>
                          <a:rPr lang="cs-CZ" altLang="cs-CZ" sz="26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altLang="cs-CZ" sz="26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𝜵</m:t>
                        </m:r>
                        <m:r>
                          <m:rPr>
                            <m:nor/>
                          </m:rPr>
                          <a:rPr lang="cs-CZ" altLang="cs-CZ" sz="2600" i="1" dirty="0"/>
                          <m:t> </m:t>
                        </m:r>
                      </m:e>
                    </m:acc>
                    <m:r>
                      <a:rPr lang="cs-CZ" altLang="cs-CZ" sz="2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  <m:r>
                      <a:rPr lang="cs-CZ" altLang="cs-CZ" sz="2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m:rPr>
                        <m:nor/>
                      </m:rPr>
                      <a:rPr lang="cs-CZ" altLang="cs-CZ" sz="2600" dirty="0"/>
                      <m:t> </m:t>
                    </m:r>
                    <m:r>
                      <m:rPr>
                        <m:nor/>
                      </m:rPr>
                      <a:rPr lang="cs-CZ" altLang="cs-CZ" sz="2600" dirty="0"/>
                      <m:t>div</m:t>
                    </m:r>
                    <m:r>
                      <m:rPr>
                        <m:nor/>
                      </m:rPr>
                      <a:rPr lang="cs-CZ" altLang="cs-CZ" sz="2600" dirty="0"/>
                      <m:t> </m:t>
                    </m:r>
                    <m:acc>
                      <m:accPr>
                        <m:chr m:val="⃗"/>
                        <m:ctrlPr>
                          <a:rPr lang="cs-CZ" altLang="cs-CZ" sz="2600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altLang="cs-CZ" sz="2600" i="1" dirty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m:rPr>
                            <m:nor/>
                          </m:rPr>
                          <a:rPr lang="cs-CZ" altLang="cs-CZ" sz="2600" dirty="0"/>
                          <m:t> </m:t>
                        </m:r>
                      </m:e>
                    </m:acc>
                    <m:r>
                      <a:rPr lang="cs-CZ" altLang="cs-CZ" sz="2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acc>
                      <m:accPr>
                        <m:chr m:val="⃗"/>
                        <m:ctrlPr>
                          <a:rPr lang="cs-CZ" altLang="cs-CZ" sz="26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altLang="cs-CZ" sz="26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𝜵</m:t>
                        </m:r>
                        <m:r>
                          <m:rPr>
                            <m:nor/>
                          </m:rPr>
                          <a:rPr lang="cs-CZ" altLang="cs-CZ" sz="2600" i="1" dirty="0"/>
                          <m:t> </m:t>
                        </m:r>
                      </m:e>
                    </m:acc>
                    <m:r>
                      <a:rPr lang="cs-CZ" altLang="cs-CZ" sz="2600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acc>
                      <m:accPr>
                        <m:chr m:val="⃗"/>
                        <m:ctrlPr>
                          <a:rPr lang="cs-CZ" altLang="cs-CZ" sz="2600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altLang="cs-CZ" sz="2600" i="1" dirty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m:rPr>
                            <m:nor/>
                          </m:rPr>
                          <a:rPr lang="cs-CZ" altLang="cs-CZ" sz="2600" dirty="0"/>
                          <m:t> </m:t>
                        </m:r>
                      </m:e>
                    </m:acc>
                    <m:r>
                      <a:rPr lang="cs-CZ" altLang="cs-CZ" sz="2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cs-CZ" altLang="cs-CZ" sz="2600" dirty="0" smtClean="0"/>
                  <a:t> </a:t>
                </a:r>
                <a:r>
                  <a:rPr lang="cs-CZ" altLang="cs-CZ" sz="2600" b="1" dirty="0" smtClean="0"/>
                  <a:t>rot</a:t>
                </a:r>
                <a:r>
                  <a:rPr lang="cs-CZ" altLang="cs-CZ" sz="2600" dirty="0" smtClean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altLang="cs-CZ" sz="2600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altLang="cs-CZ" sz="2600" i="1" dirty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m:rPr>
                            <m:nor/>
                          </m:rPr>
                          <a:rPr lang="cs-CZ" altLang="cs-CZ" sz="2600" dirty="0"/>
                          <m:t> </m:t>
                        </m:r>
                      </m:e>
                    </m:acc>
                    <m:r>
                      <a:rPr lang="cs-CZ" altLang="cs-CZ" sz="2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acc>
                      <m:accPr>
                        <m:chr m:val="⃗"/>
                        <m:ctrlPr>
                          <a:rPr lang="cs-CZ" altLang="cs-CZ" sz="26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altLang="cs-CZ" sz="26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𝜵</m:t>
                        </m:r>
                        <m:r>
                          <m:rPr>
                            <m:nor/>
                          </m:rPr>
                          <a:rPr lang="cs-CZ" altLang="cs-CZ" sz="2600" i="1" dirty="0"/>
                          <m:t> </m:t>
                        </m:r>
                      </m:e>
                    </m:acc>
                    <m:r>
                      <a:rPr lang="cs-CZ" altLang="cs-CZ" sz="26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acc>
                      <m:accPr>
                        <m:chr m:val="⃗"/>
                        <m:ctrlPr>
                          <a:rPr lang="cs-CZ" altLang="cs-CZ" sz="2600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altLang="cs-CZ" sz="2600" i="1" dirty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m:rPr>
                            <m:nor/>
                          </m:rPr>
                          <a:rPr lang="cs-CZ" altLang="cs-CZ" sz="2600" dirty="0"/>
                          <m:t> </m:t>
                        </m:r>
                      </m:e>
                    </m:acc>
                  </m:oMath>
                </a14:m>
                <a:endParaRPr lang="cs-CZ" altLang="cs-CZ" sz="2600" dirty="0" smtClean="0"/>
              </a:p>
              <a:p>
                <a:pPr marL="450850" lvl="1" indent="0">
                  <a:buSzPct val="45000"/>
                  <a:buFont typeface="Wingdings" panose="05000000000000000000" pitchFamily="2" charset="2"/>
                  <a:buChar char="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</a:tabLst>
                </a:pPr>
                <a:r>
                  <a:rPr lang="cs-CZ" altLang="cs-CZ" sz="2600" dirty="0" smtClean="0"/>
                  <a:t> </a:t>
                </a:r>
                <a:r>
                  <a:rPr lang="cs-CZ" altLang="cs-CZ" sz="2600" dirty="0" err="1" smtClean="0"/>
                  <a:t>Laplace</a:t>
                </a:r>
                <a:r>
                  <a:rPr lang="cs-CZ" altLang="cs-CZ" sz="2600" dirty="0" smtClean="0"/>
                  <a:t> </a:t>
                </a:r>
                <a14:m>
                  <m:oMath xmlns:m="http://schemas.openxmlformats.org/officeDocument/2006/math">
                    <m:r>
                      <a:rPr lang="cs-CZ" altLang="cs-CZ" sz="2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cs-CZ" altLang="cs-CZ" sz="2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≡</m:t>
                    </m:r>
                    <m:acc>
                      <m:accPr>
                        <m:chr m:val="⃗"/>
                        <m:ctrlPr>
                          <a:rPr lang="cs-CZ" altLang="cs-CZ" sz="26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altLang="cs-CZ" sz="26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𝜵</m:t>
                        </m:r>
                        <m:r>
                          <m:rPr>
                            <m:nor/>
                          </m:rPr>
                          <a:rPr lang="cs-CZ" altLang="cs-CZ" sz="2600" i="1" dirty="0"/>
                          <m:t> </m:t>
                        </m:r>
                      </m:e>
                    </m:acc>
                    <m:r>
                      <a:rPr lang="cs-CZ" altLang="cs-CZ" sz="2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acc>
                      <m:accPr>
                        <m:chr m:val="⃗"/>
                        <m:ctrlPr>
                          <a:rPr lang="cs-CZ" altLang="cs-CZ" sz="26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altLang="cs-CZ" sz="26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𝜵</m:t>
                        </m:r>
                        <m:r>
                          <m:rPr>
                            <m:nor/>
                          </m:rPr>
                          <a:rPr lang="cs-CZ" altLang="cs-CZ" sz="2600" i="1" dirty="0"/>
                          <m:t> </m:t>
                        </m:r>
                      </m:e>
                    </m:acc>
                  </m:oMath>
                </a14:m>
                <a:endParaRPr lang="cs-CZ" altLang="cs-CZ" sz="2600" dirty="0" smtClean="0"/>
              </a:p>
              <a:p>
                <a:pPr marL="450850" lvl="1" indent="0">
                  <a:buSzPct val="45000"/>
                  <a:buFont typeface="Wingdings" panose="05000000000000000000" pitchFamily="2" charset="2"/>
                  <a:buChar char="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</a:tabLst>
                </a:pPr>
                <a:r>
                  <a:rPr lang="cs-CZ" altLang="cs-CZ" sz="2600" dirty="0"/>
                  <a:t> </a:t>
                </a:r>
                <a:r>
                  <a:rPr lang="cs-CZ" altLang="cs-CZ" sz="2600" dirty="0" smtClean="0"/>
                  <a:t>rot </a:t>
                </a:r>
                <a:r>
                  <a:rPr lang="cs-CZ" altLang="cs-CZ" sz="2600" dirty="0" err="1" smtClean="0"/>
                  <a:t>rot</a:t>
                </a:r>
                <a:r>
                  <a:rPr lang="cs-CZ" altLang="cs-CZ" sz="2600" dirty="0" smtClean="0"/>
                  <a:t> = grad div - </a:t>
                </a:r>
                <a14:m>
                  <m:oMath xmlns:m="http://schemas.openxmlformats.org/officeDocument/2006/math">
                    <m:r>
                      <a:rPr lang="cs-CZ" altLang="cs-CZ" sz="2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 </m:t>
                    </m:r>
                  </m:oMath>
                </a14:m>
                <a:endParaRPr lang="cs-CZ" altLang="cs-CZ" sz="2600" dirty="0" smtClean="0"/>
              </a:p>
              <a:p>
                <a:pPr marL="450850" lvl="1" indent="0">
                  <a:buSzPct val="45000"/>
                  <a:buFont typeface="Wingdings" panose="05000000000000000000" pitchFamily="2" charset="2"/>
                  <a:buChar char="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</a:tabLst>
                </a:pPr>
                <a:r>
                  <a:rPr lang="cs-CZ" altLang="cs-CZ" sz="2600" dirty="0"/>
                  <a:t> </a:t>
                </a:r>
                <a:r>
                  <a:rPr lang="cs-CZ" altLang="cs-CZ" sz="2600" dirty="0" smtClean="0"/>
                  <a:t>Gaussova věta, </a:t>
                </a:r>
                <a:r>
                  <a:rPr lang="cs-CZ" altLang="cs-CZ" sz="2600" dirty="0" err="1" smtClean="0"/>
                  <a:t>Stokesova</a:t>
                </a:r>
                <a:r>
                  <a:rPr lang="cs-CZ" altLang="cs-CZ" sz="2600" dirty="0" smtClean="0"/>
                  <a:t> věta, </a:t>
                </a:r>
                <a:r>
                  <a:rPr lang="cs-CZ" altLang="cs-CZ" sz="2600" dirty="0" err="1" smtClean="0"/>
                  <a:t>Greenovy</a:t>
                </a:r>
                <a:r>
                  <a:rPr lang="cs-CZ" altLang="cs-CZ" sz="2600" dirty="0" smtClean="0"/>
                  <a:t> věty</a:t>
                </a:r>
                <a:endParaRPr lang="cs-CZ" altLang="cs-CZ" sz="2600" dirty="0"/>
              </a:p>
              <a:p>
                <a:pPr marL="107950" indent="0">
                  <a:buSzPct val="45000"/>
                  <a:buFont typeface="Wingdings" panose="05000000000000000000" pitchFamily="2" charset="2"/>
                  <a:buChar char="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</a:tabLst>
                </a:pPr>
                <a:r>
                  <a:rPr lang="cs-CZ" altLang="cs-CZ" sz="2800" b="1" dirty="0" smtClean="0"/>
                  <a:t> </a:t>
                </a:r>
                <a:r>
                  <a:rPr lang="cs-CZ" altLang="cs-CZ" sz="3500" b="1" dirty="0" smtClean="0"/>
                  <a:t>Totální derivace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35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cs-CZ" altLang="cs-CZ" sz="3500" b="0" i="0" smtClean="0">
                            <a:latin typeface="Cambria Math" panose="02040503050406030204" pitchFamily="18" charset="0"/>
                          </a:rPr>
                          <m:t>d</m:t>
                        </m:r>
                        <m:r>
                          <a:rPr lang="cs-CZ" altLang="cs-CZ" sz="35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cs-CZ" altLang="cs-CZ" sz="35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cs-CZ" altLang="cs-CZ" sz="35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d>
                          <m:dPr>
                            <m:ctrlPr>
                              <a:rPr lang="cs-CZ" altLang="cs-CZ" sz="35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altLang="cs-CZ" sz="35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cs-CZ" altLang="cs-CZ" sz="35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cs-CZ" altLang="cs-CZ" sz="35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d>
                          <m:dPr>
                            <m:ctrlPr>
                              <a:rPr lang="cs-CZ" altLang="cs-CZ" sz="35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altLang="cs-CZ" sz="35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cs-CZ" altLang="cs-CZ" sz="35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cs-CZ" altLang="cs-CZ" sz="35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  <m:d>
                          <m:dPr>
                            <m:ctrlPr>
                              <a:rPr lang="cs-CZ" altLang="cs-CZ" sz="35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altLang="cs-CZ" sz="35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cs-CZ" altLang="cs-CZ" sz="35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cs-CZ" altLang="cs-CZ" sz="3500" b="0" i="0" smtClean="0">
                            <a:latin typeface="Cambria Math" panose="02040503050406030204" pitchFamily="18" charset="0"/>
                          </a:rPr>
                          <m:t>d</m:t>
                        </m:r>
                        <m:r>
                          <a:rPr lang="cs-CZ" altLang="cs-CZ" sz="35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den>
                    </m:f>
                  </m:oMath>
                </a14:m>
                <a:endParaRPr lang="cs-CZ" altLang="cs-CZ" sz="3500" dirty="0" smtClean="0"/>
              </a:p>
              <a:p>
                <a:pPr marL="107950" indent="0">
                  <a:buSzPct val="45000"/>
                  <a:buFont typeface="Wingdings" panose="05000000000000000000" pitchFamily="2" charset="2"/>
                  <a:buChar char="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</a:tabLst>
                </a:pPr>
                <a:r>
                  <a:rPr lang="cs-CZ" altLang="cs-CZ" sz="2600" dirty="0"/>
                  <a:t> </a:t>
                </a:r>
                <a:r>
                  <a:rPr lang="cs-CZ" altLang="cs-CZ" sz="3500" b="1" dirty="0" smtClean="0"/>
                  <a:t>Rovnice pole</a:t>
                </a:r>
                <a14:m>
                  <m:oMath xmlns:m="http://schemas.openxmlformats.org/officeDocument/2006/math">
                    <m:r>
                      <a:rPr lang="cs-CZ" altLang="cs-CZ" sz="35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cs-CZ" altLang="cs-CZ" sz="35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cs-CZ" altLang="cs-CZ" sz="35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  <m:r>
                      <a:rPr lang="cs-CZ" altLang="cs-CZ" sz="35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r>
                      <a:rPr lang="cs-CZ" altLang="cs-CZ" sz="35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𝝆</m:t>
                    </m:r>
                  </m:oMath>
                </a14:m>
                <a:endParaRPr lang="cs-CZ" altLang="cs-CZ" sz="3500" b="1" dirty="0" smtClean="0"/>
              </a:p>
              <a:p>
                <a:pPr marL="863600" lvl="1" indent="-323850">
                  <a:buSzPct val="45000"/>
                  <a:buFont typeface="Wingdings" panose="05000000000000000000" pitchFamily="2" charset="2"/>
                  <a:buChar char="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</a:tabLst>
                </a:pPr>
                <a:r>
                  <a:rPr lang="cs-CZ" altLang="cs-CZ" sz="2600" dirty="0" smtClean="0"/>
                  <a:t>Věta o střední hodnotě</a:t>
                </a:r>
                <a:endParaRPr lang="cs-CZ" altLang="cs-CZ" sz="2600" dirty="0"/>
              </a:p>
              <a:p>
                <a:pPr marL="863600" lvl="1" indent="-323850">
                  <a:buSzPct val="45000"/>
                  <a:buFont typeface="Wingdings" panose="05000000000000000000" pitchFamily="2" charset="2"/>
                  <a:buChar char="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</a:tabLst>
                </a:pPr>
                <a:r>
                  <a:rPr lang="cs-CZ" altLang="cs-CZ" sz="2600" dirty="0" smtClean="0"/>
                  <a:t>Jednoznačnost řešení</a:t>
                </a:r>
                <a:endParaRPr lang="cs-CZ" altLang="cs-CZ" sz="2600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803854"/>
                <a:ext cx="7886700" cy="4351338"/>
              </a:xfrm>
              <a:blipFill rotWithShape="0">
                <a:blip r:embed="rId2"/>
                <a:stretch>
                  <a:fillRect t="-2801" b="-11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055454" y="6396107"/>
            <a:ext cx="3086100" cy="365125"/>
          </a:xfrm>
        </p:spPr>
        <p:txBody>
          <a:bodyPr/>
          <a:lstStyle/>
          <a:p>
            <a:r>
              <a:rPr lang="cs-CZ" altLang="cs-CZ" sz="900" dirty="0" err="1" smtClean="0">
                <a:solidFill>
                  <a:srgbClr val="000000"/>
                </a:solidFill>
              </a:rPr>
              <a:t>FyM</a:t>
            </a:r>
            <a:r>
              <a:rPr lang="cs-CZ" altLang="cs-CZ" sz="900" dirty="0" smtClean="0">
                <a:solidFill>
                  <a:srgbClr val="000000"/>
                </a:solidFill>
              </a:rPr>
              <a:t> – Obdržálek – 2018-05-11</a:t>
            </a:r>
            <a:endParaRPr lang="cs-CZ" altLang="cs-CZ" sz="9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3494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107950" algn="ctr"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sz="36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2.1 Literatura</a:t>
            </a:r>
            <a:endParaRPr lang="cs-CZ" altLang="cs-CZ" sz="3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Zástupný symbol pro obsah 5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1847851"/>
                <a:ext cx="7886700" cy="4351338"/>
              </a:xfrm>
            </p:spPr>
            <p:txBody>
              <a:bodyPr>
                <a:normAutofit/>
              </a:bodyPr>
              <a:lstStyle/>
              <a:p>
                <a:pPr marL="107950" indent="0">
                  <a:buSzPct val="45000"/>
                  <a:buNone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:r>
                  <a:rPr lang="cs-CZ" altLang="cs-CZ" sz="3200" dirty="0" smtClean="0"/>
                  <a:t>Fyzika</a:t>
                </a:r>
                <a:endParaRPr lang="cs-CZ" altLang="cs-CZ" sz="3200" dirty="0"/>
              </a:p>
              <a:p>
                <a:pPr marL="850900" lvl="1" indent="-342900">
                  <a:buSzPct val="45000"/>
                  <a:buFont typeface="Wingdings" panose="05000000000000000000" pitchFamily="2" charset="2"/>
                  <a:buChar char="v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:r>
                  <a:rPr lang="cs-CZ" altLang="cs-CZ" sz="2600" b="1" i="1" dirty="0" smtClean="0"/>
                  <a:t>„Sebraná fyzika“ </a:t>
                </a:r>
                <a:r>
                  <a:rPr lang="cs-CZ" altLang="cs-CZ" sz="2600" dirty="0" smtClean="0"/>
                  <a:t>– předběžná verze</a:t>
                </a:r>
                <a:r>
                  <a:rPr lang="cs-CZ" altLang="cs-CZ" sz="2600" b="1" i="1" dirty="0" smtClean="0"/>
                  <a:t> </a:t>
                </a:r>
                <a:r>
                  <a:rPr lang="cs-CZ" altLang="cs-CZ" sz="2600" dirty="0"/>
                  <a:t>(http://utf.mff.cuni.cz/~</a:t>
                </a:r>
                <a:r>
                  <a:rPr lang="cs-CZ" altLang="cs-CZ" sz="2600" dirty="0" err="1"/>
                  <a:t>jobdr</a:t>
                </a:r>
                <a:r>
                  <a:rPr lang="cs-CZ" altLang="cs-CZ" sz="2600" dirty="0"/>
                  <a:t>/1mech.htm)</a:t>
                </a:r>
                <a:endParaRPr lang="cs-CZ" altLang="cs-CZ" sz="2600" dirty="0" smtClean="0"/>
              </a:p>
              <a:p>
                <a:pPr marL="850900" lvl="1" indent="-342900">
                  <a:buSzPct val="45000"/>
                  <a:buFont typeface="Wingdings" panose="05000000000000000000" pitchFamily="2" charset="2"/>
                  <a:buChar char="v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:r>
                  <a:rPr lang="cs-CZ" altLang="cs-CZ" sz="2600" b="1" i="1" dirty="0" smtClean="0"/>
                  <a:t>HRW – </a:t>
                </a:r>
                <a:r>
                  <a:rPr lang="cs-CZ" altLang="cs-CZ" sz="2600" b="1" i="1" dirty="0" err="1" smtClean="0"/>
                  <a:t>Halliday</a:t>
                </a:r>
                <a:r>
                  <a:rPr lang="cs-CZ" altLang="cs-CZ" sz="2600" b="1" i="1" dirty="0" smtClean="0"/>
                  <a:t>, D., </a:t>
                </a:r>
                <a:r>
                  <a:rPr lang="cs-CZ" altLang="cs-CZ" sz="2600" b="1" i="1" dirty="0" err="1" smtClean="0"/>
                  <a:t>Resnick</a:t>
                </a:r>
                <a:r>
                  <a:rPr lang="cs-CZ" altLang="cs-CZ" sz="2600" b="1" i="1" dirty="0" smtClean="0"/>
                  <a:t>, R., </a:t>
                </a:r>
                <a:r>
                  <a:rPr lang="cs-CZ" altLang="cs-CZ" sz="2600" b="1" i="1" dirty="0" err="1" smtClean="0"/>
                  <a:t>Walker</a:t>
                </a:r>
                <a:r>
                  <a:rPr lang="cs-CZ" altLang="cs-CZ" sz="2600" b="1" i="1" dirty="0" smtClean="0"/>
                  <a:t>, J.: Fyzika </a:t>
                </a:r>
                <a:r>
                  <a:rPr lang="cs-CZ" altLang="cs-CZ" sz="2600" dirty="0" smtClean="0"/>
                  <a:t>(překlad VÚTIUM, 2013 a dříve)</a:t>
                </a:r>
              </a:p>
              <a:p>
                <a:pPr marL="850900" lvl="1" indent="-342900">
                  <a:buSzPct val="45000"/>
                  <a:buFont typeface="Wingdings" panose="05000000000000000000" pitchFamily="2" charset="2"/>
                  <a:buChar char="v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:r>
                  <a:rPr lang="cs-CZ" altLang="cs-CZ" sz="2400" dirty="0" smtClean="0"/>
                  <a:t>WEB ÚTF MFF UK</a:t>
                </a:r>
                <a:endParaRPr lang="cs-CZ" altLang="cs-CZ" sz="2100" dirty="0" smtClean="0"/>
              </a:p>
              <a:p>
                <a:pPr marL="165100" indent="0">
                  <a:buSzPct val="45000"/>
                  <a:buNone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:r>
                  <a:rPr lang="cs-CZ" altLang="cs-CZ" sz="3200" dirty="0" smtClean="0"/>
                  <a:t>Matematika</a:t>
                </a:r>
              </a:p>
              <a:p>
                <a:pPr marL="965200" lvl="1" indent="-457200">
                  <a:buSzPct val="45000"/>
                  <a:buFont typeface="Wingdings" panose="05000000000000000000" pitchFamily="2" charset="2"/>
                  <a:buChar char="v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:r>
                  <a:rPr lang="cs-CZ" altLang="cs-CZ" sz="2400" b="1" i="1" dirty="0"/>
                  <a:t>„Kalkul“ – </a:t>
                </a:r>
                <a:r>
                  <a:rPr lang="cs-CZ" altLang="cs-CZ" sz="2400" dirty="0"/>
                  <a:t>(můj web)</a:t>
                </a:r>
              </a:p>
              <a:p>
                <a:pPr marL="965200" lvl="1" indent="-457200">
                  <a:buSzPct val="45000"/>
                  <a:buFont typeface="Wingdings" panose="05000000000000000000" pitchFamily="2" charset="2"/>
                  <a:buChar char="v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:r>
                  <a:rPr lang="cs-CZ" altLang="cs-CZ" sz="2400" b="1" i="1" dirty="0" smtClean="0"/>
                  <a:t>s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cs-CZ" altLang="cs-CZ" sz="2400" b="1" i="1" dirty="0" smtClean="0"/>
                      <m:t>tandardn</m:t>
                    </m:r>
                    <m:r>
                      <m:rPr>
                        <m:nor/>
                      </m:rPr>
                      <a:rPr lang="cs-CZ" altLang="cs-CZ" sz="2400" b="1" i="1" dirty="0" smtClean="0"/>
                      <m:t>í </m:t>
                    </m:r>
                    <m:r>
                      <m:rPr>
                        <m:nor/>
                      </m:rPr>
                      <a:rPr lang="cs-CZ" altLang="cs-CZ" sz="2400" b="1" i="1" dirty="0" smtClean="0"/>
                      <m:t>u</m:t>
                    </m:r>
                    <m:r>
                      <m:rPr>
                        <m:nor/>
                      </m:rPr>
                      <a:rPr lang="cs-CZ" altLang="cs-CZ" sz="2400" b="1" i="1" dirty="0" smtClean="0"/>
                      <m:t>č</m:t>
                    </m:r>
                    <m:r>
                      <m:rPr>
                        <m:nor/>
                      </m:rPr>
                      <a:rPr lang="cs-CZ" altLang="cs-CZ" sz="2400" b="1" i="1" dirty="0" smtClean="0"/>
                      <m:t>ebn</m:t>
                    </m:r>
                    <m:r>
                      <m:rPr>
                        <m:nor/>
                      </m:rPr>
                      <a:rPr lang="cs-CZ" altLang="cs-CZ" sz="2400" b="1" i="1" dirty="0" smtClean="0"/>
                      <m:t>í </m:t>
                    </m:r>
                    <m:r>
                      <m:rPr>
                        <m:nor/>
                      </m:rPr>
                      <a:rPr lang="cs-CZ" altLang="cs-CZ" sz="2400" b="1" i="1" dirty="0" smtClean="0"/>
                      <m:t>texty</m:t>
                    </m:r>
                    <m:r>
                      <m:rPr>
                        <m:nor/>
                      </m:rPr>
                      <a:rPr lang="cs-CZ" altLang="cs-CZ" sz="2400" b="1" i="1" dirty="0" smtClean="0"/>
                      <m:t> </m:t>
                    </m:r>
                    <m:r>
                      <m:rPr>
                        <m:nor/>
                      </m:rPr>
                      <a:rPr lang="cs-CZ" altLang="cs-CZ" sz="2400" b="1" i="1" dirty="0" smtClean="0"/>
                      <m:t>M</m:t>
                    </m:r>
                    <m:r>
                      <m:rPr>
                        <m:nor/>
                      </m:rPr>
                      <a:rPr lang="cs-CZ" altLang="cs-CZ" sz="2400" b="1" i="1" dirty="0" smtClean="0"/>
                      <m:t> </m:t>
                    </m:r>
                    <m:r>
                      <m:rPr>
                        <m:nor/>
                      </m:rPr>
                      <a:rPr lang="cs-CZ" altLang="cs-CZ" sz="2400" b="1" i="1" dirty="0" smtClean="0"/>
                      <m:t>na</m:t>
                    </m:r>
                    <m:r>
                      <m:rPr>
                        <m:nor/>
                      </m:rPr>
                      <a:rPr lang="cs-CZ" altLang="cs-CZ" sz="2400" b="1" i="1" dirty="0" smtClean="0"/>
                      <m:t> </m:t>
                    </m:r>
                    <m:r>
                      <m:rPr>
                        <m:nor/>
                      </m:rPr>
                      <a:rPr lang="cs-CZ" altLang="cs-CZ" sz="2400" b="1" i="1" dirty="0" smtClean="0"/>
                      <m:t>MFF</m:t>
                    </m:r>
                    <m:r>
                      <m:rPr>
                        <m:nor/>
                      </m:rPr>
                      <a:rPr lang="cs-CZ" altLang="cs-CZ" sz="2400" b="1" i="1" dirty="0" smtClean="0"/>
                      <m:t> </m:t>
                    </m:r>
                    <m:r>
                      <m:rPr>
                        <m:nor/>
                      </m:rPr>
                      <a:rPr lang="cs-CZ" altLang="cs-CZ" sz="2400" b="1" i="1" dirty="0" smtClean="0"/>
                      <m:t>UK</m:t>
                    </m:r>
                  </m:oMath>
                </a14:m>
                <a:endParaRPr lang="cs-CZ" altLang="cs-CZ" sz="2400" b="1" i="1" dirty="0" smtClean="0"/>
              </a:p>
              <a:p>
                <a:pPr marL="965200" lvl="1" indent="-457200">
                  <a:buSzPct val="45000"/>
                  <a:buFont typeface="Wingdings" panose="05000000000000000000" pitchFamily="2" charset="2"/>
                  <a:buChar char="v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:r>
                  <a:rPr lang="cs-CZ" altLang="cs-CZ" sz="2400" b="1" i="1" dirty="0" smtClean="0"/>
                  <a:t>standardní učebnice teoretické mechaniky</a:t>
                </a:r>
              </a:p>
              <a:p>
                <a:pPr marL="965200" lvl="1" indent="-457200">
                  <a:buSzPct val="45000"/>
                  <a:buFont typeface="Wingdings" panose="05000000000000000000" pitchFamily="2" charset="2"/>
                  <a:buChar char="v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:endParaRPr lang="cs-CZ" altLang="cs-CZ" sz="2400" dirty="0" smtClean="0"/>
              </a:p>
            </p:txBody>
          </p:sp>
        </mc:Choice>
        <mc:Fallback xmlns="">
          <p:sp>
            <p:nvSpPr>
              <p:cNvPr id="6" name="Zástupný symbol pro obsah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847851"/>
                <a:ext cx="7886700" cy="4351338"/>
              </a:xfrm>
              <a:blipFill rotWithShape="0">
                <a:blip r:embed="rId2"/>
                <a:stretch>
                  <a:fillRect l="-541" t="-29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055454" y="6396107"/>
            <a:ext cx="3086100" cy="365125"/>
          </a:xfrm>
        </p:spPr>
        <p:txBody>
          <a:bodyPr/>
          <a:lstStyle/>
          <a:p>
            <a:r>
              <a:rPr lang="cs-CZ" altLang="cs-CZ" sz="900" dirty="0" err="1" smtClean="0">
                <a:solidFill>
                  <a:srgbClr val="000000"/>
                </a:solidFill>
              </a:rPr>
              <a:t>FyM</a:t>
            </a:r>
            <a:r>
              <a:rPr lang="cs-CZ" altLang="cs-CZ" sz="900" dirty="0" smtClean="0">
                <a:solidFill>
                  <a:srgbClr val="000000"/>
                </a:solidFill>
              </a:rPr>
              <a:t> – Obdržálek – 2018-05-11</a:t>
            </a:r>
            <a:endParaRPr lang="cs-CZ" altLang="cs-CZ" sz="9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7045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107950" algn="ctr"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sz="36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2.2 Typické M pojmy</a:t>
            </a:r>
            <a:endParaRPr lang="cs-CZ" altLang="cs-CZ" sz="3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Zástupný symbol pro obsah 5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1847851"/>
                <a:ext cx="7886700" cy="4351338"/>
              </a:xfrm>
            </p:spPr>
            <p:txBody>
              <a:bodyPr>
                <a:normAutofit fontScale="92500"/>
              </a:bodyPr>
              <a:lstStyle/>
              <a:p>
                <a:pPr marL="107950" indent="0">
                  <a:buSzPct val="45000"/>
                  <a:buNone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:r>
                  <a:rPr lang="cs-CZ" altLang="cs-CZ" sz="3200" dirty="0" smtClean="0"/>
                  <a:t>Vektorová (newtonovská) mechanika</a:t>
                </a:r>
                <a:endParaRPr lang="cs-CZ" altLang="cs-CZ" sz="3200" dirty="0"/>
              </a:p>
              <a:p>
                <a:pPr marL="850900" lvl="1" indent="-342900">
                  <a:buSzPct val="45000"/>
                  <a:buFont typeface="Wingdings" panose="05000000000000000000" pitchFamily="2" charset="2"/>
                  <a:buChar char="v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:r>
                  <a:rPr lang="cs-CZ" altLang="cs-CZ" sz="2400" b="1" i="1" dirty="0" smtClean="0"/>
                  <a:t>Vektorový </a:t>
                </a:r>
                <a:r>
                  <a:rPr lang="cs-CZ" altLang="cs-CZ" sz="2400" dirty="0" smtClean="0"/>
                  <a:t>počet: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altLang="cs-CZ" sz="24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altLang="cs-CZ" sz="2400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acc>
                  </m:oMath>
                </a14:m>
                <a:r>
                  <a:rPr lang="cs-CZ" altLang="cs-CZ" sz="2400" dirty="0" smtClean="0"/>
                  <a:t>. Tři součiny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altLang="cs-CZ" sz="24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cs-CZ" sz="2400" b="0" i="1" dirty="0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cs-CZ" altLang="cs-CZ" sz="2400" b="0" i="1" dirty="0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sSub>
                      <m:sSubPr>
                        <m:ctrlPr>
                          <a:rPr lang="cs-CZ" altLang="cs-CZ" sz="24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cs-CZ" sz="2400" i="1" dirty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m:rPr>
                            <m:nor/>
                          </m:rPr>
                          <a:rPr lang="cs-CZ" altLang="cs-CZ" sz="2400" dirty="0"/>
                          <m:t> </m:t>
                        </m:r>
                      </m:e>
                      <m:sub>
                        <m:r>
                          <a:rPr lang="cs-CZ" altLang="cs-CZ" sz="2400" b="0" i="1" dirty="0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cs-CZ" altLang="cs-CZ" sz="2400" b="0" i="1" dirty="0" smtClean="0">
                        <a:latin typeface="Cambria Math" panose="02040503050406030204" pitchFamily="18" charset="0"/>
                      </a:rPr>
                      <m:t>;</m:t>
                    </m:r>
                    <m:sSup>
                      <m:sSupPr>
                        <m:ctrlPr>
                          <a:rPr lang="cs-CZ" altLang="cs-CZ" sz="24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altLang="cs-CZ" sz="2400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altLang="cs-CZ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</m:e>
                      <m:sup>
                        <m:r>
                          <a:rPr lang="cs-CZ" altLang="cs-CZ" sz="2400" b="0" i="1" dirty="0" smtClean="0">
                            <a:latin typeface="Cambria Math" panose="02040503050406030204" pitchFamily="18" charset="0"/>
                          </a:rPr>
                          <m:t>𝑗𝑘</m:t>
                        </m:r>
                      </m:sup>
                    </m:sSup>
                    <m:sSub>
                      <m:sSubPr>
                        <m:ctrlPr>
                          <a:rPr lang="cs-CZ" altLang="cs-CZ" sz="24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cs-CZ" sz="2400" i="1" dirty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cs-CZ" altLang="cs-CZ" sz="2400" i="1" dirty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sSub>
                      <m:sSubPr>
                        <m:ctrlPr>
                          <a:rPr lang="cs-CZ" altLang="cs-CZ" sz="24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cs-CZ" sz="2400" i="1" dirty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m:rPr>
                            <m:nor/>
                          </m:rPr>
                          <a:rPr lang="cs-CZ" altLang="cs-CZ" sz="2400" dirty="0"/>
                          <m:t> </m:t>
                        </m:r>
                      </m:e>
                      <m:sub>
                        <m:r>
                          <a:rPr lang="cs-CZ" altLang="cs-CZ" sz="2400" i="1" dirty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cs-CZ" altLang="cs-CZ" sz="2400" i="1" dirty="0">
                        <a:latin typeface="Cambria Math" panose="02040503050406030204" pitchFamily="18" charset="0"/>
                      </a:rPr>
                      <m:t>;</m:t>
                    </m:r>
                    <m:sSup>
                      <m:sSupPr>
                        <m:ctrlPr>
                          <a:rPr lang="cs-CZ" altLang="cs-CZ" sz="24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altLang="cs-CZ" sz="2400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altLang="cs-CZ" sz="24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</m:e>
                      <m:sup>
                        <m:r>
                          <a:rPr lang="cs-CZ" altLang="cs-CZ" sz="2400" b="0" i="1" dirty="0" smtClean="0">
                            <a:latin typeface="Cambria Math" panose="02040503050406030204" pitchFamily="18" charset="0"/>
                          </a:rPr>
                          <m:t>𝑖𝑗𝑘</m:t>
                        </m:r>
                      </m:sup>
                    </m:sSup>
                    <m:sSub>
                      <m:sSubPr>
                        <m:ctrlPr>
                          <a:rPr lang="cs-CZ" altLang="cs-CZ" sz="24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cs-CZ" sz="2400" i="1" dirty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cs-CZ" altLang="cs-CZ" sz="2400" i="1" dirty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sSub>
                      <m:sSubPr>
                        <m:ctrlPr>
                          <a:rPr lang="cs-CZ" altLang="cs-CZ" sz="24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cs-CZ" sz="2400" i="1" dirty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m:rPr>
                            <m:nor/>
                          </m:rPr>
                          <a:rPr lang="cs-CZ" altLang="cs-CZ" sz="2400" dirty="0"/>
                          <m:t> </m:t>
                        </m:r>
                      </m:e>
                      <m:sub>
                        <m:r>
                          <a:rPr lang="cs-CZ" altLang="cs-CZ" sz="2400" i="1" dirty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endParaRPr lang="cs-CZ" altLang="cs-CZ" sz="2400" dirty="0" smtClean="0"/>
              </a:p>
              <a:p>
                <a:pPr marL="850900" lvl="1" indent="-342900">
                  <a:buSzPct val="45000"/>
                  <a:buFont typeface="Wingdings" panose="05000000000000000000" pitchFamily="2" charset="2"/>
                  <a:buChar char="v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:r>
                  <a:rPr lang="cs-CZ" altLang="cs-CZ" sz="2400" b="1" i="1" dirty="0" smtClean="0"/>
                  <a:t>Infinitezimální</a:t>
                </a:r>
                <a:r>
                  <a:rPr lang="cs-CZ" altLang="cs-CZ" sz="2400" dirty="0" smtClean="0"/>
                  <a:t> počet: </a:t>
                </a:r>
              </a:p>
              <a:p>
                <a:pPr marL="1193800" lvl="2" indent="-342900">
                  <a:buSzPct val="45000"/>
                  <a:buFont typeface="Wingdings" panose="05000000000000000000" pitchFamily="2" charset="2"/>
                  <a:buChar char="v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:r>
                  <a:rPr lang="cs-CZ" altLang="cs-CZ" sz="2100" b="1" i="1" dirty="0" smtClean="0"/>
                  <a:t>Derivace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cs-CZ" altLang="cs-CZ" sz="2100" i="0" dirty="0" smtClean="0">
                        <a:latin typeface="Cambria Math" panose="02040503050406030204" pitchFamily="18" charset="0"/>
                      </a:rPr>
                      <m:t>d</m:t>
                    </m:r>
                    <m:r>
                      <a:rPr lang="cs-CZ" altLang="cs-CZ" sz="21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cs-CZ" altLang="cs-CZ" sz="2100" b="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cs-CZ" altLang="cs-CZ" sz="2100" b="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altLang="cs-CZ" sz="2100" b="0" i="1" dirty="0" smtClean="0">
                        <a:latin typeface="Cambria Math" panose="02040503050406030204" pitchFamily="18" charset="0"/>
                      </a:rPr>
                      <m:t>)/</m:t>
                    </m:r>
                    <m:r>
                      <m:rPr>
                        <m:nor/>
                      </m:rPr>
                      <a:rPr lang="cs-CZ" altLang="cs-CZ" sz="2100" i="0" dirty="0" err="1" smtClean="0">
                        <a:latin typeface="Cambria Math" panose="02040503050406030204" pitchFamily="18" charset="0"/>
                      </a:rPr>
                      <m:t>d</m:t>
                    </m:r>
                    <m:r>
                      <a:rPr lang="cs-CZ" altLang="cs-CZ" sz="2100" i="1" dirty="0" err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cs-CZ" altLang="cs-CZ" sz="2100" dirty="0" smtClean="0"/>
              </a:p>
              <a:p>
                <a:pPr marL="1193800" lvl="2" indent="-342900">
                  <a:buSzPct val="45000"/>
                  <a:buFont typeface="Wingdings" panose="05000000000000000000" pitchFamily="2" charset="2"/>
                  <a:buChar char="v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:r>
                  <a:rPr lang="cs-CZ" altLang="cs-CZ" sz="2100" b="1" i="1" dirty="0" smtClean="0"/>
                  <a:t>Parciální derivace </a:t>
                </a:r>
                <a14:m>
                  <m:oMath xmlns:m="http://schemas.openxmlformats.org/officeDocument/2006/math">
                    <m:r>
                      <a:rPr lang="cs-CZ" altLang="cs-CZ" sz="21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𝜕</m:t>
                    </m:r>
                    <m:r>
                      <a:rPr lang="cs-CZ" altLang="cs-CZ" sz="21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cs-CZ" altLang="cs-CZ" sz="21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cs-CZ" altLang="cs-CZ" sz="2100" i="1" dirty="0" err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altLang="cs-CZ" sz="2100" i="1" dirty="0" err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cs-CZ" altLang="cs-CZ" sz="2100" i="1" dirty="0" err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cs-CZ" altLang="cs-CZ" sz="2100" i="1" dirty="0" err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cs-CZ" altLang="cs-CZ" sz="2100" i="1" dirty="0" err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cs-CZ" altLang="cs-CZ" sz="2100" i="1" dirty="0" smtClean="0">
                        <a:latin typeface="Cambria Math" panose="02040503050406030204" pitchFamily="18" charset="0"/>
                      </a:rPr>
                      <m:t>)/</m:t>
                    </m:r>
                    <m:r>
                      <a:rPr lang="cs-CZ" altLang="cs-CZ" sz="2100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𝜕</m:t>
                    </m:r>
                    <m:r>
                      <a:rPr lang="cs-CZ" altLang="cs-CZ" sz="21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endParaRPr lang="cs-CZ" altLang="cs-CZ" sz="2100" dirty="0" smtClean="0"/>
              </a:p>
              <a:p>
                <a:pPr marL="1193800" lvl="2" indent="-342900">
                  <a:buSzPct val="45000"/>
                  <a:buFont typeface="Wingdings" panose="05000000000000000000" pitchFamily="2" charset="2"/>
                  <a:buChar char="v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:r>
                  <a:rPr lang="cs-CZ" altLang="cs-CZ" sz="2100" b="1" i="1" dirty="0" smtClean="0"/>
                  <a:t>Integrál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cs-CZ" altLang="cs-CZ" sz="2100" i="1" dirty="0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cs-CZ" altLang="cs-CZ" sz="2100" i="1" dirty="0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m:rPr>
                            <m:nor/>
                          </m:rPr>
                          <a:rPr lang="cs-CZ" altLang="cs-CZ" sz="2100" b="0" i="0" dirty="0" smtClean="0">
                            <a:latin typeface="Cambria Math" panose="02040503050406030204" pitchFamily="18" charset="0"/>
                          </a:rPr>
                          <m:t>d</m:t>
                        </m:r>
                        <m:r>
                          <a:rPr lang="cs-CZ" altLang="cs-CZ" sz="21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cs-CZ" altLang="cs-CZ" sz="2100" b="0" i="1" dirty="0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cs-CZ" altLang="cs-CZ" sz="2100" b="0" i="1" dirty="0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</m:nary>
                    <m:r>
                      <a:rPr lang="cs-CZ" altLang="cs-CZ" sz="2100" b="0" i="1" dirty="0" smtClean="0">
                        <a:latin typeface="Cambria Math" panose="02040503050406030204" pitchFamily="18" charset="0"/>
                      </a:rPr>
                      <m:t>; </m:t>
                    </m:r>
                    <m:nary>
                      <m:naryPr>
                        <m:ctrlPr>
                          <a:rPr lang="cs-CZ" altLang="cs-CZ" sz="2100" b="0" i="1" dirty="0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cs-CZ" altLang="cs-CZ" sz="2100" b="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  <m:sup>
                        <m:r>
                          <a:rPr lang="cs-CZ" altLang="cs-CZ" sz="2100" b="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</m:sup>
                      <m:e>
                        <m:r>
                          <a:rPr lang="cs-CZ" altLang="cs-CZ" sz="2100" b="0" i="1" dirty="0" smtClean="0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m:rPr>
                            <m:nor/>
                          </m:rPr>
                          <a:rPr lang="cs-CZ" altLang="cs-CZ" sz="2100" dirty="0">
                            <a:latin typeface="Cambria Math" panose="02040503050406030204" pitchFamily="18" charset="0"/>
                          </a:rPr>
                          <m:t>d</m:t>
                        </m:r>
                        <m:r>
                          <a:rPr lang="cs-CZ" altLang="cs-CZ" sz="2100" i="1" dirty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cs-CZ" altLang="cs-CZ" sz="2100" i="1" dirty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cs-CZ" altLang="cs-CZ" sz="2100" b="0" i="1" dirty="0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nary>
                  </m:oMath>
                </a14:m>
                <a:endParaRPr lang="cs-CZ" altLang="cs-CZ" sz="2100" dirty="0" smtClean="0"/>
              </a:p>
              <a:p>
                <a:pPr marL="165100" indent="0">
                  <a:buSzPct val="45000"/>
                  <a:buNone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:r>
                  <a:rPr lang="cs-CZ" altLang="cs-CZ" sz="3200" dirty="0" smtClean="0"/>
                  <a:t>Analytická mechanika</a:t>
                </a:r>
              </a:p>
              <a:p>
                <a:pPr marL="965200" lvl="1" indent="-457200">
                  <a:buSzPct val="45000"/>
                  <a:buFont typeface="Wingdings" panose="05000000000000000000" pitchFamily="2" charset="2"/>
                  <a:buChar char="v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:r>
                  <a:rPr lang="cs-CZ" altLang="cs-CZ" sz="2400" b="1" i="1" dirty="0" smtClean="0"/>
                  <a:t>Variace</a:t>
                </a:r>
                <a:r>
                  <a:rPr lang="cs-CZ" altLang="cs-CZ" sz="2400" dirty="0" smtClean="0"/>
                  <a:t> funkce: </a:t>
                </a:r>
                <a14:m>
                  <m:oMath xmlns:m="http://schemas.openxmlformats.org/officeDocument/2006/math">
                    <m:r>
                      <a:rPr lang="el-GR" altLang="cs-CZ" sz="2400" i="1" dirty="0" smtClean="0">
                        <a:latin typeface="Cambria Math" panose="02040503050406030204" pitchFamily="18" charset="0"/>
                      </a:rPr>
                      <m:t>𝛿</m:t>
                    </m:r>
                    <m:r>
                      <a:rPr lang="cs-CZ" altLang="cs-CZ" sz="2400" i="1" dirty="0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cs-CZ" altLang="cs-CZ" sz="2400" dirty="0" smtClean="0"/>
                  <a:t>, </a:t>
                </a:r>
                <a:r>
                  <a:rPr lang="cs-CZ" altLang="cs-CZ" sz="2400" dirty="0" err="1" smtClean="0"/>
                  <a:t>okraj.podmínky</a:t>
                </a:r>
                <a:endParaRPr lang="cs-CZ" altLang="cs-CZ" sz="2400" dirty="0" smtClean="0"/>
              </a:p>
              <a:p>
                <a:pPr marL="965200" lvl="1" indent="-457200">
                  <a:buSzPct val="45000"/>
                  <a:buFont typeface="Wingdings" panose="05000000000000000000" pitchFamily="2" charset="2"/>
                  <a:buChar char="v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:r>
                  <a:rPr lang="cs-CZ" altLang="cs-CZ" sz="2400" b="1" i="1" dirty="0" err="1" smtClean="0"/>
                  <a:t>Funkcionál</a:t>
                </a:r>
                <a:r>
                  <a:rPr lang="cs-CZ" altLang="cs-CZ" sz="2400" b="1" i="1" dirty="0" smtClean="0"/>
                  <a:t> </a:t>
                </a:r>
                <a:r>
                  <a:rPr lang="cs-CZ" altLang="cs-CZ" sz="2400" b="0" i="1" dirty="0" smtClean="0">
                    <a:latin typeface="Cambria Math" panose="02040503050406030204" pitchFamily="18" charset="0"/>
                  </a:rPr>
                  <a:t> F(f) = a</a:t>
                </a:r>
              </a:p>
              <a:p>
                <a:pPr marL="965200" lvl="1" indent="-457200">
                  <a:buSzPct val="45000"/>
                  <a:buFont typeface="Wingdings" panose="05000000000000000000" pitchFamily="2" charset="2"/>
                  <a:buChar char="v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:r>
                  <a:rPr lang="cs-CZ" altLang="cs-CZ" sz="2400" b="1" i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Transformace</a:t>
                </a:r>
                <a:r>
                  <a:rPr lang="cs-CZ" altLang="cs-CZ" sz="2400" i="1" dirty="0" smtClean="0">
                    <a:latin typeface="Cambria Math" panose="02040503050406030204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cs-CZ" altLang="cs-CZ" sz="2400" i="1" dirty="0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cs-CZ" altLang="cs-CZ" sz="24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cs-CZ" altLang="cs-CZ" sz="24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cs-CZ" altLang="cs-CZ" sz="2400" i="1" dirty="0" smtClean="0">
                        <a:latin typeface="Cambria Math" panose="02040503050406030204" pitchFamily="18" charset="0"/>
                      </a:rPr>
                      <m:t>)=</m:t>
                    </m:r>
                    <m:r>
                      <a:rPr lang="cs-CZ" altLang="cs-CZ" sz="2400" i="1" dirty="0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endParaRPr lang="cs-CZ" altLang="cs-CZ" sz="2400" i="1" dirty="0" smtClean="0">
                  <a:latin typeface="Cambria Math" panose="02040503050406030204" pitchFamily="18" charset="0"/>
                </a:endParaRPr>
              </a:p>
              <a:p>
                <a:pPr marL="965200" lvl="1" indent="-457200">
                  <a:buSzPct val="45000"/>
                  <a:buFont typeface="Wingdings" panose="05000000000000000000" pitchFamily="2" charset="2"/>
                  <a:buChar char="v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:r>
                  <a:rPr lang="cs-CZ" altLang="cs-CZ" sz="2400" b="1" i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Operátor</a:t>
                </a:r>
                <a:r>
                  <a:rPr lang="cs-CZ" altLang="cs-CZ" sz="2400" i="1" dirty="0" smtClean="0">
                    <a:latin typeface="Cambria Math" panose="02040503050406030204" pitchFamily="18" charset="0"/>
                  </a:rPr>
                  <a:t> 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cs-CZ" altLang="cs-CZ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altLang="cs-CZ" sz="24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</m:acc>
                    <m:r>
                      <a:rPr lang="cs-CZ" altLang="cs-CZ" sz="2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cs-CZ" altLang="cs-CZ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altLang="cs-CZ" sz="2400" b="0" i="1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endParaRPr lang="cs-CZ" altLang="cs-CZ" sz="2400" dirty="0" smtClean="0"/>
              </a:p>
            </p:txBody>
          </p:sp>
        </mc:Choice>
        <mc:Fallback xmlns="">
          <p:sp>
            <p:nvSpPr>
              <p:cNvPr id="6" name="Zástupný symbol pro obsah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847851"/>
                <a:ext cx="7886700" cy="4351338"/>
              </a:xfrm>
              <a:blipFill rotWithShape="0">
                <a:blip r:embed="rId2"/>
                <a:stretch>
                  <a:fillRect l="-386" t="-28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055454" y="6396107"/>
            <a:ext cx="3086100" cy="365125"/>
          </a:xfrm>
        </p:spPr>
        <p:txBody>
          <a:bodyPr/>
          <a:lstStyle/>
          <a:p>
            <a:r>
              <a:rPr lang="cs-CZ" altLang="cs-CZ" sz="900" dirty="0" err="1" smtClean="0">
                <a:solidFill>
                  <a:srgbClr val="000000"/>
                </a:solidFill>
              </a:rPr>
              <a:t>FyM</a:t>
            </a:r>
            <a:r>
              <a:rPr lang="cs-CZ" altLang="cs-CZ" sz="900" dirty="0" smtClean="0">
                <a:solidFill>
                  <a:srgbClr val="000000"/>
                </a:solidFill>
              </a:rPr>
              <a:t> – Obdržálek – 2018-05-11</a:t>
            </a:r>
            <a:endParaRPr lang="cs-CZ" altLang="cs-CZ" sz="9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3229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107950" algn="ctr"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sz="3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2.3 Základní fyzikální pojmy</a:t>
            </a:r>
            <a:endParaRPr lang="cs-CZ" altLang="cs-CZ" sz="3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831850" lvl="1" indent="-323850">
                  <a:buSzPct val="45000"/>
                  <a:buFont typeface="Wingdings" panose="05000000000000000000" pitchFamily="2" charset="2"/>
                  <a:buChar char="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:r>
                  <a:rPr lang="cs-CZ" altLang="cs-CZ" sz="2400" b="1" i="1" dirty="0" smtClean="0"/>
                  <a:t>2.3.1  Rámec popisu</a:t>
                </a:r>
              </a:p>
              <a:p>
                <a:pPr marL="1174750" lvl="2" indent="-323850">
                  <a:buSzPct val="45000"/>
                  <a:buFont typeface="Wingdings" panose="05000000000000000000" pitchFamily="2" charset="2"/>
                  <a:buChar char="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:r>
                  <a:rPr lang="cs-CZ" altLang="cs-CZ" sz="2100" b="1" dirty="0" smtClean="0"/>
                  <a:t>prostor</a:t>
                </a:r>
              </a:p>
              <a:p>
                <a:pPr marL="1517650" lvl="3" indent="-323850">
                  <a:buSzPct val="45000"/>
                  <a:buFont typeface="Wingdings" panose="05000000000000000000" pitchFamily="2" charset="2"/>
                  <a:buChar char="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:r>
                  <a:rPr lang="cs-CZ" altLang="cs-CZ" sz="1950" dirty="0" smtClean="0"/>
                  <a:t>3D objekt: oblast </a:t>
                </a:r>
                <a:r>
                  <a:rPr lang="el-GR" altLang="cs-CZ" sz="1950" dirty="0" smtClean="0"/>
                  <a:t>Ω</a:t>
                </a:r>
                <a:r>
                  <a:rPr lang="cs-CZ" altLang="cs-CZ" sz="1950" dirty="0" smtClean="0"/>
                  <a:t> </a:t>
                </a:r>
              </a:p>
              <a:p>
                <a:pPr marL="1517650" lvl="3" indent="-323850">
                  <a:buSzPct val="45000"/>
                  <a:buFont typeface="Wingdings" panose="05000000000000000000" pitchFamily="2" charset="2"/>
                  <a:buChar char="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:r>
                  <a:rPr lang="cs-CZ" altLang="cs-CZ" sz="1950" dirty="0" smtClean="0"/>
                  <a:t>(veličina): objem </a:t>
                </a:r>
                <a14:m>
                  <m:oMath xmlns:m="http://schemas.openxmlformats.org/officeDocument/2006/math">
                    <m:r>
                      <a:rPr lang="cs-CZ" altLang="cs-CZ" sz="1950" i="1" dirty="0" smtClean="0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endParaRPr lang="cs-CZ" altLang="cs-CZ" sz="1950" dirty="0" smtClean="0"/>
              </a:p>
              <a:p>
                <a:pPr marL="1517650" lvl="3" indent="-323850">
                  <a:buSzPct val="45000"/>
                  <a:buFont typeface="Wingdings" panose="05000000000000000000" pitchFamily="2" charset="2"/>
                  <a:buChar char="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:r>
                  <a:rPr lang="cs-CZ" altLang="cs-CZ" sz="1950" dirty="0" smtClean="0"/>
                  <a:t>2D </a:t>
                </a:r>
                <a:r>
                  <a:rPr lang="cs-CZ" altLang="cs-CZ" sz="1950" dirty="0"/>
                  <a:t>objekt: </a:t>
                </a:r>
                <a:r>
                  <a:rPr lang="cs-CZ" altLang="cs-CZ" sz="1950" dirty="0" smtClean="0"/>
                  <a:t>plocha (2D doména); povrch; hladina</a:t>
                </a:r>
              </a:p>
              <a:p>
                <a:pPr marL="1517650" lvl="3" indent="-323850">
                  <a:buSzPct val="45000"/>
                  <a:buFont typeface="Wingdings" panose="05000000000000000000" pitchFamily="2" charset="2"/>
                  <a:buChar char="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:r>
                  <a:rPr lang="cs-CZ" altLang="cs-CZ" sz="1950" dirty="0"/>
                  <a:t>(veličina</a:t>
                </a:r>
                <a:r>
                  <a:rPr lang="cs-CZ" altLang="cs-CZ" sz="1950" dirty="0" smtClean="0"/>
                  <a:t>): obsah </a:t>
                </a:r>
                <a14:m>
                  <m:oMath xmlns:m="http://schemas.openxmlformats.org/officeDocument/2006/math">
                    <m:r>
                      <a:rPr lang="cs-CZ" altLang="cs-CZ" sz="195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endParaRPr lang="cs-CZ" altLang="cs-CZ" sz="1950" i="1" dirty="0" smtClean="0"/>
              </a:p>
              <a:p>
                <a:pPr marL="1517650" lvl="3" indent="-323850">
                  <a:buSzPct val="45000"/>
                  <a:buFont typeface="Wingdings" panose="05000000000000000000" pitchFamily="2" charset="2"/>
                  <a:buChar char="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:r>
                  <a:rPr lang="cs-CZ" altLang="cs-CZ" sz="1950" dirty="0" smtClean="0"/>
                  <a:t>1D trajektorie</a:t>
                </a:r>
              </a:p>
              <a:p>
                <a:pPr marL="1517650" lvl="3" indent="-323850">
                  <a:buSzPct val="45000"/>
                  <a:buFont typeface="Wingdings" panose="05000000000000000000" pitchFamily="2" charset="2"/>
                  <a:buChar char="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:r>
                  <a:rPr lang="cs-CZ" altLang="cs-CZ" sz="1950" dirty="0"/>
                  <a:t>(veličina): </a:t>
                </a:r>
                <a:r>
                  <a:rPr lang="cs-CZ" altLang="cs-CZ" sz="1950" dirty="0" smtClean="0"/>
                  <a:t>délka </a:t>
                </a:r>
                <a14:m>
                  <m:oMath xmlns:m="http://schemas.openxmlformats.org/officeDocument/2006/math">
                    <m:r>
                      <a:rPr lang="cs-CZ" altLang="cs-CZ" sz="1950" i="1" dirty="0" smtClean="0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cs-CZ" altLang="cs-CZ" sz="1950" dirty="0" smtClean="0"/>
                  <a:t> </a:t>
                </a:r>
              </a:p>
              <a:p>
                <a:pPr marL="1174750" lvl="2" indent="-323850">
                  <a:buSzPct val="45000"/>
                  <a:buFont typeface="Wingdings" panose="05000000000000000000" pitchFamily="2" charset="2"/>
                  <a:buChar char="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:endParaRPr lang="cs-CZ" altLang="cs-CZ" sz="2100" dirty="0" smtClean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t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055454" y="6396107"/>
            <a:ext cx="3086100" cy="365125"/>
          </a:xfrm>
        </p:spPr>
        <p:txBody>
          <a:bodyPr/>
          <a:lstStyle/>
          <a:p>
            <a:r>
              <a:rPr lang="cs-CZ" altLang="cs-CZ" sz="900" dirty="0" err="1" smtClean="0">
                <a:solidFill>
                  <a:srgbClr val="000000"/>
                </a:solidFill>
              </a:rPr>
              <a:t>FyM</a:t>
            </a:r>
            <a:r>
              <a:rPr lang="cs-CZ" altLang="cs-CZ" sz="900" dirty="0" smtClean="0">
                <a:solidFill>
                  <a:srgbClr val="000000"/>
                </a:solidFill>
              </a:rPr>
              <a:t> – Obdržálek – 2018-05-11</a:t>
            </a:r>
            <a:endParaRPr lang="cs-CZ" altLang="cs-CZ" sz="9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0662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107950" algn="ctr"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sz="3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2.3 Základní fyzikální pojmy</a:t>
            </a:r>
            <a:endParaRPr lang="cs-CZ" altLang="cs-CZ" sz="3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31850" lvl="1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sz="2400" b="1" i="1" dirty="0" smtClean="0"/>
              <a:t>(2.3.1)  Rámec popisu</a:t>
            </a:r>
          </a:p>
          <a:p>
            <a:pPr marL="1174750" lvl="2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sz="2100" b="1" dirty="0" smtClean="0"/>
              <a:t>čas</a:t>
            </a:r>
            <a:r>
              <a:rPr lang="cs-CZ" altLang="cs-CZ" sz="2100" dirty="0" smtClean="0"/>
              <a:t> (1D kontinuum)</a:t>
            </a:r>
          </a:p>
          <a:p>
            <a:pPr marL="1517650" lvl="3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sz="1950" dirty="0" smtClean="0"/>
              <a:t>(objekt):    </a:t>
            </a:r>
            <a:r>
              <a:rPr lang="cs-CZ" altLang="cs-CZ" sz="1950" b="1" dirty="0" smtClean="0"/>
              <a:t>okamžik</a:t>
            </a:r>
            <a:r>
              <a:rPr lang="cs-CZ" altLang="cs-CZ" sz="1950" dirty="0" smtClean="0"/>
              <a:t> (bod na časové ose) </a:t>
            </a:r>
          </a:p>
          <a:p>
            <a:pPr marL="1517650" lvl="3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sz="1950" dirty="0"/>
              <a:t>(veličina): </a:t>
            </a:r>
            <a:r>
              <a:rPr lang="cs-CZ" altLang="cs-CZ" sz="1950" dirty="0" smtClean="0"/>
              <a:t> </a:t>
            </a:r>
            <a:r>
              <a:rPr lang="cs-CZ" altLang="cs-CZ" sz="1950" b="1" dirty="0" smtClean="0"/>
              <a:t>časový </a:t>
            </a:r>
            <a:r>
              <a:rPr lang="cs-CZ" altLang="cs-CZ" sz="1950" b="1" dirty="0"/>
              <a:t>údaj, datum </a:t>
            </a:r>
            <a:endParaRPr lang="cs-CZ" altLang="cs-CZ" sz="1950" b="1" dirty="0" smtClean="0"/>
          </a:p>
          <a:p>
            <a:pPr marL="1517650" lvl="3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sz="1950" dirty="0" smtClean="0"/>
              <a:t>(objekt):    </a:t>
            </a:r>
            <a:r>
              <a:rPr lang="cs-CZ" altLang="cs-CZ" sz="1950" b="1" dirty="0" smtClean="0"/>
              <a:t>interval </a:t>
            </a:r>
            <a:r>
              <a:rPr lang="cs-CZ" altLang="cs-CZ" sz="1950" dirty="0" smtClean="0"/>
              <a:t>– úsek na časové ose</a:t>
            </a:r>
          </a:p>
          <a:p>
            <a:pPr marL="1517650" lvl="3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sz="1950" dirty="0" smtClean="0"/>
              <a:t>veličina):   </a:t>
            </a:r>
            <a:r>
              <a:rPr lang="cs-CZ" altLang="cs-CZ" sz="1950" b="1" dirty="0" smtClean="0"/>
              <a:t>doba</a:t>
            </a:r>
            <a:r>
              <a:rPr lang="cs-CZ" altLang="cs-CZ" sz="1950" dirty="0" smtClean="0"/>
              <a:t> </a:t>
            </a:r>
            <a:endParaRPr lang="cs-CZ" altLang="cs-CZ" sz="1950" dirty="0"/>
          </a:p>
          <a:p>
            <a:pPr marL="1193800" lvl="3" indent="0">
              <a:buSzPct val="4500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sz="1950" dirty="0" smtClean="0"/>
              <a:t>V STR, OTR: „interval“ i pro veličinu</a:t>
            </a:r>
          </a:p>
          <a:p>
            <a:pPr marL="1193800" lvl="2" indent="-342900">
              <a:buSzPct val="45000"/>
              <a:buFont typeface="Calibri" panose="020F0502020204030204" pitchFamily="34" charset="0"/>
              <a:buChar char="●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sz="2100" b="1" dirty="0" smtClean="0"/>
              <a:t>prostoročas </a:t>
            </a:r>
            <a:r>
              <a:rPr lang="cs-CZ" altLang="cs-CZ" sz="2100" dirty="0" smtClean="0"/>
              <a:t>(4D kontinuum)</a:t>
            </a:r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055454" y="6396107"/>
            <a:ext cx="3086100" cy="365125"/>
          </a:xfrm>
        </p:spPr>
        <p:txBody>
          <a:bodyPr/>
          <a:lstStyle/>
          <a:p>
            <a:r>
              <a:rPr lang="cs-CZ" altLang="cs-CZ" sz="900" dirty="0" err="1" smtClean="0">
                <a:solidFill>
                  <a:srgbClr val="000000"/>
                </a:solidFill>
              </a:rPr>
              <a:t>FyM</a:t>
            </a:r>
            <a:r>
              <a:rPr lang="cs-CZ" altLang="cs-CZ" sz="900" dirty="0" smtClean="0">
                <a:solidFill>
                  <a:srgbClr val="000000"/>
                </a:solidFill>
              </a:rPr>
              <a:t> – Obdržálek – 2018-05-11</a:t>
            </a:r>
            <a:endParaRPr lang="cs-CZ" altLang="cs-CZ" sz="9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1183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107950" algn="ctr"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sz="3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2.3 Základní fyzikální pojmy</a:t>
            </a:r>
            <a:endParaRPr lang="cs-CZ" altLang="cs-CZ" sz="3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831850" lvl="1" indent="-323850">
                  <a:buSzPct val="45000"/>
                  <a:buFont typeface="Wingdings" panose="05000000000000000000" pitchFamily="2" charset="2"/>
                  <a:buChar char="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:r>
                  <a:rPr lang="cs-CZ" altLang="cs-CZ" sz="2400" b="1" i="1" dirty="0" smtClean="0"/>
                  <a:t>2.3.2 Zkoumaný objekt</a:t>
                </a:r>
              </a:p>
              <a:p>
                <a:pPr marL="831850" lvl="1" indent="-323850">
                  <a:buSzPct val="45000"/>
                  <a:buFont typeface="Wingdings" panose="05000000000000000000" pitchFamily="2" charset="2"/>
                  <a:buChar char="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:r>
                  <a:rPr lang="cs-CZ" altLang="cs-CZ" sz="2400" b="1" i="1" dirty="0" smtClean="0"/>
                  <a:t>prostředí </a:t>
                </a:r>
                <a:r>
                  <a:rPr lang="cs-CZ" altLang="cs-CZ" sz="2400" dirty="0" smtClean="0"/>
                  <a:t>(hmota, pole, vakuum)</a:t>
                </a:r>
              </a:p>
              <a:p>
                <a:pPr marL="831850" lvl="1" indent="-323850">
                  <a:buSzPct val="45000"/>
                  <a:buFont typeface="Wingdings" panose="05000000000000000000" pitchFamily="2" charset="2"/>
                  <a:buChar char="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:r>
                  <a:rPr lang="cs-CZ" altLang="cs-CZ" sz="2400" b="1" i="1" dirty="0" smtClean="0"/>
                  <a:t>hmota; látka </a:t>
                </a:r>
                <a:r>
                  <a:rPr lang="cs-CZ" altLang="cs-CZ" sz="2400" dirty="0" smtClean="0"/>
                  <a:t>(není-li důraz na hmotnosti)</a:t>
                </a:r>
                <a:r>
                  <a:rPr lang="cs-CZ" altLang="cs-CZ" sz="2400" b="1" i="1" dirty="0" smtClean="0"/>
                  <a:t> </a:t>
                </a:r>
                <a:endParaRPr lang="cs-CZ" altLang="cs-CZ" sz="2400" b="1" i="1" dirty="0"/>
              </a:p>
              <a:p>
                <a:pPr marL="831850" lvl="1" indent="-323850">
                  <a:buSzPct val="45000"/>
                  <a:buFont typeface="Wingdings" panose="05000000000000000000" pitchFamily="2" charset="2"/>
                  <a:buChar char="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:r>
                  <a:rPr lang="cs-CZ" altLang="cs-CZ" sz="2400" b="1" i="1" dirty="0" smtClean="0"/>
                  <a:t>těleso </a:t>
                </a:r>
                <a:r>
                  <a:rPr lang="cs-CZ" altLang="cs-CZ" sz="2400" dirty="0" smtClean="0"/>
                  <a:t>(prostorově vymezená oblast hmoty)</a:t>
                </a:r>
              </a:p>
              <a:p>
                <a:pPr marL="1517650" lvl="3" indent="-323850">
                  <a:buSzPct val="45000"/>
                  <a:buFont typeface="Wingdings" panose="05000000000000000000" pitchFamily="2" charset="2"/>
                  <a:buChar char="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14:m>
                  <m:oMath xmlns:m="http://schemas.openxmlformats.org/officeDocument/2006/math">
                    <m:r>
                      <a:rPr lang="cs-CZ" altLang="cs-CZ" sz="1950" i="1" dirty="0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cs-CZ" altLang="cs-CZ" sz="1950" dirty="0" smtClean="0"/>
                  <a:t> látkové množství (mol)</a:t>
                </a:r>
              </a:p>
              <a:p>
                <a:pPr marL="1517650" lvl="3" indent="-323850">
                  <a:buSzPct val="45000"/>
                  <a:buFont typeface="Wingdings" panose="05000000000000000000" pitchFamily="2" charset="2"/>
                  <a:buChar char="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14:m>
                  <m:oMath xmlns:m="http://schemas.openxmlformats.org/officeDocument/2006/math">
                    <m:r>
                      <a:rPr lang="cs-CZ" altLang="cs-CZ" sz="1950" i="1" dirty="0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cs-CZ" altLang="cs-CZ" sz="1950" dirty="0" smtClean="0"/>
                  <a:t> hmotnost (kg)</a:t>
                </a:r>
              </a:p>
              <a:p>
                <a:pPr marL="1517650" lvl="3" indent="-323850">
                  <a:buSzPct val="45000"/>
                  <a:buFont typeface="Wingdings" panose="05000000000000000000" pitchFamily="2" charset="2"/>
                  <a:buChar char="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14:m>
                  <m:oMath xmlns:m="http://schemas.openxmlformats.org/officeDocument/2006/math">
                    <m:r>
                      <a:rPr lang="cs-CZ" altLang="cs-CZ" sz="1950" i="1" dirty="0" smtClean="0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cs-CZ" altLang="cs-CZ" sz="1950" dirty="0" smtClean="0"/>
                  <a:t> objem (m</a:t>
                </a:r>
                <a:r>
                  <a:rPr lang="cs-CZ" altLang="cs-CZ" sz="1950" baseline="30000" dirty="0" smtClean="0"/>
                  <a:t>3</a:t>
                </a:r>
                <a:r>
                  <a:rPr lang="cs-CZ" altLang="cs-CZ" sz="1950" dirty="0" smtClean="0"/>
                  <a:t>)</a:t>
                </a:r>
                <a:endParaRPr lang="cs-CZ" altLang="cs-CZ" sz="1950" dirty="0"/>
              </a:p>
              <a:p>
                <a:pPr marL="1174750" lvl="2" indent="-323850">
                  <a:buSzPct val="45000"/>
                  <a:buFont typeface="Wingdings" panose="05000000000000000000" pitchFamily="2" charset="2"/>
                  <a:buChar char="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:r>
                  <a:rPr lang="cs-CZ" altLang="cs-CZ" sz="2400" b="1" i="1" dirty="0" smtClean="0"/>
                  <a:t>hmotný bod, částice </a:t>
                </a:r>
                <a:r>
                  <a:rPr lang="cs-CZ" altLang="cs-CZ" sz="2100" dirty="0" smtClean="0"/>
                  <a:t>(zanedbatelné vlastní rozměry)</a:t>
                </a:r>
              </a:p>
              <a:p>
                <a:pPr marL="1174750" lvl="2" indent="-323850">
                  <a:buSzPct val="45000"/>
                  <a:buFont typeface="Wingdings" panose="05000000000000000000" pitchFamily="2" charset="2"/>
                  <a:buChar char="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:r>
                  <a:rPr lang="cs-CZ" altLang="cs-CZ" sz="2400" b="1" i="1" dirty="0" smtClean="0"/>
                  <a:t>tuhé těleso </a:t>
                </a:r>
                <a:r>
                  <a:rPr lang="cs-CZ" altLang="cs-CZ" sz="2100" dirty="0" smtClean="0"/>
                  <a:t>(nedeformuje se během úlohy)</a:t>
                </a:r>
                <a:endParaRPr lang="cs-CZ" altLang="cs-CZ" sz="2100" dirty="0"/>
              </a:p>
              <a:p>
                <a:pPr marL="1174750" lvl="2" indent="-323850">
                  <a:buSzPct val="45000"/>
                  <a:buFont typeface="Wingdings" panose="05000000000000000000" pitchFamily="2" charset="2"/>
                  <a:buChar char="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:r>
                  <a:rPr lang="cs-CZ" altLang="cs-CZ" sz="2400" b="1" i="1" dirty="0" smtClean="0"/>
                  <a:t>kontinuum </a:t>
                </a:r>
                <a:r>
                  <a:rPr lang="cs-CZ" altLang="cs-CZ" sz="2100" dirty="0" smtClean="0"/>
                  <a:t>(spojité prostředí)</a:t>
                </a:r>
              </a:p>
              <a:p>
                <a:pPr marL="1517650" lvl="3" indent="-323850">
                  <a:buSzPct val="45000"/>
                  <a:buFont typeface="Wingdings" panose="05000000000000000000" pitchFamily="2" charset="2"/>
                  <a:buChar char="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:r>
                  <a:rPr lang="cs-CZ" altLang="cs-CZ" sz="1950" b="1" i="1" dirty="0" smtClean="0"/>
                  <a:t>pevná látka</a:t>
                </a:r>
              </a:p>
              <a:p>
                <a:pPr marL="1517650" lvl="3" indent="-323850">
                  <a:buSzPct val="45000"/>
                  <a:buFont typeface="Wingdings" panose="05000000000000000000" pitchFamily="2" charset="2"/>
                  <a:buChar char="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:r>
                  <a:rPr lang="cs-CZ" altLang="cs-CZ" sz="1950" b="1" i="1" dirty="0" smtClean="0"/>
                  <a:t>kapalina</a:t>
                </a:r>
              </a:p>
              <a:p>
                <a:pPr marL="1517650" lvl="3" indent="-323850">
                  <a:buSzPct val="45000"/>
                  <a:buFont typeface="Wingdings" panose="05000000000000000000" pitchFamily="2" charset="2"/>
                  <a:buChar char="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:r>
                  <a:rPr lang="cs-CZ" altLang="cs-CZ" sz="1950" b="1" i="1" dirty="0" smtClean="0"/>
                  <a:t>plyn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t="-26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055454" y="6396107"/>
            <a:ext cx="3086100" cy="365125"/>
          </a:xfrm>
        </p:spPr>
        <p:txBody>
          <a:bodyPr/>
          <a:lstStyle/>
          <a:p>
            <a:r>
              <a:rPr lang="cs-CZ" altLang="cs-CZ" sz="900" dirty="0" err="1" smtClean="0">
                <a:solidFill>
                  <a:srgbClr val="000000"/>
                </a:solidFill>
              </a:rPr>
              <a:t>FyM</a:t>
            </a:r>
            <a:r>
              <a:rPr lang="cs-CZ" altLang="cs-CZ" sz="900" dirty="0" smtClean="0">
                <a:solidFill>
                  <a:srgbClr val="000000"/>
                </a:solidFill>
              </a:rPr>
              <a:t> – Obdržálek – 2018-05-11</a:t>
            </a:r>
            <a:endParaRPr lang="cs-CZ" altLang="cs-CZ" sz="9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14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107950" algn="ctr"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sz="3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2.3 Základní fyzikální pojmy</a:t>
            </a:r>
            <a:endParaRPr lang="cs-CZ" altLang="cs-CZ" sz="3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31850" lvl="1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sz="2400" b="1" i="1" dirty="0" smtClean="0"/>
              <a:t>2.3.3 Veličina</a:t>
            </a:r>
          </a:p>
          <a:p>
            <a:pPr marL="508000" lvl="1" indent="0">
              <a:buSzPct val="4500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sz="2400" i="1" dirty="0" smtClean="0"/>
              <a:t>vlastnost  tělesa, prostředí nebo jevu:</a:t>
            </a:r>
          </a:p>
          <a:p>
            <a:pPr marL="1193800" lvl="2" indent="-342900">
              <a:buSzPct val="45000"/>
              <a:buFont typeface="Wingdings" panose="05000000000000000000" pitchFamily="2" charset="2"/>
              <a:buChar char="§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sz="2100" dirty="0" smtClean="0"/>
              <a:t>číslo	(číselná hodnota); arit. operace</a:t>
            </a:r>
          </a:p>
          <a:p>
            <a:pPr marL="1193800" lvl="2" indent="-342900">
              <a:buSzPct val="45000"/>
              <a:buFont typeface="Wingdings" panose="05000000000000000000" pitchFamily="2" charset="2"/>
              <a:buChar char="§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sz="2100" dirty="0" smtClean="0"/>
              <a:t>reference (zpravidla jednotka)</a:t>
            </a:r>
            <a:endParaRPr lang="cs-CZ" altLang="cs-CZ" sz="2100" dirty="0"/>
          </a:p>
          <a:p>
            <a:pPr marL="508000" lvl="1" indent="0">
              <a:buSzPct val="4500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sz="2400" dirty="0" smtClean="0"/>
              <a:t>13,2 kg; 	3,52 m/s</a:t>
            </a:r>
          </a:p>
          <a:p>
            <a:pPr marL="508000" lvl="1" indent="0">
              <a:buSzPct val="4500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endParaRPr lang="cs-CZ" altLang="cs-CZ" sz="2400" dirty="0"/>
          </a:p>
          <a:p>
            <a:pPr marL="508000" lvl="1" indent="0">
              <a:buSzPct val="4500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sz="2400" dirty="0" smtClean="0"/>
              <a:t>Technická veličina: konvenční stupnice </a:t>
            </a:r>
          </a:p>
          <a:p>
            <a:pPr marL="508000" lvl="1" indent="0">
              <a:buSzPct val="4500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sz="2400" dirty="0"/>
              <a:t>	</a:t>
            </a:r>
            <a:r>
              <a:rPr lang="cs-CZ" altLang="cs-CZ" sz="2400" dirty="0" smtClean="0"/>
              <a:t>např. tvrdost </a:t>
            </a:r>
            <a:r>
              <a:rPr lang="cs-CZ" altLang="cs-CZ" sz="2000" dirty="0" smtClean="0"/>
              <a:t>(pouze uspořádání a&lt;b )</a:t>
            </a:r>
          </a:p>
          <a:p>
            <a:pPr marL="508000" lvl="1" indent="0">
              <a:buSzPct val="4500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sz="2400" dirty="0" smtClean="0"/>
              <a:t>Jmenovitá vlastnost: výčet jmen</a:t>
            </a:r>
          </a:p>
          <a:p>
            <a:pPr marL="508000" lvl="1" indent="0">
              <a:buSzPct val="4500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sz="2400" dirty="0"/>
              <a:t>	</a:t>
            </a:r>
            <a:r>
              <a:rPr lang="cs-CZ" altLang="cs-CZ" sz="2400" dirty="0" smtClean="0"/>
              <a:t>např. barva (slovně, kódem)</a:t>
            </a:r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055454" y="6396107"/>
            <a:ext cx="3086100" cy="365125"/>
          </a:xfrm>
        </p:spPr>
        <p:txBody>
          <a:bodyPr/>
          <a:lstStyle/>
          <a:p>
            <a:r>
              <a:rPr lang="cs-CZ" altLang="cs-CZ" sz="900" dirty="0" err="1" smtClean="0">
                <a:solidFill>
                  <a:srgbClr val="000000"/>
                </a:solidFill>
              </a:rPr>
              <a:t>FyM</a:t>
            </a:r>
            <a:r>
              <a:rPr lang="cs-CZ" altLang="cs-CZ" sz="900" dirty="0" smtClean="0">
                <a:solidFill>
                  <a:srgbClr val="000000"/>
                </a:solidFill>
              </a:rPr>
              <a:t> – Obdržálek – 2018-05-11</a:t>
            </a:r>
            <a:endParaRPr lang="cs-CZ" altLang="cs-CZ" sz="9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2685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107950" algn="ctr"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sz="3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2.3 Základní fyzikální pojmy</a:t>
            </a:r>
            <a:endParaRPr lang="cs-CZ" altLang="cs-CZ" sz="3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831850" lvl="1" indent="-323850">
                  <a:buSzPct val="45000"/>
                  <a:buFont typeface="Wingdings" panose="05000000000000000000" pitchFamily="2" charset="2"/>
                  <a:buChar char="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:r>
                  <a:rPr lang="cs-CZ" altLang="cs-CZ" sz="2400" b="1" i="1" dirty="0"/>
                  <a:t>(</a:t>
                </a:r>
                <a:r>
                  <a:rPr lang="cs-CZ" altLang="cs-CZ" sz="2400" b="1" i="1" dirty="0" smtClean="0"/>
                  <a:t>2.3.3) </a:t>
                </a:r>
                <a:r>
                  <a:rPr lang="cs-CZ" altLang="cs-CZ" sz="2400" b="1" i="1" dirty="0"/>
                  <a:t>Veličina</a:t>
                </a:r>
                <a:endParaRPr lang="cs-CZ" altLang="cs-CZ" sz="2400" b="1" i="1" dirty="0" smtClean="0"/>
              </a:p>
              <a:p>
                <a:pPr marL="508000" lvl="1" indent="0">
                  <a:buSzPct val="45000"/>
                  <a:buNone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:r>
                  <a:rPr lang="cs-CZ" altLang="cs-CZ" sz="2400" i="1" dirty="0" smtClean="0"/>
                  <a:t>Fyzikální rozměr (dimenze)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altLang="cs-CZ" sz="2400" i="0" dirty="0">
                        <a:latin typeface="Cambria Math" panose="02040503050406030204" pitchFamily="18" charset="0"/>
                      </a:rPr>
                      <m:t>L</m:t>
                    </m:r>
                    <m:r>
                      <m:rPr>
                        <m:sty m:val="p"/>
                      </m:rPr>
                      <a:rPr lang="el-GR" altLang="cs-CZ" sz="2400" i="0" baseline="30000" dirty="0">
                        <a:latin typeface="Cambria Math" panose="02040503050406030204" pitchFamily="18" charset="0"/>
                      </a:rPr>
                      <m:t>α</m:t>
                    </m:r>
                    <m:r>
                      <a:rPr lang="cs-CZ" altLang="cs-CZ" sz="2400" i="0" baseline="30000" dirty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cs-CZ" altLang="cs-CZ" sz="2400" i="0" dirty="0">
                        <a:latin typeface="Cambria Math" panose="02040503050406030204" pitchFamily="18" charset="0"/>
                      </a:rPr>
                      <m:t>T</m:t>
                    </m:r>
                    <m:r>
                      <m:rPr>
                        <m:sty m:val="p"/>
                      </m:rPr>
                      <a:rPr lang="el-GR" altLang="cs-CZ" sz="2400" i="0" baseline="30000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β</m:t>
                    </m:r>
                    <m:r>
                      <a:rPr lang="el-GR" altLang="cs-CZ" sz="2400" i="0" baseline="30000" dirty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cs-CZ" altLang="cs-CZ" sz="2400" i="0" dirty="0">
                        <a:latin typeface="Cambria Math" panose="02040503050406030204" pitchFamily="18" charset="0"/>
                      </a:rPr>
                      <m:t>M</m:t>
                    </m:r>
                    <m:r>
                      <m:rPr>
                        <m:sty m:val="p"/>
                      </m:rPr>
                      <a:rPr lang="el-GR" altLang="cs-CZ" sz="2400" i="0" baseline="30000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γ</m:t>
                    </m:r>
                    <m:r>
                      <a:rPr lang="el-GR" altLang="cs-CZ" sz="2400" i="0" baseline="30000" dirty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cs-CZ" altLang="cs-CZ" sz="2400" i="0" dirty="0">
                        <a:latin typeface="Cambria Math" panose="02040503050406030204" pitchFamily="18" charset="0"/>
                      </a:rPr>
                      <m:t>I</m:t>
                    </m:r>
                    <m:r>
                      <m:rPr>
                        <m:sty m:val="p"/>
                      </m:rPr>
                      <a:rPr lang="el-GR" altLang="cs-CZ" sz="2400" i="0" baseline="30000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δ</m:t>
                    </m:r>
                    <m:r>
                      <a:rPr lang="el-GR" altLang="cs-CZ" sz="2400" i="0" baseline="30000" dirty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l-GR" altLang="cs-CZ" sz="2400" i="0" dirty="0">
                        <a:latin typeface="Cambria Math" panose="02040503050406030204" pitchFamily="18" charset="0"/>
                      </a:rPr>
                      <m:t>Θ</m:t>
                    </m:r>
                    <m:r>
                      <m:rPr>
                        <m:sty m:val="p"/>
                      </m:rPr>
                      <a:rPr lang="el-GR" altLang="cs-CZ" sz="2400" i="0" baseline="30000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ε</m:t>
                    </m:r>
                    <m:r>
                      <a:rPr lang="el-GR" altLang="cs-CZ" sz="2400" i="0" baseline="30000" dirty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cs-CZ" altLang="cs-CZ" sz="2400" i="0" dirty="0">
                        <a:latin typeface="Cambria Math" panose="02040503050406030204" pitchFamily="18" charset="0"/>
                      </a:rPr>
                      <m:t>N</m:t>
                    </m:r>
                    <m:r>
                      <m:rPr>
                        <m:sty m:val="p"/>
                      </m:rPr>
                      <a:rPr lang="el-GR" altLang="cs-CZ" sz="2400" i="0" baseline="30000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ζ</m:t>
                    </m:r>
                    <m:r>
                      <a:rPr lang="el-GR" altLang="cs-CZ" sz="2400" i="0" baseline="30000" dirty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cs-CZ" altLang="cs-CZ" sz="2400" i="0" dirty="0">
                        <a:latin typeface="Cambria Math" panose="02040503050406030204" pitchFamily="18" charset="0"/>
                      </a:rPr>
                      <m:t>J</m:t>
                    </m:r>
                    <m:r>
                      <m:rPr>
                        <m:sty m:val="p"/>
                      </m:rPr>
                      <a:rPr lang="el-GR" altLang="cs-CZ" sz="2400" i="0" baseline="30000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η</m:t>
                    </m:r>
                  </m:oMath>
                </a14:m>
                <a:r>
                  <a:rPr lang="cs-CZ" altLang="cs-CZ" sz="2400" dirty="0"/>
                  <a:t>; </a:t>
                </a:r>
                <a:r>
                  <a:rPr lang="cs-CZ" altLang="cs-CZ" sz="2400" dirty="0" smtClean="0"/>
                  <a:t/>
                </a:r>
                <a:br>
                  <a:rPr lang="cs-CZ" altLang="cs-CZ" sz="2400" dirty="0" smtClean="0"/>
                </a:br>
                <a:r>
                  <a:rPr lang="cs-CZ" altLang="cs-CZ" sz="2400" dirty="0" smtClean="0"/>
                  <a:t>    bezrozměrová: 1 (např</a:t>
                </a:r>
                <a:r>
                  <a:rPr lang="cs-CZ" altLang="cs-CZ" sz="2400" dirty="0"/>
                  <a:t>. index </a:t>
                </a:r>
                <a:r>
                  <a:rPr lang="cs-CZ" altLang="cs-CZ" sz="2400" dirty="0" smtClean="0"/>
                  <a:t>lomu)</a:t>
                </a:r>
                <a:endParaRPr lang="cs-CZ" altLang="cs-CZ" sz="2400" dirty="0"/>
              </a:p>
              <a:p>
                <a:pPr marL="508000" lvl="1" indent="0">
                  <a:buSzPct val="45000"/>
                  <a:buNone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:r>
                  <a:rPr lang="cs-CZ" altLang="cs-CZ" sz="2400" i="1" dirty="0" smtClean="0"/>
                  <a:t> 	 ISQ: veličina 	SI jednotka</a:t>
                </a:r>
                <a:endParaRPr lang="cs-CZ" altLang="cs-CZ" sz="2400" dirty="0" smtClean="0"/>
              </a:p>
              <a:p>
                <a:pPr marL="850900" lvl="1" indent="-342900">
                  <a:buSzPct val="45000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cs-CZ" altLang="cs-CZ" sz="2400" i="0" dirty="0" smtClean="0">
                        <a:latin typeface="Cambria Math" panose="02040503050406030204" pitchFamily="18" charset="0"/>
                      </a:rPr>
                      <m:t>L</m:t>
                    </m:r>
                  </m:oMath>
                </a14:m>
                <a:r>
                  <a:rPr lang="cs-CZ" altLang="cs-CZ" sz="2400" dirty="0" smtClean="0"/>
                  <a:t>	délka 		m</a:t>
                </a:r>
              </a:p>
              <a:p>
                <a:pPr marL="850900" lvl="1" indent="-342900">
                  <a:buSzPct val="45000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:r>
                  <a:rPr lang="cs-CZ" altLang="cs-CZ" sz="24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T</a:t>
                </a:r>
                <a:r>
                  <a:rPr lang="cs-CZ" altLang="cs-CZ" sz="2400" dirty="0" smtClean="0"/>
                  <a:t>	čas			s	</a:t>
                </a:r>
              </a:p>
              <a:p>
                <a:pPr marL="850900" lvl="1" indent="-342900">
                  <a:buSzPct val="45000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:r>
                  <a:rPr lang="cs-CZ" altLang="cs-CZ" sz="24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M</a:t>
                </a:r>
                <a:r>
                  <a:rPr lang="cs-CZ" altLang="cs-CZ" sz="2400" dirty="0" smtClean="0"/>
                  <a:t>	hmotnost		kg</a:t>
                </a:r>
              </a:p>
              <a:p>
                <a:pPr marL="850900" lvl="1" indent="-342900">
                  <a:buSzPct val="45000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:r>
                  <a:rPr lang="cs-CZ" altLang="cs-CZ" sz="24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I</a:t>
                </a:r>
                <a:r>
                  <a:rPr lang="cs-CZ" altLang="cs-CZ" sz="2400" dirty="0" smtClean="0"/>
                  <a:t>	proud		A</a:t>
                </a:r>
              </a:p>
              <a:p>
                <a:pPr marL="850900" lvl="1" indent="-342900">
                  <a:buSzPct val="45000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:r>
                  <a:rPr lang="cs-CZ" altLang="cs-CZ" sz="24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Θ</a:t>
                </a:r>
                <a:r>
                  <a:rPr lang="cs-CZ" altLang="cs-CZ" sz="2400" dirty="0"/>
                  <a:t>	</a:t>
                </a:r>
                <a:r>
                  <a:rPr lang="cs-CZ" altLang="cs-CZ" sz="2400" dirty="0" smtClean="0"/>
                  <a:t>teplota		K</a:t>
                </a:r>
              </a:p>
              <a:p>
                <a:pPr marL="850900" lvl="1" indent="-342900">
                  <a:buSzPct val="45000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:r>
                  <a:rPr lang="cs-CZ" altLang="cs-CZ" sz="24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N</a:t>
                </a:r>
                <a:r>
                  <a:rPr lang="cs-CZ" altLang="cs-CZ" sz="2400" dirty="0" smtClean="0"/>
                  <a:t>	látkové množství	mol</a:t>
                </a:r>
              </a:p>
              <a:p>
                <a:pPr marL="850900" lvl="1" indent="-342900">
                  <a:buSzPct val="45000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:r>
                  <a:rPr lang="cs-CZ" altLang="cs-CZ" sz="24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J</a:t>
                </a:r>
                <a:r>
                  <a:rPr lang="cs-CZ" altLang="cs-CZ" sz="2400" dirty="0" smtClean="0"/>
                  <a:t>	svítivost		cd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t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055454" y="6396107"/>
            <a:ext cx="3086100" cy="365125"/>
          </a:xfrm>
        </p:spPr>
        <p:txBody>
          <a:bodyPr/>
          <a:lstStyle/>
          <a:p>
            <a:r>
              <a:rPr lang="cs-CZ" altLang="cs-CZ" sz="900" dirty="0" err="1" smtClean="0">
                <a:solidFill>
                  <a:srgbClr val="000000"/>
                </a:solidFill>
              </a:rPr>
              <a:t>FyM</a:t>
            </a:r>
            <a:r>
              <a:rPr lang="cs-CZ" altLang="cs-CZ" sz="900" dirty="0" smtClean="0">
                <a:solidFill>
                  <a:srgbClr val="000000"/>
                </a:solidFill>
              </a:rPr>
              <a:t> – Obdržálek – 2018-05-11</a:t>
            </a:r>
            <a:endParaRPr lang="cs-CZ" altLang="cs-CZ" sz="9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7587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107950" algn="ctr"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sz="3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2.3 Základní fyzikální pojmy</a:t>
            </a:r>
            <a:endParaRPr lang="cs-CZ" altLang="cs-CZ" sz="3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165100" indent="0">
                  <a:buSzPct val="45000"/>
                  <a:buNone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:r>
                  <a:rPr lang="cs-CZ" altLang="cs-CZ" sz="2700" b="1" i="1" dirty="0" smtClean="0"/>
                  <a:t>Vlivy působící na objekty</a:t>
                </a:r>
              </a:p>
              <a:p>
                <a:pPr marL="831850" lvl="1" indent="-323850">
                  <a:buSzPct val="45000"/>
                  <a:buFont typeface="Wingdings" panose="05000000000000000000" pitchFamily="2" charset="2"/>
                  <a:buChar char="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:r>
                  <a:rPr lang="cs-CZ" altLang="cs-CZ" sz="2400" b="1" i="1" dirty="0" smtClean="0"/>
                  <a:t>síla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altLang="cs-CZ" sz="2400" b="1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altLang="cs-CZ" sz="2400" b="1" i="1" smtClean="0">
                            <a:latin typeface="Cambria Math" panose="02040503050406030204" pitchFamily="18" charset="0"/>
                          </a:rPr>
                          <m:t>𝑭</m:t>
                        </m:r>
                      </m:e>
                    </m:acc>
                  </m:oMath>
                </a14:m>
                <a:endParaRPr lang="cs-CZ" altLang="cs-CZ" sz="2400" b="1" i="1" dirty="0" smtClean="0"/>
              </a:p>
              <a:p>
                <a:pPr marL="1174750" lvl="2" indent="-323850">
                  <a:buSzPct val="45000"/>
                  <a:buFont typeface="Wingdings" panose="05000000000000000000" pitchFamily="2" charset="2"/>
                  <a:buChar char="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:r>
                  <a:rPr lang="cs-CZ" altLang="cs-CZ" sz="2100" b="1" i="1" dirty="0" smtClean="0"/>
                  <a:t>mění polohu tělesa </a:t>
                </a:r>
                <a:r>
                  <a:rPr lang="cs-CZ" altLang="cs-CZ" sz="2100" dirty="0" smtClean="0"/>
                  <a:t>(pohyb)</a:t>
                </a:r>
              </a:p>
              <a:p>
                <a:pPr marL="1174750" lvl="2" indent="-323850">
                  <a:buSzPct val="45000"/>
                  <a:buFont typeface="Wingdings" panose="05000000000000000000" pitchFamily="2" charset="2"/>
                  <a:buChar char="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:r>
                  <a:rPr lang="cs-CZ" altLang="cs-CZ" sz="2100" b="1" i="1" dirty="0" smtClean="0"/>
                  <a:t>deformuje těleso </a:t>
                </a:r>
                <a:r>
                  <a:rPr lang="cs-CZ" altLang="cs-CZ" sz="2100" dirty="0" smtClean="0"/>
                  <a:t>(mění vzájemnou polohu částí tělesa)</a:t>
                </a:r>
              </a:p>
              <a:p>
                <a:pPr marL="831850" lvl="1" indent="-323850">
                  <a:buSzPct val="45000"/>
                  <a:buFont typeface="Wingdings" panose="05000000000000000000" pitchFamily="2" charset="2"/>
                  <a:buChar char="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:r>
                  <a:rPr lang="cs-CZ" altLang="cs-CZ" sz="2400" b="1" i="1" dirty="0" smtClean="0"/>
                  <a:t>pole</a:t>
                </a:r>
                <a:r>
                  <a:rPr lang="cs-CZ" altLang="cs-CZ" sz="2400" b="1" i="1" dirty="0"/>
                  <a:t>, silové </a:t>
                </a:r>
                <a:r>
                  <a:rPr lang="cs-CZ" altLang="cs-CZ" sz="2400" b="1" i="1" dirty="0" smtClean="0"/>
                  <a:t>pole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altLang="cs-CZ" sz="2400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altLang="cs-CZ" sz="2400" b="1" i="1">
                            <a:latin typeface="Cambria Math" panose="02040503050406030204" pitchFamily="18" charset="0"/>
                          </a:rPr>
                          <m:t>𝑭</m:t>
                        </m:r>
                        <m:r>
                          <a:rPr lang="cs-CZ" altLang="cs-CZ" sz="2400" b="1" i="1" dirty="0">
                            <a:latin typeface="Cambria Math" panose="02040503050406030204" pitchFamily="18" charset="0"/>
                          </a:rPr>
                          <m:t>(</m:t>
                        </m:r>
                      </m:e>
                    </m:acc>
                    <m:acc>
                      <m:accPr>
                        <m:chr m:val="⃗"/>
                        <m:ctrlPr>
                          <a:rPr lang="cs-CZ" altLang="cs-CZ" sz="2400" b="1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altLang="cs-CZ" sz="2400" b="1" i="1" smtClean="0">
                            <a:latin typeface="Cambria Math" panose="02040503050406030204" pitchFamily="18" charset="0"/>
                          </a:rPr>
                          <m:t>𝒓</m:t>
                        </m:r>
                      </m:e>
                    </m:acc>
                    <m:r>
                      <a:rPr lang="cs-CZ" altLang="cs-CZ" sz="2400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cs-CZ" altLang="cs-CZ" sz="2400" b="1" i="1" dirty="0" smtClean="0"/>
              </a:p>
              <a:p>
                <a:pPr marL="831850" lvl="1" indent="-323850">
                  <a:buSzPct val="45000"/>
                  <a:buFont typeface="Wingdings" panose="05000000000000000000" pitchFamily="2" charset="2"/>
                  <a:buChar char="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:r>
                  <a:rPr lang="cs-CZ" altLang="cs-CZ" sz="2400" b="1" i="1" dirty="0" smtClean="0"/>
                  <a:t>vazba </a:t>
                </a:r>
                <a:r>
                  <a:rPr lang="cs-CZ" altLang="cs-CZ" sz="2400" dirty="0" smtClean="0"/>
                  <a:t>(omezení pohybu: koleje)</a:t>
                </a:r>
                <a:endParaRPr lang="cs-CZ" altLang="cs-CZ" sz="2400" dirty="0"/>
              </a:p>
              <a:p>
                <a:pPr marL="831850" lvl="1" indent="-323850">
                  <a:buSzPct val="45000"/>
                  <a:buFont typeface="Wingdings" panose="05000000000000000000" pitchFamily="2" charset="2"/>
                  <a:buChar char="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:endParaRPr lang="cs-CZ" altLang="cs-CZ" sz="2400" b="1" i="1" dirty="0" smtClean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t="-21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055454" y="6396107"/>
            <a:ext cx="3086100" cy="365125"/>
          </a:xfrm>
        </p:spPr>
        <p:txBody>
          <a:bodyPr/>
          <a:lstStyle/>
          <a:p>
            <a:r>
              <a:rPr lang="cs-CZ" altLang="cs-CZ" sz="900" dirty="0" err="1" smtClean="0">
                <a:solidFill>
                  <a:srgbClr val="000000"/>
                </a:solidFill>
              </a:rPr>
              <a:t>FyM</a:t>
            </a:r>
            <a:r>
              <a:rPr lang="cs-CZ" altLang="cs-CZ" sz="900" dirty="0" smtClean="0">
                <a:solidFill>
                  <a:srgbClr val="000000"/>
                </a:solidFill>
              </a:rPr>
              <a:t> – Obdržálek – 2018-05-11</a:t>
            </a:r>
            <a:endParaRPr lang="cs-CZ" altLang="cs-CZ" sz="9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2458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HDOfficeLightV0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10364</TotalTime>
  <Words>516</Words>
  <Application>Microsoft Office PowerPoint</Application>
  <PresentationFormat>Předvádění na obrazovce (4:3)</PresentationFormat>
  <Paragraphs>142</Paragraphs>
  <Slides>14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10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14</vt:i4>
      </vt:variant>
    </vt:vector>
  </HeadingPairs>
  <TitlesOfParts>
    <vt:vector size="26" baseType="lpstr">
      <vt:lpstr>Arial Unicode MS</vt:lpstr>
      <vt:lpstr>Arial</vt:lpstr>
      <vt:lpstr>Calibri</vt:lpstr>
      <vt:lpstr>Calibri Light</vt:lpstr>
      <vt:lpstr>Cambria Math</vt:lpstr>
      <vt:lpstr>Comic Sans MS</vt:lpstr>
      <vt:lpstr>Times New Roman</vt:lpstr>
      <vt:lpstr>Trebuchet MS</vt:lpstr>
      <vt:lpstr>Wingdings</vt:lpstr>
      <vt:lpstr>Wingdings 2</vt:lpstr>
      <vt:lpstr>HDOfficeLightV0</vt:lpstr>
      <vt:lpstr>Motiv Office</vt:lpstr>
      <vt:lpstr>Prezentace aplikace PowerPoint</vt:lpstr>
      <vt:lpstr>2.1 Literatura</vt:lpstr>
      <vt:lpstr>2.2 Typické M pojmy</vt:lpstr>
      <vt:lpstr>2.3 Základní fyzikální pojmy</vt:lpstr>
      <vt:lpstr>2.3 Základní fyzikální pojmy</vt:lpstr>
      <vt:lpstr>2.3 Základní fyzikální pojmy</vt:lpstr>
      <vt:lpstr>2.3 Základní fyzikální pojmy</vt:lpstr>
      <vt:lpstr>2.3 Základní fyzikální pojmy</vt:lpstr>
      <vt:lpstr>2.3 Základní fyzikální pojmy</vt:lpstr>
      <vt:lpstr>2.4 Přístup</vt:lpstr>
      <vt:lpstr>2.4 Přístup</vt:lpstr>
      <vt:lpstr>2.5 M: vektory</vt:lpstr>
      <vt:lpstr>2.5 M: vektory</vt:lpstr>
      <vt:lpstr>2.6 M: Vektorový kalkul</vt:lpstr>
    </vt:vector>
  </TitlesOfParts>
  <Company>MFF UK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Jan Obdržálek</dc:creator>
  <cp:lastModifiedBy>Jan Obdrzalek</cp:lastModifiedBy>
  <cp:revision>570</cp:revision>
  <cp:lastPrinted>2014-03-09T18:11:39Z</cp:lastPrinted>
  <dcterms:created xsi:type="dcterms:W3CDTF">2010-10-29T03:57:00Z</dcterms:created>
  <dcterms:modified xsi:type="dcterms:W3CDTF">2018-05-11T18:46:05Z</dcterms:modified>
</cp:coreProperties>
</file>