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74" r:id="rId1"/>
    <p:sldMasterId id="2147483898" r:id="rId2"/>
  </p:sldMasterIdLst>
  <p:notesMasterIdLst>
    <p:notesMasterId r:id="rId19"/>
  </p:notesMasterIdLst>
  <p:handoutMasterIdLst>
    <p:handoutMasterId r:id="rId20"/>
  </p:handoutMasterIdLst>
  <p:sldIdLst>
    <p:sldId id="256" r:id="rId3"/>
    <p:sldId id="340" r:id="rId4"/>
    <p:sldId id="345" r:id="rId5"/>
    <p:sldId id="342" r:id="rId6"/>
    <p:sldId id="347" r:id="rId7"/>
    <p:sldId id="348" r:id="rId8"/>
    <p:sldId id="350" r:id="rId9"/>
    <p:sldId id="349" r:id="rId10"/>
    <p:sldId id="346" r:id="rId11"/>
    <p:sldId id="343" r:id="rId12"/>
    <p:sldId id="351" r:id="rId13"/>
    <p:sldId id="341" r:id="rId14"/>
    <p:sldId id="353" r:id="rId15"/>
    <p:sldId id="344" r:id="rId16"/>
    <p:sldId id="354" r:id="rId17"/>
    <p:sldId id="355" r:id="rId18"/>
  </p:sldIdLst>
  <p:sldSz cx="9144000" cy="6858000" type="screen4x3"/>
  <p:notesSz cx="10234613" cy="70993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FFCCCC"/>
    <a:srgbClr val="FF3300"/>
    <a:srgbClr val="FF5050"/>
    <a:srgbClr val="CC0000"/>
    <a:srgbClr val="09FF0F"/>
    <a:srgbClr val="009900"/>
    <a:srgbClr val="FF0000"/>
    <a:srgbClr val="D60093"/>
    <a:srgbClr val="32B5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877" autoAdjust="0"/>
    <p:restoredTop sz="86535" autoAdjust="0"/>
  </p:normalViewPr>
  <p:slideViewPr>
    <p:cSldViewPr snapToGrid="0">
      <p:cViewPr varScale="1">
        <p:scale>
          <a:sx n="59" d="100"/>
          <a:sy n="59" d="100"/>
        </p:scale>
        <p:origin x="76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5285"/>
    </p:cViewPr>
  </p:sorterViewPr>
  <p:notesViewPr>
    <p:cSldViewPr snapToGrid="0">
      <p:cViewPr varScale="1">
        <p:scale>
          <a:sx n="47" d="100"/>
          <a:sy n="47" d="100"/>
        </p:scale>
        <p:origin x="1184" y="4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434999" cy="35496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797246" y="0"/>
            <a:ext cx="4434999" cy="35496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pPr>
              <a:defRPr/>
            </a:pPr>
            <a:r>
              <a:rPr lang="cs-CZ" dirty="0" smtClean="0"/>
              <a:t>2018-05-11 </a:t>
            </a:r>
            <a:r>
              <a:rPr lang="cs-CZ" dirty="0" err="1" smtClean="0"/>
              <a:t>FyM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743103"/>
            <a:ext cx="4434999" cy="35496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797246" y="6743103"/>
            <a:ext cx="4434999" cy="35496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pPr>
              <a:defRPr/>
            </a:pPr>
            <a:fld id="{D68BB328-EE29-4456-B815-326014EF39C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3049792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434999" cy="35496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797246" y="0"/>
            <a:ext cx="4434999" cy="35496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pPr>
              <a:defRPr/>
            </a:pPr>
            <a:r>
              <a:rPr lang="cs-CZ" dirty="0" smtClean="0"/>
              <a:t>2018-05-11 </a:t>
            </a:r>
            <a:r>
              <a:rPr lang="cs-CZ" dirty="0" err="1" smtClean="0"/>
              <a:t>FyM</a:t>
            </a:r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341688" y="531813"/>
            <a:ext cx="3551237" cy="26622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1023462" y="3372168"/>
            <a:ext cx="8187690" cy="3194685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743103"/>
            <a:ext cx="4434999" cy="35496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797246" y="6743103"/>
            <a:ext cx="4434999" cy="35496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pPr>
              <a:defRPr/>
            </a:pPr>
            <a:fld id="{DDE77076-6BF1-479D-83A0-87B5ABAEF25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5035656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2018-05-11 </a:t>
            </a:r>
            <a:r>
              <a:rPr lang="cs-CZ" dirty="0" err="1" smtClean="0"/>
              <a:t>FyM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DE77076-6BF1-479D-83A0-87B5ABAEF252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39719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7B7E9D-9174-4626-8FF2-DCDD9BD8F9AF}" type="datetime1">
              <a:rPr lang="cs-CZ" smtClean="0"/>
              <a:t>11.05.2018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34F899-505C-440E-8C77-AF8B9184DEA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661275"/>
      </p:ext>
    </p:extLst>
  </p:cSld>
  <p:clrMapOvr>
    <a:masterClrMapping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285FB87-2C93-4506-8A87-18715759F7B7}" type="datetime1">
              <a:rPr lang="cs-CZ" smtClean="0"/>
              <a:t>11.05.2018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BB8357-E09B-43CE-8CDE-B385BAEC1BA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2593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5D2C4E1-CC40-4C64-9831-99FD76EA58F4}" type="datetime1">
              <a:rPr lang="cs-CZ" smtClean="0"/>
              <a:t>11.05.2018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38A854-7E7F-4C31-92ED-9EC62F540B3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44576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7B7E9D-9174-4626-8FF2-DCDD9BD8F9AF}" type="datetime1">
              <a:rPr lang="cs-CZ" smtClean="0"/>
              <a:t>11.05.2018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34F899-505C-440E-8C77-AF8B9184DEA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584863"/>
      </p:ext>
    </p:extLst>
  </p:cSld>
  <p:clrMapOvr>
    <a:masterClrMapping/>
  </p:clrMapOvr>
  <p:hf sldNum="0"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7B7E9D-9174-4626-8FF2-DCDD9BD8F9AF}" type="datetime1">
              <a:rPr lang="cs-CZ" smtClean="0"/>
              <a:t>11.05.2018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34F899-505C-440E-8C77-AF8B9184DEA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2924945"/>
      </p:ext>
    </p:extLst>
  </p:cSld>
  <p:clrMapOvr>
    <a:masterClrMapping/>
  </p:clrMapOvr>
  <p:hf sldNum="0"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8FA4BA6-7559-4E9D-877D-4204AF4C04DF}" type="datetime1">
              <a:rPr lang="cs-CZ" smtClean="0"/>
              <a:t>11.05.2018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F637FF-94DD-43B1-A59E-4EB38ACF18C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10320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09F760-3EA6-4F97-984D-9D896593EDB6}" type="datetime1">
              <a:rPr lang="cs-CZ" smtClean="0"/>
              <a:t>11.05.2018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07129B-61DE-4281-BBEA-50CD310EA10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0095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5D96F7-134D-40B5-8070-FB333D086BD3}" type="datetime1">
              <a:rPr lang="cs-CZ" smtClean="0"/>
              <a:t>11.05.2018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F6FCE8-A434-4C8F-9CDD-9A2AE8F02FA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5969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688C8A-2242-44CD-97DF-31BE9331C7F5}" type="datetime1">
              <a:rPr lang="cs-CZ" smtClean="0"/>
              <a:t>11.05.2018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6EF8C9-069C-4FA2-8C19-FC27C60C1B3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84375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7B7E9D-9174-4626-8FF2-DCDD9BD8F9AF}" type="datetime1">
              <a:rPr lang="cs-CZ" smtClean="0"/>
              <a:t>11.05.2018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34F899-505C-440E-8C77-AF8B9184DEA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8550375"/>
      </p:ext>
    </p:extLst>
  </p:cSld>
  <p:clrMapOvr>
    <a:masterClrMapping/>
  </p:clrMapOvr>
  <p:hf sldNum="0" hd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45D21FA-7FFE-4817-AEED-D2599DBA9CEA}" type="datetime1">
              <a:rPr lang="cs-CZ" smtClean="0"/>
              <a:t>11.05.2018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4CD1D8-0D3C-4E8D-87DF-70377AAD68D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0245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7B7E9D-9174-4626-8FF2-DCDD9BD8F9AF}" type="datetime1">
              <a:rPr lang="cs-CZ" smtClean="0"/>
              <a:t>11.05.2018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34F899-505C-440E-8C77-AF8B9184DEA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4149195"/>
      </p:ext>
    </p:extLst>
  </p:cSld>
  <p:clrMapOvr>
    <a:masterClrMapping/>
  </p:clrMapOvr>
  <p:hf sldNum="0" hd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1CD6865-886F-41E9-B389-7ADE3664A2E4}" type="datetime1">
              <a:rPr lang="cs-CZ" smtClean="0"/>
              <a:t>11.05.2018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C7490B-C69F-488E-A822-8D478D73AA2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78311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285FB87-2C93-4506-8A87-18715759F7B7}" type="datetime1">
              <a:rPr lang="cs-CZ" smtClean="0"/>
              <a:t>11.05.2018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BB8357-E09B-43CE-8CDE-B385BAEC1BA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62844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5D2C4E1-CC40-4C64-9831-99FD76EA58F4}" type="datetime1">
              <a:rPr lang="cs-CZ" smtClean="0"/>
              <a:t>11.05.2018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38A854-7E7F-4C31-92ED-9EC62F540B3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7314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8FA4BA6-7559-4E9D-877D-4204AF4C04DF}" type="datetime1">
              <a:rPr lang="cs-CZ" smtClean="0"/>
              <a:t>11.05.2018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F637FF-94DD-43B1-A59E-4EB38ACF18C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8661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09F760-3EA6-4F97-984D-9D896593EDB6}" type="datetime1">
              <a:rPr lang="cs-CZ" smtClean="0"/>
              <a:t>11.05.2018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07129B-61DE-4281-BBEA-50CD310EA10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1815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5D96F7-134D-40B5-8070-FB333D086BD3}" type="datetime1">
              <a:rPr lang="cs-CZ" smtClean="0"/>
              <a:t>11.05.2018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F6FCE8-A434-4C8F-9CDD-9A2AE8F02FA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779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688C8A-2242-44CD-97DF-31BE9331C7F5}" type="datetime1">
              <a:rPr lang="cs-CZ" smtClean="0"/>
              <a:t>11.05.2018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6EF8C9-069C-4FA2-8C19-FC27C60C1B3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031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7B7E9D-9174-4626-8FF2-DCDD9BD8F9AF}" type="datetime1">
              <a:rPr lang="cs-CZ" smtClean="0"/>
              <a:t>11.05.2018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34F899-505C-440E-8C77-AF8B9184DEA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897652"/>
      </p:ext>
    </p:extLst>
  </p:cSld>
  <p:clrMapOvr>
    <a:masterClrMapping/>
  </p:clrMapOvr>
  <p:hf sldNum="0"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45D21FA-7FFE-4817-AEED-D2599DBA9CEA}" type="datetime1">
              <a:rPr lang="cs-CZ" smtClean="0"/>
              <a:t>11.05.2018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4CD1D8-0D3C-4E8D-87DF-70377AAD68D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6894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1CD6865-886F-41E9-B389-7ADE3664A2E4}" type="datetime1">
              <a:rPr lang="cs-CZ" smtClean="0"/>
              <a:t>11.05.2018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C7490B-C69F-488E-A822-8D478D73AA2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1169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fld id="{117B7E9D-9174-4626-8FF2-DCDD9BD8F9AF}" type="datetime1">
              <a:rPr lang="cs-CZ" smtClean="0"/>
              <a:t>11.05.2018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534F899-505C-440E-8C77-AF8B9184DEA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8891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5" r:id="rId1"/>
    <p:sldLayoutId id="2147483876" r:id="rId2"/>
    <p:sldLayoutId id="2147483877" r:id="rId3"/>
    <p:sldLayoutId id="2147483878" r:id="rId4"/>
    <p:sldLayoutId id="2147483879" r:id="rId5"/>
    <p:sldLayoutId id="2147483880" r:id="rId6"/>
    <p:sldLayoutId id="2147483881" r:id="rId7"/>
    <p:sldLayoutId id="2147483882" r:id="rId8"/>
    <p:sldLayoutId id="2147483883" r:id="rId9"/>
    <p:sldLayoutId id="2147483884" r:id="rId10"/>
    <p:sldLayoutId id="2147483885" r:id="rId11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17B7E9D-9174-4626-8FF2-DCDD9BD8F9AF}" type="datetime1">
              <a:rPr lang="cs-CZ" smtClean="0"/>
              <a:t>11.05.2018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534F899-505C-440E-8C77-AF8B9184DEA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7533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9" r:id="rId1"/>
    <p:sldLayoutId id="2147483900" r:id="rId2"/>
    <p:sldLayoutId id="2147483901" r:id="rId3"/>
    <p:sldLayoutId id="2147483902" r:id="rId4"/>
    <p:sldLayoutId id="2147483903" r:id="rId5"/>
    <p:sldLayoutId id="2147483904" r:id="rId6"/>
    <p:sldLayoutId id="2147483905" r:id="rId7"/>
    <p:sldLayoutId id="2147483906" r:id="rId8"/>
    <p:sldLayoutId id="2147483907" r:id="rId9"/>
    <p:sldLayoutId id="2147483908" r:id="rId10"/>
    <p:sldLayoutId id="2147483909" r:id="rId11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9378" y="1058334"/>
            <a:ext cx="7886700" cy="435133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altLang="cs-CZ" sz="6000" b="1" dirty="0" smtClean="0"/>
              <a:t>4 Dynamika HB</a:t>
            </a:r>
            <a:r>
              <a:rPr lang="cs-CZ" altLang="cs-CZ" sz="6000" b="1" dirty="0"/>
              <a:t/>
            </a:r>
            <a:br>
              <a:rPr lang="cs-CZ" altLang="cs-CZ" sz="6000" b="1" dirty="0"/>
            </a:br>
            <a:r>
              <a:rPr lang="cs-CZ" altLang="cs-CZ" sz="6000" b="1" dirty="0" err="1" smtClean="0"/>
              <a:t>NMFy</a:t>
            </a:r>
            <a:r>
              <a:rPr lang="cs-CZ" altLang="cs-CZ" sz="6000" b="1" dirty="0" smtClean="0"/>
              <a:t> </a:t>
            </a:r>
            <a:r>
              <a:rPr lang="cs-CZ" altLang="cs-CZ" sz="6000" b="1" dirty="0"/>
              <a:t>160</a:t>
            </a:r>
            <a:endParaRPr lang="cs-CZ" sz="6000" dirty="0"/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2895600" y="6215270"/>
            <a:ext cx="3226761" cy="392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91440"/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cs-CZ" altLang="cs-CZ" sz="1800" dirty="0" err="1" smtClean="0">
                <a:solidFill>
                  <a:srgbClr val="000000"/>
                </a:solidFill>
              </a:rPr>
              <a:t>FyM</a:t>
            </a:r>
            <a:r>
              <a:rPr lang="cs-CZ" altLang="cs-CZ" sz="1800" dirty="0" smtClean="0">
                <a:solidFill>
                  <a:srgbClr val="000000"/>
                </a:solidFill>
              </a:rPr>
              <a:t> – Obdržálek – 2018-05-11</a:t>
            </a:r>
            <a:endParaRPr lang="cs-CZ" altLang="cs-CZ" sz="1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20674"/>
            <a:ext cx="7886700" cy="1325563"/>
          </a:xfrm>
        </p:spPr>
        <p:txBody>
          <a:bodyPr/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</a:tabLst>
              <a:defRPr/>
            </a:pPr>
            <a:r>
              <a:rPr lang="cs-CZ" altLang="cs-CZ" sz="36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4.5 Princip relativity</a:t>
            </a:r>
            <a:endParaRPr lang="cs-CZ" altLang="cs-CZ" sz="3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431800" indent="-323850" algn="ctr">
                  <a:buSzPct val="45000"/>
                  <a:buFont typeface="Wingdings" panose="05000000000000000000" pitchFamily="2" charset="2"/>
                  <a:buChar char="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:r>
                  <a:rPr lang="cs-CZ" altLang="cs-CZ" sz="3200" dirty="0" smtClean="0"/>
                  <a:t>Galileo:</a:t>
                </a:r>
                <a:br>
                  <a:rPr lang="cs-CZ" altLang="cs-CZ" sz="3200" dirty="0" smtClean="0"/>
                </a:br>
                <a:r>
                  <a:rPr lang="cs-CZ" altLang="cs-CZ" sz="3200" dirty="0" smtClean="0">
                    <a:solidFill>
                      <a:srgbClr val="FF0000"/>
                    </a:solidFill>
                  </a:rPr>
                  <a:t>Mechanické jevy probíhají stejně ve všech inerciálních soustavách</a:t>
                </a:r>
              </a:p>
              <a:p>
                <a:pPr marL="774700" lvl="1" indent="-323850" algn="ctr">
                  <a:buSzPct val="45000"/>
                  <a:buFont typeface="Wingdings" panose="05000000000000000000" pitchFamily="2" charset="2"/>
                  <a:buChar char="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:r>
                  <a:rPr lang="cs-CZ" altLang="cs-CZ" sz="2900" dirty="0" smtClean="0"/>
                  <a:t>2NZ je invariantní vůči rovnoměrné translaci</a:t>
                </a:r>
              </a:p>
              <a:p>
                <a:pPr marL="450850" lvl="1" indent="0" algn="ctr">
                  <a:buSzPct val="45000"/>
                  <a:buNone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:r>
                  <a:rPr lang="cs-CZ" altLang="cs-CZ" sz="2900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altLang="cs-CZ" sz="29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altLang="cs-CZ" sz="29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cs-CZ" altLang="cs-CZ" sz="2900" b="0" i="1" dirty="0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cs-CZ" altLang="cs-CZ" sz="2900" b="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altLang="cs-CZ" sz="2900" b="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altLang="cs-CZ" sz="2900" b="0" i="1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cs-CZ" altLang="cs-CZ" sz="2900" b="0" i="1" dirty="0" smtClean="0">
                        <a:latin typeface="Cambria Math" panose="02040503050406030204" pitchFamily="18" charset="0"/>
                      </a:rPr>
                      <m:t>𝑉𝑡</m:t>
                    </m:r>
                  </m:oMath>
                </a14:m>
                <a:r>
                  <a:rPr lang="cs-CZ" altLang="cs-CZ" sz="2900" b="0" dirty="0" smtClean="0"/>
                  <a:t/>
                </a:r>
                <a:br>
                  <a:rPr lang="cs-CZ" altLang="cs-CZ" sz="2900" b="0" dirty="0" smtClean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altLang="cs-CZ" sz="29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altLang="cs-CZ" sz="29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cs-CZ" altLang="cs-CZ" sz="29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cs-CZ" altLang="cs-CZ" sz="29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altLang="cs-CZ" sz="2900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cs-CZ" altLang="cs-CZ" sz="2900" b="0" dirty="0" smtClean="0"/>
              </a:p>
              <a:p>
                <a:pPr marL="774700" lvl="1" indent="-323850">
                  <a:buSzPct val="45000"/>
                  <a:buFont typeface="Wingdings" panose="05000000000000000000" pitchFamily="2" charset="2"/>
                  <a:buChar char="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:r>
                  <a:rPr lang="cs-CZ" altLang="cs-CZ" sz="2900" dirty="0" smtClean="0"/>
                  <a:t>Einstein: (Prostoročas je takový, že:  )</a:t>
                </a:r>
              </a:p>
              <a:p>
                <a:pPr marL="793750" lvl="2" indent="0" algn="ctr">
                  <a:buSzPct val="45000"/>
                  <a:buNone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:r>
                  <a:rPr lang="cs-CZ" altLang="cs-CZ" sz="2800" dirty="0" smtClean="0">
                    <a:solidFill>
                      <a:srgbClr val="FF0000"/>
                    </a:solidFill>
                  </a:rPr>
                  <a:t>Všechny </a:t>
                </a:r>
                <a:r>
                  <a:rPr lang="cs-CZ" altLang="cs-CZ" sz="2800" dirty="0">
                    <a:solidFill>
                      <a:srgbClr val="FF0000"/>
                    </a:solidFill>
                  </a:rPr>
                  <a:t>jevy probíhají stejně ve všech inerciálních soustavách</a:t>
                </a:r>
              </a:p>
              <a:p>
                <a:pPr marL="1117600" lvl="2" indent="-323850">
                  <a:buSzPct val="45000"/>
                  <a:buFont typeface="Wingdings" panose="05000000000000000000" pitchFamily="2" charset="2"/>
                  <a:buChar char="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:endParaRPr lang="cs-CZ" altLang="cs-CZ" sz="2600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t="-2941" r="-7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055454" y="6396107"/>
            <a:ext cx="3086100" cy="365125"/>
          </a:xfrm>
        </p:spPr>
        <p:txBody>
          <a:bodyPr/>
          <a:lstStyle/>
          <a:p>
            <a:r>
              <a:rPr lang="cs-CZ" altLang="cs-CZ" sz="900" dirty="0" err="1" smtClean="0">
                <a:solidFill>
                  <a:srgbClr val="000000"/>
                </a:solidFill>
              </a:rPr>
              <a:t>FyM</a:t>
            </a:r>
            <a:r>
              <a:rPr lang="cs-CZ" altLang="cs-CZ" sz="900" dirty="0" smtClean="0">
                <a:solidFill>
                  <a:srgbClr val="000000"/>
                </a:solidFill>
              </a:rPr>
              <a:t> – Obdržálek – 2018-05-11</a:t>
            </a:r>
            <a:endParaRPr lang="cs-CZ" altLang="cs-CZ" sz="9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8181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20674"/>
            <a:ext cx="7886700" cy="1325563"/>
          </a:xfrm>
        </p:spPr>
        <p:txBody>
          <a:bodyPr/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</a:tabLst>
              <a:defRPr/>
            </a:pPr>
            <a:r>
              <a:rPr lang="cs-CZ" altLang="cs-CZ" sz="36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4.6 Další mechanické veličiny</a:t>
            </a:r>
            <a:endParaRPr lang="cs-CZ" altLang="cs-CZ" sz="3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565150" indent="-457200">
                  <a:buSzPct val="45000"/>
                  <a:buFont typeface="Wingdings" panose="05000000000000000000" pitchFamily="2" charset="2"/>
                  <a:buChar char="Ø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:r>
                  <a:rPr lang="cs-CZ" altLang="cs-CZ" sz="3200" dirty="0" smtClean="0"/>
                  <a:t>Silové pole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altLang="cs-CZ" sz="3200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altLang="cs-CZ" sz="3200" i="1" dirty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</m:acc>
                    <m:r>
                      <a:rPr lang="cs-CZ" altLang="cs-CZ" sz="3200" b="0" i="1" dirty="0" smtClean="0">
                        <a:latin typeface="Cambria Math" panose="02040503050406030204" pitchFamily="18" charset="0"/>
                      </a:rPr>
                      <m:t>(</m:t>
                    </m:r>
                    <m:acc>
                      <m:accPr>
                        <m:chr m:val="⃗"/>
                        <m:ctrlPr>
                          <a:rPr lang="cs-CZ" altLang="cs-CZ" sz="3200" b="0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altLang="cs-CZ" sz="3200" b="0" i="1" dirty="0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</m:acc>
                    <m:r>
                      <a:rPr lang="cs-CZ" altLang="cs-CZ" sz="3200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cs-CZ" altLang="cs-CZ" sz="3200" dirty="0" smtClean="0"/>
              </a:p>
              <a:p>
                <a:pPr marL="908050" lvl="1" indent="-457200">
                  <a:buSzPct val="45000"/>
                  <a:buFont typeface="Wingdings" panose="05000000000000000000" pitchFamily="2" charset="2"/>
                  <a:buChar char="Ø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:r>
                  <a:rPr lang="cs-CZ" altLang="cs-CZ" sz="2900" dirty="0" smtClean="0"/>
                  <a:t>hustota síly</a:t>
                </a:r>
                <a14:m>
                  <m:oMath xmlns:m="http://schemas.openxmlformats.org/officeDocument/2006/math">
                    <m:r>
                      <a:rPr lang="cs-CZ" altLang="cs-CZ" sz="2800" b="0" i="0" dirty="0" smtClean="0">
                        <a:latin typeface="Cambria Math" panose="02040503050406030204" pitchFamily="18" charset="0"/>
                      </a:rPr>
                      <m:t> </m:t>
                    </m:r>
                    <m:acc>
                      <m:accPr>
                        <m:chr m:val="⃗"/>
                        <m:ctrlPr>
                          <a:rPr lang="cs-CZ" altLang="cs-CZ" sz="2800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</m:acc>
                    <m:r>
                      <a:rPr lang="cs-CZ" altLang="cs-CZ" sz="2800" i="1" dirty="0">
                        <a:latin typeface="Cambria Math" panose="02040503050406030204" pitchFamily="18" charset="0"/>
                      </a:rPr>
                      <m:t>(</m:t>
                    </m:r>
                    <m:acc>
                      <m:accPr>
                        <m:chr m:val="⃗"/>
                        <m:ctrlPr>
                          <a:rPr lang="cs-CZ" altLang="cs-CZ" sz="2800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altLang="cs-CZ" sz="2800" i="1" dirty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</m:acc>
                    <m:r>
                      <a:rPr lang="cs-CZ" altLang="cs-CZ" sz="2800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cs-CZ" altLang="cs-CZ" sz="2900" dirty="0" smtClean="0"/>
                  <a:t> …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altLang="cs-CZ" sz="3200" b="0" i="0" dirty="0" smtClean="0">
                        <a:latin typeface="Cambria Math" panose="02040503050406030204" pitchFamily="18" charset="0"/>
                      </a:rPr>
                      <m:t>d</m:t>
                    </m:r>
                    <m:acc>
                      <m:accPr>
                        <m:chr m:val="⃗"/>
                        <m:ctrlPr>
                          <a:rPr lang="cs-CZ" altLang="cs-CZ" sz="3200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altLang="cs-CZ" sz="3200" i="1" dirty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</m:acc>
                    <m:r>
                      <a:rPr lang="cs-CZ" altLang="cs-CZ" sz="3200" b="0" i="1" dirty="0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cs-CZ" altLang="cs-CZ" sz="3200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altLang="cs-CZ" sz="3200" i="1" dirty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</m:acc>
                    <m:r>
                      <m:rPr>
                        <m:nor/>
                      </m:rPr>
                      <a:rPr lang="cs-CZ" altLang="cs-CZ" sz="3200" b="0" i="0" dirty="0" smtClean="0">
                        <a:latin typeface="Cambria Math" panose="02040503050406030204" pitchFamily="18" charset="0"/>
                      </a:rPr>
                      <m:t>d</m:t>
                    </m:r>
                    <m:r>
                      <a:rPr lang="cs-CZ" altLang="cs-CZ" sz="3200" b="0" i="1" dirty="0" smtClean="0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endParaRPr lang="cs-CZ" altLang="cs-CZ" sz="2900" dirty="0" smtClean="0"/>
              </a:p>
              <a:p>
                <a:pPr marL="908050" lvl="1" indent="-457200">
                  <a:buSzPct val="45000"/>
                  <a:buFont typeface="Wingdings" panose="05000000000000000000" pitchFamily="2" charset="2"/>
                  <a:buChar char="Ø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:r>
                  <a:rPr lang="cs-CZ" altLang="cs-CZ" sz="2900" dirty="0" smtClean="0"/>
                  <a:t>intenzita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altLang="cs-CZ" sz="2800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</m:acc>
                    <m:r>
                      <a:rPr lang="cs-CZ" altLang="cs-CZ" sz="2800" b="0" i="1" dirty="0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cs-CZ" altLang="cs-CZ" sz="2800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altLang="cs-CZ" sz="2800" i="1" dirty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</m:acc>
                    <m:r>
                      <a:rPr lang="cs-CZ" altLang="cs-CZ" sz="2800" i="1" dirty="0">
                        <a:latin typeface="Cambria Math" panose="02040503050406030204" pitchFamily="18" charset="0"/>
                      </a:rPr>
                      <m:t>/</m:t>
                    </m:r>
                    <m:r>
                      <a:rPr lang="cs-CZ" altLang="cs-CZ" sz="2800" i="1" dirty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endParaRPr lang="cs-CZ" altLang="cs-CZ" sz="2900" dirty="0"/>
              </a:p>
              <a:p>
                <a:pPr marL="565150" indent="-457200">
                  <a:buSzPct val="45000"/>
                  <a:buFont typeface="Wingdings" panose="05000000000000000000" pitchFamily="2" charset="2"/>
                  <a:buChar char="Ø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:r>
                  <a:rPr lang="cs-CZ" altLang="cs-CZ" sz="3200" dirty="0" smtClean="0"/>
                  <a:t>moment síly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altLang="cs-CZ" sz="3200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altLang="cs-CZ" sz="3200" b="0" i="1" dirty="0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</m:acc>
                    <m:r>
                      <a:rPr lang="cs-CZ" altLang="cs-CZ" sz="3200" b="0" i="1" dirty="0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cs-CZ" altLang="cs-CZ" sz="2800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altLang="cs-CZ" sz="2800" i="1" dirty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</m:acc>
                    <m:r>
                      <a:rPr lang="cs-CZ" altLang="cs-CZ" sz="32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acc>
                      <m:accPr>
                        <m:chr m:val="⃗"/>
                        <m:ctrlPr>
                          <a:rPr lang="cs-CZ" altLang="cs-CZ" sz="3200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altLang="cs-CZ" sz="3200" i="1" dirty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</m:acc>
                  </m:oMath>
                </a14:m>
                <a:endParaRPr lang="cs-CZ" altLang="cs-CZ" sz="3200" dirty="0" smtClean="0"/>
              </a:p>
              <a:p>
                <a:pPr marL="565150" indent="-457200">
                  <a:buSzPct val="45000"/>
                  <a:buFont typeface="Wingdings" panose="05000000000000000000" pitchFamily="2" charset="2"/>
                  <a:buChar char="Ø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:r>
                  <a:rPr lang="cs-CZ" altLang="cs-CZ" sz="3100" dirty="0" smtClean="0"/>
                  <a:t>moment hybnosti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altLang="cs-CZ" sz="3100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altLang="cs-CZ" sz="3100" b="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  <m:r>
                      <a:rPr lang="cs-CZ" altLang="cs-CZ" sz="3100" i="1" dirty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cs-CZ" altLang="cs-CZ" sz="2700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altLang="cs-CZ" sz="2700" i="1" dirty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</m:acc>
                    <m:r>
                      <a:rPr lang="cs-CZ" altLang="cs-CZ" sz="31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acc>
                      <m:accPr>
                        <m:chr m:val="⃗"/>
                        <m:ctrlPr>
                          <a:rPr lang="cs-CZ" altLang="cs-CZ" sz="3100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altLang="cs-CZ" sz="3100" b="0" i="1" dirty="0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acc>
                  </m:oMath>
                </a14:m>
                <a:endParaRPr lang="cs-CZ" altLang="cs-CZ" sz="2700" dirty="0" smtClean="0"/>
              </a:p>
              <a:p>
                <a:pPr marL="450850" lvl="1" indent="0">
                  <a:buSzPct val="45000"/>
                  <a:buNone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:r>
                  <a:rPr lang="cs-CZ" altLang="cs-CZ" sz="2400" dirty="0" smtClean="0"/>
                  <a:t>obecně: moment vektoru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altLang="cs-CZ" sz="2400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altLang="cs-CZ" sz="2400" b="0" i="1" dirty="0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</m:acc>
                    <m:r>
                      <a:rPr lang="cs-CZ" altLang="cs-CZ" sz="2400" b="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cs-CZ" altLang="cs-CZ" sz="2400" dirty="0" smtClean="0"/>
                  <a:t>je definován jako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altLang="cs-CZ" sz="2000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altLang="cs-CZ" sz="2000" i="1" dirty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</m:acc>
                    <m:r>
                      <a:rPr lang="cs-CZ" altLang="cs-CZ" sz="24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acc>
                      <m:accPr>
                        <m:chr m:val="⃗"/>
                        <m:ctrlPr>
                          <a:rPr lang="cs-CZ" altLang="cs-CZ" sz="2400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altLang="cs-CZ" sz="2400" b="0" i="1" dirty="0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</m:acc>
                  </m:oMath>
                </a14:m>
                <a:endParaRPr lang="cs-CZ" altLang="cs-CZ" sz="2400" dirty="0" smtClean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t="-15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055454" y="6396107"/>
            <a:ext cx="3086100" cy="365125"/>
          </a:xfrm>
        </p:spPr>
        <p:txBody>
          <a:bodyPr/>
          <a:lstStyle/>
          <a:p>
            <a:r>
              <a:rPr lang="cs-CZ" altLang="cs-CZ" sz="900" dirty="0" err="1" smtClean="0">
                <a:solidFill>
                  <a:srgbClr val="000000"/>
                </a:solidFill>
              </a:rPr>
              <a:t>FyM</a:t>
            </a:r>
            <a:r>
              <a:rPr lang="cs-CZ" altLang="cs-CZ" sz="900" dirty="0" smtClean="0">
                <a:solidFill>
                  <a:srgbClr val="000000"/>
                </a:solidFill>
              </a:rPr>
              <a:t> – Obdržálek – 2018-05-11</a:t>
            </a:r>
            <a:endParaRPr lang="cs-CZ" altLang="cs-CZ" sz="9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695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</a:tabLst>
              <a:defRPr/>
            </a:pPr>
            <a:r>
              <a:rPr lang="cs-CZ" altLang="cs-CZ" sz="36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(4.6) Další veličiny</a:t>
            </a:r>
            <a:endParaRPr lang="cs-CZ" altLang="cs-CZ" sz="3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Zástupný symbol pro obsah 5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431800" indent="-323850">
                  <a:buSzPct val="45000"/>
                  <a:buFont typeface="Wingdings" panose="05000000000000000000" pitchFamily="2" charset="2"/>
                  <a:buChar char="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</a:tabLst>
                </a:pPr>
                <a:r>
                  <a:rPr lang="cs-CZ" altLang="cs-CZ" sz="2800" b="1" i="1" dirty="0" smtClean="0"/>
                  <a:t>Časová změna momentu hybnosti je rovna </a:t>
                </a:r>
                <a:r>
                  <a:rPr lang="cs-CZ" altLang="cs-CZ" sz="2800" b="1" i="1" dirty="0" err="1" smtClean="0"/>
                  <a:t>výsednici</a:t>
                </a:r>
                <a:r>
                  <a:rPr lang="cs-CZ" altLang="cs-CZ" sz="2800" b="1" i="1" dirty="0" smtClean="0"/>
                  <a:t> momentů působících sil</a:t>
                </a:r>
              </a:p>
              <a:p>
                <a:pPr marL="107950" indent="0">
                  <a:buSzPct val="45000"/>
                  <a:buNone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altLang="cs-CZ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cs-CZ" altLang="cs-CZ" sz="280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d</m:t>
                          </m:r>
                          <m:acc>
                            <m:accPr>
                              <m:chr m:val="⃗"/>
                              <m:ctrlPr>
                                <a:rPr lang="cs-CZ" altLang="cs-CZ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altLang="cs-CZ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acc>
                        </m:num>
                        <m:den>
                          <m:r>
                            <m:rPr>
                              <m:sty m:val="p"/>
                            </m:rPr>
                            <a:rPr lang="cs-CZ" altLang="cs-CZ" sz="280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d</m:t>
                          </m:r>
                          <m:r>
                            <a:rPr lang="cs-CZ" altLang="cs-CZ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cs-CZ" altLang="cs-CZ" sz="28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cs-CZ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altLang="cs-CZ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altLang="cs-CZ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</m:acc>
                        </m:e>
                        <m:sub>
                          <m:r>
                            <m:rPr>
                              <m:sty m:val="p"/>
                            </m:rPr>
                            <a:rPr lang="el-GR" altLang="cs-CZ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Σ</m:t>
                          </m:r>
                        </m:sub>
                      </m:sSub>
                    </m:oMath>
                  </m:oMathPara>
                </a14:m>
                <a:endParaRPr lang="cs-CZ" altLang="cs-CZ" sz="2800" b="1" i="1" dirty="0" smtClean="0"/>
              </a:p>
              <a:p>
                <a:pPr marL="431800" indent="-323850">
                  <a:buSzPct val="45000"/>
                  <a:buFont typeface="Wingdings" panose="05000000000000000000" pitchFamily="2" charset="2"/>
                  <a:buChar char="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</a:tabLst>
                </a:pPr>
                <a:r>
                  <a:rPr lang="cs-CZ" altLang="cs-CZ" sz="2800" dirty="0" smtClean="0"/>
                  <a:t>Důkaz:</a:t>
                </a:r>
              </a:p>
              <a:p>
                <a:pPr marL="431800" indent="-323850">
                  <a:buSzPct val="45000"/>
                  <a:buFont typeface="Wingdings" panose="05000000000000000000" pitchFamily="2" charset="2"/>
                  <a:buChar char="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</a:tabLst>
                </a:pPr>
                <a:r>
                  <a:rPr lang="cs-CZ" altLang="cs-CZ" sz="28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cs-CZ" altLang="cs-CZ" sz="2800">
                            <a:latin typeface="Cambria Math" panose="02040503050406030204" pitchFamily="18" charset="0"/>
                          </a:rPr>
                          <m:t>d</m:t>
                        </m:r>
                        <m:acc>
                          <m:accPr>
                            <m:chr m:val="⃗"/>
                            <m:ctrlPr>
                              <a:rPr lang="cs-CZ" altLang="cs-CZ" sz="28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cs-CZ" altLang="cs-CZ" sz="28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acc>
                      </m:num>
                      <m:den>
                        <m:r>
                          <m:rPr>
                            <m:sty m:val="p"/>
                          </m:rPr>
                          <a:rPr lang="cs-CZ" altLang="cs-CZ" sz="2800">
                            <a:latin typeface="Cambria Math" panose="02040503050406030204" pitchFamily="18" charset="0"/>
                          </a:rPr>
                          <m:t>d</m:t>
                        </m:r>
                        <m:r>
                          <a:rPr lang="cs-CZ" altLang="cs-CZ" sz="2800" i="1">
                            <a:latin typeface="Cambria Math" panose="02040503050406030204" pitchFamily="18" charset="0"/>
                          </a:rPr>
                          <m:t>𝑡</m:t>
                        </m:r>
                      </m:den>
                    </m:f>
                    <m:r>
                      <a:rPr lang="cs-CZ" altLang="cs-CZ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80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̇"/>
                        <m:ctrlPr>
                          <a:rPr lang="cs-CZ" altLang="cs-CZ" sz="2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acc>
                          <m:accPr>
                            <m:chr m:val="⃗"/>
                            <m:ctrlPr>
                              <a:rPr lang="cs-CZ" altLang="cs-CZ" sz="2400" i="1" dirty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cs-CZ" altLang="cs-CZ" sz="2400" i="1" dirty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acc>
                      </m:e>
                    </m:acc>
                    <m:r>
                      <a:rPr lang="cs-CZ" altLang="cs-CZ" sz="24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̇"/>
                        <m:ctrlPr>
                          <a:rPr lang="cs-CZ" altLang="cs-CZ" sz="2400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acc>
                          <m:accPr>
                            <m:chr m:val="⃗"/>
                            <m:ctrlPr>
                              <a:rPr lang="cs-CZ" altLang="cs-CZ" sz="2400" i="1" dirty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cs-CZ" altLang="cs-CZ" sz="2400" b="0" i="1" dirty="0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</m:acc>
                      </m:e>
                    </m:acc>
                    <m:r>
                      <a:rPr lang="cs-CZ" altLang="cs-CZ" sz="24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acc>
                      <m:accPr>
                        <m:chr m:val="⃗"/>
                        <m:ctrlPr>
                          <a:rPr lang="cs-CZ" altLang="cs-CZ" sz="2400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altLang="cs-CZ" sz="2400" i="1" dirty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acc>
                    <m:r>
                      <a:rPr lang="cs-CZ" altLang="cs-CZ" sz="2400" b="0" i="1" dirty="0" smtClean="0"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cs-CZ" altLang="cs-CZ" sz="2000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altLang="cs-CZ" sz="2000" i="1" dirty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</m:acc>
                    <m:r>
                      <a:rPr lang="cs-CZ" altLang="cs-CZ" sz="24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acc>
                      <m:accPr>
                        <m:chr m:val="̇"/>
                        <m:ctrlPr>
                          <a:rPr lang="cs-CZ" altLang="cs-CZ" sz="2400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acc>
                          <m:accPr>
                            <m:chr m:val="⃗"/>
                            <m:ctrlPr>
                              <a:rPr lang="cs-CZ" altLang="cs-CZ" sz="2400" i="1" dirty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cs-CZ" altLang="cs-CZ" sz="2400" b="0" i="1" dirty="0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</m:acc>
                      </m:e>
                    </m:acc>
                  </m:oMath>
                </a14:m>
                <a:r>
                  <a:rPr lang="cs-CZ" altLang="cs-CZ" sz="2800" dirty="0" smtClean="0"/>
                  <a:t> </a:t>
                </a:r>
                <a14:m>
                  <m:oMath xmlns:m="http://schemas.openxmlformats.org/officeDocument/2006/math">
                    <m:r>
                      <a:rPr lang="cs-CZ" altLang="cs-CZ" sz="2400" i="1" dirty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cs-CZ" altLang="cs-CZ" sz="2400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altLang="cs-CZ" sz="2400" i="1" dirty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acc>
                    <m:r>
                      <a:rPr lang="cs-CZ" altLang="cs-CZ" sz="24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cs-CZ" altLang="cs-CZ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  <m:acc>
                      <m:accPr>
                        <m:chr m:val="⃗"/>
                        <m:ctrlPr>
                          <a:rPr lang="cs-CZ" altLang="cs-CZ" sz="2400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altLang="cs-CZ" sz="2400" b="0" i="1" dirty="0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acc>
                    <m:r>
                      <a:rPr lang="cs-CZ" altLang="cs-CZ" sz="2400" i="1" dirty="0"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cs-CZ" altLang="cs-CZ" sz="2400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altLang="cs-CZ" sz="2400" i="1" dirty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</m:acc>
                    <m:r>
                      <a:rPr lang="cs-CZ" altLang="cs-CZ" sz="24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acc>
                      <m:accPr>
                        <m:chr m:val="̇"/>
                        <m:ctrlPr>
                          <a:rPr lang="cs-CZ" altLang="cs-CZ" sz="2400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acc>
                          <m:accPr>
                            <m:chr m:val="⃗"/>
                            <m:ctrlPr>
                              <a:rPr lang="cs-CZ" altLang="cs-CZ" sz="2400" i="1" dirty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cs-CZ" altLang="cs-CZ" sz="2400" i="1" dirty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</m:acc>
                      </m:e>
                    </m:acc>
                    <m:r>
                      <a:rPr lang="cs-CZ" altLang="cs-CZ" sz="2400" i="1" dirty="0" smtClean="0"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cs-CZ" altLang="cs-CZ" sz="2400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altLang="cs-CZ" sz="2400" i="1" dirty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</m:acc>
                    <m:r>
                      <a:rPr lang="cs-CZ" altLang="cs-CZ" sz="24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acc>
                      <m:accPr>
                        <m:chr m:val="̇"/>
                        <m:ctrlPr>
                          <a:rPr lang="cs-CZ" altLang="cs-CZ" sz="2400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acc>
                          <m:accPr>
                            <m:chr m:val="⃗"/>
                            <m:ctrlPr>
                              <a:rPr lang="cs-CZ" altLang="cs-CZ" sz="2400" i="1" dirty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cs-CZ" altLang="cs-CZ" sz="2400" i="1" dirty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</m:acc>
                      </m:e>
                    </m:acc>
                  </m:oMath>
                </a14:m>
                <a:endParaRPr lang="cs-CZ" altLang="cs-CZ" sz="2400" dirty="0" smtClean="0"/>
              </a:p>
              <a:p>
                <a:pPr marL="431800" indent="-323850">
                  <a:buSzPct val="45000"/>
                  <a:buFont typeface="Wingdings" panose="05000000000000000000" pitchFamily="2" charset="2"/>
                  <a:buChar char="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</a:tabLst>
                </a:pPr>
                <a:r>
                  <a:rPr lang="cs-CZ" altLang="cs-CZ" sz="2800" b="1" i="1" dirty="0" smtClean="0"/>
                  <a:t>Impulz síly</a:t>
                </a:r>
                <a:r>
                  <a:rPr lang="cs-CZ" altLang="cs-CZ" sz="2400" b="1" i="1" dirty="0" smtClean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altLang="cs-CZ" sz="2800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altLang="cs-CZ" sz="2800" i="1" dirty="0">
                            <a:latin typeface="Cambria Math" panose="02040503050406030204" pitchFamily="18" charset="0"/>
                          </a:rPr>
                          <m:t>𝐽</m:t>
                        </m:r>
                      </m:e>
                    </m:acc>
                    <m:r>
                      <a:rPr lang="cs-CZ" altLang="cs-CZ" sz="2800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trlPr>
                          <a:rPr lang="cs-CZ" altLang="cs-CZ" sz="28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sSub>
                          <m:sSubPr>
                            <m:ctrlPr>
                              <a:rPr lang="cs-CZ" altLang="cs-CZ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altLang="cs-CZ" sz="28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cs-CZ" altLang="cs-CZ" sz="28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sub>
                      <m:sup>
                        <m:r>
                          <a:rPr lang="cs-CZ" altLang="cs-CZ" sz="2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  <m:e>
                        <m:acc>
                          <m:accPr>
                            <m:chr m:val="⃗"/>
                            <m:ctrlPr>
                              <a:rPr lang="cs-CZ" altLang="cs-CZ" sz="2800" i="1" dirty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cs-CZ" altLang="cs-CZ" sz="2800" b="0" i="1" dirty="0" smtClean="0"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</m:acc>
                      </m:e>
                    </m:nary>
                    <m:r>
                      <m:rPr>
                        <m:nor/>
                      </m:rPr>
                      <a:rPr lang="cs-CZ" altLang="cs-CZ" sz="2800" b="0" i="0" smtClean="0">
                        <a:latin typeface="Cambria Math" panose="02040503050406030204" pitchFamily="18" charset="0"/>
                      </a:rPr>
                      <m:t>d</m:t>
                    </m:r>
                    <m:r>
                      <a:rPr lang="cs-CZ" altLang="cs-CZ" sz="28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endParaRPr lang="cs-CZ" altLang="cs-CZ" sz="2800" b="1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774700" lvl="1" indent="-323850">
                  <a:buSzPct val="45000"/>
                  <a:buFont typeface="Wingdings" panose="05000000000000000000" pitchFamily="2" charset="2"/>
                  <a:buChar char="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</a:tabLst>
                </a:pPr>
                <a:r>
                  <a:rPr lang="cs-CZ" altLang="cs-CZ" sz="2800" dirty="0" smtClean="0"/>
                  <a:t>způsobí přírůstek hybnosti</a:t>
                </a:r>
              </a:p>
              <a:p>
                <a:pPr marL="107950" indent="0">
                  <a:buSzPct val="45000"/>
                  <a:buNone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</a:tabLst>
                </a:pPr>
                <a:endParaRPr lang="cs-CZ" altLang="cs-CZ" sz="3100" b="1" i="1" dirty="0" smtClean="0"/>
              </a:p>
            </p:txBody>
          </p:sp>
        </mc:Choice>
        <mc:Fallback xmlns="">
          <p:sp>
            <p:nvSpPr>
              <p:cNvPr id="6" name="Zástupný symbol pro obsah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t="-22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055454" y="6396107"/>
            <a:ext cx="3086100" cy="365125"/>
          </a:xfrm>
        </p:spPr>
        <p:txBody>
          <a:bodyPr/>
          <a:lstStyle/>
          <a:p>
            <a:r>
              <a:rPr lang="cs-CZ" altLang="cs-CZ" sz="900" dirty="0" err="1" smtClean="0">
                <a:solidFill>
                  <a:srgbClr val="000000"/>
                </a:solidFill>
              </a:rPr>
              <a:t>FyM</a:t>
            </a:r>
            <a:r>
              <a:rPr lang="cs-CZ" altLang="cs-CZ" sz="900" dirty="0" smtClean="0">
                <a:solidFill>
                  <a:srgbClr val="000000"/>
                </a:solidFill>
              </a:rPr>
              <a:t> – Obdržálek – 2018-05-11</a:t>
            </a:r>
            <a:endParaRPr lang="cs-CZ" altLang="cs-CZ" sz="9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9514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</a:tabLst>
              <a:defRPr/>
            </a:pPr>
            <a:r>
              <a:rPr lang="cs-CZ" altLang="cs-CZ" sz="36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4.7 Práce, energie</a:t>
            </a:r>
            <a:endParaRPr lang="cs-CZ" altLang="cs-CZ" sz="3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Zástupný symbol pro obsah 5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pPr marL="431800" indent="-323850">
                  <a:buSzPct val="45000"/>
                  <a:buFont typeface="Wingdings" panose="05000000000000000000" pitchFamily="2" charset="2"/>
                  <a:buChar char="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</a:tabLst>
                </a:pPr>
                <a:r>
                  <a:rPr lang="cs-CZ" altLang="cs-CZ" sz="2800" b="1" dirty="0" smtClean="0"/>
                  <a:t>Potenciálová síla</a:t>
                </a:r>
                <a:r>
                  <a:rPr lang="cs-CZ" altLang="cs-CZ" sz="2800" dirty="0" smtClean="0"/>
                  <a:t>: </a:t>
                </a:r>
              </a:p>
              <a:p>
                <a:pPr marL="107950" indent="0">
                  <a:buSzPct val="45000"/>
                  <a:buNone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altLang="cs-CZ" sz="2800" i="1" dirty="0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altLang="cs-CZ" sz="2800" b="0" i="1" dirty="0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</m:acc>
                      <m:r>
                        <a:rPr lang="cs-CZ" altLang="cs-CZ" sz="2800" b="0" i="1" dirty="0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m:rPr>
                          <m:nor/>
                        </m:rPr>
                        <a:rPr lang="cs-CZ" altLang="cs-CZ" sz="2800" b="0" i="0" dirty="0" smtClean="0">
                          <a:latin typeface="Cambria Math" panose="02040503050406030204" pitchFamily="18" charset="0"/>
                        </a:rPr>
                        <m:t>grad</m:t>
                      </m:r>
                      <m:r>
                        <a:rPr lang="cs-CZ" altLang="cs-CZ" sz="28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altLang="cs-CZ" sz="2800" i="1" dirty="0" smtClean="0"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cs-CZ" altLang="cs-CZ" sz="2800" b="0" i="1" dirty="0" smtClean="0">
                          <a:latin typeface="Cambria Math" panose="02040503050406030204" pitchFamily="18" charset="0"/>
                        </a:rPr>
                        <m:t>=−</m:t>
                      </m:r>
                      <m:d>
                        <m:dPr>
                          <m:ctrlPr>
                            <a:rPr lang="cs-CZ" altLang="cs-CZ" sz="28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cs-CZ" altLang="cs-CZ" sz="2800" i="1" dirty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altLang="cs-CZ" sz="2800" i="1" dirty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cs-CZ" altLang="cs-CZ" sz="2800" i="1" dirty="0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num>
                            <m:den>
                              <m:r>
                                <a:rPr lang="cs-CZ" altLang="cs-CZ" sz="2800" i="1" dirty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cs-CZ" altLang="cs-CZ" sz="2800" i="1" dirty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  <m:r>
                            <a:rPr lang="cs-CZ" altLang="cs-CZ" sz="2800" i="1" dirty="0">
                              <a:latin typeface="Cambria Math" panose="02040503050406030204" pitchFamily="18" charset="0"/>
                            </a:rPr>
                            <m:t>; </m:t>
                          </m:r>
                          <m:f>
                            <m:fPr>
                              <m:ctrlPr>
                                <a:rPr lang="cs-CZ" altLang="cs-CZ" sz="2800" i="1" dirty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altLang="cs-CZ" sz="2800" i="1" dirty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cs-CZ" altLang="cs-CZ" sz="2800" i="1" dirty="0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num>
                            <m:den>
                              <m:r>
                                <a:rPr lang="cs-CZ" altLang="cs-CZ" sz="2800" i="1" dirty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cs-CZ" altLang="cs-CZ" sz="2800" i="1" dirty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den>
                          </m:f>
                          <m:r>
                            <a:rPr lang="cs-CZ" altLang="cs-CZ" sz="2800" i="1" dirty="0">
                              <a:latin typeface="Cambria Math" panose="02040503050406030204" pitchFamily="18" charset="0"/>
                            </a:rPr>
                            <m:t>;</m:t>
                          </m:r>
                          <m:r>
                            <m:rPr>
                              <m:nor/>
                            </m:rPr>
                            <a:rPr lang="cs-CZ" altLang="cs-CZ" sz="2800" dirty="0"/>
                            <m:t> </m:t>
                          </m:r>
                          <m:f>
                            <m:fPr>
                              <m:ctrlPr>
                                <a:rPr lang="cs-CZ" altLang="cs-CZ" sz="2800" i="1" dirty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altLang="cs-CZ" sz="2800" i="1" dirty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cs-CZ" altLang="cs-CZ" sz="2800" i="1" dirty="0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num>
                            <m:den>
                              <m:r>
                                <a:rPr lang="cs-CZ" altLang="cs-CZ" sz="2800" i="1" dirty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cs-CZ" altLang="cs-CZ" sz="2800" i="1" dirty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cs-CZ" altLang="cs-CZ" sz="2800" i="1" dirty="0" smtClean="0">
                  <a:latin typeface="Cambria Math" panose="02040503050406030204" pitchFamily="18" charset="0"/>
                </a:endParaRPr>
              </a:p>
              <a:p>
                <a:pPr marL="431800" indent="-323850">
                  <a:buSzPct val="45000"/>
                  <a:buFont typeface="Wingdings" panose="05000000000000000000" pitchFamily="2" charset="2"/>
                  <a:buChar char="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</a:tabLst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cs-CZ" altLang="cs-CZ" sz="2800" b="1" dirty="0"/>
                      <m:t>Potenci</m:t>
                    </m:r>
                    <m:r>
                      <m:rPr>
                        <m:nor/>
                      </m:rPr>
                      <a:rPr lang="cs-CZ" altLang="cs-CZ" sz="2800" b="1" dirty="0"/>
                      <m:t>á</m:t>
                    </m:r>
                    <m:r>
                      <m:rPr>
                        <m:nor/>
                      </m:rPr>
                      <a:rPr lang="cs-CZ" altLang="cs-CZ" sz="2800" b="1" dirty="0"/>
                      <m:t>l</m:t>
                    </m:r>
                    <m:r>
                      <m:rPr>
                        <m:nor/>
                      </m:rPr>
                      <a:rPr lang="cs-CZ" altLang="cs-CZ" sz="2800" b="0" i="0" dirty="0" smtClean="0"/>
                      <m:t>:</m:t>
                    </m:r>
                  </m:oMath>
                </a14:m>
                <a:endParaRPr lang="cs-CZ" altLang="cs-CZ" sz="2800" b="0" i="0" dirty="0" smtClean="0"/>
              </a:p>
              <a:p>
                <a:pPr marL="107950" indent="0">
                  <a:buSzPct val="45000"/>
                  <a:buNone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altLang="cs-CZ" sz="2800" i="1" dirty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altLang="cs-CZ" sz="2800" b="0" i="1" dirty="0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</m:acc>
                      <m:r>
                        <a:rPr lang="cs-CZ" altLang="cs-CZ" sz="2800" i="1" dirty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m:rPr>
                          <m:nor/>
                        </m:rPr>
                        <a:rPr lang="cs-CZ" altLang="cs-CZ" sz="2800" dirty="0">
                          <a:latin typeface="Cambria Math" panose="02040503050406030204" pitchFamily="18" charset="0"/>
                        </a:rPr>
                        <m:t>grad</m:t>
                      </m:r>
                      <m:r>
                        <a:rPr lang="cs-CZ" altLang="cs-CZ" sz="2800" i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altLang="cs-CZ" sz="28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𝜑</m:t>
                      </m:r>
                    </m:oMath>
                  </m:oMathPara>
                </a14:m>
                <a:endParaRPr lang="cs-CZ" altLang="cs-CZ" sz="2800" b="1" dirty="0" smtClean="0">
                  <a:ea typeface="Cambria Math" panose="02040503050406030204" pitchFamily="18" charset="0"/>
                </a:endParaRPr>
              </a:p>
              <a:p>
                <a:pPr marL="431800" indent="-323850">
                  <a:buSzPct val="45000"/>
                  <a:buFont typeface="Wingdings" panose="05000000000000000000" pitchFamily="2" charset="2"/>
                  <a:buChar char="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</a:tabLst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cs-CZ" altLang="cs-CZ" sz="2800" b="1" dirty="0"/>
                      <m:t>P</m:t>
                    </m:r>
                    <m:r>
                      <m:rPr>
                        <m:nor/>
                      </m:rPr>
                      <a:rPr lang="cs-CZ" altLang="cs-CZ" sz="2800" b="1" i="0" dirty="0" smtClean="0"/>
                      <m:t>r</m:t>
                    </m:r>
                    <m:r>
                      <m:rPr>
                        <m:nor/>
                      </m:rPr>
                      <a:rPr lang="cs-CZ" altLang="cs-CZ" sz="2800" b="1" i="0" dirty="0" smtClean="0"/>
                      <m:t>á</m:t>
                    </m:r>
                    <m:r>
                      <m:rPr>
                        <m:nor/>
                      </m:rPr>
                      <a:rPr lang="cs-CZ" altLang="cs-CZ" sz="2800" b="1" i="0" dirty="0" smtClean="0"/>
                      <m:t>ce</m:t>
                    </m:r>
                    <m:r>
                      <m:rPr>
                        <m:nor/>
                      </m:rPr>
                      <a:rPr lang="cs-CZ" altLang="cs-CZ" sz="2800" dirty="0"/>
                      <m:t>:</m:t>
                    </m:r>
                  </m:oMath>
                </a14:m>
                <a:r>
                  <a:rPr lang="cs-CZ" altLang="cs-CZ" sz="2800" dirty="0" smtClean="0"/>
                  <a:t> </a:t>
                </a:r>
                <a14:m>
                  <m:oMath xmlns:m="http://schemas.openxmlformats.org/officeDocument/2006/math">
                    <m:r>
                      <a:rPr lang="cs-CZ" altLang="cs-CZ" sz="2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ð</m:t>
                    </m:r>
                    <m:r>
                      <a:rPr lang="cs-CZ" altLang="cs-CZ" sz="2800" b="0" i="1" dirty="0" smtClean="0">
                        <a:latin typeface="Cambria Math" panose="02040503050406030204" pitchFamily="18" charset="0"/>
                      </a:rPr>
                      <m:t>𝑊</m:t>
                    </m:r>
                    <m:r>
                      <a:rPr lang="cs-CZ" altLang="cs-CZ" sz="2800" b="0" i="1" dirty="0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cs-CZ" altLang="cs-CZ" sz="2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𝐹</m:t>
                        </m:r>
                      </m:e>
                    </m:acc>
                    <m:r>
                      <a:rPr lang="cs-CZ" altLang="cs-CZ" sz="2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m:rPr>
                        <m:sty m:val="p"/>
                      </m:rPr>
                      <a:rPr lang="cs-CZ" altLang="cs-CZ" sz="28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d</m:t>
                    </m:r>
                    <m:acc>
                      <m:accPr>
                        <m:chr m:val="⃗"/>
                        <m:ctrlPr>
                          <a:rPr lang="cs-CZ" altLang="cs-CZ" sz="2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</m:acc>
                  </m:oMath>
                </a14:m>
                <a:endParaRPr lang="cs-CZ" altLang="cs-CZ" sz="2800" dirty="0" smtClean="0"/>
              </a:p>
              <a:p>
                <a:pPr marL="431800" indent="-323850">
                  <a:buSzPct val="45000"/>
                  <a:buFont typeface="Wingdings" panose="05000000000000000000" pitchFamily="2" charset="2"/>
                  <a:buChar char="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</a:tabLst>
                </a:pPr>
                <a:r>
                  <a:rPr lang="cs-CZ" altLang="cs-CZ" sz="2800" dirty="0" smtClean="0"/>
                  <a:t>pro potenciálovou sílu </a:t>
                </a:r>
                <a14:m>
                  <m:oMath xmlns:m="http://schemas.openxmlformats.org/officeDocument/2006/math">
                    <m:r>
                      <a:rPr lang="cs-CZ" altLang="cs-CZ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ð</m:t>
                    </m:r>
                    <m:r>
                      <a:rPr lang="cs-CZ" altLang="cs-CZ" sz="2800" i="1" dirty="0">
                        <a:latin typeface="Cambria Math" panose="02040503050406030204" pitchFamily="18" charset="0"/>
                      </a:rPr>
                      <m:t>𝑊</m:t>
                    </m:r>
                    <m:r>
                      <a:rPr lang="cs-CZ" altLang="cs-CZ" sz="2800" i="1" dirty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cs-CZ" altLang="cs-CZ" sz="2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altLang="cs-CZ" sz="2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𝐹</m:t>
                        </m:r>
                      </m:e>
                    </m:acc>
                    <m:r>
                      <a:rPr lang="cs-CZ" altLang="cs-CZ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m:rPr>
                        <m:sty m:val="p"/>
                      </m:rPr>
                      <a:rPr lang="cs-CZ" altLang="cs-CZ" sz="2800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d</m:t>
                    </m:r>
                    <m:acc>
                      <m:accPr>
                        <m:chr m:val="⃗"/>
                        <m:ctrlPr>
                          <a:rPr lang="cs-CZ" altLang="cs-CZ" sz="2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altLang="cs-CZ" sz="2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</m:acc>
                    <m:r>
                      <a:rPr lang="cs-CZ" altLang="cs-CZ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r>
                      <m:rPr>
                        <m:sty m:val="p"/>
                      </m:rPr>
                      <a:rPr lang="cs-CZ" altLang="cs-CZ" sz="2800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d</m:t>
                    </m:r>
                    <m:r>
                      <a:rPr lang="cs-CZ" altLang="cs-CZ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𝑈</m:t>
                    </m:r>
                  </m:oMath>
                </a14:m>
                <a:r>
                  <a:rPr lang="cs-CZ" altLang="cs-CZ" sz="2800" dirty="0"/>
                  <a:t> </a:t>
                </a:r>
              </a:p>
              <a:p>
                <a:pPr marL="431800" indent="-323850">
                  <a:buSzPct val="45000"/>
                  <a:buFont typeface="Wingdings" panose="05000000000000000000" pitchFamily="2" charset="2"/>
                  <a:buChar char="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</a:tabLst>
                </a:pPr>
                <a:endParaRPr lang="cs-CZ" altLang="cs-CZ" sz="2800" dirty="0"/>
              </a:p>
              <a:p>
                <a:pPr marL="431800" indent="-323850">
                  <a:buSzPct val="45000"/>
                  <a:buFont typeface="Wingdings" panose="05000000000000000000" pitchFamily="2" charset="2"/>
                  <a:buChar char="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</a:tabLst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cs-CZ" altLang="cs-CZ" sz="2800" b="1" i="0" dirty="0" smtClean="0"/>
                      <m:t>V</m:t>
                    </m:r>
                    <m:r>
                      <m:rPr>
                        <m:nor/>
                      </m:rPr>
                      <a:rPr lang="cs-CZ" altLang="cs-CZ" sz="2800" b="1" i="0" dirty="0" smtClean="0"/>
                      <m:t>ý</m:t>
                    </m:r>
                    <m:r>
                      <m:rPr>
                        <m:nor/>
                      </m:rPr>
                      <a:rPr lang="cs-CZ" altLang="cs-CZ" sz="2800" b="1" i="0" dirty="0" smtClean="0"/>
                      <m:t>kon</m:t>
                    </m:r>
                    <m:r>
                      <m:rPr>
                        <m:nor/>
                      </m:rPr>
                      <a:rPr lang="cs-CZ" altLang="cs-CZ" sz="2800" b="0" i="0" dirty="0" smtClean="0"/>
                      <m:t> (</m:t>
                    </m:r>
                    <m:r>
                      <m:rPr>
                        <m:nor/>
                      </m:rPr>
                      <a:rPr lang="cs-CZ" altLang="cs-CZ" sz="2800" b="1" i="0" dirty="0" smtClean="0"/>
                      <m:t>p</m:t>
                    </m:r>
                    <m:r>
                      <m:rPr>
                        <m:nor/>
                      </m:rPr>
                      <a:rPr lang="cs-CZ" altLang="cs-CZ" sz="2800" b="1" i="0" dirty="0" smtClean="0"/>
                      <m:t>ří</m:t>
                    </m:r>
                    <m:r>
                      <m:rPr>
                        <m:nor/>
                      </m:rPr>
                      <a:rPr lang="cs-CZ" altLang="cs-CZ" sz="2800" b="1" i="0" dirty="0" smtClean="0"/>
                      <m:t>kon</m:t>
                    </m:r>
                    <m:r>
                      <m:rPr>
                        <m:nor/>
                      </m:rPr>
                      <a:rPr lang="cs-CZ" altLang="cs-CZ" sz="2800" b="0" i="0" dirty="0" smtClean="0"/>
                      <m:t>):</m:t>
                    </m:r>
                  </m:oMath>
                </a14:m>
                <a:endParaRPr lang="cs-CZ" altLang="cs-CZ" sz="2800" b="1" dirty="0" smtClean="0">
                  <a:ea typeface="Cambria Math" panose="02040503050406030204" pitchFamily="18" charset="0"/>
                </a:endParaRPr>
              </a:p>
              <a:p>
                <a:pPr marL="107950" indent="0" algn="ctr">
                  <a:buSzPct val="45000"/>
                  <a:buNone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</a:tabLst>
                </a:pPr>
                <a:r>
                  <a:rPr lang="cs-CZ" altLang="cs-CZ" sz="2800" b="1" dirty="0" smtClean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cs-CZ" altLang="cs-CZ" sz="2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𝑃</m:t>
                    </m:r>
                    <m:r>
                      <a:rPr lang="cs-CZ" altLang="cs-CZ" sz="28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cs-CZ" altLang="cs-CZ" sz="2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altLang="cs-CZ" sz="2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𝐹</m:t>
                        </m:r>
                      </m:e>
                    </m:acc>
                    <m:r>
                      <a:rPr lang="cs-CZ" altLang="cs-CZ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acc>
                      <m:accPr>
                        <m:chr m:val="⃗"/>
                        <m:ctrlPr>
                          <a:rPr lang="cs-CZ" altLang="cs-CZ" sz="2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e>
                    </m:acc>
                    <m:r>
                      <a:rPr lang="cs-CZ" altLang="cs-CZ" sz="2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cs-CZ" altLang="cs-CZ" sz="28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cs-CZ" altLang="cs-CZ" sz="2800" b="0" i="0" dirty="0" smtClean="0">
                            <a:latin typeface="Cambria Math" panose="02040503050406030204" pitchFamily="18" charset="0"/>
                          </a:rPr>
                          <m:t>d</m:t>
                        </m:r>
                        <m:r>
                          <a:rPr lang="cs-CZ" altLang="cs-CZ" sz="2800" i="1" dirty="0">
                            <a:latin typeface="Cambria Math" panose="02040503050406030204" pitchFamily="18" charset="0"/>
                          </a:rPr>
                          <m:t>𝑈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cs-CZ" altLang="cs-CZ" sz="2800" b="0" i="0" dirty="0" smtClean="0">
                            <a:latin typeface="Cambria Math" panose="02040503050406030204" pitchFamily="18" charset="0"/>
                          </a:rPr>
                          <m:t>d</m:t>
                        </m:r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den>
                    </m:f>
                  </m:oMath>
                </a14:m>
                <a:endParaRPr lang="cs-CZ" altLang="cs-CZ" sz="2800" b="1" dirty="0" smtClean="0">
                  <a:ea typeface="Cambria Math" panose="02040503050406030204" pitchFamily="18" charset="0"/>
                </a:endParaRPr>
              </a:p>
              <a:p>
                <a:pPr marL="431800" indent="-323850">
                  <a:buSzPct val="45000"/>
                  <a:buFont typeface="Wingdings" panose="05000000000000000000" pitchFamily="2" charset="2"/>
                  <a:buChar char="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</a:tabLst>
                </a:pPr>
                <a:endParaRPr lang="cs-CZ" altLang="cs-CZ" sz="2800" dirty="0" smtClean="0"/>
              </a:p>
            </p:txBody>
          </p:sp>
        </mc:Choice>
        <mc:Fallback xmlns="">
          <p:sp>
            <p:nvSpPr>
              <p:cNvPr id="6" name="Zástupný symbol pro obsah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t="-28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055454" y="6396107"/>
            <a:ext cx="3086100" cy="365125"/>
          </a:xfrm>
        </p:spPr>
        <p:txBody>
          <a:bodyPr/>
          <a:lstStyle/>
          <a:p>
            <a:r>
              <a:rPr lang="cs-CZ" altLang="cs-CZ" sz="900" dirty="0" err="1" smtClean="0">
                <a:solidFill>
                  <a:srgbClr val="000000"/>
                </a:solidFill>
              </a:rPr>
              <a:t>FyM</a:t>
            </a:r>
            <a:r>
              <a:rPr lang="cs-CZ" altLang="cs-CZ" sz="900" dirty="0" smtClean="0">
                <a:solidFill>
                  <a:srgbClr val="000000"/>
                </a:solidFill>
              </a:rPr>
              <a:t> – Obdržálek – 2018-05-11</a:t>
            </a:r>
            <a:endParaRPr lang="cs-CZ" altLang="cs-CZ" sz="9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233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107950" algn="ctr"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cs-CZ" altLang="cs-CZ" sz="36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4.7.1 Zákon zachování mechanické energie</a:t>
            </a:r>
            <a:endParaRPr lang="cs-CZ" altLang="cs-CZ" sz="3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107950" indent="0" algn="ctr">
                  <a:buSzPct val="45000"/>
                  <a:buNone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</a:tabLst>
                </a:pPr>
                <a:r>
                  <a:rPr lang="cs-CZ" altLang="cs-CZ" sz="2800" b="1" dirty="0" smtClean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altLang="cs-CZ" sz="3200" b="1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altLang="cs-CZ" sz="3200" b="0" i="1" dirty="0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</m:acc>
                    <m:r>
                      <a:rPr lang="cs-CZ" altLang="cs-CZ" sz="3200" b="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altLang="cs-CZ" sz="3200" b="0" i="1" dirty="0" smtClean="0">
                        <a:latin typeface="Cambria Math" panose="02040503050406030204" pitchFamily="18" charset="0"/>
                      </a:rPr>
                      <m:t>𝑚</m:t>
                    </m:r>
                    <m:acc>
                      <m:accPr>
                        <m:chr m:val="̇"/>
                        <m:ctrlPr>
                          <a:rPr lang="cs-CZ" altLang="cs-CZ" sz="3200" b="0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acc>
                          <m:accPr>
                            <m:chr m:val="⃗"/>
                            <m:ctrlPr>
                              <a:rPr lang="cs-CZ" altLang="cs-CZ" sz="3200" i="1" dirty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cs-CZ" altLang="cs-CZ" sz="3200" i="1" dirty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</m:acc>
                      </m:e>
                    </m:acc>
                    <m:r>
                      <a:rPr lang="cs-CZ" altLang="cs-CZ" sz="3200" b="1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cs-CZ" altLang="cs-CZ" sz="2600" dirty="0" smtClean="0"/>
                  <a:t>	   </a:t>
                </a:r>
              </a:p>
              <a:p>
                <a:pPr marL="107950" indent="0" algn="ctr">
                  <a:buSzPct val="45000"/>
                  <a:buNone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</a:tabLst>
                </a:pPr>
                <a:endParaRPr lang="cs-CZ" altLang="cs-CZ" sz="2800" dirty="0" smtClean="0"/>
              </a:p>
              <a:p>
                <a:pPr marL="107950" indent="0" algn="ctr">
                  <a:buSzPct val="45000"/>
                  <a:buNone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</a:tabLst>
                </a:pPr>
                <a14:m>
                  <m:oMath xmlns:m="http://schemas.openxmlformats.org/officeDocument/2006/math">
                    <m:r>
                      <a:rPr lang="cs-CZ" altLang="cs-CZ" sz="2800" b="0" i="1" smtClean="0">
                        <a:latin typeface="Cambria Math" panose="02040503050406030204" pitchFamily="18" charset="0"/>
                      </a:rPr>
                      <m:t>−</m:t>
                    </m:r>
                    <m:nary>
                      <m:naryPr>
                        <m:chr m:val="∑"/>
                        <m:supHide m:val="on"/>
                        <m:ctrlPr>
                          <a:rPr lang="cs-CZ" altLang="cs-CZ" sz="28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cs-CZ" altLang="cs-CZ" sz="28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/>
                      <m:e>
                        <m:f>
                          <m:fPr>
                            <m:ctrlPr>
                              <a:rPr lang="cs-CZ" altLang="cs-CZ" sz="28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altLang="cs-CZ" sz="2800" b="0" i="1" smtClean="0">
                                <a:latin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cs-CZ" altLang="cs-CZ" sz="2800" b="0" i="1" smtClean="0">
                                <a:latin typeface="Cambria Math" panose="02040503050406030204" pitchFamily="18" charset="0"/>
                              </a:rPr>
                              <m:t>𝑈</m:t>
                            </m:r>
                          </m:num>
                          <m:den>
                            <m:r>
                              <a:rPr lang="cs-CZ" altLang="cs-CZ" sz="2800" b="0" i="1" smtClean="0">
                                <a:latin typeface="Cambria Math" panose="02040503050406030204" pitchFamily="18" charset="0"/>
                              </a:rPr>
                              <m:t>𝜕</m:t>
                            </m:r>
                            <m:sSub>
                              <m:sSubPr>
                                <m:ctrlPr>
                                  <a:rPr lang="cs-CZ" altLang="cs-CZ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cs-CZ" altLang="cs-CZ" sz="28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cs-CZ" altLang="cs-CZ" sz="28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den>
                        </m:f>
                      </m:e>
                    </m:nary>
                    <m:f>
                      <m:fPr>
                        <m:ctrlPr>
                          <a:rPr lang="cs-CZ" altLang="cs-CZ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cs-CZ" altLang="cs-CZ" sz="2800" b="0" i="0" smtClean="0">
                            <a:latin typeface="Cambria Math" panose="02040503050406030204" pitchFamily="18" charset="0"/>
                          </a:rPr>
                          <m:t>d</m:t>
                        </m:r>
                        <m:sSub>
                          <m:sSubPr>
                            <m:ctrlPr>
                              <a:rPr lang="cs-CZ" altLang="cs-CZ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altLang="cs-CZ" sz="2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cs-CZ" altLang="cs-CZ" sz="28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num>
                      <m:den>
                        <m:r>
                          <m:rPr>
                            <m:sty m:val="p"/>
                          </m:rPr>
                          <a:rPr lang="cs-CZ" altLang="cs-CZ" sz="2800" b="0" i="0" smtClean="0">
                            <a:latin typeface="Cambria Math" panose="02040503050406030204" pitchFamily="18" charset="0"/>
                          </a:rPr>
                          <m:t>d</m:t>
                        </m:r>
                        <m:r>
                          <a:rPr lang="cs-CZ" altLang="cs-CZ" sz="2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den>
                    </m:f>
                    <m:r>
                      <a:rPr lang="cs-CZ" altLang="cs-CZ" sz="2800" b="0" i="1" smtClean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cs-CZ" altLang="cs-CZ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cs-CZ" altLang="cs-CZ" sz="2800" b="0" i="0" smtClean="0">
                            <a:latin typeface="Cambria Math" panose="02040503050406030204" pitchFamily="18" charset="0"/>
                          </a:rPr>
                          <m:t>d</m:t>
                        </m:r>
                        <m:r>
                          <a:rPr lang="cs-CZ" altLang="cs-CZ" sz="2800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cs-CZ" altLang="cs-CZ" sz="2800" b="0" i="0" smtClean="0">
                            <a:latin typeface="Cambria Math" panose="02040503050406030204" pitchFamily="18" charset="0"/>
                          </a:rPr>
                          <m:t>d</m:t>
                        </m:r>
                        <m:r>
                          <a:rPr lang="cs-CZ" altLang="cs-CZ" sz="2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den>
                    </m:f>
                  </m:oMath>
                </a14:m>
                <a:r>
                  <a:rPr lang="cs-CZ" altLang="cs-CZ" sz="2800" dirty="0" smtClean="0"/>
                  <a:t> </a:t>
                </a:r>
                <a14:m>
                  <m:oMath xmlns:m="http://schemas.openxmlformats.org/officeDocument/2006/math">
                    <m:r>
                      <a:rPr lang="cs-CZ" altLang="cs-CZ" sz="28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altLang="cs-CZ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cs-CZ" altLang="cs-CZ" sz="2800">
                            <a:latin typeface="Cambria Math" panose="02040503050406030204" pitchFamily="18" charset="0"/>
                          </a:rPr>
                          <m:t>d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cs-CZ" altLang="cs-CZ" sz="2800">
                            <a:latin typeface="Cambria Math" panose="02040503050406030204" pitchFamily="18" charset="0"/>
                          </a:rPr>
                          <m:t>d</m:t>
                        </m:r>
                        <m:r>
                          <a:rPr lang="cs-CZ" altLang="cs-CZ" sz="2800" i="1">
                            <a:latin typeface="Cambria Math" panose="02040503050406030204" pitchFamily="18" charset="0"/>
                          </a:rPr>
                          <m:t>𝑡</m:t>
                        </m:r>
                      </m:den>
                    </m:f>
                    <m:box>
                      <m:boxPr>
                        <m:ctrlPr>
                          <a:rPr lang="cs-CZ" altLang="cs-CZ" sz="2800" i="1" smtClean="0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cs-CZ" altLang="cs-CZ" sz="28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altLang="cs-CZ" sz="28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cs-CZ" altLang="cs-CZ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box>
                    <m:r>
                      <a:rPr lang="cs-CZ" altLang="cs-CZ" sz="280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cs-CZ" altLang="cs-CZ" sz="2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altLang="cs-CZ" sz="28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p>
                        <m:r>
                          <a:rPr lang="cs-CZ" altLang="cs-CZ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cs-CZ" altLang="cs-CZ" sz="2800" i="1" dirty="0" smtClean="0"/>
              </a:p>
              <a:p>
                <a:pPr marL="107950" indent="0" algn="ctr">
                  <a:buSzPct val="45000"/>
                  <a:buNone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cs-CZ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cs-CZ" altLang="cs-CZ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cs-CZ" altLang="cs-CZ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cs-CZ" altLang="cs-CZ" sz="2800" b="0" i="0" smtClean="0">
                                  <a:latin typeface="Cambria Math" panose="02040503050406030204" pitchFamily="18" charset="0"/>
                                </a:rPr>
                                <m:t>d</m:t>
                              </m:r>
                              <m:sSub>
                                <m:sSubPr>
                                  <m:ctrlPr>
                                    <a:rPr lang="cs-CZ" altLang="cs-CZ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altLang="cs-CZ" sz="2800" b="0" i="1" smtClean="0"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cs-CZ" altLang="cs-CZ" sz="2800" b="0" i="0" smtClean="0">
                                      <a:latin typeface="Cambria Math" panose="02040503050406030204" pitchFamily="18" charset="0"/>
                                    </a:rPr>
                                    <m:t>p</m:t>
                                  </m:r>
                                </m:sub>
                              </m:sSub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cs-CZ" altLang="cs-CZ" sz="2800" b="0" i="0" smtClean="0">
                                  <a:latin typeface="Cambria Math" panose="02040503050406030204" pitchFamily="18" charset="0"/>
                                </a:rPr>
                                <m:t>d</m:t>
                              </m:r>
                              <m:r>
                                <a:rPr lang="cs-CZ" altLang="cs-CZ" sz="28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den>
                          </m:f>
                        </m:e>
                      </m:d>
                      <m:r>
                        <a:rPr lang="cs-CZ" altLang="cs-CZ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altLang="cs-CZ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cs-CZ" altLang="cs-CZ" sz="2800">
                              <a:latin typeface="Cambria Math" panose="02040503050406030204" pitchFamily="18" charset="0"/>
                            </a:rPr>
                            <m:t>d</m:t>
                          </m:r>
                          <m:sSub>
                            <m:sSubPr>
                              <m:ctrlPr>
                                <a:rPr lang="cs-CZ" altLang="cs-CZ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cs-CZ" sz="2800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cs-CZ" altLang="cs-CZ" sz="2800">
                                  <a:latin typeface="Cambria Math" panose="02040503050406030204" pitchFamily="18" charset="0"/>
                                </a:rPr>
                                <m:t>k</m:t>
                              </m:r>
                            </m:sub>
                          </m:sSub>
                        </m:num>
                        <m:den>
                          <m:r>
                            <m:rPr>
                              <m:sty m:val="p"/>
                            </m:rPr>
                            <a:rPr lang="cs-CZ" altLang="cs-CZ" sz="2800">
                              <a:latin typeface="Cambria Math" panose="02040503050406030204" pitchFamily="18" charset="0"/>
                            </a:rPr>
                            <m:t>d</m:t>
                          </m:r>
                          <m:r>
                            <a:rPr lang="cs-CZ" altLang="cs-CZ" sz="2800" i="1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cs-CZ" altLang="cs-CZ" sz="2800" i="1" dirty="0" smtClean="0"/>
              </a:p>
              <a:p>
                <a:pPr marL="107950" indent="0" algn="ctr">
                  <a:buSzPct val="45000"/>
                  <a:buNone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</a:tabLst>
                </a:pPr>
                <a14:m>
                  <m:oMath xmlns:m="http://schemas.openxmlformats.org/officeDocument/2006/math">
                    <m:r>
                      <a:rPr lang="cs-CZ" altLang="cs-CZ" sz="2800" i="1" dirty="0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cs-CZ" altLang="cs-CZ" sz="2800" b="0" i="1" dirty="0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cs-CZ" sz="2800" b="0" i="1" dirty="0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cs-CZ" altLang="cs-CZ" sz="2800" b="0" i="0" dirty="0" smtClean="0">
                            <a:latin typeface="Cambria Math" panose="02040503050406030204" pitchFamily="18" charset="0"/>
                          </a:rPr>
                          <m:t>k</m:t>
                        </m:r>
                      </m:sub>
                    </m:sSub>
                    <m:r>
                      <a:rPr lang="cs-CZ" altLang="cs-CZ" sz="2800" b="0" i="1" dirty="0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cs-CZ" altLang="cs-CZ" sz="28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cs-CZ" sz="2800" i="1" dirty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cs-CZ" altLang="cs-CZ" sz="2800" b="0" i="0" dirty="0" smtClean="0">
                            <a:latin typeface="Cambria Math" panose="02040503050406030204" pitchFamily="18" charset="0"/>
                          </a:rPr>
                          <m:t>p</m:t>
                        </m:r>
                      </m:sub>
                    </m:sSub>
                    <m:r>
                      <a:rPr lang="cs-CZ" altLang="cs-CZ" sz="2800" b="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altLang="cs-CZ" sz="2800" i="1" dirty="0" smtClean="0"/>
                  <a:t> konst.</a:t>
                </a:r>
                <a:endParaRPr lang="cs-CZ" altLang="cs-CZ" sz="2800" i="1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055454" y="6396107"/>
            <a:ext cx="3086100" cy="365125"/>
          </a:xfrm>
        </p:spPr>
        <p:txBody>
          <a:bodyPr/>
          <a:lstStyle/>
          <a:p>
            <a:r>
              <a:rPr lang="cs-CZ" altLang="cs-CZ" sz="900" dirty="0" err="1" smtClean="0">
                <a:solidFill>
                  <a:srgbClr val="000000"/>
                </a:solidFill>
              </a:rPr>
              <a:t>FyM</a:t>
            </a:r>
            <a:r>
              <a:rPr lang="cs-CZ" altLang="cs-CZ" sz="900" dirty="0" smtClean="0">
                <a:solidFill>
                  <a:srgbClr val="000000"/>
                </a:solidFill>
              </a:rPr>
              <a:t> – Obdržálek – 2018-05-11</a:t>
            </a:r>
            <a:endParaRPr lang="cs-CZ" altLang="cs-CZ" sz="9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3494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107950" algn="ctr"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cs-CZ" altLang="cs-CZ" sz="36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4.7.1  Konzervativní </a:t>
            </a:r>
            <a:r>
              <a:rPr lang="cs-CZ" altLang="cs-CZ" sz="3600" dirty="0">
                <a:solidFill>
                  <a:srgbClr val="FF0000"/>
                </a:solidFill>
                <a:latin typeface="Comic Sans MS" panose="030F0702030302020204" pitchFamily="66" charset="0"/>
              </a:rPr>
              <a:t>síla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565150" indent="-457200">
                  <a:buSzPct val="45000"/>
                  <a:buFont typeface="Wingdings" panose="05000000000000000000" pitchFamily="2" charset="2"/>
                  <a:buChar char="Ø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</a:tabLst>
                </a:pPr>
                <a:r>
                  <a:rPr lang="cs-CZ" altLang="cs-CZ" sz="3200" dirty="0" smtClean="0"/>
                  <a:t>Platí pro ni zákon zachování energie</a:t>
                </a:r>
              </a:p>
              <a:p>
                <a:pPr marL="565150" indent="-457200">
                  <a:buSzPct val="45000"/>
                  <a:buFont typeface="Wingdings" panose="05000000000000000000" pitchFamily="2" charset="2"/>
                  <a:buChar char="Ø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</a:tabLst>
                </a:pPr>
                <a:r>
                  <a:rPr lang="cs-CZ" altLang="cs-CZ" sz="3200" dirty="0" smtClean="0"/>
                  <a:t>Obecnější než potenciálová: lze přičíst cokoli kolmé ke dráze (k rychlosti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altLang="cs-CZ" sz="32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altLang="cs-CZ" sz="32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acc>
                  </m:oMath>
                </a14:m>
                <a:r>
                  <a:rPr lang="cs-CZ" altLang="cs-CZ" sz="3200" dirty="0" smtClean="0"/>
                  <a:t>).</a:t>
                </a:r>
              </a:p>
              <a:p>
                <a:pPr marL="565150" indent="-457200">
                  <a:buSzPct val="45000"/>
                  <a:buFont typeface="Wingdings" panose="05000000000000000000" pitchFamily="2" charset="2"/>
                  <a:buChar char="Ø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</a:tabLst>
                </a:pP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altLang="cs-CZ" sz="3200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cs-CZ" altLang="cs-CZ" sz="32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altLang="cs-CZ" sz="3200" i="1" dirty="0"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cs-CZ" altLang="cs-CZ" sz="3200" dirty="0">
                                <a:latin typeface="Cambria Math" panose="02040503050406030204" pitchFamily="18" charset="0"/>
                              </a:rPr>
                              <m:t>L</m:t>
                            </m:r>
                          </m:sub>
                        </m:sSub>
                      </m:e>
                    </m:acc>
                    <m:r>
                      <a:rPr lang="cs-CZ" altLang="cs-CZ" sz="3200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altLang="cs-CZ" sz="3200" b="0" i="1" dirty="0" smtClean="0">
                        <a:latin typeface="Cambria Math" panose="02040503050406030204" pitchFamily="18" charset="0"/>
                      </a:rPr>
                      <m:t>𝑞</m:t>
                    </m:r>
                    <m:acc>
                      <m:accPr>
                        <m:chr m:val="⃗"/>
                        <m:ctrlPr>
                          <a:rPr lang="cs-CZ" altLang="cs-CZ" sz="3200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altLang="cs-CZ" sz="3200" i="1" dirty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acc>
                    <m:r>
                      <a:rPr lang="cs-CZ" altLang="cs-CZ" sz="32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acc>
                      <m:accPr>
                        <m:chr m:val="⃗"/>
                        <m:ctrlPr>
                          <a:rPr lang="cs-CZ" altLang="cs-CZ" sz="3200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altLang="cs-CZ" sz="3200" b="0" i="1" dirty="0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  <m:r>
                      <a:rPr lang="cs-CZ" altLang="cs-CZ" sz="3200" b="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cs-CZ" altLang="cs-CZ" sz="3200" dirty="0" smtClean="0"/>
                  <a:t> Lorentzova síla v mg. poli</a:t>
                </a:r>
                <a:endParaRPr lang="cs-CZ" altLang="cs-CZ" sz="3200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t="-29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055454" y="6396107"/>
            <a:ext cx="3086100" cy="365125"/>
          </a:xfrm>
        </p:spPr>
        <p:txBody>
          <a:bodyPr/>
          <a:lstStyle/>
          <a:p>
            <a:r>
              <a:rPr lang="cs-CZ" altLang="cs-CZ" sz="900" dirty="0" err="1" smtClean="0">
                <a:solidFill>
                  <a:srgbClr val="000000"/>
                </a:solidFill>
              </a:rPr>
              <a:t>FyM</a:t>
            </a:r>
            <a:r>
              <a:rPr lang="cs-CZ" altLang="cs-CZ" sz="900" dirty="0" smtClean="0">
                <a:solidFill>
                  <a:srgbClr val="000000"/>
                </a:solidFill>
              </a:rPr>
              <a:t> – Obdržálek – 2018-05-11</a:t>
            </a:r>
            <a:endParaRPr lang="cs-CZ" altLang="cs-CZ" sz="9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2333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107950" algn="ctr"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cs-CZ" altLang="cs-CZ" sz="36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4.8 Tření</a:t>
            </a:r>
            <a:endParaRPr lang="cs-CZ" altLang="cs-CZ" sz="3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65150" indent="-457200">
              <a:buSzPct val="45000"/>
              <a:buFont typeface="Wingdings" panose="05000000000000000000" pitchFamily="2" charset="2"/>
              <a:buChar char="Ø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cs-CZ" altLang="cs-CZ" sz="3200" dirty="0" smtClean="0"/>
              <a:t>Klasifikace:</a:t>
            </a:r>
          </a:p>
          <a:p>
            <a:pPr marL="565150" indent="-457200">
              <a:buSzPct val="45000"/>
              <a:buFont typeface="Wingdings" panose="05000000000000000000" pitchFamily="2" charset="2"/>
              <a:buChar char="Ø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cs-CZ" altLang="cs-CZ" sz="3200" dirty="0" smtClean="0"/>
              <a:t>smykové tření (pevné těleso na podložce)</a:t>
            </a:r>
          </a:p>
          <a:p>
            <a:pPr marL="565150" indent="-457200">
              <a:buSzPct val="45000"/>
              <a:buFont typeface="Wingdings" panose="05000000000000000000" pitchFamily="2" charset="2"/>
              <a:buChar char="Ø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cs-CZ" altLang="cs-CZ" sz="3200" dirty="0" smtClean="0"/>
              <a:t>valivý odpor: kutálení po podložce</a:t>
            </a:r>
          </a:p>
          <a:p>
            <a:pPr marL="565150" indent="-457200">
              <a:buSzPct val="45000"/>
              <a:buFont typeface="Wingdings" panose="05000000000000000000" pitchFamily="2" charset="2"/>
              <a:buChar char="Ø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cs-CZ" altLang="cs-CZ" sz="3200" dirty="0" smtClean="0"/>
              <a:t>odpor prostředí (pevné těleso v tekutině)</a:t>
            </a:r>
          </a:p>
          <a:p>
            <a:pPr marL="565150" indent="-457200">
              <a:buSzPct val="45000"/>
              <a:buFont typeface="Wingdings" panose="05000000000000000000" pitchFamily="2" charset="2"/>
              <a:buChar char="Ø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cs-CZ" altLang="cs-CZ" sz="3200" dirty="0" smtClean="0"/>
              <a:t>vnitřní tření (mezi vrstvami tekutiny)</a:t>
            </a:r>
          </a:p>
          <a:p>
            <a:pPr marL="107950" indent="0">
              <a:buSzPct val="4500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cs-CZ" altLang="cs-CZ" sz="3200" dirty="0" smtClean="0"/>
              <a:t>Rozlišujme:</a:t>
            </a:r>
            <a:endParaRPr lang="cs-CZ" altLang="cs-CZ" sz="3200" dirty="0"/>
          </a:p>
          <a:p>
            <a:pPr marL="565150" indent="-457200">
              <a:buSzPct val="45000"/>
              <a:buFont typeface="Wingdings" panose="05000000000000000000" pitchFamily="2" charset="2"/>
              <a:buChar char="Ø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cs-CZ" altLang="cs-CZ" sz="3200" dirty="0" smtClean="0"/>
              <a:t>tření za pohybu (kinematické)</a:t>
            </a:r>
          </a:p>
          <a:p>
            <a:pPr marL="565150" indent="-457200">
              <a:buSzPct val="45000"/>
              <a:buFont typeface="Wingdings" panose="05000000000000000000" pitchFamily="2" charset="2"/>
              <a:buChar char="Ø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cs-CZ" altLang="cs-CZ" sz="3200" dirty="0" smtClean="0"/>
              <a:t>tření v klidu (statické)</a:t>
            </a:r>
            <a:endParaRPr lang="cs-CZ" altLang="cs-CZ" sz="3200" dirty="0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055454" y="6396107"/>
            <a:ext cx="3086100" cy="365125"/>
          </a:xfrm>
        </p:spPr>
        <p:txBody>
          <a:bodyPr/>
          <a:lstStyle/>
          <a:p>
            <a:r>
              <a:rPr lang="cs-CZ" altLang="cs-CZ" sz="900" dirty="0" err="1" smtClean="0">
                <a:solidFill>
                  <a:srgbClr val="000000"/>
                </a:solidFill>
              </a:rPr>
              <a:t>FyM</a:t>
            </a:r>
            <a:r>
              <a:rPr lang="cs-CZ" altLang="cs-CZ" sz="900" dirty="0" smtClean="0">
                <a:solidFill>
                  <a:srgbClr val="000000"/>
                </a:solidFill>
              </a:rPr>
              <a:t> – Obdržálek – 2018-05-11</a:t>
            </a:r>
            <a:endParaRPr lang="cs-CZ" altLang="cs-CZ" sz="9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325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107950" algn="ctr"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sz="36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4.1 Předmět</a:t>
            </a:r>
            <a:endParaRPr lang="cs-CZ" altLang="cs-CZ" sz="3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628650" y="1847851"/>
            <a:ext cx="7886700" cy="4351338"/>
          </a:xfrm>
        </p:spPr>
        <p:txBody>
          <a:bodyPr>
            <a:normAutofit/>
          </a:bodyPr>
          <a:lstStyle/>
          <a:p>
            <a:pPr marL="107950" indent="0">
              <a:buSzPct val="4500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sz="3200" dirty="0" smtClean="0"/>
              <a:t>Stav soustavy</a:t>
            </a:r>
            <a:endParaRPr lang="cs-CZ" altLang="cs-CZ" sz="3200" dirty="0"/>
          </a:p>
          <a:p>
            <a:pPr marL="850900" lvl="1" indent="-342900">
              <a:buSzPct val="45000"/>
              <a:buFont typeface="Wingdings" panose="05000000000000000000" pitchFamily="2" charset="2"/>
              <a:buChar char="v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sz="2600" b="1" i="1" dirty="0" smtClean="0"/>
              <a:t>poloha r</a:t>
            </a:r>
            <a:r>
              <a:rPr lang="cs-CZ" altLang="cs-CZ" sz="2600" i="1" dirty="0" smtClean="0"/>
              <a:t>(t)</a:t>
            </a:r>
          </a:p>
          <a:p>
            <a:pPr marL="850900" lvl="1" indent="-342900">
              <a:buSzPct val="45000"/>
              <a:buFont typeface="Wingdings" panose="05000000000000000000" pitchFamily="2" charset="2"/>
              <a:buChar char="v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sz="2600" b="1" i="1" dirty="0" smtClean="0"/>
              <a:t>rychlost v</a:t>
            </a:r>
            <a:r>
              <a:rPr lang="cs-CZ" altLang="cs-CZ" sz="2400" i="1" dirty="0"/>
              <a:t>(t</a:t>
            </a:r>
            <a:r>
              <a:rPr lang="cs-CZ" altLang="cs-CZ" sz="2400" i="1" dirty="0" smtClean="0"/>
              <a:t>)</a:t>
            </a:r>
            <a:endParaRPr lang="cs-CZ" altLang="cs-CZ" sz="2100" dirty="0" smtClean="0"/>
          </a:p>
          <a:p>
            <a:pPr marL="165100" indent="0">
              <a:buSzPct val="4500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sz="3200" dirty="0" smtClean="0"/>
              <a:t>Pohyb</a:t>
            </a:r>
          </a:p>
          <a:p>
            <a:pPr marL="965200" lvl="1" indent="-457200">
              <a:buSzPct val="45000"/>
              <a:buFont typeface="Wingdings" panose="05000000000000000000" pitchFamily="2" charset="2"/>
              <a:buChar char="v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sz="2400" b="1" i="1" dirty="0"/>
              <a:t>změna </a:t>
            </a:r>
            <a:r>
              <a:rPr lang="cs-CZ" altLang="cs-CZ" sz="2400" b="1" i="1" dirty="0" smtClean="0"/>
              <a:t>r</a:t>
            </a:r>
            <a:r>
              <a:rPr lang="cs-CZ" altLang="cs-CZ" sz="2400" i="1" dirty="0" smtClean="0"/>
              <a:t>(t</a:t>
            </a:r>
            <a:r>
              <a:rPr lang="cs-CZ" altLang="cs-CZ" sz="2400" i="1" dirty="0"/>
              <a:t>)</a:t>
            </a:r>
            <a:r>
              <a:rPr lang="cs-CZ" altLang="cs-CZ" sz="2400" b="1" i="1" dirty="0" smtClean="0"/>
              <a:t>  s časem </a:t>
            </a:r>
            <a:r>
              <a:rPr lang="cs-CZ" altLang="cs-CZ" sz="2400" i="1" dirty="0" smtClean="0"/>
              <a:t>(obvykle: pohyb = rychlost)</a:t>
            </a:r>
          </a:p>
          <a:p>
            <a:pPr marL="165100" indent="0">
              <a:buSzPct val="4500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sz="3200" dirty="0" smtClean="0"/>
              <a:t>Kinematika</a:t>
            </a:r>
          </a:p>
          <a:p>
            <a:pPr marL="965200" lvl="1" indent="-457200">
              <a:buSzPct val="45000"/>
              <a:buFont typeface="Wingdings" panose="05000000000000000000" pitchFamily="2" charset="2"/>
              <a:buChar char="§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sz="2400" b="1" i="1" dirty="0" smtClean="0"/>
              <a:t>popisuje</a:t>
            </a:r>
            <a:r>
              <a:rPr lang="cs-CZ" altLang="cs-CZ" sz="2400" i="1" dirty="0" smtClean="0"/>
              <a:t> pohyb</a:t>
            </a:r>
          </a:p>
          <a:p>
            <a:pPr marL="165100" indent="0">
              <a:buSzPct val="4500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sz="3200" dirty="0" smtClean="0"/>
              <a:t>Dynamika</a:t>
            </a:r>
          </a:p>
          <a:p>
            <a:pPr marL="965200" lvl="1" indent="-457200">
              <a:buSzPct val="45000"/>
              <a:buFont typeface="Wingdings" panose="05000000000000000000" pitchFamily="2" charset="2"/>
              <a:buChar char="v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sz="2400" i="1" dirty="0" smtClean="0"/>
              <a:t>zkoumá</a:t>
            </a:r>
            <a:r>
              <a:rPr lang="cs-CZ" altLang="cs-CZ" sz="2400" b="1" i="1" dirty="0" smtClean="0"/>
              <a:t> příčiny</a:t>
            </a:r>
            <a:r>
              <a:rPr lang="cs-CZ" altLang="cs-CZ" sz="2400" i="1" dirty="0" smtClean="0"/>
              <a:t> pohybu</a:t>
            </a:r>
          </a:p>
          <a:p>
            <a:pPr marL="165100" indent="0">
              <a:buSzPct val="4500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endParaRPr lang="cs-CZ" altLang="cs-CZ" sz="2700" b="1" i="1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055454" y="6396107"/>
            <a:ext cx="3086100" cy="365125"/>
          </a:xfrm>
        </p:spPr>
        <p:txBody>
          <a:bodyPr/>
          <a:lstStyle/>
          <a:p>
            <a:r>
              <a:rPr lang="cs-CZ" altLang="cs-CZ" sz="900" dirty="0" err="1" smtClean="0">
                <a:solidFill>
                  <a:srgbClr val="000000"/>
                </a:solidFill>
              </a:rPr>
              <a:t>FyM</a:t>
            </a:r>
            <a:r>
              <a:rPr lang="cs-CZ" altLang="cs-CZ" sz="900" dirty="0" smtClean="0">
                <a:solidFill>
                  <a:srgbClr val="000000"/>
                </a:solidFill>
              </a:rPr>
              <a:t> – Obdržálek – 2018-05-11</a:t>
            </a:r>
            <a:endParaRPr lang="cs-CZ" altLang="cs-CZ" sz="9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7045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107950" algn="ctr"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sz="36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4.2 Základní veličiny dynamiky</a:t>
            </a:r>
            <a:endParaRPr lang="cs-CZ" altLang="cs-CZ" sz="3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Zástupný symbol pro obsah 5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1847851"/>
                <a:ext cx="7886700" cy="4351338"/>
              </a:xfrm>
            </p:spPr>
            <p:txBody>
              <a:bodyPr>
                <a:normAutofit/>
              </a:bodyPr>
              <a:lstStyle/>
              <a:p>
                <a:pPr marL="107950" indent="0">
                  <a:buSzPct val="45000"/>
                  <a:buNone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:r>
                  <a:rPr lang="cs-CZ" altLang="cs-CZ" sz="3200" dirty="0" smtClean="0"/>
                  <a:t>hmotnost </a:t>
                </a:r>
                <a:r>
                  <a:rPr lang="cs-CZ" altLang="cs-CZ" sz="3200" i="1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m</a:t>
                </a:r>
                <a:endParaRPr lang="cs-CZ" altLang="cs-CZ" sz="32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850900" lvl="1" indent="-342900">
                  <a:buSzPct val="45000"/>
                  <a:buFont typeface="Wingdings" panose="05000000000000000000" pitchFamily="2" charset="2"/>
                  <a:buChar char="v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:r>
                  <a:rPr lang="cs-CZ" altLang="cs-CZ" sz="2400" i="1" dirty="0" smtClean="0"/>
                  <a:t>aditivní veličina, </a:t>
                </a:r>
                <a:r>
                  <a:rPr lang="cs-CZ" altLang="cs-CZ" sz="2400" i="1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m </a:t>
                </a:r>
                <a:r>
                  <a:rPr lang="cs-CZ" altLang="cs-CZ" sz="24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&gt; 0</a:t>
                </a:r>
              </a:p>
              <a:p>
                <a:pPr marL="850900" lvl="1" indent="-342900">
                  <a:buSzPct val="45000"/>
                  <a:buFont typeface="Wingdings" panose="05000000000000000000" pitchFamily="2" charset="2"/>
                  <a:buChar char="v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:r>
                  <a:rPr lang="cs-CZ" altLang="cs-CZ" sz="2400" i="1" dirty="0" smtClean="0">
                    <a:ea typeface="Cambria Math" panose="02040503050406030204" pitchFamily="18" charset="0"/>
                  </a:rPr>
                  <a:t>„míra hmoty“ </a:t>
                </a:r>
                <a:r>
                  <a:rPr lang="cs-CZ" altLang="cs-CZ" sz="2400" dirty="0" smtClean="0">
                    <a:ea typeface="Cambria Math" panose="02040503050406030204" pitchFamily="18" charset="0"/>
                  </a:rPr>
                  <a:t>(tou je i objem a množství látky – mol)</a:t>
                </a:r>
                <a:r>
                  <a:rPr lang="cs-CZ" altLang="cs-CZ" sz="2400" i="1" dirty="0" smtClean="0">
                    <a:ea typeface="Cambria Math" panose="02040503050406030204" pitchFamily="18" charset="0"/>
                  </a:rPr>
                  <a:t> </a:t>
                </a:r>
              </a:p>
              <a:p>
                <a:pPr marL="850900" lvl="1" indent="-342900">
                  <a:buSzPct val="45000"/>
                  <a:buFont typeface="Wingdings" panose="05000000000000000000" pitchFamily="2" charset="2"/>
                  <a:buChar char="v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:r>
                  <a:rPr lang="cs-CZ" altLang="cs-CZ" sz="2400" i="1" dirty="0" smtClean="0">
                    <a:ea typeface="Cambria Math" panose="02040503050406030204" pitchFamily="18" charset="0"/>
                  </a:rPr>
                  <a:t>obvykle: zákon zachování</a:t>
                </a:r>
                <a:endParaRPr lang="cs-CZ" altLang="cs-CZ" sz="2400" i="1" dirty="0">
                  <a:ea typeface="Cambria Math" panose="02040503050406030204" pitchFamily="18" charset="0"/>
                </a:endParaRPr>
              </a:p>
              <a:p>
                <a:pPr marL="165100" indent="0">
                  <a:buSzPct val="45000"/>
                  <a:buNone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:r>
                  <a:rPr lang="cs-CZ" altLang="cs-CZ" sz="2800" dirty="0" smtClean="0"/>
                  <a:t>Hybnost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altLang="cs-CZ" sz="28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altLang="cs-CZ" sz="28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acc>
                    <m:r>
                      <a:rPr lang="cs-CZ" altLang="cs-CZ" sz="2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altLang="cs-CZ" sz="2800" b="0" i="1" smtClean="0">
                        <a:latin typeface="Cambria Math" panose="02040503050406030204" pitchFamily="18" charset="0"/>
                      </a:rPr>
                      <m:t>𝑚</m:t>
                    </m:r>
                    <m:acc>
                      <m:accPr>
                        <m:chr m:val="⃗"/>
                        <m:ctrlPr>
                          <a:rPr lang="cs-CZ" altLang="cs-CZ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altLang="cs-CZ" sz="2800" i="1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m:rPr>
                            <m:nor/>
                          </m:rPr>
                          <a:rPr lang="cs-CZ" altLang="cs-CZ" sz="2400" dirty="0"/>
                          <m:t> </m:t>
                        </m:r>
                      </m:e>
                    </m:acc>
                  </m:oMath>
                </a14:m>
                <a:endParaRPr lang="cs-CZ" altLang="cs-CZ" sz="32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850900" lvl="1" indent="-342900">
                  <a:buSzPct val="45000"/>
                  <a:buFont typeface="Wingdings" panose="05000000000000000000" pitchFamily="2" charset="2"/>
                  <a:buChar char="v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cs-CZ" altLang="cs-CZ" sz="2400" i="1" dirty="0"/>
                      <m:t>aditivn</m:t>
                    </m:r>
                    <m:r>
                      <m:rPr>
                        <m:nor/>
                      </m:rPr>
                      <a:rPr lang="cs-CZ" altLang="cs-CZ" sz="2400" i="1" dirty="0"/>
                      <m:t>í </m:t>
                    </m:r>
                    <m:r>
                      <m:rPr>
                        <m:nor/>
                      </m:rPr>
                      <a:rPr lang="cs-CZ" altLang="cs-CZ" sz="2400" i="1" dirty="0"/>
                      <m:t>veli</m:t>
                    </m:r>
                    <m:r>
                      <m:rPr>
                        <m:nor/>
                      </m:rPr>
                      <a:rPr lang="cs-CZ" altLang="cs-CZ" sz="2400" i="1" dirty="0"/>
                      <m:t>č</m:t>
                    </m:r>
                    <m:r>
                      <m:rPr>
                        <m:nor/>
                      </m:rPr>
                      <a:rPr lang="cs-CZ" altLang="cs-CZ" sz="2400" i="1" dirty="0"/>
                      <m:t>ina</m:t>
                    </m:r>
                  </m:oMath>
                </a14:m>
                <a:endParaRPr lang="cs-CZ" altLang="cs-CZ" sz="2400" i="1" dirty="0" smtClean="0"/>
              </a:p>
              <a:p>
                <a:pPr marL="850900" lvl="1" indent="-342900">
                  <a:buSzPct val="45000"/>
                  <a:buFont typeface="Wingdings" panose="05000000000000000000" pitchFamily="2" charset="2"/>
                  <a:buChar char="v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:r>
                  <a:rPr lang="cs-CZ" altLang="cs-CZ" sz="2400" i="1" dirty="0" smtClean="0"/>
                  <a:t>„míra pohybu“ </a:t>
                </a:r>
                <a:r>
                  <a:rPr lang="cs-CZ" altLang="cs-CZ" sz="2400" dirty="0" smtClean="0"/>
                  <a:t>(tou je i kinetická energie)</a:t>
                </a:r>
                <a:endParaRPr lang="cs-CZ" altLang="cs-CZ" sz="2400" dirty="0"/>
              </a:p>
              <a:p>
                <a:pPr marL="165100" indent="0">
                  <a:buSzPct val="45000"/>
                  <a:buNone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:r>
                  <a:rPr lang="cs-CZ" altLang="cs-CZ" sz="3200" dirty="0" smtClean="0"/>
                  <a:t>Síla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altLang="cs-CZ" sz="32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altLang="cs-CZ" sz="3200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</m:acc>
                  </m:oMath>
                </a14:m>
                <a:endParaRPr lang="cs-CZ" altLang="cs-CZ" sz="3200" dirty="0" smtClean="0"/>
              </a:p>
              <a:p>
                <a:pPr marL="965200" lvl="1" indent="-457200">
                  <a:buSzPct val="45000"/>
                  <a:buFont typeface="Wingdings" panose="05000000000000000000" pitchFamily="2" charset="2"/>
                  <a:buChar char="v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:r>
                  <a:rPr lang="cs-CZ" altLang="cs-CZ" sz="2400" i="1" dirty="0" smtClean="0"/>
                  <a:t>příčina </a:t>
                </a:r>
                <a:r>
                  <a:rPr lang="cs-CZ" altLang="cs-CZ" sz="2400" b="1" i="1" dirty="0" smtClean="0"/>
                  <a:t>změny </a:t>
                </a:r>
                <a:r>
                  <a:rPr lang="cs-CZ" altLang="cs-CZ" sz="2400" i="1" dirty="0" smtClean="0"/>
                  <a:t>pohybu</a:t>
                </a:r>
              </a:p>
              <a:p>
                <a:pPr marL="965200" lvl="1" indent="-457200">
                  <a:buSzPct val="45000"/>
                  <a:buFont typeface="Wingdings" panose="05000000000000000000" pitchFamily="2" charset="2"/>
                  <a:buChar char="v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:r>
                  <a:rPr lang="cs-CZ" altLang="cs-CZ" sz="2400" i="1" dirty="0" smtClean="0"/>
                  <a:t>popisuje interakci mezi tělesem a okolím</a:t>
                </a:r>
                <a:endParaRPr lang="cs-CZ" altLang="cs-CZ" sz="2400" dirty="0" smtClean="0"/>
              </a:p>
            </p:txBody>
          </p:sp>
        </mc:Choice>
        <mc:Fallback xmlns="">
          <p:sp>
            <p:nvSpPr>
              <p:cNvPr id="6" name="Zástupný symbol pro obsah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847851"/>
                <a:ext cx="7886700" cy="4351338"/>
              </a:xfrm>
              <a:blipFill rotWithShape="0">
                <a:blip r:embed="rId2"/>
                <a:stretch>
                  <a:fillRect l="-541" t="-3221" b="-12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055454" y="6396107"/>
            <a:ext cx="3086100" cy="365125"/>
          </a:xfrm>
        </p:spPr>
        <p:txBody>
          <a:bodyPr/>
          <a:lstStyle/>
          <a:p>
            <a:r>
              <a:rPr lang="cs-CZ" altLang="cs-CZ" sz="900" dirty="0" err="1" smtClean="0">
                <a:solidFill>
                  <a:srgbClr val="000000"/>
                </a:solidFill>
              </a:rPr>
              <a:t>FyM</a:t>
            </a:r>
            <a:r>
              <a:rPr lang="cs-CZ" altLang="cs-CZ" sz="900" dirty="0" smtClean="0">
                <a:solidFill>
                  <a:srgbClr val="000000"/>
                </a:solidFill>
              </a:rPr>
              <a:t> – Obdržálek – 2018-05-11</a:t>
            </a:r>
            <a:endParaRPr lang="cs-CZ" altLang="cs-CZ" sz="9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3229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107950" algn="ctr"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sz="3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4.2.1 Různé klasifikace sil</a:t>
            </a:r>
            <a:endParaRPr lang="cs-CZ" altLang="cs-CZ" sz="3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31850" lvl="1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sz="2400" b="1" i="1" dirty="0" smtClean="0"/>
              <a:t>podle původu (typ interakce)</a:t>
            </a:r>
          </a:p>
          <a:p>
            <a:pPr marL="1174750" lvl="2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sz="2100" b="1" dirty="0" smtClean="0"/>
              <a:t>gravitační, tíhová, </a:t>
            </a:r>
            <a:r>
              <a:rPr lang="cs-CZ" altLang="cs-CZ" sz="2100" b="1" dirty="0" err="1" smtClean="0"/>
              <a:t>elmg</a:t>
            </a:r>
            <a:r>
              <a:rPr lang="cs-CZ" altLang="cs-CZ" sz="2100" b="1" dirty="0" smtClean="0"/>
              <a:t>, třecí, kontaktní</a:t>
            </a:r>
          </a:p>
          <a:p>
            <a:pPr marL="831850" lvl="1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sz="2400" b="1" i="1" dirty="0" smtClean="0"/>
              <a:t>skutečná</a:t>
            </a:r>
            <a:r>
              <a:rPr lang="cs-CZ" altLang="cs-CZ" sz="2400" i="1" dirty="0" smtClean="0"/>
              <a:t> (interakce) </a:t>
            </a:r>
            <a:r>
              <a:rPr lang="cs-CZ" altLang="cs-CZ" sz="2400" b="1" i="1" dirty="0" smtClean="0"/>
              <a:t>vs. kinematická </a:t>
            </a:r>
            <a:r>
              <a:rPr lang="cs-CZ" altLang="cs-CZ" sz="2400" i="1" dirty="0" smtClean="0"/>
              <a:t>(popis v NIS) </a:t>
            </a:r>
          </a:p>
          <a:p>
            <a:pPr marL="1174750" lvl="2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sz="2100" dirty="0" smtClean="0"/>
              <a:t>kinematická: setrvačná, odstředivá, </a:t>
            </a:r>
            <a:r>
              <a:rPr lang="cs-CZ" altLang="cs-CZ" sz="2100" dirty="0" err="1" smtClean="0"/>
              <a:t>Coriolisova</a:t>
            </a:r>
            <a:r>
              <a:rPr lang="cs-CZ" altLang="cs-CZ" sz="2100" dirty="0" smtClean="0"/>
              <a:t>,…</a:t>
            </a:r>
          </a:p>
          <a:p>
            <a:pPr marL="831850" lvl="1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sz="2400" b="1" i="1" dirty="0" smtClean="0"/>
              <a:t>podle geometrie úlohy</a:t>
            </a:r>
          </a:p>
          <a:p>
            <a:pPr marL="1174750" lvl="2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sz="2100" dirty="0" smtClean="0"/>
              <a:t>normálová, tečná; k pohybu, ploše</a:t>
            </a:r>
          </a:p>
          <a:p>
            <a:pPr marL="831850" lvl="1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sz="2400" b="1" i="1" dirty="0" smtClean="0"/>
              <a:t>podle způsobu přenosu</a:t>
            </a:r>
          </a:p>
          <a:p>
            <a:pPr marL="1517650" lvl="3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sz="1950" dirty="0" smtClean="0"/>
              <a:t>objemová (gravitace)</a:t>
            </a:r>
            <a:endParaRPr lang="cs-CZ" altLang="cs-CZ" sz="1950" i="1" dirty="0" smtClean="0"/>
          </a:p>
          <a:p>
            <a:pPr marL="1517650" lvl="3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sz="1950" dirty="0" smtClean="0"/>
              <a:t>plošná (vztlak)</a:t>
            </a:r>
          </a:p>
          <a:p>
            <a:pPr marL="831850" lvl="1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sz="2400" b="1" i="1" dirty="0" smtClean="0"/>
              <a:t>homogenní vs. nehomogenní pole</a:t>
            </a:r>
          </a:p>
          <a:p>
            <a:pPr marL="1174750" lvl="2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sz="2100" dirty="0" smtClean="0"/>
              <a:t>homogenní pole = konstantní pole</a:t>
            </a:r>
          </a:p>
          <a:p>
            <a:pPr marL="1174750" lvl="2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sz="2100" dirty="0" smtClean="0"/>
              <a:t>nehomogenní pole: slapy (rozdíl od střední hodnoty)</a:t>
            </a:r>
          </a:p>
          <a:p>
            <a:pPr marL="1174750" lvl="2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endParaRPr lang="cs-CZ" altLang="cs-CZ" sz="2100" dirty="0" smtClean="0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055454" y="6396107"/>
            <a:ext cx="3086100" cy="365125"/>
          </a:xfrm>
        </p:spPr>
        <p:txBody>
          <a:bodyPr/>
          <a:lstStyle/>
          <a:p>
            <a:r>
              <a:rPr lang="cs-CZ" altLang="cs-CZ" sz="900" dirty="0" err="1" smtClean="0">
                <a:solidFill>
                  <a:srgbClr val="000000"/>
                </a:solidFill>
              </a:rPr>
              <a:t>FyM</a:t>
            </a:r>
            <a:r>
              <a:rPr lang="cs-CZ" altLang="cs-CZ" sz="900" dirty="0" smtClean="0">
                <a:solidFill>
                  <a:srgbClr val="000000"/>
                </a:solidFill>
              </a:rPr>
              <a:t> – Obdržálek – 2018-05-11</a:t>
            </a:r>
            <a:endParaRPr lang="cs-CZ" altLang="cs-CZ" sz="9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0662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107950" algn="ctr"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sz="3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4.3 Silový diagram</a:t>
            </a:r>
            <a:endParaRPr lang="cs-CZ" altLang="cs-CZ" sz="3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31850" lvl="1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sz="2400" b="1" i="1" dirty="0" smtClean="0"/>
              <a:t>Jednak obrázek, jednak silový diagram</a:t>
            </a:r>
          </a:p>
          <a:p>
            <a:pPr marL="1174750" lvl="2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sz="2100" b="1" dirty="0" smtClean="0"/>
              <a:t>rozlišit působiště sil</a:t>
            </a:r>
          </a:p>
          <a:p>
            <a:pPr marL="1174750" lvl="2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sz="2100" b="1" dirty="0" smtClean="0"/>
              <a:t>vždy do působiště síly</a:t>
            </a:r>
          </a:p>
          <a:p>
            <a:pPr marL="1174750" lvl="2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sz="2100" b="1" dirty="0" smtClean="0"/>
              <a:t>zjednodušený nákres</a:t>
            </a:r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055454" y="6396107"/>
            <a:ext cx="3086100" cy="365125"/>
          </a:xfrm>
        </p:spPr>
        <p:txBody>
          <a:bodyPr/>
          <a:lstStyle/>
          <a:p>
            <a:r>
              <a:rPr lang="cs-CZ" altLang="cs-CZ" sz="900" dirty="0" err="1" smtClean="0">
                <a:solidFill>
                  <a:srgbClr val="000000"/>
                </a:solidFill>
              </a:rPr>
              <a:t>FyM</a:t>
            </a:r>
            <a:r>
              <a:rPr lang="cs-CZ" altLang="cs-CZ" sz="900" dirty="0" smtClean="0">
                <a:solidFill>
                  <a:srgbClr val="000000"/>
                </a:solidFill>
              </a:rPr>
              <a:t> – Obdržálek – 2018-05-11</a:t>
            </a:r>
            <a:endParaRPr lang="cs-CZ" altLang="cs-CZ" sz="9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1183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107950" algn="ctr"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sz="3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4.4 Newtonovy pohybové zákony</a:t>
            </a:r>
            <a:endParaRPr lang="cs-CZ" altLang="cs-CZ" sz="3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831850" lvl="1" indent="-323850">
                  <a:buSzPct val="45000"/>
                  <a:buFont typeface="Wingdings" panose="05000000000000000000" pitchFamily="2" charset="2"/>
                  <a:buChar char="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:r>
                  <a:rPr lang="cs-CZ" altLang="cs-CZ" sz="2400" b="1" i="1" dirty="0" smtClean="0"/>
                  <a:t>Rámec: prostor a čas</a:t>
                </a:r>
              </a:p>
              <a:p>
                <a:pPr marL="1174750" lvl="2" indent="-323850">
                  <a:buSzPct val="45000"/>
                  <a:buFont typeface="Wingdings" panose="05000000000000000000" pitchFamily="2" charset="2"/>
                  <a:buChar char="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:r>
                  <a:rPr lang="cs-CZ" altLang="cs-CZ" sz="2100" i="1" dirty="0" smtClean="0"/>
                  <a:t>absolutní prostor;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altLang="cs-CZ" sz="21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altLang="cs-CZ" sz="21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</m:acc>
                  </m:oMath>
                </a14:m>
                <a:endParaRPr lang="cs-CZ" altLang="cs-CZ" sz="2100" dirty="0" smtClean="0"/>
              </a:p>
              <a:p>
                <a:pPr marL="1174750" lvl="2" indent="-323850">
                  <a:buSzPct val="45000"/>
                  <a:buFont typeface="Wingdings" panose="05000000000000000000" pitchFamily="2" charset="2"/>
                  <a:buChar char="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:r>
                  <a:rPr lang="cs-CZ" altLang="cs-CZ" sz="2100" i="1" dirty="0" smtClean="0"/>
                  <a:t>absolutní čas; </a:t>
                </a:r>
                <a14:m>
                  <m:oMath xmlns:m="http://schemas.openxmlformats.org/officeDocument/2006/math">
                    <m:r>
                      <a:rPr lang="cs-CZ" altLang="cs-CZ" sz="2100" b="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endParaRPr lang="cs-CZ" altLang="cs-CZ" sz="2100" i="1" dirty="0"/>
              </a:p>
              <a:p>
                <a:pPr marL="1174750" lvl="2" indent="-323850">
                  <a:buSzPct val="45000"/>
                  <a:buFont typeface="Wingdings" panose="05000000000000000000" pitchFamily="2" charset="2"/>
                  <a:buChar char="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:r>
                  <a:rPr lang="cs-CZ" altLang="cs-CZ" sz="2100" i="1" dirty="0" smtClean="0"/>
                  <a:t>nověji: vztažná soustava</a:t>
                </a:r>
              </a:p>
              <a:p>
                <a:pPr marL="831850" lvl="1" indent="-323850">
                  <a:buSzPct val="45000"/>
                  <a:buFont typeface="Wingdings" panose="05000000000000000000" pitchFamily="2" charset="2"/>
                  <a:buChar char="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:r>
                  <a:rPr lang="cs-CZ" altLang="cs-CZ" sz="2400" b="1" i="1" dirty="0" smtClean="0"/>
                  <a:t>inerciální vztažná soustava:  </a:t>
                </a:r>
                <a:r>
                  <a:rPr lang="cs-CZ" altLang="cs-CZ" sz="2400" dirty="0" smtClean="0"/>
                  <a:t>taková, kde</a:t>
                </a:r>
              </a:p>
              <a:p>
                <a:pPr marL="508000" lvl="1" indent="0" algn="ctr">
                  <a:buSzPct val="45000"/>
                  <a:buNone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:r>
                  <a:rPr lang="cs-CZ" altLang="cs-CZ" sz="2400" i="1" dirty="0" smtClean="0">
                    <a:solidFill>
                      <a:srgbClr val="FF0000"/>
                    </a:solidFill>
                  </a:rPr>
                  <a:t>každý VHB se pohybuje bez zrychlení</a:t>
                </a:r>
              </a:p>
              <a:p>
                <a:pPr marL="831850" lvl="1" indent="-323850">
                  <a:buSzPct val="45000"/>
                  <a:buFont typeface="Wingdings" panose="05000000000000000000" pitchFamily="2" charset="2"/>
                  <a:buChar char="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:r>
                  <a:rPr lang="cs-CZ" altLang="cs-CZ" sz="2400" dirty="0" smtClean="0"/>
                  <a:t>„Nultý NZ“ (korolár):</a:t>
                </a:r>
              </a:p>
              <a:p>
                <a:pPr marL="508000" lvl="1" indent="0" algn="ctr">
                  <a:buSzPct val="45000"/>
                  <a:buNone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:r>
                  <a:rPr lang="cs-CZ" altLang="cs-CZ" sz="2400" dirty="0" smtClean="0">
                    <a:solidFill>
                      <a:srgbClr val="FF0000"/>
                    </a:solidFill>
                  </a:rPr>
                  <a:t>Síla se chová jako </a:t>
                </a:r>
                <a:r>
                  <a:rPr lang="cs-CZ" altLang="cs-CZ" sz="2400" dirty="0" smtClean="0">
                    <a:solidFill>
                      <a:srgbClr val="FF0000"/>
                    </a:solidFill>
                  </a:rPr>
                  <a:t>vektor</a:t>
                </a:r>
                <a:endParaRPr lang="cs-CZ" altLang="cs-CZ" sz="2400" dirty="0" smtClean="0">
                  <a:solidFill>
                    <a:srgbClr val="FF0000"/>
                  </a:solidFill>
                </a:endParaRPr>
              </a:p>
              <a:p>
                <a:pPr marL="831850" lvl="1" indent="-323850">
                  <a:buSzPct val="45000"/>
                  <a:buFont typeface="Wingdings" panose="05000000000000000000" pitchFamily="2" charset="2"/>
                  <a:buChar char="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:r>
                  <a:rPr lang="cs-CZ" altLang="cs-CZ" sz="2400" b="1" i="1" dirty="0" smtClean="0"/>
                  <a:t>Výslednice</a:t>
                </a:r>
                <a:r>
                  <a:rPr lang="cs-CZ" altLang="cs-CZ" sz="24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altLang="cs-CZ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cs-CZ" altLang="cs-CZ" sz="240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cs-CZ" altLang="cs-CZ" sz="2400" i="1"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</m:acc>
                      </m:e>
                      <m:sub>
                        <m:r>
                          <m:rPr>
                            <m:sty m:val="p"/>
                          </m:rPr>
                          <a:rPr lang="el-GR" altLang="cs-CZ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Σ</m:t>
                        </m:r>
                      </m:sub>
                    </m:sSub>
                  </m:oMath>
                </a14:m>
                <a:r>
                  <a:rPr lang="cs-CZ" altLang="cs-CZ" sz="2400" dirty="0" smtClean="0"/>
                  <a:t> působících sil</a:t>
                </a:r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t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055454" y="6396107"/>
            <a:ext cx="3086100" cy="365125"/>
          </a:xfrm>
        </p:spPr>
        <p:txBody>
          <a:bodyPr/>
          <a:lstStyle/>
          <a:p>
            <a:r>
              <a:rPr lang="cs-CZ" altLang="cs-CZ" sz="900" dirty="0" err="1" smtClean="0">
                <a:solidFill>
                  <a:srgbClr val="000000"/>
                </a:solidFill>
              </a:rPr>
              <a:t>FyM</a:t>
            </a:r>
            <a:r>
              <a:rPr lang="cs-CZ" altLang="cs-CZ" sz="900" dirty="0" smtClean="0">
                <a:solidFill>
                  <a:srgbClr val="000000"/>
                </a:solidFill>
              </a:rPr>
              <a:t> – Obdržálek – 2018-05-11</a:t>
            </a:r>
            <a:endParaRPr lang="cs-CZ" altLang="cs-CZ" sz="9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14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107950" algn="ctr"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sz="3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4.4.4 1NZ – zákon setrvačnosti</a:t>
            </a:r>
            <a:endParaRPr lang="cs-CZ" altLang="cs-CZ" sz="3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31850" lvl="1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sz="2400" b="1" i="1" dirty="0" smtClean="0"/>
              <a:t>klasická formulace:</a:t>
            </a:r>
          </a:p>
          <a:p>
            <a:pPr marL="508000" lvl="1" indent="0">
              <a:buSzPct val="4500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endParaRPr lang="cs-CZ" altLang="cs-CZ" sz="2400" i="1" dirty="0" smtClean="0"/>
          </a:p>
          <a:p>
            <a:pPr marL="508000" lvl="1" indent="0" algn="ctr">
              <a:buSzPct val="4500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sz="2400" i="1" dirty="0" smtClean="0">
                <a:solidFill>
                  <a:srgbClr val="FF0000"/>
                </a:solidFill>
              </a:rPr>
              <a:t>Těleso setrvává ve stavu klidu nebo</a:t>
            </a:r>
            <a:br>
              <a:rPr lang="cs-CZ" altLang="cs-CZ" sz="2400" i="1" dirty="0" smtClean="0">
                <a:solidFill>
                  <a:srgbClr val="FF0000"/>
                </a:solidFill>
              </a:rPr>
            </a:br>
            <a:r>
              <a:rPr lang="cs-CZ" altLang="cs-CZ" sz="2400" i="1" dirty="0" smtClean="0">
                <a:solidFill>
                  <a:srgbClr val="FF0000"/>
                </a:solidFill>
              </a:rPr>
              <a:t> pohybu rovnoměrného přímočarého, </a:t>
            </a:r>
            <a:br>
              <a:rPr lang="cs-CZ" altLang="cs-CZ" sz="2400" i="1" dirty="0" smtClean="0">
                <a:solidFill>
                  <a:srgbClr val="FF0000"/>
                </a:solidFill>
              </a:rPr>
            </a:br>
            <a:r>
              <a:rPr lang="cs-CZ" altLang="cs-CZ" sz="2400" i="1" dirty="0" smtClean="0">
                <a:solidFill>
                  <a:srgbClr val="FF0000"/>
                </a:solidFill>
              </a:rPr>
              <a:t>dokud není donuceno působením vnějších sil </a:t>
            </a:r>
            <a:br>
              <a:rPr lang="cs-CZ" altLang="cs-CZ" sz="2400" i="1" dirty="0" smtClean="0">
                <a:solidFill>
                  <a:srgbClr val="FF0000"/>
                </a:solidFill>
              </a:rPr>
            </a:br>
            <a:r>
              <a:rPr lang="cs-CZ" altLang="cs-CZ" sz="2400" i="1" dirty="0" smtClean="0">
                <a:solidFill>
                  <a:srgbClr val="FF0000"/>
                </a:solidFill>
              </a:rPr>
              <a:t>svůj stav měnit</a:t>
            </a:r>
          </a:p>
          <a:p>
            <a:pPr marL="850900" lvl="1" indent="-342900">
              <a:buSzPct val="45000"/>
              <a:buFont typeface="Calibri" panose="020F0502020204030204" pitchFamily="34" charset="0"/>
              <a:buChar char="●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sz="2400" b="1" i="1" dirty="0" smtClean="0"/>
              <a:t>moderní </a:t>
            </a:r>
            <a:r>
              <a:rPr lang="cs-CZ" altLang="cs-CZ" sz="2400" b="1" i="1" dirty="0"/>
              <a:t>formulace</a:t>
            </a:r>
            <a:r>
              <a:rPr lang="cs-CZ" altLang="cs-CZ" sz="2400" b="1" i="1" dirty="0" smtClean="0"/>
              <a:t>:</a:t>
            </a:r>
          </a:p>
          <a:p>
            <a:pPr marL="850900" lvl="1" indent="-342900">
              <a:buSzPct val="45000"/>
              <a:buFont typeface="Calibri" panose="020F0502020204030204" pitchFamily="34" charset="0"/>
              <a:buChar char="●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endParaRPr lang="cs-CZ" altLang="cs-CZ" sz="2400" b="1" i="1" dirty="0"/>
          </a:p>
          <a:p>
            <a:pPr marL="508000" lvl="1" indent="0" algn="ctr">
              <a:buSzPct val="4500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sz="2400" i="1" dirty="0" smtClean="0">
                <a:solidFill>
                  <a:srgbClr val="FF0000"/>
                </a:solidFill>
              </a:rPr>
              <a:t>Existuje inerciální systém</a:t>
            </a:r>
          </a:p>
          <a:p>
            <a:pPr marL="508000" lvl="1" indent="0" algn="ctr">
              <a:buSzPct val="4500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endParaRPr lang="cs-CZ" altLang="cs-CZ" sz="2400" i="1" dirty="0">
              <a:solidFill>
                <a:srgbClr val="FF0000"/>
              </a:solidFill>
            </a:endParaRPr>
          </a:p>
          <a:p>
            <a:pPr marL="850900" lvl="1" indent="-342900">
              <a:buSzPct val="45000"/>
              <a:buFont typeface="Calibri" panose="020F0502020204030204" pitchFamily="34" charset="0"/>
              <a:buChar char="●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sz="2400" dirty="0" smtClean="0"/>
              <a:t>„těleso“ – míní se ale HB (neuvažujeme rotaci)</a:t>
            </a:r>
            <a:endParaRPr lang="cs-CZ" altLang="cs-CZ" sz="2400" dirty="0"/>
          </a:p>
          <a:p>
            <a:pPr marL="508000" lvl="1" indent="0" algn="ctr">
              <a:buSzPct val="4500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endParaRPr lang="cs-CZ" altLang="cs-CZ" sz="2400" i="1" dirty="0">
              <a:solidFill>
                <a:srgbClr val="FF0000"/>
              </a:solidFill>
            </a:endParaRPr>
          </a:p>
          <a:p>
            <a:pPr marL="850900" lvl="1" indent="-342900"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endParaRPr lang="cs-CZ" altLang="cs-CZ" sz="2400" dirty="0" smtClean="0">
              <a:solidFill>
                <a:srgbClr val="FF0000"/>
              </a:solidFill>
            </a:endParaRPr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055454" y="6396107"/>
            <a:ext cx="3086100" cy="365125"/>
          </a:xfrm>
        </p:spPr>
        <p:txBody>
          <a:bodyPr/>
          <a:lstStyle/>
          <a:p>
            <a:r>
              <a:rPr lang="cs-CZ" altLang="cs-CZ" sz="900" dirty="0" err="1" smtClean="0">
                <a:solidFill>
                  <a:srgbClr val="000000"/>
                </a:solidFill>
              </a:rPr>
              <a:t>FyM</a:t>
            </a:r>
            <a:r>
              <a:rPr lang="cs-CZ" altLang="cs-CZ" sz="900" dirty="0" smtClean="0">
                <a:solidFill>
                  <a:srgbClr val="000000"/>
                </a:solidFill>
              </a:rPr>
              <a:t> – Obdržálek – 2018-05-11</a:t>
            </a:r>
            <a:endParaRPr lang="cs-CZ" altLang="cs-CZ" sz="9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2685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107950" algn="ctr"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sz="3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2NZ – zákon síly</a:t>
            </a:r>
            <a:endParaRPr lang="cs-CZ" altLang="cs-CZ" sz="3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165100" indent="0" algn="ctr">
                  <a:buSzPct val="45000"/>
                  <a:buNone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:r>
                  <a:rPr lang="cs-CZ" altLang="cs-CZ" sz="2700" dirty="0" smtClean="0">
                    <a:solidFill>
                      <a:srgbClr val="FF0000"/>
                    </a:solidFill>
                  </a:rPr>
                  <a:t>Časová změna hybnosti je rovna výslednici sil</a:t>
                </a:r>
                <a:endParaRPr lang="cs-CZ" altLang="cs-CZ" sz="2700" dirty="0">
                  <a:solidFill>
                    <a:srgbClr val="FF0000"/>
                  </a:solidFill>
                </a:endParaRPr>
              </a:p>
              <a:p>
                <a:pPr marL="165100" indent="0" algn="ctr">
                  <a:buSzPct val="45000"/>
                  <a:buNone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:endParaRPr lang="cs-CZ" altLang="cs-CZ" sz="2700" dirty="0" smtClean="0">
                  <a:solidFill>
                    <a:srgbClr val="FF0000"/>
                  </a:solidFill>
                </a:endParaRPr>
              </a:p>
              <a:p>
                <a:pPr marL="165100" indent="0" algn="ctr">
                  <a:buSzPct val="45000"/>
                  <a:buNone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altLang="cs-CZ" sz="27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cs-CZ" altLang="cs-CZ" sz="270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d</m:t>
                          </m:r>
                          <m:acc>
                            <m:accPr>
                              <m:chr m:val="⃗"/>
                              <m:ctrlPr>
                                <a:rPr lang="cs-CZ" altLang="cs-CZ" sz="27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altLang="cs-CZ" sz="27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</m:acc>
                        </m:num>
                        <m:den>
                          <m:r>
                            <m:rPr>
                              <m:sty m:val="p"/>
                            </m:rPr>
                            <a:rPr lang="cs-CZ" altLang="cs-CZ" sz="270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d</m:t>
                          </m:r>
                          <m:r>
                            <a:rPr lang="cs-CZ" altLang="cs-CZ" sz="27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cs-CZ" altLang="cs-CZ" sz="27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cs-CZ" sz="27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altLang="cs-CZ" sz="27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altLang="cs-CZ" sz="27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</m:acc>
                        </m:e>
                        <m:sub>
                          <m:r>
                            <m:rPr>
                              <m:sty m:val="p"/>
                            </m:rPr>
                            <a:rPr lang="el-GR" altLang="cs-CZ" sz="27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Σ</m:t>
                          </m:r>
                        </m:sub>
                      </m:sSub>
                    </m:oMath>
                  </m:oMathPara>
                </a14:m>
                <a:endParaRPr lang="cs-CZ" altLang="cs-CZ" sz="2700" b="0" dirty="0" smtClean="0">
                  <a:solidFill>
                    <a:srgbClr val="FF0000"/>
                  </a:solidFill>
                </a:endParaRPr>
              </a:p>
              <a:p>
                <a:pPr marL="165100" indent="0" algn="ctr">
                  <a:buSzPct val="45000"/>
                  <a:buNone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:endParaRPr lang="cs-CZ" altLang="cs-CZ" sz="2700" dirty="0" smtClean="0">
                  <a:solidFill>
                    <a:srgbClr val="FF0000"/>
                  </a:solidFill>
                </a:endParaRPr>
              </a:p>
              <a:p>
                <a:pPr marL="622300" indent="-457200">
                  <a:buSzPct val="45000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:r>
                  <a:rPr lang="cs-CZ" altLang="cs-CZ" sz="2700" dirty="0" smtClean="0"/>
                  <a:t>v klas. mechanice: </a:t>
                </a:r>
                <a:r>
                  <a:rPr lang="cs-CZ" altLang="cs-CZ" sz="2700" i="1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m</a:t>
                </a:r>
                <a:r>
                  <a:rPr lang="cs-CZ" altLang="cs-CZ" sz="2700" dirty="0" smtClean="0"/>
                  <a:t> = </a:t>
                </a:r>
                <a:r>
                  <a:rPr lang="cs-CZ" altLang="cs-CZ" sz="2700" dirty="0" err="1" smtClean="0"/>
                  <a:t>konst</a:t>
                </a:r>
                <a:r>
                  <a:rPr lang="cs-CZ" altLang="cs-CZ" sz="2700" dirty="0" smtClean="0"/>
                  <a:t>, tedy </a:t>
                </a:r>
              </a:p>
              <a:p>
                <a:pPr marL="165100" indent="0">
                  <a:buSzPct val="45000"/>
                  <a:buNone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cs-CZ" altLang="cs-CZ" sz="27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f>
                        <m:fPr>
                          <m:ctrlPr>
                            <a:rPr lang="cs-CZ" altLang="cs-CZ" sz="27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altLang="cs-CZ" sz="27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cs-CZ" altLang="cs-CZ" sz="270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d</m:t>
                              </m:r>
                            </m:e>
                            <m:sup>
                              <m:r>
                                <a:rPr lang="cs-CZ" altLang="cs-CZ" sz="27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acc>
                            <m:accPr>
                              <m:chr m:val="⃗"/>
                              <m:ctrlPr>
                                <a:rPr lang="cs-CZ" altLang="cs-CZ" sz="27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altLang="cs-CZ" sz="27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</m:num>
                        <m:den>
                          <m:r>
                            <m:rPr>
                              <m:sty m:val="p"/>
                            </m:rPr>
                            <a:rPr lang="cs-CZ" altLang="cs-CZ" sz="270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d</m:t>
                          </m:r>
                          <m:r>
                            <a:rPr lang="cs-CZ" altLang="cs-CZ" sz="27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cs-CZ" altLang="cs-CZ" sz="27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altLang="cs-CZ" sz="27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acc>
                        <m:accPr>
                          <m:chr m:val="̈"/>
                          <m:ctrlPr>
                            <a:rPr lang="cs-CZ" altLang="cs-CZ" sz="27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acc>
                            <m:accPr>
                              <m:chr m:val="⃗"/>
                              <m:ctrlPr>
                                <a:rPr lang="cs-CZ" altLang="cs-CZ" sz="27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altLang="cs-CZ" sz="27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</m:e>
                      </m:acc>
                      <m:r>
                        <a:rPr lang="cs-CZ" altLang="cs-CZ" sz="27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cs-CZ" sz="27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cs-CZ" sz="27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  <m:acc>
                            <m:accPr>
                              <m:chr m:val="⃗"/>
                              <m:ctrlPr>
                                <a:rPr lang="cs-CZ" altLang="cs-CZ" sz="27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altLang="cs-CZ" sz="27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acc>
                          <m:r>
                            <a:rPr lang="cs-CZ" altLang="cs-CZ" sz="27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acc>
                            <m:accPr>
                              <m:chr m:val="⃗"/>
                              <m:ctrlPr>
                                <a:rPr lang="cs-CZ" altLang="cs-CZ" sz="27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altLang="cs-CZ" sz="27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</m:acc>
                        </m:e>
                        <m:sub>
                          <m:r>
                            <m:rPr>
                              <m:sty m:val="p"/>
                            </m:rPr>
                            <a:rPr lang="el-GR" altLang="cs-CZ" sz="27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Σ</m:t>
                          </m:r>
                        </m:sub>
                      </m:sSub>
                    </m:oMath>
                  </m:oMathPara>
                </a14:m>
                <a:endParaRPr lang="cs-CZ" altLang="cs-CZ" sz="2700" dirty="0" smtClean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t="-21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055454" y="6396107"/>
            <a:ext cx="3086100" cy="365125"/>
          </a:xfrm>
        </p:spPr>
        <p:txBody>
          <a:bodyPr/>
          <a:lstStyle/>
          <a:p>
            <a:r>
              <a:rPr lang="cs-CZ" altLang="cs-CZ" sz="900" dirty="0" err="1" smtClean="0">
                <a:solidFill>
                  <a:srgbClr val="000000"/>
                </a:solidFill>
              </a:rPr>
              <a:t>FyM</a:t>
            </a:r>
            <a:r>
              <a:rPr lang="cs-CZ" altLang="cs-CZ" sz="900" dirty="0" smtClean="0">
                <a:solidFill>
                  <a:srgbClr val="000000"/>
                </a:solidFill>
              </a:rPr>
              <a:t> – Obdržálek – 2018-05-11</a:t>
            </a:r>
            <a:endParaRPr lang="cs-CZ" altLang="cs-CZ" sz="9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7587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107950" algn="ctr"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sz="3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3NZ - zákon akce a reakce</a:t>
            </a:r>
            <a:endParaRPr lang="cs-CZ" altLang="cs-CZ" sz="3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165100" indent="0" algn="ctr">
                  <a:buSzPct val="45000"/>
                  <a:buNone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:r>
                  <a:rPr lang="cs-CZ" altLang="cs-CZ" sz="2700" b="1" i="1" dirty="0" smtClean="0">
                    <a:solidFill>
                      <a:srgbClr val="FF0000"/>
                    </a:solidFill>
                  </a:rPr>
                  <a:t>Působí-li T</a:t>
                </a:r>
                <a:r>
                  <a:rPr lang="cs-CZ" altLang="cs-CZ" sz="2700" b="1" i="1" baseline="-25000" dirty="0" smtClean="0">
                    <a:solidFill>
                      <a:srgbClr val="FF0000"/>
                    </a:solidFill>
                  </a:rPr>
                  <a:t>1</a:t>
                </a:r>
                <a:r>
                  <a:rPr lang="cs-CZ" altLang="cs-CZ" sz="2700" b="1" i="1" dirty="0" smtClean="0">
                    <a:solidFill>
                      <a:srgbClr val="FF0000"/>
                    </a:solidFill>
                  </a:rPr>
                  <a:t> na T</a:t>
                </a:r>
                <a:r>
                  <a:rPr lang="cs-CZ" altLang="cs-CZ" sz="2700" b="1" i="1" baseline="-25000" dirty="0" smtClean="0">
                    <a:solidFill>
                      <a:srgbClr val="FF0000"/>
                    </a:solidFill>
                  </a:rPr>
                  <a:t>2</a:t>
                </a:r>
                <a:r>
                  <a:rPr lang="cs-CZ" altLang="cs-CZ" sz="2700" b="1" i="1" dirty="0" smtClean="0">
                    <a:solidFill>
                      <a:srgbClr val="FF0000"/>
                    </a:solidFill>
                  </a:rPr>
                  <a:t> silou F</a:t>
                </a:r>
                <a:r>
                  <a:rPr lang="cs-CZ" altLang="cs-CZ" sz="2700" b="1" i="1" baseline="-25000" dirty="0" smtClean="0">
                    <a:solidFill>
                      <a:srgbClr val="FF0000"/>
                    </a:solidFill>
                  </a:rPr>
                  <a:t>12  </a:t>
                </a:r>
                <a:r>
                  <a:rPr lang="cs-CZ" altLang="cs-CZ" sz="2700" b="1" i="1" dirty="0" smtClean="0">
                    <a:solidFill>
                      <a:srgbClr val="FF0000"/>
                    </a:solidFill>
                  </a:rPr>
                  <a:t>, </a:t>
                </a:r>
                <a:br>
                  <a:rPr lang="cs-CZ" altLang="cs-CZ" sz="2700" b="1" i="1" dirty="0" smtClean="0">
                    <a:solidFill>
                      <a:srgbClr val="FF0000"/>
                    </a:solidFill>
                  </a:rPr>
                </a:br>
                <a:r>
                  <a:rPr lang="cs-CZ" altLang="cs-CZ" sz="2700" b="1" i="1" dirty="0" smtClean="0">
                    <a:solidFill>
                      <a:srgbClr val="FF0000"/>
                    </a:solidFill>
                  </a:rPr>
                  <a:t>pak </a:t>
                </a:r>
                <a:r>
                  <a:rPr lang="cs-CZ" altLang="cs-CZ" sz="2700" b="1" i="1" dirty="0">
                    <a:solidFill>
                      <a:srgbClr val="FF0000"/>
                    </a:solidFill>
                  </a:rPr>
                  <a:t>i </a:t>
                </a:r>
                <a:r>
                  <a:rPr lang="cs-CZ" altLang="cs-CZ" sz="2700" b="1" i="1" dirty="0" smtClean="0">
                    <a:solidFill>
                      <a:srgbClr val="FF0000"/>
                    </a:solidFill>
                  </a:rPr>
                  <a:t>T</a:t>
                </a:r>
                <a:r>
                  <a:rPr lang="cs-CZ" altLang="cs-CZ" sz="2700" b="1" i="1" baseline="-25000" dirty="0" smtClean="0">
                    <a:solidFill>
                      <a:srgbClr val="FF0000"/>
                    </a:solidFill>
                  </a:rPr>
                  <a:t>2</a:t>
                </a:r>
                <a:r>
                  <a:rPr lang="cs-CZ" altLang="cs-CZ" sz="2700" b="1" i="1" dirty="0" smtClean="0">
                    <a:solidFill>
                      <a:srgbClr val="FF0000"/>
                    </a:solidFill>
                  </a:rPr>
                  <a:t> </a:t>
                </a:r>
                <a:r>
                  <a:rPr lang="cs-CZ" altLang="cs-CZ" sz="2700" b="1" i="1" dirty="0">
                    <a:solidFill>
                      <a:srgbClr val="FF0000"/>
                    </a:solidFill>
                  </a:rPr>
                  <a:t>působí </a:t>
                </a:r>
                <a:r>
                  <a:rPr lang="cs-CZ" altLang="cs-CZ" sz="2700" b="1" i="1" dirty="0" smtClean="0">
                    <a:solidFill>
                      <a:srgbClr val="FF0000"/>
                    </a:solidFill>
                  </a:rPr>
                  <a:t>na T</a:t>
                </a:r>
                <a:r>
                  <a:rPr lang="cs-CZ" altLang="cs-CZ" sz="2700" b="1" i="1" baseline="-25000" dirty="0" smtClean="0">
                    <a:solidFill>
                      <a:srgbClr val="FF0000"/>
                    </a:solidFill>
                  </a:rPr>
                  <a:t>1</a:t>
                </a:r>
                <a:r>
                  <a:rPr lang="cs-CZ" altLang="cs-CZ" sz="2700" b="1" i="1" dirty="0" smtClean="0">
                    <a:solidFill>
                      <a:srgbClr val="FF0000"/>
                    </a:solidFill>
                  </a:rPr>
                  <a:t> takovou </a:t>
                </a:r>
                <a:r>
                  <a:rPr lang="cs-CZ" altLang="cs-CZ" sz="2700" b="1" i="1" dirty="0">
                    <a:solidFill>
                      <a:srgbClr val="FF0000"/>
                    </a:solidFill>
                  </a:rPr>
                  <a:t>silou </a:t>
                </a:r>
                <a:r>
                  <a:rPr lang="cs-CZ" altLang="cs-CZ" sz="2700" b="1" i="1" dirty="0" smtClean="0">
                    <a:solidFill>
                      <a:srgbClr val="FF0000"/>
                    </a:solidFill>
                  </a:rPr>
                  <a:t>F</a:t>
                </a:r>
                <a:r>
                  <a:rPr lang="cs-CZ" altLang="cs-CZ" sz="2700" b="1" i="1" baseline="-25000" dirty="0" smtClean="0">
                    <a:solidFill>
                      <a:srgbClr val="FF0000"/>
                    </a:solidFill>
                  </a:rPr>
                  <a:t>21</a:t>
                </a:r>
                <a:r>
                  <a:rPr lang="cs-CZ" altLang="cs-CZ" sz="2700" b="1" i="1" dirty="0" smtClean="0">
                    <a:solidFill>
                      <a:srgbClr val="FF0000"/>
                    </a:solidFill>
                  </a:rPr>
                  <a:t> , že</a:t>
                </a:r>
              </a:p>
              <a:p>
                <a:pPr marL="165100" indent="0" algn="ctr">
                  <a:buSzPct val="45000"/>
                  <a:buNone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:r>
                  <a:rPr lang="cs-CZ" altLang="cs-CZ" sz="2700" b="1" i="1" dirty="0" smtClean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cs-CZ" altLang="cs-CZ" sz="27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𝑭</m:t>
                    </m:r>
                    <m:r>
                      <a:rPr lang="cs-CZ" altLang="cs-CZ" sz="2700" b="1" i="1" baseline="-2500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𝟏𝟐</m:t>
                    </m:r>
                    <m:r>
                      <a:rPr lang="cs-CZ" altLang="cs-CZ" sz="27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= − </m:t>
                    </m:r>
                    <m:r>
                      <a:rPr lang="cs-CZ" altLang="cs-CZ" sz="27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𝑭</m:t>
                    </m:r>
                    <m:r>
                      <a:rPr lang="cs-CZ" altLang="cs-CZ" sz="2700" b="1" i="1" baseline="-25000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𝟐𝟏</m:t>
                    </m:r>
                  </m:oMath>
                </a14:m>
                <a:endParaRPr lang="cs-CZ" altLang="cs-CZ" sz="2700" b="1" i="1" dirty="0" smtClean="0">
                  <a:solidFill>
                    <a:srgbClr val="FF0000"/>
                  </a:solidFill>
                </a:endParaRPr>
              </a:p>
              <a:p>
                <a:pPr marL="165100" indent="0" algn="ctr">
                  <a:buSzPct val="45000"/>
                  <a:buNone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:endParaRPr lang="cs-CZ" altLang="cs-CZ" sz="2700" b="1" i="1" dirty="0" smtClean="0">
                  <a:solidFill>
                    <a:srgbClr val="FF0000"/>
                  </a:solidFill>
                </a:endParaRPr>
              </a:p>
              <a:p>
                <a:pPr marL="831850" lvl="1" indent="-323850">
                  <a:buSzPct val="45000"/>
                  <a:buFont typeface="Wingdings" panose="05000000000000000000" pitchFamily="2" charset="2"/>
                  <a:buChar char="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:r>
                  <a:rPr lang="cs-CZ" altLang="cs-CZ" sz="2400" b="1" i="1" dirty="0" smtClean="0"/>
                  <a:t>současně </a:t>
                </a:r>
                <a:r>
                  <a:rPr lang="cs-CZ" altLang="cs-CZ" sz="2400" dirty="0" smtClean="0"/>
                  <a:t>vznikají, trvají i zanikají</a:t>
                </a:r>
              </a:p>
              <a:p>
                <a:pPr marL="831850" lvl="1" indent="-323850">
                  <a:buSzPct val="45000"/>
                  <a:buFont typeface="Wingdings" panose="05000000000000000000" pitchFamily="2" charset="2"/>
                  <a:buChar char="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:r>
                  <a:rPr lang="cs-CZ" altLang="cs-CZ" sz="2400" b="1" i="1" dirty="0" smtClean="0"/>
                  <a:t>nejde o příčinu a důsledek </a:t>
                </a:r>
                <a:r>
                  <a:rPr lang="cs-CZ" altLang="cs-CZ" sz="2400" dirty="0" smtClean="0"/>
                  <a:t>z filosofie</a:t>
                </a:r>
              </a:p>
              <a:p>
                <a:pPr marL="831850" lvl="1" indent="-323850">
                  <a:buSzPct val="45000"/>
                  <a:buFont typeface="Wingdings" panose="05000000000000000000" pitchFamily="2" charset="2"/>
                  <a:buChar char="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:r>
                  <a:rPr lang="cs-CZ" altLang="cs-CZ" sz="2400" dirty="0" smtClean="0"/>
                  <a:t>působí na </a:t>
                </a:r>
                <a:r>
                  <a:rPr lang="cs-CZ" altLang="cs-CZ" sz="2400" b="1" i="1" dirty="0" smtClean="0"/>
                  <a:t>různé </a:t>
                </a:r>
                <a:r>
                  <a:rPr lang="cs-CZ" altLang="cs-CZ" sz="2400" dirty="0" smtClean="0"/>
                  <a:t>předměty </a:t>
                </a:r>
              </a:p>
              <a:p>
                <a:pPr marL="850900" lvl="2" indent="0">
                  <a:buSzPct val="45000"/>
                  <a:buNone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:r>
                  <a:rPr lang="cs-CZ" altLang="cs-CZ" sz="2100" dirty="0" smtClean="0"/>
                  <a:t>(proto nemá smyslu sčítat – kromě vnitřních sil v tuhém tělese)</a:t>
                </a:r>
                <a:r>
                  <a:rPr lang="cs-CZ" altLang="cs-CZ" sz="2100" b="1" i="1" dirty="0" smtClean="0"/>
                  <a:t> </a:t>
                </a:r>
                <a:endParaRPr lang="cs-CZ" altLang="cs-CZ" sz="2100" dirty="0"/>
              </a:p>
              <a:p>
                <a:pPr marL="831850" lvl="1" indent="-323850">
                  <a:buSzPct val="45000"/>
                  <a:buFont typeface="Wingdings" panose="05000000000000000000" pitchFamily="2" charset="2"/>
                  <a:buChar char=""/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</a:tabLst>
                </a:pPr>
                <a:endParaRPr lang="cs-CZ" altLang="cs-CZ" sz="2400" b="1" i="1" dirty="0" smtClean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t="-2101" r="-3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055454" y="6396107"/>
            <a:ext cx="3086100" cy="365125"/>
          </a:xfrm>
        </p:spPr>
        <p:txBody>
          <a:bodyPr/>
          <a:lstStyle/>
          <a:p>
            <a:r>
              <a:rPr lang="cs-CZ" altLang="cs-CZ" sz="900" dirty="0" err="1" smtClean="0">
                <a:solidFill>
                  <a:srgbClr val="000000"/>
                </a:solidFill>
              </a:rPr>
              <a:t>FyM</a:t>
            </a:r>
            <a:r>
              <a:rPr lang="cs-CZ" altLang="cs-CZ" sz="900" dirty="0" smtClean="0">
                <a:solidFill>
                  <a:srgbClr val="000000"/>
                </a:solidFill>
              </a:rPr>
              <a:t> – Obdržálek – 2018-05-11</a:t>
            </a:r>
            <a:endParaRPr lang="cs-CZ" altLang="cs-CZ" sz="9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2458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HDOfficeLightV0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10557</TotalTime>
  <Words>405</Words>
  <Application>Microsoft Office PowerPoint</Application>
  <PresentationFormat>Předvádění na obrazovce (4:3)</PresentationFormat>
  <Paragraphs>141</Paragraphs>
  <Slides>16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10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16</vt:i4>
      </vt:variant>
    </vt:vector>
  </HeadingPairs>
  <TitlesOfParts>
    <vt:vector size="28" baseType="lpstr">
      <vt:lpstr>Arial Unicode MS</vt:lpstr>
      <vt:lpstr>Arial</vt:lpstr>
      <vt:lpstr>Calibri</vt:lpstr>
      <vt:lpstr>Calibri Light</vt:lpstr>
      <vt:lpstr>Cambria Math</vt:lpstr>
      <vt:lpstr>Comic Sans MS</vt:lpstr>
      <vt:lpstr>Times New Roman</vt:lpstr>
      <vt:lpstr>Trebuchet MS</vt:lpstr>
      <vt:lpstr>Wingdings</vt:lpstr>
      <vt:lpstr>Wingdings 2</vt:lpstr>
      <vt:lpstr>HDOfficeLightV0</vt:lpstr>
      <vt:lpstr>Motiv Office</vt:lpstr>
      <vt:lpstr>Prezentace aplikace PowerPoint</vt:lpstr>
      <vt:lpstr>4.1 Předmět</vt:lpstr>
      <vt:lpstr>4.2 Základní veličiny dynamiky</vt:lpstr>
      <vt:lpstr>4.2.1 Různé klasifikace sil</vt:lpstr>
      <vt:lpstr>4.3 Silový diagram</vt:lpstr>
      <vt:lpstr>4.4 Newtonovy pohybové zákony</vt:lpstr>
      <vt:lpstr>4.4.4 1NZ – zákon setrvačnosti</vt:lpstr>
      <vt:lpstr>2NZ – zákon síly</vt:lpstr>
      <vt:lpstr>3NZ - zákon akce a reakce</vt:lpstr>
      <vt:lpstr>4.5 Princip relativity</vt:lpstr>
      <vt:lpstr>4.6 Další mechanické veličiny</vt:lpstr>
      <vt:lpstr>(4.6) Další veličiny</vt:lpstr>
      <vt:lpstr>4.7 Práce, energie</vt:lpstr>
      <vt:lpstr>4.7.1 Zákon zachování mechanické energie</vt:lpstr>
      <vt:lpstr>4.7.1  Konzervativní síla</vt:lpstr>
      <vt:lpstr>4.8 Tření</vt:lpstr>
    </vt:vector>
  </TitlesOfParts>
  <Company>MFF UK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Jan Obdržálek</dc:creator>
  <cp:lastModifiedBy>Jan Obdrzalek</cp:lastModifiedBy>
  <cp:revision>591</cp:revision>
  <cp:lastPrinted>2014-03-09T18:11:39Z</cp:lastPrinted>
  <dcterms:created xsi:type="dcterms:W3CDTF">2010-10-29T03:57:00Z</dcterms:created>
  <dcterms:modified xsi:type="dcterms:W3CDTF">2018-05-11T18:48:37Z</dcterms:modified>
</cp:coreProperties>
</file>