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4" r:id="rId1"/>
    <p:sldMasterId id="2147483898" r:id="rId2"/>
  </p:sldMasterIdLst>
  <p:notesMasterIdLst>
    <p:notesMasterId r:id="rId19"/>
  </p:notesMasterIdLst>
  <p:handoutMasterIdLst>
    <p:handoutMasterId r:id="rId20"/>
  </p:handoutMasterIdLst>
  <p:sldIdLst>
    <p:sldId id="256" r:id="rId3"/>
    <p:sldId id="340" r:id="rId4"/>
    <p:sldId id="345" r:id="rId5"/>
    <p:sldId id="342" r:id="rId6"/>
    <p:sldId id="347" r:id="rId7"/>
    <p:sldId id="348" r:id="rId8"/>
    <p:sldId id="350" r:id="rId9"/>
    <p:sldId id="349" r:id="rId10"/>
    <p:sldId id="346" r:id="rId11"/>
    <p:sldId id="343" r:id="rId12"/>
    <p:sldId id="351" r:id="rId13"/>
    <p:sldId id="341" r:id="rId14"/>
    <p:sldId id="353" r:id="rId15"/>
    <p:sldId id="344" r:id="rId16"/>
    <p:sldId id="354" r:id="rId17"/>
    <p:sldId id="355" r:id="rId18"/>
  </p:sldIdLst>
  <p:sldSz cx="9144000" cy="6858000" type="screen4x3"/>
  <p:notesSz cx="10234613" cy="7099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CC"/>
    <a:srgbClr val="FF3300"/>
    <a:srgbClr val="FF5050"/>
    <a:srgbClr val="CC0000"/>
    <a:srgbClr val="09FF0F"/>
    <a:srgbClr val="009900"/>
    <a:srgbClr val="FF0000"/>
    <a:srgbClr val="D60093"/>
    <a:srgbClr val="32B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7" autoAdjust="0"/>
    <p:restoredTop sz="86535" autoAdjust="0"/>
  </p:normalViewPr>
  <p:slideViewPr>
    <p:cSldViewPr snapToGrid="0">
      <p:cViewPr varScale="1">
        <p:scale>
          <a:sx n="59" d="100"/>
          <a:sy n="59" d="100"/>
        </p:scale>
        <p:origin x="7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5285"/>
    </p:cViewPr>
  </p:sorterViewPr>
  <p:notesViewPr>
    <p:cSldViewPr snapToGrid="0">
      <p:cViewPr varScale="1">
        <p:scale>
          <a:sx n="47" d="100"/>
          <a:sy n="47" d="100"/>
        </p:scale>
        <p:origin x="118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68BB328-EE29-4456-B815-326014EF3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04979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DE77076-6BF1-479D-83A0-87B5ABAEF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03565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97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6127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85FB87-2C93-4506-8A87-18715759F7B7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B8357-E09B-43CE-8CDE-B385BAEC1B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59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C4E1-CC40-4C64-9831-99FD76EA58F4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8A854-7E7F-4C31-92ED-9EC62F540B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457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584863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92494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FA4BA6-7559-4E9D-877D-4204AF4C04D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637FF-94DD-43B1-A59E-4EB38ACF18C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032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9F760-3EA6-4F97-984D-9D896593EDB6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7129B-61DE-4281-BBEA-50CD310EA1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9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D96F7-134D-40B5-8070-FB333D086BD3}" type="datetime1">
              <a:rPr lang="cs-CZ" smtClean="0"/>
              <a:t>11.05.2018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6FCE8-A434-4C8F-9CDD-9A2AE8F02F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96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88C8A-2242-44CD-97DF-31BE9331C7F5}" type="datetime1">
              <a:rPr lang="cs-CZ" smtClean="0"/>
              <a:t>11.05.2018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EF8C9-069C-4FA2-8C19-FC27C60C1B3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437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550375"/>
      </p:ext>
    </p:extLst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D21FA-7FFE-4817-AEED-D2599DBA9CEA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CD1D8-0D3C-4E8D-87DF-70377AAD68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24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49195"/>
      </p:ext>
    </p:extLst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D6865-886F-41E9-B389-7ADE3664A2E4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7490B-C69F-488E-A822-8D478D73AA2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831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85FB87-2C93-4506-8A87-18715759F7B7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B8357-E09B-43CE-8CDE-B385BAEC1B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284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C4E1-CC40-4C64-9831-99FD76EA58F4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8A854-7E7F-4C31-92ED-9EC62F540B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31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FA4BA6-7559-4E9D-877D-4204AF4C04D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637FF-94DD-43B1-A59E-4EB38ACF18C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66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9F760-3EA6-4F97-984D-9D896593EDB6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7129B-61DE-4281-BBEA-50CD310EA1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81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D96F7-134D-40B5-8070-FB333D086BD3}" type="datetime1">
              <a:rPr lang="cs-CZ" smtClean="0"/>
              <a:t>11.05.2018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6FCE8-A434-4C8F-9CDD-9A2AE8F02F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7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88C8A-2242-44CD-97DF-31BE9331C7F5}" type="datetime1">
              <a:rPr lang="cs-CZ" smtClean="0"/>
              <a:t>11.05.2018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EF8C9-069C-4FA2-8C19-FC27C60C1B3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97652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D21FA-7FFE-4817-AEED-D2599DBA9CEA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CD1D8-0D3C-4E8D-87DF-70377AAD68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89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D6865-886F-41E9-B389-7ADE3664A2E4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7490B-C69F-488E-A822-8D478D73AA2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16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8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53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9378" y="1058334"/>
            <a:ext cx="7886700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sz="6000" b="1" dirty="0" smtClean="0"/>
              <a:t>4 Dynamika HB</a:t>
            </a:r>
            <a:r>
              <a:rPr lang="cs-CZ" altLang="cs-CZ" sz="6000" b="1" dirty="0"/>
              <a:t/>
            </a:r>
            <a:br>
              <a:rPr lang="cs-CZ" altLang="cs-CZ" sz="6000" b="1" dirty="0"/>
            </a:br>
            <a:r>
              <a:rPr lang="cs-CZ" altLang="cs-CZ" sz="6000" b="1" dirty="0" err="1" smtClean="0"/>
              <a:t>NMFy</a:t>
            </a:r>
            <a:r>
              <a:rPr lang="cs-CZ" altLang="cs-CZ" sz="6000" b="1" dirty="0" smtClean="0"/>
              <a:t> </a:t>
            </a:r>
            <a:r>
              <a:rPr lang="cs-CZ" altLang="cs-CZ" sz="6000" b="1" dirty="0"/>
              <a:t>160</a:t>
            </a:r>
            <a:endParaRPr lang="cs-CZ" sz="6000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895600" y="6215270"/>
            <a:ext cx="3226761" cy="392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18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18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7886700" cy="1325563"/>
          </a:xfrm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4.5 Princip relativity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31800" indent="-323850" algn="ctr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3200" dirty="0" smtClean="0"/>
                  <a:t>Galileo:</a:t>
                </a:r>
                <a:br>
                  <a:rPr lang="cs-CZ" altLang="cs-CZ" sz="3200" dirty="0" smtClean="0"/>
                </a:br>
                <a:r>
                  <a:rPr lang="cs-CZ" altLang="cs-CZ" sz="3200" dirty="0" smtClean="0">
                    <a:solidFill>
                      <a:srgbClr val="FF0000"/>
                    </a:solidFill>
                  </a:rPr>
                  <a:t>Mechanické jevy probíhají stejně ve všech inerciálních soustavách</a:t>
                </a:r>
              </a:p>
              <a:p>
                <a:pPr marL="774700" lvl="1" indent="-323850" algn="ctr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900" dirty="0" smtClean="0"/>
                  <a:t>2NZ je invariantní vůči rovnoměrné translaci</a:t>
                </a:r>
              </a:p>
              <a:p>
                <a:pPr marL="450850" lvl="1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9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altLang="cs-CZ" sz="29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29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altLang="cs-CZ" sz="29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cs-CZ" altLang="cs-CZ" sz="29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9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9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altLang="cs-CZ" sz="2900" b="0" i="1" dirty="0" smtClean="0">
                        <a:latin typeface="Cambria Math" panose="02040503050406030204" pitchFamily="18" charset="0"/>
                      </a:rPr>
                      <m:t>𝑉𝑡</m:t>
                    </m:r>
                  </m:oMath>
                </a14:m>
                <a:r>
                  <a:rPr lang="cs-CZ" altLang="cs-CZ" sz="2900" b="0" dirty="0" smtClean="0"/>
                  <a:t/>
                </a:r>
                <a:br>
                  <a:rPr lang="cs-CZ" altLang="cs-CZ" sz="2900" b="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9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cs-CZ" altLang="cs-CZ" sz="29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cs-CZ" altLang="cs-CZ" sz="29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9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cs-CZ" altLang="cs-CZ" sz="2900" b="0" dirty="0" smtClean="0"/>
              </a:p>
              <a:p>
                <a:pPr marL="77470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900" dirty="0" smtClean="0"/>
                  <a:t>Einstein: (Prostoročas je takový, že:  )</a:t>
                </a:r>
              </a:p>
              <a:p>
                <a:pPr marL="793750" lvl="2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800" dirty="0" smtClean="0">
                    <a:solidFill>
                      <a:srgbClr val="FF0000"/>
                    </a:solidFill>
                  </a:rPr>
                  <a:t>Všechny </a:t>
                </a:r>
                <a:r>
                  <a:rPr lang="cs-CZ" altLang="cs-CZ" sz="2800" dirty="0">
                    <a:solidFill>
                      <a:srgbClr val="FF0000"/>
                    </a:solidFill>
                  </a:rPr>
                  <a:t>jevy probíhají stejně ve všech inerciálních soustavách</a:t>
                </a:r>
              </a:p>
              <a:p>
                <a:pPr marL="1117600" lvl="2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endParaRPr lang="cs-CZ" altLang="cs-CZ" sz="2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941" r="-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7886700" cy="1325563"/>
          </a:xfrm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4.6 Další mechanické veličiny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5150" indent="-457200">
                  <a:buSzPct val="45000"/>
                  <a:buFont typeface="Wingdings" panose="05000000000000000000" pitchFamily="2" charset="2"/>
                  <a:buChar char="Ø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3200" dirty="0" smtClean="0"/>
                  <a:t>Silové pole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32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2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altLang="cs-CZ" sz="3200" dirty="0" smtClean="0"/>
              </a:p>
              <a:p>
                <a:pPr marL="908050" lvl="1" indent="-457200">
                  <a:buSzPct val="45000"/>
                  <a:buFont typeface="Wingdings" panose="05000000000000000000" pitchFamily="2" charset="2"/>
                  <a:buChar char="Ø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900" dirty="0" smtClean="0"/>
                  <a:t>hustota síly</a:t>
                </a:r>
                <a14:m>
                  <m:oMath xmlns:m="http://schemas.openxmlformats.org/officeDocument/2006/math"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r>
                      <a:rPr lang="cs-CZ" altLang="cs-CZ" sz="2800" i="1" dirty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cs-CZ" altLang="cs-CZ" sz="2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altLang="cs-CZ" sz="2900" dirty="0" smtClean="0"/>
                  <a:t> …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3200" b="0" i="0" dirty="0" smtClean="0">
                        <a:latin typeface="Cambria Math" panose="02040503050406030204" pitchFamily="18" charset="0"/>
                      </a:rPr>
                      <m:t>d</m:t>
                    </m:r>
                    <m:acc>
                      <m:accPr>
                        <m:chr m:val="⃗"/>
                        <m:ctrlPr>
                          <a:rPr lang="cs-CZ" altLang="cs-CZ" sz="32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2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altLang="cs-CZ" sz="32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200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r>
                      <m:rPr>
                        <m:nor/>
                      </m:rPr>
                      <a:rPr lang="cs-CZ" altLang="cs-CZ" sz="3200" b="0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cs-CZ" altLang="cs-CZ" sz="2900" dirty="0" smtClean="0"/>
              </a:p>
              <a:p>
                <a:pPr marL="908050" lvl="1" indent="-457200">
                  <a:buSzPct val="45000"/>
                  <a:buFont typeface="Wingdings" panose="05000000000000000000" pitchFamily="2" charset="2"/>
                  <a:buChar char="Ø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900" dirty="0" smtClean="0"/>
                  <a:t>intenzita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cs-CZ" altLang="cs-CZ" sz="2800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altLang="cs-CZ" sz="28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cs-CZ" altLang="cs-CZ" sz="2900" dirty="0"/>
              </a:p>
              <a:p>
                <a:pPr marL="565150" indent="-457200">
                  <a:buSzPct val="45000"/>
                  <a:buFont typeface="Wingdings" panose="05000000000000000000" pitchFamily="2" charset="2"/>
                  <a:buChar char="Ø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3200" dirty="0" smtClean="0"/>
                  <a:t>moment síly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32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acc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cs-CZ" altLang="cs-CZ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cs-CZ" altLang="cs-CZ" sz="32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2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endParaRPr lang="cs-CZ" altLang="cs-CZ" sz="3200" dirty="0" smtClean="0"/>
              </a:p>
              <a:p>
                <a:pPr marL="565150" indent="-457200">
                  <a:buSzPct val="45000"/>
                  <a:buFont typeface="Wingdings" panose="05000000000000000000" pitchFamily="2" charset="2"/>
                  <a:buChar char="Ø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3100" dirty="0" smtClean="0"/>
                  <a:t>moment hybnosti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31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1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cs-CZ" altLang="cs-CZ" sz="3100" i="1" dirty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altLang="cs-CZ" sz="27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7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cs-CZ" altLang="cs-CZ" sz="31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cs-CZ" altLang="cs-CZ" sz="31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1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endParaRPr lang="cs-CZ" altLang="cs-CZ" sz="2700" dirty="0" smtClean="0"/>
              </a:p>
              <a:p>
                <a:pPr marL="450850" lvl="1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dirty="0" smtClean="0"/>
                  <a:t>obecně: moment vektoru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  <m:r>
                      <a:rPr lang="cs-CZ" altLang="cs-CZ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altLang="cs-CZ" sz="2400" dirty="0" smtClean="0"/>
                  <a:t>je definován jako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20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cs-CZ" altLang="cs-CZ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</m:oMath>
                </a14:m>
                <a:endParaRPr lang="cs-CZ" altLang="cs-CZ" sz="24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9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(4.6) Další veličiny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b="1" i="1" dirty="0" smtClean="0"/>
                  <a:t>Časová změna momentu hybnosti je rovna </a:t>
                </a:r>
                <a:r>
                  <a:rPr lang="cs-CZ" altLang="cs-CZ" sz="2800" b="1" i="1" dirty="0" err="1" smtClean="0"/>
                  <a:t>výsednici</a:t>
                </a:r>
                <a:r>
                  <a:rPr lang="cs-CZ" altLang="cs-CZ" sz="2800" b="1" i="1" dirty="0" smtClean="0"/>
                  <a:t> momentů působících sil</a:t>
                </a:r>
              </a:p>
              <a:p>
                <a:pPr marL="10795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altLang="cs-CZ" sz="28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acc>
                            <m:accPr>
                              <m:chr m:val="⃗"/>
                              <m:ctrlPr>
                                <a:rPr lang="cs-CZ" altLang="cs-CZ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altLang="cs-CZ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num>
                        <m:den>
                          <m:r>
                            <m:rPr>
                              <m:sty m:val="p"/>
                            </m:rPr>
                            <a:rPr lang="cs-CZ" altLang="cs-CZ" sz="28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altLang="cs-CZ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altLang="cs-CZ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altLang="cs-CZ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altLang="cs-CZ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l-GR" altLang="cs-CZ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sub>
                      </m:sSub>
                    </m:oMath>
                  </m:oMathPara>
                </a14:m>
                <a:endParaRPr lang="cs-CZ" altLang="cs-CZ" sz="2800" b="1" i="1" dirty="0" smtClean="0"/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dirty="0" smtClean="0"/>
                  <a:t>Důkaz:</a:t>
                </a:r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altLang="cs-CZ" sz="2800">
                            <a:latin typeface="Cambria Math" panose="02040503050406030204" pitchFamily="18" charset="0"/>
                          </a:rPr>
                          <m:t>d</m:t>
                        </m:r>
                        <m:acc>
                          <m:accPr>
                            <m:chr m:val="⃗"/>
                            <m:ctrlPr>
                              <a:rPr lang="cs-CZ" altLang="cs-CZ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num>
                      <m:den>
                        <m:r>
                          <m:rPr>
                            <m:sty m:val="p"/>
                          </m:rPr>
                          <a:rPr lang="cs-CZ" altLang="cs-CZ" sz="280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cs-CZ" altLang="cs-CZ" sz="28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cs-CZ" altLang="cs-CZ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cs-CZ" altLang="cs-CZ" sz="24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4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  <m:r>
                      <a:rPr lang="cs-CZ" altLang="cs-CZ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cs-CZ" altLang="cs-CZ" sz="24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400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acc>
                    <m:r>
                      <a:rPr lang="cs-CZ" altLang="cs-CZ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i="1" dirty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cs-CZ" altLang="cs-CZ" sz="2400" b="0" i="1" dirty="0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cs-CZ" altLang="cs-CZ" sz="20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cs-CZ" altLang="cs-CZ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̇"/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cs-CZ" altLang="cs-CZ" sz="24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4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acc>
                  </m:oMath>
                </a14:m>
                <a:r>
                  <a:rPr lang="cs-CZ" altLang="cs-CZ" sz="2800" dirty="0" smtClean="0"/>
                  <a:t> </a:t>
                </a:r>
                <a14:m>
                  <m:oMath xmlns:m="http://schemas.openxmlformats.org/officeDocument/2006/math"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cs-CZ" altLang="cs-CZ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cs-CZ" altLang="cs-CZ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̇"/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cs-CZ" altLang="cs-CZ" sz="24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400" i="1" dirty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acc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cs-CZ" altLang="cs-CZ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̇"/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cs-CZ" altLang="cs-CZ" sz="24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400" i="1" dirty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acc>
                  </m:oMath>
                </a14:m>
                <a:endParaRPr lang="cs-CZ" altLang="cs-CZ" sz="2400" dirty="0" smtClean="0"/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b="1" i="1" dirty="0" smtClean="0"/>
                  <a:t>Impulz síly</a:t>
                </a:r>
                <a:r>
                  <a:rPr lang="cs-CZ" altLang="cs-CZ" sz="2400" b="1" i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acc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cs-CZ" alt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cs-CZ" altLang="cs-CZ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  <m:sup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acc>
                          <m:accPr>
                            <m:chr m:val="⃗"/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</m:nary>
                    <m:r>
                      <m:rPr>
                        <m:nor/>
                      </m:rPr>
                      <a:rPr lang="cs-CZ" altLang="cs-CZ" sz="28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cs-CZ" altLang="cs-CZ" sz="28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7470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dirty="0" smtClean="0"/>
                  <a:t>způsobí přírůstek hybnosti</a:t>
                </a:r>
              </a:p>
              <a:p>
                <a:pPr marL="10795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endParaRPr lang="cs-CZ" altLang="cs-CZ" sz="3100" b="1" i="1" dirty="0" smtClean="0"/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1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4.7 Práce, energie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b="1" dirty="0" smtClean="0"/>
                  <a:t>Potenciálová síla</a:t>
                </a:r>
                <a:r>
                  <a:rPr lang="cs-CZ" altLang="cs-CZ" sz="2800" dirty="0" smtClean="0"/>
                  <a:t>: </a:t>
                </a:r>
              </a:p>
              <a:p>
                <a:pPr marL="10795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altLang="cs-CZ" sz="280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altLang="cs-CZ" sz="2800" b="0" i="1" dirty="0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cs-CZ" altLang="cs-CZ" sz="2800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nor/>
                        </m:rPr>
                        <a:rPr lang="cs-CZ" altLang="cs-CZ" sz="2800" b="0" i="0" dirty="0" smtClean="0">
                          <a:latin typeface="Cambria Math" panose="02040503050406030204" pitchFamily="18" charset="0"/>
                        </a:rPr>
                        <m:t>grad</m:t>
                      </m:r>
                      <m:r>
                        <a:rPr lang="cs-CZ" altLang="cs-CZ" sz="28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altLang="cs-CZ" sz="2800" i="1" dirty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cs-CZ" altLang="cs-CZ" sz="2800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cs-CZ" altLang="cs-CZ" sz="2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cs-CZ" altLang="cs-CZ" sz="2800" i="1" dirty="0">
                              <a:latin typeface="Cambria Math" panose="02040503050406030204" pitchFamily="18" charset="0"/>
                            </a:rPr>
                            <m:t>; </m:t>
                          </m:r>
                          <m:f>
                            <m:fPr>
                              <m:ctrlP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cs-CZ" altLang="cs-CZ" sz="2800" i="1" dirty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m:rPr>
                              <m:nor/>
                            </m:rPr>
                            <a:rPr lang="cs-CZ" altLang="cs-CZ" sz="2800" dirty="0"/>
                            <m:t> </m:t>
                          </m:r>
                          <m:f>
                            <m:fPr>
                              <m:ctrlP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cs-CZ" altLang="cs-CZ" sz="2800" i="1" dirty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altLang="cs-CZ" sz="2800" i="1" dirty="0" smtClean="0">
                  <a:latin typeface="Cambria Math" panose="02040503050406030204" pitchFamily="18" charset="0"/>
                </a:endParaRPr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1" dirty="0"/>
                      <m:t>Potenci</m:t>
                    </m:r>
                    <m:r>
                      <m:rPr>
                        <m:nor/>
                      </m:rPr>
                      <a:rPr lang="cs-CZ" altLang="cs-CZ" sz="2800" b="1" dirty="0"/>
                      <m:t>á</m:t>
                    </m:r>
                    <m:r>
                      <m:rPr>
                        <m:nor/>
                      </m:rPr>
                      <a:rPr lang="cs-CZ" altLang="cs-CZ" sz="2800" b="1" dirty="0"/>
                      <m:t>l</m:t>
                    </m:r>
                    <m:r>
                      <m:rPr>
                        <m:nor/>
                      </m:rPr>
                      <a:rPr lang="cs-CZ" altLang="cs-CZ" sz="2800" b="0" i="0" dirty="0" smtClean="0"/>
                      <m:t>:</m:t>
                    </m:r>
                  </m:oMath>
                </a14:m>
                <a:endParaRPr lang="cs-CZ" altLang="cs-CZ" sz="2800" b="0" i="0" dirty="0" smtClean="0"/>
              </a:p>
              <a:p>
                <a:pPr marL="10795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altLang="cs-CZ" sz="28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altLang="cs-CZ" sz="2800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acc>
                      <m:r>
                        <a:rPr lang="cs-CZ" altLang="cs-CZ" sz="2800" i="1" dirty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nor/>
                        </m:rPr>
                        <a:rPr lang="cs-CZ" altLang="cs-CZ" sz="2800" dirty="0">
                          <a:latin typeface="Cambria Math" panose="02040503050406030204" pitchFamily="18" charset="0"/>
                        </a:rPr>
                        <m:t>grad</m:t>
                      </m:r>
                      <m:r>
                        <a:rPr lang="cs-CZ" altLang="cs-CZ" sz="2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altLang="cs-CZ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cs-CZ" altLang="cs-CZ" sz="2800" b="1" dirty="0" smtClean="0">
                  <a:ea typeface="Cambria Math" panose="02040503050406030204" pitchFamily="18" charset="0"/>
                </a:endParaRPr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1" dirty="0"/>
                      <m:t>P</m:t>
                    </m:r>
                    <m:r>
                      <m:rPr>
                        <m:nor/>
                      </m:rPr>
                      <a:rPr lang="cs-CZ" altLang="cs-CZ" sz="2800" b="1" i="0" dirty="0" smtClean="0"/>
                      <m:t>r</m:t>
                    </m:r>
                    <m:r>
                      <m:rPr>
                        <m:nor/>
                      </m:rPr>
                      <a:rPr lang="cs-CZ" altLang="cs-CZ" sz="2800" b="1" i="0" dirty="0" smtClean="0"/>
                      <m:t>á</m:t>
                    </m:r>
                    <m:r>
                      <m:rPr>
                        <m:nor/>
                      </m:rPr>
                      <a:rPr lang="cs-CZ" altLang="cs-CZ" sz="2800" b="1" i="0" dirty="0" smtClean="0"/>
                      <m:t>ce</m:t>
                    </m:r>
                    <m:r>
                      <m:rPr>
                        <m:nor/>
                      </m:rPr>
                      <a:rPr lang="cs-CZ" altLang="cs-CZ" sz="2800" dirty="0"/>
                      <m:t>:</m:t>
                    </m:r>
                  </m:oMath>
                </a14:m>
                <a:r>
                  <a:rPr lang="cs-CZ" altLang="cs-CZ" sz="2800" dirty="0" smtClean="0"/>
                  <a:t> </a:t>
                </a:r>
                <a14:m>
                  <m:oMath xmlns:m="http://schemas.openxmlformats.org/officeDocument/2006/math">
                    <m:r>
                      <a:rPr lang="cs-CZ" altLang="cs-CZ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ð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altLang="cs-CZ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cs-CZ" altLang="cs-CZ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  <m:acc>
                      <m:accPr>
                        <m:chr m:val="⃗"/>
                        <m:ctrlPr>
                          <a:rPr lang="cs-CZ" altLang="cs-CZ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endParaRPr lang="cs-CZ" altLang="cs-CZ" sz="2800" dirty="0" smtClean="0"/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dirty="0" smtClean="0"/>
                  <a:t>pro potenciálovou sílu </a:t>
                </a:r>
                <a14:m>
                  <m:oMath xmlns:m="http://schemas.openxmlformats.org/officeDocument/2006/math">
                    <m:r>
                      <a:rPr lang="cs-CZ" altLang="cs-CZ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ð</m:t>
                    </m:r>
                    <m:r>
                      <a:rPr lang="cs-CZ" altLang="cs-CZ" sz="2800" i="1" dirty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cs-CZ" altLang="cs-CZ" sz="2800" i="1" dirty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altLang="cs-CZ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cs-CZ" altLang="cs-CZ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cs-CZ" altLang="cs-CZ" sz="28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  <m:acc>
                      <m:accPr>
                        <m:chr m:val="⃗"/>
                        <m:ctrlPr>
                          <a:rPr lang="cs-CZ" altLang="cs-CZ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cs-CZ" altLang="cs-CZ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cs-CZ" altLang="cs-CZ" sz="28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  <m:r>
                      <a:rPr lang="cs-CZ" altLang="cs-CZ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cs-CZ" altLang="cs-CZ" sz="2800" dirty="0"/>
                  <a:t> </a:t>
                </a:r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endParaRPr lang="cs-CZ" altLang="cs-CZ" sz="2800" dirty="0"/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1" i="0" dirty="0" smtClean="0"/>
                      <m:t>V</m:t>
                    </m:r>
                    <m:r>
                      <m:rPr>
                        <m:nor/>
                      </m:rPr>
                      <a:rPr lang="cs-CZ" altLang="cs-CZ" sz="2800" b="1" i="0" dirty="0" smtClean="0"/>
                      <m:t>ý</m:t>
                    </m:r>
                    <m:r>
                      <m:rPr>
                        <m:nor/>
                      </m:rPr>
                      <a:rPr lang="cs-CZ" altLang="cs-CZ" sz="2800" b="1" i="0" dirty="0" smtClean="0"/>
                      <m:t>kon</m:t>
                    </m:r>
                    <m:r>
                      <m:rPr>
                        <m:nor/>
                      </m:rPr>
                      <a:rPr lang="cs-CZ" altLang="cs-CZ" sz="2800" b="0" i="0" dirty="0" smtClean="0"/>
                      <m:t> (</m:t>
                    </m:r>
                    <m:r>
                      <m:rPr>
                        <m:nor/>
                      </m:rPr>
                      <a:rPr lang="cs-CZ" altLang="cs-CZ" sz="2800" b="1" i="0" dirty="0" smtClean="0"/>
                      <m:t>p</m:t>
                    </m:r>
                    <m:r>
                      <m:rPr>
                        <m:nor/>
                      </m:rPr>
                      <a:rPr lang="cs-CZ" altLang="cs-CZ" sz="2800" b="1" i="0" dirty="0" smtClean="0"/>
                      <m:t>ří</m:t>
                    </m:r>
                    <m:r>
                      <m:rPr>
                        <m:nor/>
                      </m:rPr>
                      <a:rPr lang="cs-CZ" altLang="cs-CZ" sz="2800" b="1" i="0" dirty="0" smtClean="0"/>
                      <m:t>kon</m:t>
                    </m:r>
                    <m:r>
                      <m:rPr>
                        <m:nor/>
                      </m:rPr>
                      <a:rPr lang="cs-CZ" altLang="cs-CZ" sz="2800" b="0" i="0" dirty="0" smtClean="0"/>
                      <m:t>):</m:t>
                    </m:r>
                  </m:oMath>
                </a14:m>
                <a:endParaRPr lang="cs-CZ" altLang="cs-CZ" sz="2800" b="1" dirty="0" smtClean="0">
                  <a:ea typeface="Cambria Math" panose="02040503050406030204" pitchFamily="18" charset="0"/>
                </a:endParaRPr>
              </a:p>
              <a:p>
                <a:pPr marL="107950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b="1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cs-CZ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cs-CZ" altLang="cs-CZ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altLang="cs-CZ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cs-CZ" altLang="cs-CZ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cs-CZ" altLang="cs-CZ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cs-CZ" altLang="cs-CZ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altLang="cs-CZ" sz="2800" b="0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altLang="cs-CZ" sz="2800" b="0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cs-CZ" altLang="cs-CZ" sz="2800" b="1" dirty="0" smtClean="0">
                  <a:ea typeface="Cambria Math" panose="02040503050406030204" pitchFamily="18" charset="0"/>
                </a:endParaRPr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endParaRPr lang="cs-CZ" altLang="cs-CZ" sz="2800" dirty="0" smtClean="0"/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8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3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4.7.1 Zákon zachování mechanické energie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7950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b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3200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̇"/>
                        <m:ctrlP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cs-CZ" altLang="cs-CZ" sz="32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3200" i="1" dirty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acc>
                    <m:r>
                      <a:rPr lang="cs-CZ" altLang="cs-CZ" sz="32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altLang="cs-CZ" sz="2600" dirty="0" smtClean="0"/>
                  <a:t>	   </a:t>
                </a:r>
              </a:p>
              <a:p>
                <a:pPr marL="107950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endParaRPr lang="cs-CZ" altLang="cs-CZ" sz="2800" dirty="0" smtClean="0"/>
              </a:p>
              <a:p>
                <a:pPr marL="107950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 xmlns:m="http://schemas.openxmlformats.org/officeDocument/2006/math"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supHide m:val="on"/>
                        <m:ctrlP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f>
                          <m:fPr>
                            <m:ctrlPr>
                              <a:rPr lang="cs-CZ" alt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cs-CZ" altLang="cs-CZ" sz="28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num>
                          <m:den>
                            <m:r>
                              <a:rPr lang="cs-CZ" altLang="cs-CZ" sz="2800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cs-CZ" altLang="cs-CZ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altLang="cs-CZ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altLang="cs-CZ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  <m:f>
                      <m:fPr>
                        <m:ctrlP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altLang="cs-CZ" sz="2800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sSub>
                          <m:sSubPr>
                            <m:ctrlPr>
                              <a:rPr lang="cs-CZ" altLang="cs-CZ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altLang="cs-CZ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cs-CZ" altLang="cs-CZ" sz="2800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altLang="cs-CZ" sz="2800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altLang="cs-CZ" sz="2800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cs-CZ" altLang="cs-CZ" sz="2800" dirty="0" smtClean="0"/>
                  <a:t> </a:t>
                </a:r>
                <a14:m>
                  <m:oMath xmlns:m="http://schemas.openxmlformats.org/officeDocument/2006/math">
                    <m:r>
                      <a:rPr lang="cs-CZ" altLang="cs-CZ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altLang="cs-CZ" sz="2800">
                            <a:latin typeface="Cambria Math" panose="02040503050406030204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altLang="cs-CZ" sz="280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cs-CZ" altLang="cs-CZ" sz="28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box>
                      <m:box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cs-CZ" altLang="cs-CZ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cs-CZ" altLang="cs-CZ" sz="280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cs-CZ" altLang="cs-CZ" sz="2800" i="1" dirty="0" smtClean="0"/>
              </a:p>
              <a:p>
                <a:pPr marL="107950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cs-CZ" altLang="cs-CZ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cs-CZ" altLang="cs-CZ" sz="2800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sSub>
                                <m:sSubPr>
                                  <m:ctrlPr>
                                    <a:rPr lang="cs-CZ" altLang="cs-CZ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cs-CZ" sz="28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cs-CZ" altLang="cs-CZ" sz="2800" b="0" i="0" smtClean="0"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cs-CZ" altLang="cs-CZ" sz="2800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cs-CZ" altLang="cs-CZ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cs-CZ" alt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altLang="cs-CZ" sz="2800">
                              <a:latin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cs-CZ" alt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2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altLang="cs-CZ" sz="28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cs-CZ" altLang="cs-CZ" sz="28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altLang="cs-CZ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altLang="cs-CZ" sz="2800" i="1" dirty="0" smtClean="0"/>
              </a:p>
              <a:p>
                <a:pPr marL="107950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 xmlns:m="http://schemas.openxmlformats.org/officeDocument/2006/math">
                    <m:r>
                      <a:rPr lang="cs-CZ" altLang="cs-CZ" sz="28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sz="2800" b="0" i="0" dirty="0" smtClean="0">
                            <a:latin typeface="Cambria Math" panose="02040503050406030204" pitchFamily="18" charset="0"/>
                          </a:rPr>
                          <m:t>k</m:t>
                        </m:r>
                      </m:sub>
                    </m:sSub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sz="2800" b="0" i="0" dirty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i="1" dirty="0" smtClean="0"/>
                  <a:t> konst.</a:t>
                </a:r>
                <a:endParaRPr lang="cs-CZ" altLang="cs-CZ" sz="2800" i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4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4.7.1  Konzervativní </a:t>
            </a:r>
            <a:r>
              <a:rPr lang="cs-CZ" altLang="cs-CZ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síla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5150" indent="-457200">
                  <a:buSzPct val="45000"/>
                  <a:buFont typeface="Wingdings" panose="05000000000000000000" pitchFamily="2" charset="2"/>
                  <a:buChar char="Ø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3200" dirty="0" smtClean="0"/>
                  <a:t>Platí pro ni zákon zachování energie</a:t>
                </a:r>
              </a:p>
              <a:p>
                <a:pPr marL="565150" indent="-457200">
                  <a:buSzPct val="45000"/>
                  <a:buFont typeface="Wingdings" panose="05000000000000000000" pitchFamily="2" charset="2"/>
                  <a:buChar char="Ø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3200" dirty="0" smtClean="0"/>
                  <a:t>Obecnější než potenciálová: lze přičíst cokoli kolmé ke dráze (k rychlosti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cs-CZ" altLang="cs-CZ" sz="3200" dirty="0" smtClean="0"/>
                  <a:t>).</a:t>
                </a:r>
              </a:p>
              <a:p>
                <a:pPr marL="565150" indent="-457200">
                  <a:buSzPct val="45000"/>
                  <a:buFont typeface="Wingdings" panose="05000000000000000000" pitchFamily="2" charset="2"/>
                  <a:buChar char="Ø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32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altLang="cs-CZ" sz="32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3200" i="1" dirty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cs-CZ" altLang="cs-CZ" sz="3200" dirty="0">
                                <a:latin typeface="Cambria Math" panose="02040503050406030204" pitchFamily="18" charset="0"/>
                              </a:rPr>
                              <m:t>L</m:t>
                            </m:r>
                          </m:sub>
                        </m:sSub>
                      </m:e>
                    </m:acc>
                    <m:r>
                      <a:rPr lang="cs-CZ" altLang="cs-CZ" sz="32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𝑞</m:t>
                    </m:r>
                    <m:acc>
                      <m:accPr>
                        <m:chr m:val="⃗"/>
                        <m:ctrlPr>
                          <a:rPr lang="cs-CZ" altLang="cs-CZ" sz="32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2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cs-CZ" altLang="cs-CZ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cs-CZ" altLang="cs-CZ" sz="32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altLang="cs-CZ" sz="3200" dirty="0" smtClean="0"/>
                  <a:t> Lorentzova síla v mg. poli</a:t>
                </a:r>
                <a:endParaRPr lang="cs-CZ" altLang="cs-CZ" sz="32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3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4.8 Tření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5150" indent="-457200">
              <a:buSzPct val="45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200" dirty="0" smtClean="0"/>
              <a:t>Klasifikace:</a:t>
            </a:r>
          </a:p>
          <a:p>
            <a:pPr marL="565150" indent="-457200">
              <a:buSzPct val="45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200" dirty="0" smtClean="0"/>
              <a:t>smykové tření (pevné těleso na podložce)</a:t>
            </a:r>
          </a:p>
          <a:p>
            <a:pPr marL="565150" indent="-457200">
              <a:buSzPct val="45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200" dirty="0" smtClean="0"/>
              <a:t>valivý odpor: kutálení po podložce</a:t>
            </a:r>
          </a:p>
          <a:p>
            <a:pPr marL="565150" indent="-457200">
              <a:buSzPct val="45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200" dirty="0" smtClean="0"/>
              <a:t>odpor prostředí (pevné těleso v tekutině)</a:t>
            </a:r>
          </a:p>
          <a:p>
            <a:pPr marL="565150" indent="-457200">
              <a:buSzPct val="45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200" dirty="0" smtClean="0"/>
              <a:t>vnitřní tření (mezi vrstvami tekutiny)</a:t>
            </a:r>
          </a:p>
          <a:p>
            <a:pPr marL="107950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200" dirty="0" smtClean="0"/>
              <a:t>Rozlišujme:</a:t>
            </a:r>
            <a:endParaRPr lang="cs-CZ" altLang="cs-CZ" sz="3200" dirty="0"/>
          </a:p>
          <a:p>
            <a:pPr marL="565150" indent="-457200">
              <a:buSzPct val="45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200" dirty="0" smtClean="0"/>
              <a:t>tření za pohybu (kinematické)</a:t>
            </a:r>
          </a:p>
          <a:p>
            <a:pPr marL="565150" indent="-457200">
              <a:buSzPct val="45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200" dirty="0" smtClean="0"/>
              <a:t>tření v klidu (statické)</a:t>
            </a:r>
            <a:endParaRPr lang="cs-CZ" altLang="cs-CZ" sz="3200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4.1 Předmět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28650" y="1847851"/>
            <a:ext cx="7886700" cy="4351338"/>
          </a:xfrm>
        </p:spPr>
        <p:txBody>
          <a:bodyPr>
            <a:normAutofit/>
          </a:bodyPr>
          <a:lstStyle/>
          <a:p>
            <a:pPr marL="107950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/>
              <a:t>Stav soustavy</a:t>
            </a:r>
            <a:endParaRPr lang="cs-CZ" altLang="cs-CZ" sz="3200" dirty="0"/>
          </a:p>
          <a:p>
            <a:pPr marL="850900" lvl="1" indent="-342900">
              <a:buSzPct val="45000"/>
              <a:buFont typeface="Wingdings" panose="05000000000000000000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600" b="1" i="1" dirty="0" smtClean="0"/>
              <a:t>poloha r</a:t>
            </a:r>
            <a:r>
              <a:rPr lang="cs-CZ" altLang="cs-CZ" sz="2600" i="1" dirty="0" smtClean="0"/>
              <a:t>(t)</a:t>
            </a:r>
          </a:p>
          <a:p>
            <a:pPr marL="850900" lvl="1" indent="-342900">
              <a:buSzPct val="45000"/>
              <a:buFont typeface="Wingdings" panose="05000000000000000000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600" b="1" i="1" dirty="0" smtClean="0"/>
              <a:t>rychlost v</a:t>
            </a:r>
            <a:r>
              <a:rPr lang="cs-CZ" altLang="cs-CZ" sz="2400" i="1" dirty="0"/>
              <a:t>(t</a:t>
            </a:r>
            <a:r>
              <a:rPr lang="cs-CZ" altLang="cs-CZ" sz="2400" i="1" dirty="0" smtClean="0"/>
              <a:t>)</a:t>
            </a:r>
            <a:endParaRPr lang="cs-CZ" altLang="cs-CZ" sz="2100" dirty="0" smtClean="0"/>
          </a:p>
          <a:p>
            <a:pPr marL="165100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/>
              <a:t>Pohyb</a:t>
            </a:r>
          </a:p>
          <a:p>
            <a:pPr marL="965200" lvl="1" indent="-457200">
              <a:buSzPct val="45000"/>
              <a:buFont typeface="Wingdings" panose="05000000000000000000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/>
              <a:t>změna </a:t>
            </a:r>
            <a:r>
              <a:rPr lang="cs-CZ" altLang="cs-CZ" sz="2400" b="1" i="1" dirty="0" smtClean="0"/>
              <a:t>r</a:t>
            </a:r>
            <a:r>
              <a:rPr lang="cs-CZ" altLang="cs-CZ" sz="2400" i="1" dirty="0" smtClean="0"/>
              <a:t>(t</a:t>
            </a:r>
            <a:r>
              <a:rPr lang="cs-CZ" altLang="cs-CZ" sz="2400" i="1" dirty="0"/>
              <a:t>)</a:t>
            </a:r>
            <a:r>
              <a:rPr lang="cs-CZ" altLang="cs-CZ" sz="2400" b="1" i="1" dirty="0" smtClean="0"/>
              <a:t>  s časem </a:t>
            </a:r>
            <a:r>
              <a:rPr lang="cs-CZ" altLang="cs-CZ" sz="2400" i="1" dirty="0" smtClean="0"/>
              <a:t>(obvykle: pohyb = rychlost)</a:t>
            </a:r>
          </a:p>
          <a:p>
            <a:pPr marL="165100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/>
              <a:t>Kinematika</a:t>
            </a:r>
          </a:p>
          <a:p>
            <a:pPr marL="965200" lvl="1" indent="-457200">
              <a:buSzPct val="45000"/>
              <a:buFont typeface="Wingdings" panose="05000000000000000000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 smtClean="0"/>
              <a:t>popisuje</a:t>
            </a:r>
            <a:r>
              <a:rPr lang="cs-CZ" altLang="cs-CZ" sz="2400" i="1" dirty="0" smtClean="0"/>
              <a:t> pohyb</a:t>
            </a:r>
          </a:p>
          <a:p>
            <a:pPr marL="165100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/>
              <a:t>Dynamika</a:t>
            </a:r>
          </a:p>
          <a:p>
            <a:pPr marL="965200" lvl="1" indent="-457200">
              <a:buSzPct val="45000"/>
              <a:buFont typeface="Wingdings" panose="05000000000000000000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i="1" dirty="0" smtClean="0"/>
              <a:t>zkoumá</a:t>
            </a:r>
            <a:r>
              <a:rPr lang="cs-CZ" altLang="cs-CZ" sz="2400" b="1" i="1" dirty="0" smtClean="0"/>
              <a:t> příčiny</a:t>
            </a:r>
            <a:r>
              <a:rPr lang="cs-CZ" altLang="cs-CZ" sz="2400" i="1" dirty="0" smtClean="0"/>
              <a:t> pohybu</a:t>
            </a:r>
          </a:p>
          <a:p>
            <a:pPr marL="165100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cs-CZ" altLang="cs-CZ" sz="2700" b="1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04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4.2 Základní veličiny dynamiky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47851"/>
                <a:ext cx="7886700" cy="4351338"/>
              </a:xfrm>
            </p:spPr>
            <p:txBody>
              <a:bodyPr>
                <a:normAutofit/>
              </a:bodyPr>
              <a:lstStyle/>
              <a:p>
                <a:pPr marL="10795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3200" dirty="0" smtClean="0"/>
                  <a:t>hmotnost </a:t>
                </a:r>
                <a:r>
                  <a:rPr lang="cs-CZ" altLang="cs-CZ" sz="32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endParaRPr lang="cs-CZ" altLang="cs-CZ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850900" lvl="1" indent="-3429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i="1" dirty="0" smtClean="0"/>
                  <a:t>aditivní veličina, </a:t>
                </a:r>
                <a:r>
                  <a:rPr lang="cs-CZ" altLang="cs-CZ" sz="24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 </a:t>
                </a:r>
                <a:r>
                  <a:rPr lang="cs-CZ" alt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&gt; 0</a:t>
                </a:r>
              </a:p>
              <a:p>
                <a:pPr marL="850900" lvl="1" indent="-3429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i="1" dirty="0" smtClean="0">
                    <a:ea typeface="Cambria Math" panose="02040503050406030204" pitchFamily="18" charset="0"/>
                  </a:rPr>
                  <a:t>„míra hmoty“ </a:t>
                </a:r>
                <a:r>
                  <a:rPr lang="cs-CZ" altLang="cs-CZ" sz="2400" dirty="0" smtClean="0">
                    <a:ea typeface="Cambria Math" panose="02040503050406030204" pitchFamily="18" charset="0"/>
                  </a:rPr>
                  <a:t>(tou je i objem a množství látky – mol)</a:t>
                </a:r>
                <a:r>
                  <a:rPr lang="cs-CZ" altLang="cs-CZ" sz="2400" i="1" dirty="0" smtClean="0">
                    <a:ea typeface="Cambria Math" panose="02040503050406030204" pitchFamily="18" charset="0"/>
                  </a:rPr>
                  <a:t> </a:t>
                </a:r>
              </a:p>
              <a:p>
                <a:pPr marL="850900" lvl="1" indent="-3429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i="1" dirty="0" smtClean="0">
                    <a:ea typeface="Cambria Math" panose="02040503050406030204" pitchFamily="18" charset="0"/>
                  </a:rPr>
                  <a:t>obvykle: zákon zachování</a:t>
                </a:r>
                <a:endParaRPr lang="cs-CZ" altLang="cs-CZ" sz="2400" i="1" dirty="0">
                  <a:ea typeface="Cambria Math" panose="02040503050406030204" pitchFamily="18" charset="0"/>
                </a:endParaRPr>
              </a:p>
              <a:p>
                <a:pPr marL="16510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800" dirty="0" smtClean="0"/>
                  <a:t>Hybnost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cs-CZ" altLang="cs-CZ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m:rPr>
                            <m:nor/>
                          </m:rPr>
                          <a:rPr lang="cs-CZ" altLang="cs-CZ" sz="2400" dirty="0"/>
                          <m:t> </m:t>
                        </m:r>
                      </m:e>
                    </m:acc>
                  </m:oMath>
                </a14:m>
                <a:endParaRPr lang="cs-CZ" altLang="cs-CZ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850900" lvl="1" indent="-3429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400" i="1" dirty="0"/>
                      <m:t>aditivn</m:t>
                    </m:r>
                    <m:r>
                      <m:rPr>
                        <m:nor/>
                      </m:rPr>
                      <a:rPr lang="cs-CZ" altLang="cs-CZ" sz="2400" i="1" dirty="0"/>
                      <m:t>í </m:t>
                    </m:r>
                    <m:r>
                      <m:rPr>
                        <m:nor/>
                      </m:rPr>
                      <a:rPr lang="cs-CZ" altLang="cs-CZ" sz="2400" i="1" dirty="0"/>
                      <m:t>veli</m:t>
                    </m:r>
                    <m:r>
                      <m:rPr>
                        <m:nor/>
                      </m:rPr>
                      <a:rPr lang="cs-CZ" altLang="cs-CZ" sz="2400" i="1" dirty="0"/>
                      <m:t>č</m:t>
                    </m:r>
                    <m:r>
                      <m:rPr>
                        <m:nor/>
                      </m:rPr>
                      <a:rPr lang="cs-CZ" altLang="cs-CZ" sz="2400" i="1" dirty="0"/>
                      <m:t>ina</m:t>
                    </m:r>
                  </m:oMath>
                </a14:m>
                <a:endParaRPr lang="cs-CZ" altLang="cs-CZ" sz="2400" i="1" dirty="0" smtClean="0"/>
              </a:p>
              <a:p>
                <a:pPr marL="850900" lvl="1" indent="-3429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i="1" dirty="0" smtClean="0"/>
                  <a:t>„míra pohybu“ </a:t>
                </a:r>
                <a:r>
                  <a:rPr lang="cs-CZ" altLang="cs-CZ" sz="2400" dirty="0" smtClean="0"/>
                  <a:t>(tou je i kinetická energie)</a:t>
                </a:r>
                <a:endParaRPr lang="cs-CZ" altLang="cs-CZ" sz="2400" dirty="0"/>
              </a:p>
              <a:p>
                <a:pPr marL="16510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3200" dirty="0" smtClean="0"/>
                  <a:t>Síla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endParaRPr lang="cs-CZ" altLang="cs-CZ" sz="3200" dirty="0" smtClean="0"/>
              </a:p>
              <a:p>
                <a:pPr marL="965200" lvl="1" indent="-4572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i="1" dirty="0" smtClean="0"/>
                  <a:t>příčina </a:t>
                </a:r>
                <a:r>
                  <a:rPr lang="cs-CZ" altLang="cs-CZ" sz="2400" b="1" i="1" dirty="0" smtClean="0"/>
                  <a:t>změny </a:t>
                </a:r>
                <a:r>
                  <a:rPr lang="cs-CZ" altLang="cs-CZ" sz="2400" i="1" dirty="0" smtClean="0"/>
                  <a:t>pohybu</a:t>
                </a:r>
              </a:p>
              <a:p>
                <a:pPr marL="965200" lvl="1" indent="-4572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i="1" dirty="0" smtClean="0"/>
                  <a:t>popisuje interakci mezi tělesem a okolím</a:t>
                </a:r>
                <a:endParaRPr lang="cs-CZ" altLang="cs-CZ" sz="2400" dirty="0" smtClean="0"/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47851"/>
                <a:ext cx="7886700" cy="4351338"/>
              </a:xfrm>
              <a:blipFill rotWithShape="0">
                <a:blip r:embed="rId2"/>
                <a:stretch>
                  <a:fillRect l="-541" t="-3221" b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2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4.2.1 Různé klasifikace sil</a:t>
            </a:r>
            <a:endParaRPr lang="cs-CZ" altLang="cs-CZ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 smtClean="0"/>
              <a:t>podle původu (typ interakce)</a:t>
            </a:r>
          </a:p>
          <a:p>
            <a:pPr marL="1174750" lvl="2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100" b="1" dirty="0" smtClean="0"/>
              <a:t>gravitační, tíhová, </a:t>
            </a:r>
            <a:r>
              <a:rPr lang="cs-CZ" altLang="cs-CZ" sz="2100" b="1" dirty="0" err="1" smtClean="0"/>
              <a:t>elmg</a:t>
            </a:r>
            <a:r>
              <a:rPr lang="cs-CZ" altLang="cs-CZ" sz="2100" b="1" dirty="0" smtClean="0"/>
              <a:t>, třecí, kontaktní</a:t>
            </a:r>
          </a:p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 smtClean="0"/>
              <a:t>skutečná</a:t>
            </a:r>
            <a:r>
              <a:rPr lang="cs-CZ" altLang="cs-CZ" sz="2400" i="1" dirty="0" smtClean="0"/>
              <a:t> (interakce) </a:t>
            </a:r>
            <a:r>
              <a:rPr lang="cs-CZ" altLang="cs-CZ" sz="2400" b="1" i="1" dirty="0" smtClean="0"/>
              <a:t>vs. kinematická </a:t>
            </a:r>
            <a:r>
              <a:rPr lang="cs-CZ" altLang="cs-CZ" sz="2400" i="1" dirty="0" smtClean="0"/>
              <a:t>(popis v NIS) </a:t>
            </a:r>
          </a:p>
          <a:p>
            <a:pPr marL="1174750" lvl="2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100" dirty="0" smtClean="0"/>
              <a:t>kinematická: setrvačná, odstředivá, </a:t>
            </a:r>
            <a:r>
              <a:rPr lang="cs-CZ" altLang="cs-CZ" sz="2100" dirty="0" err="1" smtClean="0"/>
              <a:t>Coriolisova</a:t>
            </a:r>
            <a:r>
              <a:rPr lang="cs-CZ" altLang="cs-CZ" sz="2100" dirty="0" smtClean="0"/>
              <a:t>,…</a:t>
            </a:r>
          </a:p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 smtClean="0"/>
              <a:t>podle geometrie úlohy</a:t>
            </a:r>
          </a:p>
          <a:p>
            <a:pPr marL="1174750" lvl="2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100" dirty="0" smtClean="0"/>
              <a:t>normálová, tečná; k pohybu, ploše</a:t>
            </a:r>
          </a:p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 smtClean="0"/>
              <a:t>podle způsobu přenosu</a:t>
            </a:r>
          </a:p>
          <a:p>
            <a:pPr marL="1517650" lvl="3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1950" dirty="0" smtClean="0"/>
              <a:t>objemová (gravitace)</a:t>
            </a:r>
            <a:endParaRPr lang="cs-CZ" altLang="cs-CZ" sz="1950" i="1" dirty="0" smtClean="0"/>
          </a:p>
          <a:p>
            <a:pPr marL="1517650" lvl="3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1950" dirty="0" smtClean="0"/>
              <a:t>plošná (vztlak)</a:t>
            </a:r>
          </a:p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 smtClean="0"/>
              <a:t>homogenní vs. nehomogenní pole</a:t>
            </a:r>
          </a:p>
          <a:p>
            <a:pPr marL="1174750" lvl="2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100" dirty="0" smtClean="0"/>
              <a:t>homogenní pole = konstantní pole</a:t>
            </a:r>
          </a:p>
          <a:p>
            <a:pPr marL="1174750" lvl="2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100" dirty="0" smtClean="0"/>
              <a:t>nehomogenní pole: slapy (rozdíl od střední hodnoty)</a:t>
            </a:r>
          </a:p>
          <a:p>
            <a:pPr marL="1174750" lvl="2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cs-CZ" altLang="cs-CZ" sz="2100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6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4.3 Silový diagram</a:t>
            </a:r>
            <a:endParaRPr lang="cs-CZ" altLang="cs-CZ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 smtClean="0"/>
              <a:t>Jednak obrázek, jednak silový diagram</a:t>
            </a:r>
          </a:p>
          <a:p>
            <a:pPr marL="1174750" lvl="2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100" b="1" dirty="0" smtClean="0"/>
              <a:t>rozlišit působiště sil</a:t>
            </a:r>
          </a:p>
          <a:p>
            <a:pPr marL="1174750" lvl="2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100" b="1" dirty="0" smtClean="0"/>
              <a:t>vždy do působiště síly</a:t>
            </a:r>
          </a:p>
          <a:p>
            <a:pPr marL="1174750" lvl="2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100" b="1" dirty="0" smtClean="0"/>
              <a:t>zjednodušený nákres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18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4.4 Newtonovy pohybové zákony</a:t>
            </a:r>
            <a:endParaRPr lang="cs-CZ" altLang="cs-CZ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Rámec: prostor a čas</a:t>
                </a:r>
              </a:p>
              <a:p>
                <a:pPr marL="1174750" lvl="2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100" i="1" dirty="0" smtClean="0"/>
                  <a:t>absolutní prostor;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21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1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endParaRPr lang="cs-CZ" altLang="cs-CZ" sz="2100" dirty="0" smtClean="0"/>
              </a:p>
              <a:p>
                <a:pPr marL="1174750" lvl="2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100" i="1" dirty="0" smtClean="0"/>
                  <a:t>absolutní čas; </a:t>
                </a:r>
                <a14:m>
                  <m:oMath xmlns:m="http://schemas.openxmlformats.org/officeDocument/2006/math">
                    <m:r>
                      <a:rPr lang="cs-CZ" altLang="cs-CZ" sz="21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cs-CZ" altLang="cs-CZ" sz="2100" i="1" dirty="0"/>
              </a:p>
              <a:p>
                <a:pPr marL="1174750" lvl="2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100" i="1" dirty="0" smtClean="0"/>
                  <a:t>nověji: vztažná soustava</a:t>
                </a:r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inerciální vztažná soustava:  </a:t>
                </a:r>
                <a:r>
                  <a:rPr lang="cs-CZ" altLang="cs-CZ" sz="2400" dirty="0" smtClean="0"/>
                  <a:t>taková, kde</a:t>
                </a:r>
              </a:p>
              <a:p>
                <a:pPr marL="508000" lvl="1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i="1" dirty="0" smtClean="0">
                    <a:solidFill>
                      <a:srgbClr val="FF0000"/>
                    </a:solidFill>
                  </a:rPr>
                  <a:t>každý VHB se pohybuje bez zrychlení</a:t>
                </a:r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dirty="0" smtClean="0"/>
                  <a:t>„Nultý NZ“ (korolár):</a:t>
                </a:r>
              </a:p>
              <a:p>
                <a:pPr marL="508000" lvl="1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dirty="0" smtClean="0">
                    <a:solidFill>
                      <a:srgbClr val="FF0000"/>
                    </a:solidFill>
                  </a:rPr>
                  <a:t>Síla se chová jako </a:t>
                </a:r>
                <a:r>
                  <a:rPr lang="cs-CZ" altLang="cs-CZ" sz="2400" dirty="0" smtClean="0">
                    <a:solidFill>
                      <a:srgbClr val="FF0000"/>
                    </a:solidFill>
                  </a:rPr>
                  <a:t>vektor</a:t>
                </a:r>
                <a:endParaRPr lang="cs-CZ" altLang="cs-CZ" sz="2400" dirty="0" smtClean="0">
                  <a:solidFill>
                    <a:srgbClr val="FF0000"/>
                  </a:solidFill>
                </a:endParaRPr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Výslednice</a:t>
                </a:r>
                <a:r>
                  <a:rPr lang="cs-CZ" altLang="cs-CZ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altLang="cs-CZ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l-GR" alt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sub>
                    </m:sSub>
                  </m:oMath>
                </a14:m>
                <a:r>
                  <a:rPr lang="cs-CZ" altLang="cs-CZ" sz="2400" dirty="0" smtClean="0"/>
                  <a:t> působících sil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4.4.4 1NZ – zákon setrvačnosti</a:t>
            </a:r>
            <a:endParaRPr lang="cs-CZ" altLang="cs-CZ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 smtClean="0"/>
              <a:t>klasická formulace:</a:t>
            </a:r>
          </a:p>
          <a:p>
            <a:pPr marL="508000" lvl="1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cs-CZ" altLang="cs-CZ" sz="2400" i="1" dirty="0" smtClean="0"/>
          </a:p>
          <a:p>
            <a:pPr marL="508000" lvl="1" indent="0" algn="ctr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i="1" dirty="0" smtClean="0">
                <a:solidFill>
                  <a:srgbClr val="FF0000"/>
                </a:solidFill>
              </a:rPr>
              <a:t>Těleso setrvává ve stavu klidu nebo</a:t>
            </a:r>
            <a:br>
              <a:rPr lang="cs-CZ" altLang="cs-CZ" sz="2400" i="1" dirty="0" smtClean="0">
                <a:solidFill>
                  <a:srgbClr val="FF0000"/>
                </a:solidFill>
              </a:rPr>
            </a:br>
            <a:r>
              <a:rPr lang="cs-CZ" altLang="cs-CZ" sz="2400" i="1" dirty="0" smtClean="0">
                <a:solidFill>
                  <a:srgbClr val="FF0000"/>
                </a:solidFill>
              </a:rPr>
              <a:t> pohybu rovnoměrného přímočarého, </a:t>
            </a:r>
            <a:br>
              <a:rPr lang="cs-CZ" altLang="cs-CZ" sz="2400" i="1" dirty="0" smtClean="0">
                <a:solidFill>
                  <a:srgbClr val="FF0000"/>
                </a:solidFill>
              </a:rPr>
            </a:br>
            <a:r>
              <a:rPr lang="cs-CZ" altLang="cs-CZ" sz="2400" i="1" dirty="0" smtClean="0">
                <a:solidFill>
                  <a:srgbClr val="FF0000"/>
                </a:solidFill>
              </a:rPr>
              <a:t>dokud není donuceno působením vnějších sil </a:t>
            </a:r>
            <a:br>
              <a:rPr lang="cs-CZ" altLang="cs-CZ" sz="2400" i="1" dirty="0" smtClean="0">
                <a:solidFill>
                  <a:srgbClr val="FF0000"/>
                </a:solidFill>
              </a:rPr>
            </a:br>
            <a:r>
              <a:rPr lang="cs-CZ" altLang="cs-CZ" sz="2400" i="1" dirty="0" smtClean="0">
                <a:solidFill>
                  <a:srgbClr val="FF0000"/>
                </a:solidFill>
              </a:rPr>
              <a:t>svůj stav měnit</a:t>
            </a:r>
          </a:p>
          <a:p>
            <a:pPr marL="850900" lvl="1" indent="-342900">
              <a:buSzPct val="45000"/>
              <a:buFont typeface="Calibri" panose="020F0502020204030204" pitchFamily="34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 smtClean="0"/>
              <a:t>moderní </a:t>
            </a:r>
            <a:r>
              <a:rPr lang="cs-CZ" altLang="cs-CZ" sz="2400" b="1" i="1" dirty="0"/>
              <a:t>formulace</a:t>
            </a:r>
            <a:r>
              <a:rPr lang="cs-CZ" altLang="cs-CZ" sz="2400" b="1" i="1" dirty="0" smtClean="0"/>
              <a:t>:</a:t>
            </a:r>
          </a:p>
          <a:p>
            <a:pPr marL="850900" lvl="1" indent="-342900">
              <a:buSzPct val="45000"/>
              <a:buFont typeface="Calibri" panose="020F0502020204030204" pitchFamily="34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cs-CZ" altLang="cs-CZ" sz="2400" b="1" i="1" dirty="0"/>
          </a:p>
          <a:p>
            <a:pPr marL="508000" lvl="1" indent="0" algn="ctr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i="1" dirty="0" smtClean="0">
                <a:solidFill>
                  <a:srgbClr val="FF0000"/>
                </a:solidFill>
              </a:rPr>
              <a:t>Existuje inerciální systém</a:t>
            </a:r>
          </a:p>
          <a:p>
            <a:pPr marL="508000" lvl="1" indent="0" algn="ctr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cs-CZ" altLang="cs-CZ" sz="2400" i="1" dirty="0">
              <a:solidFill>
                <a:srgbClr val="FF0000"/>
              </a:solidFill>
            </a:endParaRPr>
          </a:p>
          <a:p>
            <a:pPr marL="850900" lvl="1" indent="-342900">
              <a:buSzPct val="45000"/>
              <a:buFont typeface="Calibri" panose="020F0502020204030204" pitchFamily="34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 smtClean="0"/>
              <a:t>„těleso“ – míní se ale HB (neuvažujeme rotaci)</a:t>
            </a:r>
            <a:endParaRPr lang="cs-CZ" altLang="cs-CZ" sz="2400" dirty="0"/>
          </a:p>
          <a:p>
            <a:pPr marL="508000" lvl="1" indent="0" algn="ctr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cs-CZ" altLang="cs-CZ" sz="2400" i="1" dirty="0">
              <a:solidFill>
                <a:srgbClr val="FF0000"/>
              </a:solidFill>
            </a:endParaRPr>
          </a:p>
          <a:p>
            <a:pPr marL="850900" lvl="1" indent="-342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cs-CZ" altLang="cs-CZ" sz="2400" dirty="0" smtClean="0">
              <a:solidFill>
                <a:srgbClr val="FF0000"/>
              </a:solidFill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8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2NZ – zákon síly</a:t>
            </a:r>
            <a:endParaRPr lang="cs-CZ" altLang="cs-CZ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65100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700" dirty="0" smtClean="0">
                    <a:solidFill>
                      <a:srgbClr val="FF0000"/>
                    </a:solidFill>
                  </a:rPr>
                  <a:t>Časová změna hybnosti je rovna výslednici sil</a:t>
                </a:r>
                <a:endParaRPr lang="cs-CZ" altLang="cs-CZ" sz="2700" dirty="0">
                  <a:solidFill>
                    <a:srgbClr val="FF0000"/>
                  </a:solidFill>
                </a:endParaRPr>
              </a:p>
              <a:p>
                <a:pPr marL="165100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endParaRPr lang="cs-CZ" altLang="cs-CZ" sz="2700" dirty="0" smtClean="0">
                  <a:solidFill>
                    <a:srgbClr val="FF0000"/>
                  </a:solidFill>
                </a:endParaRPr>
              </a:p>
              <a:p>
                <a:pPr marL="165100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7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altLang="cs-CZ" sz="27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acc>
                            <m:accPr>
                              <m:chr m:val="⃗"/>
                              <m:ctrlPr>
                                <a:rPr lang="cs-CZ" altLang="cs-CZ" sz="27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altLang="cs-CZ" sz="27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num>
                        <m:den>
                          <m:r>
                            <m:rPr>
                              <m:sty m:val="p"/>
                            </m:rPr>
                            <a:rPr lang="cs-CZ" altLang="cs-CZ" sz="27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altLang="cs-CZ" sz="27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altLang="cs-CZ" sz="27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sz="27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altLang="cs-CZ" sz="27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altLang="cs-CZ" sz="27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l-GR" altLang="cs-CZ" sz="27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sub>
                      </m:sSub>
                    </m:oMath>
                  </m:oMathPara>
                </a14:m>
                <a:endParaRPr lang="cs-CZ" altLang="cs-CZ" sz="2700" b="0" dirty="0" smtClean="0">
                  <a:solidFill>
                    <a:srgbClr val="FF0000"/>
                  </a:solidFill>
                </a:endParaRPr>
              </a:p>
              <a:p>
                <a:pPr marL="165100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endParaRPr lang="cs-CZ" altLang="cs-CZ" sz="2700" dirty="0" smtClean="0">
                  <a:solidFill>
                    <a:srgbClr val="FF0000"/>
                  </a:solidFill>
                </a:endParaRPr>
              </a:p>
              <a:p>
                <a:pPr marL="622300" indent="-457200">
                  <a:buSzPct val="4500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700" dirty="0" smtClean="0"/>
                  <a:t>v klas. mechanice: </a:t>
                </a:r>
                <a:r>
                  <a:rPr lang="cs-CZ" altLang="cs-CZ" sz="27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cs-CZ" altLang="cs-CZ" sz="2700" dirty="0" smtClean="0"/>
                  <a:t> = </a:t>
                </a:r>
                <a:r>
                  <a:rPr lang="cs-CZ" altLang="cs-CZ" sz="2700" dirty="0" err="1" smtClean="0"/>
                  <a:t>konst</a:t>
                </a:r>
                <a:r>
                  <a:rPr lang="cs-CZ" altLang="cs-CZ" sz="2700" dirty="0" smtClean="0"/>
                  <a:t>, tedy </a:t>
                </a:r>
              </a:p>
              <a:p>
                <a:pPr marL="16510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altLang="cs-CZ" sz="27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cs-CZ" altLang="cs-CZ" sz="27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altLang="cs-CZ" sz="27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altLang="cs-CZ" sz="27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p>
                              <m:r>
                                <a:rPr lang="cs-CZ" altLang="cs-CZ" sz="27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cs-CZ" altLang="cs-CZ" sz="2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altLang="cs-CZ" sz="27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num>
                        <m:den>
                          <m:r>
                            <m:rPr>
                              <m:sty m:val="p"/>
                            </m:rPr>
                            <a:rPr lang="cs-CZ" altLang="cs-CZ" sz="27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altLang="cs-CZ" sz="27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altLang="cs-CZ" sz="27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7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cs-CZ" altLang="cs-CZ" sz="27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⃗"/>
                              <m:ctrlPr>
                                <a:rPr lang="cs-CZ" altLang="cs-CZ" sz="2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altLang="cs-CZ" sz="2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acc>
                      <m:r>
                        <a:rPr lang="cs-CZ" altLang="cs-CZ" sz="27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sz="27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7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acc>
                            <m:accPr>
                              <m:chr m:val="⃗"/>
                              <m:ctrlPr>
                                <a:rPr lang="cs-CZ" altLang="cs-CZ" sz="27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altLang="cs-CZ" sz="2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cs-CZ" altLang="cs-CZ" sz="27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cs-CZ" altLang="cs-CZ" sz="2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altLang="cs-CZ" sz="2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l-GR" altLang="cs-CZ" sz="27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sub>
                      </m:sSub>
                    </m:oMath>
                  </m:oMathPara>
                </a14:m>
                <a:endParaRPr lang="cs-CZ" altLang="cs-CZ" sz="27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8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3NZ - zákon akce a reakce</a:t>
            </a:r>
            <a:endParaRPr lang="cs-CZ" altLang="cs-CZ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65100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700" b="1" i="1" dirty="0" smtClean="0">
                    <a:solidFill>
                      <a:srgbClr val="FF0000"/>
                    </a:solidFill>
                  </a:rPr>
                  <a:t>Působí-li T</a:t>
                </a:r>
                <a:r>
                  <a:rPr lang="cs-CZ" altLang="cs-CZ" sz="2700" b="1" i="1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cs-CZ" altLang="cs-CZ" sz="2700" b="1" i="1" dirty="0" smtClean="0">
                    <a:solidFill>
                      <a:srgbClr val="FF0000"/>
                    </a:solidFill>
                  </a:rPr>
                  <a:t> na T</a:t>
                </a:r>
                <a:r>
                  <a:rPr lang="cs-CZ" altLang="cs-CZ" sz="27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cs-CZ" altLang="cs-CZ" sz="2700" b="1" i="1" dirty="0" smtClean="0">
                    <a:solidFill>
                      <a:srgbClr val="FF0000"/>
                    </a:solidFill>
                  </a:rPr>
                  <a:t> silou F</a:t>
                </a:r>
                <a:r>
                  <a:rPr lang="cs-CZ" altLang="cs-CZ" sz="2700" b="1" i="1" baseline="-25000" dirty="0" smtClean="0">
                    <a:solidFill>
                      <a:srgbClr val="FF0000"/>
                    </a:solidFill>
                  </a:rPr>
                  <a:t>12  </a:t>
                </a:r>
                <a:r>
                  <a:rPr lang="cs-CZ" altLang="cs-CZ" sz="2700" b="1" i="1" dirty="0" smtClean="0">
                    <a:solidFill>
                      <a:srgbClr val="FF0000"/>
                    </a:solidFill>
                  </a:rPr>
                  <a:t>, </a:t>
                </a:r>
                <a:br>
                  <a:rPr lang="cs-CZ" altLang="cs-CZ" sz="2700" b="1" i="1" dirty="0" smtClean="0">
                    <a:solidFill>
                      <a:srgbClr val="FF0000"/>
                    </a:solidFill>
                  </a:rPr>
                </a:br>
                <a:r>
                  <a:rPr lang="cs-CZ" altLang="cs-CZ" sz="2700" b="1" i="1" dirty="0" smtClean="0">
                    <a:solidFill>
                      <a:srgbClr val="FF0000"/>
                    </a:solidFill>
                  </a:rPr>
                  <a:t>pak </a:t>
                </a:r>
                <a:r>
                  <a:rPr lang="cs-CZ" altLang="cs-CZ" sz="2700" b="1" i="1" dirty="0">
                    <a:solidFill>
                      <a:srgbClr val="FF0000"/>
                    </a:solidFill>
                  </a:rPr>
                  <a:t>i </a:t>
                </a:r>
                <a:r>
                  <a:rPr lang="cs-CZ" altLang="cs-CZ" sz="2700" b="1" i="1" dirty="0" smtClean="0">
                    <a:solidFill>
                      <a:srgbClr val="FF0000"/>
                    </a:solidFill>
                  </a:rPr>
                  <a:t>T</a:t>
                </a:r>
                <a:r>
                  <a:rPr lang="cs-CZ" altLang="cs-CZ" sz="27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cs-CZ" altLang="cs-CZ" sz="2700" b="1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altLang="cs-CZ" sz="2700" b="1" i="1" dirty="0">
                    <a:solidFill>
                      <a:srgbClr val="FF0000"/>
                    </a:solidFill>
                  </a:rPr>
                  <a:t>působí </a:t>
                </a:r>
                <a:r>
                  <a:rPr lang="cs-CZ" altLang="cs-CZ" sz="2700" b="1" i="1" dirty="0" smtClean="0">
                    <a:solidFill>
                      <a:srgbClr val="FF0000"/>
                    </a:solidFill>
                  </a:rPr>
                  <a:t>na T</a:t>
                </a:r>
                <a:r>
                  <a:rPr lang="cs-CZ" altLang="cs-CZ" sz="2700" b="1" i="1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cs-CZ" altLang="cs-CZ" sz="2700" b="1" i="1" dirty="0" smtClean="0">
                    <a:solidFill>
                      <a:srgbClr val="FF0000"/>
                    </a:solidFill>
                  </a:rPr>
                  <a:t> takovou </a:t>
                </a:r>
                <a:r>
                  <a:rPr lang="cs-CZ" altLang="cs-CZ" sz="2700" b="1" i="1" dirty="0">
                    <a:solidFill>
                      <a:srgbClr val="FF0000"/>
                    </a:solidFill>
                  </a:rPr>
                  <a:t>silou </a:t>
                </a:r>
                <a:r>
                  <a:rPr lang="cs-CZ" altLang="cs-CZ" sz="2700" b="1" i="1" dirty="0" smtClean="0">
                    <a:solidFill>
                      <a:srgbClr val="FF0000"/>
                    </a:solidFill>
                  </a:rPr>
                  <a:t>F</a:t>
                </a:r>
                <a:r>
                  <a:rPr lang="cs-CZ" altLang="cs-CZ" sz="2700" b="1" i="1" baseline="-25000" dirty="0" smtClean="0">
                    <a:solidFill>
                      <a:srgbClr val="FF0000"/>
                    </a:solidFill>
                  </a:rPr>
                  <a:t>21</a:t>
                </a:r>
                <a:r>
                  <a:rPr lang="cs-CZ" altLang="cs-CZ" sz="2700" b="1" i="1" dirty="0" smtClean="0">
                    <a:solidFill>
                      <a:srgbClr val="FF0000"/>
                    </a:solidFill>
                  </a:rPr>
                  <a:t> , že</a:t>
                </a:r>
              </a:p>
              <a:p>
                <a:pPr marL="165100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700" b="1" i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cs-CZ" sz="27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𝑭</m:t>
                    </m:r>
                    <m:r>
                      <a:rPr lang="cs-CZ" altLang="cs-CZ" sz="2700" b="1" i="1" baseline="-25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cs-CZ" altLang="cs-CZ" sz="27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− </m:t>
                    </m:r>
                    <m:r>
                      <a:rPr lang="cs-CZ" altLang="cs-CZ" sz="27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𝑭</m:t>
                    </m:r>
                    <m:r>
                      <a:rPr lang="cs-CZ" altLang="cs-CZ" sz="2700" b="1" i="1" baseline="-25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𝟐𝟏</m:t>
                    </m:r>
                  </m:oMath>
                </a14:m>
                <a:endParaRPr lang="cs-CZ" altLang="cs-CZ" sz="2700" b="1" i="1" dirty="0" smtClean="0">
                  <a:solidFill>
                    <a:srgbClr val="FF0000"/>
                  </a:solidFill>
                </a:endParaRPr>
              </a:p>
              <a:p>
                <a:pPr marL="165100" indent="0" algn="ctr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endParaRPr lang="cs-CZ" altLang="cs-CZ" sz="2700" b="1" i="1" dirty="0" smtClean="0">
                  <a:solidFill>
                    <a:srgbClr val="FF0000"/>
                  </a:solidFill>
                </a:endParaRPr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současně </a:t>
                </a:r>
                <a:r>
                  <a:rPr lang="cs-CZ" altLang="cs-CZ" sz="2400" dirty="0" smtClean="0"/>
                  <a:t>vznikají, trvají i zanikají</a:t>
                </a:r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nejde o příčinu a důsledek </a:t>
                </a:r>
                <a:r>
                  <a:rPr lang="cs-CZ" altLang="cs-CZ" sz="2400" dirty="0" smtClean="0"/>
                  <a:t>z filosofie</a:t>
                </a:r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dirty="0" smtClean="0"/>
                  <a:t>působí na </a:t>
                </a:r>
                <a:r>
                  <a:rPr lang="cs-CZ" altLang="cs-CZ" sz="2400" b="1" i="1" dirty="0" smtClean="0"/>
                  <a:t>různé </a:t>
                </a:r>
                <a:r>
                  <a:rPr lang="cs-CZ" altLang="cs-CZ" sz="2400" dirty="0" smtClean="0"/>
                  <a:t>předměty </a:t>
                </a:r>
              </a:p>
              <a:p>
                <a:pPr marL="850900" lvl="2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100" dirty="0" smtClean="0"/>
                  <a:t>(proto nemá smyslu sčítat – kromě vnitřních sil v tuhém tělese)</a:t>
                </a:r>
                <a:r>
                  <a:rPr lang="cs-CZ" altLang="cs-CZ" sz="2100" b="1" i="1" dirty="0" smtClean="0"/>
                  <a:t> </a:t>
                </a:r>
                <a:endParaRPr lang="cs-CZ" altLang="cs-CZ" sz="2100" dirty="0"/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endParaRPr lang="cs-CZ" altLang="cs-CZ" sz="2400" b="1" i="1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101" r="-3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5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10557</TotalTime>
  <Words>405</Words>
  <Application>Microsoft Office PowerPoint</Application>
  <PresentationFormat>Předvádění na obrazovce (4:3)</PresentationFormat>
  <Paragraphs>141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8" baseType="lpstr">
      <vt:lpstr>Arial Unicode MS</vt:lpstr>
      <vt:lpstr>Arial</vt:lpstr>
      <vt:lpstr>Calibri</vt:lpstr>
      <vt:lpstr>Calibri Light</vt:lpstr>
      <vt:lpstr>Cambria Math</vt:lpstr>
      <vt:lpstr>Comic Sans MS</vt:lpstr>
      <vt:lpstr>Times New Roman</vt:lpstr>
      <vt:lpstr>Trebuchet MS</vt:lpstr>
      <vt:lpstr>Wingdings</vt:lpstr>
      <vt:lpstr>Wingdings 2</vt:lpstr>
      <vt:lpstr>HDOfficeLightV0</vt:lpstr>
      <vt:lpstr>Motiv Office</vt:lpstr>
      <vt:lpstr>Prezentace aplikace PowerPoint</vt:lpstr>
      <vt:lpstr>4.1 Předmět</vt:lpstr>
      <vt:lpstr>4.2 Základní veličiny dynamiky</vt:lpstr>
      <vt:lpstr>4.2.1 Různé klasifikace sil</vt:lpstr>
      <vt:lpstr>4.3 Silový diagram</vt:lpstr>
      <vt:lpstr>4.4 Newtonovy pohybové zákony</vt:lpstr>
      <vt:lpstr>4.4.4 1NZ – zákon setrvačnosti</vt:lpstr>
      <vt:lpstr>2NZ – zákon síly</vt:lpstr>
      <vt:lpstr>3NZ - zákon akce a reakce</vt:lpstr>
      <vt:lpstr>4.5 Princip relativity</vt:lpstr>
      <vt:lpstr>4.6 Další mechanické veličiny</vt:lpstr>
      <vt:lpstr>(4.6) Další veličiny</vt:lpstr>
      <vt:lpstr>4.7 Práce, energie</vt:lpstr>
      <vt:lpstr>4.7.1 Zákon zachování mechanické energie</vt:lpstr>
      <vt:lpstr>4.7.1  Konzervativní síla</vt:lpstr>
      <vt:lpstr>4.8 Tření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Obdržálek</dc:creator>
  <cp:lastModifiedBy>Jan Obdrzalek</cp:lastModifiedBy>
  <cp:revision>591</cp:revision>
  <cp:lastPrinted>2014-03-09T18:11:39Z</cp:lastPrinted>
  <dcterms:created xsi:type="dcterms:W3CDTF">2010-10-29T03:57:00Z</dcterms:created>
  <dcterms:modified xsi:type="dcterms:W3CDTF">2018-05-11T18:48:37Z</dcterms:modified>
</cp:coreProperties>
</file>