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4" r:id="rId1"/>
    <p:sldMasterId id="2147483898" r:id="rId2"/>
  </p:sldMasterIdLst>
  <p:notesMasterIdLst>
    <p:notesMasterId r:id="rId31"/>
  </p:notesMasterIdLst>
  <p:handoutMasterIdLst>
    <p:handoutMasterId r:id="rId32"/>
  </p:handoutMasterIdLst>
  <p:sldIdLst>
    <p:sldId id="256" r:id="rId3"/>
    <p:sldId id="340" r:id="rId4"/>
    <p:sldId id="342" r:id="rId5"/>
    <p:sldId id="343" r:id="rId6"/>
    <p:sldId id="341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9" r:id="rId15"/>
    <p:sldId id="351" r:id="rId16"/>
    <p:sldId id="353" r:id="rId17"/>
    <p:sldId id="352" r:id="rId18"/>
    <p:sldId id="354" r:id="rId19"/>
    <p:sldId id="356" r:id="rId20"/>
    <p:sldId id="355" r:id="rId21"/>
    <p:sldId id="357" r:id="rId22"/>
    <p:sldId id="358" r:id="rId23"/>
    <p:sldId id="360" r:id="rId24"/>
    <p:sldId id="361" r:id="rId25"/>
    <p:sldId id="362" r:id="rId26"/>
    <p:sldId id="363" r:id="rId27"/>
    <p:sldId id="364" r:id="rId28"/>
    <p:sldId id="365" r:id="rId29"/>
    <p:sldId id="366" r:id="rId30"/>
  </p:sldIdLst>
  <p:sldSz cx="9144000" cy="6858000" type="screen4x3"/>
  <p:notesSz cx="10234613" cy="70993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2B503"/>
    <a:srgbClr val="09FF0F"/>
    <a:srgbClr val="CCFFFF"/>
    <a:srgbClr val="FFCCCC"/>
    <a:srgbClr val="FF3300"/>
    <a:srgbClr val="FF5050"/>
    <a:srgbClr val="CC0000"/>
    <a:srgbClr val="0099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2" autoAdjust="0"/>
    <p:restoredTop sz="94725" autoAdjust="0"/>
  </p:normalViewPr>
  <p:slideViewPr>
    <p:cSldViewPr snapToGrid="0">
      <p:cViewPr varScale="1">
        <p:scale>
          <a:sx n="74" d="100"/>
          <a:sy n="74" d="100"/>
        </p:scale>
        <p:origin x="32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5285"/>
    </p:cViewPr>
  </p:sorterViewPr>
  <p:notesViewPr>
    <p:cSldViewPr snapToGrid="0">
      <p:cViewPr varScale="1">
        <p:scale>
          <a:sx n="65" d="100"/>
          <a:sy n="65" d="100"/>
        </p:scale>
        <p:origin x="60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D68BB328-EE29-4456-B815-326014EF39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04979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DDE77076-6BF1-479D-83A0-87B5ABAEF2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03565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97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B7E9D-9174-4626-8FF2-DCDD9BD8F9AF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4F899-505C-440E-8C77-AF8B9184D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6127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5FB87-2C93-4506-8A87-18715759F7B7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B8357-E09B-43CE-8CDE-B385BAEC1BA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59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2C4E1-CC40-4C64-9831-99FD76EA58F4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8A854-7E7F-4C31-92ED-9EC62F540B3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7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B7E9D-9174-4626-8FF2-DCDD9BD8F9AF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4F899-505C-440E-8C77-AF8B9184D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584863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B7E9D-9174-4626-8FF2-DCDD9BD8F9AF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4F899-505C-440E-8C77-AF8B9184D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92494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A4BA6-7559-4E9D-877D-4204AF4C04DF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637FF-94DD-43B1-A59E-4EB38ACF18C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03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9F760-3EA6-4F97-984D-9D896593EDB6}" type="datetime1">
              <a:rPr lang="cs-CZ" smtClean="0"/>
              <a:t>11.05.2018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7129B-61DE-4281-BBEA-50CD310EA1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09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D96F7-134D-40B5-8070-FB333D086BD3}" type="datetime1">
              <a:rPr lang="cs-CZ" smtClean="0"/>
              <a:t>11.05.2018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FCE8-A434-4C8F-9CDD-9A2AE8F02FA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96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88C8A-2242-44CD-97DF-31BE9331C7F5}" type="datetime1">
              <a:rPr lang="cs-CZ" smtClean="0"/>
              <a:t>11.05.2018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EF8C9-069C-4FA2-8C19-FC27C60C1B3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437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B7E9D-9174-4626-8FF2-DCDD9BD8F9AF}" type="datetime1">
              <a:rPr lang="cs-CZ" smtClean="0"/>
              <a:t>11.05.2018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4F899-505C-440E-8C77-AF8B9184D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550375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D21FA-7FFE-4817-AEED-D2599DBA9CEA}" type="datetime1">
              <a:rPr lang="cs-CZ" smtClean="0"/>
              <a:t>11.05.2018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CD1D8-0D3C-4E8D-87DF-70377AAD68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B7E9D-9174-4626-8FF2-DCDD9BD8F9AF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4F899-505C-440E-8C77-AF8B9184D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149195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D6865-886F-41E9-B389-7ADE3664A2E4}" type="datetime1">
              <a:rPr lang="cs-CZ" smtClean="0"/>
              <a:t>11.05.2018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7490B-C69F-488E-A822-8D478D73AA2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831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5FB87-2C93-4506-8A87-18715759F7B7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B8357-E09B-43CE-8CDE-B385BAEC1BA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284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2C4E1-CC40-4C64-9831-99FD76EA58F4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8A854-7E7F-4C31-92ED-9EC62F540B3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31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A4BA6-7559-4E9D-877D-4204AF4C04DF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637FF-94DD-43B1-A59E-4EB38ACF18C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66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9F760-3EA6-4F97-984D-9D896593EDB6}" type="datetime1">
              <a:rPr lang="cs-CZ" smtClean="0"/>
              <a:t>11.05.2018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7129B-61DE-4281-BBEA-50CD310EA1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81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D96F7-134D-40B5-8070-FB333D086BD3}" type="datetime1">
              <a:rPr lang="cs-CZ" smtClean="0"/>
              <a:t>11.05.2018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FCE8-A434-4C8F-9CDD-9A2AE8F02FA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7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88C8A-2242-44CD-97DF-31BE9331C7F5}" type="datetime1">
              <a:rPr lang="cs-CZ" smtClean="0"/>
              <a:t>11.05.2018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EF8C9-069C-4FA2-8C19-FC27C60C1B3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3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B7E9D-9174-4626-8FF2-DCDD9BD8F9AF}" type="datetime1">
              <a:rPr lang="cs-CZ" smtClean="0"/>
              <a:t>11.05.2018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4F899-505C-440E-8C77-AF8B9184D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9765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D21FA-7FFE-4817-AEED-D2599DBA9CEA}" type="datetime1">
              <a:rPr lang="cs-CZ" smtClean="0"/>
              <a:t>11.05.2018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CD1D8-0D3C-4E8D-87DF-70377AAD68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89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D6865-886F-41E9-B389-7ADE3664A2E4}" type="datetime1">
              <a:rPr lang="cs-CZ" smtClean="0"/>
              <a:t>11.05.2018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7490B-C69F-488E-A822-8D478D73AA2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1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17B7E9D-9174-4626-8FF2-DCDD9BD8F9AF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34F899-505C-440E-8C77-AF8B9184D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89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7B7E9D-9174-4626-8FF2-DCDD9BD8F9AF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34F899-505C-440E-8C77-AF8B9184D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53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9378" y="1058334"/>
            <a:ext cx="7886700" cy="43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6000" b="1" dirty="0"/>
              <a:t>5 Kmity</a:t>
            </a:r>
            <a:br>
              <a:rPr lang="cs-CZ" altLang="cs-CZ" sz="6000" b="1" dirty="0"/>
            </a:br>
            <a:r>
              <a:rPr lang="cs-CZ" altLang="cs-CZ" sz="6000" b="1" dirty="0"/>
              <a:t>NMFY 160</a:t>
            </a:r>
            <a:endParaRPr lang="cs-CZ" sz="6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110592" y="5764100"/>
            <a:ext cx="3927021" cy="43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lnSpc>
                <a:spcPct val="10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2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10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10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10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10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cs-CZ" altLang="cs-CZ" sz="18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18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(5.2.5) </a:t>
            </a:r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Tlumený oscilátor; </a:t>
            </a:r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typy </a:t>
            </a:r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řešení</a:t>
            </a:r>
            <a:b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h</m:t>
                      </m:r>
                      <m:acc>
                        <m:accPr>
                          <m:chr m:val="̇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Opět zavedeme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≔</m:t>
                    </m:r>
                    <m:rad>
                      <m:radPr>
                        <m:degHide m:val="on"/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cs-CZ" altLang="cs-CZ" sz="2400" dirty="0"/>
                  <a:t> a dále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acc>
                        <m:accPr>
                          <m:chr m:val="̇"/>
                          <m:ctrlPr>
                            <a:rPr lang="cs-CZ" altLang="cs-CZ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altLang="cs-CZ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Opět hledáme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cs-CZ" altLang="cs-CZ" sz="2400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cs-CZ" altLang="cs-CZ" sz="24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cs-CZ" altLang="cs-CZ" sz="2400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cs-CZ" altLang="cs-CZ" sz="2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cs-CZ" altLang="cs-CZ" sz="2400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𝛿𝜆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Podle znaménka </a:t>
                </a:r>
                <a14:m>
                  <m:oMath xmlns:m="http://schemas.openxmlformats.org/officeDocument/2006/math">
                    <m:r>
                      <a:rPr lang="cs-CZ" altLang="cs-CZ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cs-CZ" altLang="cs-CZ" sz="2400" dirty="0" smtClean="0"/>
                  <a:t> jsou tři případy: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1</a:t>
                </a:r>
                <a:r>
                  <a:rPr lang="cs-CZ" altLang="cs-CZ" sz="2400" dirty="0"/>
                  <a:t>) </a:t>
                </a:r>
                <a14:m>
                  <m:oMath xmlns:m="http://schemas.openxmlformats.org/officeDocument/2006/math">
                    <m:r>
                      <a:rPr lang="cs-CZ" altLang="cs-CZ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cs-CZ" altLang="cs-CZ" sz="24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altLang="cs-CZ" sz="2400" dirty="0" smtClean="0"/>
                  <a:t> tlumené </a:t>
                </a:r>
                <a:r>
                  <a:rPr lang="cs-CZ" altLang="cs-CZ" sz="2400" dirty="0"/>
                  <a:t>harmonické kmity: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2)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cs-CZ" altLang="cs-CZ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altLang="cs-CZ" sz="2400" dirty="0"/>
                  <a:t> aperiodický pohyb: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3)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cs-CZ" altLang="cs-CZ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altLang="cs-CZ" sz="2400" dirty="0"/>
                  <a:t> mezní aperiodický pohyb: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16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(5.2.5) Tlumené </a:t>
            </a:r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harmonické kmity</a:t>
            </a:r>
            <a:b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1) tlumené harmonické kmity: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Zavedeme </a:t>
                </a:r>
                <a14:m>
                  <m:oMath xmlns:m="http://schemas.openxmlformats.org/officeDocument/2006/math">
                    <m:r>
                      <a:rPr lang="cs-CZ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Dostaneme ihned obecné řešení, např.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p>
                        <m:sSup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cs-CZ" altLang="cs-CZ" sz="2400" dirty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cs-CZ" altLang="cs-CZ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sSup>
                        <m:sSup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cs-CZ" altLang="cs-CZ" sz="2400" dirty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d>
                            <m:dPr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cs-CZ" altLang="cs-CZ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altLang="cs-CZ" sz="2400" dirty="0">
                  <a:ea typeface="Cambria Math" panose="02040503050406030204" pitchFamily="18" charset="0"/>
                </a:endParaRP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			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sz="24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𝐵</m:t>
                    </m:r>
                    <m:func>
                      <m:func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sz="24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cs-CZ" altLang="cs-CZ" sz="240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cs-CZ" altLang="cs-CZ" sz="2400" dirty="0"/>
                  <a:t>	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 			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cs-CZ" altLang="cs-CZ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func>
                      <m:func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sz="24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Typ pohybu: kmitání s klesající </a:t>
                </a:r>
                <a:r>
                  <a:rPr lang="cs-CZ" altLang="cs-CZ" sz="2400" dirty="0" smtClean="0"/>
                  <a:t>amplitudou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1: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=1:</m:t>
                    </m:r>
                    <m:sSup>
                      <m:sSupPr>
                        <m:ctrlP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cs-CZ" altLang="cs-CZ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Nulové body i lok. extrémy: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½ 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1292788"/>
            <a:ext cx="270448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5.2.5 </a:t>
            </a:r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Aperiodický </a:t>
            </a:r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pohyb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2) aperiodický pohyb: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Zavedeme </a:t>
                </a:r>
                <a14:m>
                  <m:oMath xmlns:m="http://schemas.openxmlformats.org/officeDocument/2006/math">
                    <m:r>
                      <a:rPr lang="cs-CZ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∆≔</m:t>
                    </m:r>
                    <m:rad>
                      <m:radPr>
                        <m:degHide m:val="on"/>
                        <m:ctrlP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cs-CZ" alt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alt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cs-CZ" alt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Dostaneme opět ihned obecné řešení, např.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cs-CZ" altLang="cs-CZ" sz="2400" dirty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</m:e>
                          </m:d>
                          <m:r>
                            <a:rPr lang="cs-CZ" altLang="cs-CZ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cs-CZ" altLang="cs-CZ" sz="2400" dirty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  <m:r>
                            <a:rPr lang="cs-CZ" altLang="cs-CZ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altLang="cs-CZ" sz="2400" dirty="0">
                  <a:ea typeface="Cambria Math" panose="02040503050406030204" pitchFamily="18" charset="0"/>
                </a:endParaRP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Typ pohybu: exponenciálně zaniká</a:t>
                </a:r>
              </a:p>
              <a:p>
                <a:pPr marL="508000" lvl="1" indent="0">
                  <a:buSzPct val="4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400" dirty="0"/>
              </a:p>
              <a:p>
                <a:pPr marL="508000" lvl="1" indent="0">
                  <a:buSzPct val="4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 bwMode="auto">
          <a:xfrm flipV="1">
            <a:off x="1835696" y="4653136"/>
            <a:ext cx="4680520" cy="7200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Volný tvar 5"/>
          <p:cNvSpPr/>
          <p:nvPr/>
        </p:nvSpPr>
        <p:spPr bwMode="auto">
          <a:xfrm>
            <a:off x="1931519" y="4065256"/>
            <a:ext cx="4488873" cy="1247767"/>
          </a:xfrm>
          <a:custGeom>
            <a:avLst/>
            <a:gdLst>
              <a:gd name="connsiteX0" fmla="*/ 0 w 4488873"/>
              <a:gd name="connsiteY0" fmla="*/ 1247767 h 1247767"/>
              <a:gd name="connsiteX1" fmla="*/ 727363 w 4488873"/>
              <a:gd name="connsiteY1" fmla="*/ 28567 h 1247767"/>
              <a:gd name="connsiteX2" fmla="*/ 1690254 w 4488873"/>
              <a:gd name="connsiteY2" fmla="*/ 395712 h 1247767"/>
              <a:gd name="connsiteX3" fmla="*/ 4488873 w 4488873"/>
              <a:gd name="connsiteY3" fmla="*/ 506549 h 1247767"/>
              <a:gd name="connsiteX4" fmla="*/ 4488873 w 4488873"/>
              <a:gd name="connsiteY4" fmla="*/ 506549 h 1247767"/>
              <a:gd name="connsiteX5" fmla="*/ 4488873 w 4488873"/>
              <a:gd name="connsiteY5" fmla="*/ 492694 h 1247767"/>
              <a:gd name="connsiteX6" fmla="*/ 4488873 w 4488873"/>
              <a:gd name="connsiteY6" fmla="*/ 506549 h 124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8873" h="1247767">
                <a:moveTo>
                  <a:pt x="0" y="1247767"/>
                </a:moveTo>
                <a:cubicBezTo>
                  <a:pt x="222827" y="709171"/>
                  <a:pt x="445654" y="170576"/>
                  <a:pt x="727363" y="28567"/>
                </a:cubicBezTo>
                <a:cubicBezTo>
                  <a:pt x="1009072" y="-113442"/>
                  <a:pt x="1063336" y="316048"/>
                  <a:pt x="1690254" y="395712"/>
                </a:cubicBezTo>
                <a:cubicBezTo>
                  <a:pt x="2317172" y="475376"/>
                  <a:pt x="4488873" y="506549"/>
                  <a:pt x="4488873" y="506549"/>
                </a:cubicBezTo>
                <a:lnTo>
                  <a:pt x="4488873" y="506549"/>
                </a:lnTo>
                <a:lnTo>
                  <a:pt x="4488873" y="492694"/>
                </a:lnTo>
                <a:lnTo>
                  <a:pt x="4488873" y="506549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cxnSp>
        <p:nvCxnSpPr>
          <p:cNvPr id="7" name="Přímá spojnice 6"/>
          <p:cNvCxnSpPr/>
          <p:nvPr/>
        </p:nvCxnSpPr>
        <p:spPr bwMode="auto">
          <a:xfrm>
            <a:off x="2123728" y="4509120"/>
            <a:ext cx="0" cy="72008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7"/>
          <p:cNvCxnSpPr/>
          <p:nvPr/>
        </p:nvCxnSpPr>
        <p:spPr bwMode="auto">
          <a:xfrm>
            <a:off x="2555776" y="4029252"/>
            <a:ext cx="0" cy="7679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8"/>
          <p:cNvCxnSpPr/>
          <p:nvPr/>
        </p:nvCxnSpPr>
        <p:spPr bwMode="auto">
          <a:xfrm>
            <a:off x="3246438" y="4293096"/>
            <a:ext cx="0" cy="50405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8659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5.2.5 </a:t>
            </a:r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Aperiodický </a:t>
            </a:r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pohyb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977356"/>
            <a:ext cx="3429000" cy="204787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7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5.2.5 </a:t>
            </a:r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Mezní </a:t>
            </a:r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aperiodický pohyb</a:t>
            </a:r>
            <a:b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3) mezní aperiodický pohyb: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Charakteristická </a:t>
                </a:r>
                <a:r>
                  <a:rPr lang="cs-CZ" altLang="cs-CZ" sz="2400" dirty="0"/>
                  <a:t>rovnice má dvojnásobný kořen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Řešení má tvar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cs-CZ" altLang="cs-CZ" sz="2400" dirty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altLang="cs-CZ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altLang="cs-CZ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cs-CZ" altLang="cs-CZ" sz="2400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cs-CZ" altLang="cs-CZ" sz="2400" dirty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  <m:sub/>
                      </m:sSub>
                    </m:oMath>
                  </m:oMathPara>
                </a14:m>
                <a:endParaRPr lang="cs-CZ" altLang="cs-CZ" sz="2400" dirty="0">
                  <a:ea typeface="Cambria Math" panose="02040503050406030204" pitchFamily="18" charset="0"/>
                </a:endParaRP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Typ pohybu: podobný jako tlumený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400" dirty="0" smtClean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V praxi: nejrychlejší </a:t>
                </a:r>
                <a:r>
                  <a:rPr lang="cs-CZ" altLang="cs-CZ" sz="2400" dirty="0"/>
                  <a:t>přiblížení rovnovážné poloze</a:t>
                </a:r>
              </a:p>
              <a:p>
                <a:pPr marL="508000" lvl="1" indent="0">
                  <a:buSzPct val="4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961" b="-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 bwMode="auto">
          <a:xfrm flipV="1">
            <a:off x="1242883" y="4654219"/>
            <a:ext cx="4680520" cy="7200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Volný tvar 5"/>
          <p:cNvSpPr/>
          <p:nvPr/>
        </p:nvSpPr>
        <p:spPr bwMode="auto">
          <a:xfrm>
            <a:off x="1434530" y="4097277"/>
            <a:ext cx="4488873" cy="1247767"/>
          </a:xfrm>
          <a:custGeom>
            <a:avLst/>
            <a:gdLst>
              <a:gd name="connsiteX0" fmla="*/ 0 w 4488873"/>
              <a:gd name="connsiteY0" fmla="*/ 1247767 h 1247767"/>
              <a:gd name="connsiteX1" fmla="*/ 727363 w 4488873"/>
              <a:gd name="connsiteY1" fmla="*/ 28567 h 1247767"/>
              <a:gd name="connsiteX2" fmla="*/ 1690254 w 4488873"/>
              <a:gd name="connsiteY2" fmla="*/ 395712 h 1247767"/>
              <a:gd name="connsiteX3" fmla="*/ 4488873 w 4488873"/>
              <a:gd name="connsiteY3" fmla="*/ 506549 h 1247767"/>
              <a:gd name="connsiteX4" fmla="*/ 4488873 w 4488873"/>
              <a:gd name="connsiteY4" fmla="*/ 506549 h 1247767"/>
              <a:gd name="connsiteX5" fmla="*/ 4488873 w 4488873"/>
              <a:gd name="connsiteY5" fmla="*/ 492694 h 1247767"/>
              <a:gd name="connsiteX6" fmla="*/ 4488873 w 4488873"/>
              <a:gd name="connsiteY6" fmla="*/ 506549 h 124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8873" h="1247767">
                <a:moveTo>
                  <a:pt x="0" y="1247767"/>
                </a:moveTo>
                <a:cubicBezTo>
                  <a:pt x="222827" y="709171"/>
                  <a:pt x="445654" y="170576"/>
                  <a:pt x="727363" y="28567"/>
                </a:cubicBezTo>
                <a:cubicBezTo>
                  <a:pt x="1009072" y="-113442"/>
                  <a:pt x="1063336" y="316048"/>
                  <a:pt x="1690254" y="395712"/>
                </a:cubicBezTo>
                <a:cubicBezTo>
                  <a:pt x="2317172" y="475376"/>
                  <a:pt x="4488873" y="506549"/>
                  <a:pt x="4488873" y="506549"/>
                </a:cubicBezTo>
                <a:lnTo>
                  <a:pt x="4488873" y="506549"/>
                </a:lnTo>
                <a:lnTo>
                  <a:pt x="4488873" y="492694"/>
                </a:lnTo>
                <a:lnTo>
                  <a:pt x="4488873" y="506549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cxnSp>
        <p:nvCxnSpPr>
          <p:cNvPr id="7" name="Přímá spojnice 6"/>
          <p:cNvCxnSpPr/>
          <p:nvPr/>
        </p:nvCxnSpPr>
        <p:spPr bwMode="auto">
          <a:xfrm>
            <a:off x="1580059" y="4690223"/>
            <a:ext cx="0" cy="72008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7"/>
          <p:cNvCxnSpPr/>
          <p:nvPr/>
        </p:nvCxnSpPr>
        <p:spPr bwMode="auto">
          <a:xfrm flipH="1">
            <a:off x="2054431" y="4186167"/>
            <a:ext cx="5177" cy="53499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8"/>
          <p:cNvCxnSpPr/>
          <p:nvPr/>
        </p:nvCxnSpPr>
        <p:spPr bwMode="auto">
          <a:xfrm>
            <a:off x="2619641" y="4186167"/>
            <a:ext cx="0" cy="50405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0858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293748"/>
                <a:ext cx="7886700" cy="1325563"/>
              </a:xfrm>
            </p:spPr>
            <p:txBody>
              <a:bodyPr/>
              <a:lstStyle/>
              <a:p>
                <a:r>
                  <a:rPr lang="cs-CZ" altLang="cs-CZ" sz="3600" dirty="0" smtClean="0">
                    <a:solidFill>
                      <a:srgbClr val="2300D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5.2.6 Vynucené kmity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600" i="1">
                            <a:solidFill>
                              <a:srgbClr val="2300DC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3600">
                            <a:solidFill>
                              <a:srgbClr val="2300DC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altLang="cs-CZ" sz="3600">
                            <a:solidFill>
                              <a:srgbClr val="2300DC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nor/>
                          </m:rPr>
                          <a:rPr lang="cs-CZ" altLang="cs-CZ" sz="3600">
                            <a:solidFill>
                              <a:srgbClr val="2300DC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</a:rPr>
                          <m:t>vt</m:t>
                        </m:r>
                      </m:sub>
                    </m:sSub>
                    <m:d>
                      <m:dPr>
                        <m:ctrlPr>
                          <a:rPr lang="cs-CZ" altLang="cs-CZ" sz="3600" i="1">
                            <a:solidFill>
                              <a:srgbClr val="2300DC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cs-CZ" sz="3600">
                            <a:solidFill>
                              <a:srgbClr val="2300DC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cs-CZ" sz="3600" dirty="0">
                  <a:solidFill>
                    <a:srgbClr val="2300D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293748"/>
                <a:ext cx="7886700" cy="1325563"/>
              </a:xfrm>
              <a:blipFill rotWithShape="0">
                <a:blip r:embed="rId2"/>
                <a:stretch>
                  <a:fillRect l="-2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Vnější síla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nor/>
                          </m:rPr>
                          <a:rPr lang="cs-CZ" altLang="cs-CZ" sz="2400">
                            <a:latin typeface="Cambria Math" panose="02040503050406030204" pitchFamily="18" charset="0"/>
                          </a:rPr>
                          <m:t>vt</m:t>
                        </m:r>
                      </m:sub>
                    </m:sSub>
                    <m:d>
                      <m:d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 altLang="cs-CZ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l-GR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cs-CZ" altLang="cs-CZ" sz="2400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častý případ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Fourierova </a:t>
                </a:r>
                <a:r>
                  <a:rPr lang="cs-CZ" altLang="cs-CZ" sz="2400" dirty="0" err="1"/>
                  <a:t>trafo</a:t>
                </a:r>
                <a:r>
                  <a:rPr lang="cs-CZ" altLang="cs-CZ" sz="2400" dirty="0"/>
                  <a:t> umožní </a:t>
                </a:r>
                <a:r>
                  <a:rPr lang="cs-CZ" altLang="cs-CZ" sz="2400" dirty="0" smtClean="0"/>
                  <a:t>zobecnit</a:t>
                </a:r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h</m:t>
                      </m:r>
                      <m:acc>
                        <m:accPr>
                          <m:chr m:val="̇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altLang="cs-CZ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alt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𝛺</m:t>
                          </m:r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acc>
                        <m:accPr>
                          <m:chr m:val="̇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altLang="cs-CZ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alt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𝛺</m:t>
                          </m:r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   (1)</m:t>
                          </m:r>
                        </m:e>
                      </m:func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Řešení: homogenní rovnice + „partikulární integrál“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Homogenní rovnici jsme řešili (tlumený oscilátor)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Partikulární integrál: ustálený stav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altLang="cs-CZ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cs-CZ" altLang="cs-CZ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cs-CZ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cs-CZ" altLang="cs-CZ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cs-CZ" altLang="cs-CZ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cs-CZ" alt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(2)</m:t>
                          </m:r>
                        </m:e>
                      </m:func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80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5.2.6 Vynucené </a:t>
            </a:r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kmity: řešení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cs-CZ" altLang="cs-CZ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cs-CZ" altLang="cs-CZ" dirty="0" smtClean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altLang="cs-CZ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cs-CZ" alt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acc>
                      <m:accPr>
                        <m:chr m:val="̇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altLang="cs-CZ" i="1" dirty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l-GR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cs-CZ" altLang="cs-CZ" dirty="0" smtClean="0"/>
                  <a:t> ; hledáme řešení ve tvaru</a:t>
                </a:r>
                <a:endParaRPr lang="cs-CZ" altLang="cs-CZ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cs-CZ" altLang="cs-CZ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cs-CZ" alt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cs-CZ" dirty="0" smtClean="0">
                    <a:ea typeface="Cambria Math" panose="02040503050406030204" pitchFamily="18" charset="0"/>
                  </a:rPr>
                  <a:t>. Zavedeme zkratky</a:t>
                </a:r>
                <a:endParaRPr lang="cs-CZ" altLang="cs-CZ" dirty="0">
                  <a:ea typeface="Cambria Math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l-GR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;   </m:t>
                        </m:r>
                        <m:func>
                          <m:func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altLang="cs-CZ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l-GR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;    </m:t>
                        </m:r>
                        <m:func>
                          <m:funcPr>
                            <m:ctrlP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altLang="cs-CZ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  </m:t>
                        </m:r>
                      </m:e>
                    </m:func>
                    <m:func>
                      <m:func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cs-CZ" altLang="cs-CZ" dirty="0">
                  <a:ea typeface="Cambria Math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=</m:t>
                        </m:r>
                      </m:e>
                    </m:func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</a:rPr>
                      <m:t>𝑐𝐶</m:t>
                    </m:r>
                    <m:r>
                      <a:rPr lang="cs-CZ" altLang="cs-CZ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</a:rPr>
                      <m:t>𝑠𝑆</m:t>
                    </m:r>
                  </m:oMath>
                </a14:m>
                <a:endParaRPr lang="cs-CZ" altLang="cs-CZ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l-GR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=</m:t>
                        </m:r>
                      </m:e>
                    </m:func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       −</m:t>
                        </m:r>
                        <m:r>
                          <a:rPr lang="el-GR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</a:rPr>
                      <m:t>𝑐𝑆</m:t>
                    </m:r>
                    <m:r>
                      <a:rPr lang="cs-CZ" altLang="cs-CZ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</a:rPr>
                      <m:t>𝑠𝐶</m:t>
                    </m:r>
                  </m:oMath>
                </a14:m>
                <a:endParaRPr lang="cs-CZ" altLang="cs-CZ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e>
                          <m:sup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=</m:t>
                        </m:r>
                      </m:e>
                    </m:func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       −</m:t>
                        </m:r>
                        <m:sSup>
                          <m:sSup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e>
                          <m:sup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</a:rPr>
                      <m:t>𝑐𝐶</m:t>
                    </m:r>
                    <m:r>
                      <a:rPr lang="cs-CZ" altLang="cs-CZ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e>
                          <m:sup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</a:rPr>
                      <m:t>𝑠𝑆</m:t>
                    </m:r>
                  </m:oMath>
                </a14:m>
                <a:endParaRPr lang="cs-CZ" altLang="cs-CZ" dirty="0" smtClean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/>
                  <a:t>dosadíme do (1) a obě strany vydělíme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cs-CZ" altLang="cs-CZ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cs-CZ" altLang="cs-CZ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e>
                      <m:sup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altLang="cs-CZ" i="1">
                        <a:latin typeface="Cambria Math" panose="02040503050406030204" pitchFamily="18" charset="0"/>
                      </a:rPr>
                      <m:t>𝑐𝐶</m:t>
                    </m:r>
                    <m:r>
                      <a:rPr lang="cs-CZ" altLang="cs-CZ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e>
                      <m:sup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altLang="cs-CZ" i="1">
                        <a:latin typeface="Cambria Math" panose="02040503050406030204" pitchFamily="18" charset="0"/>
                      </a:rPr>
                      <m:t>𝑠𝑆</m:t>
                    </m:r>
                    <m:r>
                      <a:rPr lang="cs-CZ" altLang="cs-CZ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cs-CZ" alt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𝑐𝑆</m:t>
                    </m:r>
                    <m:r>
                      <a:rPr lang="cs-CZ" altLang="cs-CZ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alt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𝑠𝐶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𝑐𝐶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𝑠𝑆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cs-CZ" altLang="cs-CZ" dirty="0" smtClean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/>
                  <a:t>Protože </a:t>
                </a:r>
                <a14:m>
                  <m:oMath xmlns:m="http://schemas.openxmlformats.org/officeDocument/2006/math">
                    <m:r>
                      <a:rPr lang="cs-CZ" altLang="cs-CZ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cs-CZ" altLang="cs-CZ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altLang="cs-CZ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altLang="cs-CZ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cs-CZ" dirty="0" smtClean="0"/>
                  <a:t>jsou lineárně nezávislé, musí být</a:t>
                </a:r>
                <a:endParaRPr lang="cs-CZ" altLang="cs-CZ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podle </a:t>
                </a:r>
                <a14:m>
                  <m:oMath xmlns:m="http://schemas.openxmlformats.org/officeDocument/2006/math">
                    <m:r>
                      <a:rPr lang="cs-CZ" altLang="cs-CZ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cs-CZ" altLang="cs-CZ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altLang="cs-CZ" dirty="0"/>
                  <a:t>	 </a:t>
                </a:r>
                <a14:m>
                  <m:oMath xmlns:m="http://schemas.openxmlformats.org/officeDocument/2006/math">
                    <m:r>
                      <a:rPr lang="cs-CZ" altLang="cs-CZ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e>
                      <m:sup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altLang="cs-CZ" i="1" dirty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altLang="cs-CZ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altLang="cs-CZ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alt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cs-CZ" altLang="cs-CZ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podle </a:t>
                </a:r>
                <a14:m>
                  <m:oMath xmlns:m="http://schemas.openxmlformats.org/officeDocument/2006/math">
                    <m:r>
                      <a:rPr lang="cs-CZ" altLang="cs-CZ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altLang="cs-CZ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altLang="cs-CZ" dirty="0"/>
                  <a:t>	 </a:t>
                </a:r>
                <a14:m>
                  <m:oMath xmlns:m="http://schemas.openxmlformats.org/officeDocument/2006/math">
                    <m:r>
                      <a:rPr lang="cs-CZ" altLang="cs-CZ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e>
                      <m:sup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altLang="cs-CZ" i="1" dirty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altLang="cs-CZ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cs-CZ" altLang="cs-CZ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alt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cs-CZ" alt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892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5.2.6 Vynucené </a:t>
            </a:r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kmity: řešení </a:t>
            </a:r>
            <a:r>
              <a:rPr lang="cs-CZ" altLang="cs-CZ" sz="32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(dokončení)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podle </a:t>
                </a:r>
                <a14:m>
                  <m:oMath xmlns:m="http://schemas.openxmlformats.org/officeDocument/2006/math">
                    <m:r>
                      <a:rPr lang="cs-CZ" altLang="cs-CZ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cs-CZ" altLang="cs-CZ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altLang="cs-CZ" sz="2400" dirty="0"/>
                  <a:t>	 </a:t>
                </a:r>
                <a14:m>
                  <m:oMath xmlns:m="http://schemas.openxmlformats.org/officeDocument/2006/math">
                    <m:r>
                      <a:rPr lang="cs-CZ" altLang="cs-CZ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e>
                      <m:sup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altLang="cs-CZ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r>
                      <a:rPr lang="cs-CZ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cs-CZ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cs-CZ" altLang="cs-CZ" sz="2400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podle </a:t>
                </a:r>
                <a14:m>
                  <m:oMath xmlns:m="http://schemas.openxmlformats.org/officeDocument/2006/math">
                    <m:r>
                      <a:rPr lang="cs-CZ" altLang="cs-CZ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altLang="cs-CZ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altLang="cs-CZ" sz="2400" dirty="0"/>
                  <a:t>	 </a:t>
                </a:r>
                <a14:m>
                  <m:oMath xmlns:m="http://schemas.openxmlformats.org/officeDocument/2006/math">
                    <m:r>
                      <a:rPr lang="cs-CZ" altLang="cs-CZ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e>
                      <m:sup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cs-CZ" altLang="cs-CZ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r>
                      <a:rPr lang="cs-CZ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cs-CZ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cs-CZ" altLang="cs-CZ" sz="2400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e>
                          <m:sup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altLang="cs-CZ" sz="2400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e>
                      <m:sup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altLang="cs-CZ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altLang="cs-CZ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alt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altLang="cs-CZ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s-CZ" altLang="cs-CZ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cs-CZ" alt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altLang="cs-CZ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altLang="cs-CZ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altLang="cs-CZ" sz="2400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alt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cs-CZ" altLang="cs-CZ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cs-CZ" alt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altLang="cs-CZ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l-GR" altLang="cs-CZ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𝛺</m:t>
                                    </m:r>
                                  </m:e>
                                  <m:sup>
                                    <m:r>
                                      <a:rPr lang="cs-CZ" altLang="cs-CZ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cs-CZ" altLang="cs-CZ" sz="2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cs-CZ" altLang="cs-CZ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altLang="cs-CZ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cs-CZ" altLang="cs-CZ" sz="2400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cs-CZ" altLang="cs-CZ" sz="24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cs-CZ" altLang="cs-CZ" sz="2400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cs-CZ" altLang="cs-CZ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cs-CZ" alt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alt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cs-CZ" altLang="cs-CZ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cs-CZ" alt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alt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  <m:sup>
                                <m:r>
                                  <a:rPr lang="cs-CZ" altLang="cs-CZ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cs-CZ" altLang="cs-CZ" sz="2400" dirty="0"/>
                  <a:t> 	(amplituda)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400" i="1" dirty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l-GR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num>
                      <m:den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e>
                          <m:sup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altLang="cs-CZ" sz="2400" dirty="0"/>
                  <a:t>	(fáze)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b="1" i="1" dirty="0"/>
                  <a:t>Rozbor</a:t>
                </a:r>
                <a:r>
                  <a:rPr lang="cs-CZ" altLang="cs-CZ" sz="2400" dirty="0"/>
                  <a:t>: jmenovatel </a:t>
                </a:r>
                <a:r>
                  <a:rPr lang="cs-CZ" altLang="cs-CZ" sz="2400" dirty="0" smtClean="0"/>
                  <a:t>nulový: 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>
                    <a:ea typeface="Cambria Math" panose="02040503050406030204" pitchFamily="18" charset="0"/>
                  </a:rPr>
                  <a:t>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altLang="cs-CZ" sz="2400" dirty="0"/>
                  <a:t> </a:t>
                </a:r>
                <a:r>
                  <a:rPr lang="cs-CZ" altLang="cs-CZ" sz="2400" dirty="0" smtClean="0"/>
                  <a:t>to nevadí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cs-CZ" altLang="cs-CZ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altLang="cs-CZ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altLang="cs-CZ" sz="2400" dirty="0" smtClean="0"/>
                  <a:t>; 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s-CZ" altLang="cs-CZ" sz="2400" dirty="0" smtClean="0"/>
                  <a:t>: rezonance</a:t>
                </a:r>
                <a:endParaRPr lang="cs-CZ" alt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80" b="-1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652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5.2.6 </a:t>
            </a:r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Vynucené kmity: Rezonance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cs-CZ" alt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cs-CZ" alt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altLang="cs-CZ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l-GR" alt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𝛺</m:t>
                                    </m:r>
                                  </m:e>
                                  <m:sup>
                                    <m:r>
                                      <a:rPr lang="cs-CZ" altLang="cs-CZ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cs-CZ" altLang="cs-CZ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altLang="cs-CZ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cs-CZ" altLang="cs-CZ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cs-CZ" altLang="cs-CZ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lang="cs-CZ" alt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cs-CZ" alt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  <m:sup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cs-CZ" altLang="cs-CZ" dirty="0"/>
                  <a:t> 	(amplituda)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i="1" dirty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altLang="cs-CZ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cs-CZ" altLang="cs-CZ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l-GR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num>
                      <m:den>
                        <m:sSup>
                          <m:sSup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e>
                          <m:sup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cs-CZ" altLang="cs-CZ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altLang="cs-CZ" dirty="0"/>
                  <a:t>	(fáze)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Maximum: standardně,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cs-CZ" altLang="cs-CZ" dirty="0"/>
                          <m:t> </m:t>
                        </m:r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l-GR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den>
                    </m:f>
                    <m:r>
                      <a:rPr lang="cs-CZ" altLang="cs-CZ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altLang="cs-CZ" dirty="0" smtClean="0"/>
                  <a:t>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cs-CZ" altLang="cs-CZ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alt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alt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r>
                      <a:rPr lang="cs-CZ" altLang="cs-CZ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alt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cs-CZ" alt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  <m:sup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cs-CZ" alt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cs-CZ" alt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  <m:sup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cs-CZ" alt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  <m:sup>
                                <m:r>
                                  <a:rPr lang="cs-CZ" altLang="cs-CZ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cs-CZ" altLang="cs-CZ" dirty="0"/>
                  <a:t> </a:t>
                </a:r>
                <a:r>
                  <a:rPr lang="cs-CZ" altLang="cs-CZ" dirty="0" smtClean="0"/>
                  <a:t>(</a:t>
                </a:r>
                <a14:m>
                  <m:oMath xmlns:m="http://schemas.openxmlformats.org/officeDocument/2006/math">
                    <m:r>
                      <a:rPr lang="cs-CZ" alt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cs-CZ" alt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cs-CZ" altLang="cs-CZ" dirty="0" smtClean="0"/>
                  <a:t>)</a:t>
                </a:r>
                <a:endParaRPr lang="cs-CZ" altLang="cs-CZ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/>
                  <a:t>Závislost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alt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r>
                      <a:rPr lang="cs-CZ" alt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cs-CZ" alt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cs-CZ" alt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altLang="cs-CZ" dirty="0" smtClean="0"/>
                  <a:t> pro dané </a:t>
                </a:r>
                <a14:m>
                  <m:oMath xmlns:m="http://schemas.openxmlformats.org/officeDocument/2006/math">
                    <m:r>
                      <a:rPr lang="cs-CZ" alt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cs-CZ" altLang="cs-CZ" dirty="0" smtClean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/>
                  <a:t>Závislost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altLang="cs-CZ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alt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alt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r>
                      <a:rPr lang="cs-CZ" alt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altLang="cs-CZ" dirty="0" smtClean="0"/>
                  <a:t> fialově </a:t>
                </a:r>
                <a:r>
                  <a:rPr lang="cs-CZ" altLang="cs-CZ" dirty="0" err="1" smtClean="0"/>
                  <a:t>čárk</a:t>
                </a:r>
                <a:r>
                  <a:rPr lang="cs-CZ" altLang="cs-CZ" dirty="0" smtClean="0"/>
                  <a:t>.</a:t>
                </a:r>
                <a:endParaRPr lang="cs-CZ" altLang="cs-CZ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70" y="3361000"/>
            <a:ext cx="4591758" cy="29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5.2.6 Vynucené kmity: Energie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Netlumené kmity: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b>
                    </m:sSub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alt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cs-CZ" alt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altLang="cs-CZ" sz="2400" b="0" dirty="0" smtClean="0">
                  <a:ea typeface="Cambria Math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Tlumené </a:t>
                </a:r>
                <a:r>
                  <a:rPr lang="cs-CZ" altLang="cs-CZ" sz="2400" dirty="0"/>
                  <a:t>kmity</a:t>
                </a:r>
                <a:r>
                  <a:rPr lang="cs-CZ" altLang="cs-CZ" sz="2400" dirty="0" smtClean="0"/>
                  <a:t>:		</a:t>
                </a:r>
                <a14:m>
                  <m:oMath xmlns:m="http://schemas.openxmlformats.org/officeDocument/2006/math">
                    <m:r>
                      <a:rPr lang="cs-CZ" altLang="cs-CZ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  <m:d>
                      <m:d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cs-CZ" altLang="cs-CZ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altLang="cs-CZ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alt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cs-CZ" altLang="cs-CZ" sz="2400" i="1" dirty="0" smtClean="0">
                  <a:latin typeface="Cambria Math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>
                    <a:latin typeface="Cambria Math" panose="02040503050406030204" pitchFamily="18" charset="0"/>
                  </a:rPr>
                  <a:t> 				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altLang="cs-CZ" sz="2400" dirty="0" smtClean="0">
                  <a:latin typeface="Cambria Math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Vtištěná energie za 1 periodu: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altLang="cs-CZ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cs-CZ" altLang="cs-CZ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altLang="cs-CZ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l-GR" alt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r>
                      <a:rPr lang="cs-CZ" alt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altLang="cs-CZ" sz="2400" i="1" dirty="0" smtClean="0">
                  <a:latin typeface="Cambria Math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err="1" smtClean="0">
                    <a:latin typeface="Cambria Math" panose="02040503050406030204" pitchFamily="18" charset="0"/>
                  </a:rPr>
                  <a:t>prům</a:t>
                </a:r>
                <a:r>
                  <a:rPr lang="cs-CZ" altLang="cs-CZ" sz="2400" dirty="0" smtClean="0">
                    <a:latin typeface="Cambria Math" panose="02040503050406030204" pitchFamily="18" charset="0"/>
                  </a:rPr>
                  <a:t>. ztrát. výkon: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cs-CZ" altLang="cs-CZ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cs-CZ" altLang="cs-CZ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cs-CZ" alt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e>
                      <m:sup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alt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e>
                          <m:sup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altLang="cs-CZ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cs-CZ" alt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cs-CZ" alt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altLang="cs-CZ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l-GR" alt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  <m:sup>
                                <m:r>
                                  <a:rPr lang="cs-CZ" altLang="cs-CZ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cs-CZ" altLang="cs-CZ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altLang="cs-CZ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cs-CZ" altLang="cs-CZ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e>
                          <m:sup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altLang="cs-CZ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>
                    <a:latin typeface="Cambria Math" panose="02040503050406030204" pitchFamily="18" charset="0"/>
                  </a:rPr>
                  <a:t>podobné jako dříve, ale max. pro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  <m:sSubSup>
                              <m:sSubSupPr>
                                <m:ctrlPr>
                                  <a:rPr lang="cs-CZ" altLang="cs-CZ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altLang="cs-CZ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cs-CZ" altLang="cs-CZ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e>
                          <m:sup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altLang="cs-CZ" sz="24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altLang="cs-CZ" sz="2400" dirty="0" smtClean="0">
                    <a:latin typeface="Cambria Math" panose="02040503050406030204" pitchFamily="18" charset="0"/>
                  </a:rPr>
                  <a:t>, tedy</a:t>
                </a:r>
              </a:p>
              <a:p>
                <a:pPr marL="1193800" lvl="2" indent="-34290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el-GR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r>
                      <a:rPr lang="cs-CZ" alt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altLang="cs-CZ" sz="2400" dirty="0" smtClean="0">
                    <a:latin typeface="Cambria Math" panose="02040503050406030204" pitchFamily="18" charset="0"/>
                  </a:rPr>
                  <a:t> nezávisle na tlumení.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>
                    <a:latin typeface="Cambria Math" panose="02040503050406030204" pitchFamily="18" charset="0"/>
                  </a:rPr>
                  <a:t>Činitel jakosti: </a:t>
                </a:r>
                <a14:m>
                  <m:oMath xmlns:m="http://schemas.openxmlformats.org/officeDocument/2006/math">
                    <m:r>
                      <a:rPr lang="cs-CZ" altLang="cs-CZ" sz="24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altLang="cs-CZ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r>
                      <a:rPr lang="cs-CZ" altLang="cs-CZ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𝜋𝛿</m:t>
                        </m:r>
                        <m:r>
                          <a:rPr lang="el-GR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altLang="cs-CZ" sz="24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cs-CZ" alt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l-GR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den>
                    </m:f>
                  </m:oMath>
                </a14:m>
                <a:endParaRPr lang="cs-CZ" altLang="cs-CZ" sz="2400" dirty="0" smtClean="0">
                  <a:latin typeface="Cambria Math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>
                    <a:latin typeface="Cambria Math" panose="02040503050406030204" pitchFamily="18" charset="0"/>
                  </a:rPr>
                  <a:t>v rezonanci: 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endParaRPr lang="cs-CZ" altLang="cs-CZ" sz="240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40" b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4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 Řešení pohybové rovnice. Kmity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5.1 </a:t>
                </a:r>
                <a:r>
                  <a:rPr lang="cs-CZ" altLang="cs-CZ" sz="2400" dirty="0"/>
                  <a:t>Pohybová rovnice</a:t>
                </a:r>
              </a:p>
              <a:p>
                <a:pPr marL="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HB </a:t>
                </a:r>
                <a:r>
                  <a:rPr lang="cs-CZ" altLang="cs-CZ" sz="2400" dirty="0"/>
                  <a:t>v klasické mechanice: 2 NZ (zákon síly) </a:t>
                </a:r>
                <a14:m>
                  <m:oMath xmlns:m="http://schemas.openxmlformats.org/officeDocument/2006/math">
                    <m:r>
                      <a:rPr lang="cs-CZ" altLang="cs-CZ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cs-CZ" altLang="cs-CZ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altLang="cs-CZ" sz="2400" dirty="0"/>
                  <a:t>, v 1D </a:t>
                </a:r>
              </a:p>
              <a:p>
                <a:pPr marL="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cs-CZ" altLang="cs-CZ" sz="2400" dirty="0"/>
              </a:p>
              <a:p>
                <a:pPr marL="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cs-CZ" altLang="cs-CZ" sz="24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altLang="cs-CZ" sz="2400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cs-CZ" altLang="cs-CZ" sz="2400" dirty="0"/>
              </a:p>
              <a:p>
                <a:pPr marL="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Budeme řešit pro konkrétní tvary síly F.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59" t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4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5.2.7 Superpozice kmitů; stejný směr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>
                    <a:latin typeface="Cambria" panose="02040503050406030204" pitchFamily="18" charset="0"/>
                  </a:rPr>
                  <a:t>Netlumené kmity: </a:t>
                </a:r>
                <a:r>
                  <a:rPr lang="cs-CZ" alt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alt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altLang="cs-CZ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altLang="cs-CZ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alt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cs-CZ" altLang="cs-CZ" b="0" dirty="0" smtClean="0">
                  <a:ea typeface="Cambria Math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/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alt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altLang="cs-CZ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cs-CZ" altLang="cs-CZ" dirty="0" smtClean="0">
                  <a:latin typeface="Cambria Math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>
                    <a:latin typeface="Cambria Math" panose="02040503050406030204" pitchFamily="18" charset="0"/>
                  </a:rPr>
                  <a:t>Dva </a:t>
                </a:r>
                <a:r>
                  <a:rPr lang="cs-CZ" altLang="cs-CZ" dirty="0" err="1" smtClean="0">
                    <a:latin typeface="Cambria Math" panose="02040503050406030204" pitchFamily="18" charset="0"/>
                  </a:rPr>
                  <a:t>spec</a:t>
                </a:r>
                <a:r>
                  <a:rPr lang="cs-CZ" altLang="cs-CZ" dirty="0" smtClean="0">
                    <a:latin typeface="Cambria Math" panose="02040503050406030204" pitchFamily="18" charset="0"/>
                  </a:rPr>
                  <a:t>. případy: 	</a:t>
                </a:r>
                <a:r>
                  <a:rPr lang="cs-CZ" altLang="cs-CZ" b="1" i="1" dirty="0" smtClean="0">
                    <a:latin typeface="Cambria Math" panose="02040503050406030204" pitchFamily="18" charset="0"/>
                  </a:rPr>
                  <a:t>a:</a:t>
                </a:r>
                <a:r>
                  <a:rPr lang="cs-CZ" altLang="cs-CZ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altLang="cs-CZ" dirty="0" smtClean="0">
                    <a:latin typeface="Cambria Math" panose="02040503050406030204" pitchFamily="18" charset="0"/>
                  </a:rPr>
                  <a:t>, 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/>
                  <a:t> 		</a:t>
                </a:r>
                <a:r>
                  <a:rPr lang="cs-CZ" altLang="cs-CZ" dirty="0"/>
                  <a:t>	</a:t>
                </a:r>
                <a:r>
                  <a:rPr lang="cs-CZ" altLang="cs-CZ" b="1" i="1" dirty="0" smtClean="0"/>
                  <a:t>b:</a:t>
                </a:r>
                <a:r>
                  <a:rPr lang="cs-CZ" alt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altLang="cs-CZ" dirty="0" smtClean="0">
                    <a:latin typeface="Cambria Math" panose="02040503050406030204" pitchFamily="18" charset="0"/>
                  </a:rPr>
                  <a:t>, 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cs-CZ" alt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altLang="cs-CZ" dirty="0" smtClean="0">
                  <a:latin typeface="Cambria Math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b="1" i="1" dirty="0" smtClean="0">
                    <a:latin typeface="Cambria Math" panose="02040503050406030204" pitchFamily="18" charset="0"/>
                  </a:rPr>
                  <a:t>a</a:t>
                </a:r>
                <a:r>
                  <a:rPr lang="cs-CZ" altLang="cs-CZ" i="1" dirty="0" smtClean="0">
                    <a:latin typeface="Cambria Math" panose="02040503050406030204" pitchFamily="18" charset="0"/>
                  </a:rPr>
                  <a:t>:  </a:t>
                </a:r>
                <a:r>
                  <a:rPr lang="cs-CZ" altLang="cs-CZ" dirty="0" smtClean="0">
                    <a:latin typeface="Cambria Math" panose="02040503050406030204" pitchFamily="18" charset="0"/>
                  </a:rPr>
                  <a:t>táž frekvence, nová amplituda a fáze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b="1" i="1" dirty="0"/>
                  <a:t>b</a:t>
                </a:r>
                <a:r>
                  <a:rPr lang="cs-CZ" altLang="cs-CZ" b="1" i="1" dirty="0" smtClean="0"/>
                  <a:t>: </a:t>
                </a:r>
                <a:r>
                  <a:rPr lang="cs-CZ" altLang="cs-CZ" dirty="0" smtClean="0">
                    <a:latin typeface="Cambria Math" panose="02040503050406030204" pitchFamily="18" charset="0"/>
                  </a:rPr>
                  <a:t>Rázy (zázněje): </a:t>
                </a:r>
                <a:r>
                  <a:rPr lang="cs-CZ" altLang="cs-CZ" dirty="0" err="1" smtClean="0">
                    <a:latin typeface="Cambria Math" panose="02040503050406030204" pitchFamily="18" charset="0"/>
                  </a:rPr>
                  <a:t>frekv</a:t>
                </a:r>
                <a:r>
                  <a:rPr lang="cs-CZ" altLang="cs-CZ" dirty="0" smtClean="0">
                    <a:latin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altLang="cs-CZ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cs-CZ" altLang="cs-CZ" dirty="0" smtClean="0">
                    <a:latin typeface="Cambria Math" panose="02040503050406030204" pitchFamily="18" charset="0"/>
                  </a:rPr>
                  <a:t>, nikoli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altLang="cs-CZ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cs-CZ" altLang="cs-CZ" dirty="0" smtClean="0">
                    <a:latin typeface="Cambria Math" panose="02040503050406030204" pitchFamily="18" charset="0"/>
                  </a:rPr>
                  <a:t> !</a:t>
                </a:r>
              </a:p>
              <a:p>
                <a:pPr marL="508000" lvl="1" indent="0">
                  <a:buSzPct val="4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dirty="0" smtClean="0">
                  <a:latin typeface="Cambria Math" panose="02040503050406030204" pitchFamily="18" charset="0"/>
                </a:endParaRPr>
              </a:p>
              <a:p>
                <a:pPr marL="508000" lvl="1" indent="0">
                  <a:buSzPct val="4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dirty="0">
                  <a:latin typeface="Cambria Math" panose="02040503050406030204" pitchFamily="18" charset="0"/>
                </a:endParaRPr>
              </a:p>
              <a:p>
                <a:pPr marL="508000" lvl="1" indent="0">
                  <a:buSzPct val="4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dirty="0" smtClean="0">
                  <a:latin typeface="Cambria Math" panose="02040503050406030204" pitchFamily="18" charset="0"/>
                </a:endParaRPr>
              </a:p>
              <a:p>
                <a:pPr marL="508000" lvl="1" indent="0">
                  <a:buSzPct val="4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dirty="0" smtClean="0">
                  <a:latin typeface="Cambria Math" panose="02040503050406030204" pitchFamily="18" charset="0"/>
                </a:endParaRPr>
              </a:p>
              <a:p>
                <a:pPr marL="508000" lvl="1" indent="0">
                  <a:buSzPct val="4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dirty="0" smtClean="0">
                  <a:latin typeface="Cambria Math" panose="02040503050406030204" pitchFamily="18" charset="0"/>
                </a:endParaRPr>
              </a:p>
              <a:p>
                <a:pPr marL="508000" lvl="1" indent="0">
                  <a:buSzPct val="4500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4001294"/>
            <a:ext cx="48482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2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(5.2.7) Superpozice kmitů; kolmé směry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>
                    <a:latin typeface="Cambria" panose="02040503050406030204" pitchFamily="18" charset="0"/>
                  </a:rPr>
                  <a:t>Lissajousovy obrazce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>
                    <a:latin typeface="Cambria" panose="02040503050406030204" pitchFamily="18" charset="0"/>
                  </a:rPr>
                  <a:t>Netlumené kmity: </a:t>
                </a:r>
                <a:r>
                  <a:rPr lang="cs-CZ" alt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alt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alt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alt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altLang="cs-CZ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altLang="cs-CZ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alt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cs-CZ" altLang="cs-CZ" b="0" dirty="0" smtClean="0">
                  <a:ea typeface="Cambria Math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/>
                  <a:t> 			</a:t>
                </a:r>
                <a14:m>
                  <m:oMath xmlns:m="http://schemas.openxmlformats.org/officeDocument/2006/math"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cs-CZ" alt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alt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altLang="cs-CZ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cs-CZ" altLang="cs-CZ" dirty="0" smtClean="0">
                  <a:latin typeface="Cambria Math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altLang="cs-CZ" dirty="0" smtClean="0">
                    <a:latin typeface="Cambria Math" panose="02040503050406030204" pitchFamily="18" charset="0"/>
                  </a:rPr>
                  <a:t> racionální </a:t>
                </a:r>
                <a:r>
                  <a:rPr lang="cs-CZ" altLang="cs-CZ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 uzavřená křivka; vlevo </a:t>
                </a:r>
                <a14:m>
                  <m:oMath xmlns:m="http://schemas.openxmlformats.org/officeDocument/2006/math">
                    <m:r>
                      <a:rPr lang="cs-CZ" altLang="cs-CZ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cs-CZ" altLang="cs-CZ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, dole </a:t>
                </a:r>
                <a14:m>
                  <m:oMath xmlns:m="http://schemas.openxmlformats.org/officeDocument/2006/math">
                    <m:r>
                      <a:rPr lang="cs-CZ" altLang="cs-CZ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cs-CZ" altLang="cs-CZ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 bodů</a:t>
                </a:r>
                <a:r>
                  <a:rPr lang="cs-CZ" altLang="cs-CZ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i="1" dirty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altLang="cs-CZ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altLang="cs-CZ" dirty="0" smtClean="0">
                    <a:latin typeface="Cambria Math" panose="02040503050406030204" pitchFamily="18" charset="0"/>
                  </a:rPr>
                  <a:t> iracionální </a:t>
                </a:r>
                <a:r>
                  <a:rPr lang="cs-CZ" altLang="cs-CZ" dirty="0">
                    <a:latin typeface="Cambria Math" panose="02040503050406030204" pitchFamily="18" charset="0"/>
                    <a:sym typeface="Symbol" panose="05050102010706020507" pitchFamily="18" charset="2"/>
                  </a:rPr>
                  <a:t> </a:t>
                </a:r>
                <a:r>
                  <a:rPr lang="cs-CZ" altLang="cs-CZ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křivka hustá v obdélníku (viz Wiki)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65" y="3346451"/>
            <a:ext cx="46101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8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5.2.8 Vázané kmity. Kvazičástice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/>
                  <a:t>Dva </a:t>
                </a:r>
                <a:r>
                  <a:rPr lang="cs-CZ" altLang="cs-CZ" dirty="0"/>
                  <a:t>stejné </a:t>
                </a:r>
                <a:r>
                  <a:rPr lang="cs-CZ" altLang="cs-CZ" dirty="0" smtClean="0"/>
                  <a:t>netlumené </a:t>
                </a:r>
                <a:r>
                  <a:rPr lang="cs-CZ" altLang="cs-CZ" dirty="0"/>
                  <a:t>oscilátory </a:t>
                </a:r>
                <a:r>
                  <a:rPr lang="cs-CZ" altLang="cs-CZ" dirty="0" smtClean="0"/>
                  <a:t>s frekvencemi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cs-CZ" altLang="cs-CZ" dirty="0" smtClean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/>
                  <a:t>Zavedeme mezi nimi vazbu: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altLang="cs-CZ" dirty="0" smtClean="0">
                  <a:latin typeface="Cambria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altLang="cs-CZ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cs-CZ" alt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=−(</m:t>
                    </m:r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altLang="cs-CZ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altLang="cs-CZ" dirty="0" smtClean="0">
                  <a:latin typeface="Cambria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cs-CZ" altLang="cs-CZ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altLang="cs-CZ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altLang="cs-CZ" dirty="0">
                  <a:latin typeface="Cambria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	rovnice sečteme a odečteme:</a:t>
                </a:r>
                <a:endParaRPr lang="cs-CZ" alt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altLang="cs-CZ" dirty="0" smtClean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altLang="cs-CZ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cs-CZ" altLang="cs-CZ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altLang="cs-CZ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/>
                  <a:t>		dosazením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cs-CZ" altLang="cs-CZ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cs-CZ" altLang="cs-CZ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cs-CZ" altLang="cs-CZ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cs-CZ" altLang="cs-CZ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cs-CZ" altLang="cs-CZ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cs-CZ" altLang="cs-CZ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  <m:r>
                      <a:rPr lang="cs-CZ" altLang="cs-CZ" i="1" dirty="0">
                        <a:latin typeface="Cambria Math" panose="02040503050406030204" pitchFamily="18" charset="0"/>
                      </a:rPr>
                      <m:t>=−(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cs-CZ" altLang="cs-CZ" dirty="0" smtClean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/>
                  <a:t>Dřív: dvě spřažené částice </a:t>
                </a:r>
                <a:r>
                  <a:rPr lang="cs-CZ" altLang="cs-CZ" dirty="0"/>
                  <a:t>(</a:t>
                </a:r>
                <a:r>
                  <a:rPr lang="cs-CZ" altLang="cs-CZ" dirty="0" smtClean="0"/>
                  <a:t>polohy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altLang="cs-CZ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altLang="cs-CZ" dirty="0"/>
                  <a:t>, </a:t>
                </a:r>
                <a:r>
                  <a:rPr lang="cs-CZ" altLang="cs-CZ" dirty="0" smtClean="0"/>
                  <a:t>frekvence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altLang="cs-CZ" dirty="0" smtClean="0"/>
                  <a:t>)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/>
                  <a:t>Teď: dvě volné kvazičástice (polohy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cs-CZ" altLang="cs-CZ" dirty="0" smtClean="0"/>
                  <a:t>,</a:t>
                </a:r>
                <a:r>
                  <a:rPr lang="cs-CZ" alt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cs-CZ" altLang="cs-CZ" dirty="0" smtClean="0"/>
                  <a:t>, frekvence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cs-CZ" altLang="cs-CZ" dirty="0" smtClean="0"/>
                  <a:t>)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alt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cs-CZ" alt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altLang="cs-CZ" dirty="0" smtClean="0"/>
                  <a:t>;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cs-CZ" alt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alt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num>
                          <m:den>
                            <m: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altLang="cs-CZ" dirty="0" smtClean="0"/>
                  <a:t>.		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 smtClean="0"/>
                  <a:t>Fonony. „Existence“, „realita“ – obojí jsou „jen“ modely</a:t>
                </a:r>
                <a:endParaRPr lang="cs-CZ" altLang="cs-CZ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62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5.3 Speciální pohyby 3D:</a:t>
            </a:r>
            <a:b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5.3.1 Centrální pole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800" b="1" i="1" dirty="0" smtClean="0">
                    <a:solidFill>
                      <a:srgbClr val="FF0000"/>
                    </a:solidFill>
                  </a:rPr>
                  <a:t>Centrální</a:t>
                </a:r>
                <a:r>
                  <a:rPr lang="cs-CZ" altLang="cs-CZ" sz="2800" dirty="0" smtClean="0"/>
                  <a:t> silové pole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cs-CZ" altLang="cs-CZ" sz="280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cs-CZ" altLang="cs-CZ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cs-CZ" altLang="cs-CZ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altLang="cs-CZ" sz="2800" dirty="0" smtClean="0"/>
                  <a:t> s bodem O (centrum)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směr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cs-CZ" altLang="cs-CZ" sz="2800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cs-CZ" altLang="cs-CZ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cs-CZ" altLang="cs-CZ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 k bodu O (přitažlivá) či 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	      - od 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bodu O </a:t>
                </a: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(odpudivá)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velikost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altLang="cs-CZ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altLang="cs-CZ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cs-CZ" altLang="cs-CZ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cs-CZ" altLang="cs-CZ" sz="2800" dirty="0" smtClean="0">
                    <a:latin typeface="Cambria Math" panose="02040503050406030204" pitchFamily="18" charset="0"/>
                  </a:rPr>
                  <a:t>  </a:t>
                </a: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závisí jen na  </a:t>
                </a:r>
                <a14:m>
                  <m:oMath xmlns:m="http://schemas.openxmlformats.org/officeDocument/2006/math">
                    <m:r>
                      <a:rPr lang="cs-CZ" altLang="cs-CZ" sz="28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altLang="cs-CZ" sz="28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cs-CZ" altLang="cs-CZ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altLang="cs-CZ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endParaRPr lang="cs-CZ" altLang="cs-CZ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40" r="-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74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5.3.2 Obecné vlastnosti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Centrální silové pole je </a:t>
                </a:r>
                <a:r>
                  <a:rPr lang="cs-CZ" altLang="cs-CZ" sz="3200" b="1" i="1" dirty="0" smtClean="0">
                    <a:solidFill>
                      <a:srgbClr val="FF0000"/>
                    </a:solidFill>
                  </a:rPr>
                  <a:t>konzervativní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značme </a:t>
                </a:r>
                <a14:m>
                  <m:oMath xmlns:m="http://schemas.openxmlformats.org/officeDocument/2006/math">
                    <m:r>
                      <a:rPr lang="cs-CZ" altLang="cs-CZ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cs-CZ" altLang="cs-CZ" sz="32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  <m:r>
                      <a:rPr lang="cs-CZ" altLang="cs-CZ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; pak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	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cs-CZ" altLang="cs-CZ" sz="3200" b="0" i="0" dirty="0" smtClean="0">
                        <a:latin typeface="Cambria Math" panose="02040503050406030204" pitchFamily="18" charset="0"/>
                      </a:rPr>
                      <m:t>grad</m:t>
                    </m:r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kde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cs-CZ" altLang="cs-CZ" sz="3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𝑈</m:t>
                    </m:r>
                    <m:d>
                      <m:dPr>
                        <m:ctrlPr>
                          <a:rPr lang="cs-CZ" altLang="cs-CZ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</m:d>
                    <m:r>
                      <a:rPr lang="cs-CZ" altLang="cs-CZ" sz="32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cs-CZ" altLang="cs-CZ" sz="3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d>
                      <m:dPr>
                        <m:ctrlPr>
                          <a:rPr lang="cs-CZ" altLang="cs-CZ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cs-CZ" altLang="cs-CZ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</m:d>
                    <m:r>
                      <a:rPr lang="cs-CZ" altLang="cs-CZ" sz="3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cs-CZ" altLang="cs-CZ" sz="3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𝑘𝑜𝑛𝑠𝑡</m:t>
                    </m:r>
                  </m:oMath>
                </a14:m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3200" dirty="0" smtClean="0"/>
                  <a:t>zachovává </a:t>
                </a:r>
                <a:r>
                  <a:rPr lang="cs-CZ" altLang="cs-CZ" sz="3200" b="1" i="1" dirty="0" smtClean="0">
                    <a:solidFill>
                      <a:srgbClr val="FF0000"/>
                    </a:solidFill>
                  </a:rPr>
                  <a:t>moment hybnosti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cs-CZ" altLang="cs-CZ" sz="3200" b="1" i="1" dirty="0">
                  <a:solidFill>
                    <a:srgbClr val="FF0000"/>
                  </a:solidFill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altLang="cs-CZ" sz="320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acc>
                          <m:accPr>
                            <m:chr m:val="⃗"/>
                            <m:ctrlP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d>
                          <m:dPr>
                            <m:ctrlP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cs-CZ" altLang="cs-CZ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altLang="cs-CZ" sz="3200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cs-CZ" altLang="cs-CZ" sz="320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altLang="cs-CZ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cs-CZ" altLang="cs-CZ" sz="3200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cs-CZ" altLang="cs-CZ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cs-CZ" altLang="cs-CZ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cs-CZ" altLang="cs-CZ" sz="3200" dirty="0" smtClean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91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(5.3.2) Zákony zachování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800" dirty="0" smtClean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 smtClean="0"/>
                  <a:t>zachovává </a:t>
                </a:r>
                <a:r>
                  <a:rPr lang="cs-CZ" altLang="cs-CZ" sz="3600" b="1" i="1" dirty="0" smtClean="0">
                    <a:solidFill>
                      <a:srgbClr val="FF0000"/>
                    </a:solidFill>
                  </a:rPr>
                  <a:t>plošnou rychlost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36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altLang="cs-CZ" sz="36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e>
                    </m:acc>
                  </m:oMath>
                </a14:m>
                <a:endParaRPr lang="cs-CZ" altLang="cs-CZ" sz="3600" b="1" i="1" dirty="0" smtClean="0">
                  <a:solidFill>
                    <a:srgbClr val="FF0000"/>
                  </a:solidFill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altLang="cs-CZ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e>
                    </m:acc>
                    <m:r>
                      <a:rPr lang="cs-CZ" altLang="cs-CZ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cs-CZ" altLang="cs-CZ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cs-CZ" altLang="cs-CZ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altLang="cs-CZ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acc>
                      <m:accPr>
                        <m:chr m:val="⃗"/>
                        <m:ctrlPr>
                          <a:rPr lang="cs-CZ" altLang="cs-CZ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cs-CZ" altLang="cs-C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altLang="cs-CZ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6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cs-CZ" altLang="cs-CZ" sz="3600" i="1" dirty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cs-CZ" altLang="cs-CZ" sz="3600" i="1" dirty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cs-CZ" altLang="cs-CZ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altLang="cs-CZ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acc>
                      <m:accPr>
                        <m:chr m:val="⃗"/>
                        <m:ctrlPr>
                          <a:rPr lang="cs-CZ" altLang="cs-CZ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6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cs-CZ" altLang="cs-CZ" sz="36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cs-CZ" altLang="cs-CZ" sz="36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cs-CZ" altLang="cs-CZ" sz="3600" b="1" i="1" dirty="0">
                  <a:solidFill>
                    <a:srgbClr val="FF0000"/>
                  </a:solidFill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/>
                  <a:t>zachovává </a:t>
                </a:r>
                <a:r>
                  <a:rPr lang="cs-CZ" altLang="cs-CZ" sz="3200" b="1" i="1" dirty="0" smtClean="0">
                    <a:solidFill>
                      <a:srgbClr val="FF0000"/>
                    </a:solidFill>
                  </a:rPr>
                  <a:t>rovinu pohybu</a:t>
                </a:r>
                <a:endParaRPr lang="cs-CZ" altLang="cs-CZ" sz="3200" b="1" i="1" dirty="0">
                  <a:solidFill>
                    <a:srgbClr val="FF0000"/>
                  </a:solidFill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Rovina je určena centrem pole,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8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cs-CZ" altLang="cs-CZ" sz="2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cs-CZ" altLang="cs-CZ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altLang="cs-CZ" sz="28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altLang="cs-CZ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cs-CZ" altLang="cs-CZ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cs-CZ" altLang="cs-CZ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Směr kolmý k rovině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cs-CZ" altLang="cs-CZ" sz="2800" i="1" dirty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cs-CZ" altLang="cs-CZ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altLang="cs-CZ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acc>
                      <m:accPr>
                        <m:chr m:val="⃗"/>
                        <m:ctrlPr>
                          <a:rPr lang="cs-CZ" altLang="cs-CZ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cs-CZ" altLang="cs-CZ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altLang="cs-CZ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cs-CZ" altLang="cs-CZ" sz="2800" i="1" dirty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cs-CZ" altLang="cs-CZ" sz="2800" i="1" dirty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cs-CZ" altLang="cs-CZ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altLang="cs-CZ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acc>
                      <m:accPr>
                        <m:chr m:val="⃗"/>
                        <m:ctrlPr>
                          <a:rPr lang="cs-CZ" altLang="cs-CZ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cs-CZ" altLang="cs-CZ" sz="28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cs-CZ" altLang="cs-CZ" sz="28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altLang="cs-CZ" sz="28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altLang="cs-CZ" sz="2800" dirty="0" smtClean="0"/>
                  <a:t>zachován</a:t>
                </a:r>
                <a:endParaRPr lang="cs-CZ" altLang="cs-CZ" sz="2800" dirty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1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(5.3.2) Dva speciální případy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800" dirty="0" smtClean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 smtClean="0"/>
                  <a:t>Pružná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6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cs-CZ" altLang="cs-CZ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altLang="cs-CZ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cs-CZ" altLang="cs-CZ" sz="3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36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altLang="cs-CZ" sz="3600" b="0" i="1" dirty="0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cs-CZ" altLang="cs-CZ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cs-CZ" altLang="cs-CZ" sz="3600" dirty="0" smtClean="0">
                    <a:latin typeface="Cambria Math" panose="02040503050406030204" pitchFamily="18" charset="0"/>
                  </a:rPr>
                  <a:t> : </a:t>
                </a:r>
                <a:br>
                  <a:rPr lang="cs-CZ" altLang="cs-CZ" sz="3600" dirty="0" smtClean="0">
                    <a:latin typeface="Cambria Math" panose="02040503050406030204" pitchFamily="18" charset="0"/>
                  </a:rPr>
                </a:br>
                <a:r>
                  <a:rPr lang="cs-CZ" altLang="cs-CZ" sz="3600" dirty="0" smtClean="0">
                    <a:latin typeface="Cambria Math" panose="02040503050406030204" pitchFamily="18" charset="0"/>
                  </a:rPr>
                  <a:t> 	</a:t>
                </a:r>
                <a:r>
                  <a:rPr lang="cs-CZ" altLang="cs-CZ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prostorový oscilátor</a:t>
                </a:r>
                <a:endParaRPr lang="cs-CZ" altLang="cs-CZ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 smtClean="0"/>
                  <a:t>Gravitace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6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cs-CZ" altLang="cs-CZ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altLang="cs-CZ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cs-CZ" altLang="cs-CZ" sz="3600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altLang="cs-CZ" sz="3600" b="0" i="1" dirty="0" smtClean="0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cs-CZ" altLang="cs-CZ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altLang="cs-CZ" sz="3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36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cs-CZ" altLang="cs-CZ" sz="3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acc>
                      <m:accPr>
                        <m:chr m:val="⃗"/>
                        <m:ctrlPr>
                          <a:rPr lang="cs-CZ" altLang="cs-CZ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3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3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cs-CZ" altLang="cs-CZ" sz="3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altLang="cs-CZ" sz="3600" dirty="0">
                    <a:latin typeface="Cambria Math" panose="02040503050406030204" pitchFamily="18" charset="0"/>
                  </a:rPr>
                  <a:t> : </a:t>
                </a:r>
                <a:r>
                  <a:rPr lang="cs-CZ" altLang="cs-CZ" sz="3600" dirty="0" smtClean="0">
                    <a:latin typeface="Cambria Math" panose="02040503050406030204" pitchFamily="18" charset="0"/>
                  </a:rPr>
                  <a:t/>
                </a:r>
                <a:br>
                  <a:rPr lang="cs-CZ" altLang="cs-CZ" sz="3600" dirty="0" smtClean="0">
                    <a:latin typeface="Cambria Math" panose="02040503050406030204" pitchFamily="18" charset="0"/>
                  </a:rPr>
                </a:br>
                <a:r>
                  <a:rPr lang="cs-CZ" altLang="cs-CZ" sz="3600" dirty="0" smtClean="0">
                    <a:latin typeface="Cambria Math" panose="02040503050406030204" pitchFamily="18" charset="0"/>
                  </a:rPr>
                  <a:t> 	</a:t>
                </a:r>
                <a:r>
                  <a:rPr lang="cs-CZ" altLang="cs-CZ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Keplerova úloha</a:t>
                </a:r>
                <a:endParaRPr lang="cs-CZ" altLang="cs-CZ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7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5.3.3 Prostorový oscilátor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800" dirty="0" smtClean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 smtClean="0"/>
                  <a:t>Pružná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6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cs-CZ" altLang="cs-CZ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altLang="cs-CZ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cs-CZ" altLang="cs-CZ" sz="3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36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altLang="cs-CZ" sz="3600" b="0" i="1" dirty="0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cs-CZ" altLang="cs-CZ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cs-CZ" altLang="cs-CZ" sz="3600" dirty="0" smtClean="0">
                    <a:latin typeface="Cambria Math" panose="02040503050406030204" pitchFamily="18" charset="0"/>
                  </a:rPr>
                  <a:t> : 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 smtClean="0">
                    <a:latin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cs-CZ" altLang="cs-CZ" sz="3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cs-CZ" altLang="cs-CZ" sz="36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cs-CZ" altLang="cs-CZ" sz="36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acc>
                    <m:r>
                      <a:rPr lang="cs-CZ" altLang="cs-CZ" sz="36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cs-CZ" altLang="cs-CZ" sz="36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𝑘𝑥</m:t>
                    </m:r>
                  </m:oMath>
                </a14:m>
                <a:endParaRPr lang="cs-CZ" altLang="cs-CZ" sz="3600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 smtClean="0">
                    <a:cs typeface="Calibri" panose="020F050202020403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cs-CZ" altLang="cs-CZ" sz="3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cs-CZ" altLang="cs-CZ" sz="36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cs-CZ" altLang="cs-CZ" sz="36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acc>
                    <m:r>
                      <a:rPr lang="cs-CZ" altLang="cs-CZ" sz="36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cs-CZ" altLang="cs-CZ" sz="3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cs-CZ" altLang="cs-CZ" sz="36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endParaRPr lang="cs-CZ" altLang="cs-CZ" sz="360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jako </a:t>
                </a:r>
                <a:r>
                  <a:rPr lang="cs-CZ" altLang="cs-CZ" sz="36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Lissajousovy</a:t>
                </a:r>
                <a:r>
                  <a:rPr lang="cs-CZ" altLang="cs-CZ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obrazce;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3600" dirty="0" smtClean="0"/>
                  <a:t>	 </a:t>
                </a:r>
                <a14:m>
                  <m:oMath xmlns:m="http://schemas.openxmlformats.org/officeDocument/2006/math">
                    <m:r>
                      <a:rPr lang="cs-CZ" altLang="cs-CZ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altLang="cs-CZ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cs-CZ" alt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altLang="cs-C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cs-CZ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3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sz="36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altLang="cs-CZ" sz="36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altLang="cs-CZ" sz="36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altLang="cs-CZ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3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altLang="cs-CZ" sz="36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cs-CZ" altLang="cs-CZ" sz="3600" dirty="0">
                  <a:ea typeface="Cambria Math" panose="02040503050406030204" pitchFamily="18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 smtClean="0"/>
                  <a:t>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altLang="cs-CZ" sz="3600" dirty="0"/>
                      <m:t> 			</m:t>
                    </m:r>
                    <m:r>
                      <a:rPr lang="cs-CZ" altLang="cs-CZ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cs-CZ" altLang="cs-CZ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alt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cs-CZ" alt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altLang="cs-C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cs-CZ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3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sz="36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altLang="cs-CZ" sz="36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altLang="cs-CZ" sz="36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altLang="cs-CZ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3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altLang="cs-CZ" sz="3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cs-CZ" altLang="cs-CZ" sz="3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trajektorie: elipsa (eliminací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sz="36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altLang="cs-CZ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cs-CZ" altLang="cs-CZ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05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6388" y="389863"/>
            <a:ext cx="7886700" cy="1325563"/>
          </a:xfrm>
        </p:spPr>
        <p:txBody>
          <a:bodyPr/>
          <a:lstStyle/>
          <a:p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5.4 Relaxační kmity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62590"/>
                <a:ext cx="8439723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800" dirty="0" smtClean="0"/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 smtClean="0"/>
                  <a:t>(relaxace = uvolnění)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střídání dvou režimů</a:t>
                </a:r>
              </a:p>
              <a:p>
                <a:pPr marL="1136650" lvl="2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3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např. </a:t>
                </a:r>
                <a:r>
                  <a:rPr lang="cs-CZ" altLang="cs-CZ" sz="33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nabíjení</a:t>
                </a:r>
                <a:r>
                  <a:rPr lang="cs-CZ" altLang="cs-CZ" sz="33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do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3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33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altLang="cs-CZ" sz="33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b>
                    </m:sSub>
                  </m:oMath>
                </a14:m>
                <a:endParaRPr lang="cs-CZ" altLang="cs-CZ" sz="33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136650" lvl="2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300" dirty="0" smtClean="0">
                    <a:solidFill>
                      <a:srgbClr val="32B50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vybíjení</a:t>
                </a:r>
                <a:r>
                  <a:rPr lang="cs-CZ" altLang="cs-CZ" sz="3200" dirty="0" smtClean="0"/>
                  <a:t> (uvolnění)</a:t>
                </a:r>
                <a:r>
                  <a:rPr lang="cs-CZ" altLang="cs-CZ" sz="33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do </a:t>
                </a:r>
                <a:r>
                  <a:rPr lang="cs-CZ" altLang="cs-CZ" sz="3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3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33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altLang="cs-CZ" sz="33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</m:sub>
                    </m:sSub>
                  </m:oMath>
                </a14:m>
                <a:endParaRPr lang="cs-CZ" altLang="cs-CZ" sz="33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periodický pohyb, neharmonický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dvě různé </a:t>
                </a:r>
                <a:r>
                  <a:rPr lang="cs-CZ" altLang="cs-CZ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větve (popisují různé děje)</a:t>
                </a:r>
                <a:endParaRPr lang="cs-CZ" altLang="cs-CZ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bývá pevná amplituda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4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4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altLang="cs-CZ" sz="4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b>
                    </m:sSub>
                    <m:r>
                      <a:rPr lang="cs-CZ" altLang="cs-CZ" sz="4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cs-CZ" altLang="cs-CZ" sz="3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3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cs-CZ" altLang="cs-CZ" sz="3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cs-CZ" altLang="cs-CZ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např.: blikání zářivky; třes organismu</a:t>
                </a:r>
              </a:p>
              <a:p>
                <a:pPr marL="793750" lvl="1" indent="-285750">
                  <a:buSzPct val="45000"/>
                  <a:buFont typeface="Wingdings" panose="05000000000000000000" pitchFamily="2" charset="2"/>
                  <a:buChar char="Ø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62590"/>
                <a:ext cx="8439723" cy="4351338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910942" y="1578429"/>
            <a:ext cx="10887" cy="1513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5921829" y="3058886"/>
            <a:ext cx="3080657" cy="32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8515350" y="3091543"/>
                <a:ext cx="487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0" y="3091543"/>
                <a:ext cx="48713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434693" y="1493258"/>
                <a:ext cx="487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693" y="1493258"/>
                <a:ext cx="48713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louk 11"/>
          <p:cNvSpPr/>
          <p:nvPr/>
        </p:nvSpPr>
        <p:spPr>
          <a:xfrm>
            <a:off x="5910942" y="1866697"/>
            <a:ext cx="2238029" cy="2253076"/>
          </a:xfrm>
          <a:prstGeom prst="arc">
            <a:avLst>
              <a:gd name="adj1" fmla="val 10711219"/>
              <a:gd name="adj2" fmla="val 1485292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louk 12"/>
          <p:cNvSpPr/>
          <p:nvPr/>
        </p:nvSpPr>
        <p:spPr>
          <a:xfrm>
            <a:off x="6566575" y="1245675"/>
            <a:ext cx="1022889" cy="1057759"/>
          </a:xfrm>
          <a:prstGeom prst="arc">
            <a:avLst>
              <a:gd name="adj1" fmla="val 7650731"/>
              <a:gd name="adj2" fmla="val 9583878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/>
          <p:cNvCxnSpPr/>
          <p:nvPr/>
        </p:nvCxnSpPr>
        <p:spPr>
          <a:xfrm flipV="1">
            <a:off x="5910942" y="1921950"/>
            <a:ext cx="2495641" cy="475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5904299" y="2162014"/>
            <a:ext cx="2534528" cy="5157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blouk 17"/>
          <p:cNvSpPr/>
          <p:nvPr/>
        </p:nvSpPr>
        <p:spPr>
          <a:xfrm>
            <a:off x="6435947" y="1862590"/>
            <a:ext cx="2238029" cy="2253076"/>
          </a:xfrm>
          <a:prstGeom prst="arc">
            <a:avLst>
              <a:gd name="adj1" fmla="val 13489981"/>
              <a:gd name="adj2" fmla="val 1485292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louk 19"/>
          <p:cNvSpPr/>
          <p:nvPr/>
        </p:nvSpPr>
        <p:spPr>
          <a:xfrm>
            <a:off x="6966741" y="1849029"/>
            <a:ext cx="2238029" cy="2253076"/>
          </a:xfrm>
          <a:prstGeom prst="arc">
            <a:avLst>
              <a:gd name="adj1" fmla="val 13489981"/>
              <a:gd name="adj2" fmla="val 1485292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louk 20"/>
          <p:cNvSpPr/>
          <p:nvPr/>
        </p:nvSpPr>
        <p:spPr>
          <a:xfrm>
            <a:off x="7623089" y="1228007"/>
            <a:ext cx="1022889" cy="1057759"/>
          </a:xfrm>
          <a:prstGeom prst="arc">
            <a:avLst>
              <a:gd name="adj1" fmla="val 7650731"/>
              <a:gd name="adj2" fmla="val 9583878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louk 21"/>
          <p:cNvSpPr/>
          <p:nvPr/>
        </p:nvSpPr>
        <p:spPr>
          <a:xfrm>
            <a:off x="7495296" y="1835468"/>
            <a:ext cx="2238029" cy="2253076"/>
          </a:xfrm>
          <a:prstGeom prst="arc">
            <a:avLst>
              <a:gd name="adj1" fmla="val 13489981"/>
              <a:gd name="adj2" fmla="val 1485292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louk 22"/>
          <p:cNvSpPr/>
          <p:nvPr/>
        </p:nvSpPr>
        <p:spPr>
          <a:xfrm>
            <a:off x="8151644" y="1214446"/>
            <a:ext cx="1022889" cy="1057759"/>
          </a:xfrm>
          <a:prstGeom prst="arc">
            <a:avLst>
              <a:gd name="adj1" fmla="val 7650731"/>
              <a:gd name="adj2" fmla="val 9583878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louk 26"/>
          <p:cNvSpPr/>
          <p:nvPr/>
        </p:nvSpPr>
        <p:spPr>
          <a:xfrm>
            <a:off x="7093138" y="1234787"/>
            <a:ext cx="1022889" cy="1057759"/>
          </a:xfrm>
          <a:prstGeom prst="arc">
            <a:avLst>
              <a:gd name="adj1" fmla="val 7650731"/>
              <a:gd name="adj2" fmla="val 9583878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5558430" y="1728986"/>
                <a:ext cx="426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altLang="cs-CZ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altLang="cs-CZ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430" y="1728986"/>
                <a:ext cx="42626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5555757" y="1998539"/>
                <a:ext cx="426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altLang="cs-CZ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757" y="1998539"/>
                <a:ext cx="42626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7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08000" lvl="1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2400" dirty="0" smtClean="0"/>
              <a:t>5.2.1 Volný HB</a:t>
            </a:r>
            <a:endParaRPr lang="cs-CZ" alt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5.2.1 Volný HB: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altLang="cs-CZ" sz="2400" dirty="0" smtClean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alt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altLang="cs-CZ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Rovnoměrný </a:t>
                </a:r>
                <a:r>
                  <a:rPr lang="cs-CZ" altLang="cs-CZ" sz="2400" dirty="0"/>
                  <a:t>přímočarý pohyb (dle 1.NZ) s počáteční polohou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altLang="cs-CZ" sz="2400" dirty="0"/>
                  <a:t> a rychlostí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altLang="cs-CZ" sz="2400" dirty="0" smtClean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(vždy dbejte na fyzikální interpretaci)</a:t>
                </a:r>
                <a:endParaRPr lang="cs-CZ" altLang="cs-CZ" sz="2400" dirty="0"/>
              </a:p>
              <a:p>
                <a:pPr marL="0" indent="0">
                  <a:spcBef>
                    <a:spcPts val="350"/>
                  </a:spcBef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066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/>
                </a:pPr>
                <a:r>
                  <a:rPr lang="cs-CZ" altLang="cs-CZ" sz="3600" dirty="0">
                    <a:solidFill>
                      <a:srgbClr val="2300D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5.2.2 Stálá síla </a:t>
                </a:r>
                <a14:m>
                  <m:oMath xmlns:m="http://schemas.openxmlformats.org/officeDocument/2006/math">
                    <m:r>
                      <a:rPr lang="cs-CZ" altLang="cs-CZ" sz="3600" i="1" dirty="0">
                        <a:solidFill>
                          <a:srgbClr val="2300D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cs-CZ" altLang="cs-CZ" sz="3600" dirty="0">
                  <a:solidFill>
                    <a:srgbClr val="2300D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5.2.2 Konstantní síla: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cs-CZ" altLang="cs-CZ" sz="2400" i="1" dirty="0" smtClean="0">
                  <a:latin typeface="Cambria Math" panose="02040503050406030204" pitchFamily="18" charset="0"/>
                </a:endParaRP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cs-CZ" altLang="cs-CZ" sz="2400" dirty="0">
                        <a:latin typeface="Cambria Math" panose="02040503050406030204" pitchFamily="18" charset="0"/>
                      </a:rPr>
                      <m:t>intenzita</m:t>
                    </m:r>
                    <m:r>
                      <a:rPr lang="cs-CZ" altLang="cs-CZ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altLang="cs-CZ" sz="2400" dirty="0">
                        <a:latin typeface="Cambria Math" panose="02040503050406030204" pitchFamily="18" charset="0"/>
                      </a:rPr>
                      <m:t>t</m:t>
                    </m:r>
                    <m:r>
                      <a:rPr lang="cs-CZ" altLang="cs-CZ" sz="2400" dirty="0"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cs-CZ" altLang="cs-CZ" sz="2400" dirty="0">
                        <a:latin typeface="Cambria Math" panose="02040503050406030204" pitchFamily="18" charset="0"/>
                      </a:rPr>
                      <m:t>hov</m:t>
                    </m:r>
                    <m:r>
                      <a:rPr lang="cs-CZ" altLang="cs-CZ" sz="2400" dirty="0"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cs-CZ" altLang="cs-CZ" sz="2400" dirty="0">
                        <a:latin typeface="Cambria Math" panose="02040503050406030204" pitchFamily="18" charset="0"/>
                      </a:rPr>
                      <m:t>s</m:t>
                    </m:r>
                    <m:r>
                      <a:rPr lang="cs-CZ" altLang="cs-CZ" sz="2400" dirty="0"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cs-CZ" altLang="cs-CZ" sz="2400" dirty="0">
                        <a:latin typeface="Cambria Math" panose="02040503050406030204" pitchFamily="18" charset="0"/>
                      </a:rPr>
                      <m:t>ly</m:t>
                    </m:r>
                    <m:r>
                      <a:rPr lang="cs-CZ" altLang="cs-CZ" sz="2400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cs-CZ" altLang="cs-CZ" sz="2400" dirty="0">
                        <a:latin typeface="Cambria Math" panose="02040503050406030204" pitchFamily="18" charset="0"/>
                      </a:rPr>
                      <m:t>zrychlen</m:t>
                    </m:r>
                    <m:r>
                      <a:rPr lang="cs-CZ" altLang="cs-CZ" sz="2400" dirty="0">
                        <a:latin typeface="Cambria Math" panose="02040503050406030204" pitchFamily="18" charset="0"/>
                      </a:rPr>
                      <m:t>í</m:t>
                    </m:r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altLang="cs-CZ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2400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s-CZ" altLang="cs-CZ" sz="24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cs-CZ" altLang="cs-CZ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altLang="cs-CZ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/>
                            <m:sup>
                              <m:r>
                                <a:rPr lang="cs-CZ" altLang="cs-CZ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altLang="cs-CZ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Rovnoměrný zrychlený pohyb.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Pád, vrh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−</m:t>
                      </m:r>
                      <m:box>
                        <m:box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cs-CZ" alt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1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5.2.3 Oscilátor (netlumený)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5.2.3 Harmonický oscilátor netlumený: </a:t>
                </a:r>
                <a:r>
                  <a:rPr lang="cs-CZ" altLang="cs-CZ" sz="2400" dirty="0">
                    <a:latin typeface="Cambria Math" panose="02040503050406030204" pitchFamily="18" charset="0"/>
                  </a:rPr>
                  <a:t>𝐹=−𝑘𝑥</a:t>
                </a:r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Síla pružnosti; </a:t>
                </a:r>
                <a:r>
                  <a:rPr lang="cs-CZ" altLang="cs-CZ" sz="2400" b="1" i="1" dirty="0"/>
                  <a:t>pružnost</a:t>
                </a:r>
                <a:r>
                  <a:rPr lang="cs-CZ" altLang="cs-CZ" sz="2400" dirty="0"/>
                  <a:t> </a:t>
                </a:r>
                <a:r>
                  <a:rPr lang="cs-CZ" altLang="cs-CZ" sz="2400" dirty="0">
                    <a:latin typeface="Cambria Math" panose="02040503050406030204" pitchFamily="18" charset="0"/>
                  </a:rPr>
                  <a:t>𝑘&gt;0</a:t>
                </a:r>
                <a:r>
                  <a:rPr lang="cs-CZ" altLang="cs-CZ" sz="2400" dirty="0"/>
                  <a:t>.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cs-CZ" altLang="cs-CZ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altLang="cs-CZ" sz="2400" i="1" dirty="0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cs-CZ" altLang="cs-CZ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altLang="cs-CZ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cs-CZ" altLang="cs-CZ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altLang="cs-CZ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altLang="cs-CZ" sz="24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Zavedeme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≔</m:t>
                    </m:r>
                    <m:rad>
                      <m:radPr>
                        <m:degHide m:val="on"/>
                        <m:ctrlPr>
                          <a:rPr lang="cs-CZ" altLang="cs-CZ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altLang="cs-CZ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Hledáme </a:t>
                </a:r>
                <a14:m>
                  <m:oMath xmlns:m="http://schemas.openxmlformats.org/officeDocument/2006/math">
                    <m:r>
                      <a:rPr lang="cs-CZ" altLang="cs-CZ" sz="240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cs-CZ" altLang="cs-CZ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cs-CZ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 altLang="cs-CZ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altLang="cs-CZ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cs-CZ" altLang="cs-CZ" sz="240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̇"/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cs-CZ" altLang="cs-CZ" sz="2400" i="0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̈"/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cs-CZ" altLang="cs-CZ" sz="2400" i="0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altLang="cs-CZ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altLang="cs-CZ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altLang="cs-CZ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altLang="cs-CZ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altLang="cs-CZ" sz="24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altLang="cs-CZ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altLang="cs-CZ" sz="24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altLang="cs-CZ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altLang="cs-CZ" sz="2400" dirty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1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5.2.3 Oscilátor (netlumený</a:t>
            </a:r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(</a:t>
            </a:r>
            <a:r>
              <a:rPr lang="cs-CZ" altLang="cs-CZ" sz="3600" dirty="0" err="1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pokr</a:t>
            </a:r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.)</a:t>
            </a:r>
            <a:endParaRPr lang="cs-CZ" altLang="cs-CZ" sz="3600" dirty="0">
              <a:solidFill>
                <a:srgbClr val="2300D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1" indent="0">
                  <a:lnSpc>
                    <a:spcPct val="100000"/>
                  </a:lnSpc>
                  <a:spcAft>
                    <a:spcPts val="300"/>
                  </a:spcAft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Řešení</a:t>
                </a:r>
                <a:r>
                  <a:rPr lang="cs-CZ" altLang="cs-CZ" sz="2000" dirty="0"/>
                  <a:t>:   </a:t>
                </a:r>
                <a14:m>
                  <m:oMath xmlns:m="http://schemas.openxmlformats.org/officeDocument/2006/math">
                    <m:r>
                      <a:rPr lang="cs-CZ" altLang="cs-CZ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altLang="cs-CZ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func>
                      <m:funcPr>
                        <m:ctrlPr>
                          <a:rPr lang="cs-CZ" altLang="cs-CZ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cs-CZ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altLang="cs-CZ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(</m:t>
                    </m:r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)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00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cs-CZ" altLang="cs-CZ" sz="20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func>
                      <m:funcPr>
                        <m:ctrlPr>
                          <a:rPr lang="cs-CZ" altLang="cs-CZ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cs-CZ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altLang="cs-CZ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(</m:t>
                    </m:r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)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00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cs-CZ" altLang="cs-CZ" sz="20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func>
                      <m:funcPr>
                        <m:ctrlPr>
                          <a:rPr lang="cs-CZ" altLang="cs-CZ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cs-CZ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altLang="cs-CZ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alt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(</m:t>
                    </m:r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)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00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cs-CZ" altLang="cs-CZ" sz="20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func>
                      <m:funcPr>
                        <m:ctrlPr>
                          <a:rPr lang="cs-CZ" altLang="cs-CZ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cs-CZ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altLang="cs-CZ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alt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(</m:t>
                    </m:r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)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00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cs-CZ" altLang="cs-CZ" sz="20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2000" i="1" dirty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cs-CZ" altLang="cs-CZ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altLang="cs-CZ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cs-CZ" altLang="cs-CZ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altLang="cs-CZ" sz="2000" i="1" dirty="0">
                        <a:latin typeface="Cambria Math" panose="02040503050406030204" pitchFamily="18" charset="0"/>
                      </a:rPr>
                      <m:t>𝐵</m:t>
                    </m:r>
                    <m:func>
                      <m:funcPr>
                        <m:ctrlPr>
                          <a:rPr lang="cs-CZ" altLang="cs-CZ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altLang="cs-CZ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(</m:t>
                    </m:r>
                    <m:r>
                      <a:rPr lang="cs-CZ" altLang="cs-CZ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)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00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cs-CZ" altLang="cs-CZ" sz="200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ℜ</m:t>
                    </m:r>
                    <m:r>
                      <a:rPr lang="cs-CZ" altLang="cs-CZ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cs-CZ" altLang="cs-CZ" sz="2000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cs-CZ" altLang="cs-CZ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cs-CZ" altLang="cs-CZ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altLang="cs-CZ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		(komplexní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)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000" dirty="0">
                    <a:ea typeface="Cambria Math" panose="02040503050406030204" pitchFamily="18" charset="0"/>
                  </a:rPr>
                  <a:t>apod.</a:t>
                </a:r>
              </a:p>
              <a:p>
                <a:pPr marL="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000" dirty="0">
                    <a:ea typeface="Cambria Math" panose="02040503050406030204" pitchFamily="18" charset="0"/>
                  </a:rPr>
                  <a:t>„</a:t>
                </a:r>
                <a:r>
                  <a:rPr lang="cs-CZ" altLang="cs-CZ" sz="2000" b="1" i="1" dirty="0">
                    <a:ea typeface="Cambria Math" panose="02040503050406030204" pitchFamily="18" charset="0"/>
                  </a:rPr>
                  <a:t>Harmonický oscilátor</a:t>
                </a:r>
                <a:r>
                  <a:rPr lang="cs-CZ" altLang="cs-CZ" sz="2000" dirty="0" smtClean="0">
                    <a:ea typeface="Cambria Math" panose="02040503050406030204" pitchFamily="18" charset="0"/>
                  </a:rPr>
                  <a:t>“; síla zpět úměrná odchylce („</a:t>
                </a:r>
                <a:r>
                  <a:rPr lang="cs-CZ" altLang="cs-CZ" sz="2000" dirty="0" err="1" smtClean="0">
                    <a:ea typeface="Cambria Math" panose="02040503050406030204" pitchFamily="18" charset="0"/>
                  </a:rPr>
                  <a:t>heimweh</a:t>
                </a:r>
                <a:r>
                  <a:rPr lang="cs-CZ" altLang="cs-CZ" sz="2000" dirty="0" smtClean="0">
                    <a:ea typeface="Cambria Math" panose="02040503050406030204" pitchFamily="18" charset="0"/>
                  </a:rPr>
                  <a:t>“)</a:t>
                </a:r>
                <a:endParaRPr lang="cs-CZ" altLang="cs-CZ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11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4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5.2.3 Oscilátor (netlumený), (</a:t>
            </a:r>
            <a:r>
              <a:rPr lang="cs-CZ" altLang="cs-CZ" sz="3200" dirty="0" err="1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pokr</a:t>
            </a:r>
            <a:r>
              <a:rPr lang="cs-CZ" altLang="cs-CZ" sz="32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1" indent="0">
                  <a:lnSpc>
                    <a:spcPct val="100000"/>
                  </a:lnSpc>
                  <a:spcAft>
                    <a:spcPts val="300"/>
                  </a:spcAft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b="1" i="1" dirty="0"/>
                  <a:t>Termíny</a:t>
                </a:r>
                <a:r>
                  <a:rPr lang="cs-CZ" altLang="cs-CZ" sz="2400" dirty="0"/>
                  <a:t>: např. pro </a:t>
                </a:r>
                <a14:m>
                  <m:oMath xmlns:m="http://schemas.openxmlformats.org/officeDocument/2006/math">
                    <m:r>
                      <a:rPr lang="cs-CZ" altLang="cs-CZ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altLang="cs-CZ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altLang="cs-CZ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altLang="cs-CZ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altLang="cs-CZ" sz="20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func>
                      <m:funcPr>
                        <m:ctrlPr>
                          <a:rPr lang="cs-CZ" altLang="cs-CZ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sz="20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cs-CZ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altLang="cs-CZ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altLang="cs-CZ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cs-CZ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cs-CZ" altLang="cs-CZ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cs-CZ" altLang="cs-CZ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		amplituda</a:t>
                </a:r>
                <a:r>
                  <a:rPr lang="cs-CZ" altLang="cs-CZ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cs-CZ" altLang="cs-CZ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	fáze</a:t>
                </a:r>
              </a:p>
              <a:p>
                <a:pPr marL="0" lvl="1" indent="0">
                  <a:lnSpc>
                    <a:spcPct val="100000"/>
                  </a:lnSpc>
                  <a:spcAft>
                    <a:spcPts val="300"/>
                  </a:spcAft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		počáteční fáze</a:t>
                </a:r>
              </a:p>
              <a:p>
                <a:pPr marL="0" lvl="1" indent="0">
                  <a:lnSpc>
                    <a:spcPct val="100000"/>
                  </a:lnSpc>
                  <a:spcAft>
                    <a:spcPts val="300"/>
                  </a:spcAft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		úhlová frekvence; kruhová frekvence</a:t>
                </a:r>
              </a:p>
              <a:p>
                <a:pPr marL="0" lvl="1" indent="0">
                  <a:lnSpc>
                    <a:spcPct val="100000"/>
                  </a:lnSpc>
                  <a:spcAft>
                    <a:spcPts val="300"/>
                  </a:spcAft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altLang="cs-CZ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m:rPr>
                        <m:nor/>
                      </m:rPr>
                      <a:rPr lang="cs-CZ" altLang="cs-CZ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	frekvence; kmitočet</a:t>
                </a:r>
              </a:p>
              <a:p>
                <a:pPr marL="0" lvl="1" indent="0">
                  <a:lnSpc>
                    <a:spcPct val="100000"/>
                  </a:lnSpc>
                  <a:spcAft>
                    <a:spcPts val="300"/>
                  </a:spcAft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≔1/</m:t>
                    </m:r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	perioda; doba kmitu</a:t>
                </a:r>
              </a:p>
              <a:p>
                <a:pPr marL="0" lvl="1" indent="0">
                  <a:lnSpc>
                    <a:spcPct val="100000"/>
                  </a:lnSpc>
                  <a:spcAft>
                    <a:spcPts val="300"/>
                  </a:spcAft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000" dirty="0">
                  <a:ea typeface="Cambria Math" panose="02040503050406030204" pitchFamily="18" charset="0"/>
                </a:endParaRPr>
              </a:p>
              <a:p>
                <a:pPr marL="0" lvl="1" indent="0">
                  <a:lnSpc>
                    <a:spcPct val="100000"/>
                  </a:lnSpc>
                  <a:spcAft>
                    <a:spcPts val="300"/>
                  </a:spcAft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000" dirty="0">
                    <a:ea typeface="Cambria Math" panose="02040503050406030204" pitchFamily="18" charset="0"/>
                  </a:rPr>
                  <a:t>Síla </a:t>
                </a:r>
                <a14:m>
                  <m:oMath xmlns:m="http://schemas.openxmlformats.org/officeDocument/2006/math"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cs-CZ" altLang="cs-CZ" sz="20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𝑘𝑥</m:t>
                    </m:r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 má potenciál </a:t>
                </a:r>
                <a14:m>
                  <m:oMath xmlns:m="http://schemas.openxmlformats.org/officeDocument/2006/math"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cs-CZ" altLang="cs-CZ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, zde </a:t>
                </a:r>
                <a:r>
                  <a:rPr lang="cs-CZ" altLang="cs-CZ" sz="2000" dirty="0" smtClean="0">
                    <a:ea typeface="Cambria Math" panose="02040503050406030204" pitchFamily="18" charset="0"/>
                  </a:rPr>
                  <a:t>je to i </a:t>
                </a:r>
                <a:r>
                  <a:rPr lang="cs-CZ" altLang="cs-CZ" sz="2000" dirty="0">
                    <a:ea typeface="Cambria Math" panose="02040503050406030204" pitchFamily="18" charset="0"/>
                  </a:rPr>
                  <a:t>potenciální energie</a:t>
                </a:r>
              </a:p>
              <a:p>
                <a:pPr marL="0" lvl="1" indent="0">
                  <a:lnSpc>
                    <a:spcPct val="100000"/>
                  </a:lnSpc>
                  <a:spcAft>
                    <a:spcPts val="300"/>
                  </a:spcAft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box>
                  </m:oMath>
                </a14:m>
                <a:r>
                  <a:rPr lang="cs-CZ" altLang="cs-CZ" sz="2000" dirty="0">
                    <a:ea typeface="Cambria Math" panose="02040503050406030204" pitchFamily="18" charset="0"/>
                  </a:rPr>
                  <a:t>, zachovává tedy energii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11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443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5.2.4 Oscilátor s předpětím</a:t>
            </a:r>
            <a:b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5.2.4 Harmonický oscilátor s předpětím: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Řešíme stejně, jen rovnice je nehomogenní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K dosavadnímu řešení stačí přičíst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cs-CZ" altLang="cs-CZ" sz="2400" dirty="0"/>
                  <a:t>, tedy jen posunutá rovnovážná poloha 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altLang="cs-CZ" sz="2400" dirty="0">
                    <a:sym typeface="Wingdings" panose="05000000000000000000" pitchFamily="2" charset="2"/>
                  </a:rPr>
                  <a:t>. </a:t>
                </a:r>
                <a:endParaRPr lang="cs-CZ" altLang="cs-CZ" sz="24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7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5.2.5 Tlumený </a:t>
            </a:r>
            <a:r>
              <a:rPr lang="cs-CZ" altLang="cs-CZ" sz="3600" dirty="0" smtClean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oscilátor: zavedení</a:t>
            </a:r>
            <a: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altLang="cs-CZ" sz="3600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5.2.5 Tlumený oscilátor: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h</m:t>
                    </m:r>
                    <m:acc>
                      <m:accPr>
                        <m:chr m:val="̇"/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cs-CZ" altLang="cs-CZ" sz="2400" dirty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Chceme zahrnout tření:</a:t>
                </a:r>
              </a:p>
              <a:p>
                <a:pPr marL="850900" lvl="1" indent="-3429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>
                    <a:sym typeface="Wingdings" panose="05000000000000000000" pitchFamily="2" charset="2"/>
                  </a:rPr>
                  <a:t>suché tření: dáno normálovým tlakem, ne moc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</m:oMath>
                </a14:m>
                <a:endParaRPr lang="cs-CZ" altLang="cs-CZ" sz="2400" i="1" dirty="0">
                  <a:latin typeface="Cambria Math" panose="02040503050406030204" pitchFamily="18" charset="0"/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850900" lvl="1" indent="-3429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>
                    <a:solidFill>
                      <a:srgbClr val="FF000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odpor tekutiny (pomalé):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altLang="cs-CZ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cs-CZ" altLang="cs-CZ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cs-CZ" altLang="cs-CZ" sz="2400" dirty="0">
                  <a:solidFill>
                    <a:srgbClr val="FF0000"/>
                  </a:solidFill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850900" lvl="1" indent="-3429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odpor tekutiny (rychlé):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cs-CZ" alt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altLang="cs-CZ" sz="2400" i="1" dirty="0">
                  <a:latin typeface="Cambria Math" panose="02040503050406030204" pitchFamily="18" charset="0"/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Mazání styčných </a:t>
                </a:r>
                <a:r>
                  <a:rPr lang="cs-CZ" altLang="cs-CZ" sz="2400" dirty="0" smtClean="0"/>
                  <a:t>ploch </a:t>
                </a:r>
                <a:r>
                  <a:rPr lang="cs-CZ" altLang="cs-CZ" sz="2400" dirty="0" smtClean="0">
                    <a:sym typeface="Symbol" panose="05050102010706020507" pitchFamily="18" charset="2"/>
                  </a:rPr>
                  <a:t> odpor tekutiny</a:t>
                </a:r>
                <a:r>
                  <a:rPr lang="cs-CZ" altLang="cs-CZ" sz="2400" dirty="0" smtClean="0"/>
                  <a:t>; </a:t>
                </a:r>
                <a:r>
                  <a:rPr lang="cs-CZ" altLang="cs-CZ" sz="2400" dirty="0"/>
                  <a:t>linearita. </a:t>
                </a:r>
                <a:endParaRPr lang="cs-CZ" altLang="cs-CZ" sz="2400" dirty="0" smtClean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Výsledná </a:t>
                </a:r>
                <a:r>
                  <a:rPr lang="cs-CZ" altLang="cs-CZ" sz="2400" dirty="0"/>
                  <a:t>síla: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h</m:t>
                      </m:r>
                      <m:acc>
                        <m:accPr>
                          <m:chr m:val="̇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 altLang="cs-CZ" sz="2400" dirty="0" smtClean="0"/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Rovnice:</a:t>
                </a:r>
              </a:p>
              <a:p>
                <a:pPr marL="508000" lvl="1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h</m:t>
                      </m:r>
                      <m:acc>
                        <m:accPr>
                          <m:chr m:val="̇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altLang="cs-CZ" sz="24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37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10367</TotalTime>
  <Words>466</Words>
  <Application>Microsoft Office PowerPoint</Application>
  <PresentationFormat>Předvádění na obrazovce (4:3)</PresentationFormat>
  <Paragraphs>264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41" baseType="lpstr">
      <vt:lpstr>Arial Unicode MS</vt:lpstr>
      <vt:lpstr>Arial</vt:lpstr>
      <vt:lpstr>Calibri</vt:lpstr>
      <vt:lpstr>Calibri Light</vt:lpstr>
      <vt:lpstr>Cambria</vt:lpstr>
      <vt:lpstr>Cambria Math</vt:lpstr>
      <vt:lpstr>Symbol</vt:lpstr>
      <vt:lpstr>Times New Roman</vt:lpstr>
      <vt:lpstr>Trebuchet MS</vt:lpstr>
      <vt:lpstr>Wingdings</vt:lpstr>
      <vt:lpstr>Wingdings 2</vt:lpstr>
      <vt:lpstr>HDOfficeLightV0</vt:lpstr>
      <vt:lpstr>Motiv Office</vt:lpstr>
      <vt:lpstr>Prezentace aplikace PowerPoint</vt:lpstr>
      <vt:lpstr>5 Řešení pohybové rovnice. Kmity</vt:lpstr>
      <vt:lpstr>5.2.1 Volný HB</vt:lpstr>
      <vt:lpstr>5.2.2 Stálá síla F</vt:lpstr>
      <vt:lpstr>5.2.3 Oscilátor (netlumený)</vt:lpstr>
      <vt:lpstr>5.2.3 Oscilátor (netlumený), (pokr.)</vt:lpstr>
      <vt:lpstr>5.2.3 Oscilátor (netlumený), (pokr.)</vt:lpstr>
      <vt:lpstr>5.2.4 Oscilátor s předpětím </vt:lpstr>
      <vt:lpstr>5.2.5 Tlumený oscilátor: zavedení </vt:lpstr>
      <vt:lpstr>(5.2.5) Tlumený oscilátor; typy řešení </vt:lpstr>
      <vt:lpstr>(5.2.5) Tlumené harmonické kmity </vt:lpstr>
      <vt:lpstr>5.2.5 Aperiodický pohyb</vt:lpstr>
      <vt:lpstr>5.2.5 Aperiodický pohyb</vt:lpstr>
      <vt:lpstr>5.2.5 Mezní aperiodický pohyb </vt:lpstr>
      <vt:lpstr>5.2.6 Vynucené kmity〖 F〗_"vt"  (t)</vt:lpstr>
      <vt:lpstr>5.2.6 Vynucené kmity: řešení</vt:lpstr>
      <vt:lpstr>5.2.6 Vynucené kmity: řešení (dokončení)</vt:lpstr>
      <vt:lpstr>5.2.6 Vynucené kmity: Rezonance</vt:lpstr>
      <vt:lpstr>5.2.6 Vynucené kmity: Energie</vt:lpstr>
      <vt:lpstr>5.2.7 Superpozice kmitů; stejný směr</vt:lpstr>
      <vt:lpstr>(5.2.7) Superpozice kmitů; kolmé směry</vt:lpstr>
      <vt:lpstr>5.2.8 Vázané kmity. Kvazičástice</vt:lpstr>
      <vt:lpstr>5.3 Speciální pohyby 3D: 5.3.1 Centrální pole</vt:lpstr>
      <vt:lpstr>5.3.2 Obecné vlastnosti</vt:lpstr>
      <vt:lpstr>(5.3.2) Zákony zachování</vt:lpstr>
      <vt:lpstr>(5.3.2) Dva speciální případy</vt:lpstr>
      <vt:lpstr>5.3.3 Prostorový oscilátor</vt:lpstr>
      <vt:lpstr>5.4 Relaxační kmity</vt:lpstr>
    </vt:vector>
  </TitlesOfParts>
  <Company>MFF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 Obdržálek</dc:creator>
  <cp:lastModifiedBy>Jan Obdrzalek</cp:lastModifiedBy>
  <cp:revision>565</cp:revision>
  <cp:lastPrinted>2014-03-09T18:11:39Z</cp:lastPrinted>
  <dcterms:created xsi:type="dcterms:W3CDTF">2010-10-29T03:57:00Z</dcterms:created>
  <dcterms:modified xsi:type="dcterms:W3CDTF">2018-05-11T21:00:41Z</dcterms:modified>
</cp:coreProperties>
</file>