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98" r:id="rId2"/>
    <p:sldId id="291" r:id="rId3"/>
    <p:sldId id="292" r:id="rId4"/>
    <p:sldId id="293" r:id="rId5"/>
    <p:sldId id="295" r:id="rId6"/>
    <p:sldId id="294" r:id="rId7"/>
    <p:sldId id="296" r:id="rId8"/>
    <p:sldId id="297" r:id="rId9"/>
    <p:sldId id="290" r:id="rId10"/>
    <p:sldId id="281" r:id="rId11"/>
    <p:sldId id="282" r:id="rId12"/>
    <p:sldId id="283" r:id="rId13"/>
    <p:sldId id="289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7F7F7F"/>
    <a:srgbClr val="FF3300"/>
    <a:srgbClr val="CC0000"/>
    <a:srgbClr val="32B503"/>
    <a:srgbClr val="004E2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6" autoAdjust="0"/>
    <p:restoredTop sz="86535" autoAdjust="0"/>
  </p:normalViewPr>
  <p:slideViewPr>
    <p:cSldViewPr snapToGrid="0">
      <p:cViewPr varScale="1">
        <p:scale>
          <a:sx n="54" d="100"/>
          <a:sy n="54" d="100"/>
        </p:scale>
        <p:origin x="72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285"/>
    </p:cViewPr>
  </p:sorterViewPr>
  <p:notesViewPr>
    <p:cSldViewPr snapToGrid="0">
      <p:cViewPr varScale="1">
        <p:scale>
          <a:sx n="68" d="100"/>
          <a:sy n="68" d="100"/>
        </p:scale>
        <p:origin x="57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AC3DAD-F034-4E03-848D-A5B1CC957C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772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 dirty="0" err="1" smtClean="0"/>
              <a:t>FyM</a:t>
            </a:r>
            <a:r>
              <a:rPr lang="cs-CZ" dirty="0" smtClean="0"/>
              <a:t> – Obdržálek – 2018-05-11</a:t>
            </a:r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16AB10-0BCF-4D99-BA48-EFF7B69C88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3222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2018-05-11 </a:t>
            </a:r>
            <a:r>
              <a:rPr lang="cs-CZ" dirty="0" err="1" smtClean="0"/>
              <a:t>FyM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7076-6BF1-479D-83A0-87B5ABAEF25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6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5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3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80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0D158-2A6C-4CFA-8014-D5D4D7AAC861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3557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3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5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41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88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6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4B3C1-808A-4FD9-95F0-E04E5E62900A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970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8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3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9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8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2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8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6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3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2245C7-9517-40BD-9B4F-BD268591D496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9461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dirty="0" err="1" smtClean="0">
                <a:latin typeface="Arial" panose="020B0604020202020204" pitchFamily="34" charset="0"/>
              </a:rPr>
              <a:t>FyM</a:t>
            </a:r>
            <a:r>
              <a:rPr lang="cs-CZ" altLang="cs-CZ" dirty="0" smtClean="0">
                <a:latin typeface="Arial" panose="020B0604020202020204" pitchFamily="34" charset="0"/>
              </a:rPr>
              <a:t> – Obdržálek – 2018-05-11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A432-0770-4DBD-B028-7ACAE46A91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234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8C11-3640-4902-B18B-FEFA8B0DEF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3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FB1F-C3C1-4609-BADF-1F2DD82718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76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6473-03FE-4462-87C8-DAB748C897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739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1618-B1A9-4FB2-B08E-05B75FEC7A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8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6D89-5323-4209-A8C1-4C18217A15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86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3F13-C408-478A-ADE5-00496460C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24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4E73-29FC-4906-908F-5EF78B8F7A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239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DC95-D13A-4AE1-B778-CD7595B16B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760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BFE1736D-986E-4736-B7D3-77F8B2EDED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8" r:id="rId3"/>
    <p:sldLayoutId id="2147483853" r:id="rId4"/>
    <p:sldLayoutId id="2147483849" r:id="rId5"/>
    <p:sldLayoutId id="2147483854" r:id="rId6"/>
    <p:sldLayoutId id="2147483855" r:id="rId7"/>
    <p:sldLayoutId id="2147483850" r:id="rId8"/>
    <p:sldLayoutId id="2147483856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9378" y="1058334"/>
            <a:ext cx="7886700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6000" b="1" dirty="0" smtClean="0"/>
              <a:t>6 Neinerciální soustavy</a:t>
            </a:r>
            <a:r>
              <a:rPr lang="cs-CZ" altLang="cs-CZ" sz="6000" b="1" dirty="0"/>
              <a:t/>
            </a:r>
            <a:br>
              <a:rPr lang="cs-CZ" altLang="cs-CZ" sz="6000" b="1" dirty="0"/>
            </a:br>
            <a:r>
              <a:rPr lang="cs-CZ" altLang="cs-CZ" sz="6000" b="1" dirty="0" err="1" smtClean="0"/>
              <a:t>NMFy</a:t>
            </a:r>
            <a:r>
              <a:rPr lang="cs-CZ" altLang="cs-CZ" sz="6000" b="1" dirty="0" smtClean="0"/>
              <a:t> </a:t>
            </a:r>
            <a:r>
              <a:rPr lang="cs-CZ" altLang="cs-CZ" sz="6000" b="1" dirty="0"/>
              <a:t>160</a:t>
            </a:r>
            <a:endParaRPr lang="cs-CZ" sz="6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95600" y="6215270"/>
            <a:ext cx="3226761" cy="39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lnSpc>
                <a:spcPct val="10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10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10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10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10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FyM</a:t>
            </a:r>
            <a:r>
              <a:rPr lang="cs-CZ" altLang="cs-CZ" sz="1800" dirty="0" smtClean="0">
                <a:solidFill>
                  <a:srgbClr val="000000"/>
                </a:solidFill>
              </a:rPr>
              <a:t> – Obdržálek – 2018-05-11</a:t>
            </a:r>
            <a:endParaRPr lang="cs-CZ" altLang="cs-CZ" sz="1800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42504" y="2980706"/>
            <a:ext cx="87164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i="1" dirty="0" smtClean="0"/>
              <a:t>Motto:</a:t>
            </a:r>
            <a:br>
              <a:rPr lang="cs-CZ" i="1" dirty="0" smtClean="0"/>
            </a:br>
            <a:r>
              <a:rPr lang="cs-CZ" sz="3200" i="1" dirty="0" smtClean="0"/>
              <a:t>Setrvačné </a:t>
            </a:r>
            <a:r>
              <a:rPr lang="cs-CZ" sz="3200" i="1" dirty="0"/>
              <a:t>„síly“ jsou jen přílepek pro to, </a:t>
            </a:r>
            <a:endParaRPr lang="cs-CZ" sz="3200" i="1" dirty="0" smtClean="0"/>
          </a:p>
          <a:p>
            <a:pPr marL="0" indent="0" algn="ctr">
              <a:buNone/>
            </a:pPr>
            <a:r>
              <a:rPr lang="cs-CZ" sz="3200" i="1" dirty="0" smtClean="0"/>
              <a:t>aby </a:t>
            </a:r>
            <a:r>
              <a:rPr lang="cs-CZ" sz="3200" i="1" dirty="0"/>
              <a:t>2. Newtonův zákon platil třeba i na kolotoči</a:t>
            </a:r>
          </a:p>
          <a:p>
            <a:pPr marL="0" indent="0" algn="ctr">
              <a:buNone/>
            </a:pPr>
            <a:endParaRPr lang="cs-CZ" sz="3200" i="1" dirty="0"/>
          </a:p>
          <a:p>
            <a:pPr marL="0" indent="0" algn="ctr">
              <a:buNone/>
            </a:pPr>
            <a:r>
              <a:rPr lang="cs-CZ" sz="3200" i="1" dirty="0"/>
              <a:t>(Zatím 2NZ platí jen v inerciálních soustavách)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2606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0295" y="159026"/>
            <a:ext cx="7851913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cap="none" dirty="0" smtClean="0">
                <a:latin typeface="Book Antiqua" panose="02040602050305030304" pitchFamily="18" charset="0"/>
              </a:rPr>
              <a:t>Plán</a:t>
            </a:r>
            <a:endParaRPr lang="cs-CZ" cap="none" dirty="0">
              <a:latin typeface="Book Antiqua" panose="0204060205030503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3824" y="1189038"/>
            <a:ext cx="9020175" cy="55086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dirty="0" smtClean="0">
                <a:latin typeface="Book Antiqua" panose="02040602050305030304" pitchFamily="18" charset="0"/>
              </a:rPr>
              <a:t>Značme </a:t>
            </a:r>
          </a:p>
          <a:p>
            <a:r>
              <a:rPr lang="cs-CZ" altLang="cs-CZ" dirty="0">
                <a:latin typeface="Book Antiqua" panose="02040602050305030304" pitchFamily="18" charset="0"/>
              </a:rPr>
              <a:t>velkými </a:t>
            </a:r>
            <a:r>
              <a:rPr lang="cs-CZ" altLang="cs-CZ" dirty="0" smtClean="0">
                <a:latin typeface="Book Antiqua" panose="02040602050305030304" pitchFamily="18" charset="0"/>
              </a:rPr>
              <a:t>písmeny popis </a:t>
            </a:r>
            <a:r>
              <a:rPr lang="cs-CZ" altLang="cs-CZ" dirty="0">
                <a:latin typeface="Book Antiqua" panose="02040602050305030304" pitchFamily="18" charset="0"/>
              </a:rPr>
              <a:t>v IS; z něj však chceme ponechat jen popis NIS vůči IS (</a:t>
            </a:r>
            <a:r>
              <a:rPr lang="cs-CZ" altLang="cs-CZ" b="1" i="1" dirty="0">
                <a:latin typeface="Book Antiqua" panose="02040602050305030304" pitchFamily="18" charset="0"/>
              </a:rPr>
              <a:t>A</a:t>
            </a:r>
            <a:r>
              <a:rPr lang="cs-CZ" altLang="cs-CZ" baseline="-25000" dirty="0">
                <a:latin typeface="Book Antiqua" panose="02040602050305030304" pitchFamily="18" charset="0"/>
              </a:rPr>
              <a:t>N </a:t>
            </a:r>
            <a:r>
              <a:rPr lang="cs-CZ" altLang="cs-CZ" dirty="0">
                <a:latin typeface="Book Antiqua" panose="02040602050305030304" pitchFamily="18" charset="0"/>
              </a:rPr>
              <a:t>,</a:t>
            </a:r>
            <a:r>
              <a:rPr lang="cs-CZ" altLang="cs-CZ" b="1" i="1" dirty="0">
                <a:latin typeface="Book Antiqua" panose="02040602050305030304" pitchFamily="18" charset="0"/>
              </a:rPr>
              <a:t> </a:t>
            </a:r>
            <a:r>
              <a:rPr lang="cs-CZ" altLang="cs-CZ" b="1" i="1" dirty="0">
                <a:latin typeface="Book Antiqua" panose="02040602050305030304" pitchFamily="18" charset="0"/>
                <a:sym typeface="Symbol" panose="05050102010706020507" pitchFamily="18" charset="2"/>
              </a:rPr>
              <a:t>  </a:t>
            </a:r>
            <a:r>
              <a:rPr lang="cs-CZ" altLang="cs-CZ" baseline="-25000" dirty="0">
                <a:latin typeface="Book Antiqua" panose="02040602050305030304" pitchFamily="18" charset="0"/>
              </a:rPr>
              <a:t>N</a:t>
            </a:r>
            <a:r>
              <a:rPr lang="cs-CZ" altLang="cs-CZ" dirty="0">
                <a:latin typeface="Book Antiqua" panose="02040602050305030304" pitchFamily="18" charset="0"/>
                <a:sym typeface="Symbol" panose="05050102010706020507" pitchFamily="18" charset="2"/>
              </a:rPr>
              <a:t>)</a:t>
            </a:r>
            <a:endParaRPr lang="cs-CZ" altLang="cs-CZ" dirty="0">
              <a:latin typeface="Book Antiqua" panose="02040602050305030304" pitchFamily="18" charset="0"/>
            </a:endParaRPr>
          </a:p>
          <a:p>
            <a:r>
              <a:rPr lang="cs-CZ" altLang="cs-CZ" dirty="0" smtClean="0">
                <a:latin typeface="Book Antiqua" panose="02040602050305030304" pitchFamily="18" charset="0"/>
              </a:rPr>
              <a:t>malými písmeny veličiny popisující náš systém v NIS (</a:t>
            </a:r>
            <a:r>
              <a:rPr lang="cs-CZ" altLang="cs-CZ" b="1" i="1" dirty="0" smtClean="0">
                <a:latin typeface="Book Antiqua" panose="02040602050305030304" pitchFamily="18" charset="0"/>
              </a:rPr>
              <a:t>r, v, a; 	f </a:t>
            </a:r>
            <a:r>
              <a:rPr lang="cs-CZ" altLang="cs-CZ" i="1" dirty="0" smtClean="0">
                <a:latin typeface="Book Antiqua" panose="02040602050305030304" pitchFamily="18" charset="0"/>
              </a:rPr>
              <a:t>= </a:t>
            </a:r>
            <a:r>
              <a:rPr lang="cs-CZ" altLang="cs-CZ" b="1" i="1" dirty="0" smtClean="0">
                <a:latin typeface="Book Antiqua" panose="02040602050305030304" pitchFamily="18" charset="0"/>
              </a:rPr>
              <a:t>F, </a:t>
            </a:r>
            <a:r>
              <a:rPr lang="cs-CZ" altLang="cs-CZ" i="1" dirty="0" smtClean="0">
                <a:latin typeface="Book Antiqua" panose="02040602050305030304" pitchFamily="18" charset="0"/>
              </a:rPr>
              <a:t>m = M</a:t>
            </a:r>
            <a:r>
              <a:rPr lang="cs-CZ" altLang="cs-CZ" dirty="0" smtClean="0">
                <a:latin typeface="Book Antiqua" panose="02040602050305030304" pitchFamily="18" charset="0"/>
              </a:rPr>
              <a:t>)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dirty="0" smtClean="0">
                <a:latin typeface="Book Antiqua" panose="02040602050305030304" pitchFamily="18" charset="0"/>
              </a:rPr>
              <a:t>Pohybovou rovnici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cs-CZ" altLang="cs-CZ" i="1" dirty="0" smtClean="0">
                <a:latin typeface="Book Antiqua" panose="02040602050305030304" pitchFamily="18" charset="0"/>
              </a:rPr>
              <a:t>M</a:t>
            </a:r>
            <a:r>
              <a:rPr lang="cs-CZ" altLang="cs-CZ" b="1" i="1" dirty="0" smtClean="0">
                <a:latin typeface="Book Antiqua" panose="02040602050305030304" pitchFamily="18" charset="0"/>
              </a:rPr>
              <a:t>A </a:t>
            </a:r>
            <a:r>
              <a:rPr lang="cs-CZ" altLang="cs-CZ" i="1" dirty="0" smtClean="0">
                <a:latin typeface="Book Antiqua" panose="02040602050305030304" pitchFamily="18" charset="0"/>
              </a:rPr>
              <a:t>= </a:t>
            </a:r>
            <a:r>
              <a:rPr lang="cs-CZ" altLang="cs-CZ" b="1" i="1" dirty="0" smtClean="0">
                <a:latin typeface="Book Antiqua" panose="02040602050305030304" pitchFamily="18" charset="0"/>
              </a:rPr>
              <a:t>F</a:t>
            </a:r>
            <a:r>
              <a:rPr lang="cs-CZ" altLang="cs-CZ" dirty="0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cs-CZ" altLang="cs-CZ" dirty="0" smtClean="0">
                <a:latin typeface="Book Antiqua" panose="02040602050305030304" pitchFamily="18" charset="0"/>
              </a:rPr>
              <a:t>chceme přepsat na tvar</a:t>
            </a:r>
            <a:endParaRPr lang="cs-CZ" altLang="cs-CZ" i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cs-CZ" altLang="cs-CZ" i="1" dirty="0" err="1" smtClean="0">
                <a:latin typeface="Book Antiqua" panose="02040602050305030304" pitchFamily="18" charset="0"/>
              </a:rPr>
              <a:t>m</a:t>
            </a:r>
            <a:r>
              <a:rPr lang="cs-CZ" altLang="cs-CZ" b="1" i="1" dirty="0" err="1" smtClean="0">
                <a:latin typeface="Book Antiqua" panose="02040602050305030304" pitchFamily="18" charset="0"/>
              </a:rPr>
              <a:t>a</a:t>
            </a:r>
            <a:r>
              <a:rPr lang="cs-CZ" altLang="cs-CZ" i="1" dirty="0" smtClean="0">
                <a:latin typeface="Book Antiqua" panose="02040602050305030304" pitchFamily="18" charset="0"/>
              </a:rPr>
              <a:t> = </a:t>
            </a:r>
            <a:r>
              <a:rPr lang="cs-CZ" altLang="cs-CZ" b="1" i="1" dirty="0" smtClean="0">
                <a:latin typeface="Book Antiqua" panose="02040602050305030304" pitchFamily="18" charset="0"/>
              </a:rPr>
              <a:t>f</a:t>
            </a:r>
            <a:r>
              <a:rPr lang="cs-CZ" altLang="cs-CZ" i="1" dirty="0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endParaRPr lang="cs-CZ" altLang="cs-CZ" dirty="0" smtClean="0">
              <a:latin typeface="Book Antiqua" panose="0204060205030503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2800" dirty="0" smtClean="0">
              <a:latin typeface="Book Antiqua" panose="0204060205030503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cs-CZ" altLang="cs-CZ" sz="2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0295" y="159026"/>
            <a:ext cx="7851913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cap="none" dirty="0" smtClean="0">
                <a:latin typeface="Book Antiqua" panose="02040602050305030304" pitchFamily="18" charset="0"/>
              </a:rPr>
              <a:t>Plán</a:t>
            </a:r>
            <a:endParaRPr lang="cs-CZ" cap="none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3824" y="1189038"/>
                <a:ext cx="9020175" cy="5508625"/>
              </a:xfrm>
            </p:spPr>
            <p:txBody>
              <a:bodyPr/>
              <a:lstStyle/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Relativní polohový vektor nezávisí na IS:				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R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B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–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R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= </a:t>
                </a: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r</a:t>
                </a:r>
                <a:r>
                  <a:rPr lang="cs-CZ" altLang="cs-CZ" baseline="-25000" dirty="0" err="1" smtClean="0">
                    <a:latin typeface="Book Antiqua" panose="02040602050305030304" pitchFamily="18" charset="0"/>
                  </a:rPr>
                  <a:t>B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– </a:t>
                </a: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r</a:t>
                </a:r>
                <a:r>
                  <a:rPr lang="cs-CZ" altLang="cs-CZ" baseline="-25000" dirty="0" err="1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Zvolme za A počátek NIS; 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b="1" i="1" dirty="0">
                    <a:latin typeface="Book Antiqua" panose="02040602050305030304" pitchFamily="18" charset="0"/>
                  </a:rPr>
                  <a:t>	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		R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–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R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N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=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r 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–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0 </a:t>
                </a:r>
                <a:r>
                  <a:rPr lang="cs-CZ" altLang="cs-CZ" i="1" dirty="0">
                    <a:latin typeface="Book Antiqua" panose="02040602050305030304" pitchFamily="18" charset="0"/>
                  </a:rPr>
                  <a:t>= </a:t>
                </a:r>
                <a:r>
                  <a:rPr lang="cs-CZ" altLang="cs-CZ" b="1" i="1" dirty="0">
                    <a:latin typeface="Book Antiqua" panose="02040602050305030304" pitchFamily="18" charset="0"/>
                  </a:rPr>
                  <a:t>r </a:t>
                </a:r>
                <a:endParaRPr lang="cs-CZ" altLang="cs-CZ" b="1" i="1" dirty="0" smtClean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derivacemi podle času (není triviální!) dostaneme postupně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b="1" i="1" dirty="0">
                    <a:latin typeface="Book Antiqua" panose="02040602050305030304" pitchFamily="18" charset="0"/>
                  </a:rPr>
                  <a:t>			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V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–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i="1" dirty="0">
                    <a:latin typeface="Book Antiqua" panose="02040602050305030304" pitchFamily="18" charset="0"/>
                  </a:rPr>
                  <a:t>=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v</a:t>
                </a:r>
                <a:endParaRPr lang="cs-CZ" altLang="cs-CZ" b="1" i="1" dirty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b="1" i="1" dirty="0">
                    <a:latin typeface="Book Antiqua" panose="02040602050305030304" pitchFamily="18" charset="0"/>
                  </a:rPr>
                  <a:t>			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=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a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a vynásobením hmotností 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m = M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b="1" i="1" dirty="0">
                    <a:latin typeface="Book Antiqua" panose="02040602050305030304" pitchFamily="18" charset="0"/>
                  </a:rPr>
                  <a:t>			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M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 + (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– 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alt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) 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= </a:t>
                </a:r>
                <a:r>
                  <a:rPr lang="cs-CZ" altLang="cs-CZ" i="1" dirty="0" err="1" smtClean="0">
                    <a:latin typeface="Book Antiqua" panose="02040602050305030304" pitchFamily="18" charset="0"/>
                  </a:rPr>
                  <a:t>m</a:t>
                </a: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a</a:t>
                </a:r>
                <a:endParaRPr lang="cs-CZ" altLang="cs-CZ" dirty="0" smtClean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Font typeface="Wingdings 2" panose="05020102010507070707" pitchFamily="18" charset="2"/>
                  <a:buNone/>
                </a:pPr>
                <a:endParaRPr lang="cs-CZ" altLang="cs-CZ" sz="2800" dirty="0" smtClean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Font typeface="Wingdings 2" panose="05020102010507070707" pitchFamily="18" charset="2"/>
                  <a:buNone/>
                </a:pPr>
                <a:endParaRPr lang="cs-CZ" altLang="cs-CZ" sz="2800" dirty="0" smtClean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4" y="1189038"/>
                <a:ext cx="9020175" cy="5508625"/>
              </a:xfrm>
              <a:blipFill rotWithShape="0">
                <a:blip r:embed="rId3"/>
                <a:stretch>
                  <a:fillRect l="-1689" t="-2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0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0295" y="159026"/>
            <a:ext cx="7851913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cap="none" dirty="0" smtClean="0">
                <a:latin typeface="Book Antiqua" panose="02040602050305030304" pitchFamily="18" charset="0"/>
              </a:rPr>
              <a:t>Závěr</a:t>
            </a:r>
            <a:endParaRPr lang="cs-CZ" cap="none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3824" y="1189038"/>
                <a:ext cx="9020175" cy="5508625"/>
              </a:xfrm>
            </p:spPr>
            <p:txBody>
              <a:bodyPr/>
              <a:lstStyle/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Rovnici</a:t>
                </a:r>
                <a:r>
                  <a:rPr lang="cs-CZ" altLang="cs-CZ" b="1" i="1" dirty="0">
                    <a:latin typeface="Book Antiqua" panose="02040602050305030304" pitchFamily="18" charset="0"/>
                  </a:rPr>
                  <a:t>	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M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 + 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(– </a:t>
                </a:r>
                <a:r>
                  <a:rPr lang="cs-CZ" altLang="cs-CZ" i="1" dirty="0" err="1" smtClean="0">
                    <a:latin typeface="Book Antiqua" panose="02040602050305030304" pitchFamily="18" charset="0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) </a:t>
                </a:r>
                <a:r>
                  <a:rPr lang="cs-CZ" altLang="cs-CZ" i="1" dirty="0" smtClean="0">
                    <a:latin typeface="Book Antiqua" panose="02040602050305030304" pitchFamily="18" charset="0"/>
                  </a:rPr>
                  <a:t>= </a:t>
                </a:r>
                <a:r>
                  <a:rPr lang="cs-CZ" altLang="cs-CZ" i="1" dirty="0" err="1" smtClean="0">
                    <a:latin typeface="Book Antiqua" panose="02040602050305030304" pitchFamily="18" charset="0"/>
                  </a:rPr>
                  <a:t>m</a:t>
                </a: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	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lze upravit: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b="1" i="1" dirty="0" smtClean="0">
                    <a:latin typeface="Book Antiqua" panose="02040602050305030304" pitchFamily="18" charset="0"/>
                  </a:rPr>
                  <a:t>F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+ </a:t>
                </a: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f</a:t>
                </a:r>
                <a:r>
                  <a:rPr lang="cs-CZ" altLang="cs-CZ" baseline="-25000" dirty="0" err="1" smtClean="0">
                    <a:latin typeface="Book Antiqua" panose="02040602050305030304" pitchFamily="18" charset="0"/>
                  </a:rPr>
                  <a:t>setr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i="1" dirty="0">
                    <a:latin typeface="Book Antiqua" panose="02040602050305030304" pitchFamily="18" charset="0"/>
                  </a:rPr>
                  <a:t>=  </a:t>
                </a:r>
                <a:r>
                  <a:rPr lang="cs-CZ" altLang="cs-CZ" i="1" dirty="0" err="1">
                    <a:latin typeface="Book Antiqua" panose="02040602050305030304" pitchFamily="18" charset="0"/>
                  </a:rPr>
                  <a:t>m</a:t>
                </a:r>
                <a:r>
                  <a:rPr lang="cs-CZ" altLang="cs-CZ" b="1" i="1" dirty="0" err="1">
                    <a:latin typeface="Book Antiqua" panose="02040602050305030304" pitchFamily="18" charset="0"/>
                  </a:rPr>
                  <a:t>a</a:t>
                </a:r>
                <a:r>
                  <a:rPr lang="cs-CZ" altLang="cs-CZ" b="1" i="1" dirty="0">
                    <a:latin typeface="Book Antiqua" panose="02040602050305030304" pitchFamily="18" charset="0"/>
                  </a:rPr>
                  <a:t> </a:t>
                </a:r>
                <a:r>
                  <a:rPr lang="cs-CZ" altLang="cs-CZ" i="1" dirty="0">
                    <a:latin typeface="Book Antiqua" panose="02040602050305030304" pitchFamily="18" charset="0"/>
                  </a:rPr>
                  <a:t>=</a:t>
                </a:r>
                <a:r>
                  <a:rPr lang="cs-CZ" altLang="cs-CZ" b="1" i="1" dirty="0">
                    <a:latin typeface="Book Antiqua" panose="02040602050305030304" pitchFamily="18" charset="0"/>
                  </a:rPr>
                  <a:t> f</a:t>
                </a:r>
                <a:endParaRPr lang="cs-CZ" altLang="cs-CZ" dirty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kde jsme zavedli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„setrvačné 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síly“  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f</a:t>
                </a:r>
                <a:r>
                  <a:rPr lang="cs-CZ" altLang="cs-CZ" baseline="-25000" dirty="0" err="1" smtClean="0">
                    <a:latin typeface="Book Antiqua" panose="02040602050305030304" pitchFamily="18" charset="0"/>
                  </a:rPr>
                  <a:t>setr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 smtClean="0">
                    <a:latin typeface="Book Antiqua" panose="02040602050305030304" pitchFamily="18" charset="0"/>
                    <a:sym typeface="Symbol" panose="05050102010706020507" pitchFamily="18" charset="2"/>
                  </a:rPr>
                  <a:t>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(– </a:t>
                </a:r>
                <a:r>
                  <a:rPr lang="cs-CZ" altLang="cs-CZ" i="1" dirty="0" err="1">
                    <a:latin typeface="Book Antiqua" panose="02040602050305030304" pitchFamily="18" charset="0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)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S těmito „silami“ tedy opět platí 2.NZ i v NIS.</a:t>
                </a:r>
                <a:endParaRPr lang="cs-CZ" altLang="cs-CZ" i="1" dirty="0">
                  <a:latin typeface="Book Antiqua" panose="02040602050305030304" pitchFamily="18" charset="0"/>
                </a:endParaRP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i="1" dirty="0" err="1" smtClean="0">
                    <a:latin typeface="Book Antiqua" panose="02040602050305030304" pitchFamily="18" charset="0"/>
                  </a:rPr>
                  <a:t>m</a:t>
                </a: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i="1" dirty="0">
                    <a:latin typeface="Book Antiqua" panose="02040602050305030304" pitchFamily="18" charset="0"/>
                  </a:rPr>
                  <a:t>=</a:t>
                </a:r>
                <a:r>
                  <a:rPr lang="cs-CZ" altLang="cs-CZ" b="1" i="1" dirty="0">
                    <a:latin typeface="Book Antiqua" panose="02040602050305030304" pitchFamily="18" charset="0"/>
                  </a:rPr>
                  <a:t> f</a:t>
                </a:r>
                <a:endParaRPr lang="cs-CZ" altLang="cs-CZ" dirty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Nyní stačí vypočíst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výraz (– </a:t>
                </a:r>
                <a:r>
                  <a:rPr lang="cs-CZ" altLang="cs-CZ" i="1" dirty="0" err="1">
                    <a:latin typeface="Book Antiqua" panose="02040602050305030304" pitchFamily="18" charset="0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cs-CZ" alt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) pro obecný případ neinerciální soustavy</a:t>
                </a:r>
                <a:endParaRPr lang="cs-CZ" altLang="cs-CZ" dirty="0">
                  <a:latin typeface="Book Antiqua" panose="02040602050305030304" pitchFamily="18" charset="0"/>
                </a:endParaRPr>
              </a:p>
              <a:p>
                <a:pPr marL="0" indent="0">
                  <a:buFont typeface="Wingdings 2" panose="05020102010507070707" pitchFamily="18" charset="2"/>
                  <a:buNone/>
                </a:pPr>
                <a:endParaRPr lang="cs-CZ" altLang="cs-CZ" dirty="0" smtClean="0">
                  <a:latin typeface="Book Antiqua" panose="02040602050305030304" pitchFamily="18" charset="0"/>
                </a:endParaRPr>
              </a:p>
              <a:p>
                <a:pPr marL="0" indent="0">
                  <a:buFont typeface="Wingdings 2" panose="05020102010507070707" pitchFamily="18" charset="2"/>
                  <a:buNone/>
                </a:pPr>
                <a:endParaRPr lang="cs-CZ" altLang="cs-CZ" sz="2800" dirty="0" smtClean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4" y="1189038"/>
                <a:ext cx="9020175" cy="5508625"/>
              </a:xfrm>
              <a:blipFill rotWithShape="0">
                <a:blip r:embed="rId3"/>
                <a:stretch>
                  <a:fillRect l="-1689" t="-2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4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550" y="180975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cap="none" dirty="0" smtClean="0">
                <a:latin typeface="Book Antiqua" pitchFamily="18" charset="0"/>
              </a:rPr>
              <a:t>Nejobecnější přemístění</a:t>
            </a:r>
            <a:endParaRPr lang="cs-CZ" cap="none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0308" y="1258023"/>
            <a:ext cx="8229600" cy="5119687"/>
          </a:xfrm>
        </p:spPr>
        <p:txBody>
          <a:bodyPr/>
          <a:lstStyle/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800" b="1" i="1" dirty="0" smtClean="0">
                <a:latin typeface="Book Antiqua" panose="02040602050305030304" pitchFamily="18" charset="0"/>
              </a:rPr>
              <a:t>Kinematický šroub:</a:t>
            </a:r>
            <a:r>
              <a:rPr lang="cs-CZ" altLang="cs-CZ" sz="2800" i="1" dirty="0" smtClean="0">
                <a:latin typeface="Book Antiqua" panose="02040602050305030304" pitchFamily="18" charset="0"/>
              </a:rPr>
              <a:t> </a:t>
            </a:r>
            <a:br>
              <a:rPr lang="cs-CZ" altLang="cs-CZ" sz="2800" i="1" dirty="0" smtClean="0">
                <a:latin typeface="Book Antiqua" panose="02040602050305030304" pitchFamily="18" charset="0"/>
              </a:rPr>
            </a:br>
            <a:r>
              <a:rPr lang="cs-CZ" altLang="cs-CZ" sz="2800" b="1" i="1" dirty="0" smtClean="0">
                <a:latin typeface="Book Antiqua" panose="02040602050305030304" pitchFamily="18" charset="0"/>
              </a:rPr>
              <a:t>Posunutí</a:t>
            </a:r>
            <a:r>
              <a:rPr lang="cs-CZ" altLang="cs-CZ" sz="2800" dirty="0" smtClean="0">
                <a:latin typeface="Book Antiqua" panose="02040602050305030304" pitchFamily="18" charset="0"/>
              </a:rPr>
              <a:t> podél osy </a:t>
            </a:r>
            <a:r>
              <a:rPr lang="cs-CZ" altLang="cs-CZ" sz="2800" b="1" i="1" dirty="0" smtClean="0">
                <a:latin typeface="Book Antiqua" panose="02040602050305030304" pitchFamily="18" charset="0"/>
              </a:rPr>
              <a:t>o</a:t>
            </a:r>
            <a:r>
              <a:rPr lang="cs-CZ" altLang="cs-CZ" sz="2800" i="1" dirty="0" smtClean="0">
                <a:latin typeface="Book Antiqua" panose="02040602050305030304" pitchFamily="18" charset="0"/>
              </a:rPr>
              <a:t> </a:t>
            </a:r>
            <a:r>
              <a:rPr lang="cs-CZ" altLang="cs-CZ" sz="2800" dirty="0" smtClean="0">
                <a:latin typeface="Book Antiqua" panose="02040602050305030304" pitchFamily="18" charset="0"/>
              </a:rPr>
              <a:t>a </a:t>
            </a:r>
            <a:r>
              <a:rPr lang="cs-CZ" altLang="cs-CZ" sz="2800" b="1" i="1" dirty="0" smtClean="0">
                <a:latin typeface="Book Antiqua" panose="02040602050305030304" pitchFamily="18" charset="0"/>
              </a:rPr>
              <a:t>otočení</a:t>
            </a:r>
            <a:r>
              <a:rPr lang="cs-CZ" altLang="cs-CZ" sz="2800" dirty="0" smtClean="0">
                <a:latin typeface="Book Antiqua" panose="02040602050305030304" pitchFamily="18" charset="0"/>
              </a:rPr>
              <a:t> kolem téže osy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cs-CZ" altLang="cs-CZ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</a:br>
            <a:endParaRPr lang="cs-CZ" altLang="cs-CZ" sz="28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cs-CZ" altLang="cs-CZ" sz="2800" i="1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31800" indent="-457200" eaLnBrk="1" hangingPunct="1">
              <a:lnSpc>
                <a:spcPct val="90000"/>
              </a:lnSpc>
              <a:buNone/>
            </a:pPr>
            <a:r>
              <a:rPr lang="cs-CZ" altLang="cs-CZ" sz="2800" i="1" dirty="0" smtClean="0">
                <a:latin typeface="Book Antiqua" panose="02040602050305030304" pitchFamily="18" charset="0"/>
              </a:rPr>
              <a:t>							</a:t>
            </a:r>
            <a:r>
              <a:rPr lang="cs-CZ" altLang="cs-CZ" sz="2800" b="1" i="1" dirty="0" smtClean="0">
                <a:latin typeface="Book Antiqua" panose="02040602050305030304" pitchFamily="18" charset="0"/>
              </a:rPr>
              <a:t>o</a:t>
            </a:r>
            <a:endParaRPr lang="cs-CZ" altLang="cs-CZ" sz="2800" i="1" dirty="0" smtClean="0">
              <a:latin typeface="Book Antiqua" panose="02040602050305030304" pitchFamily="18" charset="0"/>
            </a:endParaRPr>
          </a:p>
          <a:p>
            <a:pPr marL="431800" indent="-457200" eaLnBrk="1" hangingPunct="1">
              <a:lnSpc>
                <a:spcPct val="90000"/>
              </a:lnSpc>
              <a:buNone/>
            </a:pPr>
            <a:r>
              <a:rPr lang="cs-CZ" altLang="cs-CZ" sz="2800" b="1" i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Není </a:t>
            </a:r>
            <a:r>
              <a:rPr lang="cs-CZ" altLang="cs-CZ" sz="2800" dirty="0">
                <a:latin typeface="Book Antiqua" panose="02040602050305030304" pitchFamily="18" charset="0"/>
                <a:sym typeface="Wingdings" panose="05000000000000000000" pitchFamily="2" charset="2"/>
              </a:rPr>
              <a:t>to valení (= posuv kolmý k ose otočení)</a:t>
            </a:r>
          </a:p>
          <a:p>
            <a:pPr marL="431800" indent="-457200" eaLnBrk="1" hangingPunct="1">
              <a:lnSpc>
                <a:spcPct val="90000"/>
              </a:lnSpc>
              <a:buNone/>
            </a:pPr>
            <a:r>
              <a:rPr lang="cs-CZ" altLang="cs-CZ" sz="2800" dirty="0">
                <a:latin typeface="Book Antiqua" panose="02040602050305030304" pitchFamily="18" charset="0"/>
                <a:sym typeface="Wingdings" panose="05000000000000000000" pitchFamily="2" charset="2"/>
              </a:rPr>
              <a:t>Zde je otočení s posuvem záměnné – lze je studovat samostatně.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800" i="1" dirty="0" smtClean="0">
                <a:latin typeface="Book Antiqua" panose="02040602050305030304" pitchFamily="18" charset="0"/>
              </a:rPr>
              <a:t>					</a:t>
            </a:r>
            <a:endParaRPr lang="cs-CZ" altLang="cs-CZ" sz="2800" b="1" i="1" dirty="0" smtClean="0">
              <a:latin typeface="Book Antiqua" panose="02040602050305030304" pitchFamily="18" charset="0"/>
            </a:endParaRP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cs-CZ" altLang="cs-CZ" sz="2800" b="1" i="1" dirty="0" smtClean="0">
              <a:latin typeface="Book Antiqua" panose="02040602050305030304" pitchFamily="18" charset="0"/>
              <a:sym typeface="Wingdings" panose="05000000000000000000" pitchFamily="2" charset="2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11A18F-9895-4CFB-B8DB-2A168C7FDB5A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Oval 5"/>
          <p:cNvSpPr/>
          <p:nvPr/>
        </p:nvSpPr>
        <p:spPr>
          <a:xfrm>
            <a:off x="1265238" y="2640013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" name="Straight Connector 9"/>
          <p:cNvCxnSpPr>
            <a:stCxn id="6" idx="7"/>
          </p:cNvCxnSpPr>
          <p:nvPr/>
        </p:nvCxnSpPr>
        <p:spPr>
          <a:xfrm>
            <a:off x="1617663" y="2720975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5"/>
          </p:cNvCxnSpPr>
          <p:nvPr/>
        </p:nvCxnSpPr>
        <p:spPr>
          <a:xfrm flipV="1">
            <a:off x="1617663" y="3106738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95475" y="2809875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57413" y="2911475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76488" y="2978150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0350" y="2932113"/>
            <a:ext cx="4368800" cy="69423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83263" y="3608393"/>
            <a:ext cx="304800" cy="5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6" idx="7"/>
            <a:endCxn id="6" idx="3"/>
          </p:cNvCxnSpPr>
          <p:nvPr/>
        </p:nvCxnSpPr>
        <p:spPr>
          <a:xfrm flipH="1">
            <a:off x="1325563" y="2720975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 rot="500352">
            <a:off x="5835650" y="3521081"/>
            <a:ext cx="95250" cy="20955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9" name="Straight Connector 48"/>
          <p:cNvCxnSpPr/>
          <p:nvPr/>
        </p:nvCxnSpPr>
        <p:spPr>
          <a:xfrm>
            <a:off x="5899150" y="3660781"/>
            <a:ext cx="9525" cy="396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6" idx="5"/>
          </p:cNvCxnSpPr>
          <p:nvPr/>
        </p:nvCxnSpPr>
        <p:spPr>
          <a:xfrm flipH="1">
            <a:off x="5907088" y="3675068"/>
            <a:ext cx="33337" cy="2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5"/>
          <p:cNvSpPr/>
          <p:nvPr/>
        </p:nvSpPr>
        <p:spPr>
          <a:xfrm>
            <a:off x="1528763" y="2708275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1" name="Straight Connector 9"/>
          <p:cNvCxnSpPr>
            <a:stCxn id="30" idx="7"/>
          </p:cNvCxnSpPr>
          <p:nvPr/>
        </p:nvCxnSpPr>
        <p:spPr>
          <a:xfrm>
            <a:off x="1881188" y="2789237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/>
          <p:cNvCxnSpPr>
            <a:stCxn id="30" idx="5"/>
          </p:cNvCxnSpPr>
          <p:nvPr/>
        </p:nvCxnSpPr>
        <p:spPr>
          <a:xfrm flipV="1">
            <a:off x="1881188" y="3175000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/>
          <p:cNvCxnSpPr/>
          <p:nvPr/>
        </p:nvCxnSpPr>
        <p:spPr>
          <a:xfrm>
            <a:off x="2159000" y="2878137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/>
          <p:cNvCxnSpPr/>
          <p:nvPr/>
        </p:nvCxnSpPr>
        <p:spPr>
          <a:xfrm>
            <a:off x="2420938" y="2979737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/>
          <p:cNvCxnSpPr/>
          <p:nvPr/>
        </p:nvCxnSpPr>
        <p:spPr>
          <a:xfrm>
            <a:off x="2640013" y="3046412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2"/>
          <p:cNvCxnSpPr>
            <a:stCxn id="30" idx="6"/>
            <a:endCxn id="30" idx="2"/>
          </p:cNvCxnSpPr>
          <p:nvPr/>
        </p:nvCxnSpPr>
        <p:spPr>
          <a:xfrm flipH="1">
            <a:off x="1528763" y="2983706"/>
            <a:ext cx="41275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Oval 5"/>
          <p:cNvSpPr/>
          <p:nvPr/>
        </p:nvSpPr>
        <p:spPr>
          <a:xfrm>
            <a:off x="1882058" y="2756770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0" name="Straight Connector 9"/>
          <p:cNvCxnSpPr>
            <a:stCxn id="48" idx="7"/>
          </p:cNvCxnSpPr>
          <p:nvPr/>
        </p:nvCxnSpPr>
        <p:spPr>
          <a:xfrm>
            <a:off x="2234483" y="2837732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1"/>
          <p:cNvCxnSpPr>
            <a:stCxn id="48" idx="5"/>
          </p:cNvCxnSpPr>
          <p:nvPr/>
        </p:nvCxnSpPr>
        <p:spPr>
          <a:xfrm flipV="1">
            <a:off x="2234483" y="3223495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3"/>
          <p:cNvCxnSpPr/>
          <p:nvPr/>
        </p:nvCxnSpPr>
        <p:spPr>
          <a:xfrm>
            <a:off x="2512295" y="2926632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5"/>
          <p:cNvCxnSpPr/>
          <p:nvPr/>
        </p:nvCxnSpPr>
        <p:spPr>
          <a:xfrm>
            <a:off x="2774233" y="3028232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7"/>
          <p:cNvCxnSpPr/>
          <p:nvPr/>
        </p:nvCxnSpPr>
        <p:spPr>
          <a:xfrm>
            <a:off x="2993308" y="3094907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42"/>
          <p:cNvCxnSpPr/>
          <p:nvPr/>
        </p:nvCxnSpPr>
        <p:spPr>
          <a:xfrm flipH="1" flipV="1">
            <a:off x="1928216" y="2841508"/>
            <a:ext cx="352304" cy="27085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Oval 5"/>
          <p:cNvSpPr/>
          <p:nvPr/>
        </p:nvSpPr>
        <p:spPr>
          <a:xfrm>
            <a:off x="2034458" y="277755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8" name="Straight Connector 9"/>
          <p:cNvCxnSpPr>
            <a:stCxn id="57" idx="7"/>
          </p:cNvCxnSpPr>
          <p:nvPr/>
        </p:nvCxnSpPr>
        <p:spPr>
          <a:xfrm>
            <a:off x="2386883" y="285851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1"/>
          <p:cNvCxnSpPr>
            <a:stCxn id="57" idx="5"/>
          </p:cNvCxnSpPr>
          <p:nvPr/>
        </p:nvCxnSpPr>
        <p:spPr>
          <a:xfrm flipV="1">
            <a:off x="2386883" y="324428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3"/>
          <p:cNvCxnSpPr/>
          <p:nvPr/>
        </p:nvCxnSpPr>
        <p:spPr>
          <a:xfrm>
            <a:off x="2664695" y="294741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5"/>
          <p:cNvCxnSpPr/>
          <p:nvPr/>
        </p:nvCxnSpPr>
        <p:spPr>
          <a:xfrm>
            <a:off x="2926633" y="304901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7"/>
          <p:cNvCxnSpPr/>
          <p:nvPr/>
        </p:nvCxnSpPr>
        <p:spPr>
          <a:xfrm>
            <a:off x="3145708" y="311569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2"/>
          <p:cNvCxnSpPr>
            <a:stCxn id="57" idx="4"/>
            <a:endCxn id="57" idx="0"/>
          </p:cNvCxnSpPr>
          <p:nvPr/>
        </p:nvCxnSpPr>
        <p:spPr>
          <a:xfrm flipV="1">
            <a:off x="2240833" y="2777557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Oval 5"/>
          <p:cNvSpPr/>
          <p:nvPr/>
        </p:nvSpPr>
        <p:spPr>
          <a:xfrm>
            <a:off x="2186858" y="279141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5" name="Straight Connector 9"/>
          <p:cNvCxnSpPr>
            <a:stCxn id="64" idx="7"/>
          </p:cNvCxnSpPr>
          <p:nvPr/>
        </p:nvCxnSpPr>
        <p:spPr>
          <a:xfrm>
            <a:off x="2539283" y="287237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1"/>
          <p:cNvCxnSpPr>
            <a:stCxn id="64" idx="5"/>
          </p:cNvCxnSpPr>
          <p:nvPr/>
        </p:nvCxnSpPr>
        <p:spPr>
          <a:xfrm flipV="1">
            <a:off x="2539283" y="325814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3"/>
          <p:cNvCxnSpPr/>
          <p:nvPr/>
        </p:nvCxnSpPr>
        <p:spPr>
          <a:xfrm>
            <a:off x="2817095" y="296127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5"/>
          <p:cNvCxnSpPr/>
          <p:nvPr/>
        </p:nvCxnSpPr>
        <p:spPr>
          <a:xfrm>
            <a:off x="3079033" y="306287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7"/>
          <p:cNvCxnSpPr/>
          <p:nvPr/>
        </p:nvCxnSpPr>
        <p:spPr>
          <a:xfrm>
            <a:off x="3298108" y="312955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42"/>
          <p:cNvCxnSpPr>
            <a:stCxn id="64" idx="7"/>
            <a:endCxn id="64" idx="3"/>
          </p:cNvCxnSpPr>
          <p:nvPr/>
        </p:nvCxnSpPr>
        <p:spPr>
          <a:xfrm flipH="1">
            <a:off x="2247183" y="2872379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Oval 5"/>
          <p:cNvSpPr/>
          <p:nvPr/>
        </p:nvSpPr>
        <p:spPr>
          <a:xfrm>
            <a:off x="2339258" y="2826058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2" name="Straight Connector 9"/>
          <p:cNvCxnSpPr>
            <a:stCxn id="71" idx="7"/>
          </p:cNvCxnSpPr>
          <p:nvPr/>
        </p:nvCxnSpPr>
        <p:spPr>
          <a:xfrm>
            <a:off x="2691683" y="2907020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1"/>
          <p:cNvCxnSpPr>
            <a:stCxn id="71" idx="5"/>
          </p:cNvCxnSpPr>
          <p:nvPr/>
        </p:nvCxnSpPr>
        <p:spPr>
          <a:xfrm flipV="1">
            <a:off x="2691683" y="3292783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3"/>
          <p:cNvCxnSpPr/>
          <p:nvPr/>
        </p:nvCxnSpPr>
        <p:spPr>
          <a:xfrm>
            <a:off x="2969495" y="2995920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5"/>
          <p:cNvCxnSpPr/>
          <p:nvPr/>
        </p:nvCxnSpPr>
        <p:spPr>
          <a:xfrm>
            <a:off x="3231433" y="3097520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7"/>
          <p:cNvCxnSpPr/>
          <p:nvPr/>
        </p:nvCxnSpPr>
        <p:spPr>
          <a:xfrm>
            <a:off x="3450508" y="3164195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2"/>
          <p:cNvCxnSpPr>
            <a:endCxn id="71" idx="2"/>
          </p:cNvCxnSpPr>
          <p:nvPr/>
        </p:nvCxnSpPr>
        <p:spPr>
          <a:xfrm flipH="1">
            <a:off x="2339258" y="3085531"/>
            <a:ext cx="394882" cy="1595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Oval 5"/>
          <p:cNvSpPr/>
          <p:nvPr/>
        </p:nvSpPr>
        <p:spPr>
          <a:xfrm>
            <a:off x="2491658" y="2860699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9" name="Straight Connector 9"/>
          <p:cNvCxnSpPr>
            <a:stCxn id="78" idx="7"/>
          </p:cNvCxnSpPr>
          <p:nvPr/>
        </p:nvCxnSpPr>
        <p:spPr>
          <a:xfrm>
            <a:off x="2844083" y="2941661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1"/>
          <p:cNvCxnSpPr>
            <a:stCxn id="78" idx="5"/>
          </p:cNvCxnSpPr>
          <p:nvPr/>
        </p:nvCxnSpPr>
        <p:spPr>
          <a:xfrm flipV="1">
            <a:off x="2844083" y="3327424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3"/>
          <p:cNvCxnSpPr/>
          <p:nvPr/>
        </p:nvCxnSpPr>
        <p:spPr>
          <a:xfrm>
            <a:off x="3121895" y="3030561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5"/>
          <p:cNvCxnSpPr/>
          <p:nvPr/>
        </p:nvCxnSpPr>
        <p:spPr>
          <a:xfrm>
            <a:off x="3383833" y="3132161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7"/>
          <p:cNvCxnSpPr/>
          <p:nvPr/>
        </p:nvCxnSpPr>
        <p:spPr>
          <a:xfrm>
            <a:off x="3602908" y="3198836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42"/>
          <p:cNvCxnSpPr/>
          <p:nvPr/>
        </p:nvCxnSpPr>
        <p:spPr>
          <a:xfrm flipH="1" flipV="1">
            <a:off x="2548789" y="2931551"/>
            <a:ext cx="320554" cy="32671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Oval 5"/>
          <p:cNvSpPr/>
          <p:nvPr/>
        </p:nvSpPr>
        <p:spPr>
          <a:xfrm>
            <a:off x="2644058" y="2888413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6" name="Straight Connector 9"/>
          <p:cNvCxnSpPr>
            <a:stCxn id="85" idx="7"/>
          </p:cNvCxnSpPr>
          <p:nvPr/>
        </p:nvCxnSpPr>
        <p:spPr>
          <a:xfrm>
            <a:off x="2996483" y="2969375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1"/>
          <p:cNvCxnSpPr>
            <a:stCxn id="85" idx="5"/>
          </p:cNvCxnSpPr>
          <p:nvPr/>
        </p:nvCxnSpPr>
        <p:spPr>
          <a:xfrm flipV="1">
            <a:off x="2996483" y="3355138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3"/>
          <p:cNvCxnSpPr/>
          <p:nvPr/>
        </p:nvCxnSpPr>
        <p:spPr>
          <a:xfrm>
            <a:off x="3274295" y="3058275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5"/>
          <p:cNvCxnSpPr/>
          <p:nvPr/>
        </p:nvCxnSpPr>
        <p:spPr>
          <a:xfrm>
            <a:off x="3536233" y="3159875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7"/>
          <p:cNvCxnSpPr/>
          <p:nvPr/>
        </p:nvCxnSpPr>
        <p:spPr>
          <a:xfrm>
            <a:off x="3755308" y="3226550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42"/>
          <p:cNvCxnSpPr>
            <a:stCxn id="85" idx="4"/>
            <a:endCxn id="85" idx="0"/>
          </p:cNvCxnSpPr>
          <p:nvPr/>
        </p:nvCxnSpPr>
        <p:spPr>
          <a:xfrm flipV="1">
            <a:off x="2850433" y="2888413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5"/>
          <p:cNvSpPr/>
          <p:nvPr/>
        </p:nvSpPr>
        <p:spPr>
          <a:xfrm>
            <a:off x="2796458" y="2909199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93" name="Straight Connector 9"/>
          <p:cNvCxnSpPr>
            <a:stCxn id="92" idx="7"/>
          </p:cNvCxnSpPr>
          <p:nvPr/>
        </p:nvCxnSpPr>
        <p:spPr>
          <a:xfrm>
            <a:off x="3148883" y="2990161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1"/>
          <p:cNvCxnSpPr>
            <a:stCxn id="92" idx="5"/>
          </p:cNvCxnSpPr>
          <p:nvPr/>
        </p:nvCxnSpPr>
        <p:spPr>
          <a:xfrm flipV="1">
            <a:off x="3148883" y="3375924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3"/>
          <p:cNvCxnSpPr/>
          <p:nvPr/>
        </p:nvCxnSpPr>
        <p:spPr>
          <a:xfrm>
            <a:off x="3426695" y="3079061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5"/>
          <p:cNvCxnSpPr/>
          <p:nvPr/>
        </p:nvCxnSpPr>
        <p:spPr>
          <a:xfrm>
            <a:off x="3688633" y="3180661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7"/>
          <p:cNvCxnSpPr/>
          <p:nvPr/>
        </p:nvCxnSpPr>
        <p:spPr>
          <a:xfrm>
            <a:off x="3907708" y="3247336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42"/>
          <p:cNvCxnSpPr>
            <a:stCxn id="92" idx="7"/>
            <a:endCxn id="92" idx="3"/>
          </p:cNvCxnSpPr>
          <p:nvPr/>
        </p:nvCxnSpPr>
        <p:spPr>
          <a:xfrm flipH="1">
            <a:off x="2856783" y="2990161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Oval 5"/>
          <p:cNvSpPr/>
          <p:nvPr/>
        </p:nvSpPr>
        <p:spPr>
          <a:xfrm>
            <a:off x="2948858" y="292305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0" name="Straight Connector 9"/>
          <p:cNvCxnSpPr>
            <a:stCxn id="99" idx="7"/>
          </p:cNvCxnSpPr>
          <p:nvPr/>
        </p:nvCxnSpPr>
        <p:spPr>
          <a:xfrm>
            <a:off x="3301283" y="300401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1"/>
          <p:cNvCxnSpPr>
            <a:stCxn id="99" idx="5"/>
          </p:cNvCxnSpPr>
          <p:nvPr/>
        </p:nvCxnSpPr>
        <p:spPr>
          <a:xfrm flipV="1">
            <a:off x="3301283" y="338978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3"/>
          <p:cNvCxnSpPr/>
          <p:nvPr/>
        </p:nvCxnSpPr>
        <p:spPr>
          <a:xfrm>
            <a:off x="3579095" y="309291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5"/>
          <p:cNvCxnSpPr/>
          <p:nvPr/>
        </p:nvCxnSpPr>
        <p:spPr>
          <a:xfrm>
            <a:off x="3841033" y="319451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7"/>
          <p:cNvCxnSpPr/>
          <p:nvPr/>
        </p:nvCxnSpPr>
        <p:spPr>
          <a:xfrm>
            <a:off x="4060108" y="326119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42"/>
          <p:cNvCxnSpPr/>
          <p:nvPr/>
        </p:nvCxnSpPr>
        <p:spPr>
          <a:xfrm flipH="1">
            <a:off x="2951315" y="3190558"/>
            <a:ext cx="403943" cy="528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Oval 5"/>
          <p:cNvSpPr/>
          <p:nvPr/>
        </p:nvSpPr>
        <p:spPr>
          <a:xfrm>
            <a:off x="3101258" y="2950771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7" name="Straight Connector 9"/>
          <p:cNvCxnSpPr>
            <a:stCxn id="106" idx="7"/>
          </p:cNvCxnSpPr>
          <p:nvPr/>
        </p:nvCxnSpPr>
        <p:spPr>
          <a:xfrm>
            <a:off x="3453683" y="3031733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1"/>
          <p:cNvCxnSpPr>
            <a:stCxn id="106" idx="5"/>
          </p:cNvCxnSpPr>
          <p:nvPr/>
        </p:nvCxnSpPr>
        <p:spPr>
          <a:xfrm flipV="1">
            <a:off x="3453683" y="3417496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3"/>
          <p:cNvCxnSpPr/>
          <p:nvPr/>
        </p:nvCxnSpPr>
        <p:spPr>
          <a:xfrm>
            <a:off x="3731495" y="3120633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5"/>
          <p:cNvCxnSpPr/>
          <p:nvPr/>
        </p:nvCxnSpPr>
        <p:spPr>
          <a:xfrm>
            <a:off x="3993433" y="3222233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7"/>
          <p:cNvCxnSpPr/>
          <p:nvPr/>
        </p:nvCxnSpPr>
        <p:spPr>
          <a:xfrm>
            <a:off x="4212508" y="3288908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42"/>
          <p:cNvCxnSpPr/>
          <p:nvPr/>
        </p:nvCxnSpPr>
        <p:spPr>
          <a:xfrm flipH="1" flipV="1">
            <a:off x="3155233" y="3027889"/>
            <a:ext cx="297100" cy="36836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" name="Oval 5"/>
          <p:cNvSpPr/>
          <p:nvPr/>
        </p:nvSpPr>
        <p:spPr>
          <a:xfrm>
            <a:off x="3253658" y="2978485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4" name="Straight Connector 9"/>
          <p:cNvCxnSpPr>
            <a:stCxn id="113" idx="7"/>
          </p:cNvCxnSpPr>
          <p:nvPr/>
        </p:nvCxnSpPr>
        <p:spPr>
          <a:xfrm>
            <a:off x="3606083" y="3059447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"/>
          <p:cNvCxnSpPr>
            <a:stCxn id="113" idx="5"/>
          </p:cNvCxnSpPr>
          <p:nvPr/>
        </p:nvCxnSpPr>
        <p:spPr>
          <a:xfrm flipV="1">
            <a:off x="3606083" y="3445210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3883895" y="3148347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5"/>
          <p:cNvCxnSpPr/>
          <p:nvPr/>
        </p:nvCxnSpPr>
        <p:spPr>
          <a:xfrm>
            <a:off x="4145833" y="3249947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7"/>
          <p:cNvCxnSpPr/>
          <p:nvPr/>
        </p:nvCxnSpPr>
        <p:spPr>
          <a:xfrm>
            <a:off x="4364908" y="3316622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42"/>
          <p:cNvCxnSpPr>
            <a:stCxn id="113" idx="4"/>
            <a:endCxn id="113" idx="0"/>
          </p:cNvCxnSpPr>
          <p:nvPr/>
        </p:nvCxnSpPr>
        <p:spPr>
          <a:xfrm flipV="1">
            <a:off x="3460033" y="2978485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0" name="Oval 5"/>
          <p:cNvSpPr/>
          <p:nvPr/>
        </p:nvSpPr>
        <p:spPr>
          <a:xfrm>
            <a:off x="3406058" y="2992345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1" name="Straight Connector 9"/>
          <p:cNvCxnSpPr>
            <a:stCxn id="120" idx="7"/>
          </p:cNvCxnSpPr>
          <p:nvPr/>
        </p:nvCxnSpPr>
        <p:spPr>
          <a:xfrm>
            <a:off x="3758483" y="3073307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1"/>
          <p:cNvCxnSpPr>
            <a:stCxn id="120" idx="5"/>
          </p:cNvCxnSpPr>
          <p:nvPr/>
        </p:nvCxnSpPr>
        <p:spPr>
          <a:xfrm flipV="1">
            <a:off x="3758483" y="3459070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3"/>
          <p:cNvCxnSpPr/>
          <p:nvPr/>
        </p:nvCxnSpPr>
        <p:spPr>
          <a:xfrm>
            <a:off x="4036295" y="3162207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5"/>
          <p:cNvCxnSpPr/>
          <p:nvPr/>
        </p:nvCxnSpPr>
        <p:spPr>
          <a:xfrm>
            <a:off x="4298233" y="3263807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7"/>
          <p:cNvCxnSpPr/>
          <p:nvPr/>
        </p:nvCxnSpPr>
        <p:spPr>
          <a:xfrm>
            <a:off x="4517308" y="3330482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42"/>
          <p:cNvCxnSpPr>
            <a:stCxn id="120" idx="7"/>
            <a:endCxn id="120" idx="3"/>
          </p:cNvCxnSpPr>
          <p:nvPr/>
        </p:nvCxnSpPr>
        <p:spPr>
          <a:xfrm flipH="1">
            <a:off x="3466383" y="3073307"/>
            <a:ext cx="292100" cy="38893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7" name="Oval 5"/>
          <p:cNvSpPr/>
          <p:nvPr/>
        </p:nvSpPr>
        <p:spPr>
          <a:xfrm>
            <a:off x="3558458" y="3020059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8" name="Straight Connector 9"/>
          <p:cNvCxnSpPr>
            <a:stCxn id="127" idx="7"/>
          </p:cNvCxnSpPr>
          <p:nvPr/>
        </p:nvCxnSpPr>
        <p:spPr>
          <a:xfrm>
            <a:off x="3910883" y="3101021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1"/>
          <p:cNvCxnSpPr>
            <a:stCxn id="127" idx="5"/>
          </p:cNvCxnSpPr>
          <p:nvPr/>
        </p:nvCxnSpPr>
        <p:spPr>
          <a:xfrm flipV="1">
            <a:off x="3910883" y="3486784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3"/>
          <p:cNvCxnSpPr/>
          <p:nvPr/>
        </p:nvCxnSpPr>
        <p:spPr>
          <a:xfrm>
            <a:off x="4188695" y="3189921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5"/>
          <p:cNvCxnSpPr/>
          <p:nvPr/>
        </p:nvCxnSpPr>
        <p:spPr>
          <a:xfrm>
            <a:off x="4450633" y="3291521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7"/>
          <p:cNvCxnSpPr/>
          <p:nvPr/>
        </p:nvCxnSpPr>
        <p:spPr>
          <a:xfrm>
            <a:off x="4669708" y="3358196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42"/>
          <p:cNvCxnSpPr>
            <a:endCxn id="127" idx="2"/>
          </p:cNvCxnSpPr>
          <p:nvPr/>
        </p:nvCxnSpPr>
        <p:spPr>
          <a:xfrm flipH="1">
            <a:off x="3558458" y="3271983"/>
            <a:ext cx="406401" cy="23507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4" name="Oval 5"/>
          <p:cNvSpPr/>
          <p:nvPr/>
        </p:nvSpPr>
        <p:spPr>
          <a:xfrm>
            <a:off x="3710858" y="3047773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35" name="Straight Connector 9"/>
          <p:cNvCxnSpPr>
            <a:stCxn id="134" idx="7"/>
          </p:cNvCxnSpPr>
          <p:nvPr/>
        </p:nvCxnSpPr>
        <p:spPr>
          <a:xfrm>
            <a:off x="4063283" y="3128735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1"/>
          <p:cNvCxnSpPr>
            <a:stCxn id="134" idx="5"/>
          </p:cNvCxnSpPr>
          <p:nvPr/>
        </p:nvCxnSpPr>
        <p:spPr>
          <a:xfrm flipV="1">
            <a:off x="4063283" y="3514498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"/>
          <p:cNvCxnSpPr/>
          <p:nvPr/>
        </p:nvCxnSpPr>
        <p:spPr>
          <a:xfrm>
            <a:off x="4341095" y="3217635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5"/>
          <p:cNvCxnSpPr/>
          <p:nvPr/>
        </p:nvCxnSpPr>
        <p:spPr>
          <a:xfrm>
            <a:off x="4603033" y="3319235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7"/>
          <p:cNvCxnSpPr/>
          <p:nvPr/>
        </p:nvCxnSpPr>
        <p:spPr>
          <a:xfrm>
            <a:off x="4822108" y="3385910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42"/>
          <p:cNvCxnSpPr/>
          <p:nvPr/>
        </p:nvCxnSpPr>
        <p:spPr>
          <a:xfrm flipH="1" flipV="1">
            <a:off x="3759008" y="3138039"/>
            <a:ext cx="298329" cy="387679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1" name="Oval 5"/>
          <p:cNvSpPr/>
          <p:nvPr/>
        </p:nvSpPr>
        <p:spPr>
          <a:xfrm>
            <a:off x="3863258" y="3075487"/>
            <a:ext cx="412750" cy="5508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2" name="Straight Connector 9"/>
          <p:cNvCxnSpPr>
            <a:stCxn id="141" idx="7"/>
          </p:cNvCxnSpPr>
          <p:nvPr/>
        </p:nvCxnSpPr>
        <p:spPr>
          <a:xfrm>
            <a:off x="4215683" y="3156449"/>
            <a:ext cx="1120775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1"/>
          <p:cNvCxnSpPr>
            <a:stCxn id="141" idx="5"/>
          </p:cNvCxnSpPr>
          <p:nvPr/>
        </p:nvCxnSpPr>
        <p:spPr>
          <a:xfrm flipV="1">
            <a:off x="4215683" y="3542212"/>
            <a:ext cx="11287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3"/>
          <p:cNvCxnSpPr/>
          <p:nvPr/>
        </p:nvCxnSpPr>
        <p:spPr>
          <a:xfrm>
            <a:off x="4493495" y="3245349"/>
            <a:ext cx="133350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5"/>
          <p:cNvCxnSpPr/>
          <p:nvPr/>
        </p:nvCxnSpPr>
        <p:spPr>
          <a:xfrm>
            <a:off x="4755433" y="3346949"/>
            <a:ext cx="92075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7"/>
          <p:cNvCxnSpPr/>
          <p:nvPr/>
        </p:nvCxnSpPr>
        <p:spPr>
          <a:xfrm>
            <a:off x="4974508" y="3413624"/>
            <a:ext cx="87312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42"/>
          <p:cNvCxnSpPr>
            <a:stCxn id="141" idx="0"/>
            <a:endCxn id="141" idx="4"/>
          </p:cNvCxnSpPr>
          <p:nvPr/>
        </p:nvCxnSpPr>
        <p:spPr>
          <a:xfrm>
            <a:off x="4069633" y="3075487"/>
            <a:ext cx="0" cy="55086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"/>
                            </p:stCondLst>
                            <p:childTnLst>
                              <p:par>
                                <p:cTn id="123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"/>
                            </p:stCondLst>
                            <p:childTnLst>
                              <p:par>
                                <p:cTn id="165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900"/>
                            </p:stCondLst>
                            <p:childTnLst>
                              <p:par>
                                <p:cTn id="207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20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2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0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2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2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0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00"/>
                            </p:stCondLst>
                            <p:childTnLst>
                              <p:par>
                                <p:cTn id="249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00"/>
                            </p:stCondLst>
                            <p:childTnLst>
                              <p:par>
                                <p:cTn id="2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5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00"/>
                            </p:stCondLst>
                            <p:childTnLst>
                              <p:par>
                                <p:cTn id="2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00"/>
                            </p:stCondLst>
                            <p:childTnLst>
                              <p:par>
                                <p:cTn id="2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00"/>
                            </p:stCondLst>
                            <p:childTnLst>
                              <p:par>
                                <p:cTn id="291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800"/>
                            </p:stCondLst>
                            <p:childTnLst>
                              <p:par>
                                <p:cTn id="2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800"/>
                            </p:stCondLst>
                            <p:childTnLst>
                              <p:par>
                                <p:cTn id="2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800"/>
                            </p:stCondLst>
                            <p:childTnLst>
                              <p:par>
                                <p:cTn id="3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800"/>
                            </p:stCondLst>
                            <p:childTnLst>
                              <p:par>
                                <p:cTn id="3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800"/>
                            </p:stCondLst>
                            <p:childTnLst>
                              <p:par>
                                <p:cTn id="3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8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800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800"/>
                            </p:stCondLst>
                            <p:childTnLst>
                              <p:par>
                                <p:cTn id="3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800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80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800"/>
                            </p:stCondLst>
                            <p:childTnLst>
                              <p:par>
                                <p:cTn id="3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3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100"/>
                            </p:stCondLst>
                            <p:childTnLst>
                              <p:par>
                                <p:cTn id="3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1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1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100"/>
                            </p:stCondLst>
                            <p:childTnLst>
                              <p:par>
                                <p:cTn id="3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10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1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100"/>
                            </p:stCondLst>
                            <p:childTnLst>
                              <p:par>
                                <p:cTn id="3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100"/>
                            </p:stCondLst>
                            <p:childTnLst>
                              <p:par>
                                <p:cTn id="3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100"/>
                            </p:stCondLst>
                            <p:childTnLst>
                              <p:par>
                                <p:cTn id="3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100"/>
                            </p:stCondLst>
                            <p:childTnLst>
                              <p:par>
                                <p:cTn id="375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40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4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400"/>
                            </p:stCondLst>
                            <p:childTnLst>
                              <p:par>
                                <p:cTn id="3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4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4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400"/>
                            </p:stCondLst>
                            <p:childTnLst>
                              <p:par>
                                <p:cTn id="3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24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400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400"/>
                            </p:stCondLst>
                            <p:childTnLst>
                              <p:par>
                                <p:cTn id="4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400"/>
                            </p:stCondLst>
                            <p:childTnLst>
                              <p:par>
                                <p:cTn id="4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400"/>
                            </p:stCondLst>
                            <p:childTnLst>
                              <p:par>
                                <p:cTn id="4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400"/>
                            </p:stCondLst>
                            <p:childTnLst>
                              <p:par>
                                <p:cTn id="417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700"/>
                            </p:stCondLst>
                            <p:childTnLst>
                              <p:par>
                                <p:cTn id="4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700"/>
                            </p:stCondLst>
                            <p:childTnLst>
                              <p:par>
                                <p:cTn id="4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700"/>
                            </p:stCondLst>
                            <p:childTnLst>
                              <p:par>
                                <p:cTn id="4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7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700"/>
                            </p:stCondLst>
                            <p:childTnLst>
                              <p:par>
                                <p:cTn id="4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2700"/>
                            </p:stCondLst>
                            <p:childTnLst>
                              <p:par>
                                <p:cTn id="4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7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700"/>
                            </p:stCondLst>
                            <p:childTnLst>
                              <p:par>
                                <p:cTn id="4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7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700"/>
                            </p:stCondLst>
                            <p:childTnLst>
                              <p:par>
                                <p:cTn id="4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700"/>
                            </p:stCondLst>
                            <p:childTnLst>
                              <p:par>
                                <p:cTn id="459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3000"/>
                            </p:stCondLst>
                            <p:childTnLst>
                              <p:par>
                                <p:cTn id="4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000"/>
                            </p:stCondLst>
                            <p:childTnLst>
                              <p:par>
                                <p:cTn id="4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000"/>
                            </p:stCondLst>
                            <p:childTnLst>
                              <p:par>
                                <p:cTn id="4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000"/>
                            </p:stCondLst>
                            <p:childTnLst>
                              <p:par>
                                <p:cTn id="4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000"/>
                            </p:stCondLst>
                            <p:childTnLst>
                              <p:par>
                                <p:cTn id="4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0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000"/>
                            </p:stCondLst>
                            <p:childTnLst>
                              <p:par>
                                <p:cTn id="4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000"/>
                            </p:stCondLst>
                            <p:childTnLst>
                              <p:par>
                                <p:cTn id="4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000"/>
                            </p:stCondLst>
                            <p:childTnLst>
                              <p:par>
                                <p:cTn id="4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000"/>
                            </p:stCondLst>
                            <p:childTnLst>
                              <p:par>
                                <p:cTn id="4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000"/>
                            </p:stCondLst>
                            <p:childTnLst>
                              <p:par>
                                <p:cTn id="4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000"/>
                            </p:stCondLst>
                            <p:childTnLst>
                              <p:par>
                                <p:cTn id="4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3000"/>
                            </p:stCondLst>
                            <p:childTnLst>
                              <p:par>
                                <p:cTn id="501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3300"/>
                            </p:stCondLst>
                            <p:childTnLst>
                              <p:par>
                                <p:cTn id="5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3300"/>
                            </p:stCondLst>
                            <p:childTnLst>
                              <p:par>
                                <p:cTn id="5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3300"/>
                            </p:stCondLst>
                            <p:childTnLst>
                              <p:par>
                                <p:cTn id="5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3300"/>
                            </p:stCondLst>
                            <p:childTnLst>
                              <p:par>
                                <p:cTn id="5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3300"/>
                            </p:stCondLst>
                            <p:childTnLst>
                              <p:par>
                                <p:cTn id="5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3300"/>
                            </p:stCondLst>
                            <p:childTnLst>
                              <p:par>
                                <p:cTn id="5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33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300"/>
                            </p:stCondLst>
                            <p:childTnLst>
                              <p:par>
                                <p:cTn id="5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3300"/>
                            </p:stCondLst>
                            <p:childTnLst>
                              <p:par>
                                <p:cTn id="5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3300"/>
                            </p:stCondLst>
                            <p:childTnLst>
                              <p:par>
                                <p:cTn id="5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3300"/>
                            </p:stCondLst>
                            <p:childTnLst>
                              <p:par>
                                <p:cTn id="5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3300"/>
                            </p:stCondLst>
                            <p:childTnLst>
                              <p:par>
                                <p:cTn id="5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33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3300"/>
                            </p:stCondLst>
                            <p:childTnLst>
                              <p:par>
                                <p:cTn id="543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3600"/>
                            </p:stCondLst>
                            <p:childTnLst>
                              <p:par>
                                <p:cTn id="5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3600"/>
                            </p:stCondLst>
                            <p:childTnLst>
                              <p:par>
                                <p:cTn id="5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3600"/>
                            </p:stCondLst>
                            <p:childTnLst>
                              <p:par>
                                <p:cTn id="5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3600"/>
                            </p:stCondLst>
                            <p:childTnLst>
                              <p:par>
                                <p:cTn id="5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6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36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600"/>
                            </p:stCondLst>
                            <p:childTnLst>
                              <p:par>
                                <p:cTn id="5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600"/>
                            </p:stCondLst>
                            <p:childTnLst>
                              <p:par>
                                <p:cTn id="5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600"/>
                            </p:stCondLst>
                            <p:childTnLst>
                              <p:par>
                                <p:cTn id="5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3600"/>
                            </p:stCondLst>
                            <p:childTnLst>
                              <p:par>
                                <p:cTn id="5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600"/>
                            </p:stCondLst>
                            <p:childTnLst>
                              <p:par>
                                <p:cTn id="5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600"/>
                            </p:stCondLst>
                            <p:childTnLst>
                              <p:par>
                                <p:cTn id="585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3900"/>
                            </p:stCondLst>
                            <p:childTnLst>
                              <p:par>
                                <p:cTn id="5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3900"/>
                            </p:stCondLst>
                            <p:childTnLst>
                              <p:par>
                                <p:cTn id="5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3900"/>
                            </p:stCondLst>
                            <p:childTnLst>
                              <p:par>
                                <p:cTn id="5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3900"/>
                            </p:stCondLst>
                            <p:childTnLst>
                              <p:par>
                                <p:cTn id="6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39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3900"/>
                            </p:stCondLst>
                            <p:childTnLst>
                              <p:par>
                                <p:cTn id="6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3900"/>
                            </p:stCondLst>
                            <p:childTnLst>
                              <p:par>
                                <p:cTn id="6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3900"/>
                            </p:stCondLst>
                            <p:childTnLst>
                              <p:par>
                                <p:cTn id="6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3900"/>
                            </p:stCondLst>
                            <p:childTnLst>
                              <p:par>
                                <p:cTn id="6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3900"/>
                            </p:stCondLst>
                            <p:childTnLst>
                              <p:par>
                                <p:cTn id="6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3900"/>
                            </p:stCondLst>
                            <p:childTnLst>
                              <p:par>
                                <p:cTn id="6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3900"/>
                            </p:stCondLst>
                            <p:childTnLst>
                              <p:par>
                                <p:cTn id="627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4200"/>
                            </p:stCondLst>
                            <p:childTnLst>
                              <p:par>
                                <p:cTn id="6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4200"/>
                            </p:stCondLst>
                            <p:childTnLst>
                              <p:par>
                                <p:cTn id="6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4200"/>
                            </p:stCondLst>
                            <p:childTnLst>
                              <p:par>
                                <p:cTn id="6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4200"/>
                            </p:stCondLst>
                            <p:childTnLst>
                              <p:par>
                                <p:cTn id="6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4200"/>
                            </p:stCondLst>
                            <p:childTnLst>
                              <p:par>
                                <p:cTn id="6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4200"/>
                            </p:stCondLst>
                            <p:childTnLst>
                              <p:par>
                                <p:cTn id="6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42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4200"/>
                            </p:stCondLst>
                            <p:childTnLst>
                              <p:par>
                                <p:cTn id="6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4200"/>
                            </p:stCondLst>
                            <p:childTnLst>
                              <p:par>
                                <p:cTn id="6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4200"/>
                            </p:stCondLst>
                            <p:childTnLst>
                              <p:par>
                                <p:cTn id="6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4200"/>
                            </p:stCondLst>
                            <p:childTnLst>
                              <p:par>
                                <p:cTn id="6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4200"/>
                            </p:stCondLst>
                            <p:childTnLst>
                              <p:par>
                                <p:cTn id="6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4200"/>
                            </p:stCondLst>
                            <p:childTnLst>
                              <p:par>
                                <p:cTn id="6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6" grpId="0" animBg="1"/>
      <p:bldP spid="30" grpId="0" animBg="1"/>
      <p:bldP spid="30" grpId="1" animBg="1"/>
      <p:bldP spid="48" grpId="0" animBg="1"/>
      <p:bldP spid="48" grpId="1" animBg="1"/>
      <p:bldP spid="57" grpId="0" animBg="1"/>
      <p:bldP spid="57" grpId="1" animBg="1"/>
      <p:bldP spid="64" grpId="0" animBg="1"/>
      <p:bldP spid="64" grpId="1" animBg="1"/>
      <p:bldP spid="71" grpId="0" animBg="1"/>
      <p:bldP spid="71" grpId="1" animBg="1"/>
      <p:bldP spid="78" grpId="0" animBg="1"/>
      <p:bldP spid="78" grpId="1" animBg="1"/>
      <p:bldP spid="85" grpId="0" animBg="1"/>
      <p:bldP spid="85" grpId="1" animBg="1"/>
      <p:bldP spid="92" grpId="0" animBg="1"/>
      <p:bldP spid="92" grpId="1" animBg="1"/>
      <p:bldP spid="99" grpId="0" animBg="1"/>
      <p:bldP spid="99" grpId="1" animBg="1"/>
      <p:bldP spid="106" grpId="0" animBg="1"/>
      <p:bldP spid="106" grpId="1" animBg="1"/>
      <p:bldP spid="113" grpId="0" animBg="1"/>
      <p:bldP spid="113" grpId="1" animBg="1"/>
      <p:bldP spid="120" grpId="0" animBg="1"/>
      <p:bldP spid="120" grpId="1" animBg="1"/>
      <p:bldP spid="127" grpId="0" animBg="1"/>
      <p:bldP spid="127" grpId="1" animBg="1"/>
      <p:bldP spid="134" grpId="0" animBg="1"/>
      <p:bldP spid="134" grpId="1" animBg="1"/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0295" y="159026"/>
            <a:ext cx="7851913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cap="none" dirty="0" smtClean="0">
                <a:latin typeface="Book Antiqua" panose="02040602050305030304" pitchFamily="18" charset="0"/>
              </a:rPr>
              <a:t>Výpočet zrychlení – posunutí </a:t>
            </a:r>
            <a:endParaRPr lang="cs-CZ" cap="none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3824" y="1189038"/>
                <a:ext cx="9020175" cy="5508625"/>
              </a:xfrm>
            </p:spPr>
            <p:txBody>
              <a:bodyPr/>
              <a:lstStyle/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V případě posunutí je posun každého bodu týž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b="1" i="1" dirty="0" smtClean="0">
                    <a:latin typeface="Book Antiqua" panose="02040602050305030304" pitchFamily="18" charset="0"/>
                  </a:rPr>
                  <a:t>R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–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R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N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=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r</a:t>
                </a:r>
                <a:endParaRPr lang="cs-CZ" altLang="cs-CZ" dirty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derivace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podle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 č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asu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je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trivi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ln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í, 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altLang="cs-CZ" b="0" i="0" dirty="0" smtClean="0">
                          <a:latin typeface="Book Antiqua" panose="02040602050305030304" pitchFamily="18" charset="0"/>
                        </a:rPr>
                        <m:t>tedy</m:t>
                      </m:r>
                    </m:oMath>
                  </m:oMathPara>
                </a14:m>
                <a:endParaRPr lang="cs-CZ" altLang="cs-CZ" b="0" i="1" dirty="0" smtClean="0">
                  <a:latin typeface="Book Antiqua" panose="02040602050305030304" pitchFamily="18" charset="0"/>
                </a:endParaRP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b="1" i="1" dirty="0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–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A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N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= </a:t>
                </a:r>
                <a:r>
                  <a:rPr lang="cs-CZ" altLang="cs-CZ" b="1" i="1" dirty="0" smtClean="0">
                    <a:latin typeface="Book Antiqua" panose="02040602050305030304" pitchFamily="18" charset="0"/>
                  </a:rPr>
                  <a:t>a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b="1" dirty="0">
                    <a:latin typeface="Book Antiqua" panose="02040602050305030304" pitchFamily="18" charset="0"/>
                  </a:rPr>
                  <a:t>Unášivá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 (postupná) 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síla  </a:t>
                </a:r>
                <a:r>
                  <a:rPr lang="cs-CZ" altLang="cs-CZ" b="1" i="1" dirty="0" err="1">
                    <a:latin typeface="Book Antiqua" panose="02040602050305030304" pitchFamily="18" charset="0"/>
                  </a:rPr>
                  <a:t>f</a:t>
                </a:r>
                <a:r>
                  <a:rPr lang="cs-CZ" altLang="cs-CZ" baseline="-25000" dirty="0" err="1">
                    <a:latin typeface="Book Antiqua" panose="02040602050305030304" pitchFamily="18" charset="0"/>
                  </a:rPr>
                  <a:t>u</a:t>
                </a:r>
                <a:r>
                  <a:rPr lang="cs-CZ" altLang="cs-CZ" baseline="-25000" dirty="0">
                    <a:latin typeface="Book Antiqua" panose="02040602050305030304" pitchFamily="18" charset="0"/>
                  </a:rPr>
                  <a:t> </a:t>
                </a:r>
                <a:endParaRPr lang="cs-CZ" altLang="cs-CZ" dirty="0">
                  <a:latin typeface="Book Antiqua" panose="02040602050305030304" pitchFamily="18" charset="0"/>
                </a:endParaRP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b="1" i="1" dirty="0" err="1" smtClean="0">
                    <a:latin typeface="Book Antiqua" panose="02040602050305030304" pitchFamily="18" charset="0"/>
                  </a:rPr>
                  <a:t>f</a:t>
                </a:r>
                <a:r>
                  <a:rPr lang="cs-CZ" altLang="cs-CZ" baseline="-25000" dirty="0" err="1" smtClean="0">
                    <a:latin typeface="Book Antiqua" panose="02040602050305030304" pitchFamily="18" charset="0"/>
                  </a:rPr>
                  <a:t>u</a:t>
                </a:r>
                <a:r>
                  <a:rPr lang="cs-CZ" altLang="cs-CZ" baseline="-25000" dirty="0" smtClean="0">
                    <a:latin typeface="Book Antiqua" panose="02040602050305030304" pitchFamily="18" charset="0"/>
                  </a:rPr>
                  <a:t> </a:t>
                </a:r>
                <a:r>
                  <a:rPr lang="cs-CZ" altLang="cs-CZ" dirty="0">
                    <a:latin typeface="Book Antiqua" panose="02040602050305030304" pitchFamily="18" charset="0"/>
                    <a:sym typeface="Symbol" panose="05050102010706020507" pitchFamily="18" charset="2"/>
                  </a:rPr>
                  <a:t>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 (– </a:t>
                </a:r>
                <a:r>
                  <a:rPr lang="cs-CZ" altLang="cs-CZ" i="1" dirty="0" err="1">
                    <a:latin typeface="Book Antiqua" panose="02040602050305030304" pitchFamily="18" charset="0"/>
                  </a:rPr>
                  <a:t>m</a:t>
                </a:r>
                <a:r>
                  <a:rPr lang="cs-CZ" altLang="cs-CZ" b="1" i="1" dirty="0" err="1">
                    <a:latin typeface="Book Antiqua" panose="02040602050305030304" pitchFamily="18" charset="0"/>
                  </a:rPr>
                  <a:t>A</a:t>
                </a:r>
                <a:r>
                  <a:rPr lang="cs-CZ" altLang="cs-CZ" baseline="-25000" dirty="0" err="1">
                    <a:latin typeface="Book Antiqua" panose="02040602050305030304" pitchFamily="18" charset="0"/>
                  </a:rPr>
                  <a:t>N</a:t>
                </a:r>
                <a:r>
                  <a:rPr lang="cs-CZ" altLang="cs-CZ" dirty="0">
                    <a:latin typeface="Book Antiqua" panose="02040602050305030304" pitchFamily="18" charset="0"/>
                  </a:rPr>
                  <a:t>)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endParaRPr lang="cs-CZ" altLang="cs-CZ" i="1" dirty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endParaRPr lang="cs-CZ" altLang="cs-CZ" sz="2800" dirty="0" smtClean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4" y="1189038"/>
                <a:ext cx="9020175" cy="5508625"/>
              </a:xfrm>
              <a:blipFill rotWithShape="0">
                <a:blip r:embed="rId3"/>
                <a:stretch>
                  <a:fillRect l="-1689" t="-2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2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1040295" y="159026"/>
                <a:ext cx="7851913" cy="83820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cs-CZ" cap="none" dirty="0" smtClean="0">
                    <a:latin typeface="Book Antiqua" panose="02040602050305030304" pitchFamily="18" charset="0"/>
                  </a:rPr>
                  <a:t>Výpočet zrychlení – otočení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b="1" i="1" dirty="0">
                        <a:latin typeface="Book Antiqua" panose="02040602050305030304" pitchFamily="18" charset="0"/>
                      </a:rPr>
                      <m:t>v</m:t>
                    </m:r>
                  </m:oMath>
                </a14:m>
                <a:endParaRPr lang="cs-CZ" cap="none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0295" y="159026"/>
                <a:ext cx="7851913" cy="838200"/>
              </a:xfrm>
              <a:blipFill rotWithShape="0">
                <a:blip r:embed="rId3"/>
                <a:stretch>
                  <a:fillRect l="-2484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3824" y="1189039"/>
                <a:ext cx="9020175" cy="4407608"/>
              </a:xfrm>
            </p:spPr>
            <p:txBody>
              <a:bodyPr/>
              <a:lstStyle/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Mění se složky všech vektorů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altLang="cs-CZ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b="1" i="1" dirty="0">
                                    <a:latin typeface="Cambria Math" panose="02040503050406030204" pitchFamily="18" charset="0"/>
                                  </a:rPr>
                                  <m:t>𝒅𝑩</m:t>
                                </m:r>
                              </m:num>
                              <m:den>
                                <m:r>
                                  <a:rPr lang="cs-CZ" altLang="cs-CZ" b="1" i="1" dirty="0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altLang="cs-CZ" b="1" i="1" dirty="0" smtClean="0">
                            <a:latin typeface="Cambria Math" panose="02040503050406030204" pitchFamily="18" charset="0"/>
                          </a:rPr>
                          <m:t>𝑰𝑺</m:t>
                        </m:r>
                      </m:sub>
                    </m:sSub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cs-CZ" altLang="cs-CZ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altLang="cs-CZ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altLang="cs-CZ" b="1" i="1" dirty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cs-CZ" altLang="cs-CZ" b="1" i="1" dirty="0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cs-CZ" altLang="cs-CZ" b="1" i="1" dirty="0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cs-CZ" altLang="cs-CZ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altLang="cs-CZ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cs-CZ" altLang="cs-CZ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r>
                      <a:rPr lang="cs-CZ" alt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alt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cs-CZ" altLang="cs-CZ" b="1" dirty="0" smtClean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protože se otáčí báze </a:t>
                </a:r>
                <a:r>
                  <a:rPr lang="cs-CZ" altLang="cs-CZ" dirty="0" err="1" smtClean="0">
                    <a:latin typeface="Book Antiqua" panose="02040602050305030304" pitchFamily="18" charset="0"/>
                  </a:rPr>
                  <a:t>xyz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. Aplikace: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cs-CZ" altLang="cs-CZ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alt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altLang="cs-CZ" b="1" i="1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r </a:t>
                </a:r>
                <a:r>
                  <a:rPr lang="cs-CZ" alt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cs-CZ" altLang="cs-CZ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cs-CZ" altLang="cs-CZ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alt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:r>
                  <a:rPr lang="cs-CZ" altLang="cs-CZ" sz="2800" b="1" i="1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cs-CZ" altLang="cs-CZ" sz="2800" baseline="-25000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alt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sz="2800" b="1" i="1" dirty="0">
                        <a:latin typeface="Book Antiqua" panose="02040602050305030304" pitchFamily="18" charset="0"/>
                      </a:rPr>
                      <m:t>v</m:t>
                    </m:r>
                  </m:oMath>
                </a14:m>
                <a:r>
                  <a:rPr lang="cs-CZ" alt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sz="2800" b="1" i="1" dirty="0">
                        <a:latin typeface="Book Antiqua" panose="0204060205030503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cs-CZ" altLang="cs-CZ" sz="2800" baseline="-25000" dirty="0">
                        <a:latin typeface="Book Antiqua" panose="02040602050305030304" pitchFamily="18" charset="0"/>
                      </a:rPr>
                      <m:t>u</m:t>
                    </m:r>
                  </m:oMath>
                </a14:m>
                <a:endParaRPr lang="cs-CZ" alt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unášivá rychlost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b="1" i="1" dirty="0" smtClean="0">
                        <a:latin typeface="Book Antiqua" panose="0204060205030503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cs-CZ" altLang="cs-CZ" b="0" i="0" baseline="-25000" dirty="0" smtClean="0">
                        <a:latin typeface="Book Antiqua" panose="02040602050305030304" pitchFamily="18" charset="0"/>
                      </a:rPr>
                      <m:t>u</m:t>
                    </m:r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b="1" i="1" dirty="0" smtClean="0">
                        <a:latin typeface="Book Antiqua" panose="0204060205030503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cs-CZ" altLang="cs-CZ" baseline="-25000" dirty="0">
                        <a:latin typeface="Book Antiqua" panose="02040602050305030304" pitchFamily="18" charset="0"/>
                      </a:rPr>
                      <m:t>N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endParaRPr lang="cs-CZ" altLang="cs-CZ" b="1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4" y="1189039"/>
                <a:ext cx="9020175" cy="4407608"/>
              </a:xfrm>
              <a:blipFill rotWithShape="0">
                <a:blip r:embed="rId4"/>
                <a:stretch>
                  <a:fillRect l="-1689" t="-29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2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1040295" y="159026"/>
                <a:ext cx="7851913" cy="83820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cs-CZ" cap="none" dirty="0" smtClean="0">
                    <a:latin typeface="Book Antiqua" panose="02040602050305030304" pitchFamily="18" charset="0"/>
                  </a:rPr>
                  <a:t>Výpočet zrychlení – otočení :  </a:t>
                </a:r>
                <a14:m>
                  <m:oMath xmlns:m="http://schemas.openxmlformats.org/officeDocument/2006/math">
                    <m:r>
                      <a:rPr lang="cs-CZ" alt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cs-CZ" cap="none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0295" y="159026"/>
                <a:ext cx="7851913" cy="838200"/>
              </a:xfrm>
              <a:blipFill rotWithShape="0">
                <a:blip r:embed="rId3"/>
                <a:stretch>
                  <a:fillRect l="-2484" b="-29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3824" y="1189038"/>
                <a:ext cx="9020175" cy="5587897"/>
              </a:xfrm>
            </p:spPr>
            <p:txBody>
              <a:bodyPr/>
              <a:lstStyle/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Druhou aplikací časové derivace na</a:t>
                </a:r>
              </a:p>
              <a:p>
                <a:pPr marL="432000" indent="-45720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altLang="cs-CZ" b="1" i="1" dirty="0">
                          <a:latin typeface="Book Antiqua" panose="020406020503050303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altLang="cs-CZ" baseline="-25000" dirty="0">
                          <a:latin typeface="Book Antiqua" panose="020406020503050303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alt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cs-CZ" altLang="cs-CZ" b="1" i="1" dirty="0">
                          <a:latin typeface="Book Antiqua" panose="0204060205030503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altLang="cs-CZ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cs-CZ" altLang="cs-CZ" b="1" i="1" dirty="0">
                          <a:latin typeface="Book Antiqua" panose="0204060205030503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cs-CZ" altLang="cs-CZ" baseline="-25000" dirty="0">
                          <a:latin typeface="Book Antiqua" panose="02040602050305030304" pitchFamily="18" charset="0"/>
                        </a:rPr>
                        <m:t>N</m:t>
                      </m:r>
                      <m:r>
                        <a:rPr lang="cs-CZ" altLang="cs-CZ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  <m:r>
                        <a:rPr lang="cs-CZ" altLang="cs-CZ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s-CZ" altLang="cs-CZ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cs-CZ" altLang="cs-CZ" b="1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dostaneme zrychlení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alt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alt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cs-CZ" alt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cs-CZ" alt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cs-CZ" altLang="cs-CZ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Coriolis</a:t>
                </a:r>
                <a:r>
                  <a:rPr lang="cs-CZ" altLang="cs-C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cs-CZ" altLang="cs-CZ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altLang="cs-CZ" b="1" i="1" dirty="0">
                        <a:latin typeface="Book Antiqua" panose="02040602050305030304" pitchFamily="18" charset="0"/>
                      </a:rPr>
                      <m:t>v</m:t>
                    </m:r>
                  </m:oMath>
                </a14:m>
                <a:endParaRPr lang="cs-CZ" altLang="cs-CZ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unášivé:</a:t>
                </a:r>
                <a:r>
                  <a:rPr lang="cs-CZ" alt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</m:t>
                        </m:r>
                      </m:sub>
                    </m:sSub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, kde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	Euler:	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cs-CZ" altLang="cs-CZ" dirty="0">
                    <a:latin typeface="Book Antiqua" panose="0204060205030503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b="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num>
                      <m:den>
                        <m:r>
                          <a:rPr lang="cs-CZ" altLang="cs-CZ" b="0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alt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endParaRPr lang="cs-CZ" altLang="cs-CZ" b="1" dirty="0" smtClean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cs-CZ" altLang="cs-CZ" dirty="0" err="1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dostř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</m:t>
                        </m:r>
                      </m:sub>
                    </m:sSub>
                  </m:oMath>
                </a14:m>
                <a:r>
                  <a:rPr lang="cs-CZ" altLang="cs-CZ" dirty="0">
                    <a:latin typeface="Book Antiqua" panose="0204060205030503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cs-CZ" alt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s-CZ" alt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cs-CZ" alt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  <m:sup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cs-CZ" altLang="cs-CZ" b="1" dirty="0" smtClean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kde</a:t>
                </a:r>
                <a14:m>
                  <m:oMath xmlns:m="http://schemas.openxmlformats.org/officeDocument/2006/math">
                    <m:r>
                      <a:rPr lang="cs-CZ" altLang="cs-CZ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cs-CZ" alt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je kolmý k ose </a:t>
                </a:r>
                <a14:m>
                  <m:oMath xmlns:m="http://schemas.openxmlformats.org/officeDocument/2006/math"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</m:oMath>
                </a14:m>
                <a:endParaRPr lang="cs-CZ" altLang="cs-CZ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4" y="1189038"/>
                <a:ext cx="9020175" cy="5587897"/>
              </a:xfrm>
              <a:blipFill rotWithShape="0">
                <a:blip r:embed="rId4"/>
                <a:stretch>
                  <a:fillRect l="-1689" t="-22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8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1040295" y="159026"/>
                <a:ext cx="7851913" cy="83820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cs-CZ" cap="none" dirty="0" smtClean="0">
                    <a:latin typeface="Book Antiqua" panose="02040602050305030304" pitchFamily="18" charset="0"/>
                  </a:rPr>
                  <a:t>Výpočet zrychlení </a:t>
                </a:r>
                <a:r>
                  <a:rPr lang="cs-CZ" cap="none" smtClean="0">
                    <a:latin typeface="Book Antiqua" panose="02040602050305030304" pitchFamily="18" charset="0"/>
                  </a:rPr>
                  <a:t>– otočení : </a:t>
                </a:r>
                <a14:m>
                  <m:oMath xmlns:m="http://schemas.openxmlformats.org/officeDocument/2006/math">
                    <m:r>
                      <a:rPr lang="cs-CZ" alt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endParaRPr lang="cs-CZ" cap="none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0295" y="159026"/>
                <a:ext cx="7851913" cy="838200"/>
              </a:xfrm>
              <a:blipFill rotWithShape="0">
                <a:blip r:embed="rId3"/>
                <a:stretch>
                  <a:fillRect l="-2484" b="-29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3824" y="1189038"/>
                <a:ext cx="9020175" cy="5587897"/>
              </a:xfrm>
            </p:spPr>
            <p:txBody>
              <a:bodyPr/>
              <a:lstStyle/>
              <a:p>
                <a:pPr marL="43200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alt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alt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cs-CZ" alt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cs-CZ" alt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cs-CZ" alt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3200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cs-CZ" alt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altLang="cs-CZ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alt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cs-CZ" alt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cs-CZ" alt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</a:rPr>
                  <a:t>Vynásobením hmotností a porovnáním</a:t>
                </a:r>
                <a14:m>
                  <m:oMath xmlns:m="http://schemas.openxmlformats.org/officeDocument/2006/math"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altLang="cs-CZ" b="0" dirty="0" smtClean="0">
                  <a:latin typeface="Book Antiqua" panose="020406020503050303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cs-CZ" alt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altLang="cs-CZ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cs-CZ" alt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cs-CZ" alt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alt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cs-CZ" alt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</a:t>
                </a:r>
                <a:r>
                  <a:rPr lang="cs-CZ" altLang="cs-C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síla: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alt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cs-CZ" altLang="cs-CZ" b="1" i="1" dirty="0">
                        <a:latin typeface="Book Antiqua" panose="02040602050305030304" pitchFamily="18" charset="0"/>
                      </a:rPr>
                      <m:t>v</m:t>
                    </m:r>
                  </m:oMath>
                </a14:m>
                <a:endParaRPr lang="cs-CZ" altLang="cs-CZ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unáš</a:t>
                </a:r>
                <a:r>
                  <a:rPr lang="cs-CZ" altLang="cs-CZ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síla:</a:t>
                </a:r>
                <a:r>
                  <a:rPr lang="cs-CZ" altLang="cs-CZ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alt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cs-CZ" altLang="cs-CZ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altLang="cs-CZ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sub>
                        </m:sSub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cs-CZ" alt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alt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od</m:t>
                        </m:r>
                      </m:sub>
                    </m:sSub>
                  </m:oMath>
                </a14:m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, kde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Euler:	</a:t>
                </a:r>
                <a:r>
                  <a:rPr lang="cs-CZ" altLang="cs-CZ" dirty="0" smtClean="0"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cs-CZ" altLang="cs-CZ" dirty="0">
                    <a:latin typeface="Book Antiqua" panose="0204060205030503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altLang="cs-CZ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cs-CZ" altLang="cs-CZ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b="1" i="1" dirty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num>
                      <m:den>
                        <m:r>
                          <a:rPr lang="cs-CZ" altLang="cs-CZ" b="1" i="1" dirty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cs-CZ" altLang="cs-CZ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s-CZ" alt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endParaRPr lang="cs-CZ" altLang="cs-CZ" b="1" dirty="0" smtClean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err="1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odstř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.: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alt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od</m:t>
                        </m:r>
                      </m:sub>
                    </m:sSub>
                  </m:oMath>
                </a14:m>
                <a:r>
                  <a:rPr lang="cs-CZ" altLang="cs-CZ" dirty="0"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altLang="cs-CZ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r>
                      <a:rPr lang="cs-CZ" alt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  <m:sup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cs-CZ" alt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cs-CZ" altLang="cs-CZ" b="1" dirty="0" smtClean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cs-CZ" altLang="cs-CZ" sz="28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kde</a:t>
                </a:r>
                <a14:m>
                  <m:oMath xmlns:m="http://schemas.openxmlformats.org/officeDocument/2006/math">
                    <m:r>
                      <a:rPr lang="cs-CZ" altLang="cs-CZ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cs-CZ" altLang="cs-CZ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cs-CZ" altLang="cs-CZ" sz="28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je kolmý k ose </a:t>
                </a:r>
                <a14:m>
                  <m:oMath xmlns:m="http://schemas.openxmlformats.org/officeDocument/2006/math">
                    <m:r>
                      <a:rPr lang="cs-CZ" altLang="cs-CZ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</m:oMath>
                </a14:m>
                <a:r>
                  <a:rPr lang="cs-CZ" altLang="cs-CZ" sz="28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cs-CZ" alt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cs-CZ" altLang="cs-CZ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altLang="cs-CZ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cs-CZ" altLang="cs-CZ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cs-CZ" altLang="cs-CZ" sz="2400" b="1" i="1" dirty="0">
                                  <a:solidFill>
                                    <a:srgbClr val="FF0000"/>
                                  </a:solidFill>
                                  <a:latin typeface="Book Antiqua" panose="0204060205030503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cs-CZ" altLang="cs-CZ" sz="2400" dirty="0">
                                  <a:solidFill>
                                    <a:srgbClr val="FF0000"/>
                                  </a:solidFill>
                                  <a:latin typeface="Book Antiqua" panose="020406020503050303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cs-CZ" alt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+(−</m:t>
                          </m:r>
                          <m: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alt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altLang="cs-CZ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cs-CZ" altLang="cs-CZ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e>
                          </m:acc>
                          <m:r>
                            <a:rPr lang="el-GR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cs-CZ" altLang="cs-CZ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  <m:sup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cs-CZ" altLang="cs-CZ" sz="2400" b="1" dirty="0" smtClean="0">
                  <a:solidFill>
                    <a:srgbClr val="FF0000"/>
                  </a:solidFill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sz="24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			skut.	</a:t>
                </a:r>
                <a:r>
                  <a:rPr lang="cs-CZ" altLang="cs-CZ" sz="2400" dirty="0" err="1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Coriolis</a:t>
                </a:r>
                <a:r>
                  <a:rPr lang="cs-CZ" altLang="cs-CZ" sz="2400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altLang="cs-CZ" sz="24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cs-CZ" altLang="cs-CZ" sz="2400" dirty="0" err="1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unáš</a:t>
                </a:r>
                <a:r>
                  <a:rPr lang="cs-CZ" altLang="cs-CZ" sz="24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. postup.	Euler	       </a:t>
                </a:r>
                <a:r>
                  <a:rPr lang="cs-CZ" altLang="cs-CZ" sz="2400" dirty="0" err="1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odstř</a:t>
                </a:r>
                <a:r>
                  <a:rPr lang="cs-CZ" altLang="cs-CZ" sz="24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.</a:t>
                </a:r>
                <a:endParaRPr lang="cs-CZ" altLang="cs-CZ" sz="2400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4" y="1189038"/>
                <a:ext cx="9020175" cy="5587897"/>
              </a:xfrm>
              <a:blipFill rotWithShape="0">
                <a:blip r:embed="rId4"/>
                <a:stretch>
                  <a:fillRect l="-1689" b="-3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7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0295" y="159026"/>
            <a:ext cx="7851913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cap="none" smtClean="0">
                <a:latin typeface="Book Antiqua" panose="02040602050305030304" pitchFamily="18" charset="0"/>
              </a:rPr>
              <a:t>Poznámky </a:t>
            </a:r>
            <a:r>
              <a:rPr lang="cs-CZ" cap="none" dirty="0" smtClean="0">
                <a:latin typeface="Book Antiqua" panose="02040602050305030304" pitchFamily="18" charset="0"/>
              </a:rPr>
              <a:t>ke 3.NZ</a:t>
            </a:r>
            <a:endParaRPr lang="cs-CZ" cap="none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23824" y="1189038"/>
                <a:ext cx="9020175" cy="5587897"/>
              </a:xfrm>
            </p:spPr>
            <p:txBody>
              <a:bodyPr/>
              <a:lstStyle/>
              <a:p>
                <a:pPr marL="432000" indent="-4572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cs-CZ" altLang="cs-CZ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cs-CZ" alt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cs-CZ" altLang="cs-CZ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altLang="cs-CZ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cs-CZ" altLang="cs-CZ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cs-CZ" altLang="cs-CZ" sz="2400" b="1" i="1" dirty="0">
                                  <a:solidFill>
                                    <a:srgbClr val="FF0000"/>
                                  </a:solidFill>
                                  <a:latin typeface="Book Antiqua" panose="02040602050305030304" pitchFamily="18" charset="0"/>
                                </a:rPr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cs-CZ" altLang="cs-CZ" sz="2400" dirty="0">
                                  <a:solidFill>
                                    <a:srgbClr val="FF0000"/>
                                  </a:solidFill>
                                  <a:latin typeface="Book Antiqua" panose="020406020503050303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cs-CZ" alt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+(−</m:t>
                          </m:r>
                          <m: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alt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altLang="cs-CZ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alt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cs-CZ" altLang="cs-CZ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cs-CZ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e>
                          </m:acc>
                          <m:r>
                            <a:rPr lang="el-GR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cs-CZ" altLang="cs-CZ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cs-CZ" altLang="cs-CZ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altLang="cs-CZ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  <m:sup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cs-CZ" altLang="cs-CZ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cs-CZ" altLang="cs-CZ" sz="2400" b="1" dirty="0" smtClean="0">
                  <a:solidFill>
                    <a:srgbClr val="FF0000"/>
                  </a:solidFill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sz="2400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		       skut.	</a:t>
                </a:r>
                <a:r>
                  <a:rPr lang="cs-CZ" altLang="cs-CZ" sz="2400" dirty="0" err="1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Coriolis</a:t>
                </a:r>
                <a:r>
                  <a:rPr lang="cs-CZ" altLang="cs-CZ" sz="2400" dirty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altLang="cs-CZ" sz="2400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cs-CZ" altLang="cs-CZ" sz="2400" dirty="0" err="1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unáš</a:t>
                </a:r>
                <a:r>
                  <a:rPr lang="cs-CZ" altLang="cs-CZ" sz="2400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. postup.	Euler	       </a:t>
                </a:r>
                <a:r>
                  <a:rPr lang="cs-CZ" altLang="cs-CZ" sz="2400" dirty="0" err="1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odstř</a:t>
                </a:r>
                <a:r>
                  <a:rPr lang="cs-CZ" altLang="cs-CZ" sz="2400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„</a:t>
                </a:r>
                <a:r>
                  <a:rPr lang="cs-CZ" altLang="cs-CZ" dirty="0" smtClean="0">
                    <a:solidFill>
                      <a:srgbClr val="FF0000"/>
                    </a:solidFill>
                    <a:latin typeface="Book Antiqua" panose="02040602050305030304" pitchFamily="18" charset="0"/>
                    <a:ea typeface="Cambria Math" panose="02040503050406030204" pitchFamily="18" charset="0"/>
                  </a:rPr>
                  <a:t>Setrvačné síly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“ jsou jen doplňující korekce </a:t>
                </a:r>
                <a:endParaRPr lang="cs-CZ" altLang="cs-CZ" dirty="0" smtClean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na 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popis v neinerciální 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soustavě;</a:t>
                </a:r>
                <a:b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</a:b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nepopisují 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žádnou skutečnou interakci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32000" indent="-457200">
                  <a:lnSpc>
                    <a:spcPct val="90000"/>
                  </a:lnSpc>
                  <a:buNone/>
                </a:pP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Proto na ně </a:t>
                </a:r>
                <a:r>
                  <a:rPr lang="cs-CZ" altLang="cs-CZ">
                    <a:latin typeface="Book Antiqua" panose="02040602050305030304" pitchFamily="18" charset="0"/>
                    <a:ea typeface="Cambria Math" panose="02040503050406030204" pitchFamily="18" charset="0"/>
                  </a:rPr>
                  <a:t>nelze </a:t>
                </a:r>
                <a:r>
                  <a:rPr lang="cs-CZ" altLang="cs-CZ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použít 3</a:t>
                </a:r>
                <a:r>
                  <a:rPr lang="cs-CZ" altLang="cs-CZ" dirty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. NZ (zákon akce a reakce</a:t>
                </a:r>
                <a:r>
                  <a:rPr lang="cs-CZ" altLang="cs-CZ" dirty="0" smtClean="0">
                    <a:latin typeface="Book Antiqua" panose="02040602050305030304" pitchFamily="18" charset="0"/>
                    <a:ea typeface="Cambria Math" panose="02040503050406030204" pitchFamily="18" charset="0"/>
                  </a:rPr>
                  <a:t>).</a:t>
                </a:r>
                <a:endParaRPr lang="cs-CZ" altLang="cs-CZ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  <a:p>
                <a:pPr marL="432000" indent="-457200">
                  <a:lnSpc>
                    <a:spcPct val="90000"/>
                  </a:lnSpc>
                  <a:buNone/>
                </a:pPr>
                <a:endParaRPr lang="cs-CZ" altLang="cs-CZ" dirty="0">
                  <a:latin typeface="Book Antiqua" panose="0204060205030503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824" y="1189038"/>
                <a:ext cx="9020175" cy="5587897"/>
              </a:xfrm>
              <a:blipFill rotWithShape="0">
                <a:blip r:embed="rId3"/>
                <a:stretch>
                  <a:fillRect l="-1689" t="-6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2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550" y="220662"/>
            <a:ext cx="8229600" cy="868346"/>
          </a:xfrm>
          <a:effectLst/>
        </p:spPr>
        <p:txBody>
          <a:bodyPr>
            <a:normAutofit fontScale="90000"/>
          </a:bodyPr>
          <a:lstStyle/>
          <a:p>
            <a:pPr marL="107950" algn="ctr" defTabSz="685800" eaLnBrk="1" fontAlgn="auto" hangingPunct="1">
              <a:lnSpc>
                <a:spcPct val="90000"/>
              </a:lnSpc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6.1 Mechanika v normálních </a:t>
            </a:r>
            <a:b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a nenormálních </a:t>
            </a:r>
            <a:r>
              <a:rPr lang="cs-CZ" altLang="cs-CZ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situacích</a:t>
            </a:r>
            <a:endParaRPr lang="cs-CZ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</p:spPr>
            <p:txBody>
              <a:bodyPr/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>
                    <a:solidFill>
                      <a:srgbClr val="FF0000"/>
                    </a:solidFill>
                  </a:rPr>
                  <a:t>6.1.1 Normální situace: inerciální soustava</a:t>
                </a:r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600" dirty="0"/>
                  <a:t>(všechny proměnné kapitálkami)</a:t>
                </a:r>
                <a:endParaRPr lang="en-US" altLang="cs-CZ" sz="2600" dirty="0"/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600" b="1" dirty="0"/>
                  <a:t>1NZ: </a:t>
                </a:r>
                <a:r>
                  <a:rPr lang="cs-CZ" altLang="cs-CZ" sz="2600" i="1" dirty="0"/>
                  <a:t>Volná částice se pohybuje bez zrychlení</a:t>
                </a:r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600" b="1" dirty="0"/>
                  <a:t>2NZ: </a:t>
                </a:r>
                <a:r>
                  <a:rPr lang="cs-CZ" altLang="cs-CZ" sz="2600" i="1" dirty="0"/>
                  <a:t>Výslednice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6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sz="2600" i="1" dirty="0"/>
                  <a:t> sil udělí volné částici </a:t>
                </a:r>
                <a:r>
                  <a:rPr lang="en-US" altLang="cs-CZ" sz="2600" i="1" dirty="0"/>
                  <a:t/>
                </a:r>
                <a:br>
                  <a:rPr lang="en-US" altLang="cs-CZ" sz="2600" i="1" dirty="0"/>
                </a:br>
                <a:r>
                  <a:rPr lang="cs-CZ" altLang="cs-CZ" sz="2600" i="1" dirty="0"/>
                  <a:t>s hmotností</a:t>
                </a:r>
                <a:r>
                  <a:rPr lang="en-US" altLang="cs-CZ" sz="2600" i="1" dirty="0"/>
                  <a:t> </a:t>
                </a:r>
                <a14:m>
                  <m:oMath xmlns:m="http://schemas.openxmlformats.org/officeDocument/2006/math">
                    <m:r>
                      <a:rPr lang="cs-CZ" altLang="cs-CZ" sz="26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altLang="cs-CZ" sz="2600" i="1" dirty="0"/>
                  <a:t>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6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altLang="cs-CZ" sz="2600" i="1" dirty="0">
                    <a:latin typeface="Cambria Math" panose="02040503050406030204" pitchFamily="18" charset="0"/>
                  </a:rPr>
                  <a:t>, kde</a:t>
                </a:r>
              </a:p>
              <a:p>
                <a:pPr marL="850900" lvl="1" indent="-342900">
                  <a:buSzPct val="45000"/>
                  <a:buFont typeface="Wingdings" panose="05000000000000000000" pitchFamily="2" charset="2"/>
                  <a:buChar char="v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 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cs-CZ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cs-CZ" i="1" dirty="0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cs-CZ" altLang="cs-CZ" dirty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dirty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Síly: jen „skutečné“, popisující interakci těles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cs-CZ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cs-CZ" sz="24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cs-CZ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cs-CZ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altLang="cs-CZ" sz="2400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cs-CZ" altLang="cs-CZ" sz="2400" dirty="0">
                                <a:latin typeface="Cambria Math" panose="02040503050406030204" pitchFamily="18" charset="0"/>
                              </a:rPr>
                              <m:t>skut</m:t>
                            </m:r>
                          </m:sub>
                        </m:sSub>
                      </m:e>
                    </m:nary>
                  </m:oMath>
                </a14:m>
                <a:endParaRPr lang="cs-CZ" sz="28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  <a:blipFill rotWithShape="0">
                <a:blip r:embed="rId3"/>
                <a:stretch>
                  <a:fillRect l="-593" t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1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2520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6.1.2 První nenormální situace</a:t>
            </a:r>
            <a:endParaRPr lang="cs-CZ" cap="none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</p:spPr>
            <p:txBody>
              <a:bodyPr/>
              <a:lstStyle/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Částice </a:t>
                </a:r>
                <a:r>
                  <a:rPr lang="cs-CZ" altLang="cs-CZ" b="1" i="1" dirty="0"/>
                  <a:t>není volná</a:t>
                </a:r>
                <a:r>
                  <a:rPr lang="cs-CZ" altLang="cs-CZ" dirty="0"/>
                  <a:t>: vazba 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altLang="cs-CZ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např. cestička v trávníku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Vazbu nahradíme vazbovou silou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baseline="-25000" dirty="0"/>
                  <a:t>vaz</a:t>
                </a:r>
                <a:endParaRPr lang="cs-CZ" altLang="cs-CZ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</a:t>
                </a:r>
                <a:r>
                  <a:rPr lang="cs-CZ" altLang="cs-CZ" b="1" i="1" dirty="0"/>
                  <a:t>Směr</a:t>
                </a:r>
                <a:r>
                  <a:rPr lang="cs-CZ" altLang="cs-CZ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altLang="cs-CZ" baseline="-25000" dirty="0"/>
                  <a:t>vaz</a:t>
                </a:r>
                <a:r>
                  <a:rPr lang="cs-CZ" altLang="cs-CZ" dirty="0"/>
                  <a:t> : kolmo k vazbě (žádná práce)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m:rPr>
                        <m:nor/>
                      </m:rPr>
                      <a:rPr lang="cs-CZ" altLang="cs-CZ" baseline="-25000" dirty="0"/>
                      <m:t>vaz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altLang="cs-CZ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grad</m:t>
                        </m:r>
                      </m:fName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func>
                  </m:oMath>
                </a14:m>
                <a:endParaRPr lang="cs-CZ" altLang="cs-CZ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</a:t>
                </a:r>
                <a:r>
                  <a:rPr lang="cs-CZ" altLang="cs-CZ" b="1" i="1" dirty="0"/>
                  <a:t>velikost</a:t>
                </a:r>
                <a:r>
                  <a:rPr lang="cs-CZ" altLang="cs-CZ" dirty="0"/>
                  <a:t> (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cs-CZ" altLang="cs-CZ" dirty="0"/>
                  <a:t>): tak akorát k udržení na vazbě</a:t>
                </a:r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cs-CZ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cs-CZ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cs-CZ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cs-CZ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altLang="cs-CZ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nor/>
                              </m:rPr>
                              <a:rPr lang="cs-CZ" altLang="cs-CZ" dirty="0">
                                <a:latin typeface="Cambria Math" panose="02040503050406030204" pitchFamily="18" charset="0"/>
                              </a:rPr>
                              <m:t>skut</m:t>
                            </m:r>
                          </m:sub>
                        </m:sSub>
                      </m:e>
                    </m:nary>
                    <m:r>
                      <a:rPr lang="cs-CZ" altLang="cs-CZ" i="1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cs-CZ" altLang="cs-CZ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cs-CZ" altLang="cs-CZ" baseline="-25000" dirty="0"/>
                          <m:t>vaz</m:t>
                        </m:r>
                        <m:r>
                          <m:rPr>
                            <m:nor/>
                          </m:rPr>
                          <a:rPr lang="cs-CZ" altLang="cs-CZ" dirty="0"/>
                          <m:t> </m:t>
                        </m:r>
                      </m:e>
                    </m:nary>
                  </m:oMath>
                </a14:m>
                <a:endParaRPr lang="cs-CZ" altLang="cs-CZ" dirty="0"/>
              </a:p>
              <a:p>
                <a:pPr marL="10795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i nadále platí 2NZ: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cs-CZ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cs-CZ" i="1" dirty="0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altLang="cs-CZ" dirty="0"/>
                  <a:t> … hurá!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  <a:blipFill rotWithShape="0">
                <a:blip r:embed="rId3"/>
                <a:stretch>
                  <a:fillRect l="-593" t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5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2520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6.1.3 Druhá nenormální situace</a:t>
            </a:r>
            <a:endParaRPr lang="cs-CZ" cap="none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</p:spPr>
            <p:txBody>
              <a:bodyPr/>
              <a:lstStyle/>
              <a:p>
                <a:pPr marL="831850" lvl="1" indent="-323850">
                  <a:buSzPct val="45000"/>
                  <a:buFont typeface="Wingdings" panose="05000000000000000000" pitchFamily="2" charset="2"/>
                  <a:buChar char="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400" b="1" i="1" dirty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Vztažná soustava </a:t>
                </a:r>
                <a14:m>
                  <m:oMath xmlns:m="http://schemas.openxmlformats.org/officeDocument/2006/math">
                    <m:r>
                      <a:rPr lang="cs-CZ" altLang="cs-CZ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altLang="cs-CZ" dirty="0"/>
                  <a:t> </a:t>
                </a:r>
                <a:r>
                  <a:rPr lang="cs-CZ" altLang="cs-CZ" b="1" i="1" dirty="0"/>
                  <a:t>není inerciální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např. otáčející se Země. Co se změní?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(stejné) hmotnost 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altLang="cs-CZ" dirty="0"/>
                  <a:t> částice: 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altLang="cs-CZ" dirty="0"/>
                  <a:t> 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(stejné) čas </a:t>
                </a:r>
                <a14:m>
                  <m:oMath xmlns:m="http://schemas.openxmlformats.org/officeDocument/2006/math"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altLang="cs-CZ" dirty="0"/>
                  <a:t> (doba):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altLang="cs-CZ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altLang="cs-CZ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cs-CZ" altLang="cs-CZ" dirty="0" err="1">
                        <a:latin typeface="Cambria Math" panose="02040503050406030204" pitchFamily="18" charset="0"/>
                      </a:rPr>
                      <m:t>d</m:t>
                    </m:r>
                    <m:r>
                      <a:rPr lang="cs-CZ" altLang="cs-CZ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cs-CZ" altLang="cs-CZ" dirty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(stejné) skutečné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m:rPr>
                            <m:nor/>
                          </m:rPr>
                          <a:rPr lang="cs-CZ" altLang="cs-CZ" dirty="0"/>
                          <m:t> </m:t>
                        </m:r>
                      </m:e>
                    </m:acc>
                  </m:oMath>
                </a14:m>
                <a:r>
                  <a:rPr lang="cs-CZ" altLang="cs-CZ" dirty="0"/>
                  <a:t> (interakce těles)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dirty="0"/>
                  <a:t>	(různé) poloha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cs-CZ" altLang="cs-CZ" dirty="0"/>
                  <a:t>, tedy i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cs-CZ" altLang="cs-CZ" dirty="0"/>
                          <m:t> </m:t>
                        </m:r>
                      </m:e>
                    </m:acc>
                  </m:oMath>
                </a14:m>
                <a:endParaRPr lang="cs-CZ" altLang="cs-CZ" b="1" i="1" dirty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b="1" i="1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num>
                      <m:den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cs-CZ" altLang="cs-CZ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</m:oMath>
                </a14:m>
                <a:r>
                  <a:rPr lang="cs-CZ" altLang="cs-CZ" dirty="0"/>
                  <a:t>; stejně i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cs-CZ" altLang="cs-CZ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alt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alt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cs-CZ" altLang="cs-CZ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cs-CZ" altLang="cs-CZ" b="1" i="1" dirty="0"/>
                  <a:t>	</a:t>
                </a:r>
                <a:endParaRPr lang="cs-CZ" altLang="cs-CZ" sz="1950" dirty="0"/>
              </a:p>
              <a:p>
                <a:pPr marL="1174750" lvl="2" indent="-323850">
                  <a:buSzPct val="45000"/>
                  <a:buFont typeface="Wingdings" panose="05000000000000000000" pitchFamily="2" charset="2"/>
                  <a:buChar char="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endParaRPr lang="cs-CZ" altLang="cs-CZ" sz="21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6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2520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(6.1.3) náprava </a:t>
            </a:r>
            <a:r>
              <a:rPr lang="cs-CZ" altLang="cs-CZ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neinerciálnosti</a:t>
            </a: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cs-CZ" cap="none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</p:spPr>
            <p:txBody>
              <a:bodyPr/>
              <a:lstStyle/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 smtClean="0"/>
                  <a:t>Vzájemná poloha dvou bodů A, B nezávisí na </a:t>
                </a:r>
                <a:r>
                  <a:rPr lang="cs-CZ" altLang="cs-CZ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cs-CZ" altLang="cs-CZ" sz="2400" dirty="0"/>
                  <a:t> či </a:t>
                </a:r>
                <a:r>
                  <a:rPr lang="cs-CZ" altLang="cs-CZ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Za bod A volíme počátek </a:t>
                </a:r>
                <a:r>
                  <a:rPr lang="cs-CZ" altLang="cs-CZ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altLang="cs-CZ" sz="2400" dirty="0"/>
                  <a:t>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cs-CZ" altLang="cs-CZ" sz="2400" dirty="0"/>
                  <a:t/>
                </a:r>
                <a:br>
                  <a:rPr lang="cs-CZ" altLang="cs-CZ" sz="2400" dirty="0"/>
                </a:br>
                <a:r>
                  <a:rPr lang="cs-CZ" altLang="cs-CZ" sz="2400" dirty="0"/>
                  <a:t>     bod B je zkoumaný bod</a:t>
                </a:r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cs-CZ" altLang="cs-CZ" sz="2400" dirty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cs-CZ" altLang="cs-CZ" sz="2400" dirty="0"/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 dirty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cs-CZ" altLang="cs-CZ" sz="2400" dirty="0"/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24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alt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4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altLang="cs-CZ" sz="2400" dirty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cs-CZ" altLang="cs-CZ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altLang="cs-CZ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cs-CZ" altLang="cs-CZ" sz="24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sz="2400" dirty="0"/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alt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alt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cs-CZ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cs-CZ" altLang="cs-CZ" sz="2400" dirty="0"/>
              </a:p>
              <a:p>
                <a:pPr marL="165100" indent="0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Poslední </a:t>
                </a:r>
                <a:r>
                  <a:rPr lang="cs-CZ" altLang="cs-CZ" sz="2400" dirty="0" smtClean="0"/>
                  <a:t>člen</a:t>
                </a:r>
                <a:r>
                  <a:rPr lang="en-US" altLang="cs-CZ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cs-CZ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cs-CZ" altLang="cs-CZ" sz="2400" dirty="0" smtClean="0"/>
                  <a:t> vystihne </a:t>
                </a:r>
                <a:r>
                  <a:rPr lang="cs-CZ" altLang="cs-CZ" sz="2400" dirty="0"/>
                  <a:t>změnu samotné NIS </a:t>
                </a:r>
                <a:r>
                  <a:rPr lang="cs-CZ" altLang="cs-CZ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altLang="cs-CZ" sz="2400" dirty="0"/>
                  <a:t> s časem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  <a:blipFill rotWithShape="0">
                <a:blip r:embed="rId3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7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2520"/>
            <a:ext cx="8229600" cy="8683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(6.1.3) dokončení nápravy</a:t>
            </a:r>
            <a:endParaRPr lang="cs-CZ" cap="none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</p:spPr>
            <p:txBody>
              <a:bodyPr/>
              <a:lstStyle/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z minula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alt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cs-CZ" altLang="cs-CZ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alt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cs-CZ" altLang="cs-CZ" sz="1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cs-CZ" altLang="cs-CZ" sz="1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alt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altLang="cs-CZ" sz="1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alt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altLang="cs-CZ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cs-CZ" altLang="cs-CZ" sz="2400" dirty="0"/>
                  <a:t>)</a:t>
                </a:r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vynásobíme hmotností, převedeme nalevo:</a:t>
                </a:r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altLang="cs-CZ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cs-CZ" altLang="cs-CZ" sz="2400" dirty="0"/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rádi bychom měli 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</m:sSub>
                  </m:oMath>
                </a14:m>
                <a:endParaRPr lang="cs-CZ" altLang="cs-CZ" sz="2400" dirty="0"/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zavedeme „setrvačnou sílu“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altLang="cs-CZ" sz="2400" dirty="0"/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l-GR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cs-CZ" altLang="cs-CZ" sz="2400" dirty="0"/>
              </a:p>
              <a:p>
                <a:pPr marL="165100" indent="0" algn="ctr">
                  <a:buSzPct val="4500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cs-CZ" altLang="cs-CZ" sz="2400" dirty="0"/>
                  <a:t>2NZ platí i v </a:t>
                </a:r>
                <a:r>
                  <a:rPr lang="cs-CZ" altLang="cs-CZ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altLang="cs-CZ" sz="2400" dirty="0"/>
                  <a:t>, přidáme-li „setrvačnou sílu“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altLang="cs-CZ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altLang="cs-CZ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cs-CZ" altLang="cs-CZ" sz="2400" dirty="0"/>
                  <a:t>.</a:t>
                </a:r>
                <a:br>
                  <a:rPr lang="cs-CZ" altLang="cs-CZ" sz="2400" dirty="0"/>
                </a:br>
                <a:r>
                  <a:rPr lang="cs-CZ" altLang="cs-CZ" sz="2000" dirty="0"/>
                  <a:t>Ta zahrnuje sílu unášivou, odstředivou, </a:t>
                </a:r>
                <a:r>
                  <a:rPr lang="cs-CZ" altLang="cs-CZ" sz="2000" dirty="0" err="1"/>
                  <a:t>Coriolisovu</a:t>
                </a:r>
                <a:r>
                  <a:rPr lang="cs-CZ" altLang="cs-CZ" sz="2000" dirty="0"/>
                  <a:t>,…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525" y="1309688"/>
                <a:ext cx="8229600" cy="5411787"/>
              </a:xfrm>
              <a:blipFill rotWithShape="0">
                <a:blip r:embed="rId3"/>
                <a:stretch>
                  <a:fillRect t="-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37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825" y="220662"/>
            <a:ext cx="8229600" cy="8683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6.1.4 Závěry</a:t>
            </a:r>
            <a:endParaRPr lang="cs-CZ" cap="none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525" y="1309688"/>
            <a:ext cx="8229600" cy="5411787"/>
          </a:xfrm>
        </p:spPr>
        <p:txBody>
          <a:bodyPr/>
          <a:lstStyle/>
          <a:p>
            <a:pPr marL="622300" indent="-457200"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400" dirty="0"/>
              <a:t>Jdeme-li tak dál </a:t>
            </a:r>
            <a:r>
              <a:rPr lang="cs-CZ" altLang="cs-CZ" sz="2400" dirty="0">
                <a:sym typeface="Symbol" panose="05050102010706020507" pitchFamily="18" charset="2"/>
              </a:rPr>
              <a:t></a:t>
            </a:r>
            <a:r>
              <a:rPr lang="cs-CZ" altLang="cs-CZ" sz="2400" dirty="0"/>
              <a:t> GTR</a:t>
            </a:r>
          </a:p>
          <a:p>
            <a:pPr marL="622300" indent="-457200"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400" dirty="0"/>
              <a:t>„Síla“ jen kinematická (ne interakce) </a:t>
            </a:r>
            <a:r>
              <a:rPr lang="cs-CZ" altLang="cs-CZ" sz="2400" dirty="0">
                <a:sym typeface="Symbol" panose="05050102010706020507" pitchFamily="18" charset="2"/>
              </a:rPr>
              <a:t></a:t>
            </a:r>
            <a:r>
              <a:rPr lang="cs-CZ" altLang="cs-CZ" sz="2400" dirty="0"/>
              <a:t> nelze 3NZ</a:t>
            </a:r>
          </a:p>
          <a:p>
            <a:pPr marL="622300" indent="-457200"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400" b="1" i="1" dirty="0"/>
              <a:t>Popis</a:t>
            </a:r>
            <a:r>
              <a:rPr lang="cs-CZ" altLang="cs-CZ" sz="2400" dirty="0"/>
              <a:t> v </a:t>
            </a:r>
            <a:r>
              <a:rPr lang="cs-CZ" altLang="cs-CZ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400" dirty="0"/>
              <a:t> či </a:t>
            </a:r>
            <a:r>
              <a:rPr lang="cs-CZ" altLang="cs-CZ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cs-CZ" altLang="cs-CZ" sz="2400" dirty="0"/>
              <a:t>; částice „</a:t>
            </a:r>
            <a:r>
              <a:rPr lang="cs-CZ" altLang="cs-CZ" sz="2400" b="1" i="1" dirty="0"/>
              <a:t>nepatří</a:t>
            </a:r>
            <a:r>
              <a:rPr lang="cs-CZ" altLang="cs-CZ" sz="2400" dirty="0"/>
              <a:t>“ ani k </a:t>
            </a:r>
            <a:r>
              <a:rPr lang="cs-CZ" altLang="cs-CZ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400" dirty="0"/>
              <a:t>, ani k </a:t>
            </a:r>
            <a:r>
              <a:rPr lang="cs-CZ" altLang="cs-CZ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</a:p>
          <a:p>
            <a:pPr marL="622300" indent="-457200"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400" dirty="0">
                <a:ea typeface="Cambria Math" panose="02040503050406030204" pitchFamily="18" charset="0"/>
              </a:rPr>
              <a:t>Relativita pohybu: Slunce zašlo za mraky. Pravdu mají Koperník i Ptolemaios! Rozdíl: složitost popisu</a:t>
            </a:r>
          </a:p>
          <a:p>
            <a:pPr marL="622300" indent="-457200">
              <a:buSzPct val="45000"/>
              <a:buFont typeface="Wingdings" panose="05000000000000000000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altLang="cs-CZ" sz="2400" dirty="0">
                <a:ea typeface="Cambria Math" panose="02040503050406030204" pitchFamily="18" charset="0"/>
              </a:rPr>
              <a:t>Brzdící </a:t>
            </a:r>
            <a:r>
              <a:rPr lang="cs-CZ" altLang="cs-CZ" sz="2400" dirty="0" smtClean="0">
                <a:ea typeface="Cambria Math" panose="02040503050406030204" pitchFamily="18" charset="0"/>
              </a:rPr>
              <a:t>vlak: „síla“ působí </a:t>
            </a:r>
            <a:r>
              <a:rPr lang="cs-CZ" altLang="cs-CZ" sz="2400" dirty="0">
                <a:ea typeface="Cambria Math" panose="02040503050406030204" pitchFamily="18" charset="0"/>
              </a:rPr>
              <a:t>na mne i na stromy! </a:t>
            </a:r>
          </a:p>
          <a:p>
            <a:pPr marL="16510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2400" dirty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1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825" y="220662"/>
            <a:ext cx="8229600" cy="8683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cap="none" dirty="0" smtClean="0">
                <a:latin typeface="Book Antiqua" pitchFamily="18" charset="0"/>
              </a:rPr>
              <a:t> </a:t>
            </a:r>
            <a:endParaRPr lang="cs-CZ" cap="none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525" y="1309688"/>
            <a:ext cx="8229600" cy="5411787"/>
          </a:xfrm>
        </p:spPr>
        <p:txBody>
          <a:bodyPr/>
          <a:lstStyle/>
          <a:p>
            <a:pPr marL="165100" indent="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7200" dirty="0" smtClean="0"/>
          </a:p>
          <a:p>
            <a:pPr marL="165100" indent="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altLang="cs-CZ" sz="7200" dirty="0"/>
          </a:p>
          <a:p>
            <a:pPr marL="165100" indent="0" algn="ctr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cs-CZ" sz="7200" dirty="0" smtClean="0"/>
              <a:t>A </a:t>
            </a:r>
            <a:r>
              <a:rPr lang="en-US" altLang="cs-CZ" sz="7200" dirty="0" err="1" smtClean="0"/>
              <a:t>te</a:t>
            </a:r>
            <a:r>
              <a:rPr lang="cs-CZ" altLang="cs-CZ" sz="7200" dirty="0" smtClean="0"/>
              <a:t>ď pořádně:</a:t>
            </a:r>
            <a:endParaRPr lang="cs-CZ" altLang="cs-CZ" sz="7200" dirty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5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550" y="220662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cap="none" dirty="0" smtClean="0">
                <a:latin typeface="Book Antiqua" pitchFamily="18" charset="0"/>
              </a:rPr>
              <a:t>Rozbor problému</a:t>
            </a:r>
            <a:endParaRPr lang="cs-CZ" cap="none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525" y="1309688"/>
            <a:ext cx="8229600" cy="3508375"/>
          </a:xfrm>
        </p:spPr>
        <p:txBody>
          <a:bodyPr/>
          <a:lstStyle/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3000" i="1" dirty="0" smtClean="0">
                <a:latin typeface="Book Antiqua" panose="02040602050305030304" pitchFamily="18" charset="0"/>
              </a:rPr>
              <a:t>2.NZ: </a:t>
            </a:r>
            <a:r>
              <a:rPr lang="cs-CZ" altLang="cs-CZ" sz="3000" b="1" i="1" dirty="0" smtClean="0">
                <a:latin typeface="Book Antiqua" panose="02040602050305030304" pitchFamily="18" charset="0"/>
              </a:rPr>
              <a:t>	</a:t>
            </a:r>
            <a:r>
              <a:rPr lang="cs-CZ" altLang="cs-CZ" sz="3000" i="1" dirty="0" err="1" smtClean="0">
                <a:latin typeface="Book Antiqua" panose="02040602050305030304" pitchFamily="18" charset="0"/>
              </a:rPr>
              <a:t>m</a:t>
            </a:r>
            <a:r>
              <a:rPr lang="cs-CZ" altLang="cs-CZ" sz="3000" b="1" i="1" dirty="0" err="1" smtClean="0">
                <a:latin typeface="Book Antiqua" panose="02040602050305030304" pitchFamily="18" charset="0"/>
              </a:rPr>
              <a:t>a</a:t>
            </a:r>
            <a:r>
              <a:rPr lang="cs-CZ" altLang="cs-CZ" sz="3000" b="1" i="1" dirty="0" smtClean="0">
                <a:latin typeface="Book Antiqua" panose="02040602050305030304" pitchFamily="18" charset="0"/>
              </a:rPr>
              <a:t> = F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3000" b="1" i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Co </a:t>
            </a:r>
            <a:r>
              <a:rPr lang="cs-CZ" altLang="cs-CZ" sz="30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je relativní (závislé na vztažné soustavě)?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3000" i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   m</a:t>
            </a:r>
            <a:r>
              <a:rPr lang="cs-CZ" altLang="cs-CZ" sz="30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= hmotnost: nezávislá (absolutní)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3000" b="1" i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   a</a:t>
            </a:r>
            <a:r>
              <a:rPr lang="cs-CZ" altLang="cs-CZ" sz="30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= zrychlení: změna změny </a:t>
            </a:r>
            <a:r>
              <a:rPr lang="cs-CZ" altLang="cs-CZ" sz="3000" b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polohy</a:t>
            </a:r>
            <a:r>
              <a:rPr lang="cs-CZ" altLang="cs-CZ" sz="30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– závislé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3000" b="1" i="1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   F</a:t>
            </a:r>
            <a:r>
              <a:rPr lang="cs-CZ" altLang="cs-CZ" sz="30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= síla: interakce mezi tělesy: nezávislá</a:t>
            </a:r>
          </a:p>
          <a:p>
            <a:pPr marL="4318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30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Je potřeba zjistit a ošetřit změnu zrychlení, když ho měříme v NIS.</a:t>
            </a: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EEA45-5235-4262-9349-981EA1496C20}" type="slidenum">
              <a:rPr lang="cs-CZ" altLang="cs-CZ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8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</TotalTime>
  <Words>425</Words>
  <Application>Microsoft Office PowerPoint</Application>
  <PresentationFormat>Předvádění na obrazovce (4:3)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32" baseType="lpstr">
      <vt:lpstr>Arial Unicode MS</vt:lpstr>
      <vt:lpstr>Arial</vt:lpstr>
      <vt:lpstr>Book Antiqua</vt:lpstr>
      <vt:lpstr>Calibri</vt:lpstr>
      <vt:lpstr>Cambria Math</vt:lpstr>
      <vt:lpstr>Comic Sans MS</vt:lpstr>
      <vt:lpstr>Franklin Gothic Book</vt:lpstr>
      <vt:lpstr>Franklin Gothic Medium</vt:lpstr>
      <vt:lpstr>Symbol</vt:lpstr>
      <vt:lpstr>Times New Roman</vt:lpstr>
      <vt:lpstr>Trebuchet MS</vt:lpstr>
      <vt:lpstr>Wingdings</vt:lpstr>
      <vt:lpstr>Wingdings 2</vt:lpstr>
      <vt:lpstr>Cesta</vt:lpstr>
      <vt:lpstr>Prezentace aplikace PowerPoint</vt:lpstr>
      <vt:lpstr>6.1 Mechanika v normálních  a nenormálních situacích</vt:lpstr>
      <vt:lpstr>6.1.2 První nenormální situace</vt:lpstr>
      <vt:lpstr>6.1.3 Druhá nenormální situace</vt:lpstr>
      <vt:lpstr>(6.1.3) náprava neinerciálnosti N</vt:lpstr>
      <vt:lpstr>(6.1.3) dokončení nápravy</vt:lpstr>
      <vt:lpstr>6.1.4 Závěry</vt:lpstr>
      <vt:lpstr> </vt:lpstr>
      <vt:lpstr>Rozbor problému</vt:lpstr>
      <vt:lpstr>Plán</vt:lpstr>
      <vt:lpstr>Plán</vt:lpstr>
      <vt:lpstr>Závěr</vt:lpstr>
      <vt:lpstr>Nejobecnější přemístění</vt:lpstr>
      <vt:lpstr>Výpočet zrychlení – posunutí </vt:lpstr>
      <vt:lpstr>Výpočet zrychlení – otočení : "v"</vt:lpstr>
      <vt:lpstr>Výpočet zrychlení – otočení :  A</vt:lpstr>
      <vt:lpstr>Výpočet zrychlení – otočení : f</vt:lpstr>
      <vt:lpstr>Poznámky ke 3.NZ</vt:lpstr>
    </vt:vector>
  </TitlesOfParts>
  <Company>MFF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Obdržálek</dc:creator>
  <cp:lastModifiedBy>Jan Obdrzalek</cp:lastModifiedBy>
  <cp:revision>241</cp:revision>
  <cp:lastPrinted>2016-04-11T00:42:48Z</cp:lastPrinted>
  <dcterms:created xsi:type="dcterms:W3CDTF">2010-10-29T03:57:00Z</dcterms:created>
  <dcterms:modified xsi:type="dcterms:W3CDTF">2018-05-11T21:36:41Z</dcterms:modified>
</cp:coreProperties>
</file>