
<file path=[Content_Types].xml><?xml version="1.0" encoding="utf-8"?>
<Types xmlns="http://schemas.openxmlformats.org/package/2006/content-types">
  <Default Extension="bin" ContentType="application/vnd.ms-office.activeX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activeX/activeX1.xml" ContentType="application/vnd.ms-office.activeX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embeddings/oleObject1.bin" ContentType="application/vnd.openxmlformats-officedocument.oleObject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50"/>
  </p:notesMasterIdLst>
  <p:handoutMasterIdLst>
    <p:handoutMasterId r:id="rId51"/>
  </p:handoutMasterIdLst>
  <p:sldIdLst>
    <p:sldId id="256" r:id="rId2"/>
    <p:sldId id="346" r:id="rId3"/>
    <p:sldId id="347" r:id="rId4"/>
    <p:sldId id="348" r:id="rId5"/>
    <p:sldId id="349" r:id="rId6"/>
    <p:sldId id="351" r:id="rId7"/>
    <p:sldId id="350" r:id="rId8"/>
    <p:sldId id="308" r:id="rId9"/>
    <p:sldId id="345" r:id="rId10"/>
    <p:sldId id="328" r:id="rId11"/>
    <p:sldId id="262" r:id="rId12"/>
    <p:sldId id="314" r:id="rId13"/>
    <p:sldId id="265" r:id="rId14"/>
    <p:sldId id="278" r:id="rId15"/>
    <p:sldId id="279" r:id="rId16"/>
    <p:sldId id="311" r:id="rId17"/>
    <p:sldId id="315" r:id="rId18"/>
    <p:sldId id="312" r:id="rId19"/>
    <p:sldId id="316" r:id="rId20"/>
    <p:sldId id="307" r:id="rId21"/>
    <p:sldId id="281" r:id="rId22"/>
    <p:sldId id="309" r:id="rId23"/>
    <p:sldId id="317" r:id="rId24"/>
    <p:sldId id="318" r:id="rId25"/>
    <p:sldId id="319" r:id="rId26"/>
    <p:sldId id="320" r:id="rId27"/>
    <p:sldId id="286" r:id="rId28"/>
    <p:sldId id="321" r:id="rId29"/>
    <p:sldId id="343" r:id="rId30"/>
    <p:sldId id="322" r:id="rId31"/>
    <p:sldId id="341" r:id="rId32"/>
    <p:sldId id="323" r:id="rId33"/>
    <p:sldId id="324" r:id="rId34"/>
    <p:sldId id="325" r:id="rId35"/>
    <p:sldId id="326" r:id="rId36"/>
    <p:sldId id="293" r:id="rId37"/>
    <p:sldId id="327" r:id="rId38"/>
    <p:sldId id="329" r:id="rId39"/>
    <p:sldId id="330" r:id="rId40"/>
    <p:sldId id="331" r:id="rId41"/>
    <p:sldId id="332" r:id="rId42"/>
    <p:sldId id="333" r:id="rId43"/>
    <p:sldId id="334" r:id="rId44"/>
    <p:sldId id="335" r:id="rId45"/>
    <p:sldId id="336" r:id="rId46"/>
    <p:sldId id="337" r:id="rId47"/>
    <p:sldId id="338" r:id="rId48"/>
    <p:sldId id="339" r:id="rId49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F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32B503"/>
    <a:srgbClr val="FF0000"/>
    <a:srgbClr val="009900"/>
    <a:srgbClr val="F7C774"/>
    <a:srgbClr val="7F7F7F"/>
    <a:srgbClr val="FF33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77" autoAdjust="0"/>
    <p:restoredTop sz="86535" autoAdjust="0"/>
  </p:normalViewPr>
  <p:slideViewPr>
    <p:cSldViewPr snapToGrid="0">
      <p:cViewPr varScale="1">
        <p:scale>
          <a:sx n="78" d="100"/>
          <a:sy n="78" d="100"/>
        </p:scale>
        <p:origin x="200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528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4302005" cy="34049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096" y="1"/>
            <a:ext cx="4302005" cy="34049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r">
              <a:defRPr sz="1300" dirty="0" smtClean="0"/>
            </a:lvl1pPr>
          </a:lstStyle>
          <a:p>
            <a:pPr>
              <a:defRPr/>
            </a:pPr>
            <a:r>
              <a:rPr lang="cs-CZ" dirty="0" smtClean="0"/>
              <a:t>2018-05-18T09:00 </a:t>
            </a:r>
            <a:r>
              <a:rPr lang="cs-CZ" dirty="0" err="1" smtClean="0"/>
              <a:t>FyM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3" y="6457186"/>
            <a:ext cx="4302005" cy="33897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096" y="6457186"/>
            <a:ext cx="4302005" cy="33897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r">
              <a:defRPr sz="1300"/>
            </a:lvl1pPr>
          </a:lstStyle>
          <a:p>
            <a:pPr>
              <a:defRPr/>
            </a:pPr>
            <a:fld id="{26914CFD-81C2-41AC-A9A3-C37D432E21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460298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4302005" cy="34049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3096" y="1"/>
            <a:ext cx="4302005" cy="34049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r">
              <a:defRPr sz="1300" dirty="0" smtClean="0"/>
            </a:lvl1pPr>
          </a:lstStyle>
          <a:p>
            <a:pPr>
              <a:defRPr/>
            </a:pPr>
            <a:r>
              <a:rPr lang="cs-CZ" dirty="0" smtClean="0"/>
              <a:t>2018-05-18T09:00 </a:t>
            </a:r>
            <a:r>
              <a:rPr lang="cs-CZ" dirty="0" err="1" smtClean="0"/>
              <a:t>FyM</a:t>
            </a:r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2" tIns="47781" rIns="95562" bIns="47781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3129" y="3228592"/>
            <a:ext cx="7940386" cy="3059866"/>
          </a:xfrm>
          <a:prstGeom prst="rect">
            <a:avLst/>
          </a:prstGeom>
        </p:spPr>
        <p:txBody>
          <a:bodyPr vert="horz" lIns="95562" tIns="47781" rIns="95562" bIns="47781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3" y="6457186"/>
            <a:ext cx="4302005" cy="33897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3096" y="6457186"/>
            <a:ext cx="4302005" cy="33897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r">
              <a:defRPr sz="1300"/>
            </a:lvl1pPr>
          </a:lstStyle>
          <a:p>
            <a:pPr>
              <a:defRPr/>
            </a:pPr>
            <a:fld id="{7D02D4F4-33B3-41E6-BC74-54D6DDCC62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515857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14340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E617836-78C4-44DC-9F96-D55E8CC5DFF8}" type="slidenum">
              <a:rPr lang="cs-CZ" smtClean="0"/>
              <a:pPr/>
              <a:t>1</a:t>
            </a:fld>
            <a:endParaRPr lang="cs-CZ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2018-05-18T09:00 </a:t>
            </a:r>
            <a:r>
              <a:rPr lang="cs-CZ" dirty="0" err="1" smtClean="0"/>
              <a:t>FyM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75325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5299" name="Zástupný symbol pro číslo snímku 3"/>
          <p:cNvSpPr txBox="1">
            <a:spLocks noGrp="1"/>
          </p:cNvSpPr>
          <p:nvPr/>
        </p:nvSpPr>
        <p:spPr bwMode="auto">
          <a:xfrm>
            <a:off x="5623096" y="6457186"/>
            <a:ext cx="4302005" cy="338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562" tIns="47781" rIns="95562" bIns="47781" anchor="b"/>
          <a:lstStyle/>
          <a:p>
            <a:pPr algn="r"/>
            <a:fld id="{8D3A4F0D-8317-4D7B-A6C0-CE0AA85F81FE}" type="slidenum">
              <a:rPr lang="cs-CZ" sz="1300"/>
              <a:pPr algn="r"/>
              <a:t>15</a:t>
            </a:fld>
            <a:endParaRPr lang="cs-CZ" sz="1300"/>
          </a:p>
        </p:txBody>
      </p:sp>
      <p:sp>
        <p:nvSpPr>
          <p:cNvPr id="55300" name="Zástupný symbol pro datum 4"/>
          <p:cNvSpPr txBox="1">
            <a:spLocks noGrp="1"/>
          </p:cNvSpPr>
          <p:nvPr/>
        </p:nvSpPr>
        <p:spPr bwMode="auto">
          <a:xfrm>
            <a:off x="5623096" y="1"/>
            <a:ext cx="4302005" cy="340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562" tIns="47781" rIns="95562" bIns="47781"/>
          <a:lstStyle/>
          <a:p>
            <a:pPr algn="r"/>
            <a:r>
              <a:rPr lang="cs-CZ" sz="1300"/>
              <a:t>2.11.2010 Na Smetance</a:t>
            </a:r>
          </a:p>
        </p:txBody>
      </p:sp>
      <p:sp>
        <p:nvSpPr>
          <p:cNvPr id="55302" name="Zástupný symbol pro číslo snímku 2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AB77F4-563F-4626-BC3A-8CA652B97758}" type="slidenum">
              <a:rPr lang="cs-CZ" smtClean="0"/>
              <a:pPr/>
              <a:t>15</a:t>
            </a:fld>
            <a:endParaRPr lang="cs-CZ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2018-05-18T09:00 </a:t>
            </a:r>
            <a:r>
              <a:rPr lang="cs-CZ" dirty="0" err="1" smtClean="0"/>
              <a:t>FyM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56863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79875" name="Zástupný symbol pro číslo snímku 3"/>
          <p:cNvSpPr txBox="1">
            <a:spLocks noGrp="1"/>
          </p:cNvSpPr>
          <p:nvPr/>
        </p:nvSpPr>
        <p:spPr bwMode="auto">
          <a:xfrm>
            <a:off x="5623096" y="6455664"/>
            <a:ext cx="4302005" cy="340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869" tIns="49934" rIns="99869" bIns="49934" anchor="b"/>
          <a:lstStyle/>
          <a:p>
            <a:pPr algn="r"/>
            <a:fld id="{32FCD8A2-824D-4641-970B-265F78CD612D}" type="slidenum">
              <a:rPr lang="cs-CZ" altLang="cs-CZ" sz="1200"/>
              <a:pPr algn="r"/>
              <a:t>17</a:t>
            </a:fld>
            <a:endParaRPr lang="cs-CZ" altLang="cs-CZ" sz="1200"/>
          </a:p>
        </p:txBody>
      </p:sp>
      <p:sp>
        <p:nvSpPr>
          <p:cNvPr id="79876" name="Zástupný symbol pro datum 4"/>
          <p:cNvSpPr txBox="1">
            <a:spLocks noGrp="1"/>
          </p:cNvSpPr>
          <p:nvPr/>
        </p:nvSpPr>
        <p:spPr bwMode="auto">
          <a:xfrm>
            <a:off x="5623096" y="2"/>
            <a:ext cx="4302005" cy="338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869" tIns="49934" rIns="99869" bIns="49934"/>
          <a:lstStyle/>
          <a:p>
            <a:pPr algn="r"/>
            <a:r>
              <a:rPr lang="cs-CZ" altLang="cs-CZ" sz="1200"/>
              <a:t>2.11.2010 Na Smetance</a:t>
            </a:r>
          </a:p>
        </p:txBody>
      </p:sp>
      <p:sp>
        <p:nvSpPr>
          <p:cNvPr id="79878" name="Zástupný symbol pro číslo snímku 2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A6A0A5A-46E0-4B5D-A7C0-B72BC06A9C4D}" type="slidenum">
              <a:rPr lang="cs-CZ" smtClean="0"/>
              <a:pPr/>
              <a:t>17</a:t>
            </a:fld>
            <a:endParaRPr lang="cs-CZ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2018-05-18T09:00 </a:t>
            </a:r>
            <a:r>
              <a:rPr lang="cs-CZ" dirty="0" err="1" smtClean="0"/>
              <a:t>FyM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40896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38915" name="Zástupný symbol pro číslo snímku 3"/>
          <p:cNvSpPr txBox="1">
            <a:spLocks noGrp="1"/>
          </p:cNvSpPr>
          <p:nvPr/>
        </p:nvSpPr>
        <p:spPr bwMode="auto">
          <a:xfrm>
            <a:off x="5623096" y="6455664"/>
            <a:ext cx="4302005" cy="340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869" tIns="49934" rIns="99869" bIns="49934" anchor="b"/>
          <a:lstStyle/>
          <a:p>
            <a:pPr algn="r"/>
            <a:fld id="{CE59DFBB-C4CC-451D-99D3-34F00EDD740B}" type="slidenum">
              <a:rPr lang="cs-CZ" altLang="cs-CZ" sz="1200"/>
              <a:pPr algn="r"/>
              <a:t>19</a:t>
            </a:fld>
            <a:endParaRPr lang="cs-CZ" altLang="cs-CZ" sz="1200"/>
          </a:p>
        </p:txBody>
      </p:sp>
      <p:sp>
        <p:nvSpPr>
          <p:cNvPr id="38916" name="Zástupný symbol pro datum 4"/>
          <p:cNvSpPr txBox="1">
            <a:spLocks noGrp="1"/>
          </p:cNvSpPr>
          <p:nvPr/>
        </p:nvSpPr>
        <p:spPr bwMode="auto">
          <a:xfrm>
            <a:off x="5623096" y="2"/>
            <a:ext cx="4302005" cy="338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869" tIns="49934" rIns="99869" bIns="49934"/>
          <a:lstStyle/>
          <a:p>
            <a:pPr algn="r"/>
            <a:r>
              <a:rPr lang="cs-CZ" altLang="cs-CZ" sz="1200"/>
              <a:t>2.11.2010 Na Smetance</a:t>
            </a:r>
          </a:p>
        </p:txBody>
      </p:sp>
      <p:sp>
        <p:nvSpPr>
          <p:cNvPr id="38918" name="Zástupný symbol pro číslo snímku 2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FDAE94-AC9C-41A5-847B-2078DA629C3A}" type="slidenum">
              <a:rPr lang="cs-CZ" smtClean="0"/>
              <a:pPr/>
              <a:t>19</a:t>
            </a:fld>
            <a:endParaRPr lang="cs-CZ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2018-05-18T09:00 </a:t>
            </a:r>
            <a:r>
              <a:rPr lang="cs-CZ" dirty="0" err="1" smtClean="0"/>
              <a:t>FyM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52231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3" name="Zástupný symbol pro číslo snímku 3"/>
          <p:cNvSpPr txBox="1">
            <a:spLocks noGrp="1"/>
          </p:cNvSpPr>
          <p:nvPr/>
        </p:nvSpPr>
        <p:spPr bwMode="auto">
          <a:xfrm>
            <a:off x="5623096" y="6457186"/>
            <a:ext cx="4302005" cy="338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562" tIns="47781" rIns="95562" bIns="47781" anchor="b"/>
          <a:lstStyle/>
          <a:p>
            <a:pPr algn="r"/>
            <a:fld id="{DA7ECB52-98F5-4983-BF66-923FA486904D}" type="slidenum">
              <a:rPr lang="cs-CZ" sz="1300"/>
              <a:pPr algn="r"/>
              <a:t>20</a:t>
            </a:fld>
            <a:endParaRPr lang="cs-CZ" sz="1300"/>
          </a:p>
        </p:txBody>
      </p:sp>
      <p:sp>
        <p:nvSpPr>
          <p:cNvPr id="40964" name="Zástupný symbol pro datum 4"/>
          <p:cNvSpPr txBox="1">
            <a:spLocks noGrp="1"/>
          </p:cNvSpPr>
          <p:nvPr/>
        </p:nvSpPr>
        <p:spPr bwMode="auto">
          <a:xfrm>
            <a:off x="5623096" y="1"/>
            <a:ext cx="4302005" cy="340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562" tIns="47781" rIns="95562" bIns="47781"/>
          <a:lstStyle/>
          <a:p>
            <a:pPr algn="r"/>
            <a:r>
              <a:rPr lang="cs-CZ" sz="1300"/>
              <a:t>2.11.2010 Na Smetance</a:t>
            </a:r>
          </a:p>
        </p:txBody>
      </p:sp>
      <p:sp>
        <p:nvSpPr>
          <p:cNvPr id="40966" name="Zástupný symbol pro číslo snímku 2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2E2934D-EFAA-4326-8E26-C71BA60100DC}" type="slidenum">
              <a:rPr lang="cs-CZ" smtClean="0"/>
              <a:pPr/>
              <a:t>20</a:t>
            </a:fld>
            <a:endParaRPr lang="cs-CZ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2018-05-18T09:00 </a:t>
            </a:r>
            <a:r>
              <a:rPr lang="cs-CZ" dirty="0" err="1" smtClean="0"/>
              <a:t>FyM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62947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011" name="Zástupný symbol pro číslo snímku 3"/>
          <p:cNvSpPr txBox="1">
            <a:spLocks noGrp="1"/>
          </p:cNvSpPr>
          <p:nvPr/>
        </p:nvSpPr>
        <p:spPr bwMode="auto">
          <a:xfrm>
            <a:off x="5623096" y="6457186"/>
            <a:ext cx="4302005" cy="338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562" tIns="47781" rIns="95562" bIns="47781" anchor="b"/>
          <a:lstStyle/>
          <a:p>
            <a:pPr algn="r"/>
            <a:fld id="{8DE9A5A7-A71F-49E6-9D5B-3E4576B8D293}" type="slidenum">
              <a:rPr lang="cs-CZ" sz="1300"/>
              <a:pPr algn="r"/>
              <a:t>21</a:t>
            </a:fld>
            <a:endParaRPr lang="cs-CZ" sz="1300"/>
          </a:p>
        </p:txBody>
      </p:sp>
      <p:sp>
        <p:nvSpPr>
          <p:cNvPr id="43012" name="Zástupný symbol pro datum 4"/>
          <p:cNvSpPr txBox="1">
            <a:spLocks noGrp="1"/>
          </p:cNvSpPr>
          <p:nvPr/>
        </p:nvSpPr>
        <p:spPr bwMode="auto">
          <a:xfrm>
            <a:off x="5623096" y="1"/>
            <a:ext cx="4302005" cy="340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562" tIns="47781" rIns="95562" bIns="47781"/>
          <a:lstStyle/>
          <a:p>
            <a:pPr algn="r"/>
            <a:r>
              <a:rPr lang="cs-CZ" sz="1300"/>
              <a:t>2.11.2010 Na Smetance</a:t>
            </a:r>
          </a:p>
        </p:txBody>
      </p:sp>
      <p:sp>
        <p:nvSpPr>
          <p:cNvPr id="43014" name="Zástupný symbol pro číslo snímku 2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9F23486-FF02-4AC2-834E-3BAC04D17022}" type="slidenum">
              <a:rPr lang="cs-CZ" smtClean="0"/>
              <a:pPr/>
              <a:t>21</a:t>
            </a:fld>
            <a:endParaRPr lang="cs-CZ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2018-05-18T09:00 </a:t>
            </a:r>
            <a:r>
              <a:rPr lang="cs-CZ" dirty="0" err="1" smtClean="0"/>
              <a:t>FyM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77612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5059" name="Zástupný symbol pro číslo snímku 3"/>
          <p:cNvSpPr txBox="1">
            <a:spLocks noGrp="1"/>
          </p:cNvSpPr>
          <p:nvPr/>
        </p:nvSpPr>
        <p:spPr bwMode="auto">
          <a:xfrm>
            <a:off x="5623096" y="6457186"/>
            <a:ext cx="4302005" cy="338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562" tIns="47781" rIns="95562" bIns="47781" anchor="b"/>
          <a:lstStyle/>
          <a:p>
            <a:pPr algn="r"/>
            <a:fld id="{33340B87-F3FD-4075-B3C7-12C2D1CB9D32}" type="slidenum">
              <a:rPr lang="cs-CZ" sz="1300"/>
              <a:pPr algn="r"/>
              <a:t>22</a:t>
            </a:fld>
            <a:endParaRPr lang="cs-CZ" sz="1300"/>
          </a:p>
        </p:txBody>
      </p:sp>
      <p:sp>
        <p:nvSpPr>
          <p:cNvPr id="45060" name="Zástupný symbol pro datum 4"/>
          <p:cNvSpPr txBox="1">
            <a:spLocks noGrp="1"/>
          </p:cNvSpPr>
          <p:nvPr/>
        </p:nvSpPr>
        <p:spPr bwMode="auto">
          <a:xfrm>
            <a:off x="5623096" y="1"/>
            <a:ext cx="4302005" cy="340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562" tIns="47781" rIns="95562" bIns="47781"/>
          <a:lstStyle/>
          <a:p>
            <a:pPr algn="r"/>
            <a:r>
              <a:rPr lang="cs-CZ" sz="1300"/>
              <a:t>2.11.2010 Na Smetance</a:t>
            </a:r>
          </a:p>
        </p:txBody>
      </p:sp>
      <p:sp>
        <p:nvSpPr>
          <p:cNvPr id="45062" name="Zástupný symbol pro číslo snímku 2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C5C4559-B27E-4353-AE7A-47DCD9F32FE8}" type="slidenum">
              <a:rPr lang="cs-CZ" smtClean="0"/>
              <a:pPr/>
              <a:t>22</a:t>
            </a:fld>
            <a:endParaRPr lang="cs-CZ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2018-05-18T09:00 </a:t>
            </a:r>
            <a:r>
              <a:rPr lang="cs-CZ" dirty="0" err="1" smtClean="0"/>
              <a:t>FyM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05347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47107" name="Zástupný symbol pro číslo snímku 3"/>
          <p:cNvSpPr txBox="1">
            <a:spLocks noGrp="1"/>
          </p:cNvSpPr>
          <p:nvPr/>
        </p:nvSpPr>
        <p:spPr bwMode="auto">
          <a:xfrm>
            <a:off x="5623096" y="6455664"/>
            <a:ext cx="4302005" cy="340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869" tIns="49934" rIns="99869" bIns="49934" anchor="b"/>
          <a:lstStyle/>
          <a:p>
            <a:pPr algn="r"/>
            <a:fld id="{CE3F2465-14C6-44CF-BEBA-A0786AD98674}" type="slidenum">
              <a:rPr lang="cs-CZ" altLang="cs-CZ" sz="1200"/>
              <a:pPr algn="r"/>
              <a:t>23</a:t>
            </a:fld>
            <a:endParaRPr lang="cs-CZ" altLang="cs-CZ" sz="1200"/>
          </a:p>
        </p:txBody>
      </p:sp>
      <p:sp>
        <p:nvSpPr>
          <p:cNvPr id="47108" name="Zástupný symbol pro datum 4"/>
          <p:cNvSpPr txBox="1">
            <a:spLocks noGrp="1"/>
          </p:cNvSpPr>
          <p:nvPr/>
        </p:nvSpPr>
        <p:spPr bwMode="auto">
          <a:xfrm>
            <a:off x="5623096" y="2"/>
            <a:ext cx="4302005" cy="338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869" tIns="49934" rIns="99869" bIns="49934"/>
          <a:lstStyle/>
          <a:p>
            <a:pPr algn="r"/>
            <a:r>
              <a:rPr lang="cs-CZ" altLang="cs-CZ" sz="1200"/>
              <a:t>2.11.2010 Na Smetance</a:t>
            </a:r>
          </a:p>
        </p:txBody>
      </p:sp>
      <p:sp>
        <p:nvSpPr>
          <p:cNvPr id="47110" name="Zástupný symbol pro číslo snímku 2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063E477-566A-4B3F-A409-C681CDA029D8}" type="slidenum">
              <a:rPr lang="cs-CZ" smtClean="0"/>
              <a:pPr/>
              <a:t>23</a:t>
            </a:fld>
            <a:endParaRPr lang="cs-CZ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2018-05-18T09:00 </a:t>
            </a:r>
            <a:r>
              <a:rPr lang="cs-CZ" dirty="0" err="1" smtClean="0"/>
              <a:t>FyM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04321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49155" name="Zástupný symbol pro číslo snímku 3"/>
          <p:cNvSpPr txBox="1">
            <a:spLocks noGrp="1"/>
          </p:cNvSpPr>
          <p:nvPr/>
        </p:nvSpPr>
        <p:spPr bwMode="auto">
          <a:xfrm>
            <a:off x="5623096" y="6455664"/>
            <a:ext cx="4302005" cy="340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869" tIns="49934" rIns="99869" bIns="49934" anchor="b"/>
          <a:lstStyle/>
          <a:p>
            <a:pPr algn="r"/>
            <a:fld id="{27AF5C98-4C58-4585-9712-EBBAF4FA0B30}" type="slidenum">
              <a:rPr lang="cs-CZ" altLang="cs-CZ" sz="1200"/>
              <a:pPr algn="r"/>
              <a:t>24</a:t>
            </a:fld>
            <a:endParaRPr lang="cs-CZ" altLang="cs-CZ" sz="1200"/>
          </a:p>
        </p:txBody>
      </p:sp>
      <p:sp>
        <p:nvSpPr>
          <p:cNvPr id="49156" name="Zástupný symbol pro datum 4"/>
          <p:cNvSpPr txBox="1">
            <a:spLocks noGrp="1"/>
          </p:cNvSpPr>
          <p:nvPr/>
        </p:nvSpPr>
        <p:spPr bwMode="auto">
          <a:xfrm>
            <a:off x="5623096" y="2"/>
            <a:ext cx="4302005" cy="338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869" tIns="49934" rIns="99869" bIns="49934"/>
          <a:lstStyle/>
          <a:p>
            <a:pPr algn="r"/>
            <a:r>
              <a:rPr lang="cs-CZ" altLang="cs-CZ" sz="1200"/>
              <a:t>2.11.2010 Na Smetance</a:t>
            </a:r>
          </a:p>
        </p:txBody>
      </p:sp>
      <p:sp>
        <p:nvSpPr>
          <p:cNvPr id="49158" name="Zástupný symbol pro číslo snímku 2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126D32-9FDC-4C0A-94EE-19C6BA3E105B}" type="slidenum">
              <a:rPr lang="cs-CZ" smtClean="0"/>
              <a:pPr/>
              <a:t>24</a:t>
            </a:fld>
            <a:endParaRPr lang="cs-CZ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2018-05-18T09:00 </a:t>
            </a:r>
            <a:r>
              <a:rPr lang="cs-CZ" dirty="0" err="1" smtClean="0"/>
              <a:t>FyM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43277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51203" name="Zástupný symbol pro číslo snímku 3"/>
          <p:cNvSpPr txBox="1">
            <a:spLocks noGrp="1"/>
          </p:cNvSpPr>
          <p:nvPr/>
        </p:nvSpPr>
        <p:spPr bwMode="auto">
          <a:xfrm>
            <a:off x="5623096" y="6455664"/>
            <a:ext cx="4302005" cy="340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869" tIns="49934" rIns="99869" bIns="49934" anchor="b"/>
          <a:lstStyle/>
          <a:p>
            <a:pPr algn="r"/>
            <a:fld id="{7686A739-130A-453A-97D4-CAFBBC236C27}" type="slidenum">
              <a:rPr lang="cs-CZ" altLang="cs-CZ" sz="1200"/>
              <a:pPr algn="r"/>
              <a:t>25</a:t>
            </a:fld>
            <a:endParaRPr lang="cs-CZ" altLang="cs-CZ" sz="1200"/>
          </a:p>
        </p:txBody>
      </p:sp>
      <p:sp>
        <p:nvSpPr>
          <p:cNvPr id="51204" name="Zástupný symbol pro datum 4"/>
          <p:cNvSpPr txBox="1">
            <a:spLocks noGrp="1"/>
          </p:cNvSpPr>
          <p:nvPr/>
        </p:nvSpPr>
        <p:spPr bwMode="auto">
          <a:xfrm>
            <a:off x="5623096" y="2"/>
            <a:ext cx="4302005" cy="338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869" tIns="49934" rIns="99869" bIns="49934"/>
          <a:lstStyle/>
          <a:p>
            <a:pPr algn="r"/>
            <a:r>
              <a:rPr lang="cs-CZ" altLang="cs-CZ" sz="1200"/>
              <a:t>2.11.2010 Na Smetance</a:t>
            </a:r>
          </a:p>
        </p:txBody>
      </p:sp>
      <p:sp>
        <p:nvSpPr>
          <p:cNvPr id="51206" name="Zástupný symbol pro číslo snímku 2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30179B-AA09-4317-800B-9550ACBCFA0E}" type="slidenum">
              <a:rPr lang="cs-CZ" smtClean="0"/>
              <a:pPr/>
              <a:t>25</a:t>
            </a:fld>
            <a:endParaRPr lang="cs-CZ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2018-05-18T09:00 </a:t>
            </a:r>
            <a:r>
              <a:rPr lang="cs-CZ" dirty="0" err="1" smtClean="0"/>
              <a:t>FyM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2657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53251" name="Zástupný symbol pro číslo snímku 3"/>
          <p:cNvSpPr txBox="1">
            <a:spLocks noGrp="1"/>
          </p:cNvSpPr>
          <p:nvPr/>
        </p:nvSpPr>
        <p:spPr bwMode="auto">
          <a:xfrm>
            <a:off x="5623096" y="6455664"/>
            <a:ext cx="4302005" cy="340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869" tIns="49934" rIns="99869" bIns="49934" anchor="b"/>
          <a:lstStyle/>
          <a:p>
            <a:pPr algn="r"/>
            <a:fld id="{482CDC1E-385F-4FE3-8853-BE23C2CA97F1}" type="slidenum">
              <a:rPr lang="cs-CZ" altLang="cs-CZ" sz="1200"/>
              <a:pPr algn="r"/>
              <a:t>26</a:t>
            </a:fld>
            <a:endParaRPr lang="cs-CZ" altLang="cs-CZ" sz="1200"/>
          </a:p>
        </p:txBody>
      </p:sp>
      <p:sp>
        <p:nvSpPr>
          <p:cNvPr id="53252" name="Zástupný symbol pro datum 4"/>
          <p:cNvSpPr txBox="1">
            <a:spLocks noGrp="1"/>
          </p:cNvSpPr>
          <p:nvPr/>
        </p:nvSpPr>
        <p:spPr bwMode="auto">
          <a:xfrm>
            <a:off x="5623096" y="2"/>
            <a:ext cx="4302005" cy="338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869" tIns="49934" rIns="99869" bIns="49934"/>
          <a:lstStyle/>
          <a:p>
            <a:pPr algn="r"/>
            <a:r>
              <a:rPr lang="cs-CZ" altLang="cs-CZ" sz="1200"/>
              <a:t>2.11.2010 Na Smetance</a:t>
            </a:r>
          </a:p>
        </p:txBody>
      </p:sp>
      <p:sp>
        <p:nvSpPr>
          <p:cNvPr id="53254" name="Zástupný symbol pro číslo snímku 2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273C01A-0A92-4C1B-ACD7-AE3CFF3A1799}" type="slidenum">
              <a:rPr lang="cs-CZ" smtClean="0"/>
              <a:pPr/>
              <a:t>26</a:t>
            </a:fld>
            <a:endParaRPr lang="cs-CZ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2018-05-18T09:00 </a:t>
            </a:r>
            <a:r>
              <a:rPr lang="cs-CZ" dirty="0" err="1" smtClean="0"/>
              <a:t>FyM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8503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2018-05-18T09:00 </a:t>
            </a:r>
            <a:r>
              <a:rPr lang="cs-CZ" dirty="0" err="1" smtClean="0"/>
              <a:t>FyM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77750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Zástupný symbol pro číslo snímku 3"/>
          <p:cNvSpPr txBox="1">
            <a:spLocks noGrp="1"/>
          </p:cNvSpPr>
          <p:nvPr/>
        </p:nvSpPr>
        <p:spPr bwMode="auto">
          <a:xfrm>
            <a:off x="5623096" y="6457186"/>
            <a:ext cx="4302005" cy="338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562" tIns="47781" rIns="95562" bIns="47781" anchor="b"/>
          <a:lstStyle/>
          <a:p>
            <a:pPr algn="r"/>
            <a:fld id="{0CE46ACD-7561-43DB-BCA8-9EF42A217672}" type="slidenum">
              <a:rPr lang="cs-CZ" sz="1300"/>
              <a:pPr algn="r"/>
              <a:t>27</a:t>
            </a:fld>
            <a:endParaRPr lang="cs-CZ" sz="1300"/>
          </a:p>
        </p:txBody>
      </p:sp>
      <p:sp>
        <p:nvSpPr>
          <p:cNvPr id="56324" name="Zástupný symbol pro datum 4"/>
          <p:cNvSpPr txBox="1">
            <a:spLocks noGrp="1"/>
          </p:cNvSpPr>
          <p:nvPr/>
        </p:nvSpPr>
        <p:spPr bwMode="auto">
          <a:xfrm>
            <a:off x="5623096" y="1"/>
            <a:ext cx="4302005" cy="340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562" tIns="47781" rIns="95562" bIns="47781"/>
          <a:lstStyle/>
          <a:p>
            <a:pPr algn="r"/>
            <a:r>
              <a:rPr lang="cs-CZ" sz="1300"/>
              <a:t>2.11.2010 Na Smetance</a:t>
            </a:r>
          </a:p>
        </p:txBody>
      </p:sp>
      <p:sp>
        <p:nvSpPr>
          <p:cNvPr id="56326" name="Zástupný symbol pro číslo snímku 2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DEE84CE-1BD4-47DB-A4D9-899952CE69C2}" type="slidenum">
              <a:rPr lang="cs-CZ" smtClean="0"/>
              <a:pPr/>
              <a:t>27</a:t>
            </a:fld>
            <a:endParaRPr lang="cs-CZ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2018-05-18T09:00 </a:t>
            </a:r>
            <a:r>
              <a:rPr lang="cs-CZ" dirty="0" err="1" smtClean="0"/>
              <a:t>FyM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568343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58372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17ABBEA-EA80-464A-B595-5E5757CA242B}" type="slidenum">
              <a:rPr lang="cs-CZ" altLang="cs-CZ" smtClean="0"/>
              <a:pPr/>
              <a:t>28</a:t>
            </a:fld>
            <a:endParaRPr lang="cs-CZ" altLang="cs-CZ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2018-05-18T09:00 </a:t>
            </a:r>
            <a:r>
              <a:rPr lang="cs-CZ" dirty="0" err="1" smtClean="0"/>
              <a:t>FyM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892443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60420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C13D22B-A349-4598-AFEB-56EC222EA2BA}" type="slidenum">
              <a:rPr lang="cs-CZ" altLang="cs-CZ" smtClean="0"/>
              <a:pPr/>
              <a:t>29</a:t>
            </a:fld>
            <a:endParaRPr lang="cs-CZ" altLang="cs-CZ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2018-05-18T09:00 </a:t>
            </a:r>
            <a:r>
              <a:rPr lang="cs-CZ" dirty="0" err="1" smtClean="0"/>
              <a:t>FyM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77733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62468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E5DA5AB-EF41-4744-A49F-2AD4B030F8FA}" type="slidenum">
              <a:rPr lang="cs-CZ" altLang="cs-CZ" smtClean="0"/>
              <a:pPr/>
              <a:t>31</a:t>
            </a:fld>
            <a:endParaRPr lang="cs-CZ" altLang="cs-CZ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2018-05-18T09:00 </a:t>
            </a:r>
            <a:r>
              <a:rPr lang="cs-CZ" dirty="0" err="1" smtClean="0"/>
              <a:t>FyM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58932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2018-05-18T09:00 </a:t>
            </a:r>
            <a:r>
              <a:rPr lang="cs-CZ" dirty="0" err="1" smtClean="0"/>
              <a:t>FyM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05174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2018-05-18T09:00 </a:t>
            </a:r>
            <a:r>
              <a:rPr lang="cs-CZ" dirty="0" err="1" smtClean="0"/>
              <a:t>FyM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0169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2018-05-18T09:00 </a:t>
            </a:r>
            <a:r>
              <a:rPr lang="cs-CZ" dirty="0" err="1" smtClean="0"/>
              <a:t>FyM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80332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2018-05-18T09:00 </a:t>
            </a:r>
            <a:r>
              <a:rPr lang="cs-CZ" dirty="0" err="1" smtClean="0"/>
              <a:t>FyM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75628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2018-05-18T09:00 </a:t>
            </a:r>
            <a:r>
              <a:rPr lang="cs-CZ" dirty="0" err="1" smtClean="0"/>
              <a:t>FyM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66913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2018-05-18T09:00 </a:t>
            </a:r>
            <a:r>
              <a:rPr lang="cs-CZ" dirty="0" err="1" smtClean="0"/>
              <a:t>FyM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15036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0723" name="Zástupný symbol pro číslo snímku 3"/>
          <p:cNvSpPr txBox="1">
            <a:spLocks noGrp="1"/>
          </p:cNvSpPr>
          <p:nvPr/>
        </p:nvSpPr>
        <p:spPr bwMode="auto">
          <a:xfrm>
            <a:off x="5623096" y="6457186"/>
            <a:ext cx="4302005" cy="338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562" tIns="47781" rIns="95562" bIns="47781" anchor="b"/>
          <a:lstStyle/>
          <a:p>
            <a:pPr algn="r"/>
            <a:fld id="{1AB2F2A3-2AB9-45A7-ADEF-A6EE01EC5B87}" type="slidenum">
              <a:rPr lang="cs-CZ" sz="1300"/>
              <a:pPr algn="r"/>
              <a:t>14</a:t>
            </a:fld>
            <a:endParaRPr lang="cs-CZ" sz="1300"/>
          </a:p>
        </p:txBody>
      </p:sp>
      <p:sp>
        <p:nvSpPr>
          <p:cNvPr id="30724" name="Zástupný symbol pro datum 4"/>
          <p:cNvSpPr txBox="1">
            <a:spLocks noGrp="1"/>
          </p:cNvSpPr>
          <p:nvPr/>
        </p:nvSpPr>
        <p:spPr bwMode="auto">
          <a:xfrm>
            <a:off x="5623096" y="1"/>
            <a:ext cx="4302005" cy="340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562" tIns="47781" rIns="95562" bIns="47781"/>
          <a:lstStyle/>
          <a:p>
            <a:pPr algn="r"/>
            <a:r>
              <a:rPr lang="cs-CZ" sz="1300"/>
              <a:t>2.11.2010 Na Smetance</a:t>
            </a:r>
          </a:p>
        </p:txBody>
      </p:sp>
      <p:sp>
        <p:nvSpPr>
          <p:cNvPr id="30726" name="Zástupný symbol pro číslo snímku 2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7075723-A272-407E-BA39-EF552BDF4898}" type="slidenum">
              <a:rPr lang="cs-CZ" smtClean="0"/>
              <a:pPr/>
              <a:t>14</a:t>
            </a:fld>
            <a:endParaRPr lang="cs-CZ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2018-05-18T09:00 </a:t>
            </a:r>
            <a:r>
              <a:rPr lang="cs-CZ" dirty="0" err="1" smtClean="0"/>
              <a:t>FyM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0920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8947349-C616-40E7-9F4A-9ACE751CDE2C}" type="datetime1">
              <a:rPr lang="cs-CZ"/>
              <a:pPr>
                <a:defRPr/>
              </a:pPr>
              <a:t>25.05.2018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U3V Fyzika pro nefyziky - Obdržálek</a:t>
            </a:r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162B7-B368-4D07-92BA-23341CE1B6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12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5AB80C3-28A6-46CF-A3FA-A61E65CDF2A3}" type="datetime1">
              <a:rPr lang="cs-CZ"/>
              <a:pPr>
                <a:defRPr/>
              </a:pPr>
              <a:t>25.05.2018</a:t>
            </a:fld>
            <a:endParaRPr lang="cs-CZ"/>
          </a:p>
        </p:txBody>
      </p:sp>
      <p:sp>
        <p:nvSpPr>
          <p:cNvPr id="7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U3V Fyzika pro nefyziky - Obdržálek</a:t>
            </a:r>
          </a:p>
        </p:txBody>
      </p:sp>
      <p:sp>
        <p:nvSpPr>
          <p:cNvPr id="9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A3124-2C2F-43A2-88F9-390DF0AA59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FA150-3A56-42E3-A8E7-46C29F942409}" type="datetime1">
              <a:rPr lang="cs-CZ"/>
              <a:pPr>
                <a:defRPr/>
              </a:pPr>
              <a:t>25.05.2018</a:t>
            </a:fld>
            <a:endParaRPr lang="cs-CZ"/>
          </a:p>
        </p:txBody>
      </p:sp>
      <p:sp>
        <p:nvSpPr>
          <p:cNvPr id="6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U3V Fyzika pro nefyziky - Obdržálek</a:t>
            </a: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247F0-D708-466D-8273-2692216BE2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12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88B8BF4-7A8D-43D4-BE99-76B5012C1CFA}" type="datetime1">
              <a:rPr lang="cs-CZ"/>
              <a:pPr>
                <a:defRPr/>
              </a:pPr>
              <a:t>25.05.2018</a:t>
            </a:fld>
            <a:endParaRPr lang="cs-CZ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U3V Fyzika pro nefyziky - Obdržálek</a:t>
            </a:r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F9C859-9CE0-441E-8341-465C327360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2FA4E-A702-4B84-929A-BAFC88516BFD}" type="datetime1">
              <a:rPr lang="cs-CZ"/>
              <a:pPr>
                <a:defRPr/>
              </a:pPr>
              <a:t>25.05.2018</a:t>
            </a:fld>
            <a:endParaRPr lang="cs-CZ"/>
          </a:p>
        </p:txBody>
      </p:sp>
      <p:sp>
        <p:nvSpPr>
          <p:cNvPr id="4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U3V Fyzika pro nefyziky - Obdržálek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36944-DA75-4531-849D-3C205A0897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12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EC0B5BC-73F3-46DB-B2B5-70D24A678816}" type="datetime1">
              <a:rPr lang="cs-CZ"/>
              <a:pPr>
                <a:defRPr/>
              </a:pPr>
              <a:t>25.05.2018</a:t>
            </a:fld>
            <a:endParaRPr lang="cs-CZ"/>
          </a:p>
        </p:txBody>
      </p:sp>
      <p:sp>
        <p:nvSpPr>
          <p:cNvPr id="7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U3V Fyzika pro nefyziky - Obdržálek</a:t>
            </a:r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DCEAB-5716-43BC-8A66-71C73FCD0F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ED42420-2E14-428A-8204-0385F91A4174}" type="datetime1">
              <a:rPr lang="cs-CZ"/>
              <a:pPr>
                <a:defRPr/>
              </a:pPr>
              <a:t>25.05.2018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U3V Fyzika pro nefyziky - Obdržálek</a:t>
            </a:r>
          </a:p>
        </p:txBody>
      </p:sp>
      <p:sp>
        <p:nvSpPr>
          <p:cNvPr id="7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6E705-F149-43C5-B234-CBCB78046A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181FE-E751-4610-9FF2-10575FA617C2}" type="datetime1">
              <a:rPr lang="cs-CZ"/>
              <a:pPr>
                <a:defRPr/>
              </a:pPr>
              <a:t>25.05.2018</a:t>
            </a:fld>
            <a:endParaRPr lang="cs-CZ"/>
          </a:p>
        </p:txBody>
      </p:sp>
      <p:sp>
        <p:nvSpPr>
          <p:cNvPr id="5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U3V Fyzika pro nefyziky - Obdržálek</a:t>
            </a: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37D32-6331-43C5-9CB8-0AFEE135CD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993193-E50B-43B2-91FE-41F474F84F88}" type="datetime1">
              <a:rPr lang="cs-CZ"/>
              <a:pPr>
                <a:defRPr/>
              </a:pPr>
              <a:t>25.05.2018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U3V Fyzika pro nefyziky - Obdržálek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3E5F2-9105-4D3B-9720-DCBE6A654F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Zástupný symbol pro text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 smtClean="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8D7FB033-DD0B-4F2D-AF51-81F2499FDBB1}" type="datetime1">
              <a:rPr lang="cs-CZ"/>
              <a:pPr>
                <a:defRPr/>
              </a:pPr>
              <a:t>25.05.2018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 smtClean="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cs-CZ"/>
              <a:t>U3V Fyzika pro nefyziky - Obdržálek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59CC042-41AB-4156-B2E5-F9338DD782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5" r:id="rId3"/>
    <p:sldLayoutId id="2147483708" r:id="rId4"/>
    <p:sldLayoutId id="2147483704" r:id="rId5"/>
    <p:sldLayoutId id="2147483709" r:id="rId6"/>
    <p:sldLayoutId id="2147483710" r:id="rId7"/>
    <p:sldLayoutId id="2147483703" r:id="rId8"/>
    <p:sldLayoutId id="2147483711" r:id="rId9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image" Target="../media/image170.png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18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11" Type="http://schemas.openxmlformats.org/officeDocument/2006/relationships/image" Target="../media/image17.png"/><Relationship Id="rId5" Type="http://schemas.openxmlformats.org/officeDocument/2006/relationships/oleObject" Target="../embeddings/oleObject3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5.bin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357313" y="5072063"/>
            <a:ext cx="6400800" cy="1500187"/>
          </a:xfrm>
        </p:spPr>
        <p:txBody>
          <a:bodyPr anchor="b"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cs-CZ" sz="4400" i="1" dirty="0" smtClean="0">
                <a:solidFill>
                  <a:srgbClr val="002060"/>
                </a:solidFill>
                <a:latin typeface="Book Antiqua" pitchFamily="18" charset="0"/>
              </a:rPr>
              <a:t>Jan Obdržálek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2018-05-18T12:20:00,000</a:t>
            </a: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969963" y="1146175"/>
            <a:ext cx="76327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7200" dirty="0" smtClean="0">
                <a:latin typeface="Book Antiqua" pitchFamily="18" charset="0"/>
              </a:rPr>
              <a:t>8 – STR (graficky)</a:t>
            </a:r>
            <a:endParaRPr lang="cs-CZ" sz="7200" dirty="0">
              <a:latin typeface="Book Antiqua" pitchFamily="18" charset="0"/>
            </a:endParaRPr>
          </a:p>
        </p:txBody>
      </p:sp>
      <p:sp>
        <p:nvSpPr>
          <p:cNvPr id="13315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200" dirty="0" smtClean="0">
                <a:solidFill>
                  <a:srgbClr val="D38E27"/>
                </a:solidFill>
              </a:rPr>
              <a:t>2018-05-18  </a:t>
            </a:r>
            <a:r>
              <a:rPr lang="cs-CZ" sz="1200" dirty="0">
                <a:solidFill>
                  <a:srgbClr val="D38E27"/>
                </a:solidFill>
              </a:rPr>
              <a:t>-  </a:t>
            </a:r>
            <a:r>
              <a:rPr lang="cs-CZ" sz="1200" dirty="0" err="1">
                <a:solidFill>
                  <a:srgbClr val="D38E27"/>
                </a:solidFill>
              </a:rPr>
              <a:t>FyM</a:t>
            </a:r>
            <a:r>
              <a:rPr lang="cs-CZ" sz="1200" dirty="0">
                <a:solidFill>
                  <a:srgbClr val="D38E27"/>
                </a:solidFill>
              </a:rPr>
              <a:t> - Obdržálek</a:t>
            </a:r>
          </a:p>
        </p:txBody>
      </p:sp>
      <p:sp>
        <p:nvSpPr>
          <p:cNvPr id="9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696408BF-CED6-416E-815E-60E2CE6B543D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1</a:t>
            </a:fld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/48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26611" y="3183147"/>
            <a:ext cx="22083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b="1" i="1" dirty="0" err="1" smtClean="0">
                <a:solidFill>
                  <a:srgbClr val="00B0F0"/>
                </a:solidFill>
                <a:latin typeface="Book Antiqua" panose="02040602050305030304" pitchFamily="18" charset="0"/>
              </a:rPr>
              <a:t>FyM</a:t>
            </a:r>
            <a:endParaRPr lang="cs-CZ" sz="5400" b="1" i="1" dirty="0">
              <a:solidFill>
                <a:srgbClr val="00B0F0"/>
              </a:solidFill>
              <a:latin typeface="Book Antiqua" panose="020406020503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2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7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2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0261" y="357166"/>
            <a:ext cx="8686800" cy="838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 Antiqua" pitchFamily="18" charset="0"/>
              </a:rPr>
              <a:t>grafikon</a:t>
            </a:r>
            <a:endParaRPr lang="cs-CZ" dirty="0"/>
          </a:p>
        </p:txBody>
      </p:sp>
      <p:cxnSp>
        <p:nvCxnSpPr>
          <p:cNvPr id="38" name="Přímá spojovací šipka 37"/>
          <p:cNvCxnSpPr/>
          <p:nvPr/>
        </p:nvCxnSpPr>
        <p:spPr>
          <a:xfrm>
            <a:off x="1790700" y="5929313"/>
            <a:ext cx="5500688" cy="1587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ovéPole 38"/>
          <p:cNvSpPr txBox="1">
            <a:spLocks noChangeArrowheads="1"/>
          </p:cNvSpPr>
          <p:nvPr/>
        </p:nvSpPr>
        <p:spPr bwMode="auto">
          <a:xfrm>
            <a:off x="7321547" y="5872163"/>
            <a:ext cx="231457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i="1" dirty="0">
                <a:latin typeface="Calibri" pitchFamily="34" charset="0"/>
              </a:rPr>
              <a:t>x/</a:t>
            </a:r>
            <a:r>
              <a:rPr lang="cs-CZ" sz="2800" dirty="0">
                <a:latin typeface="Calibri" pitchFamily="34" charset="0"/>
              </a:rPr>
              <a:t>m </a:t>
            </a:r>
          </a:p>
          <a:p>
            <a:r>
              <a:rPr lang="cs-CZ" sz="2800" dirty="0">
                <a:latin typeface="Calibri" pitchFamily="34" charset="0"/>
              </a:rPr>
              <a:t>(</a:t>
            </a:r>
            <a:r>
              <a:rPr lang="cs-CZ" sz="2800" b="1" i="1" dirty="0">
                <a:latin typeface="Calibri" pitchFamily="34" charset="0"/>
              </a:rPr>
              <a:t>kde</a:t>
            </a:r>
            <a:r>
              <a:rPr lang="cs-CZ" sz="2800" dirty="0">
                <a:latin typeface="Calibri" pitchFamily="34" charset="0"/>
              </a:rPr>
              <a:t> jsou)</a:t>
            </a:r>
          </a:p>
        </p:txBody>
      </p:sp>
      <p:cxnSp>
        <p:nvCxnSpPr>
          <p:cNvPr id="40" name="Přímá spojovací šipka 39"/>
          <p:cNvCxnSpPr/>
          <p:nvPr/>
        </p:nvCxnSpPr>
        <p:spPr>
          <a:xfrm rot="5400000" flipH="1" flipV="1">
            <a:off x="1290638" y="3714750"/>
            <a:ext cx="4500562" cy="71438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ovéPole 40"/>
          <p:cNvSpPr txBox="1">
            <a:spLocks noChangeArrowheads="1"/>
          </p:cNvSpPr>
          <p:nvPr/>
        </p:nvSpPr>
        <p:spPr bwMode="auto">
          <a:xfrm>
            <a:off x="2505075" y="1482725"/>
            <a:ext cx="40719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i="1">
                <a:latin typeface="Calibri" pitchFamily="34" charset="0"/>
              </a:rPr>
              <a:t>t/</a:t>
            </a:r>
            <a:r>
              <a:rPr lang="cs-CZ" sz="2800">
                <a:latin typeface="Calibri" pitchFamily="34" charset="0"/>
              </a:rPr>
              <a:t>s          (</a:t>
            </a:r>
            <a:r>
              <a:rPr lang="cs-CZ" sz="2800" b="1" i="1">
                <a:latin typeface="Calibri" pitchFamily="34" charset="0"/>
              </a:rPr>
              <a:t>kdy</a:t>
            </a:r>
            <a:r>
              <a:rPr lang="cs-CZ" sz="2800">
                <a:latin typeface="Calibri" pitchFamily="34" charset="0"/>
              </a:rPr>
              <a:t> kde jsou)</a:t>
            </a:r>
            <a:endParaRPr lang="cs-CZ" sz="2800" i="1">
              <a:latin typeface="Calibri" pitchFamily="34" charset="0"/>
            </a:endParaRPr>
          </a:p>
        </p:txBody>
      </p:sp>
      <p:cxnSp>
        <p:nvCxnSpPr>
          <p:cNvPr id="42" name="Přímá spojovací čára 41"/>
          <p:cNvCxnSpPr>
            <a:cxnSpLocks noChangeShapeType="1"/>
          </p:cNvCxnSpPr>
          <p:nvPr/>
        </p:nvCxnSpPr>
        <p:spPr bwMode="auto">
          <a:xfrm rot="5400000">
            <a:off x="2647156" y="6001544"/>
            <a:ext cx="142875" cy="1588"/>
          </a:xfrm>
          <a:prstGeom prst="line">
            <a:avLst/>
          </a:prstGeom>
          <a:noFill/>
          <a:ln w="10000" algn="ctr">
            <a:solidFill>
              <a:srgbClr val="0000CC"/>
            </a:solidFill>
            <a:round/>
            <a:headEnd/>
            <a:tailEnd/>
          </a:ln>
        </p:spPr>
      </p:cxnSp>
      <p:cxnSp>
        <p:nvCxnSpPr>
          <p:cNvPr id="43" name="Přímá spojovací čára 42"/>
          <p:cNvCxnSpPr>
            <a:cxnSpLocks noChangeShapeType="1"/>
          </p:cNvCxnSpPr>
          <p:nvPr/>
        </p:nvCxnSpPr>
        <p:spPr bwMode="auto">
          <a:xfrm rot="5400000">
            <a:off x="3432969" y="6001544"/>
            <a:ext cx="142875" cy="1587"/>
          </a:xfrm>
          <a:prstGeom prst="line">
            <a:avLst/>
          </a:prstGeom>
          <a:noFill/>
          <a:ln w="10000" algn="ctr">
            <a:solidFill>
              <a:srgbClr val="0000CC"/>
            </a:solidFill>
            <a:round/>
            <a:headEnd/>
            <a:tailEnd/>
          </a:ln>
        </p:spPr>
      </p:cxnSp>
      <p:cxnSp>
        <p:nvCxnSpPr>
          <p:cNvPr id="44" name="Přímá spojovací čára 43"/>
          <p:cNvCxnSpPr>
            <a:cxnSpLocks noChangeShapeType="1"/>
          </p:cNvCxnSpPr>
          <p:nvPr/>
        </p:nvCxnSpPr>
        <p:spPr bwMode="auto">
          <a:xfrm rot="5400000">
            <a:off x="4147344" y="6001544"/>
            <a:ext cx="142875" cy="1587"/>
          </a:xfrm>
          <a:prstGeom prst="line">
            <a:avLst/>
          </a:prstGeom>
          <a:noFill/>
          <a:ln w="10000" algn="ctr">
            <a:solidFill>
              <a:srgbClr val="0000CC"/>
            </a:solidFill>
            <a:round/>
            <a:headEnd/>
            <a:tailEnd/>
          </a:ln>
        </p:spPr>
      </p:cxnSp>
      <p:cxnSp>
        <p:nvCxnSpPr>
          <p:cNvPr id="45" name="Přímá spojovací čára 44"/>
          <p:cNvCxnSpPr>
            <a:cxnSpLocks noChangeShapeType="1"/>
          </p:cNvCxnSpPr>
          <p:nvPr/>
        </p:nvCxnSpPr>
        <p:spPr bwMode="auto">
          <a:xfrm rot="5400000">
            <a:off x="4861719" y="6001544"/>
            <a:ext cx="142875" cy="1587"/>
          </a:xfrm>
          <a:prstGeom prst="line">
            <a:avLst/>
          </a:prstGeom>
          <a:noFill/>
          <a:ln w="10000" algn="ctr">
            <a:solidFill>
              <a:srgbClr val="0000CC"/>
            </a:solidFill>
            <a:round/>
            <a:headEnd/>
            <a:tailEnd/>
          </a:ln>
        </p:spPr>
      </p:cxnSp>
      <p:cxnSp>
        <p:nvCxnSpPr>
          <p:cNvPr id="46" name="Přímá spojovací čára 45"/>
          <p:cNvCxnSpPr>
            <a:cxnSpLocks noChangeShapeType="1"/>
          </p:cNvCxnSpPr>
          <p:nvPr/>
        </p:nvCxnSpPr>
        <p:spPr bwMode="auto">
          <a:xfrm rot="5400000">
            <a:off x="5576888" y="6000750"/>
            <a:ext cx="142875" cy="3175"/>
          </a:xfrm>
          <a:prstGeom prst="line">
            <a:avLst/>
          </a:prstGeom>
          <a:noFill/>
          <a:ln w="10000" algn="ctr">
            <a:solidFill>
              <a:srgbClr val="0000CC"/>
            </a:solidFill>
            <a:round/>
            <a:headEnd/>
            <a:tailEnd/>
          </a:ln>
        </p:spPr>
      </p:cxnSp>
      <p:cxnSp>
        <p:nvCxnSpPr>
          <p:cNvPr id="47" name="Přímá spojovací čára 46"/>
          <p:cNvCxnSpPr>
            <a:cxnSpLocks noChangeShapeType="1"/>
          </p:cNvCxnSpPr>
          <p:nvPr/>
        </p:nvCxnSpPr>
        <p:spPr bwMode="auto">
          <a:xfrm rot="5400000">
            <a:off x="6292056" y="6001544"/>
            <a:ext cx="142875" cy="1588"/>
          </a:xfrm>
          <a:prstGeom prst="line">
            <a:avLst/>
          </a:prstGeom>
          <a:noFill/>
          <a:ln w="10000" algn="ctr">
            <a:solidFill>
              <a:srgbClr val="0000CC"/>
            </a:solidFill>
            <a:round/>
            <a:headEnd/>
            <a:tailEnd/>
          </a:ln>
        </p:spPr>
      </p:cxnSp>
      <p:cxnSp>
        <p:nvCxnSpPr>
          <p:cNvPr id="48" name="Přímá spojovací čára 47"/>
          <p:cNvCxnSpPr>
            <a:cxnSpLocks noChangeShapeType="1"/>
          </p:cNvCxnSpPr>
          <p:nvPr/>
        </p:nvCxnSpPr>
        <p:spPr bwMode="auto">
          <a:xfrm rot="5400000">
            <a:off x="7006431" y="6001544"/>
            <a:ext cx="142875" cy="1588"/>
          </a:xfrm>
          <a:prstGeom prst="line">
            <a:avLst/>
          </a:prstGeom>
          <a:noFill/>
          <a:ln w="10000" algn="ctr">
            <a:solidFill>
              <a:srgbClr val="0000CC"/>
            </a:solidFill>
            <a:round/>
            <a:headEnd/>
            <a:tailEnd/>
          </a:ln>
        </p:spPr>
      </p:cxnSp>
      <p:sp>
        <p:nvSpPr>
          <p:cNvPr id="49" name="TextovéPole 48"/>
          <p:cNvSpPr txBox="1">
            <a:spLocks noChangeArrowheads="1"/>
          </p:cNvSpPr>
          <p:nvPr/>
        </p:nvSpPr>
        <p:spPr bwMode="auto">
          <a:xfrm>
            <a:off x="3362325" y="6000750"/>
            <a:ext cx="285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Calibri" pitchFamily="34" charset="0"/>
              </a:rPr>
              <a:t>0</a:t>
            </a:r>
          </a:p>
        </p:txBody>
      </p:sp>
      <p:sp>
        <p:nvSpPr>
          <p:cNvPr id="50" name="TextovéPole 49"/>
          <p:cNvSpPr txBox="1">
            <a:spLocks noChangeArrowheads="1"/>
          </p:cNvSpPr>
          <p:nvPr/>
        </p:nvSpPr>
        <p:spPr bwMode="auto">
          <a:xfrm>
            <a:off x="4076700" y="5988050"/>
            <a:ext cx="301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1</a:t>
            </a:r>
          </a:p>
        </p:txBody>
      </p:sp>
      <p:cxnSp>
        <p:nvCxnSpPr>
          <p:cNvPr id="51" name="Přímá spojovací čára 50"/>
          <p:cNvCxnSpPr>
            <a:cxnSpLocks noChangeShapeType="1"/>
          </p:cNvCxnSpPr>
          <p:nvPr/>
        </p:nvCxnSpPr>
        <p:spPr bwMode="auto">
          <a:xfrm rot="5400000">
            <a:off x="1791494" y="5999957"/>
            <a:ext cx="142875" cy="1587"/>
          </a:xfrm>
          <a:prstGeom prst="line">
            <a:avLst/>
          </a:prstGeom>
          <a:noFill/>
          <a:ln w="10000" algn="ctr">
            <a:solidFill>
              <a:srgbClr val="0000CC"/>
            </a:solidFill>
            <a:round/>
            <a:headEnd/>
            <a:tailEnd/>
          </a:ln>
        </p:spPr>
      </p:cxnSp>
      <p:sp>
        <p:nvSpPr>
          <p:cNvPr id="52" name="TextovéPole 51"/>
          <p:cNvSpPr txBox="1">
            <a:spLocks noChangeArrowheads="1"/>
          </p:cNvSpPr>
          <p:nvPr/>
        </p:nvSpPr>
        <p:spPr bwMode="auto">
          <a:xfrm>
            <a:off x="2505075" y="6000750"/>
            <a:ext cx="371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-1</a:t>
            </a:r>
          </a:p>
        </p:txBody>
      </p:sp>
      <p:sp>
        <p:nvSpPr>
          <p:cNvPr id="53" name="TextovéPole 52"/>
          <p:cNvSpPr txBox="1">
            <a:spLocks noChangeArrowheads="1"/>
          </p:cNvSpPr>
          <p:nvPr/>
        </p:nvSpPr>
        <p:spPr bwMode="auto">
          <a:xfrm>
            <a:off x="1647825" y="6000750"/>
            <a:ext cx="371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-2</a:t>
            </a:r>
          </a:p>
        </p:txBody>
      </p:sp>
      <p:sp>
        <p:nvSpPr>
          <p:cNvPr id="54" name="TextovéPole 53"/>
          <p:cNvSpPr txBox="1">
            <a:spLocks noChangeArrowheads="1"/>
          </p:cNvSpPr>
          <p:nvPr/>
        </p:nvSpPr>
        <p:spPr bwMode="auto">
          <a:xfrm>
            <a:off x="4791075" y="6000750"/>
            <a:ext cx="301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2</a:t>
            </a:r>
          </a:p>
        </p:txBody>
      </p:sp>
      <p:sp>
        <p:nvSpPr>
          <p:cNvPr id="55" name="TextovéPole 54"/>
          <p:cNvSpPr txBox="1">
            <a:spLocks noChangeArrowheads="1"/>
          </p:cNvSpPr>
          <p:nvPr/>
        </p:nvSpPr>
        <p:spPr bwMode="auto">
          <a:xfrm>
            <a:off x="5505450" y="6000750"/>
            <a:ext cx="301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3</a:t>
            </a:r>
          </a:p>
        </p:txBody>
      </p:sp>
      <p:sp>
        <p:nvSpPr>
          <p:cNvPr id="56" name="TextovéPole 55"/>
          <p:cNvSpPr txBox="1">
            <a:spLocks noChangeArrowheads="1"/>
          </p:cNvSpPr>
          <p:nvPr/>
        </p:nvSpPr>
        <p:spPr bwMode="auto">
          <a:xfrm>
            <a:off x="6203950" y="6000750"/>
            <a:ext cx="301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4</a:t>
            </a:r>
          </a:p>
        </p:txBody>
      </p:sp>
      <p:sp>
        <p:nvSpPr>
          <p:cNvPr id="57" name="TextovéPole 56"/>
          <p:cNvSpPr txBox="1">
            <a:spLocks noChangeArrowheads="1"/>
          </p:cNvSpPr>
          <p:nvPr/>
        </p:nvSpPr>
        <p:spPr bwMode="auto">
          <a:xfrm>
            <a:off x="6934200" y="6000750"/>
            <a:ext cx="301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5</a:t>
            </a:r>
          </a:p>
        </p:txBody>
      </p:sp>
      <p:sp>
        <p:nvSpPr>
          <p:cNvPr id="62" name="TextovéPole 61"/>
          <p:cNvSpPr txBox="1">
            <a:spLocks noChangeArrowheads="1"/>
          </p:cNvSpPr>
          <p:nvPr/>
        </p:nvSpPr>
        <p:spPr bwMode="auto">
          <a:xfrm>
            <a:off x="3148013" y="5643563"/>
            <a:ext cx="301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63" name="TextovéPole 62"/>
          <p:cNvSpPr txBox="1">
            <a:spLocks noChangeArrowheads="1"/>
          </p:cNvSpPr>
          <p:nvPr/>
        </p:nvSpPr>
        <p:spPr bwMode="auto">
          <a:xfrm>
            <a:off x="3163888" y="4357688"/>
            <a:ext cx="3000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70C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64" name="TextovéPole 63"/>
          <p:cNvSpPr txBox="1">
            <a:spLocks noChangeArrowheads="1"/>
          </p:cNvSpPr>
          <p:nvPr/>
        </p:nvSpPr>
        <p:spPr bwMode="auto">
          <a:xfrm>
            <a:off x="3148013" y="5032375"/>
            <a:ext cx="3000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65" name="TextovéPole 64"/>
          <p:cNvSpPr txBox="1">
            <a:spLocks noChangeArrowheads="1"/>
          </p:cNvSpPr>
          <p:nvPr/>
        </p:nvSpPr>
        <p:spPr bwMode="auto">
          <a:xfrm>
            <a:off x="3148013" y="3706813"/>
            <a:ext cx="3000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70C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66" name="TextovéPole 65"/>
          <p:cNvSpPr txBox="1">
            <a:spLocks noChangeArrowheads="1"/>
          </p:cNvSpPr>
          <p:nvPr/>
        </p:nvSpPr>
        <p:spPr bwMode="auto">
          <a:xfrm>
            <a:off x="3148013" y="3071813"/>
            <a:ext cx="3000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70C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68" name="TextovéPole 67"/>
          <p:cNvSpPr txBox="1">
            <a:spLocks noChangeArrowheads="1"/>
          </p:cNvSpPr>
          <p:nvPr/>
        </p:nvSpPr>
        <p:spPr bwMode="auto">
          <a:xfrm>
            <a:off x="3148013" y="2349500"/>
            <a:ext cx="3000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70C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15400" name="Text Box 40"/>
          <p:cNvSpPr txBox="1">
            <a:spLocks noChangeArrowheads="1"/>
          </p:cNvSpPr>
          <p:nvPr/>
        </p:nvSpPr>
        <p:spPr bwMode="auto">
          <a:xfrm>
            <a:off x="1698625" y="5621338"/>
            <a:ext cx="668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ym typeface="Webdings" pitchFamily="18" charset="2"/>
              </a:rPr>
              <a:t>_</a:t>
            </a:r>
            <a:r>
              <a:rPr lang="cs-CZ">
                <a:solidFill>
                  <a:srgbClr val="00B050"/>
                </a:solidFill>
                <a:sym typeface="Webdings" pitchFamily="18" charset="2"/>
              </a:rPr>
              <a:t></a:t>
            </a:r>
            <a:r>
              <a:rPr lang="cs-CZ">
                <a:sym typeface="Webdings" pitchFamily="18" charset="2"/>
              </a:rPr>
              <a:t>__________0_</a:t>
            </a:r>
            <a:r>
              <a:rPr lang="cs-CZ">
                <a:solidFill>
                  <a:srgbClr val="FF0000"/>
                </a:solidFill>
                <a:sym typeface="Webdings" pitchFamily="18" charset="2"/>
              </a:rPr>
              <a:t></a:t>
            </a:r>
            <a:r>
              <a:rPr lang="cs-CZ">
                <a:sym typeface="Webdings" pitchFamily="18" charset="2"/>
              </a:rPr>
              <a:t>______________________</a:t>
            </a:r>
            <a:r>
              <a:rPr lang="cs-CZ">
                <a:solidFill>
                  <a:srgbClr val="0070C0"/>
                </a:solidFill>
                <a:sym typeface="Webdings" pitchFamily="18" charset="2"/>
              </a:rPr>
              <a:t></a:t>
            </a:r>
            <a:r>
              <a:rPr lang="cs-CZ">
                <a:sym typeface="Webdings" pitchFamily="18" charset="2"/>
              </a:rPr>
              <a:t>_________</a:t>
            </a:r>
            <a:endParaRPr lang="en-US">
              <a:solidFill>
                <a:srgbClr val="00B050"/>
              </a:solidFill>
            </a:endParaRPr>
          </a:p>
        </p:txBody>
      </p:sp>
      <p:sp>
        <p:nvSpPr>
          <p:cNvPr id="3" name="TextovéPole 67"/>
          <p:cNvSpPr txBox="1">
            <a:spLocks noChangeArrowheads="1"/>
          </p:cNvSpPr>
          <p:nvPr/>
        </p:nvSpPr>
        <p:spPr bwMode="auto">
          <a:xfrm>
            <a:off x="3157538" y="1755775"/>
            <a:ext cx="3000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70C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22558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200" dirty="0" smtClean="0">
                <a:solidFill>
                  <a:srgbClr val="D38E27"/>
                </a:solidFill>
              </a:rPr>
              <a:t>2018-05-18  </a:t>
            </a:r>
            <a:r>
              <a:rPr lang="cs-CZ" sz="1200" dirty="0">
                <a:solidFill>
                  <a:srgbClr val="D38E27"/>
                </a:solidFill>
              </a:rPr>
              <a:t>-  </a:t>
            </a:r>
            <a:r>
              <a:rPr lang="cs-CZ" sz="1200" dirty="0" err="1">
                <a:solidFill>
                  <a:srgbClr val="D38E27"/>
                </a:solidFill>
              </a:rPr>
              <a:t>FyM</a:t>
            </a:r>
            <a:r>
              <a:rPr lang="cs-CZ" sz="1200" dirty="0">
                <a:solidFill>
                  <a:srgbClr val="D38E27"/>
                </a:solidFill>
              </a:rPr>
              <a:t> - Obdržálek</a:t>
            </a:r>
          </a:p>
        </p:txBody>
      </p:sp>
      <p:sp>
        <p:nvSpPr>
          <p:cNvPr id="60" name="Zástupný symbol pro číslo snímku 3"/>
          <p:cNvSpPr txBox="1">
            <a:spLocks noGrp="1"/>
          </p:cNvSpPr>
          <p:nvPr/>
        </p:nvSpPr>
        <p:spPr>
          <a:xfrm>
            <a:off x="8204199" y="6101557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AC31A515-F84F-47C3-B521-95087866B0A3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10</a:t>
            </a:fld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/48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9" name="Text Box 40"/>
          <p:cNvSpPr txBox="1">
            <a:spLocks noChangeArrowheads="1"/>
          </p:cNvSpPr>
          <p:nvPr/>
        </p:nvSpPr>
        <p:spPr bwMode="auto">
          <a:xfrm>
            <a:off x="1703388" y="5375275"/>
            <a:ext cx="6619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ym typeface="Webdings" pitchFamily="18" charset="2"/>
              </a:rPr>
              <a:t>___________</a:t>
            </a:r>
            <a:r>
              <a:rPr lang="cs-CZ">
                <a:solidFill>
                  <a:srgbClr val="00B050"/>
                </a:solidFill>
                <a:sym typeface="Webdings" pitchFamily="18" charset="2"/>
              </a:rPr>
              <a:t>  </a:t>
            </a:r>
            <a:r>
              <a:rPr lang="cs-CZ">
                <a:sym typeface="Webdings" pitchFamily="18" charset="2"/>
              </a:rPr>
              <a:t>_</a:t>
            </a:r>
            <a:r>
              <a:rPr lang="cs-CZ">
                <a:solidFill>
                  <a:srgbClr val="FF0000"/>
                </a:solidFill>
                <a:sym typeface="Webdings" pitchFamily="18" charset="2"/>
              </a:rPr>
              <a:t></a:t>
            </a:r>
            <a:r>
              <a:rPr lang="cs-CZ">
                <a:sym typeface="Webdings" pitchFamily="18" charset="2"/>
              </a:rPr>
              <a:t>___________________</a:t>
            </a:r>
            <a:r>
              <a:rPr lang="cs-CZ">
                <a:solidFill>
                  <a:srgbClr val="0070C0"/>
                </a:solidFill>
                <a:sym typeface="Webdings" pitchFamily="18" charset="2"/>
              </a:rPr>
              <a:t></a:t>
            </a:r>
            <a:r>
              <a:rPr lang="cs-CZ">
                <a:sym typeface="Webdings" pitchFamily="18" charset="2"/>
              </a:rPr>
              <a:t>____________</a:t>
            </a:r>
            <a:endParaRPr lang="en-US">
              <a:solidFill>
                <a:srgbClr val="00B050"/>
              </a:solidFill>
            </a:endParaRPr>
          </a:p>
        </p:txBody>
      </p:sp>
      <p:sp>
        <p:nvSpPr>
          <p:cNvPr id="61" name="Text Box 40"/>
          <p:cNvSpPr txBox="1">
            <a:spLocks noChangeArrowheads="1"/>
          </p:cNvSpPr>
          <p:nvPr/>
        </p:nvSpPr>
        <p:spPr bwMode="auto">
          <a:xfrm>
            <a:off x="1711325" y="5054600"/>
            <a:ext cx="6673850" cy="366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dirty="0" smtClean="0">
                <a:sym typeface="Webdings" panose="05030102010509060703" pitchFamily="18" charset="2"/>
              </a:rPr>
              <a:t>_______________</a:t>
            </a:r>
            <a:r>
              <a:rPr lang="cs-CZ" dirty="0" smtClean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spc="-350" dirty="0" smtClean="0">
                <a:solidFill>
                  <a:srgbClr val="00B050"/>
                </a:solidFill>
                <a:sym typeface="Webdings" panose="05030102010509060703" pitchFamily="18" charset="2"/>
              </a:rPr>
              <a:t></a:t>
            </a:r>
            <a:r>
              <a:rPr lang="cs-CZ" dirty="0" smtClean="0">
                <a:solidFill>
                  <a:srgbClr val="00B050"/>
                </a:solidFill>
                <a:sym typeface="Webdings" panose="05030102010509060703" pitchFamily="18" charset="2"/>
              </a:rPr>
              <a:t> </a:t>
            </a:r>
            <a:r>
              <a:rPr lang="cs-CZ" dirty="0" smtClean="0">
                <a:sym typeface="Webdings" panose="05030102010509060703" pitchFamily="18" charset="2"/>
              </a:rPr>
              <a:t>______________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</a:t>
            </a:r>
            <a:r>
              <a:rPr lang="cs-CZ" dirty="0" smtClean="0">
                <a:sym typeface="Webdings" panose="05030102010509060703" pitchFamily="18" charset="2"/>
              </a:rPr>
              <a:t>_______________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7" name="Text Box 40"/>
          <p:cNvSpPr txBox="1">
            <a:spLocks noChangeArrowheads="1"/>
          </p:cNvSpPr>
          <p:nvPr/>
        </p:nvSpPr>
        <p:spPr bwMode="auto">
          <a:xfrm>
            <a:off x="1682750" y="4746625"/>
            <a:ext cx="6581775" cy="368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dirty="0" smtClean="0">
                <a:sym typeface="Webdings" panose="05030102010509060703" pitchFamily="18" charset="2"/>
              </a:rPr>
              <a:t>_____________</a:t>
            </a:r>
            <a:r>
              <a:rPr lang="cs-CZ" dirty="0" smtClean="0">
                <a:solidFill>
                  <a:srgbClr val="00B050"/>
                </a:solidFill>
                <a:sym typeface="Webdings" panose="05030102010509060703" pitchFamily="18" charset="2"/>
              </a:rPr>
              <a:t>__</a:t>
            </a:r>
            <a:r>
              <a:rPr lang="cs-CZ" dirty="0" smtClean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dirty="0" smtClean="0">
                <a:sym typeface="Webdings" panose="05030102010509060703" pitchFamily="18" charset="2"/>
              </a:rPr>
              <a:t>_</a:t>
            </a:r>
            <a:r>
              <a:rPr lang="cs-CZ" dirty="0">
                <a:solidFill>
                  <a:srgbClr val="00B050"/>
                </a:solidFill>
                <a:sym typeface="Webdings" panose="05030102010509060703" pitchFamily="18" charset="2"/>
              </a:rPr>
              <a:t> </a:t>
            </a:r>
            <a:r>
              <a:rPr lang="cs-CZ" dirty="0" smtClean="0">
                <a:solidFill>
                  <a:srgbClr val="00B050"/>
                </a:solidFill>
                <a:sym typeface="Webdings" panose="05030102010509060703" pitchFamily="18" charset="2"/>
              </a:rPr>
              <a:t></a:t>
            </a:r>
            <a:r>
              <a:rPr lang="cs-CZ" dirty="0" smtClean="0">
                <a:sym typeface="Webdings" panose="05030102010509060703" pitchFamily="18" charset="2"/>
              </a:rPr>
              <a:t>_________</a:t>
            </a:r>
            <a:r>
              <a:rPr lang="cs-CZ" spc="-400" dirty="0" smtClean="0">
                <a:sym typeface="Webdings" panose="05030102010509060703" pitchFamily="18" charset="2"/>
              </a:rPr>
              <a:t>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</a:t>
            </a:r>
            <a:r>
              <a:rPr lang="cs-CZ" dirty="0" smtClean="0">
                <a:sym typeface="Webdings" panose="05030102010509060703" pitchFamily="18" charset="2"/>
              </a:rPr>
              <a:t>__________________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9" name="Text Box 40"/>
          <p:cNvSpPr txBox="1">
            <a:spLocks noChangeArrowheads="1"/>
          </p:cNvSpPr>
          <p:nvPr/>
        </p:nvSpPr>
        <p:spPr bwMode="auto">
          <a:xfrm>
            <a:off x="1685925" y="4406900"/>
            <a:ext cx="6578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ym typeface="Webdings" pitchFamily="18" charset="2"/>
              </a:rPr>
              <a:t>_______________</a:t>
            </a:r>
            <a:r>
              <a:rPr lang="cs-CZ">
                <a:solidFill>
                  <a:srgbClr val="FF0000"/>
                </a:solidFill>
                <a:sym typeface="Webdings" pitchFamily="18" charset="2"/>
              </a:rPr>
              <a:t></a:t>
            </a:r>
            <a:r>
              <a:rPr lang="cs-CZ">
                <a:sym typeface="Webdings" pitchFamily="18" charset="2"/>
              </a:rPr>
              <a:t>__</a:t>
            </a:r>
            <a:r>
              <a:rPr lang="cs-CZ">
                <a:solidFill>
                  <a:srgbClr val="00B050"/>
                </a:solidFill>
                <a:sym typeface="Webdings" pitchFamily="18" charset="2"/>
              </a:rPr>
              <a:t></a:t>
            </a:r>
            <a:r>
              <a:rPr lang="cs-CZ">
                <a:sym typeface="Webdings" pitchFamily="18" charset="2"/>
              </a:rPr>
              <a:t>_____</a:t>
            </a:r>
            <a:r>
              <a:rPr lang="cs-CZ">
                <a:solidFill>
                  <a:srgbClr val="0070C0"/>
                </a:solidFill>
                <a:sym typeface="Webdings" pitchFamily="18" charset="2"/>
              </a:rPr>
              <a:t></a:t>
            </a:r>
            <a:r>
              <a:rPr lang="cs-CZ">
                <a:sym typeface="Webdings" pitchFamily="18" charset="2"/>
              </a:rPr>
              <a:t>_____________________</a:t>
            </a:r>
            <a:endParaRPr lang="en-US">
              <a:solidFill>
                <a:srgbClr val="00B050"/>
              </a:solidFill>
            </a:endParaRPr>
          </a:p>
        </p:txBody>
      </p:sp>
      <p:sp>
        <p:nvSpPr>
          <p:cNvPr id="70" name="Text Box 40"/>
          <p:cNvSpPr txBox="1">
            <a:spLocks noChangeArrowheads="1"/>
          </p:cNvSpPr>
          <p:nvPr/>
        </p:nvSpPr>
        <p:spPr bwMode="auto">
          <a:xfrm>
            <a:off x="1690688" y="4065588"/>
            <a:ext cx="62912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ym typeface="Webdings" pitchFamily="18" charset="2"/>
              </a:rPr>
              <a:t>_______________</a:t>
            </a:r>
            <a:r>
              <a:rPr lang="cs-CZ">
                <a:solidFill>
                  <a:srgbClr val="FF0000"/>
                </a:solidFill>
                <a:sym typeface="Webdings" pitchFamily="18" charset="2"/>
              </a:rPr>
              <a:t></a:t>
            </a:r>
            <a:r>
              <a:rPr lang="cs-CZ">
                <a:sym typeface="Webdings" pitchFamily="18" charset="2"/>
              </a:rPr>
              <a:t>_</a:t>
            </a:r>
            <a:r>
              <a:rPr lang="cs-CZ">
                <a:solidFill>
                  <a:srgbClr val="00B050"/>
                </a:solidFill>
                <a:sym typeface="Webdings" pitchFamily="18" charset="2"/>
              </a:rPr>
              <a:t></a:t>
            </a:r>
            <a:r>
              <a:rPr lang="cs-CZ">
                <a:sym typeface="Webdings" pitchFamily="18" charset="2"/>
              </a:rPr>
              <a:t>___</a:t>
            </a:r>
            <a:r>
              <a:rPr lang="cs-CZ">
                <a:solidFill>
                  <a:srgbClr val="0070C0"/>
                </a:solidFill>
                <a:sym typeface="Webdings" pitchFamily="18" charset="2"/>
              </a:rPr>
              <a:t> </a:t>
            </a:r>
            <a:r>
              <a:rPr lang="cs-CZ">
                <a:sym typeface="Webdings" pitchFamily="18" charset="2"/>
              </a:rPr>
              <a:t>_______________________</a:t>
            </a:r>
            <a:endParaRPr lang="en-US">
              <a:solidFill>
                <a:srgbClr val="00B050"/>
              </a:solidFill>
            </a:endParaRPr>
          </a:p>
        </p:txBody>
      </p:sp>
      <p:sp>
        <p:nvSpPr>
          <p:cNvPr id="71" name="Text Box 40"/>
          <p:cNvSpPr txBox="1">
            <a:spLocks noChangeArrowheads="1"/>
          </p:cNvSpPr>
          <p:nvPr/>
        </p:nvSpPr>
        <p:spPr bwMode="auto">
          <a:xfrm>
            <a:off x="1600200" y="3725863"/>
            <a:ext cx="65468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ym typeface="Webdings" pitchFamily="18" charset="2"/>
              </a:rPr>
              <a:t>_______________</a:t>
            </a:r>
            <a:r>
              <a:rPr lang="cs-CZ" sz="1200">
                <a:sym typeface="Webdings" pitchFamily="18" charset="2"/>
              </a:rPr>
              <a:t>_</a:t>
            </a:r>
            <a:r>
              <a:rPr lang="cs-CZ">
                <a:solidFill>
                  <a:srgbClr val="FF0000"/>
                </a:solidFill>
                <a:sym typeface="Webdings" pitchFamily="18" charset="2"/>
              </a:rPr>
              <a:t></a:t>
            </a:r>
            <a:r>
              <a:rPr lang="cs-CZ">
                <a:solidFill>
                  <a:srgbClr val="00B050"/>
                </a:solidFill>
                <a:sym typeface="Webdings" pitchFamily="18" charset="2"/>
              </a:rPr>
              <a:t></a:t>
            </a:r>
            <a:r>
              <a:rPr lang="cs-CZ" sz="1000">
                <a:sym typeface="Webdings" pitchFamily="18" charset="2"/>
              </a:rPr>
              <a:t>_</a:t>
            </a:r>
            <a:r>
              <a:rPr lang="cs-CZ">
                <a:solidFill>
                  <a:srgbClr val="0070C0"/>
                </a:solidFill>
                <a:sym typeface="Webdings" pitchFamily="18" charset="2"/>
              </a:rPr>
              <a:t> </a:t>
            </a:r>
            <a:r>
              <a:rPr lang="cs-CZ">
                <a:sym typeface="Webdings" pitchFamily="18" charset="2"/>
              </a:rPr>
              <a:t>__</a:t>
            </a:r>
            <a:r>
              <a:rPr lang="cs-CZ">
                <a:solidFill>
                  <a:srgbClr val="0070C0"/>
                </a:solidFill>
                <a:sym typeface="Webdings" pitchFamily="18" charset="2"/>
              </a:rPr>
              <a:t>_</a:t>
            </a:r>
            <a:r>
              <a:rPr lang="cs-CZ">
                <a:sym typeface="Webdings" pitchFamily="18" charset="2"/>
              </a:rPr>
              <a:t>________________________</a:t>
            </a:r>
            <a:endParaRPr lang="en-US">
              <a:solidFill>
                <a:srgbClr val="00B050"/>
              </a:solidFill>
            </a:endParaRPr>
          </a:p>
        </p:txBody>
      </p:sp>
      <p:sp>
        <p:nvSpPr>
          <p:cNvPr id="72" name="Text Box 40"/>
          <p:cNvSpPr txBox="1">
            <a:spLocks noChangeArrowheads="1"/>
          </p:cNvSpPr>
          <p:nvPr/>
        </p:nvSpPr>
        <p:spPr bwMode="auto">
          <a:xfrm>
            <a:off x="1581150" y="3403600"/>
            <a:ext cx="6477000" cy="369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dirty="0" smtClean="0">
                <a:sym typeface="Webdings" panose="05030102010509060703" pitchFamily="18" charset="2"/>
              </a:rPr>
              <a:t>_____________</a:t>
            </a:r>
            <a:r>
              <a:rPr lang="cs-CZ" dirty="0">
                <a:solidFill>
                  <a:srgbClr val="00B050"/>
                </a:solidFill>
                <a:sym typeface="Webdings" panose="05030102010509060703" pitchFamily="18" charset="2"/>
              </a:rPr>
              <a:t></a:t>
            </a:r>
            <a:r>
              <a:rPr lang="cs-CZ" dirty="0" smtClean="0">
                <a:sym typeface="Webdings" panose="05030102010509060703" pitchFamily="18" charset="2"/>
              </a:rPr>
              <a:t>_</a:t>
            </a:r>
            <a:r>
              <a:rPr lang="cs-CZ" spc="-350" dirty="0" smtClean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spc="-350" dirty="0">
                <a:solidFill>
                  <a:srgbClr val="0070C0"/>
                </a:solidFill>
                <a:sym typeface="Webdings" panose="05030102010509060703" pitchFamily="18" charset="2"/>
              </a:rPr>
              <a:t></a:t>
            </a:r>
            <a:r>
              <a:rPr lang="cs-CZ" dirty="0" smtClean="0">
                <a:sym typeface="Webdings" panose="05030102010509060703" pitchFamily="18" charset="2"/>
              </a:rPr>
              <a:t>___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_</a:t>
            </a:r>
            <a:r>
              <a:rPr lang="cs-CZ" dirty="0" smtClean="0">
                <a:sym typeface="Webdings" panose="05030102010509060703" pitchFamily="18" charset="2"/>
              </a:rPr>
              <a:t>__________________________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3" name="Text Box 40"/>
          <p:cNvSpPr txBox="1">
            <a:spLocks noChangeArrowheads="1"/>
          </p:cNvSpPr>
          <p:nvPr/>
        </p:nvSpPr>
        <p:spPr bwMode="auto">
          <a:xfrm>
            <a:off x="1584325" y="3100388"/>
            <a:ext cx="6397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ym typeface="Webdings" pitchFamily="18" charset="2"/>
              </a:rPr>
              <a:t>_________</a:t>
            </a:r>
            <a:r>
              <a:rPr lang="cs-CZ">
                <a:solidFill>
                  <a:srgbClr val="00B050"/>
                </a:solidFill>
                <a:sym typeface="Webdings" pitchFamily="18" charset="2"/>
              </a:rPr>
              <a:t></a:t>
            </a:r>
            <a:r>
              <a:rPr lang="cs-CZ">
                <a:sym typeface="Webdings" pitchFamily="18" charset="2"/>
              </a:rPr>
              <a:t>___</a:t>
            </a:r>
            <a:r>
              <a:rPr lang="cs-CZ">
                <a:solidFill>
                  <a:srgbClr val="0070C0"/>
                </a:solidFill>
                <a:sym typeface="Webdings" pitchFamily="18" charset="2"/>
              </a:rPr>
              <a:t></a:t>
            </a:r>
            <a:r>
              <a:rPr lang="cs-CZ">
                <a:solidFill>
                  <a:srgbClr val="FF0000"/>
                </a:solidFill>
                <a:sym typeface="Webdings" pitchFamily="18" charset="2"/>
              </a:rPr>
              <a:t></a:t>
            </a:r>
            <a:r>
              <a:rPr lang="cs-CZ">
                <a:sym typeface="Webdings" pitchFamily="18" charset="2"/>
              </a:rPr>
              <a:t>___</a:t>
            </a:r>
            <a:r>
              <a:rPr lang="cs-CZ">
                <a:solidFill>
                  <a:srgbClr val="0070C0"/>
                </a:solidFill>
                <a:sym typeface="Webdings" pitchFamily="18" charset="2"/>
              </a:rPr>
              <a:t>_</a:t>
            </a:r>
            <a:r>
              <a:rPr lang="cs-CZ">
                <a:sym typeface="Webdings" pitchFamily="18" charset="2"/>
              </a:rPr>
              <a:t>___________________________</a:t>
            </a:r>
            <a:endParaRPr lang="en-US">
              <a:solidFill>
                <a:srgbClr val="00B050"/>
              </a:solidFill>
            </a:endParaRPr>
          </a:p>
        </p:txBody>
      </p:sp>
      <p:sp>
        <p:nvSpPr>
          <p:cNvPr id="74" name="Text Box 40"/>
          <p:cNvSpPr txBox="1">
            <a:spLocks noChangeArrowheads="1"/>
          </p:cNvSpPr>
          <p:nvPr/>
        </p:nvSpPr>
        <p:spPr bwMode="auto">
          <a:xfrm>
            <a:off x="1598613" y="2738438"/>
            <a:ext cx="63833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olidFill>
                  <a:srgbClr val="00B050"/>
                </a:solidFill>
                <a:sym typeface="Webdings" pitchFamily="18" charset="2"/>
              </a:rPr>
              <a:t></a:t>
            </a:r>
            <a:r>
              <a:rPr lang="cs-CZ">
                <a:sym typeface="Webdings" pitchFamily="18" charset="2"/>
              </a:rPr>
              <a:t>________</a:t>
            </a:r>
            <a:r>
              <a:rPr lang="cs-CZ">
                <a:solidFill>
                  <a:srgbClr val="0070C0"/>
                </a:solidFill>
                <a:sym typeface="Webdings" pitchFamily="18" charset="2"/>
              </a:rPr>
              <a:t></a:t>
            </a:r>
            <a:r>
              <a:rPr lang="cs-CZ">
                <a:sym typeface="Webdings" pitchFamily="18" charset="2"/>
              </a:rPr>
              <a:t>____</a:t>
            </a:r>
            <a:r>
              <a:rPr lang="cs-CZ">
                <a:solidFill>
                  <a:srgbClr val="FF0000"/>
                </a:solidFill>
                <a:sym typeface="Webdings" pitchFamily="18" charset="2"/>
              </a:rPr>
              <a:t></a:t>
            </a:r>
            <a:r>
              <a:rPr lang="cs-CZ">
                <a:sym typeface="Webdings" pitchFamily="18" charset="2"/>
              </a:rPr>
              <a:t>___</a:t>
            </a:r>
            <a:r>
              <a:rPr lang="cs-CZ">
                <a:solidFill>
                  <a:srgbClr val="0070C0"/>
                </a:solidFill>
                <a:sym typeface="Webdings" pitchFamily="18" charset="2"/>
              </a:rPr>
              <a:t>_</a:t>
            </a:r>
            <a:r>
              <a:rPr lang="cs-CZ">
                <a:sym typeface="Webdings" pitchFamily="18" charset="2"/>
              </a:rPr>
              <a:t>___________________________</a:t>
            </a:r>
            <a:endParaRPr lang="en-US">
              <a:solidFill>
                <a:srgbClr val="00B050"/>
              </a:solidFill>
            </a:endParaRPr>
          </a:p>
        </p:txBody>
      </p:sp>
      <p:sp>
        <p:nvSpPr>
          <p:cNvPr id="75" name="Text Box 40"/>
          <p:cNvSpPr txBox="1">
            <a:spLocks noChangeArrowheads="1"/>
          </p:cNvSpPr>
          <p:nvPr/>
        </p:nvSpPr>
        <p:spPr bwMode="auto">
          <a:xfrm>
            <a:off x="1576388" y="2374900"/>
            <a:ext cx="64817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ym typeface="Webdings" pitchFamily="18" charset="2"/>
              </a:rPr>
              <a:t>______</a:t>
            </a:r>
            <a:r>
              <a:rPr lang="cs-CZ">
                <a:solidFill>
                  <a:srgbClr val="0070C0"/>
                </a:solidFill>
                <a:sym typeface="Webdings" pitchFamily="18" charset="2"/>
              </a:rPr>
              <a:t></a:t>
            </a:r>
            <a:r>
              <a:rPr lang="cs-CZ">
                <a:sym typeface="Webdings" pitchFamily="18" charset="2"/>
              </a:rPr>
              <a:t>________</a:t>
            </a:r>
            <a:r>
              <a:rPr lang="cs-CZ">
                <a:solidFill>
                  <a:srgbClr val="FF0000"/>
                </a:solidFill>
                <a:sym typeface="Webdings" pitchFamily="18" charset="2"/>
              </a:rPr>
              <a:t></a:t>
            </a:r>
            <a:r>
              <a:rPr lang="cs-CZ">
                <a:sym typeface="Webdings" pitchFamily="18" charset="2"/>
              </a:rPr>
              <a:t>___</a:t>
            </a:r>
            <a:r>
              <a:rPr lang="cs-CZ">
                <a:solidFill>
                  <a:srgbClr val="0070C0"/>
                </a:solidFill>
                <a:sym typeface="Webdings" pitchFamily="18" charset="2"/>
              </a:rPr>
              <a:t>_</a:t>
            </a:r>
            <a:r>
              <a:rPr lang="cs-CZ">
                <a:sym typeface="Webdings" pitchFamily="18" charset="2"/>
              </a:rPr>
              <a:t>___________________________</a:t>
            </a:r>
            <a:endParaRPr lang="en-US">
              <a:solidFill>
                <a:srgbClr val="00B050"/>
              </a:solidFill>
            </a:endParaRPr>
          </a:p>
        </p:txBody>
      </p:sp>
      <p:sp>
        <p:nvSpPr>
          <p:cNvPr id="76" name="Text Box 40"/>
          <p:cNvSpPr txBox="1">
            <a:spLocks noChangeArrowheads="1"/>
          </p:cNvSpPr>
          <p:nvPr/>
        </p:nvSpPr>
        <p:spPr bwMode="auto">
          <a:xfrm>
            <a:off x="1565275" y="2058988"/>
            <a:ext cx="64325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ym typeface="Webdings" pitchFamily="18" charset="2"/>
              </a:rPr>
              <a:t>___</a:t>
            </a:r>
            <a:r>
              <a:rPr lang="cs-CZ">
                <a:solidFill>
                  <a:srgbClr val="0070C0"/>
                </a:solidFill>
                <a:sym typeface="Webdings" pitchFamily="18" charset="2"/>
              </a:rPr>
              <a:t></a:t>
            </a:r>
            <a:r>
              <a:rPr lang="cs-CZ">
                <a:sym typeface="Webdings" pitchFamily="18" charset="2"/>
              </a:rPr>
              <a:t>___________</a:t>
            </a:r>
            <a:r>
              <a:rPr lang="cs-CZ">
                <a:solidFill>
                  <a:srgbClr val="FF0000"/>
                </a:solidFill>
                <a:sym typeface="Webdings" pitchFamily="18" charset="2"/>
              </a:rPr>
              <a:t></a:t>
            </a:r>
            <a:r>
              <a:rPr lang="cs-CZ">
                <a:sym typeface="Webdings" pitchFamily="18" charset="2"/>
              </a:rPr>
              <a:t>___</a:t>
            </a:r>
            <a:r>
              <a:rPr lang="cs-CZ">
                <a:solidFill>
                  <a:srgbClr val="0070C0"/>
                </a:solidFill>
                <a:sym typeface="Webdings" pitchFamily="18" charset="2"/>
              </a:rPr>
              <a:t>_</a:t>
            </a:r>
            <a:r>
              <a:rPr lang="cs-CZ">
                <a:sym typeface="Webdings" pitchFamily="18" charset="2"/>
              </a:rPr>
              <a:t>___________________________</a:t>
            </a:r>
            <a:endParaRPr lang="en-US">
              <a:solidFill>
                <a:srgbClr val="00B050"/>
              </a:solidFill>
            </a:endParaRPr>
          </a:p>
        </p:txBody>
      </p:sp>
      <p:sp>
        <p:nvSpPr>
          <p:cNvPr id="77" name="Text Box 40"/>
          <p:cNvSpPr txBox="1">
            <a:spLocks noChangeArrowheads="1"/>
          </p:cNvSpPr>
          <p:nvPr/>
        </p:nvSpPr>
        <p:spPr bwMode="auto">
          <a:xfrm>
            <a:off x="1562100" y="1771650"/>
            <a:ext cx="64198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olidFill>
                  <a:srgbClr val="0070C0"/>
                </a:solidFill>
                <a:sym typeface="Webdings" pitchFamily="18" charset="2"/>
              </a:rPr>
              <a:t></a:t>
            </a:r>
            <a:r>
              <a:rPr lang="cs-CZ">
                <a:sym typeface="Webdings" pitchFamily="18" charset="2"/>
              </a:rPr>
              <a:t>______________</a:t>
            </a:r>
            <a:r>
              <a:rPr lang="cs-CZ">
                <a:solidFill>
                  <a:srgbClr val="FF0000"/>
                </a:solidFill>
                <a:sym typeface="Webdings" pitchFamily="18" charset="2"/>
              </a:rPr>
              <a:t></a:t>
            </a:r>
            <a:r>
              <a:rPr lang="cs-CZ">
                <a:sym typeface="Webdings" pitchFamily="18" charset="2"/>
              </a:rPr>
              <a:t>___</a:t>
            </a:r>
            <a:r>
              <a:rPr lang="cs-CZ">
                <a:solidFill>
                  <a:srgbClr val="0070C0"/>
                </a:solidFill>
                <a:sym typeface="Webdings" pitchFamily="18" charset="2"/>
              </a:rPr>
              <a:t>_</a:t>
            </a:r>
            <a:r>
              <a:rPr lang="cs-CZ">
                <a:sym typeface="Webdings" pitchFamily="18" charset="2"/>
              </a:rPr>
              <a:t>___________________________</a:t>
            </a:r>
            <a:endParaRPr lang="en-US">
              <a:solidFill>
                <a:srgbClr val="00B050"/>
              </a:solidFill>
            </a:endParaRP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4286250" y="2665413"/>
            <a:ext cx="3860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Světočáry </a:t>
            </a:r>
            <a:r>
              <a:rPr lang="cs-CZ">
                <a:solidFill>
                  <a:srgbClr val="00B050"/>
                </a:solidFill>
              </a:rPr>
              <a:t>holubice,</a:t>
            </a:r>
            <a:r>
              <a:rPr lang="cs-CZ"/>
              <a:t> </a:t>
            </a:r>
            <a:r>
              <a:rPr lang="cs-CZ">
                <a:solidFill>
                  <a:srgbClr val="FF0000"/>
                </a:solidFill>
              </a:rPr>
              <a:t>kočky </a:t>
            </a:r>
            <a:r>
              <a:rPr lang="cs-CZ"/>
              <a:t>a </a:t>
            </a:r>
            <a:r>
              <a:rPr lang="cs-CZ">
                <a:solidFill>
                  <a:srgbClr val="0070C0"/>
                </a:solidFill>
              </a:rPr>
              <a:t>psa</a:t>
            </a:r>
          </a:p>
        </p:txBody>
      </p:sp>
      <p:cxnSp>
        <p:nvCxnSpPr>
          <p:cNvPr id="6" name="Přímá spojnice 5"/>
          <p:cNvCxnSpPr>
            <a:endCxn id="57" idx="3"/>
          </p:cNvCxnSpPr>
          <p:nvPr/>
        </p:nvCxnSpPr>
        <p:spPr>
          <a:xfrm>
            <a:off x="1562100" y="1755775"/>
            <a:ext cx="5673725" cy="4430713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3781425" y="1695450"/>
            <a:ext cx="0" cy="44910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Oblouk 12"/>
          <p:cNvSpPr/>
          <p:nvPr/>
        </p:nvSpPr>
        <p:spPr>
          <a:xfrm rot="5400000" flipH="1">
            <a:off x="389732" y="2056606"/>
            <a:ext cx="2811462" cy="4981575"/>
          </a:xfrm>
          <a:prstGeom prst="arc">
            <a:avLst>
              <a:gd name="adj1" fmla="val 16200000"/>
              <a:gd name="adj2" fmla="val 1"/>
            </a:avLst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78" name="Oblouk 77"/>
          <p:cNvSpPr/>
          <p:nvPr/>
        </p:nvSpPr>
        <p:spPr>
          <a:xfrm rot="5400000">
            <a:off x="392906" y="2061369"/>
            <a:ext cx="2811463" cy="4981575"/>
          </a:xfrm>
          <a:prstGeom prst="arc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452438" y="965200"/>
            <a:ext cx="82899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Jsem uprostřed silnice (bod 0), napravo sedí </a:t>
            </a:r>
            <a:r>
              <a:rPr lang="cs-CZ">
                <a:solidFill>
                  <a:srgbClr val="C00000"/>
                </a:solidFill>
              </a:rPr>
              <a:t>kočka</a:t>
            </a:r>
            <a:r>
              <a:rPr lang="cs-CZ"/>
              <a:t> a </a:t>
            </a:r>
            <a:r>
              <a:rPr lang="cs-CZ">
                <a:solidFill>
                  <a:srgbClr val="0070C0"/>
                </a:solidFill>
              </a:rPr>
              <a:t>pes</a:t>
            </a:r>
            <a:r>
              <a:rPr lang="cs-CZ"/>
              <a:t>, nalevo </a:t>
            </a:r>
            <a:r>
              <a:rPr lang="cs-CZ">
                <a:solidFill>
                  <a:srgbClr val="009900"/>
                </a:solidFill>
              </a:rPr>
              <a:t>holub</a:t>
            </a:r>
            <a:r>
              <a:rPr lang="cs-CZ"/>
              <a:t>. Filmuji silnici a skládám okamžité snímky – pásky – nad sebe.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600"/>
                                        <p:tgtEl>
                                          <p:spTgt spid="15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390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4200"/>
                            </p:stCondLst>
                            <p:childTnLst>
                              <p:par>
                                <p:cTn id="67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8" presetClass="entr" presetSubtype="16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6" dur="7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1" dur="1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500"/>
                            </p:stCondLst>
                            <p:childTnLst>
                              <p:par>
                                <p:cTn id="10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5" dur="1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000"/>
                            </p:stCondLst>
                            <p:childTnLst>
                              <p:par>
                                <p:cTn id="10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9" dur="1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4500"/>
                            </p:stCondLst>
                            <p:childTnLst>
                              <p:par>
                                <p:cTn id="11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3" dur="1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1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7" dur="1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7500"/>
                            </p:stCondLst>
                            <p:childTnLst>
                              <p:par>
                                <p:cTn id="11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1" dur="1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9000"/>
                            </p:stCondLst>
                            <p:childTnLst>
                              <p:par>
                                <p:cTn id="12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5" dur="1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0500"/>
                            </p:stCondLst>
                            <p:childTnLst>
                              <p:par>
                                <p:cTn id="12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9" dur="1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3" dur="1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3500"/>
                            </p:stCondLst>
                            <p:childTnLst>
                              <p:par>
                                <p:cTn id="13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7" dur="1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5000"/>
                            </p:stCondLst>
                            <p:childTnLst>
                              <p:par>
                                <p:cTn id="13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1" dur="1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6500"/>
                            </p:stCondLst>
                            <p:childTnLst>
                              <p:par>
                                <p:cTn id="14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5" dur="1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1" grpId="0"/>
      <p:bldP spid="49" grpId="0"/>
      <p:bldP spid="50" grpId="0"/>
      <p:bldP spid="52" grpId="0"/>
      <p:bldP spid="53" grpId="0"/>
      <p:bldP spid="54" grpId="0"/>
      <p:bldP spid="55" grpId="0"/>
      <p:bldP spid="56" grpId="0"/>
      <p:bldP spid="57" grpId="0"/>
      <p:bldP spid="62" grpId="0"/>
      <p:bldP spid="63" grpId="0"/>
      <p:bldP spid="64" grpId="0"/>
      <p:bldP spid="65" grpId="0"/>
      <p:bldP spid="66" grpId="0"/>
      <p:bldP spid="68" grpId="0"/>
      <p:bldP spid="15400" grpId="0"/>
      <p:bldP spid="3" grpId="0"/>
      <p:bldP spid="59" grpId="0"/>
      <p:bldP spid="61" grpId="0"/>
      <p:bldP spid="67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42938" y="444500"/>
            <a:ext cx="7772400" cy="500063"/>
          </a:xfrm>
        </p:spPr>
        <p:txBody>
          <a:bodyPr rtlCol="0" anchor="t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 Antiqua" pitchFamily="18" charset="0"/>
              </a:rPr>
              <a:t>Graf (nádražní grafikon)</a:t>
            </a:r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714375" y="5929313"/>
            <a:ext cx="5500688" cy="1587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6572250" y="5857875"/>
            <a:ext cx="2143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i="1">
                <a:latin typeface="Calibri" pitchFamily="34" charset="0"/>
              </a:rPr>
              <a:t>x/</a:t>
            </a:r>
            <a:r>
              <a:rPr lang="cs-CZ" sz="2800">
                <a:latin typeface="Calibri" pitchFamily="34" charset="0"/>
              </a:rPr>
              <a:t>km (kde je)</a:t>
            </a:r>
          </a:p>
        </p:txBody>
      </p:sp>
      <p:cxnSp>
        <p:nvCxnSpPr>
          <p:cNvPr id="8" name="Přímá spojovací šipka 7"/>
          <p:cNvCxnSpPr/>
          <p:nvPr/>
        </p:nvCxnSpPr>
        <p:spPr>
          <a:xfrm rot="5400000" flipH="1" flipV="1">
            <a:off x="214313" y="3714750"/>
            <a:ext cx="4500562" cy="71438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428750" y="1285875"/>
            <a:ext cx="40719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i="1">
                <a:latin typeface="Calibri" pitchFamily="34" charset="0"/>
              </a:rPr>
              <a:t>t/</a:t>
            </a:r>
            <a:r>
              <a:rPr lang="cs-CZ" sz="2800">
                <a:latin typeface="Calibri" pitchFamily="34" charset="0"/>
              </a:rPr>
              <a:t>min      (kdy tam je)  </a:t>
            </a:r>
            <a:r>
              <a:rPr lang="cs-CZ" sz="2800">
                <a:solidFill>
                  <a:srgbClr val="FF0000"/>
                </a:solidFill>
                <a:latin typeface="Calibri" pitchFamily="34" charset="0"/>
              </a:rPr>
              <a:t>vlak</a:t>
            </a:r>
            <a:endParaRPr lang="cs-CZ" sz="2800" i="1">
              <a:latin typeface="Calibri" pitchFamily="34" charset="0"/>
            </a:endParaRPr>
          </a:p>
        </p:txBody>
      </p:sp>
      <p:cxnSp>
        <p:nvCxnSpPr>
          <p:cNvPr id="11" name="Přímá spojovací čára 10"/>
          <p:cNvCxnSpPr/>
          <p:nvPr/>
        </p:nvCxnSpPr>
        <p:spPr>
          <a:xfrm rot="5400000">
            <a:off x="1570831" y="6001544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 rot="5400000">
            <a:off x="2356644" y="6001544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5400000">
            <a:off x="3071019" y="6001544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rot="5400000">
            <a:off x="3785394" y="6001544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 rot="5400000">
            <a:off x="4500563" y="6000750"/>
            <a:ext cx="142875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 rot="5400000">
            <a:off x="5215731" y="6001544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 rot="5400000">
            <a:off x="5930106" y="6001544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2286000" y="6000750"/>
            <a:ext cx="285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Calibri" pitchFamily="34" charset="0"/>
              </a:rPr>
              <a:t>0</a:t>
            </a:r>
          </a:p>
        </p:txBody>
      </p:sp>
      <p:sp>
        <p:nvSpPr>
          <p:cNvPr id="28" name="TextovéPole 27"/>
          <p:cNvSpPr txBox="1">
            <a:spLocks noChangeArrowheads="1"/>
          </p:cNvSpPr>
          <p:nvPr/>
        </p:nvSpPr>
        <p:spPr bwMode="auto">
          <a:xfrm>
            <a:off x="3000375" y="5988050"/>
            <a:ext cx="301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1</a:t>
            </a:r>
          </a:p>
        </p:txBody>
      </p:sp>
      <p:cxnSp>
        <p:nvCxnSpPr>
          <p:cNvPr id="29" name="Přímá spojovací čára 28"/>
          <p:cNvCxnSpPr/>
          <p:nvPr/>
        </p:nvCxnSpPr>
        <p:spPr>
          <a:xfrm rot="5400000">
            <a:off x="715169" y="5999957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1428750" y="6000750"/>
            <a:ext cx="371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-1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571500" y="6000750"/>
            <a:ext cx="371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-2</a:t>
            </a:r>
          </a:p>
        </p:txBody>
      </p:sp>
      <p:sp>
        <p:nvSpPr>
          <p:cNvPr id="32" name="TextovéPole 31"/>
          <p:cNvSpPr txBox="1">
            <a:spLocks noChangeArrowheads="1"/>
          </p:cNvSpPr>
          <p:nvPr/>
        </p:nvSpPr>
        <p:spPr bwMode="auto">
          <a:xfrm>
            <a:off x="3714750" y="6000750"/>
            <a:ext cx="301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2</a:t>
            </a:r>
          </a:p>
        </p:txBody>
      </p:sp>
      <p:sp>
        <p:nvSpPr>
          <p:cNvPr id="33" name="TextovéPole 32"/>
          <p:cNvSpPr txBox="1">
            <a:spLocks noChangeArrowheads="1"/>
          </p:cNvSpPr>
          <p:nvPr/>
        </p:nvSpPr>
        <p:spPr bwMode="auto">
          <a:xfrm>
            <a:off x="4429125" y="6000750"/>
            <a:ext cx="301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3</a:t>
            </a:r>
          </a:p>
        </p:txBody>
      </p:sp>
      <p:sp>
        <p:nvSpPr>
          <p:cNvPr id="34" name="TextovéPole 33"/>
          <p:cNvSpPr txBox="1">
            <a:spLocks noChangeArrowheads="1"/>
          </p:cNvSpPr>
          <p:nvPr/>
        </p:nvSpPr>
        <p:spPr bwMode="auto">
          <a:xfrm>
            <a:off x="5127625" y="6000750"/>
            <a:ext cx="301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4</a:t>
            </a:r>
          </a:p>
        </p:txBody>
      </p:sp>
      <p:sp>
        <p:nvSpPr>
          <p:cNvPr id="35" name="TextovéPole 34"/>
          <p:cNvSpPr txBox="1">
            <a:spLocks noChangeArrowheads="1"/>
          </p:cNvSpPr>
          <p:nvPr/>
        </p:nvSpPr>
        <p:spPr bwMode="auto">
          <a:xfrm>
            <a:off x="5857875" y="6000750"/>
            <a:ext cx="301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5</a:t>
            </a:r>
          </a:p>
        </p:txBody>
      </p:sp>
      <p:cxnSp>
        <p:nvCxnSpPr>
          <p:cNvPr id="38" name="Přímá spojovací čára 37"/>
          <p:cNvCxnSpPr/>
          <p:nvPr/>
        </p:nvCxnSpPr>
        <p:spPr>
          <a:xfrm>
            <a:off x="500063" y="5286375"/>
            <a:ext cx="5857875" cy="1588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>
            <a:off x="571500" y="4500563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čára 39"/>
          <p:cNvCxnSpPr/>
          <p:nvPr/>
        </p:nvCxnSpPr>
        <p:spPr>
          <a:xfrm>
            <a:off x="500063" y="3786188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ovací čára 40"/>
          <p:cNvCxnSpPr/>
          <p:nvPr/>
        </p:nvCxnSpPr>
        <p:spPr>
          <a:xfrm>
            <a:off x="642938" y="2357438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ovéPole 41"/>
          <p:cNvSpPr txBox="1">
            <a:spLocks noChangeArrowheads="1"/>
          </p:cNvSpPr>
          <p:nvPr/>
        </p:nvSpPr>
        <p:spPr bwMode="auto">
          <a:xfrm>
            <a:off x="2071688" y="5643563"/>
            <a:ext cx="301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43" name="TextovéPole 42"/>
          <p:cNvSpPr txBox="1">
            <a:spLocks noChangeArrowheads="1"/>
          </p:cNvSpPr>
          <p:nvPr/>
        </p:nvSpPr>
        <p:spPr bwMode="auto">
          <a:xfrm>
            <a:off x="2071688" y="4071938"/>
            <a:ext cx="301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70C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44" name="TextovéPole 43"/>
          <p:cNvSpPr txBox="1">
            <a:spLocks noChangeArrowheads="1"/>
          </p:cNvSpPr>
          <p:nvPr/>
        </p:nvSpPr>
        <p:spPr bwMode="auto">
          <a:xfrm>
            <a:off x="2071688" y="4857750"/>
            <a:ext cx="301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45" name="TextovéPole 44"/>
          <p:cNvSpPr txBox="1">
            <a:spLocks noChangeArrowheads="1"/>
          </p:cNvSpPr>
          <p:nvPr/>
        </p:nvSpPr>
        <p:spPr bwMode="auto">
          <a:xfrm>
            <a:off x="2071688" y="3357563"/>
            <a:ext cx="301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70C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46" name="TextovéPole 45"/>
          <p:cNvSpPr txBox="1">
            <a:spLocks noChangeArrowheads="1"/>
          </p:cNvSpPr>
          <p:nvPr/>
        </p:nvSpPr>
        <p:spPr bwMode="auto">
          <a:xfrm>
            <a:off x="2071688" y="2643188"/>
            <a:ext cx="301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70C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47" name="TextovéPole 46"/>
          <p:cNvSpPr txBox="1">
            <a:spLocks noChangeArrowheads="1"/>
          </p:cNvSpPr>
          <p:nvPr/>
        </p:nvSpPr>
        <p:spPr bwMode="auto">
          <a:xfrm>
            <a:off x="1928813" y="6215063"/>
            <a:ext cx="10096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(nádraží)</a:t>
            </a:r>
          </a:p>
        </p:txBody>
      </p:sp>
      <p:cxnSp>
        <p:nvCxnSpPr>
          <p:cNvPr id="49" name="Přímá spojovací čára 48"/>
          <p:cNvCxnSpPr/>
          <p:nvPr/>
        </p:nvCxnSpPr>
        <p:spPr>
          <a:xfrm>
            <a:off x="642938" y="3071813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ovéPole 49"/>
          <p:cNvSpPr txBox="1">
            <a:spLocks noChangeArrowheads="1"/>
          </p:cNvSpPr>
          <p:nvPr/>
        </p:nvSpPr>
        <p:spPr bwMode="auto">
          <a:xfrm>
            <a:off x="2071688" y="1857375"/>
            <a:ext cx="301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70C0"/>
                </a:solidFill>
                <a:latin typeface="Calibri" pitchFamily="34" charset="0"/>
              </a:rPr>
              <a:t>5</a:t>
            </a:r>
          </a:p>
        </p:txBody>
      </p:sp>
      <p:cxnSp>
        <p:nvCxnSpPr>
          <p:cNvPr id="37" name="Přímá spojovací čára 36"/>
          <p:cNvCxnSpPr/>
          <p:nvPr/>
        </p:nvCxnSpPr>
        <p:spPr>
          <a:xfrm rot="5400000" flipH="1" flipV="1">
            <a:off x="2392363" y="5894388"/>
            <a:ext cx="71437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ovací čára 51"/>
          <p:cNvCxnSpPr/>
          <p:nvPr/>
        </p:nvCxnSpPr>
        <p:spPr>
          <a:xfrm rot="5400000" flipH="1" flipV="1">
            <a:off x="2394744" y="5823744"/>
            <a:ext cx="73025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ovací čára 52"/>
          <p:cNvCxnSpPr/>
          <p:nvPr/>
        </p:nvCxnSpPr>
        <p:spPr>
          <a:xfrm rot="5400000" flipH="1" flipV="1">
            <a:off x="2401094" y="5679281"/>
            <a:ext cx="69850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ovací čára 54"/>
          <p:cNvCxnSpPr/>
          <p:nvPr/>
        </p:nvCxnSpPr>
        <p:spPr>
          <a:xfrm rot="5400000" flipH="1" flipV="1">
            <a:off x="2401888" y="5608638"/>
            <a:ext cx="71437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ovací čára 55"/>
          <p:cNvCxnSpPr/>
          <p:nvPr/>
        </p:nvCxnSpPr>
        <p:spPr>
          <a:xfrm rot="5400000" flipH="1" flipV="1">
            <a:off x="2396331" y="5750719"/>
            <a:ext cx="73025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Přímá spojovací čára 74"/>
          <p:cNvCxnSpPr/>
          <p:nvPr/>
        </p:nvCxnSpPr>
        <p:spPr>
          <a:xfrm rot="5400000" flipH="1" flipV="1">
            <a:off x="2401094" y="5536407"/>
            <a:ext cx="73025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ovací čára 75"/>
          <p:cNvCxnSpPr/>
          <p:nvPr/>
        </p:nvCxnSpPr>
        <p:spPr>
          <a:xfrm rot="5400000" flipH="1" flipV="1">
            <a:off x="2401094" y="5464969"/>
            <a:ext cx="73025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ovací čára 76"/>
          <p:cNvCxnSpPr/>
          <p:nvPr/>
        </p:nvCxnSpPr>
        <p:spPr>
          <a:xfrm rot="5400000" flipH="1" flipV="1">
            <a:off x="2401094" y="5393532"/>
            <a:ext cx="73025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ovací čára 77"/>
          <p:cNvCxnSpPr/>
          <p:nvPr/>
        </p:nvCxnSpPr>
        <p:spPr>
          <a:xfrm rot="5400000" flipH="1" flipV="1">
            <a:off x="2403475" y="5321300"/>
            <a:ext cx="71438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Přímá spojovací čára 78"/>
          <p:cNvCxnSpPr/>
          <p:nvPr/>
        </p:nvCxnSpPr>
        <p:spPr>
          <a:xfrm rot="5400000" flipH="1" flipV="1">
            <a:off x="2396331" y="5183982"/>
            <a:ext cx="144463" cy="635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Přímá spojovací čára 81"/>
          <p:cNvCxnSpPr/>
          <p:nvPr/>
        </p:nvCxnSpPr>
        <p:spPr>
          <a:xfrm rot="5400000" flipH="1" flipV="1">
            <a:off x="2499519" y="500141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ovací čára 83"/>
          <p:cNvCxnSpPr/>
          <p:nvPr/>
        </p:nvCxnSpPr>
        <p:spPr>
          <a:xfrm rot="5400000" flipH="1" flipV="1">
            <a:off x="2642394" y="485854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Přímá spojovací čára 84"/>
          <p:cNvCxnSpPr/>
          <p:nvPr/>
        </p:nvCxnSpPr>
        <p:spPr>
          <a:xfrm rot="5400000" flipH="1" flipV="1">
            <a:off x="2785269" y="471566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Přímá spojovací čára 85"/>
          <p:cNvCxnSpPr/>
          <p:nvPr/>
        </p:nvCxnSpPr>
        <p:spPr>
          <a:xfrm rot="5400000" flipH="1" flipV="1">
            <a:off x="2928144" y="457279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Přímá spojovací čára 86"/>
          <p:cNvCxnSpPr/>
          <p:nvPr/>
        </p:nvCxnSpPr>
        <p:spPr>
          <a:xfrm rot="5400000" flipH="1" flipV="1">
            <a:off x="3071019" y="442991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Přímá spojovací čára 87"/>
          <p:cNvCxnSpPr/>
          <p:nvPr/>
        </p:nvCxnSpPr>
        <p:spPr>
          <a:xfrm rot="5400000" flipH="1" flipV="1">
            <a:off x="3213894" y="428704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Přímá spojovací čára 88"/>
          <p:cNvCxnSpPr/>
          <p:nvPr/>
        </p:nvCxnSpPr>
        <p:spPr>
          <a:xfrm rot="5400000" flipH="1" flipV="1">
            <a:off x="3356769" y="414416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Přímá spojovací čára 89"/>
          <p:cNvCxnSpPr/>
          <p:nvPr/>
        </p:nvCxnSpPr>
        <p:spPr>
          <a:xfrm rot="5400000" flipH="1" flipV="1">
            <a:off x="3499644" y="400129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Přímá spojovací čára 90"/>
          <p:cNvCxnSpPr/>
          <p:nvPr/>
        </p:nvCxnSpPr>
        <p:spPr>
          <a:xfrm rot="5400000" flipH="1" flipV="1">
            <a:off x="3642519" y="385841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Přímá spojovací čára 91"/>
          <p:cNvCxnSpPr/>
          <p:nvPr/>
        </p:nvCxnSpPr>
        <p:spPr>
          <a:xfrm rot="5400000" flipH="1" flipV="1">
            <a:off x="3785394" y="371554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Přímá spojovací čára 92"/>
          <p:cNvCxnSpPr/>
          <p:nvPr/>
        </p:nvCxnSpPr>
        <p:spPr>
          <a:xfrm rot="5400000" flipH="1" flipV="1">
            <a:off x="3928269" y="357266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Přímá spojovací čára 93"/>
          <p:cNvCxnSpPr/>
          <p:nvPr/>
        </p:nvCxnSpPr>
        <p:spPr>
          <a:xfrm rot="5400000" flipH="1" flipV="1">
            <a:off x="4071144" y="342979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Přímá spojovací čára 94"/>
          <p:cNvCxnSpPr/>
          <p:nvPr/>
        </p:nvCxnSpPr>
        <p:spPr>
          <a:xfrm rot="5400000" flipH="1" flipV="1">
            <a:off x="4214019" y="328691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Přímá spojovací čára 95"/>
          <p:cNvCxnSpPr/>
          <p:nvPr/>
        </p:nvCxnSpPr>
        <p:spPr>
          <a:xfrm rot="5400000" flipH="1" flipV="1">
            <a:off x="4357688" y="3143250"/>
            <a:ext cx="142875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Přímá spojovací čára 96"/>
          <p:cNvCxnSpPr/>
          <p:nvPr/>
        </p:nvCxnSpPr>
        <p:spPr>
          <a:xfrm rot="5400000" flipH="1" flipV="1">
            <a:off x="4500563" y="3071813"/>
            <a:ext cx="71437" cy="7143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Přímá spojovací čára 97"/>
          <p:cNvCxnSpPr/>
          <p:nvPr/>
        </p:nvCxnSpPr>
        <p:spPr>
          <a:xfrm rot="5400000" flipH="1" flipV="1">
            <a:off x="4464051" y="2963862"/>
            <a:ext cx="215900" cy="31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Přímá spojovací čára 98"/>
          <p:cNvCxnSpPr/>
          <p:nvPr/>
        </p:nvCxnSpPr>
        <p:spPr>
          <a:xfrm rot="5400000" flipH="1" flipV="1">
            <a:off x="4501356" y="2785269"/>
            <a:ext cx="142875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Přímá spojovací čára 99"/>
          <p:cNvCxnSpPr/>
          <p:nvPr/>
        </p:nvCxnSpPr>
        <p:spPr>
          <a:xfrm rot="5400000" flipH="1" flipV="1">
            <a:off x="4501356" y="2642394"/>
            <a:ext cx="142875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Přímá spojovací čára 104"/>
          <p:cNvCxnSpPr/>
          <p:nvPr/>
        </p:nvCxnSpPr>
        <p:spPr>
          <a:xfrm rot="5400000" flipH="1" flipV="1">
            <a:off x="4501356" y="2499519"/>
            <a:ext cx="142875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Přímá spojovací čára 105"/>
          <p:cNvCxnSpPr/>
          <p:nvPr/>
        </p:nvCxnSpPr>
        <p:spPr>
          <a:xfrm rot="5400000" flipH="1" flipV="1">
            <a:off x="4501356" y="2356644"/>
            <a:ext cx="142875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16" name="TextovéPole 107"/>
          <p:cNvSpPr txBox="1">
            <a:spLocks noChangeArrowheads="1"/>
          </p:cNvSpPr>
          <p:nvPr/>
        </p:nvSpPr>
        <p:spPr bwMode="auto">
          <a:xfrm>
            <a:off x="4286250" y="6199188"/>
            <a:ext cx="5286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(cíl)</a:t>
            </a:r>
          </a:p>
        </p:txBody>
      </p:sp>
      <p:sp>
        <p:nvSpPr>
          <p:cNvPr id="109" name="TextovéPole 108"/>
          <p:cNvSpPr txBox="1">
            <a:spLocks noChangeArrowheads="1"/>
          </p:cNvSpPr>
          <p:nvPr/>
        </p:nvSpPr>
        <p:spPr bwMode="auto">
          <a:xfrm>
            <a:off x="2428875" y="5429250"/>
            <a:ext cx="576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FF0000"/>
                </a:solidFill>
                <a:latin typeface="Calibri" pitchFamily="34" charset="0"/>
              </a:rPr>
              <a:t>stojí</a:t>
            </a:r>
          </a:p>
        </p:txBody>
      </p:sp>
      <p:sp>
        <p:nvSpPr>
          <p:cNvPr id="110" name="TextovéPole 109"/>
          <p:cNvSpPr txBox="1">
            <a:spLocks noChangeArrowheads="1"/>
          </p:cNvSpPr>
          <p:nvPr/>
        </p:nvSpPr>
        <p:spPr bwMode="auto">
          <a:xfrm>
            <a:off x="2622550" y="4845050"/>
            <a:ext cx="5921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FF0000"/>
                </a:solidFill>
                <a:latin typeface="Calibri" pitchFamily="34" charset="0"/>
              </a:rPr>
              <a:t>jede</a:t>
            </a:r>
          </a:p>
        </p:txBody>
      </p:sp>
      <p:sp>
        <p:nvSpPr>
          <p:cNvPr id="111" name="TextovéPole 110"/>
          <p:cNvSpPr txBox="1">
            <a:spLocks noChangeArrowheads="1"/>
          </p:cNvSpPr>
          <p:nvPr/>
        </p:nvSpPr>
        <p:spPr bwMode="auto">
          <a:xfrm>
            <a:off x="3940175" y="2773363"/>
            <a:ext cx="5762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FF0000"/>
                </a:solidFill>
                <a:latin typeface="Calibri" pitchFamily="34" charset="0"/>
              </a:rPr>
              <a:t>stojí</a:t>
            </a:r>
          </a:p>
        </p:txBody>
      </p:sp>
      <p:sp>
        <p:nvSpPr>
          <p:cNvPr id="107534" name="Text Box 14"/>
          <p:cNvSpPr txBox="1">
            <a:spLocks noChangeArrowheads="1"/>
          </p:cNvSpPr>
          <p:nvPr/>
        </p:nvSpPr>
        <p:spPr bwMode="auto">
          <a:xfrm>
            <a:off x="5614988" y="2087563"/>
            <a:ext cx="3529012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Tento (statický) grafikon zobrazuje </a:t>
            </a:r>
            <a:r>
              <a:rPr lang="cs-CZ" sz="2400" i="1">
                <a:solidFill>
                  <a:srgbClr val="CC0000"/>
                </a:solidFill>
                <a:latin typeface="Book Antiqua" pitchFamily="18" charset="0"/>
              </a:rPr>
              <a:t>celý pohyb</a:t>
            </a:r>
            <a:r>
              <a:rPr lang="cs-CZ" sz="2400" i="1">
                <a:latin typeface="Book Antiqua" pitchFamily="18" charset="0"/>
              </a:rPr>
              <a:t> vlaku v čase a 1D prostoru. </a:t>
            </a:r>
            <a:endParaRPr lang="en-US" sz="2400" i="1" baseline="-25000">
              <a:latin typeface="Book Antiqua" pitchFamily="18" charset="0"/>
            </a:endParaRPr>
          </a:p>
        </p:txBody>
      </p:sp>
      <p:sp>
        <p:nvSpPr>
          <p:cNvPr id="23621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200" dirty="0" smtClean="0">
                <a:solidFill>
                  <a:srgbClr val="D38E27"/>
                </a:solidFill>
              </a:rPr>
              <a:t>2018-05-18  </a:t>
            </a:r>
            <a:r>
              <a:rPr lang="cs-CZ" sz="1200" dirty="0">
                <a:solidFill>
                  <a:srgbClr val="D38E27"/>
                </a:solidFill>
              </a:rPr>
              <a:t>-  </a:t>
            </a:r>
            <a:r>
              <a:rPr lang="cs-CZ" sz="1200" dirty="0" err="1">
                <a:solidFill>
                  <a:srgbClr val="D38E27"/>
                </a:solidFill>
              </a:rPr>
              <a:t>FyM</a:t>
            </a:r>
            <a:r>
              <a:rPr lang="cs-CZ" sz="1200" dirty="0">
                <a:solidFill>
                  <a:srgbClr val="D38E27"/>
                </a:solidFill>
              </a:rPr>
              <a:t> - Obdržálek</a:t>
            </a:r>
          </a:p>
        </p:txBody>
      </p:sp>
      <p:sp>
        <p:nvSpPr>
          <p:cNvPr id="80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5909B4FB-FD02-4F91-9C1E-6B351932C71D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11</a:t>
            </a:fld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/48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8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0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0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1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1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2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2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2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3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3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3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3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4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14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14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15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5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16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16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16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16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26" grpId="0"/>
      <p:bldP spid="28" grpId="0"/>
      <p:bldP spid="30" grpId="0"/>
      <p:bldP spid="31" grpId="0"/>
      <p:bldP spid="32" grpId="0"/>
      <p:bldP spid="33" grpId="0"/>
      <p:bldP spid="34" grpId="0"/>
      <p:bldP spid="35" grpId="0"/>
      <p:bldP spid="42" grpId="0"/>
      <p:bldP spid="43" grpId="0"/>
      <p:bldP spid="44" grpId="0"/>
      <p:bldP spid="45" grpId="0"/>
      <p:bldP spid="46" grpId="0"/>
      <p:bldP spid="47" grpId="0"/>
      <p:bldP spid="50" grpId="0"/>
      <p:bldP spid="109" grpId="0"/>
      <p:bldP spid="110" grpId="0"/>
      <p:bldP spid="111" grpId="0"/>
      <p:bldP spid="1075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1135063" y="476250"/>
            <a:ext cx="7772400" cy="500063"/>
          </a:xfrm>
        </p:spPr>
        <p:txBody>
          <a:bodyPr rtlCol="0" anchor="t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 Antiqua" pitchFamily="18" charset="0"/>
              </a:rPr>
              <a:t>Graf (nádražní grafikon)</a:t>
            </a:r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714375" y="5929313"/>
            <a:ext cx="5500688" cy="1587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6572250" y="5857875"/>
            <a:ext cx="2143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800" i="1">
                <a:latin typeface="Calibri" pitchFamily="34" charset="0"/>
              </a:rPr>
              <a:t>x/</a:t>
            </a:r>
            <a:r>
              <a:rPr lang="cs-CZ" altLang="cs-CZ" sz="2800">
                <a:latin typeface="Calibri" pitchFamily="34" charset="0"/>
              </a:rPr>
              <a:t>km (kde je)</a:t>
            </a:r>
          </a:p>
        </p:txBody>
      </p:sp>
      <p:cxnSp>
        <p:nvCxnSpPr>
          <p:cNvPr id="8" name="Přímá spojovací šipka 7"/>
          <p:cNvCxnSpPr/>
          <p:nvPr/>
        </p:nvCxnSpPr>
        <p:spPr>
          <a:xfrm rot="5400000" flipH="1" flipV="1">
            <a:off x="214313" y="3714750"/>
            <a:ext cx="4500562" cy="71438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428750" y="1285875"/>
            <a:ext cx="550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800" i="1">
                <a:latin typeface="Calibri" pitchFamily="34" charset="0"/>
              </a:rPr>
              <a:t>t/</a:t>
            </a:r>
            <a:r>
              <a:rPr lang="cs-CZ" altLang="cs-CZ" sz="2800">
                <a:latin typeface="Calibri" pitchFamily="34" charset="0"/>
              </a:rPr>
              <a:t>min      (kdy tam je)  </a:t>
            </a:r>
            <a:r>
              <a:rPr lang="cs-CZ" altLang="cs-CZ" sz="2800">
                <a:solidFill>
                  <a:srgbClr val="FF0000"/>
                </a:solidFill>
                <a:latin typeface="Calibri" pitchFamily="34" charset="0"/>
              </a:rPr>
              <a:t>vlak   </a:t>
            </a:r>
            <a:r>
              <a:rPr lang="cs-CZ" altLang="cs-CZ" sz="2800">
                <a:solidFill>
                  <a:srgbClr val="00B050"/>
                </a:solidFill>
                <a:latin typeface="Calibri" pitchFamily="34" charset="0"/>
              </a:rPr>
              <a:t>rychlík</a:t>
            </a:r>
            <a:endParaRPr lang="cs-CZ" altLang="cs-CZ" sz="2800" i="1">
              <a:solidFill>
                <a:srgbClr val="00B050"/>
              </a:solidFill>
              <a:latin typeface="Calibri" pitchFamily="34" charset="0"/>
            </a:endParaRPr>
          </a:p>
        </p:txBody>
      </p:sp>
      <p:cxnSp>
        <p:nvCxnSpPr>
          <p:cNvPr id="11" name="Přímá spojovací čára 10"/>
          <p:cNvCxnSpPr/>
          <p:nvPr/>
        </p:nvCxnSpPr>
        <p:spPr>
          <a:xfrm rot="5400000">
            <a:off x="1570831" y="6001544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 rot="5400000">
            <a:off x="2356644" y="6001544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5400000">
            <a:off x="3071019" y="6001544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rot="5400000">
            <a:off x="3785394" y="6001544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 rot="5400000">
            <a:off x="4500563" y="6000750"/>
            <a:ext cx="142875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 rot="5400000">
            <a:off x="5215731" y="6001544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 rot="5400000">
            <a:off x="5930106" y="6001544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2286000" y="6000750"/>
            <a:ext cx="285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>
                <a:latin typeface="Calibri" pitchFamily="34" charset="0"/>
              </a:rPr>
              <a:t>0</a:t>
            </a:r>
          </a:p>
        </p:txBody>
      </p:sp>
      <p:sp>
        <p:nvSpPr>
          <p:cNvPr id="28" name="TextovéPole 27"/>
          <p:cNvSpPr txBox="1">
            <a:spLocks noChangeArrowheads="1"/>
          </p:cNvSpPr>
          <p:nvPr/>
        </p:nvSpPr>
        <p:spPr bwMode="auto">
          <a:xfrm>
            <a:off x="3000375" y="5988050"/>
            <a:ext cx="301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>
                <a:latin typeface="Calibri" pitchFamily="34" charset="0"/>
              </a:rPr>
              <a:t>1</a:t>
            </a:r>
          </a:p>
        </p:txBody>
      </p:sp>
      <p:cxnSp>
        <p:nvCxnSpPr>
          <p:cNvPr id="29" name="Přímá spojovací čára 28"/>
          <p:cNvCxnSpPr/>
          <p:nvPr/>
        </p:nvCxnSpPr>
        <p:spPr>
          <a:xfrm rot="5400000">
            <a:off x="715169" y="5999957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1428750" y="6000750"/>
            <a:ext cx="371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>
                <a:latin typeface="Calibri" pitchFamily="34" charset="0"/>
              </a:rPr>
              <a:t>-1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571500" y="6000750"/>
            <a:ext cx="371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>
                <a:latin typeface="Calibri" pitchFamily="34" charset="0"/>
              </a:rPr>
              <a:t>-2</a:t>
            </a:r>
          </a:p>
        </p:txBody>
      </p:sp>
      <p:sp>
        <p:nvSpPr>
          <p:cNvPr id="32" name="TextovéPole 31"/>
          <p:cNvSpPr txBox="1">
            <a:spLocks noChangeArrowheads="1"/>
          </p:cNvSpPr>
          <p:nvPr/>
        </p:nvSpPr>
        <p:spPr bwMode="auto">
          <a:xfrm>
            <a:off x="3714750" y="6000750"/>
            <a:ext cx="301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>
                <a:latin typeface="Calibri" pitchFamily="34" charset="0"/>
              </a:rPr>
              <a:t>2</a:t>
            </a:r>
          </a:p>
        </p:txBody>
      </p:sp>
      <p:sp>
        <p:nvSpPr>
          <p:cNvPr id="33" name="TextovéPole 32"/>
          <p:cNvSpPr txBox="1">
            <a:spLocks noChangeArrowheads="1"/>
          </p:cNvSpPr>
          <p:nvPr/>
        </p:nvSpPr>
        <p:spPr bwMode="auto">
          <a:xfrm>
            <a:off x="4429125" y="6000750"/>
            <a:ext cx="301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>
                <a:latin typeface="Calibri" pitchFamily="34" charset="0"/>
              </a:rPr>
              <a:t>3</a:t>
            </a:r>
          </a:p>
        </p:txBody>
      </p:sp>
      <p:sp>
        <p:nvSpPr>
          <p:cNvPr id="34" name="TextovéPole 33"/>
          <p:cNvSpPr txBox="1">
            <a:spLocks noChangeArrowheads="1"/>
          </p:cNvSpPr>
          <p:nvPr/>
        </p:nvSpPr>
        <p:spPr bwMode="auto">
          <a:xfrm>
            <a:off x="5127625" y="6000750"/>
            <a:ext cx="301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>
                <a:latin typeface="Calibri" pitchFamily="34" charset="0"/>
              </a:rPr>
              <a:t>4</a:t>
            </a:r>
          </a:p>
        </p:txBody>
      </p:sp>
      <p:sp>
        <p:nvSpPr>
          <p:cNvPr id="35" name="TextovéPole 34"/>
          <p:cNvSpPr txBox="1">
            <a:spLocks noChangeArrowheads="1"/>
          </p:cNvSpPr>
          <p:nvPr/>
        </p:nvSpPr>
        <p:spPr bwMode="auto">
          <a:xfrm>
            <a:off x="5857875" y="6000750"/>
            <a:ext cx="301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>
                <a:latin typeface="Calibri" pitchFamily="34" charset="0"/>
              </a:rPr>
              <a:t>5</a:t>
            </a:r>
          </a:p>
        </p:txBody>
      </p:sp>
      <p:cxnSp>
        <p:nvCxnSpPr>
          <p:cNvPr id="38" name="Přímá spojovací čára 37"/>
          <p:cNvCxnSpPr/>
          <p:nvPr/>
        </p:nvCxnSpPr>
        <p:spPr>
          <a:xfrm>
            <a:off x="500063" y="5286375"/>
            <a:ext cx="5857875" cy="1588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>
            <a:off x="571500" y="4500563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čára 39"/>
          <p:cNvCxnSpPr/>
          <p:nvPr/>
        </p:nvCxnSpPr>
        <p:spPr>
          <a:xfrm>
            <a:off x="500063" y="3786188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ovací čára 40"/>
          <p:cNvCxnSpPr/>
          <p:nvPr/>
        </p:nvCxnSpPr>
        <p:spPr>
          <a:xfrm>
            <a:off x="642938" y="2357438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ovéPole 41"/>
          <p:cNvSpPr txBox="1">
            <a:spLocks noChangeArrowheads="1"/>
          </p:cNvSpPr>
          <p:nvPr/>
        </p:nvSpPr>
        <p:spPr bwMode="auto">
          <a:xfrm>
            <a:off x="2071688" y="5643563"/>
            <a:ext cx="301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43" name="TextovéPole 42"/>
          <p:cNvSpPr txBox="1">
            <a:spLocks noChangeArrowheads="1"/>
          </p:cNvSpPr>
          <p:nvPr/>
        </p:nvSpPr>
        <p:spPr bwMode="auto">
          <a:xfrm>
            <a:off x="2071688" y="4071938"/>
            <a:ext cx="301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>
                <a:solidFill>
                  <a:srgbClr val="0070C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44" name="TextovéPole 43"/>
          <p:cNvSpPr txBox="1">
            <a:spLocks noChangeArrowheads="1"/>
          </p:cNvSpPr>
          <p:nvPr/>
        </p:nvSpPr>
        <p:spPr bwMode="auto">
          <a:xfrm>
            <a:off x="2071688" y="4857750"/>
            <a:ext cx="301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45" name="TextovéPole 44"/>
          <p:cNvSpPr txBox="1">
            <a:spLocks noChangeArrowheads="1"/>
          </p:cNvSpPr>
          <p:nvPr/>
        </p:nvSpPr>
        <p:spPr bwMode="auto">
          <a:xfrm>
            <a:off x="2071688" y="3357563"/>
            <a:ext cx="301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>
                <a:solidFill>
                  <a:srgbClr val="0070C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46" name="TextovéPole 45"/>
          <p:cNvSpPr txBox="1">
            <a:spLocks noChangeArrowheads="1"/>
          </p:cNvSpPr>
          <p:nvPr/>
        </p:nvSpPr>
        <p:spPr bwMode="auto">
          <a:xfrm>
            <a:off x="2071688" y="2643188"/>
            <a:ext cx="301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>
                <a:solidFill>
                  <a:srgbClr val="0070C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47" name="TextovéPole 46"/>
          <p:cNvSpPr txBox="1">
            <a:spLocks noChangeArrowheads="1"/>
          </p:cNvSpPr>
          <p:nvPr/>
        </p:nvSpPr>
        <p:spPr bwMode="auto">
          <a:xfrm>
            <a:off x="1928813" y="6215063"/>
            <a:ext cx="10096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>
                <a:latin typeface="Calibri" pitchFamily="34" charset="0"/>
              </a:rPr>
              <a:t>(nádraží)</a:t>
            </a:r>
          </a:p>
        </p:txBody>
      </p:sp>
      <p:cxnSp>
        <p:nvCxnSpPr>
          <p:cNvPr id="49" name="Přímá spojovací čára 48"/>
          <p:cNvCxnSpPr/>
          <p:nvPr/>
        </p:nvCxnSpPr>
        <p:spPr>
          <a:xfrm>
            <a:off x="642938" y="3071813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ovéPole 49"/>
          <p:cNvSpPr txBox="1">
            <a:spLocks noChangeArrowheads="1"/>
          </p:cNvSpPr>
          <p:nvPr/>
        </p:nvSpPr>
        <p:spPr bwMode="auto">
          <a:xfrm>
            <a:off x="2071688" y="1857375"/>
            <a:ext cx="301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>
                <a:solidFill>
                  <a:srgbClr val="0070C0"/>
                </a:solidFill>
                <a:latin typeface="Calibri" pitchFamily="34" charset="0"/>
              </a:rPr>
              <a:t>5</a:t>
            </a:r>
          </a:p>
        </p:txBody>
      </p:sp>
      <p:cxnSp>
        <p:nvCxnSpPr>
          <p:cNvPr id="37" name="Přímá spojovací čára 36"/>
          <p:cNvCxnSpPr/>
          <p:nvPr/>
        </p:nvCxnSpPr>
        <p:spPr>
          <a:xfrm rot="5400000" flipH="1" flipV="1">
            <a:off x="2392363" y="5894388"/>
            <a:ext cx="71437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ovací čára 51"/>
          <p:cNvCxnSpPr/>
          <p:nvPr/>
        </p:nvCxnSpPr>
        <p:spPr>
          <a:xfrm rot="5400000" flipH="1" flipV="1">
            <a:off x="2394744" y="5823744"/>
            <a:ext cx="73025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ovací čára 52"/>
          <p:cNvCxnSpPr/>
          <p:nvPr/>
        </p:nvCxnSpPr>
        <p:spPr>
          <a:xfrm rot="5400000" flipH="1" flipV="1">
            <a:off x="2401094" y="5679281"/>
            <a:ext cx="69850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ovací čára 54"/>
          <p:cNvCxnSpPr/>
          <p:nvPr/>
        </p:nvCxnSpPr>
        <p:spPr>
          <a:xfrm rot="5400000" flipH="1" flipV="1">
            <a:off x="2401888" y="5608638"/>
            <a:ext cx="71437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ovací čára 55"/>
          <p:cNvCxnSpPr/>
          <p:nvPr/>
        </p:nvCxnSpPr>
        <p:spPr>
          <a:xfrm rot="5400000" flipH="1" flipV="1">
            <a:off x="2396331" y="5750719"/>
            <a:ext cx="73025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Přímá spojovací čára 74"/>
          <p:cNvCxnSpPr/>
          <p:nvPr/>
        </p:nvCxnSpPr>
        <p:spPr>
          <a:xfrm rot="5400000" flipH="1" flipV="1">
            <a:off x="2401094" y="5536407"/>
            <a:ext cx="73025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ovací čára 75"/>
          <p:cNvCxnSpPr/>
          <p:nvPr/>
        </p:nvCxnSpPr>
        <p:spPr>
          <a:xfrm rot="5400000" flipH="1" flipV="1">
            <a:off x="2401094" y="5464969"/>
            <a:ext cx="73025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ovací čára 76"/>
          <p:cNvCxnSpPr/>
          <p:nvPr/>
        </p:nvCxnSpPr>
        <p:spPr>
          <a:xfrm rot="5400000" flipH="1" flipV="1">
            <a:off x="2401094" y="5393532"/>
            <a:ext cx="73025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ovací čára 77"/>
          <p:cNvCxnSpPr/>
          <p:nvPr/>
        </p:nvCxnSpPr>
        <p:spPr>
          <a:xfrm rot="5400000" flipH="1" flipV="1">
            <a:off x="2403475" y="5321300"/>
            <a:ext cx="71438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Přímá spojovací čára 78"/>
          <p:cNvCxnSpPr/>
          <p:nvPr/>
        </p:nvCxnSpPr>
        <p:spPr>
          <a:xfrm rot="5400000" flipH="1" flipV="1">
            <a:off x="2396331" y="5183982"/>
            <a:ext cx="144463" cy="635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Přímá spojovací čára 81"/>
          <p:cNvCxnSpPr/>
          <p:nvPr/>
        </p:nvCxnSpPr>
        <p:spPr>
          <a:xfrm rot="5400000" flipH="1" flipV="1">
            <a:off x="2499519" y="500141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ovací čára 83"/>
          <p:cNvCxnSpPr/>
          <p:nvPr/>
        </p:nvCxnSpPr>
        <p:spPr>
          <a:xfrm rot="5400000" flipH="1" flipV="1">
            <a:off x="2642394" y="485854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Přímá spojovací čára 84"/>
          <p:cNvCxnSpPr/>
          <p:nvPr/>
        </p:nvCxnSpPr>
        <p:spPr>
          <a:xfrm rot="5400000" flipH="1" flipV="1">
            <a:off x="2785269" y="471566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Přímá spojovací čára 85"/>
          <p:cNvCxnSpPr/>
          <p:nvPr/>
        </p:nvCxnSpPr>
        <p:spPr>
          <a:xfrm rot="5400000" flipH="1" flipV="1">
            <a:off x="2928144" y="457279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Přímá spojovací čára 86"/>
          <p:cNvCxnSpPr/>
          <p:nvPr/>
        </p:nvCxnSpPr>
        <p:spPr>
          <a:xfrm rot="5400000" flipH="1" flipV="1">
            <a:off x="3071019" y="442991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Přímá spojovací čára 87"/>
          <p:cNvCxnSpPr/>
          <p:nvPr/>
        </p:nvCxnSpPr>
        <p:spPr>
          <a:xfrm rot="5400000" flipH="1" flipV="1">
            <a:off x="3213894" y="428704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Přímá spojovací čára 88"/>
          <p:cNvCxnSpPr/>
          <p:nvPr/>
        </p:nvCxnSpPr>
        <p:spPr>
          <a:xfrm rot="5400000" flipH="1" flipV="1">
            <a:off x="3356769" y="414416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Přímá spojovací čára 89"/>
          <p:cNvCxnSpPr/>
          <p:nvPr/>
        </p:nvCxnSpPr>
        <p:spPr>
          <a:xfrm rot="5400000" flipH="1" flipV="1">
            <a:off x="3499644" y="400129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Přímá spojovací čára 90"/>
          <p:cNvCxnSpPr/>
          <p:nvPr/>
        </p:nvCxnSpPr>
        <p:spPr>
          <a:xfrm rot="5400000" flipH="1" flipV="1">
            <a:off x="3642519" y="385841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Přímá spojovací čára 91"/>
          <p:cNvCxnSpPr/>
          <p:nvPr/>
        </p:nvCxnSpPr>
        <p:spPr>
          <a:xfrm rot="5400000" flipH="1" flipV="1">
            <a:off x="3785394" y="371554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Přímá spojovací čára 92"/>
          <p:cNvCxnSpPr/>
          <p:nvPr/>
        </p:nvCxnSpPr>
        <p:spPr>
          <a:xfrm rot="5400000" flipH="1" flipV="1">
            <a:off x="3928269" y="357266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Přímá spojovací čára 93"/>
          <p:cNvCxnSpPr/>
          <p:nvPr/>
        </p:nvCxnSpPr>
        <p:spPr>
          <a:xfrm rot="5400000" flipH="1" flipV="1">
            <a:off x="4071144" y="342979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Přímá spojovací čára 94"/>
          <p:cNvCxnSpPr/>
          <p:nvPr/>
        </p:nvCxnSpPr>
        <p:spPr>
          <a:xfrm rot="5400000" flipH="1" flipV="1">
            <a:off x="4214019" y="328691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Přímá spojovací čára 95"/>
          <p:cNvCxnSpPr/>
          <p:nvPr/>
        </p:nvCxnSpPr>
        <p:spPr>
          <a:xfrm rot="5400000" flipH="1" flipV="1">
            <a:off x="4357688" y="3143250"/>
            <a:ext cx="142875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Přímá spojovací čára 96"/>
          <p:cNvCxnSpPr/>
          <p:nvPr/>
        </p:nvCxnSpPr>
        <p:spPr>
          <a:xfrm rot="5400000" flipH="1" flipV="1">
            <a:off x="4500563" y="3071813"/>
            <a:ext cx="71437" cy="7143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Přímá spojovací čára 97"/>
          <p:cNvCxnSpPr/>
          <p:nvPr/>
        </p:nvCxnSpPr>
        <p:spPr>
          <a:xfrm rot="5400000" flipH="1" flipV="1">
            <a:off x="4464051" y="2963862"/>
            <a:ext cx="215900" cy="31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Přímá spojovací čára 98"/>
          <p:cNvCxnSpPr/>
          <p:nvPr/>
        </p:nvCxnSpPr>
        <p:spPr>
          <a:xfrm rot="5400000" flipH="1" flipV="1">
            <a:off x="4501356" y="2785269"/>
            <a:ext cx="142875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Přímá spojovací čára 99"/>
          <p:cNvCxnSpPr/>
          <p:nvPr/>
        </p:nvCxnSpPr>
        <p:spPr>
          <a:xfrm flipH="1" flipV="1">
            <a:off x="4500563" y="2571750"/>
            <a:ext cx="71437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Přímá spojovací čára 104"/>
          <p:cNvCxnSpPr/>
          <p:nvPr/>
        </p:nvCxnSpPr>
        <p:spPr>
          <a:xfrm flipH="1" flipV="1">
            <a:off x="4402138" y="2428875"/>
            <a:ext cx="96837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Přímá spojovací čára 105"/>
          <p:cNvCxnSpPr/>
          <p:nvPr/>
        </p:nvCxnSpPr>
        <p:spPr>
          <a:xfrm flipH="1" flipV="1">
            <a:off x="4337050" y="2341563"/>
            <a:ext cx="85725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40" name="TextovéPole 107"/>
          <p:cNvSpPr txBox="1">
            <a:spLocks noChangeArrowheads="1"/>
          </p:cNvSpPr>
          <p:nvPr/>
        </p:nvSpPr>
        <p:spPr bwMode="auto">
          <a:xfrm>
            <a:off x="4286250" y="6199188"/>
            <a:ext cx="5286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>
                <a:latin typeface="Calibri" pitchFamily="34" charset="0"/>
              </a:rPr>
              <a:t>(cíl)</a:t>
            </a:r>
          </a:p>
        </p:txBody>
      </p:sp>
      <p:sp>
        <p:nvSpPr>
          <p:cNvPr id="109" name="TextovéPole 108"/>
          <p:cNvSpPr txBox="1">
            <a:spLocks noChangeArrowheads="1"/>
          </p:cNvSpPr>
          <p:nvPr/>
        </p:nvSpPr>
        <p:spPr bwMode="auto">
          <a:xfrm>
            <a:off x="2428875" y="5429250"/>
            <a:ext cx="576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>
                <a:solidFill>
                  <a:srgbClr val="FF0000"/>
                </a:solidFill>
                <a:latin typeface="Calibri" pitchFamily="34" charset="0"/>
              </a:rPr>
              <a:t>stojí</a:t>
            </a:r>
          </a:p>
        </p:txBody>
      </p:sp>
      <p:sp>
        <p:nvSpPr>
          <p:cNvPr id="110" name="TextovéPole 109"/>
          <p:cNvSpPr txBox="1">
            <a:spLocks noChangeArrowheads="1"/>
          </p:cNvSpPr>
          <p:nvPr/>
        </p:nvSpPr>
        <p:spPr bwMode="auto">
          <a:xfrm>
            <a:off x="3214688" y="4857750"/>
            <a:ext cx="5921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>
                <a:solidFill>
                  <a:srgbClr val="FF0000"/>
                </a:solidFill>
                <a:latin typeface="Calibri" pitchFamily="34" charset="0"/>
              </a:rPr>
              <a:t>jede</a:t>
            </a:r>
          </a:p>
        </p:txBody>
      </p:sp>
      <p:sp>
        <p:nvSpPr>
          <p:cNvPr id="111" name="TextovéPole 110"/>
          <p:cNvSpPr txBox="1">
            <a:spLocks noChangeArrowheads="1"/>
          </p:cNvSpPr>
          <p:nvPr/>
        </p:nvSpPr>
        <p:spPr bwMode="auto">
          <a:xfrm>
            <a:off x="3940175" y="2773363"/>
            <a:ext cx="5762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>
                <a:solidFill>
                  <a:srgbClr val="FF0000"/>
                </a:solidFill>
                <a:latin typeface="Calibri" pitchFamily="34" charset="0"/>
              </a:rPr>
              <a:t>stojí</a:t>
            </a:r>
          </a:p>
        </p:txBody>
      </p:sp>
      <p:cxnSp>
        <p:nvCxnSpPr>
          <p:cNvPr id="69" name="Přímá spojovací čára 68"/>
          <p:cNvCxnSpPr/>
          <p:nvPr/>
        </p:nvCxnSpPr>
        <p:spPr>
          <a:xfrm rot="5400000" flipH="1" flipV="1">
            <a:off x="2322513" y="5892800"/>
            <a:ext cx="71438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ovací čára 69"/>
          <p:cNvCxnSpPr/>
          <p:nvPr/>
        </p:nvCxnSpPr>
        <p:spPr>
          <a:xfrm rot="5400000" flipH="1" flipV="1">
            <a:off x="2322513" y="5821363"/>
            <a:ext cx="71437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Přímá spojovací čára 70"/>
          <p:cNvCxnSpPr/>
          <p:nvPr/>
        </p:nvCxnSpPr>
        <p:spPr>
          <a:xfrm rot="5400000" flipH="1" flipV="1">
            <a:off x="2322513" y="5749925"/>
            <a:ext cx="71438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římá spojovací čára 71"/>
          <p:cNvCxnSpPr/>
          <p:nvPr/>
        </p:nvCxnSpPr>
        <p:spPr>
          <a:xfrm rot="5400000" flipH="1" flipV="1">
            <a:off x="2322513" y="5678488"/>
            <a:ext cx="71437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Přímá spojovací čára 72"/>
          <p:cNvCxnSpPr/>
          <p:nvPr/>
        </p:nvCxnSpPr>
        <p:spPr>
          <a:xfrm rot="5400000" flipH="1" flipV="1">
            <a:off x="2322513" y="5607050"/>
            <a:ext cx="71438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Přímá spojovací čára 73"/>
          <p:cNvCxnSpPr/>
          <p:nvPr/>
        </p:nvCxnSpPr>
        <p:spPr>
          <a:xfrm rot="5400000" flipH="1" flipV="1">
            <a:off x="2322513" y="5535613"/>
            <a:ext cx="71437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Přímá spojovací čára 79"/>
          <p:cNvCxnSpPr/>
          <p:nvPr/>
        </p:nvCxnSpPr>
        <p:spPr>
          <a:xfrm rot="5400000" flipH="1" flipV="1">
            <a:off x="2322513" y="5464175"/>
            <a:ext cx="71438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Přímá spojovací čára 80"/>
          <p:cNvCxnSpPr/>
          <p:nvPr/>
        </p:nvCxnSpPr>
        <p:spPr>
          <a:xfrm rot="5400000" flipH="1" flipV="1">
            <a:off x="2322513" y="5392738"/>
            <a:ext cx="71437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Přímá spojovací čára 82"/>
          <p:cNvCxnSpPr/>
          <p:nvPr/>
        </p:nvCxnSpPr>
        <p:spPr>
          <a:xfrm rot="5400000" flipH="1" flipV="1">
            <a:off x="2320131" y="5322094"/>
            <a:ext cx="73025" cy="158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ovéPole 100"/>
          <p:cNvSpPr txBox="1">
            <a:spLocks noChangeArrowheads="1"/>
          </p:cNvSpPr>
          <p:nvPr/>
        </p:nvSpPr>
        <p:spPr bwMode="auto">
          <a:xfrm>
            <a:off x="1714500" y="5429250"/>
            <a:ext cx="576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>
                <a:solidFill>
                  <a:srgbClr val="00B050"/>
                </a:solidFill>
                <a:latin typeface="Calibri" pitchFamily="34" charset="0"/>
              </a:rPr>
              <a:t>stojí</a:t>
            </a:r>
          </a:p>
        </p:txBody>
      </p:sp>
      <p:cxnSp>
        <p:nvCxnSpPr>
          <p:cNvPr id="102" name="Přímá spojovací čára 101"/>
          <p:cNvCxnSpPr/>
          <p:nvPr/>
        </p:nvCxnSpPr>
        <p:spPr>
          <a:xfrm rot="5400000" flipH="1" flipV="1">
            <a:off x="2286794" y="5214144"/>
            <a:ext cx="142875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Přímá spojovací čára 106"/>
          <p:cNvCxnSpPr/>
          <p:nvPr/>
        </p:nvCxnSpPr>
        <p:spPr>
          <a:xfrm rot="5400000" flipH="1" flipV="1">
            <a:off x="2286794" y="5071269"/>
            <a:ext cx="142875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Přímá spojovací čára 112"/>
          <p:cNvCxnSpPr/>
          <p:nvPr/>
        </p:nvCxnSpPr>
        <p:spPr>
          <a:xfrm rot="5400000" flipH="1" flipV="1">
            <a:off x="2286794" y="4928394"/>
            <a:ext cx="142875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Přímá spojovací čára 113"/>
          <p:cNvCxnSpPr/>
          <p:nvPr/>
        </p:nvCxnSpPr>
        <p:spPr>
          <a:xfrm rot="5400000" flipH="1" flipV="1">
            <a:off x="2286794" y="4785519"/>
            <a:ext cx="142875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Přímá spojovací čára 114"/>
          <p:cNvCxnSpPr/>
          <p:nvPr/>
        </p:nvCxnSpPr>
        <p:spPr>
          <a:xfrm rot="5400000" flipH="1" flipV="1">
            <a:off x="2286794" y="4642644"/>
            <a:ext cx="142875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Přímá spojovací čára 115"/>
          <p:cNvCxnSpPr/>
          <p:nvPr/>
        </p:nvCxnSpPr>
        <p:spPr>
          <a:xfrm rot="5400000" flipH="1" flipV="1">
            <a:off x="2320925" y="4537075"/>
            <a:ext cx="71438" cy="158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Přímá spojovací čára 117"/>
          <p:cNvCxnSpPr/>
          <p:nvPr/>
        </p:nvCxnSpPr>
        <p:spPr>
          <a:xfrm flipV="1">
            <a:off x="2357438" y="4357688"/>
            <a:ext cx="357187" cy="14287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Přímá spojovací čára 119"/>
          <p:cNvCxnSpPr/>
          <p:nvPr/>
        </p:nvCxnSpPr>
        <p:spPr>
          <a:xfrm flipV="1">
            <a:off x="2714625" y="4214813"/>
            <a:ext cx="357188" cy="14287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Přímá spojovací čára 120"/>
          <p:cNvCxnSpPr/>
          <p:nvPr/>
        </p:nvCxnSpPr>
        <p:spPr>
          <a:xfrm flipV="1">
            <a:off x="3071813" y="4071938"/>
            <a:ext cx="357187" cy="14287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Přímá spojovací čára 121"/>
          <p:cNvCxnSpPr/>
          <p:nvPr/>
        </p:nvCxnSpPr>
        <p:spPr>
          <a:xfrm flipV="1">
            <a:off x="3429000" y="3929063"/>
            <a:ext cx="428625" cy="14287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Přímá spojovací čára 122"/>
          <p:cNvCxnSpPr/>
          <p:nvPr/>
        </p:nvCxnSpPr>
        <p:spPr>
          <a:xfrm flipV="1">
            <a:off x="3857625" y="3786188"/>
            <a:ext cx="428625" cy="14287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Přímá spojovací čára 123"/>
          <p:cNvCxnSpPr/>
          <p:nvPr/>
        </p:nvCxnSpPr>
        <p:spPr>
          <a:xfrm flipV="1">
            <a:off x="4286250" y="3643313"/>
            <a:ext cx="428625" cy="14287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Přímá spojovací čára 124"/>
          <p:cNvCxnSpPr/>
          <p:nvPr/>
        </p:nvCxnSpPr>
        <p:spPr>
          <a:xfrm flipV="1">
            <a:off x="4714875" y="3500438"/>
            <a:ext cx="500063" cy="14287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Přímá spojovací čára 125"/>
          <p:cNvCxnSpPr/>
          <p:nvPr/>
        </p:nvCxnSpPr>
        <p:spPr>
          <a:xfrm flipV="1">
            <a:off x="5214938" y="3357563"/>
            <a:ext cx="500062" cy="14287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Přímá spojovací čára 136"/>
          <p:cNvCxnSpPr/>
          <p:nvPr/>
        </p:nvCxnSpPr>
        <p:spPr>
          <a:xfrm flipV="1">
            <a:off x="5715000" y="3214688"/>
            <a:ext cx="500063" cy="14287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extovéPole 138"/>
          <p:cNvSpPr txBox="1">
            <a:spLocks noChangeArrowheads="1"/>
          </p:cNvSpPr>
          <p:nvPr/>
        </p:nvSpPr>
        <p:spPr bwMode="auto">
          <a:xfrm>
            <a:off x="1928813" y="3773488"/>
            <a:ext cx="1428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>
                <a:solidFill>
                  <a:srgbClr val="00B050"/>
                </a:solidFill>
                <a:latin typeface="Calibri" pitchFamily="34" charset="0"/>
              </a:rPr>
              <a:t>jede  rychleji</a:t>
            </a:r>
          </a:p>
        </p:txBody>
      </p:sp>
      <p:cxnSp>
        <p:nvCxnSpPr>
          <p:cNvPr id="143" name="Přímá spojovací šipka 142"/>
          <p:cNvCxnSpPr/>
          <p:nvPr/>
        </p:nvCxnSpPr>
        <p:spPr>
          <a:xfrm flipV="1">
            <a:off x="6215063" y="3000375"/>
            <a:ext cx="714375" cy="214313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ovéPole 107"/>
          <p:cNvSpPr txBox="1">
            <a:spLocks noChangeArrowheads="1"/>
          </p:cNvSpPr>
          <p:nvPr/>
        </p:nvSpPr>
        <p:spPr bwMode="auto">
          <a:xfrm>
            <a:off x="3127375" y="2387600"/>
            <a:ext cx="12525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>
                <a:solidFill>
                  <a:srgbClr val="FF0000"/>
                </a:solidFill>
                <a:latin typeface="Calibri" pitchFamily="34" charset="0"/>
              </a:rPr>
              <a:t>jede zpátky</a:t>
            </a:r>
          </a:p>
        </p:txBody>
      </p:sp>
      <p:sp>
        <p:nvSpPr>
          <p:cNvPr id="24672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200" dirty="0" smtClean="0">
                <a:solidFill>
                  <a:srgbClr val="D38E27"/>
                </a:solidFill>
              </a:rPr>
              <a:t>2018-05-18  </a:t>
            </a:r>
            <a:r>
              <a:rPr lang="cs-CZ" sz="1200" dirty="0">
                <a:solidFill>
                  <a:srgbClr val="D38E27"/>
                </a:solidFill>
              </a:rPr>
              <a:t>-  </a:t>
            </a:r>
            <a:r>
              <a:rPr lang="cs-CZ" sz="1200" dirty="0" err="1">
                <a:solidFill>
                  <a:srgbClr val="D38E27"/>
                </a:solidFill>
              </a:rPr>
              <a:t>FyM</a:t>
            </a:r>
            <a:r>
              <a:rPr lang="cs-CZ" sz="1200" dirty="0">
                <a:solidFill>
                  <a:srgbClr val="D38E27"/>
                </a:solidFill>
              </a:rPr>
              <a:t> - Obdržálek</a:t>
            </a:r>
          </a:p>
        </p:txBody>
      </p:sp>
      <p:sp>
        <p:nvSpPr>
          <p:cNvPr id="103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FC271F1E-A92E-4C41-AFC0-A979B3C890D2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12</a:t>
            </a:fld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/48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0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2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3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4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4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5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5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6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6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7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7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8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8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9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9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20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8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20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2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8" presetClass="entr" presetSubtype="16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 nodeType="afterGroup">
                            <p:stCondLst>
                              <p:cond delay="14300"/>
                            </p:stCondLst>
                            <p:childTnLst>
                              <p:par>
                                <p:cTn id="21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 nodeType="afterGroup">
                            <p:stCondLst>
                              <p:cond delay="14800"/>
                            </p:stCondLst>
                            <p:childTnLst>
                              <p:par>
                                <p:cTn id="22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 nodeType="afterGroup">
                            <p:stCondLst>
                              <p:cond delay="15300"/>
                            </p:stCondLst>
                            <p:childTnLst>
                              <p:par>
                                <p:cTn id="22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26" grpId="0"/>
      <p:bldP spid="28" grpId="0"/>
      <p:bldP spid="30" grpId="0"/>
      <p:bldP spid="31" grpId="0"/>
      <p:bldP spid="32" grpId="0"/>
      <p:bldP spid="33" grpId="0"/>
      <p:bldP spid="34" grpId="0"/>
      <p:bldP spid="35" grpId="0"/>
      <p:bldP spid="42" grpId="0"/>
      <p:bldP spid="43" grpId="0"/>
      <p:bldP spid="44" grpId="0"/>
      <p:bldP spid="45" grpId="0"/>
      <p:bldP spid="46" grpId="0"/>
      <p:bldP spid="47" grpId="0"/>
      <p:bldP spid="50" grpId="0"/>
      <p:bldP spid="109" grpId="0"/>
      <p:bldP spid="111" grpId="0"/>
      <p:bldP spid="101" grpId="0"/>
      <p:bldP spid="139" grpId="0"/>
      <p:bldP spid="10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1023938" y="492125"/>
            <a:ext cx="7772400" cy="500063"/>
          </a:xfrm>
        </p:spPr>
        <p:txBody>
          <a:bodyPr rtlCol="0" anchor="t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 Antiqua" pitchFamily="18" charset="0"/>
              </a:rPr>
              <a:t>Poloha vůči vlaku</a:t>
            </a:r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714375" y="5929313"/>
            <a:ext cx="5500688" cy="158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6572250" y="5857875"/>
            <a:ext cx="2143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i="1">
                <a:latin typeface="Calibri" pitchFamily="34" charset="0"/>
              </a:rPr>
              <a:t>x/</a:t>
            </a:r>
            <a:r>
              <a:rPr lang="cs-CZ" sz="2800">
                <a:latin typeface="Calibri" pitchFamily="34" charset="0"/>
              </a:rPr>
              <a:t>m (kde je)</a:t>
            </a:r>
          </a:p>
        </p:txBody>
      </p:sp>
      <p:cxnSp>
        <p:nvCxnSpPr>
          <p:cNvPr id="8" name="Přímá spojovací šipka 7"/>
          <p:cNvCxnSpPr/>
          <p:nvPr/>
        </p:nvCxnSpPr>
        <p:spPr>
          <a:xfrm rot="5400000" flipH="1" flipV="1">
            <a:off x="214313" y="3714750"/>
            <a:ext cx="4500562" cy="71438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428750" y="1285875"/>
            <a:ext cx="1000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i="1">
                <a:latin typeface="Calibri" pitchFamily="34" charset="0"/>
              </a:rPr>
              <a:t>t/</a:t>
            </a:r>
            <a:r>
              <a:rPr lang="cs-CZ" sz="2800">
                <a:latin typeface="Calibri" pitchFamily="34" charset="0"/>
              </a:rPr>
              <a:t>s</a:t>
            </a:r>
            <a:endParaRPr lang="cs-CZ" sz="2800" i="1">
              <a:latin typeface="Calibri" pitchFamily="34" charset="0"/>
            </a:endParaRPr>
          </a:p>
        </p:txBody>
      </p:sp>
      <p:cxnSp>
        <p:nvCxnSpPr>
          <p:cNvPr id="11" name="Přímá spojovací čára 10"/>
          <p:cNvCxnSpPr/>
          <p:nvPr/>
        </p:nvCxnSpPr>
        <p:spPr>
          <a:xfrm rot="5400000">
            <a:off x="1570831" y="6001544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 rot="5400000">
            <a:off x="2356644" y="6001544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5400000">
            <a:off x="3071019" y="6001544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rot="5400000">
            <a:off x="3785394" y="6001544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 rot="5400000">
            <a:off x="4500563" y="6000750"/>
            <a:ext cx="142875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 rot="5400000">
            <a:off x="5215731" y="6001544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 rot="5400000">
            <a:off x="5930106" y="6001544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2286000" y="6000750"/>
            <a:ext cx="285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Calibri" pitchFamily="34" charset="0"/>
              </a:rPr>
              <a:t>0</a:t>
            </a:r>
          </a:p>
        </p:txBody>
      </p:sp>
      <p:sp>
        <p:nvSpPr>
          <p:cNvPr id="28" name="TextovéPole 27"/>
          <p:cNvSpPr txBox="1">
            <a:spLocks noChangeArrowheads="1"/>
          </p:cNvSpPr>
          <p:nvPr/>
        </p:nvSpPr>
        <p:spPr bwMode="auto">
          <a:xfrm>
            <a:off x="3000375" y="5988050"/>
            <a:ext cx="301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1</a:t>
            </a:r>
          </a:p>
        </p:txBody>
      </p:sp>
      <p:cxnSp>
        <p:nvCxnSpPr>
          <p:cNvPr id="29" name="Přímá spojovací čára 28"/>
          <p:cNvCxnSpPr/>
          <p:nvPr/>
        </p:nvCxnSpPr>
        <p:spPr>
          <a:xfrm rot="5400000">
            <a:off x="856456" y="5999957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1428750" y="6000750"/>
            <a:ext cx="371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-1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571500" y="6488113"/>
            <a:ext cx="3714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-2</a:t>
            </a:r>
          </a:p>
        </p:txBody>
      </p:sp>
      <p:sp>
        <p:nvSpPr>
          <p:cNvPr id="32" name="TextovéPole 31"/>
          <p:cNvSpPr txBox="1">
            <a:spLocks noChangeArrowheads="1"/>
          </p:cNvSpPr>
          <p:nvPr/>
        </p:nvSpPr>
        <p:spPr bwMode="auto">
          <a:xfrm>
            <a:off x="3714750" y="6000750"/>
            <a:ext cx="301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2</a:t>
            </a:r>
          </a:p>
        </p:txBody>
      </p:sp>
      <p:sp>
        <p:nvSpPr>
          <p:cNvPr id="33" name="TextovéPole 32"/>
          <p:cNvSpPr txBox="1">
            <a:spLocks noChangeArrowheads="1"/>
          </p:cNvSpPr>
          <p:nvPr/>
        </p:nvSpPr>
        <p:spPr bwMode="auto">
          <a:xfrm>
            <a:off x="4429125" y="6000750"/>
            <a:ext cx="301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3</a:t>
            </a:r>
          </a:p>
        </p:txBody>
      </p:sp>
      <p:sp>
        <p:nvSpPr>
          <p:cNvPr id="34" name="TextovéPole 33"/>
          <p:cNvSpPr txBox="1">
            <a:spLocks noChangeArrowheads="1"/>
          </p:cNvSpPr>
          <p:nvPr/>
        </p:nvSpPr>
        <p:spPr bwMode="auto">
          <a:xfrm>
            <a:off x="5127625" y="6000750"/>
            <a:ext cx="301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4</a:t>
            </a:r>
          </a:p>
        </p:txBody>
      </p:sp>
      <p:sp>
        <p:nvSpPr>
          <p:cNvPr id="35" name="TextovéPole 34"/>
          <p:cNvSpPr txBox="1">
            <a:spLocks noChangeArrowheads="1"/>
          </p:cNvSpPr>
          <p:nvPr/>
        </p:nvSpPr>
        <p:spPr bwMode="auto">
          <a:xfrm>
            <a:off x="5857875" y="6000750"/>
            <a:ext cx="301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5</a:t>
            </a:r>
          </a:p>
        </p:txBody>
      </p:sp>
      <p:cxnSp>
        <p:nvCxnSpPr>
          <p:cNvPr id="38" name="Přímá spojovací čára 37"/>
          <p:cNvCxnSpPr/>
          <p:nvPr/>
        </p:nvCxnSpPr>
        <p:spPr>
          <a:xfrm>
            <a:off x="500063" y="5286375"/>
            <a:ext cx="5857875" cy="1588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>
            <a:off x="571500" y="4500563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čára 39"/>
          <p:cNvCxnSpPr/>
          <p:nvPr/>
        </p:nvCxnSpPr>
        <p:spPr>
          <a:xfrm>
            <a:off x="500063" y="3786188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ovací čára 40"/>
          <p:cNvCxnSpPr/>
          <p:nvPr/>
        </p:nvCxnSpPr>
        <p:spPr>
          <a:xfrm>
            <a:off x="642938" y="2357438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ovéPole 41"/>
          <p:cNvSpPr txBox="1">
            <a:spLocks noChangeArrowheads="1"/>
          </p:cNvSpPr>
          <p:nvPr/>
        </p:nvSpPr>
        <p:spPr bwMode="auto">
          <a:xfrm>
            <a:off x="2198688" y="5643563"/>
            <a:ext cx="301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43" name="TextovéPole 42"/>
          <p:cNvSpPr txBox="1">
            <a:spLocks noChangeArrowheads="1"/>
          </p:cNvSpPr>
          <p:nvPr/>
        </p:nvSpPr>
        <p:spPr bwMode="auto">
          <a:xfrm>
            <a:off x="2198688" y="4202113"/>
            <a:ext cx="301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70C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44" name="TextovéPole 43"/>
          <p:cNvSpPr txBox="1">
            <a:spLocks noChangeArrowheads="1"/>
          </p:cNvSpPr>
          <p:nvPr/>
        </p:nvSpPr>
        <p:spPr bwMode="auto">
          <a:xfrm>
            <a:off x="2198688" y="4987925"/>
            <a:ext cx="301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45" name="TextovéPole 44"/>
          <p:cNvSpPr txBox="1">
            <a:spLocks noChangeArrowheads="1"/>
          </p:cNvSpPr>
          <p:nvPr/>
        </p:nvSpPr>
        <p:spPr bwMode="auto">
          <a:xfrm>
            <a:off x="2198688" y="3487738"/>
            <a:ext cx="301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70C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46" name="TextovéPole 45"/>
          <p:cNvSpPr txBox="1">
            <a:spLocks noChangeArrowheads="1"/>
          </p:cNvSpPr>
          <p:nvPr/>
        </p:nvSpPr>
        <p:spPr bwMode="auto">
          <a:xfrm>
            <a:off x="2198688" y="2773363"/>
            <a:ext cx="301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70C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47" name="TextovéPole 46"/>
          <p:cNvSpPr txBox="1">
            <a:spLocks noChangeArrowheads="1"/>
          </p:cNvSpPr>
          <p:nvPr/>
        </p:nvSpPr>
        <p:spPr bwMode="auto">
          <a:xfrm>
            <a:off x="1928813" y="6215063"/>
            <a:ext cx="10096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(nádraží)</a:t>
            </a:r>
          </a:p>
        </p:txBody>
      </p:sp>
      <p:cxnSp>
        <p:nvCxnSpPr>
          <p:cNvPr id="49" name="Přímá spojovací čára 48"/>
          <p:cNvCxnSpPr/>
          <p:nvPr/>
        </p:nvCxnSpPr>
        <p:spPr>
          <a:xfrm>
            <a:off x="642938" y="3071813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ovéPole 49"/>
          <p:cNvSpPr txBox="1">
            <a:spLocks noChangeArrowheads="1"/>
          </p:cNvSpPr>
          <p:nvPr/>
        </p:nvSpPr>
        <p:spPr bwMode="auto">
          <a:xfrm>
            <a:off x="2198688" y="2058988"/>
            <a:ext cx="301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70C0"/>
                </a:solidFill>
                <a:latin typeface="Calibri" pitchFamily="34" charset="0"/>
              </a:rPr>
              <a:t>5</a:t>
            </a:r>
          </a:p>
        </p:txBody>
      </p:sp>
      <p:cxnSp>
        <p:nvCxnSpPr>
          <p:cNvPr id="37" name="Přímá spojovací šipka 36"/>
          <p:cNvCxnSpPr/>
          <p:nvPr/>
        </p:nvCxnSpPr>
        <p:spPr>
          <a:xfrm rot="5400000" flipH="1" flipV="1">
            <a:off x="1464468" y="2678907"/>
            <a:ext cx="4214813" cy="228600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ovací šipka 47"/>
          <p:cNvCxnSpPr/>
          <p:nvPr/>
        </p:nvCxnSpPr>
        <p:spPr>
          <a:xfrm rot="5400000" flipH="1" flipV="1">
            <a:off x="2178843" y="2678907"/>
            <a:ext cx="4214813" cy="2286000"/>
          </a:xfrm>
          <a:prstGeom prst="straightConnector1">
            <a:avLst/>
          </a:prstGeom>
          <a:ln w="63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ovací šipka 50"/>
          <p:cNvCxnSpPr/>
          <p:nvPr/>
        </p:nvCxnSpPr>
        <p:spPr>
          <a:xfrm rot="5400000" flipH="1" flipV="1">
            <a:off x="2893218" y="2678907"/>
            <a:ext cx="4214813" cy="2286000"/>
          </a:xfrm>
          <a:prstGeom prst="straightConnector1">
            <a:avLst/>
          </a:prstGeom>
          <a:ln w="63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ovací šipka 52"/>
          <p:cNvCxnSpPr/>
          <p:nvPr/>
        </p:nvCxnSpPr>
        <p:spPr>
          <a:xfrm rot="5400000" flipH="1" flipV="1">
            <a:off x="3607593" y="2678907"/>
            <a:ext cx="4214813" cy="2286000"/>
          </a:xfrm>
          <a:prstGeom prst="straightConnector1">
            <a:avLst/>
          </a:prstGeom>
          <a:ln w="63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ovací šipka 53"/>
          <p:cNvCxnSpPr/>
          <p:nvPr/>
        </p:nvCxnSpPr>
        <p:spPr>
          <a:xfrm rot="5400000" flipH="1" flipV="1">
            <a:off x="4607719" y="3679031"/>
            <a:ext cx="2928938" cy="1571625"/>
          </a:xfrm>
          <a:prstGeom prst="straightConnector1">
            <a:avLst/>
          </a:prstGeom>
          <a:ln w="63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ovací šipka 55"/>
          <p:cNvCxnSpPr/>
          <p:nvPr/>
        </p:nvCxnSpPr>
        <p:spPr>
          <a:xfrm rot="5400000" flipH="1" flipV="1">
            <a:off x="5607844" y="4607719"/>
            <a:ext cx="1714500" cy="928688"/>
          </a:xfrm>
          <a:prstGeom prst="straightConnector1">
            <a:avLst/>
          </a:prstGeom>
          <a:ln w="63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ovací šipka 57"/>
          <p:cNvCxnSpPr/>
          <p:nvPr/>
        </p:nvCxnSpPr>
        <p:spPr>
          <a:xfrm rot="5400000" flipH="1" flipV="1">
            <a:off x="678656" y="2678907"/>
            <a:ext cx="4214813" cy="2286000"/>
          </a:xfrm>
          <a:prstGeom prst="straightConnector1">
            <a:avLst/>
          </a:prstGeom>
          <a:ln w="63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ovací šipka 58"/>
          <p:cNvCxnSpPr/>
          <p:nvPr/>
        </p:nvCxnSpPr>
        <p:spPr>
          <a:xfrm rot="5400000" flipH="1" flipV="1">
            <a:off x="-35719" y="2678907"/>
            <a:ext cx="4214813" cy="2286000"/>
          </a:xfrm>
          <a:prstGeom prst="straightConnector1">
            <a:avLst/>
          </a:prstGeom>
          <a:ln w="63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ovací šipka 59"/>
          <p:cNvCxnSpPr/>
          <p:nvPr/>
        </p:nvCxnSpPr>
        <p:spPr>
          <a:xfrm rot="5400000" flipH="1" flipV="1">
            <a:off x="-178594" y="2536032"/>
            <a:ext cx="3286125" cy="1785938"/>
          </a:xfrm>
          <a:prstGeom prst="straightConnector1">
            <a:avLst/>
          </a:prstGeom>
          <a:ln w="63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ovací šipka 61"/>
          <p:cNvCxnSpPr/>
          <p:nvPr/>
        </p:nvCxnSpPr>
        <p:spPr>
          <a:xfrm rot="5400000" flipH="1" flipV="1">
            <a:off x="71438" y="2214563"/>
            <a:ext cx="1928812" cy="1071562"/>
          </a:xfrm>
          <a:prstGeom prst="straightConnector1">
            <a:avLst/>
          </a:prstGeom>
          <a:ln w="63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ovéPole 63"/>
          <p:cNvSpPr txBox="1">
            <a:spLocks noChangeArrowheads="1"/>
          </p:cNvSpPr>
          <p:nvPr/>
        </p:nvSpPr>
        <p:spPr bwMode="auto">
          <a:xfrm>
            <a:off x="2428875" y="5000625"/>
            <a:ext cx="444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B050"/>
                </a:solidFill>
                <a:latin typeface="Calibri" pitchFamily="34" charset="0"/>
              </a:rPr>
              <a:t>1 s</a:t>
            </a:r>
          </a:p>
        </p:txBody>
      </p:sp>
      <p:sp>
        <p:nvSpPr>
          <p:cNvPr id="65" name="TextovéPole 64"/>
          <p:cNvSpPr txBox="1">
            <a:spLocks noChangeArrowheads="1"/>
          </p:cNvSpPr>
          <p:nvPr/>
        </p:nvSpPr>
        <p:spPr bwMode="auto">
          <a:xfrm>
            <a:off x="2786063" y="4202113"/>
            <a:ext cx="444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B050"/>
                </a:solidFill>
                <a:latin typeface="Calibri" pitchFamily="34" charset="0"/>
              </a:rPr>
              <a:t>2 s</a:t>
            </a:r>
          </a:p>
        </p:txBody>
      </p:sp>
      <p:sp>
        <p:nvSpPr>
          <p:cNvPr id="66" name="TextovéPole 65"/>
          <p:cNvSpPr txBox="1">
            <a:spLocks noChangeArrowheads="1"/>
          </p:cNvSpPr>
          <p:nvPr/>
        </p:nvSpPr>
        <p:spPr bwMode="auto">
          <a:xfrm>
            <a:off x="3214688" y="3487738"/>
            <a:ext cx="444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B050"/>
                </a:solidFill>
                <a:latin typeface="Calibri" pitchFamily="34" charset="0"/>
              </a:rPr>
              <a:t>3 s</a:t>
            </a:r>
          </a:p>
        </p:txBody>
      </p:sp>
      <p:sp>
        <p:nvSpPr>
          <p:cNvPr id="67" name="TextovéPole 66"/>
          <p:cNvSpPr txBox="1">
            <a:spLocks noChangeArrowheads="1"/>
          </p:cNvSpPr>
          <p:nvPr/>
        </p:nvSpPr>
        <p:spPr bwMode="auto">
          <a:xfrm>
            <a:off x="3643313" y="2773363"/>
            <a:ext cx="444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B050"/>
                </a:solidFill>
                <a:latin typeface="Calibri" pitchFamily="34" charset="0"/>
              </a:rPr>
              <a:t>4 s</a:t>
            </a:r>
          </a:p>
        </p:txBody>
      </p:sp>
      <p:sp>
        <p:nvSpPr>
          <p:cNvPr id="68" name="TextovéPole 67"/>
          <p:cNvSpPr txBox="1">
            <a:spLocks noChangeArrowheads="1"/>
          </p:cNvSpPr>
          <p:nvPr/>
        </p:nvSpPr>
        <p:spPr bwMode="auto">
          <a:xfrm>
            <a:off x="4000500" y="2058988"/>
            <a:ext cx="444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B050"/>
                </a:solidFill>
                <a:latin typeface="Calibri" pitchFamily="34" charset="0"/>
              </a:rPr>
              <a:t>5 s</a:t>
            </a:r>
          </a:p>
        </p:txBody>
      </p:sp>
      <p:sp>
        <p:nvSpPr>
          <p:cNvPr id="69" name="TextovéPole 68"/>
          <p:cNvSpPr txBox="1">
            <a:spLocks noChangeArrowheads="1"/>
          </p:cNvSpPr>
          <p:nvPr/>
        </p:nvSpPr>
        <p:spPr bwMode="auto">
          <a:xfrm>
            <a:off x="4984750" y="2273300"/>
            <a:ext cx="5381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FF0000"/>
                </a:solidFill>
                <a:latin typeface="Calibri" pitchFamily="34" charset="0"/>
              </a:rPr>
              <a:t>1 m</a:t>
            </a:r>
          </a:p>
        </p:txBody>
      </p:sp>
      <p:sp>
        <p:nvSpPr>
          <p:cNvPr id="70" name="TextovéPole 69"/>
          <p:cNvSpPr txBox="1">
            <a:spLocks noChangeArrowheads="1"/>
          </p:cNvSpPr>
          <p:nvPr/>
        </p:nvSpPr>
        <p:spPr bwMode="auto">
          <a:xfrm>
            <a:off x="4286250" y="2000250"/>
            <a:ext cx="1546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olidFill>
                  <a:srgbClr val="FF0000"/>
                </a:solidFill>
                <a:latin typeface="Calibri" pitchFamily="34" charset="0"/>
              </a:rPr>
              <a:t>Přede mnou:</a:t>
            </a:r>
          </a:p>
          <a:p>
            <a:r>
              <a:rPr lang="cs-CZ">
                <a:solidFill>
                  <a:srgbClr val="FF0000"/>
                </a:solidFill>
                <a:latin typeface="Calibri" pitchFamily="34" charset="0"/>
              </a:rPr>
              <a:t>0 m</a:t>
            </a:r>
          </a:p>
        </p:txBody>
      </p:sp>
      <p:sp>
        <p:nvSpPr>
          <p:cNvPr id="71" name="TextovéPole 70"/>
          <p:cNvSpPr txBox="1">
            <a:spLocks noChangeArrowheads="1"/>
          </p:cNvSpPr>
          <p:nvPr/>
        </p:nvSpPr>
        <p:spPr bwMode="auto">
          <a:xfrm>
            <a:off x="5715000" y="2286000"/>
            <a:ext cx="5381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FF0000"/>
                </a:solidFill>
                <a:latin typeface="Calibri" pitchFamily="34" charset="0"/>
              </a:rPr>
              <a:t>2 m</a:t>
            </a:r>
          </a:p>
        </p:txBody>
      </p:sp>
      <p:sp>
        <p:nvSpPr>
          <p:cNvPr id="72" name="TextovéPole 71"/>
          <p:cNvSpPr txBox="1">
            <a:spLocks noChangeArrowheads="1"/>
          </p:cNvSpPr>
          <p:nvPr/>
        </p:nvSpPr>
        <p:spPr bwMode="auto">
          <a:xfrm>
            <a:off x="6413500" y="2286000"/>
            <a:ext cx="5381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FF0000"/>
                </a:solidFill>
                <a:latin typeface="Calibri" pitchFamily="34" charset="0"/>
              </a:rPr>
              <a:t>3 m</a:t>
            </a:r>
          </a:p>
        </p:txBody>
      </p:sp>
      <p:sp>
        <p:nvSpPr>
          <p:cNvPr id="73" name="Elipsa 72"/>
          <p:cNvSpPr/>
          <p:nvPr/>
        </p:nvSpPr>
        <p:spPr>
          <a:xfrm>
            <a:off x="6049963" y="3000375"/>
            <a:ext cx="142875" cy="14287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4" name="TextovéPole 73"/>
          <p:cNvSpPr txBox="1">
            <a:spLocks noChangeArrowheads="1"/>
          </p:cNvSpPr>
          <p:nvPr/>
        </p:nvSpPr>
        <p:spPr bwMode="auto">
          <a:xfrm>
            <a:off x="6286500" y="2786063"/>
            <a:ext cx="12144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Calibri" pitchFamily="34" charset="0"/>
              </a:rPr>
              <a:t> (5 m; </a:t>
            </a:r>
            <a:r>
              <a:rPr lang="cs-CZ">
                <a:solidFill>
                  <a:srgbClr val="00B0F0"/>
                </a:solidFill>
                <a:latin typeface="Calibri" pitchFamily="34" charset="0"/>
              </a:rPr>
              <a:t>4 s</a:t>
            </a:r>
            <a:r>
              <a:rPr lang="cs-CZ">
                <a:latin typeface="Calibri" pitchFamily="34" charset="0"/>
              </a:rPr>
              <a:t>)</a:t>
            </a:r>
          </a:p>
        </p:txBody>
      </p:sp>
      <p:cxnSp>
        <p:nvCxnSpPr>
          <p:cNvPr id="76" name="Přímá spojovací čára 75"/>
          <p:cNvCxnSpPr/>
          <p:nvPr/>
        </p:nvCxnSpPr>
        <p:spPr>
          <a:xfrm rot="5400000">
            <a:off x="4496594" y="4353719"/>
            <a:ext cx="3143250" cy="150812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ovéPole 76"/>
          <p:cNvSpPr txBox="1">
            <a:spLocks noChangeArrowheads="1"/>
          </p:cNvSpPr>
          <p:nvPr/>
        </p:nvSpPr>
        <p:spPr bwMode="auto">
          <a:xfrm>
            <a:off x="6161088" y="3016250"/>
            <a:ext cx="3095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B</a:t>
            </a:r>
          </a:p>
        </p:txBody>
      </p:sp>
      <p:sp>
        <p:nvSpPr>
          <p:cNvPr id="78" name="TextovéPole 77"/>
          <p:cNvSpPr txBox="1">
            <a:spLocks noChangeArrowheads="1"/>
          </p:cNvSpPr>
          <p:nvPr/>
        </p:nvSpPr>
        <p:spPr bwMode="auto">
          <a:xfrm>
            <a:off x="6286500" y="3143250"/>
            <a:ext cx="1143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Calibri" pitchFamily="34" charset="0"/>
              </a:rPr>
              <a:t> (</a:t>
            </a:r>
            <a:r>
              <a:rPr lang="cs-CZ">
                <a:solidFill>
                  <a:srgbClr val="FF0000"/>
                </a:solidFill>
                <a:latin typeface="Calibri" pitchFamily="34" charset="0"/>
              </a:rPr>
              <a:t>3 m</a:t>
            </a:r>
            <a:r>
              <a:rPr lang="cs-CZ">
                <a:latin typeface="Calibri" pitchFamily="34" charset="0"/>
              </a:rPr>
              <a:t>; </a:t>
            </a:r>
            <a:r>
              <a:rPr lang="cs-CZ">
                <a:solidFill>
                  <a:srgbClr val="00B050"/>
                </a:solidFill>
                <a:latin typeface="Calibri" pitchFamily="34" charset="0"/>
              </a:rPr>
              <a:t>4 s</a:t>
            </a:r>
            <a:r>
              <a:rPr lang="cs-CZ">
                <a:latin typeface="Calibri" pitchFamily="34" charset="0"/>
              </a:rPr>
              <a:t>)</a:t>
            </a:r>
          </a:p>
        </p:txBody>
      </p:sp>
      <p:cxnSp>
        <p:nvCxnSpPr>
          <p:cNvPr id="80" name="Přímá spojovací čára 79"/>
          <p:cNvCxnSpPr/>
          <p:nvPr/>
        </p:nvCxnSpPr>
        <p:spPr>
          <a:xfrm rot="5400000">
            <a:off x="3643313" y="3000375"/>
            <a:ext cx="3857625" cy="214312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Elipsa 82"/>
          <p:cNvSpPr/>
          <p:nvPr/>
        </p:nvSpPr>
        <p:spPr>
          <a:xfrm>
            <a:off x="5989638" y="4429125"/>
            <a:ext cx="142875" cy="142875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84" name="Elipsa 83"/>
          <p:cNvSpPr/>
          <p:nvPr/>
        </p:nvSpPr>
        <p:spPr>
          <a:xfrm>
            <a:off x="5267325" y="4443413"/>
            <a:ext cx="142875" cy="142875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87" name="TextovéPole 86"/>
          <p:cNvSpPr txBox="1">
            <a:spLocks noChangeArrowheads="1"/>
          </p:cNvSpPr>
          <p:nvPr/>
        </p:nvSpPr>
        <p:spPr bwMode="auto">
          <a:xfrm>
            <a:off x="6061075" y="4429125"/>
            <a:ext cx="306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C</a:t>
            </a:r>
          </a:p>
        </p:txBody>
      </p:sp>
      <p:sp>
        <p:nvSpPr>
          <p:cNvPr id="88" name="TextovéPole 87"/>
          <p:cNvSpPr txBox="1">
            <a:spLocks noChangeArrowheads="1"/>
          </p:cNvSpPr>
          <p:nvPr/>
        </p:nvSpPr>
        <p:spPr bwMode="auto">
          <a:xfrm>
            <a:off x="5410200" y="4443413"/>
            <a:ext cx="3254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D</a:t>
            </a:r>
          </a:p>
        </p:txBody>
      </p:sp>
      <p:sp>
        <p:nvSpPr>
          <p:cNvPr id="91" name="TextovéPole 90"/>
          <p:cNvSpPr txBox="1">
            <a:spLocks noChangeArrowheads="1"/>
          </p:cNvSpPr>
          <p:nvPr/>
        </p:nvSpPr>
        <p:spPr bwMode="auto">
          <a:xfrm>
            <a:off x="4214813" y="1357313"/>
            <a:ext cx="1285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olidFill>
                  <a:srgbClr val="00B050"/>
                </a:solidFill>
                <a:latin typeface="Calibri" pitchFamily="34" charset="0"/>
              </a:rPr>
              <a:t>já ve vlaku</a:t>
            </a:r>
          </a:p>
        </p:txBody>
      </p:sp>
      <p:cxnSp>
        <p:nvCxnSpPr>
          <p:cNvPr id="93" name="Přímá spojovací čára 92"/>
          <p:cNvCxnSpPr/>
          <p:nvPr/>
        </p:nvCxnSpPr>
        <p:spPr>
          <a:xfrm rot="10800000">
            <a:off x="2428875" y="3071813"/>
            <a:ext cx="3714750" cy="1587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Přímá spojovací čára 94"/>
          <p:cNvCxnSpPr>
            <a:stCxn id="73" idx="2"/>
          </p:cNvCxnSpPr>
          <p:nvPr/>
        </p:nvCxnSpPr>
        <p:spPr>
          <a:xfrm rot="10800000">
            <a:off x="3857625" y="3071813"/>
            <a:ext cx="2192338" cy="1587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ovéPole 100"/>
          <p:cNvSpPr txBox="1">
            <a:spLocks noChangeArrowheads="1"/>
          </p:cNvSpPr>
          <p:nvPr/>
        </p:nvSpPr>
        <p:spPr bwMode="auto">
          <a:xfrm>
            <a:off x="7215188" y="2786063"/>
            <a:ext cx="16496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>
                <a:latin typeface="Calibri" pitchFamily="34" charset="0"/>
              </a:rPr>
              <a:t> </a:t>
            </a:r>
            <a:r>
              <a:rPr lang="cs-CZ" b="1" dirty="0" smtClean="0">
                <a:latin typeface="Calibri" pitchFamily="34" charset="0"/>
              </a:rPr>
              <a:t>B</a:t>
            </a:r>
            <a:r>
              <a:rPr lang="cs-CZ" dirty="0" smtClean="0">
                <a:latin typeface="Calibri" pitchFamily="34" charset="0"/>
              </a:rPr>
              <a:t> vůči </a:t>
            </a:r>
            <a:r>
              <a:rPr lang="cs-CZ" b="1" dirty="0">
                <a:latin typeface="Calibri" pitchFamily="34" charset="0"/>
              </a:rPr>
              <a:t>Ze</a:t>
            </a:r>
            <a:r>
              <a:rPr lang="cs-CZ" dirty="0">
                <a:latin typeface="Calibri" pitchFamily="34" charset="0"/>
              </a:rPr>
              <a:t>mi</a:t>
            </a:r>
          </a:p>
        </p:txBody>
      </p:sp>
      <p:sp>
        <p:nvSpPr>
          <p:cNvPr id="102" name="TextovéPole 101"/>
          <p:cNvSpPr txBox="1">
            <a:spLocks noChangeArrowheads="1"/>
          </p:cNvSpPr>
          <p:nvPr/>
        </p:nvSpPr>
        <p:spPr bwMode="auto">
          <a:xfrm>
            <a:off x="7215188" y="3143250"/>
            <a:ext cx="13727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Calibri" pitchFamily="34" charset="0"/>
              </a:rPr>
              <a:t> </a:t>
            </a:r>
            <a:r>
              <a:rPr lang="cs-CZ" b="1" dirty="0" smtClean="0">
                <a:latin typeface="Calibri" pitchFamily="34" charset="0"/>
              </a:rPr>
              <a:t>B </a:t>
            </a:r>
            <a:r>
              <a:rPr lang="cs-CZ" dirty="0" smtClean="0">
                <a:latin typeface="Calibri" pitchFamily="34" charset="0"/>
              </a:rPr>
              <a:t>vůči </a:t>
            </a:r>
            <a:r>
              <a:rPr lang="cs-CZ" b="1" dirty="0">
                <a:latin typeface="Calibri" pitchFamily="34" charset="0"/>
              </a:rPr>
              <a:t>V</a:t>
            </a:r>
            <a:r>
              <a:rPr lang="cs-CZ" dirty="0">
                <a:latin typeface="Calibri" pitchFamily="34" charset="0"/>
              </a:rPr>
              <a:t>laku</a:t>
            </a:r>
          </a:p>
        </p:txBody>
      </p:sp>
      <p:sp>
        <p:nvSpPr>
          <p:cNvPr id="103" name="TextovéPole 102"/>
          <p:cNvSpPr txBox="1">
            <a:spLocks noChangeArrowheads="1"/>
          </p:cNvSpPr>
          <p:nvPr/>
        </p:nvSpPr>
        <p:spPr bwMode="auto">
          <a:xfrm>
            <a:off x="6786563" y="3929063"/>
            <a:ext cx="2253759" cy="183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i="1" dirty="0" err="1">
                <a:latin typeface="Calibri" pitchFamily="34" charset="0"/>
              </a:rPr>
              <a:t>x</a:t>
            </a:r>
            <a:r>
              <a:rPr lang="cs-CZ" baseline="-25000" dirty="0" err="1">
                <a:latin typeface="Calibri" pitchFamily="34" charset="0"/>
              </a:rPr>
              <a:t>BZ</a:t>
            </a:r>
            <a:r>
              <a:rPr lang="cs-CZ" dirty="0">
                <a:latin typeface="Calibri" pitchFamily="34" charset="0"/>
              </a:rPr>
              <a:t> = 5   </a:t>
            </a:r>
            <a:r>
              <a:rPr lang="cs-CZ" i="1" dirty="0" err="1">
                <a:latin typeface="Calibri" pitchFamily="34" charset="0"/>
              </a:rPr>
              <a:t>t</a:t>
            </a:r>
            <a:r>
              <a:rPr lang="cs-CZ" baseline="-25000" dirty="0" err="1">
                <a:latin typeface="Calibri" pitchFamily="34" charset="0"/>
              </a:rPr>
              <a:t>BZ</a:t>
            </a:r>
            <a:r>
              <a:rPr lang="cs-CZ" dirty="0">
                <a:latin typeface="Calibri" pitchFamily="34" charset="0"/>
              </a:rPr>
              <a:t> = 4</a:t>
            </a:r>
          </a:p>
          <a:p>
            <a:r>
              <a:rPr lang="cs-CZ" i="1" dirty="0" err="1">
                <a:latin typeface="Calibri" pitchFamily="34" charset="0"/>
              </a:rPr>
              <a:t>x</a:t>
            </a:r>
            <a:r>
              <a:rPr lang="cs-CZ" baseline="-25000" dirty="0" err="1">
                <a:latin typeface="Calibri" pitchFamily="34" charset="0"/>
              </a:rPr>
              <a:t>BV</a:t>
            </a:r>
            <a:r>
              <a:rPr lang="cs-CZ" i="1" dirty="0">
                <a:latin typeface="Calibri" pitchFamily="34" charset="0"/>
              </a:rPr>
              <a:t> </a:t>
            </a:r>
            <a:r>
              <a:rPr lang="cs-CZ" dirty="0">
                <a:latin typeface="Calibri" pitchFamily="34" charset="0"/>
              </a:rPr>
              <a:t>= 3   </a:t>
            </a:r>
            <a:r>
              <a:rPr lang="cs-CZ" i="1" dirty="0" err="1">
                <a:latin typeface="Calibri" pitchFamily="34" charset="0"/>
              </a:rPr>
              <a:t>t</a:t>
            </a:r>
            <a:r>
              <a:rPr lang="cs-CZ" baseline="-25000" dirty="0" err="1">
                <a:latin typeface="Calibri" pitchFamily="34" charset="0"/>
              </a:rPr>
              <a:t>BV</a:t>
            </a:r>
            <a:r>
              <a:rPr lang="cs-CZ" dirty="0">
                <a:latin typeface="Calibri" pitchFamily="34" charset="0"/>
              </a:rPr>
              <a:t> = 4</a:t>
            </a:r>
          </a:p>
          <a:p>
            <a:endParaRPr lang="cs-CZ" sz="1400" baseline="-25000" dirty="0">
              <a:latin typeface="Calibri" pitchFamily="34" charset="0"/>
            </a:endParaRPr>
          </a:p>
          <a:p>
            <a:r>
              <a:rPr lang="cs-CZ" sz="1400" dirty="0">
                <a:latin typeface="Calibri" pitchFamily="34" charset="0"/>
              </a:rPr>
              <a:t>rychlost </a:t>
            </a:r>
            <a:r>
              <a:rPr lang="cs-CZ" sz="1400" b="1" dirty="0">
                <a:latin typeface="Calibri" pitchFamily="34" charset="0"/>
              </a:rPr>
              <a:t>V</a:t>
            </a:r>
            <a:r>
              <a:rPr lang="cs-CZ" sz="1400" dirty="0">
                <a:latin typeface="Calibri" pitchFamily="34" charset="0"/>
              </a:rPr>
              <a:t>laku vůči </a:t>
            </a:r>
            <a:r>
              <a:rPr lang="cs-CZ" sz="1400" b="1" dirty="0">
                <a:latin typeface="Calibri" pitchFamily="34" charset="0"/>
              </a:rPr>
              <a:t>Z</a:t>
            </a:r>
            <a:r>
              <a:rPr lang="cs-CZ" sz="1400" dirty="0">
                <a:latin typeface="Calibri" pitchFamily="34" charset="0"/>
              </a:rPr>
              <a:t>emi: </a:t>
            </a:r>
            <a:r>
              <a:rPr lang="cs-CZ" sz="1400" i="1" dirty="0">
                <a:latin typeface="Calibri" pitchFamily="34" charset="0"/>
              </a:rPr>
              <a:t>V</a:t>
            </a:r>
            <a:r>
              <a:rPr lang="cs-CZ" sz="1400" baseline="-25000" dirty="0">
                <a:latin typeface="Calibri" pitchFamily="34" charset="0"/>
              </a:rPr>
              <a:t>VZ</a:t>
            </a:r>
            <a:endParaRPr lang="cs-CZ" sz="1400" dirty="0">
              <a:latin typeface="Calibri" pitchFamily="34" charset="0"/>
            </a:endParaRPr>
          </a:p>
          <a:p>
            <a:r>
              <a:rPr lang="cs-CZ" i="1" dirty="0" err="1">
                <a:latin typeface="Calibri" pitchFamily="34" charset="0"/>
              </a:rPr>
              <a:t>x</a:t>
            </a:r>
            <a:r>
              <a:rPr lang="cs-CZ" baseline="-25000" dirty="0" err="1">
                <a:latin typeface="Calibri" pitchFamily="34" charset="0"/>
              </a:rPr>
              <a:t>BV</a:t>
            </a:r>
            <a:r>
              <a:rPr lang="cs-CZ" i="1" dirty="0">
                <a:latin typeface="Calibri" pitchFamily="34" charset="0"/>
              </a:rPr>
              <a:t> </a:t>
            </a:r>
            <a:r>
              <a:rPr lang="cs-CZ" dirty="0">
                <a:latin typeface="Calibri" pitchFamily="34" charset="0"/>
              </a:rPr>
              <a:t>= </a:t>
            </a:r>
            <a:r>
              <a:rPr lang="cs-CZ" i="1" dirty="0" err="1">
                <a:latin typeface="Calibri" pitchFamily="34" charset="0"/>
              </a:rPr>
              <a:t>x</a:t>
            </a:r>
            <a:r>
              <a:rPr lang="cs-CZ" baseline="-25000" dirty="0" err="1">
                <a:latin typeface="Calibri" pitchFamily="34" charset="0"/>
              </a:rPr>
              <a:t>BZ</a:t>
            </a:r>
            <a:r>
              <a:rPr lang="cs-CZ" dirty="0">
                <a:latin typeface="Calibri" pitchFamily="34" charset="0"/>
              </a:rPr>
              <a:t> – </a:t>
            </a:r>
            <a:r>
              <a:rPr lang="cs-CZ" i="1" dirty="0" err="1">
                <a:latin typeface="Calibri" pitchFamily="34" charset="0"/>
              </a:rPr>
              <a:t>V</a:t>
            </a:r>
            <a:r>
              <a:rPr lang="cs-CZ" baseline="-25000" dirty="0" err="1">
                <a:latin typeface="Calibri" pitchFamily="34" charset="0"/>
              </a:rPr>
              <a:t>VZ</a:t>
            </a:r>
            <a:r>
              <a:rPr lang="cs-CZ" i="1" dirty="0" err="1">
                <a:latin typeface="Calibri" pitchFamily="34" charset="0"/>
              </a:rPr>
              <a:t>t</a:t>
            </a:r>
            <a:r>
              <a:rPr lang="cs-CZ" baseline="-25000" dirty="0" err="1">
                <a:latin typeface="Calibri" pitchFamily="34" charset="0"/>
              </a:rPr>
              <a:t>BZ</a:t>
            </a:r>
            <a:endParaRPr lang="cs-CZ" i="1" dirty="0">
              <a:latin typeface="Calibri" pitchFamily="34" charset="0"/>
            </a:endParaRPr>
          </a:p>
          <a:p>
            <a:r>
              <a:rPr lang="cs-CZ" i="1" dirty="0" err="1">
                <a:latin typeface="Calibri" pitchFamily="34" charset="0"/>
              </a:rPr>
              <a:t>t</a:t>
            </a:r>
            <a:r>
              <a:rPr lang="cs-CZ" baseline="-25000" dirty="0" err="1">
                <a:latin typeface="Calibri" pitchFamily="34" charset="0"/>
              </a:rPr>
              <a:t>BZ</a:t>
            </a:r>
            <a:r>
              <a:rPr lang="cs-CZ" dirty="0">
                <a:latin typeface="Calibri" pitchFamily="34" charset="0"/>
              </a:rPr>
              <a:t>  = </a:t>
            </a:r>
            <a:r>
              <a:rPr lang="cs-CZ" i="1" dirty="0" err="1">
                <a:latin typeface="Calibri" pitchFamily="34" charset="0"/>
              </a:rPr>
              <a:t>t</a:t>
            </a:r>
            <a:r>
              <a:rPr lang="cs-CZ" baseline="-25000" dirty="0" err="1">
                <a:latin typeface="Calibri" pitchFamily="34" charset="0"/>
              </a:rPr>
              <a:t>BV</a:t>
            </a:r>
            <a:endParaRPr lang="cs-CZ" baseline="-25000" dirty="0">
              <a:latin typeface="Calibri" pitchFamily="34" charset="0"/>
            </a:endParaRPr>
          </a:p>
          <a:p>
            <a:r>
              <a:rPr lang="cs-CZ" b="1" i="1" dirty="0">
                <a:latin typeface="Calibri" pitchFamily="34" charset="0"/>
              </a:rPr>
              <a:t>Galileiho </a:t>
            </a:r>
            <a:r>
              <a:rPr lang="cs-CZ" b="1" i="1" dirty="0" err="1">
                <a:latin typeface="Calibri" pitchFamily="34" charset="0"/>
              </a:rPr>
              <a:t>trafo</a:t>
            </a:r>
            <a:endParaRPr lang="cs-CZ" b="1" i="1" dirty="0">
              <a:latin typeface="Calibri" pitchFamily="34" charset="0"/>
            </a:endParaRPr>
          </a:p>
        </p:txBody>
      </p:sp>
      <p:sp>
        <p:nvSpPr>
          <p:cNvPr id="4" name="TextovéPole 100"/>
          <p:cNvSpPr txBox="1">
            <a:spLocks noChangeArrowheads="1"/>
          </p:cNvSpPr>
          <p:nvPr/>
        </p:nvSpPr>
        <p:spPr bwMode="auto">
          <a:xfrm>
            <a:off x="6315075" y="1198563"/>
            <a:ext cx="2828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>
                <a:latin typeface="Calibri" pitchFamily="34" charset="0"/>
              </a:rPr>
              <a:t> CD: současné </a:t>
            </a:r>
            <a:r>
              <a:rPr lang="cs-CZ" dirty="0" smtClean="0">
                <a:latin typeface="Calibri" pitchFamily="34" charset="0"/>
              </a:rPr>
              <a:t>(</a:t>
            </a:r>
            <a:r>
              <a:rPr lang="cs-CZ" b="1" dirty="0" smtClean="0">
                <a:latin typeface="Calibri" pitchFamily="34" charset="0"/>
              </a:rPr>
              <a:t>V</a:t>
            </a:r>
            <a:r>
              <a:rPr lang="cs-CZ" dirty="0" smtClean="0">
                <a:latin typeface="Calibri" pitchFamily="34" charset="0"/>
              </a:rPr>
              <a:t>lak</a:t>
            </a:r>
            <a:r>
              <a:rPr lang="cs-CZ" dirty="0">
                <a:latin typeface="Calibri" pitchFamily="34" charset="0"/>
              </a:rPr>
              <a:t>, </a:t>
            </a:r>
            <a:r>
              <a:rPr lang="cs-CZ" b="1" dirty="0">
                <a:latin typeface="Calibri" pitchFamily="34" charset="0"/>
              </a:rPr>
              <a:t>Z</a:t>
            </a:r>
            <a:r>
              <a:rPr lang="cs-CZ" dirty="0">
                <a:latin typeface="Calibri" pitchFamily="34" charset="0"/>
              </a:rPr>
              <a:t>emě)</a:t>
            </a:r>
          </a:p>
        </p:txBody>
      </p:sp>
      <p:sp>
        <p:nvSpPr>
          <p:cNvPr id="7" name="TextovéPole 100"/>
          <p:cNvSpPr txBox="1">
            <a:spLocks noChangeArrowheads="1"/>
          </p:cNvSpPr>
          <p:nvPr/>
        </p:nvSpPr>
        <p:spPr bwMode="auto">
          <a:xfrm>
            <a:off x="6673850" y="1512888"/>
            <a:ext cx="2470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Calibri" pitchFamily="34" charset="0"/>
              </a:rPr>
              <a:t> CB: soumístné (Země)</a:t>
            </a:r>
          </a:p>
        </p:txBody>
      </p:sp>
      <p:sp>
        <p:nvSpPr>
          <p:cNvPr id="10" name="TextovéPole 100"/>
          <p:cNvSpPr txBox="1">
            <a:spLocks noChangeArrowheads="1"/>
          </p:cNvSpPr>
          <p:nvPr/>
        </p:nvSpPr>
        <p:spPr bwMode="auto">
          <a:xfrm>
            <a:off x="6669088" y="1808163"/>
            <a:ext cx="25066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Calibri" pitchFamily="34" charset="0"/>
              </a:rPr>
              <a:t> DB: soumístné (vlak)</a:t>
            </a:r>
          </a:p>
        </p:txBody>
      </p:sp>
      <p:sp>
        <p:nvSpPr>
          <p:cNvPr id="25676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200" dirty="0" smtClean="0">
                <a:solidFill>
                  <a:srgbClr val="D38E27"/>
                </a:solidFill>
              </a:rPr>
              <a:t>2018-05-18  </a:t>
            </a:r>
            <a:r>
              <a:rPr lang="cs-CZ" sz="1200" dirty="0">
                <a:solidFill>
                  <a:srgbClr val="D38E27"/>
                </a:solidFill>
              </a:rPr>
              <a:t>-  </a:t>
            </a:r>
            <a:r>
              <a:rPr lang="cs-CZ" sz="1200" dirty="0" err="1">
                <a:solidFill>
                  <a:srgbClr val="D38E27"/>
                </a:solidFill>
              </a:rPr>
              <a:t>FyM</a:t>
            </a:r>
            <a:r>
              <a:rPr lang="cs-CZ" sz="1200" dirty="0">
                <a:solidFill>
                  <a:srgbClr val="D38E27"/>
                </a:solidFill>
              </a:rPr>
              <a:t> - Obdržálek</a:t>
            </a:r>
          </a:p>
        </p:txBody>
      </p:sp>
      <p:sp>
        <p:nvSpPr>
          <p:cNvPr id="92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FE384489-A0F2-4ED1-BE99-CECB0C398D44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13</a:t>
            </a:fld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/48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86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89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92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95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8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101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id="104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107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4600"/>
                            </p:stCondLst>
                            <p:childTnLst>
                              <p:par>
                                <p:cTn id="11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5100"/>
                            </p:stCondLst>
                            <p:childTnLst>
                              <p:par>
                                <p:cTn id="11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5600"/>
                            </p:stCondLst>
                            <p:childTnLst>
                              <p:par>
                                <p:cTn id="11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6100"/>
                            </p:stCondLst>
                            <p:childTnLst>
                              <p:par>
                                <p:cTn id="119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9100"/>
                            </p:stCondLst>
                            <p:childTnLst>
                              <p:par>
                                <p:cTn id="12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9600"/>
                            </p:stCondLst>
                            <p:childTnLst>
                              <p:par>
                                <p:cTn id="12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10100"/>
                            </p:stCondLst>
                            <p:childTnLst>
                              <p:par>
                                <p:cTn id="12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10600"/>
                            </p:stCondLst>
                            <p:childTnLst>
                              <p:par>
                                <p:cTn id="13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5" presetID="3" presetClass="exit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3" presetClass="exit" presetSubtype="1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6" presetID="1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3" presetClass="exit" presetSubtype="1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2" dur="500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5" dur="500"/>
                                        <p:tgtEl>
                                          <p:spTgt spid="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 nodeType="clickPar">
                      <p:stCondLst>
                        <p:cond delay="indefinite"/>
                      </p:stCondLst>
                      <p:childTnLst>
                        <p:par>
                          <p:cTn id="2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0" dur="500"/>
                                        <p:tgtEl>
                                          <p:spTgt spid="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2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4" dur="1000"/>
                                        <p:tgtEl>
                                          <p:spTgt spid="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6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8" dur="1000"/>
                                        <p:tgtEl>
                                          <p:spTgt spid="1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2" dur="2000"/>
                                        <p:tgtEl>
                                          <p:spTgt spid="1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26" grpId="0"/>
      <p:bldP spid="28" grpId="0"/>
      <p:bldP spid="30" grpId="0"/>
      <p:bldP spid="31" grpId="0"/>
      <p:bldP spid="32" grpId="0"/>
      <p:bldP spid="33" grpId="0"/>
      <p:bldP spid="34" grpId="0"/>
      <p:bldP spid="35" grpId="0"/>
      <p:bldP spid="42" grpId="0"/>
      <p:bldP spid="43" grpId="0"/>
      <p:bldP spid="44" grpId="0"/>
      <p:bldP spid="45" grpId="0"/>
      <p:bldP spid="46" grpId="0"/>
      <p:bldP spid="47" grpId="0"/>
      <p:bldP spid="50" grpId="0"/>
      <p:bldP spid="74" grpId="0"/>
      <p:bldP spid="77" grpId="0"/>
      <p:bldP spid="78" grpId="0"/>
      <p:bldP spid="84" grpId="0" animBg="1"/>
      <p:bldP spid="88" grpId="0"/>
      <p:bldP spid="91" grpId="0"/>
      <p:bldP spid="101" grpId="0"/>
      <p:bldP spid="102" grpId="0"/>
      <p:bldP spid="103" grpId="0" build="allAtOnce"/>
      <p:bldP spid="4" grpId="0"/>
      <p:bldP spid="7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388" y="2565400"/>
            <a:ext cx="8229600" cy="42926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Newton:</a:t>
            </a:r>
            <a:r>
              <a:rPr lang="cs-CZ" sz="3000" b="1" i="1" dirty="0" smtClean="0">
                <a:latin typeface="Book Antiqua" pitchFamily="18" charset="0"/>
              </a:rPr>
              <a:t> </a:t>
            </a:r>
            <a:r>
              <a:rPr lang="cs-CZ" sz="3000" dirty="0" smtClean="0">
                <a:latin typeface="Book Antiqua" pitchFamily="18" charset="0"/>
              </a:rPr>
              <a:t>„Hlavní inerciální soustavou“ je </a:t>
            </a:r>
            <a:br>
              <a:rPr lang="cs-CZ" sz="3000" dirty="0" smtClean="0">
                <a:latin typeface="Book Antiqua" pitchFamily="18" charset="0"/>
              </a:rPr>
            </a:br>
            <a:r>
              <a:rPr lang="cs-CZ" sz="3000" b="1" i="1" dirty="0" smtClean="0">
                <a:latin typeface="Book Antiqua" pitchFamily="18" charset="0"/>
              </a:rPr>
              <a:t>absolutní prostor</a:t>
            </a:r>
            <a:r>
              <a:rPr lang="cs-CZ" sz="3000" i="1" dirty="0" smtClean="0">
                <a:latin typeface="Book Antiqua" pitchFamily="18" charset="0"/>
              </a:rPr>
              <a:t> </a:t>
            </a:r>
            <a:r>
              <a:rPr lang="cs-CZ" sz="3000" dirty="0" smtClean="0">
                <a:latin typeface="Book Antiqua" pitchFamily="18" charset="0"/>
              </a:rPr>
              <a:t>a </a:t>
            </a:r>
            <a:r>
              <a:rPr lang="cs-CZ" sz="3000" b="1" i="1" dirty="0" smtClean="0">
                <a:latin typeface="Book Antiqua" pitchFamily="18" charset="0"/>
              </a:rPr>
              <a:t>absolutní čas.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dirty="0" smtClean="0">
                <a:latin typeface="Book Antiqua" pitchFamily="18" charset="0"/>
                <a:sym typeface="Wingdings" pitchFamily="2" charset="2"/>
              </a:rPr>
              <a:t>Ale: </a:t>
            </a:r>
            <a:r>
              <a:rPr lang="cs-CZ" sz="3000" b="1" i="1" dirty="0" smtClean="0">
                <a:solidFill>
                  <a:srgbClr val="C00000"/>
                </a:solidFill>
                <a:latin typeface="Book Antiqua" pitchFamily="18" charset="0"/>
                <a:sym typeface="Wingdings" pitchFamily="2" charset="2"/>
              </a:rPr>
              <a:t>Galileo:</a:t>
            </a:r>
            <a:r>
              <a:rPr lang="cs-CZ" sz="3000" dirty="0" smtClean="0">
                <a:latin typeface="Book Antiqua" pitchFamily="18" charset="0"/>
                <a:sym typeface="Wingdings" pitchFamily="2" charset="2"/>
              </a:rPr>
              <a:t> je-li 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i="1" dirty="0" smtClean="0">
                <a:latin typeface="Book Antiqua" pitchFamily="18" charset="0"/>
                <a:sym typeface="Wingdings" pitchFamily="2" charset="2"/>
              </a:rPr>
              <a:t>S </a:t>
            </a:r>
            <a:r>
              <a:rPr lang="cs-CZ" sz="3000" dirty="0" smtClean="0">
                <a:latin typeface="Book Antiqua" pitchFamily="18" charset="0"/>
                <a:sym typeface="Wingdings" pitchFamily="2" charset="2"/>
              </a:rPr>
              <a:t>inerciální 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i="1" dirty="0" smtClean="0">
                <a:latin typeface="Book Antiqua" pitchFamily="18" charset="0"/>
                <a:sym typeface="Wingdings" pitchFamily="2" charset="2"/>
              </a:rPr>
              <a:t>S’</a:t>
            </a:r>
            <a:r>
              <a:rPr lang="cs-CZ" sz="3000" b="1" i="1" dirty="0" smtClean="0">
                <a:latin typeface="Book Antiqua" pitchFamily="18" charset="0"/>
                <a:sym typeface="Wingdings" pitchFamily="2" charset="2"/>
              </a:rPr>
              <a:t> </a:t>
            </a:r>
            <a:r>
              <a:rPr lang="cs-CZ" sz="3000" dirty="0" smtClean="0">
                <a:latin typeface="Book Antiqua" pitchFamily="18" charset="0"/>
                <a:sym typeface="Wingdings" pitchFamily="2" charset="2"/>
              </a:rPr>
              <a:t>vůči ní pohybuje rovnoměrně přímočaře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i="1" dirty="0" smtClean="0">
                <a:latin typeface="Book Antiqua" pitchFamily="18" charset="0"/>
                <a:sym typeface="Wingdings" pitchFamily="2" charset="2"/>
              </a:rPr>
              <a:t>→ S’ </a:t>
            </a:r>
            <a:r>
              <a:rPr lang="cs-CZ" sz="3000" dirty="0">
                <a:latin typeface="Book Antiqua" pitchFamily="18" charset="0"/>
                <a:sym typeface="Wingdings" pitchFamily="2" charset="2"/>
              </a:rPr>
              <a:t>je také inerciální</a:t>
            </a:r>
            <a:r>
              <a:rPr lang="cs-CZ" sz="3000" b="1" i="1" dirty="0" smtClean="0">
                <a:latin typeface="Book Antiqua" pitchFamily="18" charset="0"/>
                <a:sym typeface="Wingdings" pitchFamily="2" charset="2"/>
              </a:rPr>
              <a:t>.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Newton</a:t>
            </a:r>
            <a:r>
              <a:rPr lang="cs-CZ" sz="3000" b="1" i="1" dirty="0">
                <a:solidFill>
                  <a:srgbClr val="CC0000"/>
                </a:solidFill>
                <a:latin typeface="Book Antiqua" pitchFamily="18" charset="0"/>
              </a:rPr>
              <a:t>:</a:t>
            </a:r>
            <a:r>
              <a:rPr lang="cs-CZ" sz="3000" b="1" i="1" dirty="0">
                <a:latin typeface="Book Antiqua" pitchFamily="18" charset="0"/>
              </a:rPr>
              <a:t> </a:t>
            </a:r>
            <a:r>
              <a:rPr lang="cs-CZ" sz="3000" dirty="0" smtClean="0">
                <a:latin typeface="Book Antiqua" pitchFamily="18" charset="0"/>
              </a:rPr>
              <a:t>Ve všech </a:t>
            </a:r>
            <a:r>
              <a:rPr lang="cs-CZ" sz="3000" dirty="0" smtClean="0">
                <a:latin typeface="Book Antiqua" pitchFamily="18" charset="0"/>
                <a:sym typeface="Wingdings" pitchFamily="2" charset="2"/>
              </a:rPr>
              <a:t>inerciálních </a:t>
            </a:r>
            <a:r>
              <a:rPr lang="cs-CZ" sz="3000" i="1" dirty="0" smtClean="0">
                <a:latin typeface="Book Antiqua" pitchFamily="18" charset="0"/>
                <a:sym typeface="Wingdings" pitchFamily="2" charset="2"/>
              </a:rPr>
              <a:t>S, S’ </a:t>
            </a:r>
            <a:r>
              <a:rPr lang="cs-CZ" sz="3000" dirty="0" smtClean="0">
                <a:latin typeface="Book Antiqua" pitchFamily="18" charset="0"/>
                <a:sym typeface="Wingdings" pitchFamily="2" charset="2"/>
              </a:rPr>
              <a:t>je týž čas.</a:t>
            </a:r>
            <a:r>
              <a:rPr lang="cs-CZ" sz="3000" b="1" i="1" dirty="0" smtClean="0">
                <a:latin typeface="Book Antiqua" pitchFamily="18" charset="0"/>
                <a:sym typeface="Wingdings" pitchFamily="2" charset="2"/>
              </a:rPr>
              <a:t> </a:t>
            </a:r>
            <a:endParaRPr lang="cs-CZ" sz="3000" dirty="0" smtClean="0">
              <a:latin typeface="Book Antiqua" pitchFamily="18" charset="0"/>
              <a:sym typeface="Wingdings" pitchFamily="2" charset="2"/>
            </a:endParaRPr>
          </a:p>
        </p:txBody>
      </p:sp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9699" name="Text Box 6"/>
          <p:cNvSpPr txBox="1">
            <a:spLocks noChangeArrowheads="1"/>
          </p:cNvSpPr>
          <p:nvPr/>
        </p:nvSpPr>
        <p:spPr bwMode="auto">
          <a:xfrm>
            <a:off x="1187450" y="404813"/>
            <a:ext cx="71294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První Newtonův zákon (1NZ)</a:t>
            </a:r>
          </a:p>
        </p:txBody>
      </p:sp>
      <p:sp>
        <p:nvSpPr>
          <p:cNvPr id="29700" name="Rectangle 7" descr="5%"/>
          <p:cNvSpPr>
            <a:spLocks noChangeArrowheads="1"/>
          </p:cNvSpPr>
          <p:nvPr/>
        </p:nvSpPr>
        <p:spPr bwMode="auto">
          <a:xfrm>
            <a:off x="971550" y="1412875"/>
            <a:ext cx="7848600" cy="936625"/>
          </a:xfrm>
          <a:prstGeom prst="rect">
            <a:avLst/>
          </a:prstGeom>
          <a:pattFill prst="pct5">
            <a:fgClr>
              <a:schemeClr val="bg1"/>
            </a:fgClr>
            <a:bgClr>
              <a:schemeClr val="accent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4000" b="1" i="1">
                <a:solidFill>
                  <a:schemeClr val="tx2"/>
                </a:solidFill>
              </a:rPr>
              <a:t>Existuje inerciální soustava.</a:t>
            </a:r>
          </a:p>
        </p:txBody>
      </p:sp>
      <p:sp>
        <p:nvSpPr>
          <p:cNvPr id="29701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200" dirty="0" smtClean="0">
                <a:solidFill>
                  <a:srgbClr val="D38E27"/>
                </a:solidFill>
              </a:rPr>
              <a:t>2018-05-18  </a:t>
            </a:r>
            <a:r>
              <a:rPr lang="cs-CZ" sz="1200" dirty="0">
                <a:solidFill>
                  <a:srgbClr val="D38E27"/>
                </a:solidFill>
              </a:rPr>
              <a:t>-  </a:t>
            </a:r>
            <a:r>
              <a:rPr lang="cs-CZ" sz="1200" dirty="0" err="1">
                <a:solidFill>
                  <a:srgbClr val="D38E27"/>
                </a:solidFill>
              </a:rPr>
              <a:t>FyM</a:t>
            </a:r>
            <a:r>
              <a:rPr lang="cs-CZ" sz="1200" dirty="0">
                <a:solidFill>
                  <a:srgbClr val="D38E27"/>
                </a:solidFill>
              </a:rPr>
              <a:t> - Obdržálek</a:t>
            </a:r>
          </a:p>
        </p:txBody>
      </p:sp>
      <p:sp>
        <p:nvSpPr>
          <p:cNvPr id="9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EA125C6-177C-46CD-BD6A-E74BE371502F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14</a:t>
            </a:fld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/48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8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8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850" y="1276350"/>
            <a:ext cx="8658225" cy="1793079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b="1" i="1" dirty="0" smtClean="0">
                <a:solidFill>
                  <a:srgbClr val="C00000"/>
                </a:solidFill>
                <a:latin typeface="Book Antiqua" pitchFamily="18" charset="0"/>
              </a:rPr>
              <a:t>Galileův princip relativity: </a:t>
            </a:r>
            <a:r>
              <a:rPr lang="cs-CZ" sz="3000" dirty="0" smtClean="0">
                <a:solidFill>
                  <a:schemeClr val="tx1"/>
                </a:solidFill>
                <a:latin typeface="Book Antiqua" pitchFamily="18" charset="0"/>
              </a:rPr>
              <a:t>mechanickými jevy </a:t>
            </a:r>
            <a:r>
              <a:rPr lang="cs-CZ" sz="3000" b="1" i="1" dirty="0">
                <a:solidFill>
                  <a:srgbClr val="CC0000"/>
                </a:solidFill>
                <a:latin typeface="Book Antiqua" pitchFamily="18" charset="0"/>
              </a:rPr>
              <a:t>nelze</a:t>
            </a:r>
            <a:r>
              <a:rPr lang="cs-CZ" sz="30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dirty="0" smtClean="0">
                <a:solidFill>
                  <a:schemeClr val="tx1"/>
                </a:solidFill>
                <a:latin typeface="Book Antiqua" pitchFamily="18" charset="0"/>
              </a:rPr>
              <a:t>rozlišit mezi inerciálními soustavami, která z nich je </a:t>
            </a:r>
            <a:r>
              <a:rPr lang="cs-CZ" sz="3000" b="1" i="1" dirty="0" smtClean="0">
                <a:solidFill>
                  <a:schemeClr val="tx1"/>
                </a:solidFill>
                <a:latin typeface="Book Antiqua" pitchFamily="18" charset="0"/>
              </a:rPr>
              <a:t>absolutní prostor a čas </a:t>
            </a:r>
            <a:r>
              <a:rPr lang="cs-CZ" sz="3000" dirty="0" smtClean="0">
                <a:solidFill>
                  <a:schemeClr val="tx1"/>
                </a:solidFill>
                <a:latin typeface="Book Antiqua" pitchFamily="18" charset="0"/>
              </a:rPr>
              <a:t>– </a:t>
            </a:r>
            <a:r>
              <a:rPr lang="cs-CZ" b="1" i="1" dirty="0" smtClean="0">
                <a:solidFill>
                  <a:schemeClr val="tx1"/>
                </a:solidFill>
                <a:latin typeface="Book Antiqua" pitchFamily="18" charset="0"/>
              </a:rPr>
              <a:t>APČ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sz="3000" dirty="0" smtClean="0">
                <a:solidFill>
                  <a:schemeClr val="tx1"/>
                </a:solidFill>
                <a:latin typeface="Book Antiqua" pitchFamily="18" charset="0"/>
              </a:rPr>
              <a:t>.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b="1" i="1" dirty="0" smtClean="0">
                <a:solidFill>
                  <a:srgbClr val="C00000"/>
                </a:solidFill>
                <a:latin typeface="Book Antiqua" pitchFamily="18" charset="0"/>
              </a:rPr>
              <a:t>Galileo: </a:t>
            </a:r>
            <a:r>
              <a:rPr lang="cs-CZ" sz="3000" dirty="0" smtClean="0">
                <a:solidFill>
                  <a:schemeClr val="tx1"/>
                </a:solidFill>
                <a:latin typeface="Book Antiqua" pitchFamily="18" charset="0"/>
              </a:rPr>
              <a:t>rychlosti se sčítají</a:t>
            </a:r>
          </a:p>
        </p:txBody>
      </p:sp>
      <p:sp>
        <p:nvSpPr>
          <p:cNvPr id="31746" name="Text Box 6"/>
          <p:cNvSpPr txBox="1">
            <a:spLocks noChangeArrowheads="1"/>
          </p:cNvSpPr>
          <p:nvPr/>
        </p:nvSpPr>
        <p:spPr bwMode="auto">
          <a:xfrm>
            <a:off x="665163" y="404813"/>
            <a:ext cx="78613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Jak najít absolutní prostor a čas?</a:t>
            </a:r>
            <a:endParaRPr lang="en-US" sz="4000" b="1" i="1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261143" y="3069429"/>
            <a:ext cx="8229600" cy="1990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b="1" i="1" dirty="0">
                <a:solidFill>
                  <a:srgbClr val="CC0000"/>
                </a:solidFill>
                <a:latin typeface="Book Antiqua" pitchFamily="18" charset="0"/>
              </a:rPr>
              <a:t>Elektromagnetismus:</a:t>
            </a:r>
            <a:r>
              <a:rPr lang="cs-CZ" sz="3000" b="1" i="1" dirty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dirty="0" smtClean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dirty="0" smtClean="0">
                <a:latin typeface="Book Antiqua" pitchFamily="18" charset="0"/>
              </a:rPr>
              <a:t>Maxwellovy rovnice →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dirty="0">
                <a:latin typeface="Book Antiqua" pitchFamily="18" charset="0"/>
              </a:rPr>
              <a:t>	</a:t>
            </a:r>
            <a:r>
              <a:rPr lang="cs-CZ" sz="3000" dirty="0" smtClean="0">
                <a:latin typeface="Book Antiqua" pitchFamily="18" charset="0"/>
              </a:rPr>
              <a:t> světlo = vlny </a:t>
            </a:r>
            <a:r>
              <a:rPr lang="cs-CZ" sz="3000" dirty="0">
                <a:latin typeface="Book Antiqua" pitchFamily="18" charset="0"/>
              </a:rPr>
              <a:t>v </a:t>
            </a:r>
            <a:r>
              <a:rPr lang="cs-CZ" sz="3000" dirty="0" smtClean="0">
                <a:latin typeface="Book Antiqua" pitchFamily="18" charset="0"/>
              </a:rPr>
              <a:t>éteru;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dirty="0">
                <a:latin typeface="Book Antiqua" pitchFamily="18" charset="0"/>
              </a:rPr>
              <a:t>	</a:t>
            </a:r>
            <a:r>
              <a:rPr lang="cs-CZ" sz="3000" dirty="0" smtClean="0">
                <a:latin typeface="Book Antiqua" pitchFamily="18" charset="0"/>
              </a:rPr>
              <a:t> rychlost </a:t>
            </a:r>
            <a:r>
              <a:rPr lang="cs-CZ" sz="3000" b="1" i="1" dirty="0">
                <a:solidFill>
                  <a:srgbClr val="C00000"/>
                </a:solidFill>
                <a:latin typeface="Book Antiqua" pitchFamily="18" charset="0"/>
              </a:rPr>
              <a:t>c</a:t>
            </a:r>
            <a:r>
              <a:rPr lang="cs-CZ" sz="3000" b="1" i="1" baseline="-25000" dirty="0">
                <a:solidFill>
                  <a:srgbClr val="C00000"/>
                </a:solidFill>
                <a:latin typeface="Book Antiqua" pitchFamily="18" charset="0"/>
              </a:rPr>
              <a:t>0</a:t>
            </a:r>
            <a:r>
              <a:rPr lang="cs-CZ" sz="3000" b="1" i="1" dirty="0">
                <a:solidFill>
                  <a:srgbClr val="C00000"/>
                </a:solidFill>
                <a:latin typeface="Book Antiqua" pitchFamily="18" charset="0"/>
              </a:rPr>
              <a:t> = </a:t>
            </a:r>
            <a:r>
              <a:rPr lang="cs-CZ" sz="3000" b="1" i="1" dirty="0" smtClean="0">
                <a:solidFill>
                  <a:srgbClr val="C00000"/>
                </a:solidFill>
                <a:latin typeface="Book Antiqua" pitchFamily="18" charset="0"/>
              </a:rPr>
              <a:t>1/√</a:t>
            </a:r>
            <a:r>
              <a:rPr lang="cs-CZ" sz="3000" b="1" i="1" dirty="0">
                <a:solidFill>
                  <a:srgbClr val="C00000"/>
                </a:solidFill>
                <a:latin typeface="Book Antiqua" pitchFamily="18" charset="0"/>
              </a:rPr>
              <a:t>(</a:t>
            </a:r>
            <a:r>
              <a:rPr lang="el-GR" sz="3000" b="1" i="1" dirty="0">
                <a:solidFill>
                  <a:srgbClr val="C00000"/>
                </a:solidFill>
                <a:latin typeface="Book Antiqua" pitchFamily="18" charset="0"/>
              </a:rPr>
              <a:t>ε</a:t>
            </a:r>
            <a:r>
              <a:rPr lang="cs-CZ" sz="3000" b="1" i="1" baseline="-25000" dirty="0">
                <a:solidFill>
                  <a:srgbClr val="C00000"/>
                </a:solidFill>
                <a:latin typeface="Book Antiqua" pitchFamily="18" charset="0"/>
              </a:rPr>
              <a:t>0</a:t>
            </a:r>
            <a:r>
              <a:rPr lang="el-GR" sz="3000" b="1" i="1" dirty="0" smtClean="0">
                <a:solidFill>
                  <a:srgbClr val="C00000"/>
                </a:solidFill>
                <a:latin typeface="Book Antiqua" pitchFamily="18" charset="0"/>
              </a:rPr>
              <a:t>μ</a:t>
            </a:r>
            <a:r>
              <a:rPr lang="cs-CZ" sz="3000" b="1" i="1" baseline="-25000" dirty="0" smtClean="0">
                <a:solidFill>
                  <a:srgbClr val="C00000"/>
                </a:solidFill>
                <a:latin typeface="Book Antiqua" pitchFamily="18" charset="0"/>
              </a:rPr>
              <a:t>0</a:t>
            </a:r>
            <a:r>
              <a:rPr lang="cs-CZ" sz="3000" b="1" i="1" dirty="0" smtClean="0">
                <a:solidFill>
                  <a:srgbClr val="C00000"/>
                </a:solidFill>
                <a:latin typeface="Book Antiqua" pitchFamily="18" charset="0"/>
              </a:rPr>
              <a:t>)</a:t>
            </a:r>
            <a:r>
              <a:rPr lang="cs-CZ" sz="3000" dirty="0" smtClean="0">
                <a:latin typeface="Book Antiqua" pitchFamily="18" charset="0"/>
              </a:rPr>
              <a:t>;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dirty="0">
                <a:latin typeface="Book Antiqua" pitchFamily="18" charset="0"/>
              </a:rPr>
              <a:t>	</a:t>
            </a:r>
            <a:r>
              <a:rPr lang="cs-CZ" sz="3000" dirty="0" smtClean="0">
                <a:latin typeface="Book Antiqua" pitchFamily="18" charset="0"/>
              </a:rPr>
              <a:t> éter </a:t>
            </a:r>
            <a:r>
              <a:rPr lang="cs-CZ" sz="3000" dirty="0">
                <a:latin typeface="Book Antiqua" pitchFamily="18" charset="0"/>
              </a:rPr>
              <a:t>v klidu </a:t>
            </a:r>
            <a:r>
              <a:rPr lang="cs-CZ" sz="3000" dirty="0" smtClean="0">
                <a:latin typeface="Book Antiqua" pitchFamily="18" charset="0"/>
              </a:rPr>
              <a:t>v </a:t>
            </a:r>
            <a:r>
              <a:rPr lang="cs-CZ" sz="3000" b="1" i="1" dirty="0" smtClean="0">
                <a:latin typeface="Book Antiqua" pitchFamily="18" charset="0"/>
              </a:rPr>
              <a:t>APČ</a:t>
            </a:r>
            <a:endParaRPr lang="el-GR" sz="3000" dirty="0">
              <a:latin typeface="Book Antiqua" pitchFamily="18" charset="0"/>
            </a:endParaRPr>
          </a:p>
        </p:txBody>
      </p:sp>
      <p:sp>
        <p:nvSpPr>
          <p:cNvPr id="5" name="Zástupný symbol pro obsah 2"/>
          <p:cNvSpPr>
            <a:spLocks/>
          </p:cNvSpPr>
          <p:nvPr/>
        </p:nvSpPr>
        <p:spPr bwMode="auto">
          <a:xfrm>
            <a:off x="261143" y="5103017"/>
            <a:ext cx="8229600" cy="933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b="1" i="1" dirty="0">
                <a:solidFill>
                  <a:schemeClr val="hlink"/>
                </a:solidFill>
                <a:latin typeface="Book Antiqua" pitchFamily="18" charset="0"/>
              </a:rPr>
              <a:t>Úkol pro fyziky: </a:t>
            </a:r>
            <a:r>
              <a:rPr lang="cs-CZ" sz="3000" dirty="0">
                <a:latin typeface="Book Antiqua" pitchFamily="18" charset="0"/>
              </a:rPr>
              <a:t>Měřte </a:t>
            </a:r>
            <a:r>
              <a:rPr lang="cs-CZ" sz="3000" dirty="0" smtClean="0">
                <a:latin typeface="Book Antiqua" pitchFamily="18" charset="0"/>
              </a:rPr>
              <a:t>rychlost </a:t>
            </a:r>
            <a:r>
              <a:rPr lang="cs-CZ" sz="3000" b="1" i="1" dirty="0" smtClean="0">
                <a:latin typeface="Book Antiqua" pitchFamily="18" charset="0"/>
              </a:rPr>
              <a:t>c</a:t>
            </a:r>
            <a:r>
              <a:rPr lang="cs-CZ" sz="3000" dirty="0" smtClean="0">
                <a:latin typeface="Book Antiqua" pitchFamily="18" charset="0"/>
              </a:rPr>
              <a:t> </a:t>
            </a:r>
            <a:r>
              <a:rPr lang="cs-CZ" sz="3000" dirty="0">
                <a:latin typeface="Book Antiqua" pitchFamily="18" charset="0"/>
              </a:rPr>
              <a:t>světla! </a:t>
            </a:r>
            <a:r>
              <a:rPr lang="cs-CZ" sz="3000" dirty="0" smtClean="0">
                <a:latin typeface="Book Antiqua" pitchFamily="18" charset="0"/>
              </a:rPr>
              <a:t/>
            </a:r>
            <a:br>
              <a:rPr lang="cs-CZ" sz="3000" dirty="0" smtClean="0">
                <a:latin typeface="Book Antiqua" pitchFamily="18" charset="0"/>
              </a:rPr>
            </a:br>
            <a:r>
              <a:rPr lang="cs-CZ" sz="3000" dirty="0" smtClean="0">
                <a:latin typeface="Book Antiqua" pitchFamily="18" charset="0"/>
              </a:rPr>
              <a:t>Je-li </a:t>
            </a:r>
            <a:r>
              <a:rPr lang="cs-CZ" sz="3000" i="1" dirty="0">
                <a:latin typeface="Book Antiqua" pitchFamily="18" charset="0"/>
              </a:rPr>
              <a:t>c</a:t>
            </a:r>
            <a:r>
              <a:rPr lang="cs-CZ" sz="3000" dirty="0">
                <a:latin typeface="Book Antiqua" pitchFamily="18" charset="0"/>
              </a:rPr>
              <a:t> = </a:t>
            </a:r>
            <a:r>
              <a:rPr lang="cs-CZ" sz="3000" i="1" dirty="0">
                <a:latin typeface="Book Antiqua" pitchFamily="18" charset="0"/>
              </a:rPr>
              <a:t>c</a:t>
            </a:r>
            <a:r>
              <a:rPr lang="cs-CZ" sz="3000" baseline="-25000" dirty="0">
                <a:latin typeface="Book Antiqua" pitchFamily="18" charset="0"/>
              </a:rPr>
              <a:t>0</a:t>
            </a:r>
            <a:r>
              <a:rPr lang="cs-CZ" sz="3000" dirty="0">
                <a:latin typeface="Book Antiqua" pitchFamily="18" charset="0"/>
              </a:rPr>
              <a:t> </a:t>
            </a:r>
            <a:r>
              <a:rPr lang="cs-CZ" sz="3000" dirty="0" smtClean="0">
                <a:latin typeface="Book Antiqua" pitchFamily="18" charset="0"/>
              </a:rPr>
              <a:t>± </a:t>
            </a:r>
            <a:r>
              <a:rPr lang="cs-CZ" sz="3000" i="1" dirty="0" smtClean="0">
                <a:latin typeface="Book Antiqua" pitchFamily="18" charset="0"/>
              </a:rPr>
              <a:t>w </a:t>
            </a:r>
            <a:r>
              <a:rPr lang="cs-CZ" sz="3000" dirty="0" smtClean="0">
                <a:latin typeface="Book Antiqua" pitchFamily="18" charset="0"/>
              </a:rPr>
              <a:t> → rychlost </a:t>
            </a:r>
            <a:r>
              <a:rPr lang="cs-CZ" sz="3000" i="1" dirty="0">
                <a:latin typeface="Book Antiqua" pitchFamily="18" charset="0"/>
              </a:rPr>
              <a:t>w</a:t>
            </a:r>
            <a:r>
              <a:rPr lang="cs-CZ" sz="3000" dirty="0">
                <a:latin typeface="Book Antiqua" pitchFamily="18" charset="0"/>
              </a:rPr>
              <a:t> vůči éteru.</a:t>
            </a:r>
          </a:p>
        </p:txBody>
      </p:sp>
      <p:sp>
        <p:nvSpPr>
          <p:cNvPr id="6" name="Zástupný symbol pro obsah 2"/>
          <p:cNvSpPr>
            <a:spLocks/>
          </p:cNvSpPr>
          <p:nvPr/>
        </p:nvSpPr>
        <p:spPr bwMode="auto">
          <a:xfrm>
            <a:off x="261143" y="6036866"/>
            <a:ext cx="8577262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b="1" i="1" dirty="0">
                <a:solidFill>
                  <a:schemeClr val="hlink"/>
                </a:solidFill>
                <a:latin typeface="Book Antiqua" pitchFamily="18" charset="0"/>
              </a:rPr>
              <a:t>Vyšlo:  </a:t>
            </a:r>
            <a:r>
              <a:rPr lang="cs-CZ" sz="3000" dirty="0">
                <a:latin typeface="Book Antiqua" pitchFamily="18" charset="0"/>
              </a:rPr>
              <a:t>Světlo má v každé IS tutéž rychlost </a:t>
            </a:r>
            <a:r>
              <a:rPr lang="cs-CZ" sz="3000" i="1" dirty="0">
                <a:latin typeface="Book Antiqua" pitchFamily="18" charset="0"/>
              </a:rPr>
              <a:t>c</a:t>
            </a:r>
            <a:r>
              <a:rPr lang="cs-CZ" sz="3000" baseline="-25000" dirty="0">
                <a:latin typeface="Book Antiqua" pitchFamily="18" charset="0"/>
              </a:rPr>
              <a:t>0</a:t>
            </a:r>
            <a:r>
              <a:rPr lang="cs-CZ" sz="3000" dirty="0">
                <a:latin typeface="Book Antiqua" pitchFamily="18" charset="0"/>
              </a:rPr>
              <a:t>!    </a:t>
            </a:r>
            <a:r>
              <a:rPr lang="cs-CZ" sz="3000" b="1" i="1" dirty="0">
                <a:solidFill>
                  <a:schemeClr val="hlink"/>
                </a:solidFill>
                <a:latin typeface="Book Antiqua" pitchFamily="18" charset="0"/>
              </a:rPr>
              <a:t>!?</a:t>
            </a:r>
            <a:endParaRPr lang="cs-CZ" sz="3000" dirty="0">
              <a:latin typeface="Book Antiqua" pitchFamily="18" charset="0"/>
            </a:endParaRPr>
          </a:p>
        </p:txBody>
      </p:sp>
      <p:sp>
        <p:nvSpPr>
          <p:cNvPr id="31750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200" dirty="0" smtClean="0">
                <a:solidFill>
                  <a:srgbClr val="D38E27"/>
                </a:solidFill>
              </a:rPr>
              <a:t>2018-05-18  </a:t>
            </a:r>
            <a:r>
              <a:rPr lang="cs-CZ" sz="1200" dirty="0">
                <a:solidFill>
                  <a:srgbClr val="D38E27"/>
                </a:solidFill>
              </a:rPr>
              <a:t>-  </a:t>
            </a:r>
            <a:r>
              <a:rPr lang="cs-CZ" sz="1200" dirty="0" err="1">
                <a:solidFill>
                  <a:srgbClr val="D38E27"/>
                </a:solidFill>
              </a:rPr>
              <a:t>FyM</a:t>
            </a:r>
            <a:r>
              <a:rPr lang="cs-CZ" sz="1200" dirty="0">
                <a:solidFill>
                  <a:srgbClr val="D38E27"/>
                </a:solidFill>
              </a:rPr>
              <a:t> - Obdržálek</a:t>
            </a:r>
          </a:p>
        </p:txBody>
      </p:sp>
      <p:sp>
        <p:nvSpPr>
          <p:cNvPr id="10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1E51BD01-CBDC-4719-B252-4691AF185EC8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15</a:t>
            </a:fld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/48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723900" y="361157"/>
            <a:ext cx="7840662" cy="838200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cs-CZ" sz="4000" b="1" i="1" cap="none" dirty="0" smtClean="0">
                <a:solidFill>
                  <a:srgbClr val="FF0000"/>
                </a:solidFill>
                <a:effectLst/>
                <a:latin typeface="Book Antiqua" pitchFamily="18" charset="0"/>
              </a:rPr>
              <a:t>spor:</a:t>
            </a:r>
            <a:r>
              <a:rPr lang="cs-CZ" sz="4000" b="1" i="1" cap="none" dirty="0" smtClean="0">
                <a:solidFill>
                  <a:schemeClr val="tx1"/>
                </a:solidFill>
                <a:effectLst/>
                <a:latin typeface="Book Antiqua" pitchFamily="18" charset="0"/>
              </a:rPr>
              <a:t> Princip stálé rychlosti světelné</a:t>
            </a:r>
            <a:endParaRPr lang="en-US" sz="4000" b="1" i="1" cap="none" dirty="0" smtClean="0">
              <a:solidFill>
                <a:schemeClr val="tx1"/>
              </a:solidFill>
              <a:effectLst/>
              <a:latin typeface="Book Antiqua" pitchFamily="18" charset="0"/>
            </a:endParaRPr>
          </a:p>
        </p:txBody>
      </p:sp>
      <p:sp>
        <p:nvSpPr>
          <p:cNvPr id="35842" name="Rectangle 3"/>
          <p:cNvSpPr>
            <a:spLocks noGrp="1"/>
          </p:cNvSpPr>
          <p:nvPr>
            <p:ph type="body" idx="4294967295"/>
          </p:nvPr>
        </p:nvSpPr>
        <p:spPr>
          <a:xfrm>
            <a:off x="304800" y="1554162"/>
            <a:ext cx="8686800" cy="5303837"/>
          </a:xfrm>
        </p:spPr>
        <p:txBody>
          <a:bodyPr/>
          <a:lstStyle/>
          <a:p>
            <a:endParaRPr lang="en-US" dirty="0" smtClean="0"/>
          </a:p>
        </p:txBody>
      </p:sp>
      <p:sp>
        <p:nvSpPr>
          <p:cNvPr id="3" name="Zástupný symbol pro obsah 2"/>
          <p:cNvSpPr>
            <a:spLocks/>
          </p:cNvSpPr>
          <p:nvPr/>
        </p:nvSpPr>
        <p:spPr bwMode="auto">
          <a:xfrm>
            <a:off x="323849" y="2565400"/>
            <a:ext cx="9446684" cy="1049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cs-CZ" sz="3000" dirty="0" smtClean="0">
                <a:latin typeface="Book Antiqua" pitchFamily="18" charset="0"/>
              </a:rPr>
              <a:t>Světelná rychlost </a:t>
            </a:r>
            <a:r>
              <a:rPr lang="cs-CZ" sz="3000" i="1" dirty="0" smtClean="0">
                <a:latin typeface="Book Antiqua" pitchFamily="18" charset="0"/>
              </a:rPr>
              <a:t>c</a:t>
            </a:r>
            <a:r>
              <a:rPr lang="cs-CZ" sz="3000" baseline="-25000" dirty="0" smtClean="0">
                <a:latin typeface="Book Antiqua" pitchFamily="18" charset="0"/>
              </a:rPr>
              <a:t>0</a:t>
            </a:r>
            <a:r>
              <a:rPr lang="cs-CZ" sz="3000" dirty="0">
                <a:latin typeface="Book Antiqua" pitchFamily="18" charset="0"/>
              </a:rPr>
              <a:t> </a:t>
            </a:r>
            <a:r>
              <a:rPr lang="cs-CZ" sz="3000" dirty="0" smtClean="0">
                <a:latin typeface="Book Antiqua" pitchFamily="18" charset="0"/>
              </a:rPr>
              <a:t>= 299 792 458 m/s</a:t>
            </a:r>
            <a:r>
              <a:rPr lang="cs-CZ" sz="3000" dirty="0">
                <a:latin typeface="Book Antiqua" pitchFamily="18" charset="0"/>
              </a:rPr>
              <a:t>. (</a:t>
            </a:r>
            <a:r>
              <a:rPr lang="en-US" sz="3000" dirty="0">
                <a:latin typeface="Book Antiqua" pitchFamily="18" charset="0"/>
              </a:rPr>
              <a:t>D</a:t>
            </a:r>
            <a:r>
              <a:rPr lang="cs-CZ" sz="3000" dirty="0">
                <a:latin typeface="Book Antiqua" pitchFamily="18" charset="0"/>
              </a:rPr>
              <a:t>á</a:t>
            </a:r>
            <a:r>
              <a:rPr lang="en-US" sz="3000" dirty="0">
                <a:latin typeface="Book Antiqua" pitchFamily="18" charset="0"/>
              </a:rPr>
              <a:t>le</a:t>
            </a:r>
            <a:r>
              <a:rPr lang="cs-CZ" sz="3000" dirty="0">
                <a:latin typeface="Book Antiqua" pitchFamily="18" charset="0"/>
              </a:rPr>
              <a:t> jen </a:t>
            </a:r>
            <a:r>
              <a:rPr lang="cs-CZ" sz="3000" i="1" dirty="0">
                <a:latin typeface="Book Antiqua" pitchFamily="18" charset="0"/>
              </a:rPr>
              <a:t>c</a:t>
            </a:r>
            <a:r>
              <a:rPr lang="cs-CZ" sz="3000" dirty="0" smtClean="0">
                <a:latin typeface="Book Antiqua" pitchFamily="18" charset="0"/>
              </a:rPr>
              <a:t>.)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cs-CZ" sz="3000" dirty="0" smtClean="0">
                <a:solidFill>
                  <a:schemeClr val="tx2"/>
                </a:solidFill>
                <a:latin typeface="Book Antiqua" pitchFamily="18" charset="0"/>
              </a:rPr>
              <a:t>Vlastnost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b="1" i="1" dirty="0" smtClean="0">
                <a:solidFill>
                  <a:schemeClr val="tx2"/>
                </a:solidFill>
                <a:latin typeface="Book Antiqua" pitchFamily="18" charset="0"/>
              </a:rPr>
              <a:t>prostoročasu, </a:t>
            </a:r>
            <a:r>
              <a:rPr lang="cs-CZ" sz="3000" dirty="0" smtClean="0">
                <a:solidFill>
                  <a:schemeClr val="tx2"/>
                </a:solidFill>
                <a:latin typeface="Book Antiqua" pitchFamily="18" charset="0"/>
              </a:rPr>
              <a:t>nikoli jen světla.</a:t>
            </a:r>
            <a:endParaRPr lang="en-US" sz="3000" dirty="0">
              <a:solidFill>
                <a:schemeClr val="tx2"/>
              </a:solidFill>
              <a:latin typeface="Book Antiqua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endParaRPr lang="cs-CZ" sz="3000" dirty="0">
              <a:latin typeface="Book Antiqua" pitchFamily="18" charset="0"/>
            </a:endParaRPr>
          </a:p>
        </p:txBody>
      </p:sp>
      <p:sp>
        <p:nvSpPr>
          <p:cNvPr id="35844" name="Rectangle 7" descr="5%"/>
          <p:cNvSpPr>
            <a:spLocks noChangeArrowheads="1"/>
          </p:cNvSpPr>
          <p:nvPr/>
        </p:nvSpPr>
        <p:spPr bwMode="auto">
          <a:xfrm>
            <a:off x="323850" y="1412875"/>
            <a:ext cx="8640763" cy="936625"/>
          </a:xfrm>
          <a:prstGeom prst="rect">
            <a:avLst/>
          </a:prstGeom>
          <a:pattFill prst="pct5">
            <a:fgClr>
              <a:schemeClr val="bg1"/>
            </a:fgClr>
            <a:bgClr>
              <a:schemeClr val="accent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4000" b="1" i="1">
                <a:solidFill>
                  <a:schemeClr val="tx2"/>
                </a:solidFill>
              </a:rPr>
              <a:t>Světelná rychlost je táž v každé IS.</a:t>
            </a:r>
            <a:endParaRPr lang="en-US" sz="4000" b="1" i="1">
              <a:solidFill>
                <a:schemeClr val="tx2"/>
              </a:solidFill>
            </a:endParaRPr>
          </a:p>
        </p:txBody>
      </p:sp>
      <p:sp>
        <p:nvSpPr>
          <p:cNvPr id="35848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200" dirty="0" smtClean="0">
                <a:solidFill>
                  <a:srgbClr val="D38E27"/>
                </a:solidFill>
              </a:rPr>
              <a:t>2018-05-18  </a:t>
            </a:r>
            <a:r>
              <a:rPr lang="cs-CZ" sz="1200" dirty="0">
                <a:solidFill>
                  <a:srgbClr val="D38E27"/>
                </a:solidFill>
              </a:rPr>
              <a:t>-  </a:t>
            </a:r>
            <a:r>
              <a:rPr lang="cs-CZ" sz="1200" dirty="0" err="1">
                <a:solidFill>
                  <a:srgbClr val="D38E27"/>
                </a:solidFill>
              </a:rPr>
              <a:t>FyM</a:t>
            </a:r>
            <a:r>
              <a:rPr lang="cs-CZ" sz="1200" dirty="0">
                <a:solidFill>
                  <a:srgbClr val="D38E27"/>
                </a:solidFill>
              </a:rPr>
              <a:t> - Obdržálek</a:t>
            </a:r>
          </a:p>
        </p:txBody>
      </p:sp>
      <p:sp>
        <p:nvSpPr>
          <p:cNvPr id="12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03C61025-6CE5-4D62-8328-B446B780EA44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16</a:t>
            </a:fld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/48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74638" y="2403475"/>
            <a:ext cx="8713787" cy="4070350"/>
          </a:xfrm>
        </p:spPr>
        <p:txBody>
          <a:bodyPr/>
          <a:lstStyle/>
          <a:p>
            <a:pPr marL="609600" indent="-609600" algn="ctr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4000" b="1" i="1" dirty="0" smtClean="0">
                <a:solidFill>
                  <a:schemeClr val="tx1"/>
                </a:solidFill>
                <a:latin typeface="Book Antiqua" pitchFamily="18" charset="0"/>
                <a:sym typeface="Wingdings" pitchFamily="2" charset="2"/>
              </a:rPr>
              <a:t>1) </a:t>
            </a:r>
            <a:r>
              <a:rPr lang="cs-CZ" altLang="cs-CZ" sz="3800" b="1" i="1" dirty="0" smtClean="0">
                <a:latin typeface="Book Antiqua" pitchFamily="18" charset="0"/>
                <a:sym typeface="Wingdings" pitchFamily="2" charset="2"/>
              </a:rPr>
              <a:t>Všechny IS jsou rovnoprávné</a:t>
            </a:r>
          </a:p>
          <a:p>
            <a:pPr marL="609600" indent="-609600" algn="ctr" eaLnBrk="1" hangingPunct="1">
              <a:lnSpc>
                <a:spcPct val="90000"/>
              </a:lnSpc>
              <a:buFont typeface="Franklin Gothic Medium" pitchFamily="34" charset="0"/>
              <a:buNone/>
            </a:pPr>
            <a:endParaRPr lang="cs-CZ" altLang="cs-CZ" sz="1600" b="1" i="1" dirty="0">
              <a:latin typeface="Book Antiqua" pitchFamily="18" charset="0"/>
              <a:sym typeface="Wingdings" pitchFamily="2" charset="2"/>
            </a:endParaRPr>
          </a:p>
          <a:p>
            <a:pPr marL="609600" indent="-609600" algn="ctr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4000" b="1" i="1" dirty="0" smtClean="0">
                <a:solidFill>
                  <a:schemeClr val="tx1"/>
                </a:solidFill>
                <a:latin typeface="Book Antiqua" pitchFamily="18" charset="0"/>
                <a:sym typeface="Wingdings" pitchFamily="2" charset="2"/>
              </a:rPr>
              <a:t>2) </a:t>
            </a:r>
            <a:r>
              <a:rPr lang="cs-CZ" altLang="cs-CZ" sz="4000" b="1" i="1" dirty="0" smtClean="0">
                <a:latin typeface="Book Antiqua" pitchFamily="18" charset="0"/>
                <a:sym typeface="Wingdings" pitchFamily="2" charset="2"/>
              </a:rPr>
              <a:t>Co má světelnou rychlost c</a:t>
            </a:r>
            <a:r>
              <a:rPr lang="cs-CZ" altLang="cs-CZ" sz="4000" b="1" i="1" baseline="-25000" dirty="0" smtClean="0">
                <a:latin typeface="Book Antiqua" pitchFamily="18" charset="0"/>
                <a:sym typeface="Wingdings" pitchFamily="2" charset="2"/>
              </a:rPr>
              <a:t>0</a:t>
            </a:r>
            <a:r>
              <a:rPr lang="cs-CZ" altLang="cs-CZ" sz="4000" b="1" i="1" dirty="0" smtClean="0">
                <a:latin typeface="Book Antiqua" pitchFamily="18" charset="0"/>
                <a:sym typeface="Wingdings" pitchFamily="2" charset="2"/>
              </a:rPr>
              <a:t> v jedné IS, má ji v každé IS</a:t>
            </a:r>
          </a:p>
          <a:p>
            <a:pPr marL="609600" indent="-609600" algn="ctr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4000" dirty="0" smtClean="0">
                <a:latin typeface="Book Antiqua" pitchFamily="18" charset="0"/>
                <a:sym typeface="Wingdings" pitchFamily="2" charset="2"/>
              </a:rPr>
              <a:t>(× Newton: Co má rychlost ∞, </a:t>
            </a:r>
            <a:br>
              <a:rPr lang="cs-CZ" altLang="cs-CZ" sz="4000" dirty="0" smtClean="0">
                <a:latin typeface="Book Antiqua" pitchFamily="18" charset="0"/>
                <a:sym typeface="Wingdings" pitchFamily="2" charset="2"/>
              </a:rPr>
            </a:br>
            <a:r>
              <a:rPr lang="cs-CZ" altLang="cs-CZ" sz="4000" dirty="0" smtClean="0">
                <a:latin typeface="Book Antiqua" pitchFamily="18" charset="0"/>
                <a:sym typeface="Wingdings" pitchFamily="2" charset="2"/>
              </a:rPr>
              <a:t>má ji v každé IS = současnost)</a:t>
            </a:r>
          </a:p>
        </p:txBody>
      </p:sp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0D0C822D-F96E-4274-8515-88B2CF224940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17</a:t>
            </a:fld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/48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77828" name="Text Box 7"/>
          <p:cNvSpPr txBox="1">
            <a:spLocks noChangeArrowheads="1"/>
          </p:cNvSpPr>
          <p:nvPr/>
        </p:nvSpPr>
        <p:spPr bwMode="auto">
          <a:xfrm>
            <a:off x="1462088" y="333375"/>
            <a:ext cx="63373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4000" b="1" i="1">
                <a:solidFill>
                  <a:srgbClr val="0070C0"/>
                </a:solidFill>
                <a:latin typeface="Book Antiqua" pitchFamily="18" charset="0"/>
              </a:rPr>
              <a:t>Dva pilíře STR:</a:t>
            </a:r>
            <a:endParaRPr lang="en-US" altLang="cs-CZ" sz="4000" i="1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77829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200" dirty="0" smtClean="0">
                <a:solidFill>
                  <a:srgbClr val="D38E27"/>
                </a:solidFill>
              </a:rPr>
              <a:t>2018-05-18  </a:t>
            </a:r>
            <a:r>
              <a:rPr lang="cs-CZ" sz="1200" dirty="0">
                <a:solidFill>
                  <a:srgbClr val="D38E27"/>
                </a:solidFill>
              </a:rPr>
              <a:t>-  </a:t>
            </a:r>
            <a:r>
              <a:rPr lang="cs-CZ" sz="1200" dirty="0" err="1">
                <a:solidFill>
                  <a:srgbClr val="D38E27"/>
                </a:solidFill>
              </a:rPr>
              <a:t>FyM</a:t>
            </a:r>
            <a:r>
              <a:rPr lang="cs-CZ" sz="1200" dirty="0">
                <a:solidFill>
                  <a:srgbClr val="D38E27"/>
                </a:solidFill>
              </a:rPr>
              <a:t> - Obdržálek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772509" y="1390650"/>
          <a:ext cx="7609491" cy="47942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142"/>
                <a:gridCol w="2441754"/>
                <a:gridCol w="44450"/>
                <a:gridCol w="291260"/>
                <a:gridCol w="488057"/>
                <a:gridCol w="251900"/>
                <a:gridCol w="346364"/>
                <a:gridCol w="432953"/>
                <a:gridCol w="299132"/>
                <a:gridCol w="369979"/>
                <a:gridCol w="409338"/>
                <a:gridCol w="417211"/>
                <a:gridCol w="393593"/>
                <a:gridCol w="417211"/>
                <a:gridCol w="409338"/>
                <a:gridCol w="369979"/>
                <a:gridCol w="112830"/>
              </a:tblGrid>
              <a:tr h="212923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470703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Aberace stálic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Fizeauúv koef. strhávání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Michelson-Morley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Kennedy-Thorndike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Pohyb zdroje i zrcadla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de Sitter - dvojhvězdy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Michelson se slunečním světlem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Změna hmotnosti </a:t>
                      </a:r>
                      <a:r>
                        <a:rPr lang="cs-CZ" sz="1200" u="none" strike="noStrike" dirty="0" smtClean="0">
                          <a:effectLst/>
                        </a:rPr>
                        <a:t>na rychlosti</a:t>
                      </a:r>
                      <a:endParaRPr lang="cs-CZ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Úměrnost hmotnosti a energie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záření pohybujícího se náboje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Rozpad mionu při vys. rychlostech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Trouron-Nobel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Unipolární indukce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</a:tr>
              <a:tr h="212923">
                <a:tc>
                  <a:txBody>
                    <a:bodyPr/>
                    <a:lstStyle/>
                    <a:p>
                      <a:pPr algn="l" fontAlgn="b"/>
                      <a:endParaRPr lang="cs-CZ" sz="10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Vlnové teorie</a:t>
                      </a:r>
                      <a:r>
                        <a:rPr lang="cs-CZ" sz="12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: </a:t>
                      </a:r>
                    </a:p>
                    <a:p>
                      <a:pPr algn="l" fontAlgn="b"/>
                      <a:r>
                        <a:rPr lang="cs-CZ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éter je v</a:t>
                      </a:r>
                      <a:r>
                        <a:rPr lang="cs-CZ" sz="12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absolutním prostoru:</a:t>
                      </a:r>
                      <a:endParaRPr lang="cs-CZ" sz="1200" b="1" i="1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1" i="1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12923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 smtClean="0">
                          <a:effectLst/>
                        </a:rPr>
                        <a:t>	klidný</a:t>
                      </a:r>
                      <a:endParaRPr lang="cs-CZ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12923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 smtClean="0">
                          <a:effectLst/>
                        </a:rPr>
                        <a:t>	klidný + </a:t>
                      </a:r>
                      <a:r>
                        <a:rPr lang="cs-CZ" sz="1200" u="none" strike="noStrike" dirty="0">
                          <a:effectLst/>
                        </a:rPr>
                        <a:t>kontrakce</a:t>
                      </a:r>
                      <a:endParaRPr lang="cs-CZ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12923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 smtClean="0">
                          <a:effectLst/>
                        </a:rPr>
                        <a:t>	strhávaný </a:t>
                      </a:r>
                      <a:r>
                        <a:rPr lang="cs-CZ" sz="1200" u="none" strike="noStrike" dirty="0">
                          <a:effectLst/>
                        </a:rPr>
                        <a:t>tělesy</a:t>
                      </a:r>
                      <a:endParaRPr lang="cs-CZ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632443"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Emisní teorie: </a:t>
                      </a:r>
                      <a:endParaRPr lang="cs-CZ" sz="1200" u="none" strike="noStrike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l" fontAlgn="b"/>
                      <a:r>
                        <a:rPr lang="cs-CZ" sz="1200" u="none" strike="noStrike" dirty="0" smtClean="0">
                          <a:effectLst/>
                        </a:rPr>
                        <a:t>po </a:t>
                      </a:r>
                      <a:r>
                        <a:rPr lang="cs-CZ" sz="1200" u="none" strike="noStrike" dirty="0">
                          <a:effectLst/>
                        </a:rPr>
                        <a:t>odrazu na zrcadle má </a:t>
                      </a:r>
                      <a:r>
                        <a:rPr lang="cs-CZ" sz="1200" u="none" strike="noStrike" dirty="0" smtClean="0">
                          <a:effectLst/>
                        </a:rPr>
                        <a:t>světlo</a:t>
                      </a:r>
                      <a:br>
                        <a:rPr lang="cs-CZ" sz="1200" u="none" strike="noStrike" dirty="0" smtClean="0">
                          <a:effectLst/>
                        </a:rPr>
                      </a:br>
                      <a:r>
                        <a:rPr lang="cs-CZ" sz="1200" u="none" strike="noStrike" dirty="0" smtClean="0">
                          <a:effectLst/>
                        </a:rPr>
                        <a:t>  rychlost </a:t>
                      </a:r>
                      <a:r>
                        <a:rPr lang="en-US" sz="1200" i="1" u="none" strike="noStrike" dirty="0" smtClean="0">
                          <a:effectLst/>
                          <a:latin typeface="Book Antiqua" panose="02040602050305030304" pitchFamily="18" charset="0"/>
                        </a:rPr>
                        <a:t>c</a:t>
                      </a:r>
                      <a:r>
                        <a:rPr lang="cs-CZ" sz="1200" i="1" u="none" strike="noStrike" dirty="0" smtClean="0">
                          <a:effectLst/>
                          <a:latin typeface="Book Antiqua" panose="02040602050305030304" pitchFamily="18" charset="0"/>
                        </a:rPr>
                        <a:t>=c</a:t>
                      </a:r>
                      <a:r>
                        <a:rPr lang="en-US" sz="1200" i="1" u="none" strike="noStrike" baseline="-25000" dirty="0" smtClean="0">
                          <a:effectLst/>
                          <a:latin typeface="Book Antiqua" panose="02040602050305030304" pitchFamily="18" charset="0"/>
                        </a:rPr>
                        <a:t>0</a:t>
                      </a:r>
                      <a:r>
                        <a:rPr lang="cs-CZ" sz="1200" i="1" u="none" strike="noStrike" dirty="0" smtClean="0">
                          <a:effectLst/>
                          <a:latin typeface="Book Antiqua" panose="02040602050305030304" pitchFamily="18" charset="0"/>
                        </a:rPr>
                        <a:t>/n</a:t>
                      </a:r>
                      <a:r>
                        <a:rPr lang="cs-CZ" sz="1200" u="none" strike="noStrike" dirty="0" smtClean="0">
                          <a:effectLst/>
                        </a:rPr>
                        <a:t>:</a:t>
                      </a:r>
                      <a:endParaRPr lang="cs-CZ" sz="1200" b="1" i="1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12923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 smtClean="0">
                          <a:effectLst/>
                        </a:rPr>
                        <a:t>	vůči </a:t>
                      </a:r>
                      <a:r>
                        <a:rPr lang="cs-CZ" sz="1200" u="none" strike="noStrike" dirty="0">
                          <a:effectLst/>
                        </a:rPr>
                        <a:t>zdroji</a:t>
                      </a:r>
                      <a:endParaRPr lang="cs-CZ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12923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 smtClean="0">
                          <a:effectLst/>
                        </a:rPr>
                        <a:t>	vůči </a:t>
                      </a:r>
                      <a:r>
                        <a:rPr lang="cs-CZ" sz="1200" u="none" strike="noStrike" dirty="0">
                          <a:effectLst/>
                        </a:rPr>
                        <a:t>zrcadlu</a:t>
                      </a:r>
                      <a:endParaRPr lang="cs-CZ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12923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 smtClean="0">
                          <a:effectLst/>
                        </a:rPr>
                        <a:t>	vůči </a:t>
                      </a:r>
                      <a:r>
                        <a:rPr lang="cs-CZ" sz="1200" u="none" strike="noStrike" dirty="0">
                          <a:effectLst/>
                        </a:rPr>
                        <a:t>obrazu zdroje</a:t>
                      </a:r>
                      <a:endParaRPr lang="cs-CZ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12923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99490"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Teorie relativity:</a:t>
                      </a:r>
                      <a:endParaRPr lang="cs-CZ" sz="1200" b="1" i="1" u="none" strike="noStrike" dirty="0">
                        <a:solidFill>
                          <a:srgbClr val="0070C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12923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err="1" smtClean="0">
                          <a:effectLst/>
                          <a:latin typeface="Arial"/>
                        </a:rPr>
                        <a:t>Podle</a:t>
                      </a:r>
                      <a:r>
                        <a:rPr lang="en-US" sz="1200" b="0" i="0" u="none" strike="noStrike" baseline="0" dirty="0" smtClean="0">
                          <a:effectLst/>
                          <a:latin typeface="Arial"/>
                        </a:rPr>
                        <a:t> </a:t>
                      </a:r>
                      <a:r>
                        <a:rPr lang="en-US" sz="1200" b="0" i="0" u="none" strike="noStrike" baseline="0" dirty="0" err="1" smtClean="0">
                          <a:effectLst/>
                          <a:latin typeface="Arial"/>
                        </a:rPr>
                        <a:t>Panofsky,Philips:Class.eldyn</a:t>
                      </a:r>
                      <a:r>
                        <a:rPr lang="en-US" sz="1200" b="0" i="0" u="none" strike="noStrike" baseline="0" dirty="0" smtClean="0">
                          <a:effectLst/>
                          <a:latin typeface="Arial"/>
                        </a:rPr>
                        <a:t>.</a:t>
                      </a:r>
                      <a:endParaRPr lang="cs-CZ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6866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1150938" y="457200"/>
            <a:ext cx="7840662" cy="838200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sz="4000" b="1" i="1" cap="none" smtClean="0">
                <a:solidFill>
                  <a:schemeClr val="tx1"/>
                </a:solidFill>
                <a:effectLst/>
                <a:latin typeface="Book Antiqua" pitchFamily="18" charset="0"/>
              </a:rPr>
              <a:t>Porovnání teorií s experimenty</a:t>
            </a:r>
            <a:endParaRPr lang="en-US" sz="4000" b="1" i="1" cap="none" smtClean="0">
              <a:solidFill>
                <a:schemeClr val="tx1"/>
              </a:solidFill>
              <a:effectLst/>
              <a:latin typeface="Book Antiqua" pitchFamily="18" charset="0"/>
            </a:endParaRPr>
          </a:p>
        </p:txBody>
      </p:sp>
      <p:sp>
        <p:nvSpPr>
          <p:cNvPr id="36867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200" dirty="0" smtClean="0">
                <a:solidFill>
                  <a:srgbClr val="D38E27"/>
                </a:solidFill>
              </a:rPr>
              <a:t>2018-05-18  </a:t>
            </a:r>
            <a:r>
              <a:rPr lang="cs-CZ" sz="1200" dirty="0">
                <a:solidFill>
                  <a:srgbClr val="D38E27"/>
                </a:solidFill>
              </a:rPr>
              <a:t>-  </a:t>
            </a:r>
            <a:r>
              <a:rPr lang="cs-CZ" sz="1200" dirty="0" err="1">
                <a:solidFill>
                  <a:srgbClr val="D38E27"/>
                </a:solidFill>
              </a:rPr>
              <a:t>FyM</a:t>
            </a:r>
            <a:r>
              <a:rPr lang="cs-CZ" sz="1200" dirty="0">
                <a:solidFill>
                  <a:srgbClr val="D38E27"/>
                </a:solidFill>
              </a:rPr>
              <a:t> - Obdržálek</a:t>
            </a:r>
          </a:p>
        </p:txBody>
      </p:sp>
      <p:sp>
        <p:nvSpPr>
          <p:cNvPr id="5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FC271F1E-A92E-4C41-AFC0-A979B3C890D2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18</a:t>
            </a:fld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/48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388" y="1272855"/>
            <a:ext cx="8713787" cy="1656067"/>
          </a:xfrm>
        </p:spPr>
        <p:txBody>
          <a:bodyPr>
            <a:normAutofit/>
          </a:bodyPr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  <a:defRPr/>
            </a:pPr>
            <a:r>
              <a:rPr lang="cs-CZ" sz="3000" b="1" i="1" dirty="0" smtClean="0">
                <a:solidFill>
                  <a:srgbClr val="32B503"/>
                </a:solidFill>
                <a:latin typeface="Book Antiqua" pitchFamily="18" charset="0"/>
              </a:rPr>
              <a:t>Klasická fyzika: </a:t>
            </a:r>
            <a:r>
              <a:rPr lang="cs-CZ" sz="3000" b="1" i="1" dirty="0">
                <a:solidFill>
                  <a:srgbClr val="32B503"/>
                </a:solidFill>
                <a:latin typeface="Book Antiqua" pitchFamily="18" charset="0"/>
              </a:rPr>
              <a:t>Newton, Galileo</a:t>
            </a:r>
            <a:r>
              <a:rPr lang="cs-CZ" sz="3000" dirty="0" smtClean="0">
                <a:solidFill>
                  <a:srgbClr val="32B503"/>
                </a:solidFill>
                <a:latin typeface="Book Antiqua" pitchFamily="18" charset="0"/>
              </a:rPr>
              <a:t> </a:t>
            </a:r>
            <a:r>
              <a:rPr lang="en-US" sz="3000" dirty="0" smtClean="0">
                <a:solidFill>
                  <a:srgbClr val="32B503"/>
                </a:solidFill>
                <a:latin typeface="Book Antiqua" pitchFamily="18" charset="0"/>
              </a:rPr>
              <a:t>	</a:t>
            </a:r>
            <a:r>
              <a:rPr lang="cs-CZ" sz="3000" dirty="0" smtClean="0">
                <a:latin typeface="Book Antiqua" pitchFamily="18" charset="0"/>
              </a:rPr>
              <a:t>(</a:t>
            </a:r>
            <a:r>
              <a:rPr lang="cs-CZ" sz="3000" i="1" dirty="0" smtClean="0">
                <a:latin typeface="Book Antiqua" pitchFamily="18" charset="0"/>
              </a:rPr>
              <a:t>c</a:t>
            </a:r>
            <a:r>
              <a:rPr lang="cs-CZ" sz="3000" dirty="0" smtClean="0">
                <a:latin typeface="Book Antiqua" pitchFamily="18" charset="0"/>
              </a:rPr>
              <a:t> → </a:t>
            </a:r>
            <a:r>
              <a:rPr lang="cs-CZ" sz="3000" dirty="0" smtClean="0">
                <a:latin typeface="Book Antiqua" pitchFamily="18" charset="0"/>
                <a:sym typeface="Symbol"/>
              </a:rPr>
              <a:t>)</a:t>
            </a:r>
            <a:endParaRPr lang="en-US" sz="3000" dirty="0" smtClean="0">
              <a:latin typeface="Book Antiqua" pitchFamily="18" charset="0"/>
              <a:sym typeface="Symbol"/>
            </a:endParaRP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  <a:defRPr/>
            </a:pPr>
            <a:r>
              <a:rPr lang="en-GB" sz="3000" i="1" dirty="0" smtClean="0">
                <a:latin typeface="Book Antiqua" pitchFamily="18" charset="0"/>
              </a:rPr>
              <a:t>	x’</a:t>
            </a:r>
            <a:r>
              <a:rPr lang="cs-CZ" sz="3000" i="1" dirty="0" smtClean="0">
                <a:latin typeface="Book Antiqua" pitchFamily="18" charset="0"/>
              </a:rPr>
              <a:t> =  </a:t>
            </a:r>
            <a:r>
              <a:rPr lang="en-GB" sz="3000" i="1" dirty="0" smtClean="0">
                <a:latin typeface="Book Antiqua" pitchFamily="18" charset="0"/>
              </a:rPr>
              <a:t>x - V </a:t>
            </a:r>
            <a:r>
              <a:rPr lang="cs-CZ" sz="3000" i="1" dirty="0" smtClean="0">
                <a:latin typeface="Book Antiqua" pitchFamily="18" charset="0"/>
              </a:rPr>
              <a:t>t					</a:t>
            </a:r>
            <a:endParaRPr lang="en-US" sz="3000" i="1" dirty="0" smtClean="0">
              <a:latin typeface="Book Antiqua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None/>
              <a:defRPr/>
            </a:pPr>
            <a:r>
              <a:rPr lang="en-GB" sz="3000" i="1" dirty="0" smtClean="0">
                <a:solidFill>
                  <a:srgbClr val="00B050"/>
                </a:solidFill>
                <a:latin typeface="Book Antiqua" pitchFamily="18" charset="0"/>
              </a:rPr>
              <a:t>	</a:t>
            </a:r>
            <a:r>
              <a:rPr lang="en-GB" sz="3000" i="1" dirty="0" smtClean="0">
                <a:latin typeface="Book Antiqua" pitchFamily="18" charset="0"/>
              </a:rPr>
              <a:t>t’ = </a:t>
            </a:r>
            <a:r>
              <a:rPr lang="cs-CZ" sz="3000" i="1" dirty="0" smtClean="0">
                <a:latin typeface="Book Antiqua" pitchFamily="18" charset="0"/>
              </a:rPr>
              <a:t>  </a:t>
            </a:r>
            <a:r>
              <a:rPr lang="en-GB" sz="3000" i="1" dirty="0" smtClean="0">
                <a:latin typeface="Book Antiqua" pitchFamily="18" charset="0"/>
              </a:rPr>
              <a:t>t						</a:t>
            </a:r>
            <a:r>
              <a:rPr lang="cs-CZ" i="1" dirty="0">
                <a:solidFill>
                  <a:srgbClr val="00B050"/>
                </a:solidFill>
                <a:latin typeface="Book Antiqua" pitchFamily="18" charset="0"/>
              </a:rPr>
              <a:t>v‘ = v – V</a:t>
            </a:r>
            <a:endParaRPr lang="en-GB" i="1" dirty="0">
              <a:solidFill>
                <a:srgbClr val="00B050"/>
              </a:solidFill>
              <a:latin typeface="Book Antiqua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  <a:defRPr/>
            </a:pPr>
            <a:endParaRPr lang="cs-CZ" b="1" i="1" dirty="0" smtClean="0">
              <a:solidFill>
                <a:srgbClr val="CC0000"/>
              </a:solidFill>
              <a:latin typeface="Book Antiqua" pitchFamily="18" charset="0"/>
            </a:endParaRPr>
          </a:p>
        </p:txBody>
      </p:sp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30A4898B-97DB-4B2E-91F1-87AE3FE4EA30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19</a:t>
            </a:fld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/48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37892" name="Text Box 6"/>
          <p:cNvSpPr txBox="1">
            <a:spLocks noChangeArrowheads="1"/>
          </p:cNvSpPr>
          <p:nvPr/>
        </p:nvSpPr>
        <p:spPr bwMode="auto">
          <a:xfrm>
            <a:off x="725488" y="476250"/>
            <a:ext cx="78835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4000" b="1" i="1" dirty="0">
                <a:latin typeface="Book Antiqua" pitchFamily="18" charset="0"/>
              </a:rPr>
              <a:t>Přechod mezi </a:t>
            </a:r>
            <a:r>
              <a:rPr lang="cs-CZ" altLang="cs-CZ" sz="4000" i="1" dirty="0">
                <a:latin typeface="Book Antiqua" pitchFamily="18" charset="0"/>
              </a:rPr>
              <a:t>S a S</a:t>
            </a:r>
            <a:r>
              <a:rPr lang="en-GB" altLang="cs-CZ" sz="4000" i="1" dirty="0">
                <a:latin typeface="Book Antiqua" pitchFamily="18" charset="0"/>
              </a:rPr>
              <a:t>’</a:t>
            </a:r>
            <a:r>
              <a:rPr lang="cs-CZ" altLang="cs-CZ" sz="4000" i="1" dirty="0">
                <a:latin typeface="Book Antiqua" pitchFamily="18" charset="0"/>
              </a:rPr>
              <a:t> (transformace)</a:t>
            </a:r>
            <a:endParaRPr lang="en-US" altLang="cs-CZ" sz="4000" i="1" dirty="0">
              <a:latin typeface="Book Antiqua" pitchFamily="18" charset="0"/>
            </a:endParaRPr>
          </a:p>
        </p:txBody>
      </p:sp>
      <p:sp>
        <p:nvSpPr>
          <p:cNvPr id="9" name="Zástupný symbol pro obsah 2"/>
          <p:cNvSpPr>
            <a:spLocks/>
          </p:cNvSpPr>
          <p:nvPr/>
        </p:nvSpPr>
        <p:spPr bwMode="auto">
          <a:xfrm>
            <a:off x="227013" y="2833748"/>
            <a:ext cx="8713787" cy="3792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altLang="cs-CZ" sz="3000" b="1" i="1" dirty="0">
                <a:solidFill>
                  <a:srgbClr val="CC0000"/>
                </a:solidFill>
                <a:latin typeface="Book Antiqua" pitchFamily="18" charset="0"/>
              </a:rPr>
              <a:t>Estetický problém: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altLang="cs-CZ" sz="3000" dirty="0">
                <a:latin typeface="Book Antiqua" pitchFamily="18" charset="0"/>
              </a:rPr>
              <a:t>Veličiny </a:t>
            </a:r>
            <a:r>
              <a:rPr lang="cs-CZ" altLang="cs-CZ" sz="3000" i="1" dirty="0">
                <a:latin typeface="Book Antiqua" pitchFamily="18" charset="0"/>
              </a:rPr>
              <a:t>x, t </a:t>
            </a:r>
            <a:r>
              <a:rPr lang="cs-CZ" altLang="cs-CZ" sz="3000" dirty="0">
                <a:latin typeface="Book Antiqua" pitchFamily="18" charset="0"/>
              </a:rPr>
              <a:t>mají různé rozměry.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altLang="cs-CZ" sz="3000" dirty="0">
                <a:latin typeface="Book Antiqua" pitchFamily="18" charset="0"/>
              </a:rPr>
              <a:t>Odpomoc: pevná rychlost </a:t>
            </a:r>
            <a:r>
              <a:rPr lang="cs-CZ" altLang="cs-CZ" sz="3000" i="1" dirty="0">
                <a:latin typeface="Book Antiqua" pitchFamily="18" charset="0"/>
              </a:rPr>
              <a:t>c </a:t>
            </a:r>
            <a:r>
              <a:rPr lang="cs-CZ" altLang="cs-CZ" sz="3000" dirty="0">
                <a:latin typeface="Book Antiqua" pitchFamily="18" charset="0"/>
              </a:rPr>
              <a:t>umožní převést měření času </a:t>
            </a:r>
            <a:r>
              <a:rPr lang="cs-CZ" altLang="cs-CZ" sz="3000" dirty="0" smtClean="0">
                <a:latin typeface="Book Antiqua" pitchFamily="18" charset="0"/>
              </a:rPr>
              <a:t>(doby</a:t>
            </a:r>
            <a:r>
              <a:rPr lang="cs-CZ" altLang="cs-CZ" sz="3000" dirty="0">
                <a:latin typeface="Book Antiqua" pitchFamily="18" charset="0"/>
              </a:rPr>
              <a:t>) </a:t>
            </a:r>
            <a:r>
              <a:rPr lang="cs-CZ" altLang="cs-CZ" sz="3000" i="1" dirty="0">
                <a:latin typeface="Book Antiqua" pitchFamily="18" charset="0"/>
              </a:rPr>
              <a:t>t</a:t>
            </a:r>
            <a:r>
              <a:rPr lang="cs-CZ" altLang="cs-CZ" sz="3000" dirty="0">
                <a:latin typeface="Book Antiqua" pitchFamily="18" charset="0"/>
              </a:rPr>
              <a:t> na měření délky </a:t>
            </a:r>
            <a:r>
              <a:rPr lang="cs-CZ" altLang="cs-CZ" sz="3000" i="1" dirty="0">
                <a:latin typeface="Book Antiqua" pitchFamily="18" charset="0"/>
              </a:rPr>
              <a:t>x</a:t>
            </a:r>
            <a:r>
              <a:rPr lang="cs-CZ" altLang="cs-CZ" sz="3000" dirty="0">
                <a:latin typeface="Book Antiqua" pitchFamily="18" charset="0"/>
              </a:rPr>
              <a:t> (uražené za dobu </a:t>
            </a:r>
            <a:r>
              <a:rPr lang="cs-CZ" altLang="cs-CZ" sz="3000" i="1" dirty="0">
                <a:latin typeface="Book Antiqua" pitchFamily="18" charset="0"/>
              </a:rPr>
              <a:t>t</a:t>
            </a:r>
            <a:r>
              <a:rPr lang="cs-CZ" altLang="cs-CZ" sz="3000" dirty="0">
                <a:latin typeface="Book Antiqua" pitchFamily="18" charset="0"/>
              </a:rPr>
              <a:t> při rychlosti </a:t>
            </a:r>
            <a:r>
              <a:rPr lang="cs-CZ" altLang="cs-CZ" sz="3000" i="1" dirty="0">
                <a:latin typeface="Book Antiqua" pitchFamily="18" charset="0"/>
              </a:rPr>
              <a:t>c</a:t>
            </a:r>
            <a:r>
              <a:rPr lang="cs-CZ" altLang="cs-CZ" sz="3000" dirty="0" smtClean="0">
                <a:latin typeface="Book Antiqua" pitchFamily="18" charset="0"/>
              </a:rPr>
              <a:t>).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cs-CZ" sz="3000" b="1" i="1" dirty="0">
                <a:solidFill>
                  <a:srgbClr val="CC0000"/>
                </a:solidFill>
                <a:latin typeface="Book Antiqua" pitchFamily="18" charset="0"/>
              </a:rPr>
              <a:t>x</a:t>
            </a:r>
            <a:r>
              <a:rPr lang="cs-CZ" sz="3000" b="1" baseline="-25000" dirty="0">
                <a:solidFill>
                  <a:schemeClr val="hlink"/>
                </a:solidFill>
                <a:latin typeface="Book Antiqua" pitchFamily="18" charset="0"/>
              </a:rPr>
              <a:t>0</a:t>
            </a:r>
            <a:r>
              <a:rPr lang="cs-CZ" sz="3000" b="1" i="1" dirty="0">
                <a:solidFill>
                  <a:srgbClr val="CC0000"/>
                </a:solidFill>
                <a:latin typeface="Book Antiqua" pitchFamily="18" charset="0"/>
              </a:rPr>
              <a:t> = </a:t>
            </a:r>
            <a:r>
              <a:rPr lang="cs-CZ" sz="3000" b="1" i="1" dirty="0" err="1">
                <a:solidFill>
                  <a:srgbClr val="CC0000"/>
                </a:solidFill>
                <a:latin typeface="Book Antiqua" pitchFamily="18" charset="0"/>
              </a:rPr>
              <a:t>ct</a:t>
            </a:r>
            <a:r>
              <a:rPr lang="cs-CZ" sz="3000" dirty="0">
                <a:latin typeface="Book Antiqua" pitchFamily="18" charset="0"/>
              </a:rPr>
              <a:t> – měříme délky a časy konzistentně, prostřednictvím vhodné „standardní rychlosti“</a:t>
            </a:r>
            <a:r>
              <a:rPr lang="cs-CZ" sz="3000" i="1" dirty="0">
                <a:latin typeface="Book Antiqua" pitchFamily="18" charset="0"/>
              </a:rPr>
              <a:t> c.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endParaRPr lang="cs-CZ" altLang="cs-CZ" sz="3000" dirty="0">
              <a:latin typeface="Book Antiqua" pitchFamily="18" charset="0"/>
            </a:endParaRPr>
          </a:p>
        </p:txBody>
      </p:sp>
      <p:sp>
        <p:nvSpPr>
          <p:cNvPr id="37895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200" dirty="0" smtClean="0">
                <a:solidFill>
                  <a:srgbClr val="D38E27"/>
                </a:solidFill>
              </a:rPr>
              <a:t>2018-05-18  </a:t>
            </a:r>
            <a:r>
              <a:rPr lang="cs-CZ" sz="1200" dirty="0">
                <a:solidFill>
                  <a:srgbClr val="D38E27"/>
                </a:solidFill>
              </a:rPr>
              <a:t>-  </a:t>
            </a:r>
            <a:r>
              <a:rPr lang="cs-CZ" sz="1200" dirty="0" err="1">
                <a:solidFill>
                  <a:srgbClr val="D38E27"/>
                </a:solidFill>
              </a:rPr>
              <a:t>FyM</a:t>
            </a:r>
            <a:r>
              <a:rPr lang="cs-CZ" sz="1200" dirty="0">
                <a:solidFill>
                  <a:srgbClr val="D38E27"/>
                </a:solidFill>
              </a:rPr>
              <a:t> - Obdržálek</a:t>
            </a:r>
          </a:p>
        </p:txBody>
      </p:sp>
      <p:sp>
        <p:nvSpPr>
          <p:cNvPr id="11" name="Zástupný symbol pro obsah 2"/>
          <p:cNvSpPr>
            <a:spLocks noGrp="1"/>
          </p:cNvSpPr>
          <p:nvPr>
            <p:ph idx="4294967295"/>
          </p:nvPr>
        </p:nvSpPr>
        <p:spPr>
          <a:xfrm>
            <a:off x="177534" y="1272855"/>
            <a:ext cx="8713787" cy="1656067"/>
          </a:xfrm>
        </p:spPr>
        <p:txBody>
          <a:bodyPr>
            <a:noAutofit/>
          </a:bodyPr>
          <a:lstStyle/>
          <a:p>
            <a:pPr marL="609600" indent="-609600" eaLnBrk="1" hangingPunct="1">
              <a:lnSpc>
                <a:spcPct val="90000"/>
              </a:lnSpc>
              <a:buNone/>
              <a:defRPr/>
            </a:pPr>
            <a:r>
              <a:rPr lang="cs-CZ" sz="3000" b="1" i="1" dirty="0" smtClean="0">
                <a:solidFill>
                  <a:srgbClr val="32B503"/>
                </a:solidFill>
                <a:latin typeface="Book Antiqua" pitchFamily="18" charset="0"/>
              </a:rPr>
              <a:t>Klasická fyzika: Newton, Galileo</a:t>
            </a:r>
            <a:r>
              <a:rPr lang="cs-CZ" sz="3000" dirty="0" smtClean="0">
                <a:solidFill>
                  <a:srgbClr val="32B503"/>
                </a:solidFill>
                <a:latin typeface="Book Antiqua" pitchFamily="18" charset="0"/>
              </a:rPr>
              <a:t> </a:t>
            </a:r>
            <a:r>
              <a:rPr lang="cs-CZ" sz="3000" dirty="0" smtClean="0">
                <a:latin typeface="Book Antiqua" pitchFamily="18" charset="0"/>
              </a:rPr>
              <a:t>	(</a:t>
            </a:r>
            <a:r>
              <a:rPr lang="cs-CZ" sz="3000" i="1" dirty="0" smtClean="0">
                <a:latin typeface="Book Antiqua" pitchFamily="18" charset="0"/>
              </a:rPr>
              <a:t>c</a:t>
            </a:r>
            <a:r>
              <a:rPr lang="cs-CZ" sz="3000" dirty="0" smtClean="0">
                <a:latin typeface="Book Antiqua" pitchFamily="18" charset="0"/>
              </a:rPr>
              <a:t> → </a:t>
            </a:r>
            <a:r>
              <a:rPr lang="cs-CZ" sz="3000" dirty="0" smtClean="0">
                <a:latin typeface="Book Antiqua" pitchFamily="18" charset="0"/>
                <a:sym typeface="Symbol"/>
              </a:rPr>
              <a:t>)</a:t>
            </a:r>
            <a:endParaRPr lang="en-US" sz="3000" dirty="0" smtClean="0">
              <a:latin typeface="Book Antiqua" pitchFamily="18" charset="0"/>
              <a:sym typeface="Symbol"/>
            </a:endParaRPr>
          </a:p>
          <a:p>
            <a:pPr marL="609600" indent="-609600" eaLnBrk="1" hangingPunct="1">
              <a:lnSpc>
                <a:spcPct val="90000"/>
              </a:lnSpc>
              <a:buNone/>
              <a:defRPr/>
            </a:pPr>
            <a:r>
              <a:rPr lang="en-US" sz="3000" i="1" dirty="0">
                <a:solidFill>
                  <a:schemeClr val="tx1"/>
                </a:solidFill>
                <a:latin typeface="Book Antiqua" pitchFamily="18" charset="0"/>
                <a:sym typeface="Symbol"/>
              </a:rPr>
              <a:t>	</a:t>
            </a:r>
            <a:r>
              <a:rPr lang="en-GB" sz="3000" i="1" dirty="0" smtClean="0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  =</a:t>
            </a:r>
            <a:r>
              <a:rPr lang="en-US" sz="3000" i="1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sz="3000" i="1" dirty="0" smtClean="0">
                <a:solidFill>
                  <a:schemeClr val="tx1"/>
                </a:solidFill>
                <a:latin typeface="Book Antiqua" pitchFamily="18" charset="0"/>
              </a:rPr>
              <a:t>x - </a:t>
            </a:r>
            <a:r>
              <a:rPr lang="el-GR" sz="3000" i="1" dirty="0" smtClean="0">
                <a:latin typeface="Book Antiqua" pitchFamily="18" charset="0"/>
              </a:rPr>
              <a:t>β</a:t>
            </a:r>
            <a:r>
              <a:rPr lang="cs-CZ" sz="3000" i="1" dirty="0" smtClean="0">
                <a:latin typeface="Book Antiqua" pitchFamily="18" charset="0"/>
              </a:rPr>
              <a:t>x</a:t>
            </a:r>
            <a:r>
              <a:rPr lang="cs-CZ" sz="3000" i="1" baseline="-25000" dirty="0" smtClean="0">
                <a:latin typeface="Book Antiqua" pitchFamily="18" charset="0"/>
              </a:rPr>
              <a:t>0 </a:t>
            </a:r>
            <a:r>
              <a:rPr lang="cs-CZ" sz="3000" i="1" dirty="0" smtClean="0">
                <a:latin typeface="Book Antiqua" pitchFamily="18" charset="0"/>
              </a:rPr>
              <a:t>	</a:t>
            </a:r>
            <a:r>
              <a:rPr lang="cs-CZ" sz="3000" i="1" dirty="0" smtClean="0">
                <a:solidFill>
                  <a:srgbClr val="32B503"/>
                </a:solidFill>
                <a:latin typeface="Book Antiqua" pitchFamily="18" charset="0"/>
              </a:rPr>
              <a:t>x‘ = x - </a:t>
            </a:r>
            <a:r>
              <a:rPr lang="cs-CZ" sz="3000" i="1" dirty="0" err="1" smtClean="0">
                <a:solidFill>
                  <a:srgbClr val="32B503"/>
                </a:solidFill>
                <a:latin typeface="Book Antiqua" pitchFamily="18" charset="0"/>
              </a:rPr>
              <a:t>Vt</a:t>
            </a:r>
            <a:r>
              <a:rPr lang="cs-CZ" sz="3000" i="1" dirty="0" smtClean="0">
                <a:latin typeface="Book Antiqua" pitchFamily="18" charset="0"/>
              </a:rPr>
              <a:t>	</a:t>
            </a:r>
            <a:r>
              <a:rPr lang="el-GR" sz="3000" i="1" dirty="0" smtClean="0">
                <a:latin typeface="Book Antiqua" pitchFamily="18" charset="0"/>
              </a:rPr>
              <a:t> </a:t>
            </a:r>
            <a:r>
              <a:rPr lang="cs-CZ" sz="3000" i="1" dirty="0" smtClean="0">
                <a:latin typeface="Book Antiqua" pitchFamily="18" charset="0"/>
              </a:rPr>
              <a:t>   </a:t>
            </a:r>
            <a:r>
              <a:rPr lang="el-GR" sz="3000" i="1" dirty="0" smtClean="0">
                <a:latin typeface="Book Antiqua" pitchFamily="18" charset="0"/>
              </a:rPr>
              <a:t>β</a:t>
            </a:r>
            <a:r>
              <a:rPr lang="cs-CZ" sz="3000" i="1" dirty="0" smtClean="0">
                <a:latin typeface="Book Antiqua" pitchFamily="18" charset="0"/>
              </a:rPr>
              <a:t> = V/c	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sz="3000" i="1" baseline="-25000" dirty="0" smtClean="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sz="3000" i="1" dirty="0" smtClean="0">
                <a:latin typeface="Book Antiqua" pitchFamily="18" charset="0"/>
              </a:rPr>
              <a:t> = </a:t>
            </a:r>
            <a:r>
              <a:rPr lang="cs-CZ" sz="3000" i="1" dirty="0" err="1" smtClean="0">
                <a:latin typeface="Book Antiqua" pitchFamily="18" charset="0"/>
              </a:rPr>
              <a:t>ct</a:t>
            </a:r>
            <a:endParaRPr lang="cs-CZ" sz="3000" i="1" dirty="0" smtClean="0">
              <a:latin typeface="Book Antiqua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None/>
              <a:defRPr/>
            </a:pPr>
            <a:r>
              <a:rPr lang="cs-CZ" sz="3000" i="1" dirty="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sz="3000" i="1" baseline="-25000" dirty="0" smtClean="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sz="3000" i="1" dirty="0" smtClean="0">
                <a:solidFill>
                  <a:schemeClr val="tx1"/>
                </a:solidFill>
                <a:latin typeface="Book Antiqua" pitchFamily="18" charset="0"/>
              </a:rPr>
              <a:t>’ 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= x</a:t>
            </a:r>
            <a:r>
              <a:rPr lang="cs-CZ" sz="3000" i="1" baseline="-25000" dirty="0" smtClean="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 	c</a:t>
            </a:r>
            <a:r>
              <a:rPr lang="en-GB" sz="3000" i="1" dirty="0" smtClean="0">
                <a:solidFill>
                  <a:srgbClr val="32B503"/>
                </a:solidFill>
                <a:latin typeface="Book Antiqua" pitchFamily="18" charset="0"/>
              </a:rPr>
              <a:t>t’</a:t>
            </a:r>
            <a:r>
              <a:rPr lang="en-GB" sz="3000" i="1" dirty="0" smtClean="0">
                <a:latin typeface="Book Antiqua" pitchFamily="18" charset="0"/>
              </a:rPr>
              <a:t> = </a:t>
            </a:r>
            <a:r>
              <a:rPr lang="cs-CZ" sz="3000" i="1" dirty="0" smtClean="0">
                <a:latin typeface="Book Antiqua" pitchFamily="18" charset="0"/>
              </a:rPr>
              <a:t>c</a:t>
            </a:r>
            <a:r>
              <a:rPr lang="en-GB" sz="3000" i="1" dirty="0" smtClean="0">
                <a:solidFill>
                  <a:srgbClr val="32B503"/>
                </a:solidFill>
                <a:latin typeface="Book Antiqua" pitchFamily="18" charset="0"/>
              </a:rPr>
              <a:t>t			</a:t>
            </a:r>
            <a:r>
              <a:rPr lang="cs-CZ" sz="3000" i="1" dirty="0">
                <a:solidFill>
                  <a:srgbClr val="00B050"/>
                </a:solidFill>
                <a:latin typeface="Book Antiqua" pitchFamily="18" charset="0"/>
              </a:rPr>
              <a:t>v‘ = v – V</a:t>
            </a:r>
            <a:endParaRPr lang="en-GB" sz="3000" i="1" dirty="0">
              <a:solidFill>
                <a:srgbClr val="00B050"/>
              </a:solidFill>
              <a:latin typeface="Book Antiqua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  <a:defRPr/>
            </a:pPr>
            <a:endParaRPr lang="cs-CZ" sz="3000" b="1" i="1" dirty="0" smtClean="0">
              <a:solidFill>
                <a:srgbClr val="32B503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10" presetClass="exit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6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5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" grpId="0" uiExpand="1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3199" y="1285875"/>
            <a:ext cx="8785225" cy="5435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dirty="0" smtClean="0">
                <a:latin typeface="Book Antiqua" pitchFamily="18" charset="0"/>
              </a:rPr>
              <a:t>Rychlost světla ve vakuu </a:t>
            </a:r>
            <a:r>
              <a:rPr lang="cs-CZ" i="1" dirty="0" smtClean="0">
                <a:latin typeface="Book Antiqua" pitchFamily="18" charset="0"/>
              </a:rPr>
              <a:t>c</a:t>
            </a:r>
            <a:r>
              <a:rPr lang="cs-CZ" baseline="-25000" dirty="0" smtClean="0">
                <a:latin typeface="Book Antiqua" pitchFamily="18" charset="0"/>
              </a:rPr>
              <a:t>0</a:t>
            </a:r>
            <a:r>
              <a:rPr lang="cs-CZ" dirty="0" smtClean="0">
                <a:latin typeface="Book Antiqua" pitchFamily="18" charset="0"/>
              </a:rPr>
              <a:t> = 299 792 458 m/s (tzv. </a:t>
            </a:r>
            <a:r>
              <a:rPr lang="cs-CZ" b="1" i="1" dirty="0" smtClean="0">
                <a:latin typeface="Book Antiqua" pitchFamily="18" charset="0"/>
              </a:rPr>
              <a:t>světelná rychlost</a:t>
            </a:r>
            <a:r>
              <a:rPr lang="cs-CZ" dirty="0" smtClean="0">
                <a:latin typeface="Book Antiqua" pitchFamily="18" charset="0"/>
              </a:rPr>
              <a:t>) – nezávisí na: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dirty="0" smtClean="0">
                <a:solidFill>
                  <a:schemeClr val="tx1"/>
                </a:solidFill>
                <a:latin typeface="Book Antiqua" pitchFamily="18" charset="0"/>
              </a:rPr>
              <a:t>zdroji Z světla (ani na rychlosti Z vůči čemukoli)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dirty="0" smtClean="0">
                <a:solidFill>
                  <a:schemeClr val="tx1"/>
                </a:solidFill>
                <a:latin typeface="Book Antiqua" pitchFamily="18" charset="0"/>
              </a:rPr>
              <a:t>pozorovateli P (ani na rychlosti P vůči čemukoli)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dirty="0" smtClean="0">
                <a:solidFill>
                  <a:schemeClr val="tx1"/>
                </a:solidFill>
                <a:latin typeface="Book Antiqua" pitchFamily="18" charset="0"/>
              </a:rPr>
              <a:t>směru šíření světla (vůči čemukoli)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sz="4800" b="1" i="1" dirty="0" smtClean="0">
                <a:solidFill>
                  <a:srgbClr val="FF0000"/>
                </a:solidFill>
                <a:latin typeface="Book Antiqua" pitchFamily="18" charset="0"/>
              </a:rPr>
              <a:t>To je ale šok, co???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3600" dirty="0" smtClean="0">
                <a:solidFill>
                  <a:schemeClr val="tx1"/>
                </a:solidFill>
                <a:latin typeface="Book Antiqua" pitchFamily="18" charset="0"/>
              </a:rPr>
              <a:t>Myslíte, že ne? …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… ale co skládání rychlostí? </a:t>
            </a:r>
            <a:b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To pro světlo neplatí?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30213" y="396875"/>
            <a:ext cx="376417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7F727">
                        <a:alpha val="50999"/>
                      </a:srgbClr>
                    </a:gs>
                    <a:gs pos="50000">
                      <a:srgbClr val="FF3300">
                        <a:alpha val="53000"/>
                      </a:srgbClr>
                    </a:gs>
                    <a:gs pos="100000">
                      <a:srgbClr val="27F727">
                        <a:alpha val="50999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  <a:defRPr/>
            </a:pPr>
            <a:r>
              <a:rPr lang="cs-CZ" sz="4000" b="1" i="1" dirty="0" smtClean="0">
                <a:solidFill>
                  <a:schemeClr val="tx2"/>
                </a:solidFill>
                <a:latin typeface="Book Antiqua" pitchFamily="18" charset="0"/>
              </a:rPr>
              <a:t>Šok na začátek:</a:t>
            </a:r>
            <a:endParaRPr lang="cs-CZ" sz="4000" b="1" i="1" dirty="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8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FC271F1E-A92E-4C41-AFC0-A979B3C890D2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2</a:t>
            </a:fld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/48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Zástupný symbol pro datum 7"/>
          <p:cNvSpPr txBox="1">
            <a:spLocks noGrp="1"/>
          </p:cNvSpPr>
          <p:nvPr/>
        </p:nvSpPr>
        <p:spPr bwMode="auto">
          <a:xfrm>
            <a:off x="6675120" y="143256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2018-05-18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58356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39939" name="Text Box 6"/>
          <p:cNvSpPr txBox="1">
            <a:spLocks noChangeArrowheads="1"/>
          </p:cNvSpPr>
          <p:nvPr/>
        </p:nvSpPr>
        <p:spPr bwMode="auto">
          <a:xfrm>
            <a:off x="892175" y="404813"/>
            <a:ext cx="77612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000" b="1" i="1" dirty="0" smtClean="0">
                <a:latin typeface="Book Antiqua" pitchFamily="18" charset="0"/>
              </a:rPr>
              <a:t>Srovnání </a:t>
            </a:r>
            <a:r>
              <a:rPr lang="cs-CZ" sz="4000" b="1" i="1" dirty="0" err="1" smtClean="0">
                <a:latin typeface="Book Antiqua" pitchFamily="18" charset="0"/>
              </a:rPr>
              <a:t>trafo</a:t>
            </a:r>
            <a:r>
              <a:rPr lang="cs-CZ" sz="4000" b="1" i="1" dirty="0" smtClean="0">
                <a:latin typeface="Book Antiqua" pitchFamily="18" charset="0"/>
              </a:rPr>
              <a:t> klasické a STR</a:t>
            </a:r>
            <a:endParaRPr lang="en-US" sz="4000" b="1" i="1" baseline="-25000" dirty="0">
              <a:latin typeface="Book Antiqua" pitchFamily="18" charset="0"/>
            </a:endParaRPr>
          </a:p>
        </p:txBody>
      </p:sp>
      <p:sp>
        <p:nvSpPr>
          <p:cNvPr id="9" name="Zástupný symbol pro obsah 2"/>
          <p:cNvSpPr>
            <a:spLocks/>
          </p:cNvSpPr>
          <p:nvPr/>
        </p:nvSpPr>
        <p:spPr bwMode="auto">
          <a:xfrm>
            <a:off x="151026" y="2614106"/>
            <a:ext cx="8737805" cy="14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b="1" i="1" dirty="0" err="1" smtClean="0">
                <a:solidFill>
                  <a:srgbClr val="CC0000"/>
                </a:solidFill>
                <a:latin typeface="Book Antiqua" pitchFamily="18" charset="0"/>
              </a:rPr>
              <a:t>Lorentz</a:t>
            </a:r>
            <a:r>
              <a:rPr 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:</a:t>
            </a:r>
            <a:r>
              <a:rPr lang="cs-CZ" sz="3000" dirty="0" smtClean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/>
            </a:r>
            <a:br>
              <a:rPr lang="cs-CZ" sz="3000" dirty="0">
                <a:solidFill>
                  <a:schemeClr val="tx2"/>
                </a:solidFill>
                <a:latin typeface="Book Antiqua" pitchFamily="18" charset="0"/>
              </a:rPr>
            </a:br>
            <a:r>
              <a:rPr lang="en-GB" sz="3200" i="1" dirty="0">
                <a:solidFill>
                  <a:schemeClr val="tx2"/>
                </a:solidFill>
                <a:latin typeface="Book Antiqua" pitchFamily="18" charset="0"/>
              </a:rPr>
              <a:t>x’</a:t>
            </a:r>
            <a:r>
              <a:rPr lang="cs-CZ" sz="3200" i="1" dirty="0">
                <a:solidFill>
                  <a:schemeClr val="tx2"/>
                </a:solidFill>
                <a:latin typeface="Book Antiqua" pitchFamily="18" charset="0"/>
              </a:rPr>
              <a:t> = </a:t>
            </a:r>
            <a:r>
              <a:rPr lang="cs-CZ" sz="3200" i="1" dirty="0" smtClean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el-GR" sz="3200" i="1" dirty="0" smtClean="0">
                <a:solidFill>
                  <a:schemeClr val="tx2"/>
                </a:solidFill>
                <a:latin typeface="Book Antiqua" pitchFamily="18" charset="0"/>
              </a:rPr>
              <a:t>γ</a:t>
            </a:r>
            <a:r>
              <a:rPr lang="cs-CZ" sz="3200" i="1" dirty="0" smtClean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200" dirty="0" smtClean="0">
                <a:solidFill>
                  <a:schemeClr val="tx2"/>
                </a:solidFill>
                <a:latin typeface="Book Antiqua" pitchFamily="18" charset="0"/>
              </a:rPr>
              <a:t>(</a:t>
            </a:r>
            <a:r>
              <a:rPr lang="en-GB" sz="3200" i="1" dirty="0">
                <a:solidFill>
                  <a:schemeClr val="tx2"/>
                </a:solidFill>
                <a:latin typeface="Book Antiqua" pitchFamily="18" charset="0"/>
              </a:rPr>
              <a:t>x - </a:t>
            </a:r>
            <a:r>
              <a:rPr lang="el-GR" sz="3200" i="1" dirty="0" smtClean="0">
                <a:solidFill>
                  <a:schemeClr val="tx2"/>
                </a:solidFill>
                <a:latin typeface="Book Antiqua" pitchFamily="18" charset="0"/>
              </a:rPr>
              <a:t>β</a:t>
            </a:r>
            <a:r>
              <a:rPr lang="cs-CZ" sz="3200" i="1" dirty="0" smtClean="0">
                <a:latin typeface="Book Antiqua" pitchFamily="18" charset="0"/>
              </a:rPr>
              <a:t>x</a:t>
            </a:r>
            <a:r>
              <a:rPr lang="cs-CZ" sz="3200" i="1" baseline="-25000" dirty="0" smtClean="0">
                <a:latin typeface="Book Antiqua" pitchFamily="18" charset="0"/>
              </a:rPr>
              <a:t>0</a:t>
            </a:r>
            <a:r>
              <a:rPr lang="cs-CZ" sz="3200" dirty="0" smtClean="0">
                <a:solidFill>
                  <a:schemeClr val="tx2"/>
                </a:solidFill>
                <a:latin typeface="Book Antiqua" pitchFamily="18" charset="0"/>
              </a:rPr>
              <a:t>)</a:t>
            </a:r>
            <a:r>
              <a:rPr lang="en-GB" sz="3200" dirty="0">
                <a:solidFill>
                  <a:schemeClr val="tx2"/>
                </a:solidFill>
                <a:latin typeface="Book Antiqua" pitchFamily="18" charset="0"/>
              </a:rPr>
              <a:t>	</a:t>
            </a:r>
            <a:r>
              <a:rPr lang="en-GB" sz="3200" dirty="0" smtClean="0">
                <a:solidFill>
                  <a:schemeClr val="tx2"/>
                </a:solidFill>
                <a:latin typeface="Book Antiqua" pitchFamily="18" charset="0"/>
              </a:rPr>
              <a:t>	</a:t>
            </a:r>
            <a:r>
              <a:rPr lang="el-GR" sz="3200" i="1" dirty="0" smtClean="0">
                <a:solidFill>
                  <a:srgbClr val="C00000"/>
                </a:solidFill>
                <a:latin typeface="Book Antiqua" pitchFamily="18" charset="0"/>
              </a:rPr>
              <a:t>β</a:t>
            </a:r>
            <a:r>
              <a:rPr lang="cs-CZ" sz="3200" i="1" dirty="0" smtClean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cs-CZ" sz="3200" i="1" dirty="0" smtClean="0">
                <a:solidFill>
                  <a:schemeClr val="tx2"/>
                </a:solidFill>
                <a:latin typeface="Book Antiqua" pitchFamily="18" charset="0"/>
              </a:rPr>
              <a:t>= V / c</a:t>
            </a:r>
            <a:r>
              <a:rPr lang="en-GB" sz="3200" dirty="0">
                <a:solidFill>
                  <a:schemeClr val="tx2"/>
                </a:solidFill>
                <a:latin typeface="Book Antiqua" pitchFamily="18" charset="0"/>
              </a:rPr>
              <a:t/>
            </a:r>
            <a:br>
              <a:rPr lang="en-GB" sz="3200" dirty="0">
                <a:solidFill>
                  <a:schemeClr val="tx2"/>
                </a:solidFill>
                <a:latin typeface="Book Antiqua" pitchFamily="18" charset="0"/>
              </a:rPr>
            </a:br>
            <a:r>
              <a:rPr lang="cs-CZ" sz="3200" i="1" dirty="0">
                <a:latin typeface="Book Antiqua" pitchFamily="18" charset="0"/>
              </a:rPr>
              <a:t>x</a:t>
            </a:r>
            <a:r>
              <a:rPr lang="cs-CZ" sz="3200" i="1" baseline="-25000" dirty="0">
                <a:latin typeface="Book Antiqua" pitchFamily="18" charset="0"/>
              </a:rPr>
              <a:t>0</a:t>
            </a:r>
            <a:r>
              <a:rPr lang="en-GB" sz="3200" i="1" dirty="0">
                <a:latin typeface="Book Antiqua" pitchFamily="18" charset="0"/>
              </a:rPr>
              <a:t>’ </a:t>
            </a:r>
            <a:r>
              <a:rPr lang="cs-CZ" sz="3200" i="1" dirty="0" smtClean="0">
                <a:solidFill>
                  <a:schemeClr val="tx2"/>
                </a:solidFill>
                <a:latin typeface="Book Antiqua" pitchFamily="18" charset="0"/>
              </a:rPr>
              <a:t>= </a:t>
            </a:r>
            <a:r>
              <a:rPr lang="el-GR" sz="3200" i="1" dirty="0" smtClean="0">
                <a:solidFill>
                  <a:schemeClr val="tx2"/>
                </a:solidFill>
                <a:latin typeface="Book Antiqua" pitchFamily="18" charset="0"/>
              </a:rPr>
              <a:t>γ</a:t>
            </a:r>
            <a:r>
              <a:rPr lang="cs-CZ" sz="3200" i="1" dirty="0" smtClean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200" dirty="0" smtClean="0">
                <a:solidFill>
                  <a:schemeClr val="tx2"/>
                </a:solidFill>
                <a:latin typeface="Book Antiqua" pitchFamily="18" charset="0"/>
              </a:rPr>
              <a:t>(</a:t>
            </a:r>
            <a:r>
              <a:rPr lang="en-GB" sz="3200" i="1" dirty="0" smtClean="0">
                <a:solidFill>
                  <a:schemeClr val="tx2"/>
                </a:solidFill>
                <a:latin typeface="Book Antiqua" pitchFamily="18" charset="0"/>
              </a:rPr>
              <a:t>x</a:t>
            </a:r>
            <a:r>
              <a:rPr lang="cs-CZ" sz="3200" i="1" baseline="-25000" dirty="0">
                <a:latin typeface="Book Antiqua" pitchFamily="18" charset="0"/>
              </a:rPr>
              <a:t>0</a:t>
            </a:r>
            <a:r>
              <a:rPr lang="en-GB" sz="3200" i="1" dirty="0" smtClean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en-GB" sz="3200" i="1" dirty="0">
                <a:solidFill>
                  <a:schemeClr val="tx2"/>
                </a:solidFill>
                <a:latin typeface="Book Antiqua" pitchFamily="18" charset="0"/>
              </a:rPr>
              <a:t>- </a:t>
            </a:r>
            <a:r>
              <a:rPr lang="el-GR" sz="3200" i="1" dirty="0">
                <a:solidFill>
                  <a:schemeClr val="tx2"/>
                </a:solidFill>
                <a:latin typeface="Book Antiqua" pitchFamily="18" charset="0"/>
              </a:rPr>
              <a:t>β</a:t>
            </a:r>
            <a:r>
              <a:rPr lang="cs-CZ" sz="3200" i="1" dirty="0" smtClean="0">
                <a:latin typeface="Book Antiqua" pitchFamily="18" charset="0"/>
              </a:rPr>
              <a:t>x</a:t>
            </a:r>
            <a:r>
              <a:rPr lang="cs-CZ" sz="3200" dirty="0" smtClean="0">
                <a:solidFill>
                  <a:schemeClr val="tx2"/>
                </a:solidFill>
                <a:latin typeface="Book Antiqua" pitchFamily="18" charset="0"/>
              </a:rPr>
              <a:t>)</a:t>
            </a:r>
            <a:r>
              <a:rPr lang="en-US" sz="3200" dirty="0" smtClean="0">
                <a:solidFill>
                  <a:schemeClr val="tx2"/>
                </a:solidFill>
                <a:latin typeface="Book Antiqua" pitchFamily="18" charset="0"/>
              </a:rPr>
              <a:t>		</a:t>
            </a:r>
            <a:r>
              <a:rPr lang="el-GR" sz="3200" i="1" dirty="0">
                <a:solidFill>
                  <a:srgbClr val="C00000"/>
                </a:solidFill>
                <a:latin typeface="Book Antiqua" pitchFamily="18" charset="0"/>
              </a:rPr>
              <a:t>γ</a:t>
            </a:r>
            <a:r>
              <a:rPr lang="en-GB" sz="3200" i="1" dirty="0">
                <a:solidFill>
                  <a:schemeClr val="tx2"/>
                </a:solidFill>
                <a:latin typeface="Book Antiqua" pitchFamily="18" charset="0"/>
              </a:rPr>
              <a:t> = </a:t>
            </a:r>
            <a:r>
              <a:rPr lang="en-GB" sz="3200" dirty="0" smtClean="0">
                <a:solidFill>
                  <a:schemeClr val="tx2"/>
                </a:solidFill>
                <a:latin typeface="Book Antiqua" pitchFamily="18" charset="0"/>
              </a:rPr>
              <a:t>1</a:t>
            </a:r>
            <a:r>
              <a:rPr lang="cs-CZ" sz="3200" dirty="0" smtClean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en-GB" sz="3200" dirty="0" smtClean="0">
                <a:solidFill>
                  <a:schemeClr val="tx2"/>
                </a:solidFill>
                <a:latin typeface="Book Antiqua" pitchFamily="18" charset="0"/>
              </a:rPr>
              <a:t>/</a:t>
            </a:r>
            <a:r>
              <a:rPr lang="cs-CZ" sz="3200" dirty="0" smtClean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en-GB" sz="3200" dirty="0" smtClean="0">
                <a:solidFill>
                  <a:schemeClr val="tx2"/>
                </a:solidFill>
                <a:latin typeface="Book Antiqua" pitchFamily="18" charset="0"/>
              </a:rPr>
              <a:t>√</a:t>
            </a:r>
            <a:r>
              <a:rPr lang="en-GB" sz="3200" dirty="0">
                <a:solidFill>
                  <a:schemeClr val="tx2"/>
                </a:solidFill>
                <a:latin typeface="Book Antiqua" pitchFamily="18" charset="0"/>
              </a:rPr>
              <a:t>(1 – </a:t>
            </a:r>
            <a:r>
              <a:rPr lang="el-GR" sz="3200" i="1" dirty="0">
                <a:solidFill>
                  <a:schemeClr val="tx2"/>
                </a:solidFill>
                <a:latin typeface="Book Antiqua" pitchFamily="18" charset="0"/>
              </a:rPr>
              <a:t>β</a:t>
            </a:r>
            <a:r>
              <a:rPr lang="en-GB" sz="3200" baseline="30000" dirty="0">
                <a:solidFill>
                  <a:schemeClr val="tx2"/>
                </a:solidFill>
                <a:latin typeface="Book Antiqua" pitchFamily="18" charset="0"/>
              </a:rPr>
              <a:t>2</a:t>
            </a:r>
            <a:r>
              <a:rPr lang="en-GB" sz="3200" dirty="0">
                <a:solidFill>
                  <a:schemeClr val="tx2"/>
                </a:solidFill>
                <a:latin typeface="Book Antiqua" pitchFamily="18" charset="0"/>
              </a:rPr>
              <a:t>) </a:t>
            </a:r>
            <a:endParaRPr lang="cs-CZ" sz="3200" i="1" dirty="0">
              <a:solidFill>
                <a:srgbClr val="CC0000"/>
              </a:solidFill>
              <a:latin typeface="Book Antiqua" pitchFamily="18" charset="0"/>
            </a:endParaRPr>
          </a:p>
        </p:txBody>
      </p:sp>
      <p:sp>
        <p:nvSpPr>
          <p:cNvPr id="39942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200" dirty="0" smtClean="0">
                <a:solidFill>
                  <a:srgbClr val="D38E27"/>
                </a:solidFill>
              </a:rPr>
              <a:t>2018-05-18  </a:t>
            </a:r>
            <a:r>
              <a:rPr lang="cs-CZ" sz="1200" dirty="0">
                <a:solidFill>
                  <a:srgbClr val="D38E27"/>
                </a:solidFill>
              </a:rPr>
              <a:t>-  </a:t>
            </a:r>
            <a:r>
              <a:rPr lang="cs-CZ" sz="1200" dirty="0" err="1">
                <a:solidFill>
                  <a:srgbClr val="D38E27"/>
                </a:solidFill>
              </a:rPr>
              <a:t>FyM</a:t>
            </a:r>
            <a:r>
              <a:rPr lang="cs-CZ" sz="1200" dirty="0">
                <a:solidFill>
                  <a:srgbClr val="D38E27"/>
                </a:solidFill>
              </a:rPr>
              <a:t> - Obdržálek</a:t>
            </a:r>
          </a:p>
        </p:txBody>
      </p:sp>
      <p:sp>
        <p:nvSpPr>
          <p:cNvPr id="11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5CE7EDD4-A213-416F-A25C-25DDEA772476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20</a:t>
            </a:fld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/48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42515" y="3027363"/>
            <a:ext cx="2890838" cy="100012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396875" y="4400550"/>
            <a:ext cx="46038" cy="444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" name="TextBox 1"/>
          <p:cNvSpPr txBox="1"/>
          <p:nvPr/>
        </p:nvSpPr>
        <p:spPr>
          <a:xfrm>
            <a:off x="892176" y="4087813"/>
            <a:ext cx="12217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i="1" dirty="0" smtClean="0">
                <a:solidFill>
                  <a:schemeClr val="tx2"/>
                </a:solidFill>
                <a:latin typeface="Book Antiqua" pitchFamily="18" charset="0"/>
              </a:rPr>
              <a:t>y</a:t>
            </a:r>
            <a:r>
              <a:rPr lang="en-GB" sz="3000" i="1" dirty="0" smtClean="0">
                <a:solidFill>
                  <a:schemeClr val="tx2"/>
                </a:solidFill>
                <a:latin typeface="Book Antiqua" pitchFamily="18" charset="0"/>
              </a:rPr>
              <a:t>’</a:t>
            </a:r>
            <a:r>
              <a:rPr lang="cs-CZ" sz="3000" i="1" dirty="0" smtClean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= </a:t>
            </a:r>
            <a:r>
              <a:rPr lang="cs-CZ" sz="3000" i="1" dirty="0" smtClean="0">
                <a:solidFill>
                  <a:schemeClr val="tx2"/>
                </a:solidFill>
                <a:latin typeface="Book Antiqua" pitchFamily="18" charset="0"/>
              </a:rPr>
              <a:t>y</a:t>
            </a:r>
            <a:endParaRPr lang="cs-CZ" sz="3000" dirty="0" smtClean="0">
              <a:solidFill>
                <a:schemeClr val="tx2"/>
              </a:solidFill>
              <a:latin typeface="Book Antiqua" pitchFamily="18" charset="0"/>
            </a:endParaRPr>
          </a:p>
          <a:p>
            <a:r>
              <a:rPr lang="cs-CZ" sz="3000" i="1" dirty="0" smtClean="0">
                <a:latin typeface="Book Antiqua" pitchFamily="18" charset="0"/>
              </a:rPr>
              <a:t>z</a:t>
            </a:r>
            <a:r>
              <a:rPr lang="en-GB" sz="3000" i="1" dirty="0" smtClean="0">
                <a:latin typeface="Book Antiqua" pitchFamily="18" charset="0"/>
              </a:rPr>
              <a:t>’ 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= </a:t>
            </a:r>
            <a:r>
              <a:rPr lang="cs-CZ" sz="3000" i="1" dirty="0" smtClean="0">
                <a:solidFill>
                  <a:schemeClr val="tx2"/>
                </a:solidFill>
                <a:latin typeface="Book Antiqua" pitchFamily="18" charset="0"/>
              </a:rPr>
              <a:t>z</a:t>
            </a:r>
            <a:endParaRPr lang="cs-CZ" sz="3000" dirty="0"/>
          </a:p>
        </p:txBody>
      </p:sp>
      <p:sp>
        <p:nvSpPr>
          <p:cNvPr id="1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286573"/>
            <a:ext cx="9529763" cy="1283901"/>
          </a:xfrm>
        </p:spPr>
        <p:txBody>
          <a:bodyPr>
            <a:noAutofit/>
          </a:bodyPr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  <a:defRPr/>
            </a:pPr>
            <a:r>
              <a:rPr lang="cs-CZ" sz="3000" b="1" i="1" dirty="0" smtClean="0">
                <a:solidFill>
                  <a:srgbClr val="32B503"/>
                </a:solidFill>
                <a:latin typeface="Book Antiqua" pitchFamily="18" charset="0"/>
              </a:rPr>
              <a:t>Klasická fyzika: Galileo</a:t>
            </a:r>
            <a:r>
              <a:rPr lang="cs-CZ" sz="3000" dirty="0" smtClean="0">
                <a:solidFill>
                  <a:srgbClr val="32B503"/>
                </a:solidFill>
                <a:latin typeface="Book Antiqua" pitchFamily="18" charset="0"/>
              </a:rPr>
              <a:t> </a:t>
            </a:r>
            <a:r>
              <a:rPr lang="cs-CZ" sz="3000" dirty="0" smtClean="0">
                <a:latin typeface="Book Antiqua" pitchFamily="18" charset="0"/>
              </a:rPr>
              <a:t>	(</a:t>
            </a:r>
            <a:r>
              <a:rPr lang="cs-CZ" sz="3000" i="1" dirty="0" smtClean="0">
                <a:latin typeface="Book Antiqua" pitchFamily="18" charset="0"/>
              </a:rPr>
              <a:t>c</a:t>
            </a:r>
            <a:r>
              <a:rPr lang="cs-CZ" sz="3000" dirty="0" smtClean="0">
                <a:latin typeface="Book Antiqua" pitchFamily="18" charset="0"/>
              </a:rPr>
              <a:t> → </a:t>
            </a:r>
            <a:r>
              <a:rPr lang="cs-CZ" sz="3000" dirty="0" smtClean="0">
                <a:latin typeface="Book Antiqua" pitchFamily="18" charset="0"/>
                <a:sym typeface="Symbol"/>
              </a:rPr>
              <a:t>)</a:t>
            </a:r>
            <a:r>
              <a:rPr lang="cs-CZ" sz="3000" dirty="0" smtClean="0">
                <a:latin typeface="Book Antiqua" pitchFamily="18" charset="0"/>
              </a:rPr>
              <a:t/>
            </a:r>
            <a:br>
              <a:rPr lang="cs-CZ" sz="3000" dirty="0" smtClean="0">
                <a:latin typeface="Book Antiqua" pitchFamily="18" charset="0"/>
              </a:rPr>
            </a:br>
            <a:r>
              <a:rPr lang="en-GB" sz="3000" i="1" dirty="0" smtClean="0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  = </a:t>
            </a:r>
            <a:r>
              <a:rPr lang="en-GB" sz="3000" i="1" dirty="0" smtClean="0">
                <a:solidFill>
                  <a:schemeClr val="tx1"/>
                </a:solidFill>
                <a:latin typeface="Book Antiqua" pitchFamily="18" charset="0"/>
              </a:rPr>
              <a:t>x - </a:t>
            </a:r>
            <a:r>
              <a:rPr lang="el-GR" sz="3000" i="1" dirty="0">
                <a:latin typeface="Book Antiqua" pitchFamily="18" charset="0"/>
              </a:rPr>
              <a:t>β</a:t>
            </a:r>
            <a:r>
              <a:rPr lang="cs-CZ" sz="3000" i="1" dirty="0">
                <a:latin typeface="Book Antiqua" pitchFamily="18" charset="0"/>
              </a:rPr>
              <a:t>x</a:t>
            </a:r>
            <a:r>
              <a:rPr lang="cs-CZ" sz="3000" i="1" baseline="-25000" dirty="0">
                <a:latin typeface="Book Antiqua" pitchFamily="18" charset="0"/>
              </a:rPr>
              <a:t>0 </a:t>
            </a:r>
            <a:r>
              <a:rPr lang="cs-CZ" sz="3000" i="1" dirty="0" smtClean="0">
                <a:latin typeface="Book Antiqua" pitchFamily="18" charset="0"/>
              </a:rPr>
              <a:t>	</a:t>
            </a:r>
            <a:r>
              <a:rPr lang="en-US" sz="3000" i="1" dirty="0" smtClean="0">
                <a:latin typeface="Book Antiqua" pitchFamily="18" charset="0"/>
              </a:rPr>
              <a:t>		</a:t>
            </a:r>
            <a:r>
              <a:rPr lang="cs-CZ" sz="3000" i="1" dirty="0" smtClean="0">
                <a:solidFill>
                  <a:srgbClr val="32B503"/>
                </a:solidFill>
                <a:latin typeface="Book Antiqua" pitchFamily="18" charset="0"/>
              </a:rPr>
              <a:t>x‘ = x - </a:t>
            </a:r>
            <a:r>
              <a:rPr lang="cs-CZ" sz="3000" i="1" dirty="0" err="1" smtClean="0">
                <a:solidFill>
                  <a:srgbClr val="32B503"/>
                </a:solidFill>
                <a:latin typeface="Book Antiqua" pitchFamily="18" charset="0"/>
              </a:rPr>
              <a:t>Vt</a:t>
            </a:r>
            <a:r>
              <a:rPr lang="en-US" sz="3000" i="1" dirty="0" smtClean="0">
                <a:solidFill>
                  <a:srgbClr val="32B503"/>
                </a:solidFill>
                <a:latin typeface="Book Antiqua" pitchFamily="18" charset="0"/>
              </a:rPr>
              <a:t>;</a:t>
            </a:r>
            <a:r>
              <a:rPr lang="el-GR" sz="3000" i="1" dirty="0" smtClean="0">
                <a:solidFill>
                  <a:srgbClr val="32B503"/>
                </a:solidFill>
                <a:latin typeface="Book Antiqua" pitchFamily="18" charset="0"/>
              </a:rPr>
              <a:t> </a:t>
            </a:r>
            <a:r>
              <a:rPr lang="en-US" sz="3000" i="1" dirty="0" smtClean="0">
                <a:solidFill>
                  <a:srgbClr val="32B503"/>
                </a:solidFill>
                <a:latin typeface="Book Antiqua" pitchFamily="18" charset="0"/>
              </a:rPr>
              <a:t>  </a:t>
            </a:r>
            <a:r>
              <a:rPr lang="el-GR" sz="3000" i="1" dirty="0" smtClean="0">
                <a:solidFill>
                  <a:srgbClr val="C00000"/>
                </a:solidFill>
                <a:latin typeface="Book Antiqua" pitchFamily="18" charset="0"/>
              </a:rPr>
              <a:t>β</a:t>
            </a:r>
            <a:r>
              <a:rPr lang="cs-CZ" sz="3000" i="1" dirty="0" smtClean="0">
                <a:latin typeface="Book Antiqua" pitchFamily="18" charset="0"/>
              </a:rPr>
              <a:t> = V/c</a:t>
            </a:r>
            <a:r>
              <a:rPr lang="en-US" sz="3000" i="1" dirty="0" smtClean="0">
                <a:latin typeface="Book Antiqua" pitchFamily="18" charset="0"/>
              </a:rPr>
              <a:t>; </a:t>
            </a:r>
            <a:r>
              <a:rPr lang="cs-CZ" sz="3000" i="1" dirty="0" smtClean="0">
                <a:solidFill>
                  <a:srgbClr val="C00000"/>
                </a:solidFill>
                <a:latin typeface="Book Antiqua" pitchFamily="18" charset="0"/>
              </a:rPr>
              <a:t>x</a:t>
            </a:r>
            <a:r>
              <a:rPr lang="cs-CZ" sz="3000" i="1" baseline="-25000" dirty="0" smtClean="0">
                <a:solidFill>
                  <a:srgbClr val="C00000"/>
                </a:solidFill>
                <a:latin typeface="Book Antiqua" pitchFamily="18" charset="0"/>
              </a:rPr>
              <a:t>0</a:t>
            </a:r>
            <a:r>
              <a:rPr lang="cs-CZ" sz="3000" i="1" dirty="0" smtClean="0">
                <a:latin typeface="Book Antiqua" pitchFamily="18" charset="0"/>
              </a:rPr>
              <a:t> = </a:t>
            </a:r>
            <a:r>
              <a:rPr lang="cs-CZ" sz="3000" i="1" dirty="0" err="1" smtClean="0">
                <a:latin typeface="Book Antiqua" pitchFamily="18" charset="0"/>
              </a:rPr>
              <a:t>ct</a:t>
            </a:r>
            <a:r>
              <a:rPr lang="cs-CZ" sz="3000" i="1" dirty="0" smtClean="0">
                <a:latin typeface="Book Antiqua" pitchFamily="18" charset="0"/>
              </a:rPr>
              <a:t/>
            </a:r>
            <a:br>
              <a:rPr lang="cs-CZ" sz="3000" i="1" dirty="0" smtClean="0">
                <a:latin typeface="Book Antiqua" pitchFamily="18" charset="0"/>
              </a:rPr>
            </a:b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sz="3000" i="1" baseline="-25000" dirty="0" smtClean="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sz="3000" i="1" dirty="0">
                <a:solidFill>
                  <a:schemeClr val="tx1"/>
                </a:solidFill>
                <a:latin typeface="Book Antiqua" pitchFamily="18" charset="0"/>
              </a:rPr>
              <a:t>’ 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= x</a:t>
            </a:r>
            <a:r>
              <a:rPr lang="cs-CZ" sz="3000" i="1" baseline="-25000" dirty="0" smtClean="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 	</a:t>
            </a:r>
            <a:r>
              <a:rPr lang="en-US" sz="3000" i="1" dirty="0" smtClean="0">
                <a:solidFill>
                  <a:schemeClr val="tx1"/>
                </a:solidFill>
                <a:latin typeface="Book Antiqua" pitchFamily="18" charset="0"/>
              </a:rPr>
              <a:t>		</a:t>
            </a:r>
            <a:r>
              <a:rPr lang="en-GB" sz="3000" i="1" dirty="0" smtClean="0">
                <a:solidFill>
                  <a:srgbClr val="32B503"/>
                </a:solidFill>
                <a:latin typeface="Book Antiqua" pitchFamily="18" charset="0"/>
              </a:rPr>
              <a:t>t’ = t</a:t>
            </a:r>
            <a:endParaRPr lang="cs-CZ" sz="3000" b="1" i="1" dirty="0" smtClean="0">
              <a:solidFill>
                <a:srgbClr val="32B503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41986" name="Text Box 6"/>
          <p:cNvSpPr txBox="1">
            <a:spLocks noChangeArrowheads="1"/>
          </p:cNvSpPr>
          <p:nvPr/>
        </p:nvSpPr>
        <p:spPr bwMode="auto">
          <a:xfrm>
            <a:off x="557213" y="404813"/>
            <a:ext cx="42830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Jedinečný Lorentz</a:t>
            </a:r>
            <a:endParaRPr lang="en-US" sz="4000" i="1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/>
          </p:cNvSpPr>
          <p:nvPr/>
        </p:nvSpPr>
        <p:spPr bwMode="auto">
          <a:xfrm>
            <a:off x="179388" y="1550988"/>
            <a:ext cx="8713787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600" b="1" i="1">
                <a:solidFill>
                  <a:srgbClr val="CC0000"/>
                </a:solidFill>
                <a:latin typeface="Book Antiqua" pitchFamily="18" charset="0"/>
              </a:rPr>
              <a:t>Lze dokázat, že to jinou trafo nejde</a:t>
            </a:r>
            <a:r>
              <a:rPr lang="cs-CZ" sz="3600">
                <a:solidFill>
                  <a:srgbClr val="CC0000"/>
                </a:solidFill>
                <a:latin typeface="Book Antiqua" pitchFamily="18" charset="0"/>
              </a:rPr>
              <a:t>:</a:t>
            </a:r>
            <a:endParaRPr lang="cs-CZ" sz="3600" i="1">
              <a:solidFill>
                <a:srgbClr val="CC0000"/>
              </a:solidFill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0" y="4305300"/>
            <a:ext cx="9110663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i="1" dirty="0">
                <a:latin typeface="Book Antiqua" pitchFamily="18" charset="0"/>
              </a:rPr>
              <a:t>				</a:t>
            </a:r>
            <a:r>
              <a:rPr lang="en-GB" sz="3000" dirty="0">
                <a:latin typeface="Book Antiqua" pitchFamily="18" charset="0"/>
              </a:rPr>
              <a:t>		</a:t>
            </a:r>
            <a:r>
              <a:rPr lang="en-GB" sz="3000" dirty="0">
                <a:solidFill>
                  <a:schemeClr val="hlink"/>
                </a:solidFill>
                <a:latin typeface="Book Antiqua" pitchFamily="18" charset="0"/>
              </a:rPr>
              <a:t> </a:t>
            </a:r>
            <a:r>
              <a:rPr lang="cs-CZ" sz="3000" dirty="0" smtClean="0">
                <a:solidFill>
                  <a:schemeClr val="hlink"/>
                </a:solidFill>
                <a:latin typeface="Book Antiqua" pitchFamily="18" charset="0"/>
              </a:rPr>
              <a:t>   </a:t>
            </a:r>
            <a:r>
              <a:rPr lang="en-GB" sz="3000" i="1" dirty="0" smtClean="0">
                <a:latin typeface="Book Antiqua" pitchFamily="18" charset="0"/>
              </a:rPr>
              <a:t>x</a:t>
            </a:r>
            <a:r>
              <a:rPr lang="en-GB" sz="3000" i="1" dirty="0">
                <a:latin typeface="Book Antiqua" pitchFamily="18" charset="0"/>
              </a:rPr>
              <a:t>’</a:t>
            </a:r>
            <a:r>
              <a:rPr lang="cs-CZ" sz="3000" i="1" dirty="0">
                <a:latin typeface="Book Antiqua" pitchFamily="18" charset="0"/>
              </a:rPr>
              <a:t>  = </a:t>
            </a:r>
            <a:r>
              <a:rPr lang="el-GR" sz="3000" i="1" dirty="0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sz="3000" i="1" dirty="0">
                <a:latin typeface="Book Antiqua" pitchFamily="18" charset="0"/>
              </a:rPr>
              <a:t> </a:t>
            </a:r>
            <a:r>
              <a:rPr lang="cs-CZ" sz="3000" dirty="0">
                <a:latin typeface="Book Antiqua" pitchFamily="18" charset="0"/>
              </a:rPr>
              <a:t>(</a:t>
            </a:r>
            <a:r>
              <a:rPr lang="en-GB" sz="3000" i="1" dirty="0">
                <a:latin typeface="Book Antiqua" pitchFamily="18" charset="0"/>
              </a:rPr>
              <a:t>x </a:t>
            </a:r>
            <a:r>
              <a:rPr lang="cs-CZ" sz="3000" i="1" dirty="0">
                <a:latin typeface="Book Antiqua" pitchFamily="18" charset="0"/>
              </a:rPr>
              <a:t>  </a:t>
            </a:r>
            <a:r>
              <a:rPr lang="en-GB" sz="3000" i="1" dirty="0">
                <a:latin typeface="Book Antiqua" pitchFamily="18" charset="0"/>
              </a:rPr>
              <a:t>–</a:t>
            </a:r>
            <a:r>
              <a:rPr lang="cs-CZ" sz="3000" i="1" dirty="0">
                <a:latin typeface="Book Antiqua" pitchFamily="18" charset="0"/>
              </a:rPr>
              <a:t> </a:t>
            </a:r>
            <a:r>
              <a:rPr lang="en-GB" sz="3000" i="1" dirty="0">
                <a:latin typeface="Book Antiqua" pitchFamily="18" charset="0"/>
              </a:rPr>
              <a:t> </a:t>
            </a:r>
            <a:r>
              <a:rPr lang="cs-CZ" sz="3000" i="1" dirty="0">
                <a:solidFill>
                  <a:srgbClr val="CC0000"/>
                </a:solidFill>
                <a:latin typeface="Book Antiqua" pitchFamily="18" charset="0"/>
              </a:rPr>
              <a:t>B</a:t>
            </a:r>
            <a:r>
              <a:rPr lang="en-GB" sz="3000" i="1" dirty="0">
                <a:latin typeface="Book Antiqua" pitchFamily="18" charset="0"/>
              </a:rPr>
              <a:t> </a:t>
            </a:r>
            <a:r>
              <a:rPr lang="cs-CZ" sz="3000" i="1" dirty="0">
                <a:latin typeface="Book Antiqua" pitchFamily="18" charset="0"/>
              </a:rPr>
              <a:t>x</a:t>
            </a:r>
            <a:r>
              <a:rPr lang="cs-CZ" sz="3000" baseline="-25000" dirty="0">
                <a:latin typeface="Book Antiqua" pitchFamily="18" charset="0"/>
              </a:rPr>
              <a:t>0</a:t>
            </a:r>
            <a:r>
              <a:rPr lang="cs-CZ" sz="3000" dirty="0" smtClean="0">
                <a:latin typeface="Book Antiqua" pitchFamily="18" charset="0"/>
              </a:rPr>
              <a:t>)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dirty="0">
                <a:latin typeface="Book Antiqua" pitchFamily="18" charset="0"/>
              </a:rPr>
              <a:t>	</a:t>
            </a:r>
            <a:r>
              <a:rPr lang="cs-CZ" sz="3000" dirty="0" smtClean="0">
                <a:latin typeface="Book Antiqua" pitchFamily="18" charset="0"/>
              </a:rPr>
              <a:t>					   </a:t>
            </a:r>
            <a:r>
              <a:rPr lang="cs-CZ" sz="3000" i="1" dirty="0" smtClean="0">
                <a:latin typeface="Book Antiqua" pitchFamily="18" charset="0"/>
              </a:rPr>
              <a:t>x</a:t>
            </a:r>
            <a:r>
              <a:rPr lang="cs-CZ" sz="3000" baseline="-25000" dirty="0" smtClean="0">
                <a:latin typeface="Book Antiqua" pitchFamily="18" charset="0"/>
              </a:rPr>
              <a:t>0</a:t>
            </a:r>
            <a:r>
              <a:rPr lang="en-GB" sz="3000" i="1" dirty="0">
                <a:latin typeface="Book Antiqua" pitchFamily="18" charset="0"/>
              </a:rPr>
              <a:t>’</a:t>
            </a:r>
            <a:r>
              <a:rPr lang="cs-CZ" sz="3000" i="1" dirty="0">
                <a:latin typeface="Book Antiqua" pitchFamily="18" charset="0"/>
              </a:rPr>
              <a:t> = </a:t>
            </a:r>
            <a:r>
              <a:rPr lang="el-GR" sz="3000" i="1" dirty="0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sz="3000" i="1" dirty="0">
                <a:latin typeface="Book Antiqua" pitchFamily="18" charset="0"/>
              </a:rPr>
              <a:t> </a:t>
            </a:r>
            <a:r>
              <a:rPr lang="cs-CZ" sz="3000" dirty="0">
                <a:latin typeface="Book Antiqua" pitchFamily="18" charset="0"/>
              </a:rPr>
              <a:t>(</a:t>
            </a:r>
            <a:r>
              <a:rPr lang="cs-CZ" sz="3000" dirty="0">
                <a:solidFill>
                  <a:srgbClr val="CC0000"/>
                </a:solidFill>
                <a:latin typeface="Book Antiqua" pitchFamily="18" charset="0"/>
              </a:rPr>
              <a:t>C</a:t>
            </a:r>
            <a:r>
              <a:rPr lang="cs-CZ" sz="3000" dirty="0">
                <a:latin typeface="Book Antiqua" pitchFamily="18" charset="0"/>
              </a:rPr>
              <a:t> </a:t>
            </a:r>
            <a:r>
              <a:rPr lang="cs-CZ" sz="3000" i="1" dirty="0">
                <a:latin typeface="Book Antiqua" pitchFamily="18" charset="0"/>
              </a:rPr>
              <a:t>x</a:t>
            </a:r>
            <a:r>
              <a:rPr lang="cs-CZ" sz="3000" baseline="-25000" dirty="0">
                <a:latin typeface="Book Antiqua" pitchFamily="18" charset="0"/>
              </a:rPr>
              <a:t>0</a:t>
            </a:r>
            <a:r>
              <a:rPr lang="en-GB" sz="3000" i="1" dirty="0">
                <a:latin typeface="Book Antiqua" pitchFamily="18" charset="0"/>
              </a:rPr>
              <a:t> –</a:t>
            </a:r>
            <a:r>
              <a:rPr lang="cs-CZ" sz="3000" i="1" dirty="0">
                <a:latin typeface="Book Antiqua" pitchFamily="18" charset="0"/>
              </a:rPr>
              <a:t>  </a:t>
            </a:r>
            <a:r>
              <a:rPr lang="cs-CZ" sz="3000" i="1" dirty="0">
                <a:solidFill>
                  <a:srgbClr val="CC0000"/>
                </a:solidFill>
                <a:latin typeface="Book Antiqua" pitchFamily="18" charset="0"/>
              </a:rPr>
              <a:t>D</a:t>
            </a:r>
            <a:r>
              <a:rPr lang="cs-CZ" sz="3000" i="1" dirty="0">
                <a:latin typeface="Book Antiqua" pitchFamily="18" charset="0"/>
              </a:rPr>
              <a:t> </a:t>
            </a:r>
            <a:r>
              <a:rPr lang="en-GB" sz="3000" i="1" dirty="0">
                <a:latin typeface="Book Antiqua" pitchFamily="18" charset="0"/>
              </a:rPr>
              <a:t>x</a:t>
            </a:r>
            <a:r>
              <a:rPr lang="cs-CZ" sz="3000" dirty="0">
                <a:latin typeface="Book Antiqua" pitchFamily="18" charset="0"/>
              </a:rPr>
              <a:t>)</a:t>
            </a:r>
            <a:br>
              <a:rPr lang="cs-CZ" sz="3000" dirty="0">
                <a:latin typeface="Book Antiqua" pitchFamily="18" charset="0"/>
              </a:rPr>
            </a:br>
            <a:endParaRPr lang="en-GB" sz="3000" dirty="0">
              <a:latin typeface="Book Antiqua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dirty="0">
                <a:latin typeface="Book Antiqua" pitchFamily="18" charset="0"/>
              </a:rPr>
              <a:t>2) Najdeme potřebné 4 parametry </a:t>
            </a:r>
            <a:r>
              <a:rPr lang="el-GR" sz="3000" i="1" dirty="0">
                <a:solidFill>
                  <a:schemeClr val="hlink"/>
                </a:solidFill>
                <a:latin typeface="Book Antiqua" pitchFamily="18" charset="0"/>
              </a:rPr>
              <a:t>γ</a:t>
            </a:r>
            <a:r>
              <a:rPr lang="cs-CZ" sz="3000" i="1" dirty="0">
                <a:solidFill>
                  <a:schemeClr val="hlink"/>
                </a:solidFill>
                <a:latin typeface="Book Antiqua" pitchFamily="18" charset="0"/>
              </a:rPr>
              <a:t>, B, C, D</a:t>
            </a:r>
            <a:r>
              <a:rPr lang="cs-CZ" sz="3000" i="1" dirty="0">
                <a:latin typeface="Book Antiqua" pitchFamily="18" charset="0"/>
              </a:rPr>
              <a:t> </a:t>
            </a:r>
            <a:br>
              <a:rPr lang="cs-CZ" sz="3000" i="1" dirty="0">
                <a:latin typeface="Book Antiqua" pitchFamily="18" charset="0"/>
              </a:rPr>
            </a:br>
            <a:r>
              <a:rPr lang="cs-CZ" sz="3000" dirty="0">
                <a:latin typeface="Book Antiqua" pitchFamily="18" charset="0"/>
              </a:rPr>
              <a:t>ze 4 „přirozených“ podmínek </a:t>
            </a:r>
            <a:r>
              <a:rPr lang="cs-CZ" sz="3000" dirty="0">
                <a:solidFill>
                  <a:srgbClr val="CC0000"/>
                </a:solidFill>
                <a:latin typeface="Book Antiqua" pitchFamily="18" charset="0"/>
              </a:rPr>
              <a:t>.</a:t>
            </a:r>
          </a:p>
        </p:txBody>
      </p:sp>
      <p:sp>
        <p:nvSpPr>
          <p:cNvPr id="6" name="Zástupný symbol pro obsah 2"/>
          <p:cNvSpPr>
            <a:spLocks/>
          </p:cNvSpPr>
          <p:nvPr/>
        </p:nvSpPr>
        <p:spPr bwMode="auto">
          <a:xfrm>
            <a:off x="0" y="2349500"/>
            <a:ext cx="9144000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1) Aby každý</a:t>
            </a:r>
            <a:r>
              <a:rPr lang="en-US" sz="3000" dirty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rovnoměrný přímočarý pohyb  přešel opět v rovnoměrný přímočarý pohyb, musí být transformace lineární. 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dirty="0" smtClean="0">
                <a:solidFill>
                  <a:schemeClr val="tx2"/>
                </a:solidFill>
                <a:latin typeface="Book Antiqua" pitchFamily="18" charset="0"/>
              </a:rPr>
              <a:t>	Označení:  </a:t>
            </a:r>
            <a:r>
              <a:rPr lang="el-GR" sz="3000" b="1" i="1" dirty="0">
                <a:solidFill>
                  <a:srgbClr val="CC0000"/>
                </a:solidFill>
                <a:latin typeface="Book Antiqua" pitchFamily="18" charset="0"/>
              </a:rPr>
              <a:t>β</a:t>
            </a:r>
            <a:r>
              <a:rPr lang="cs-CZ" sz="3000" b="1" i="1" dirty="0">
                <a:solidFill>
                  <a:srgbClr val="CC0000"/>
                </a:solidFill>
                <a:latin typeface="Book Antiqua" pitchFamily="18" charset="0"/>
              </a:rPr>
              <a:t> = V/c ;   x</a:t>
            </a:r>
            <a:r>
              <a:rPr lang="cs-CZ" sz="3000" b="1" baseline="-25000" dirty="0">
                <a:solidFill>
                  <a:schemeClr val="hlink"/>
                </a:solidFill>
                <a:latin typeface="Book Antiqua" pitchFamily="18" charset="0"/>
              </a:rPr>
              <a:t>0</a:t>
            </a:r>
            <a:r>
              <a:rPr lang="cs-CZ" sz="3000" b="1" i="1" dirty="0">
                <a:solidFill>
                  <a:srgbClr val="CC0000"/>
                </a:solidFill>
                <a:latin typeface="Book Antiqua" pitchFamily="18" charset="0"/>
              </a:rPr>
              <a:t> = </a:t>
            </a:r>
            <a:r>
              <a:rPr lang="cs-CZ" sz="3000" b="1" i="1" dirty="0" err="1">
                <a:solidFill>
                  <a:srgbClr val="CC0000"/>
                </a:solidFill>
                <a:latin typeface="Book Antiqua" pitchFamily="18" charset="0"/>
              </a:rPr>
              <a:t>ct</a:t>
            </a:r>
            <a:r>
              <a:rPr lang="cs-CZ" sz="3000" b="1" i="1" dirty="0">
                <a:solidFill>
                  <a:srgbClr val="CC0000"/>
                </a:solidFill>
                <a:latin typeface="Book Antiqua" pitchFamily="18" charset="0"/>
              </a:rPr>
              <a:t> ;   x</a:t>
            </a:r>
            <a:r>
              <a:rPr lang="cs-CZ" sz="3000" b="1" baseline="-25000" dirty="0">
                <a:solidFill>
                  <a:schemeClr val="hlink"/>
                </a:solidFill>
                <a:latin typeface="Book Antiqua" pitchFamily="18" charset="0"/>
              </a:rPr>
              <a:t>0</a:t>
            </a:r>
            <a:r>
              <a:rPr lang="en-US" sz="3000" b="1" dirty="0">
                <a:solidFill>
                  <a:schemeClr val="hlink"/>
                </a:solidFill>
                <a:latin typeface="Book Antiqua" pitchFamily="18" charset="0"/>
              </a:rPr>
              <a:t>’</a:t>
            </a:r>
            <a:r>
              <a:rPr lang="cs-CZ" sz="3000" b="1" i="1" dirty="0">
                <a:solidFill>
                  <a:srgbClr val="CC0000"/>
                </a:solidFill>
                <a:latin typeface="Book Antiqua" pitchFamily="18" charset="0"/>
              </a:rPr>
              <a:t> = </a:t>
            </a:r>
            <a:r>
              <a:rPr lang="cs-CZ" sz="3000" b="1" i="1" dirty="0" err="1">
                <a:solidFill>
                  <a:srgbClr val="CC0000"/>
                </a:solidFill>
                <a:latin typeface="Book Antiqua" pitchFamily="18" charset="0"/>
              </a:rPr>
              <a:t>ct</a:t>
            </a:r>
            <a:r>
              <a:rPr lang="en-US" sz="3000" b="1" dirty="0">
                <a:solidFill>
                  <a:schemeClr val="hlink"/>
                </a:solidFill>
                <a:latin typeface="Book Antiqua" pitchFamily="18" charset="0"/>
              </a:rPr>
              <a:t>’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.</a:t>
            </a:r>
            <a:endParaRPr lang="cs-CZ" sz="3000" i="1" dirty="0">
              <a:latin typeface="Book Antiqua" pitchFamily="18" charset="0"/>
            </a:endParaRPr>
          </a:p>
        </p:txBody>
      </p:sp>
      <p:sp>
        <p:nvSpPr>
          <p:cNvPr id="79882" name="Rectangle 10"/>
          <p:cNvSpPr>
            <a:spLocks noChangeArrowheads="1"/>
          </p:cNvSpPr>
          <p:nvPr/>
        </p:nvSpPr>
        <p:spPr bwMode="auto">
          <a:xfrm>
            <a:off x="4892675" y="4324350"/>
            <a:ext cx="3336925" cy="990600"/>
          </a:xfrm>
          <a:prstGeom prst="rect">
            <a:avLst/>
          </a:prstGeom>
          <a:solidFill>
            <a:schemeClr val="accent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200" dirty="0" smtClean="0">
                <a:solidFill>
                  <a:srgbClr val="D38E27"/>
                </a:solidFill>
              </a:rPr>
              <a:t>2018-05-18  </a:t>
            </a:r>
            <a:r>
              <a:rPr lang="cs-CZ" sz="1200" dirty="0">
                <a:solidFill>
                  <a:srgbClr val="D38E27"/>
                </a:solidFill>
              </a:rPr>
              <a:t>-  </a:t>
            </a:r>
            <a:r>
              <a:rPr lang="cs-CZ" sz="1200" dirty="0" err="1">
                <a:solidFill>
                  <a:srgbClr val="D38E27"/>
                </a:solidFill>
              </a:rPr>
              <a:t>FyM</a:t>
            </a:r>
            <a:r>
              <a:rPr lang="cs-CZ" sz="1200" dirty="0">
                <a:solidFill>
                  <a:srgbClr val="D38E27"/>
                </a:solidFill>
              </a:rPr>
              <a:t> - Obdržálek</a:t>
            </a:r>
          </a:p>
        </p:txBody>
      </p:sp>
      <p:sp>
        <p:nvSpPr>
          <p:cNvPr id="11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3F42293E-E26A-4FC1-B0DD-DC5111156F11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21</a:t>
            </a:fld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/48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79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8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44034" name="Text Box 5"/>
          <p:cNvSpPr txBox="1">
            <a:spLocks noChangeArrowheads="1"/>
          </p:cNvSpPr>
          <p:nvPr/>
        </p:nvSpPr>
        <p:spPr bwMode="auto">
          <a:xfrm>
            <a:off x="557213" y="404813"/>
            <a:ext cx="47863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Podmínky pro trafo</a:t>
            </a:r>
            <a:endParaRPr lang="en-US" sz="4000" i="1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/>
          </p:cNvSpPr>
          <p:nvPr/>
        </p:nvSpPr>
        <p:spPr bwMode="auto">
          <a:xfrm>
            <a:off x="250825" y="4365625"/>
            <a:ext cx="8713788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i="1">
                <a:latin typeface="Book Antiqua" pitchFamily="18" charset="0"/>
              </a:rPr>
              <a:t>				</a:t>
            </a:r>
            <a:r>
              <a:rPr lang="en-GB" sz="3000">
                <a:latin typeface="Book Antiqua" pitchFamily="18" charset="0"/>
              </a:rPr>
              <a:t>		</a:t>
            </a:r>
            <a:r>
              <a:rPr lang="en-GB" sz="3000">
                <a:solidFill>
                  <a:schemeClr val="hlink"/>
                </a:solidFill>
                <a:latin typeface="Book Antiqua" pitchFamily="18" charset="0"/>
              </a:rPr>
              <a:t> </a:t>
            </a:r>
            <a:r>
              <a:rPr lang="en-GB" sz="3000" i="1">
                <a:latin typeface="Book Antiqua" pitchFamily="18" charset="0"/>
              </a:rPr>
              <a:t>x’</a:t>
            </a:r>
            <a:r>
              <a:rPr lang="cs-CZ" sz="3000" i="1">
                <a:latin typeface="Book Antiqua" pitchFamily="18" charset="0"/>
              </a:rPr>
              <a:t>  = </a:t>
            </a:r>
            <a:r>
              <a:rPr lang="el-GR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(</a:t>
            </a:r>
            <a:r>
              <a:rPr lang="en-GB" sz="3000" i="1">
                <a:latin typeface="Book Antiqua" pitchFamily="18" charset="0"/>
              </a:rPr>
              <a:t>x </a:t>
            </a:r>
            <a:r>
              <a:rPr lang="cs-CZ" sz="3000" i="1">
                <a:latin typeface="Book Antiqua" pitchFamily="18" charset="0"/>
              </a:rPr>
              <a:t>  </a:t>
            </a:r>
            <a:r>
              <a:rPr lang="en-GB" sz="3000" i="1">
                <a:latin typeface="Book Antiqua" pitchFamily="18" charset="0"/>
              </a:rPr>
              <a:t>–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en-GB" sz="3000" i="1">
                <a:latin typeface="Book Antiqua" pitchFamily="18" charset="0"/>
              </a:rPr>
              <a:t> </a:t>
            </a:r>
            <a:r>
              <a:rPr lang="cs-CZ" sz="3000" i="1">
                <a:solidFill>
                  <a:srgbClr val="CC0000"/>
                </a:solidFill>
                <a:latin typeface="Book Antiqua" pitchFamily="18" charset="0"/>
              </a:rPr>
              <a:t>B</a:t>
            </a:r>
            <a:r>
              <a:rPr lang="en-GB" sz="3000" i="1">
                <a:latin typeface="Book Antiqua" pitchFamily="18" charset="0"/>
              </a:rPr>
              <a:t> </a:t>
            </a:r>
            <a:r>
              <a:rPr lang="cs-CZ" sz="3000" i="1">
                <a:latin typeface="Book Antiqua" pitchFamily="18" charset="0"/>
              </a:rPr>
              <a:t>x</a:t>
            </a:r>
            <a:r>
              <a:rPr lang="cs-CZ" sz="3000" baseline="-25000">
                <a:latin typeface="Book Antiqua" pitchFamily="18" charset="0"/>
              </a:rPr>
              <a:t>0</a:t>
            </a:r>
            <a:r>
              <a:rPr lang="cs-CZ" sz="3000">
                <a:latin typeface="Book Antiqua" pitchFamily="18" charset="0"/>
              </a:rPr>
              <a:t>)</a:t>
            </a:r>
            <a:br>
              <a:rPr lang="cs-CZ" sz="3000">
                <a:latin typeface="Book Antiqua" pitchFamily="18" charset="0"/>
              </a:rPr>
            </a:br>
            <a:r>
              <a:rPr lang="cs-CZ" sz="3000">
                <a:latin typeface="Book Antiqua" pitchFamily="18" charset="0"/>
              </a:rPr>
              <a:t>					</a:t>
            </a:r>
            <a:r>
              <a:rPr lang="cs-CZ" sz="3000" i="1">
                <a:latin typeface="Book Antiqua" pitchFamily="18" charset="0"/>
              </a:rPr>
              <a:t>x</a:t>
            </a:r>
            <a:r>
              <a:rPr lang="cs-CZ" sz="3000" baseline="-25000">
                <a:latin typeface="Book Antiqua" pitchFamily="18" charset="0"/>
              </a:rPr>
              <a:t>0</a:t>
            </a:r>
            <a:r>
              <a:rPr lang="en-GB" sz="3000" i="1">
                <a:latin typeface="Book Antiqua" pitchFamily="18" charset="0"/>
              </a:rPr>
              <a:t>’</a:t>
            </a:r>
            <a:r>
              <a:rPr lang="cs-CZ" sz="3000" i="1">
                <a:latin typeface="Book Antiqua" pitchFamily="18" charset="0"/>
              </a:rPr>
              <a:t> = </a:t>
            </a:r>
            <a:r>
              <a:rPr lang="el-GR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(</a:t>
            </a:r>
            <a:r>
              <a:rPr lang="cs-CZ" sz="3000" i="1">
                <a:solidFill>
                  <a:srgbClr val="CC0000"/>
                </a:solidFill>
                <a:latin typeface="Book Antiqua" pitchFamily="18" charset="0"/>
              </a:rPr>
              <a:t>C</a:t>
            </a:r>
            <a:r>
              <a:rPr lang="cs-CZ" sz="3000">
                <a:latin typeface="Book Antiqua" pitchFamily="18" charset="0"/>
              </a:rPr>
              <a:t> </a:t>
            </a:r>
            <a:r>
              <a:rPr lang="cs-CZ" sz="3000" i="1">
                <a:latin typeface="Book Antiqua" pitchFamily="18" charset="0"/>
              </a:rPr>
              <a:t>x</a:t>
            </a:r>
            <a:r>
              <a:rPr lang="cs-CZ" sz="3000" baseline="-25000">
                <a:latin typeface="Book Antiqua" pitchFamily="18" charset="0"/>
              </a:rPr>
              <a:t>0</a:t>
            </a:r>
            <a:r>
              <a:rPr lang="en-GB" sz="3000" i="1">
                <a:latin typeface="Book Antiqua" pitchFamily="18" charset="0"/>
              </a:rPr>
              <a:t> –</a:t>
            </a:r>
            <a:r>
              <a:rPr lang="cs-CZ" sz="3000" i="1">
                <a:latin typeface="Book Antiqua" pitchFamily="18" charset="0"/>
              </a:rPr>
              <a:t>  </a:t>
            </a:r>
            <a:r>
              <a:rPr lang="cs-CZ" sz="3000" i="1">
                <a:solidFill>
                  <a:srgbClr val="CC0000"/>
                </a:solidFill>
                <a:latin typeface="Book Antiqua" pitchFamily="18" charset="0"/>
              </a:rPr>
              <a:t>D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en-GB" sz="3000" i="1">
                <a:latin typeface="Book Antiqua" pitchFamily="18" charset="0"/>
              </a:rPr>
              <a:t>x</a:t>
            </a:r>
            <a:r>
              <a:rPr lang="cs-CZ" sz="3000">
                <a:latin typeface="Book Antiqua" pitchFamily="18" charset="0"/>
              </a:rPr>
              <a:t>)</a:t>
            </a:r>
            <a:endParaRPr lang="en-GB" sz="3000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85725" y="1397000"/>
            <a:ext cx="8628063" cy="298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SzPct val="70000"/>
              <a:buFont typeface="Franklin Gothic Medium" pitchFamily="34" charset="0"/>
              <a:buAutoNum type="arabicParenR"/>
            </a:pPr>
            <a:r>
              <a:rPr lang="cs-CZ" sz="3000" i="1" dirty="0">
                <a:latin typeface="Book Antiqua" pitchFamily="18" charset="0"/>
              </a:rPr>
              <a:t>S</a:t>
            </a:r>
            <a:r>
              <a:rPr lang="en-GB" sz="3000" i="1" dirty="0">
                <a:latin typeface="Book Antiqua" pitchFamily="18" charset="0"/>
              </a:rPr>
              <a:t>’</a:t>
            </a:r>
            <a:r>
              <a:rPr lang="cs-CZ" sz="3000" dirty="0">
                <a:latin typeface="Book Antiqua" pitchFamily="18" charset="0"/>
              </a:rPr>
              <a:t> má vůči </a:t>
            </a:r>
            <a:r>
              <a:rPr lang="cs-CZ" sz="3000" i="1" dirty="0">
                <a:latin typeface="Book Antiqua" pitchFamily="18" charset="0"/>
              </a:rPr>
              <a:t>S </a:t>
            </a:r>
            <a:r>
              <a:rPr lang="cs-CZ" sz="3000" dirty="0">
                <a:latin typeface="Book Antiqua" pitchFamily="18" charset="0"/>
              </a:rPr>
              <a:t>rychlost </a:t>
            </a:r>
            <a:r>
              <a:rPr lang="cs-CZ" sz="3000" i="1" dirty="0">
                <a:latin typeface="Book Antiqua" pitchFamily="18" charset="0"/>
              </a:rPr>
              <a:t>V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SzPct val="70000"/>
              <a:buFont typeface="Franklin Gothic Medium" pitchFamily="34" charset="0"/>
              <a:buAutoNum type="arabicParenR"/>
            </a:pPr>
            <a:r>
              <a:rPr lang="cs-CZ" sz="3000" i="1" dirty="0">
                <a:latin typeface="Book Antiqua" pitchFamily="18" charset="0"/>
              </a:rPr>
              <a:t>S</a:t>
            </a:r>
            <a:r>
              <a:rPr lang="cs-CZ" sz="3000" dirty="0">
                <a:latin typeface="Book Antiqua" pitchFamily="18" charset="0"/>
              </a:rPr>
              <a:t> má vůči </a:t>
            </a:r>
            <a:r>
              <a:rPr lang="cs-CZ" sz="3000" i="1" dirty="0">
                <a:latin typeface="Book Antiqua" pitchFamily="18" charset="0"/>
              </a:rPr>
              <a:t>S</a:t>
            </a:r>
            <a:r>
              <a:rPr lang="en-GB" sz="3000" i="1" dirty="0">
                <a:latin typeface="Book Antiqua" pitchFamily="18" charset="0"/>
              </a:rPr>
              <a:t>’</a:t>
            </a:r>
            <a:r>
              <a:rPr lang="cs-CZ" sz="3000" i="1" dirty="0">
                <a:latin typeface="Book Antiqua" pitchFamily="18" charset="0"/>
              </a:rPr>
              <a:t> </a:t>
            </a:r>
            <a:r>
              <a:rPr lang="cs-CZ" sz="3000" dirty="0">
                <a:latin typeface="Book Antiqua" pitchFamily="18" charset="0"/>
              </a:rPr>
              <a:t>rychlost –</a:t>
            </a:r>
            <a:r>
              <a:rPr lang="cs-CZ" sz="3000" i="1" dirty="0">
                <a:latin typeface="Book Antiqua" pitchFamily="18" charset="0"/>
              </a:rPr>
              <a:t>V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SzPct val="70000"/>
              <a:buFont typeface="Franklin Gothic Medium" pitchFamily="34" charset="0"/>
              <a:buAutoNum type="arabicParenR"/>
            </a:pPr>
            <a:r>
              <a:rPr lang="cs-CZ" sz="3000" dirty="0">
                <a:latin typeface="Book Antiqua" pitchFamily="18" charset="0"/>
              </a:rPr>
              <a:t>Která rychlost</a:t>
            </a:r>
            <a:r>
              <a:rPr lang="cs-CZ" sz="3000" i="1" dirty="0">
                <a:latin typeface="Book Antiqua" pitchFamily="18" charset="0"/>
              </a:rPr>
              <a:t> </a:t>
            </a:r>
            <a:r>
              <a:rPr lang="en-US" sz="3000" i="1" dirty="0">
                <a:latin typeface="Book Antiqua" pitchFamily="18" charset="0"/>
              </a:rPr>
              <a:t>w </a:t>
            </a:r>
            <a:r>
              <a:rPr lang="en-US" sz="3000" dirty="0">
                <a:latin typeface="Book Antiqua" pitchFamily="18" charset="0"/>
              </a:rPr>
              <a:t>(</a:t>
            </a:r>
            <a:r>
              <a:rPr lang="en-US" sz="3000" i="1" dirty="0">
                <a:latin typeface="Book Antiqua" pitchFamily="18" charset="0"/>
              </a:rPr>
              <a:t>= v/c</a:t>
            </a:r>
            <a:r>
              <a:rPr lang="en-US" sz="3000" baseline="-25000" dirty="0">
                <a:latin typeface="Book Antiqua" pitchFamily="18" charset="0"/>
              </a:rPr>
              <a:t>0</a:t>
            </a:r>
            <a:r>
              <a:rPr lang="en-US" sz="3000" dirty="0">
                <a:latin typeface="Book Antiqua" pitchFamily="18" charset="0"/>
              </a:rPr>
              <a:t>)</a:t>
            </a:r>
            <a:r>
              <a:rPr lang="cs-CZ" sz="3000" i="1" dirty="0">
                <a:latin typeface="Book Antiqua" pitchFamily="18" charset="0"/>
              </a:rPr>
              <a:t> </a:t>
            </a:r>
            <a:r>
              <a:rPr lang="cs-CZ" sz="3000" dirty="0">
                <a:latin typeface="Book Antiqua" pitchFamily="18" charset="0"/>
              </a:rPr>
              <a:t>se zachovává</a:t>
            </a:r>
            <a:r>
              <a:rPr lang="en-US" sz="3000" dirty="0">
                <a:latin typeface="Book Antiqua" pitchFamily="18" charset="0"/>
              </a:rPr>
              <a:t>?</a:t>
            </a:r>
          </a:p>
          <a:p>
            <a:pPr marL="1066800" lvl="1" indent="-609600">
              <a:lnSpc>
                <a:spcPct val="90000"/>
              </a:lnSpc>
              <a:spcBef>
                <a:spcPct val="20000"/>
              </a:spcBef>
              <a:buSzPct val="70000"/>
              <a:buFont typeface="Franklin Gothic Medium" pitchFamily="34" charset="0"/>
              <a:buAutoNum type="alphaLcPeriod"/>
            </a:pPr>
            <a:r>
              <a:rPr lang="en-US" sz="3000" i="1" dirty="0">
                <a:latin typeface="Book Antiqua" pitchFamily="18" charset="0"/>
              </a:rPr>
              <a:t>w</a:t>
            </a:r>
            <a:r>
              <a:rPr lang="cs-CZ" sz="3000" dirty="0">
                <a:latin typeface="Book Antiqua" pitchFamily="18" charset="0"/>
              </a:rPr>
              <a:t> </a:t>
            </a:r>
            <a:r>
              <a:rPr lang="cs-CZ" sz="3000" i="1" dirty="0">
                <a:latin typeface="Book Antiqua" pitchFamily="18" charset="0"/>
              </a:rPr>
              <a:t>= ∞ </a:t>
            </a:r>
            <a:r>
              <a:rPr lang="cs-CZ" sz="3000" dirty="0">
                <a:latin typeface="Book Antiqua" pitchFamily="18" charset="0"/>
              </a:rPr>
              <a:t>(současnost):</a:t>
            </a:r>
            <a:r>
              <a:rPr lang="cs-CZ" sz="3000" i="1" dirty="0">
                <a:latin typeface="Book Antiqua" pitchFamily="18" charset="0"/>
              </a:rPr>
              <a:t> 		</a:t>
            </a:r>
            <a:r>
              <a:rPr lang="cs-CZ" sz="3000" dirty="0" smtClean="0">
                <a:latin typeface="Book Antiqua" pitchFamily="18" charset="0"/>
              </a:rPr>
              <a:t>Galileo</a:t>
            </a:r>
            <a:endParaRPr lang="en-US" sz="3000" dirty="0">
              <a:latin typeface="Book Antiqua" pitchFamily="18" charset="0"/>
            </a:endParaRPr>
          </a:p>
          <a:p>
            <a:pPr marL="1066800" lvl="1" indent="-609600">
              <a:lnSpc>
                <a:spcPct val="90000"/>
              </a:lnSpc>
              <a:spcBef>
                <a:spcPct val="20000"/>
              </a:spcBef>
              <a:buSzPct val="70000"/>
              <a:buFont typeface="Franklin Gothic Medium" pitchFamily="34" charset="0"/>
              <a:buAutoNum type="alphaLcPeriod"/>
            </a:pPr>
            <a:r>
              <a:rPr lang="en-US" sz="3000" i="1" dirty="0">
                <a:latin typeface="Book Antiqua" pitchFamily="18" charset="0"/>
              </a:rPr>
              <a:t>w</a:t>
            </a:r>
            <a:r>
              <a:rPr lang="cs-CZ" sz="3000" i="1" dirty="0">
                <a:latin typeface="Book Antiqua" pitchFamily="18" charset="0"/>
              </a:rPr>
              <a:t> = </a:t>
            </a:r>
            <a:r>
              <a:rPr lang="cs-CZ" sz="3000" dirty="0">
                <a:latin typeface="Book Antiqua" pitchFamily="18" charset="0"/>
              </a:rPr>
              <a:t>1</a:t>
            </a:r>
            <a:r>
              <a:rPr lang="cs-CZ" sz="3000" i="1" dirty="0">
                <a:latin typeface="Book Antiqua" pitchFamily="18" charset="0"/>
              </a:rPr>
              <a:t> </a:t>
            </a:r>
            <a:r>
              <a:rPr lang="cs-CZ" sz="3000" dirty="0">
                <a:latin typeface="Book Antiqua" pitchFamily="18" charset="0"/>
              </a:rPr>
              <a:t>(rychlost světla):	</a:t>
            </a:r>
            <a:r>
              <a:rPr lang="cs-CZ" sz="3000" dirty="0" err="1" smtClean="0">
                <a:latin typeface="Book Antiqua" pitchFamily="18" charset="0"/>
              </a:rPr>
              <a:t>Lorentz</a:t>
            </a:r>
            <a:endParaRPr lang="cs-CZ" sz="3000" dirty="0">
              <a:latin typeface="Book Antiqua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SzPct val="70000"/>
              <a:buFont typeface="Franklin Gothic Medium" pitchFamily="34" charset="0"/>
              <a:buAutoNum type="arabicParenR"/>
            </a:pPr>
            <a:r>
              <a:rPr lang="cs-CZ" sz="3000" dirty="0">
                <a:latin typeface="Book Antiqua" pitchFamily="18" charset="0"/>
              </a:rPr>
              <a:t>Zpětná </a:t>
            </a:r>
            <a:r>
              <a:rPr lang="cs-CZ" sz="3000" dirty="0" err="1">
                <a:latin typeface="Book Antiqua" pitchFamily="18" charset="0"/>
              </a:rPr>
              <a:t>trafo</a:t>
            </a:r>
            <a:r>
              <a:rPr lang="cs-CZ" sz="3000" dirty="0">
                <a:latin typeface="Book Antiqua" pitchFamily="18" charset="0"/>
              </a:rPr>
              <a:t> má tvar jako přímá s </a:t>
            </a:r>
            <a:r>
              <a:rPr lang="cs-CZ" sz="3000" i="1" dirty="0">
                <a:latin typeface="Book Antiqua" pitchFamily="18" charset="0"/>
              </a:rPr>
              <a:t>V↔</a:t>
            </a:r>
            <a:r>
              <a:rPr lang="cs-CZ" sz="3000" dirty="0">
                <a:latin typeface="Book Antiqua" pitchFamily="18" charset="0"/>
              </a:rPr>
              <a:t> –</a:t>
            </a:r>
            <a:r>
              <a:rPr lang="cs-CZ" sz="3000" i="1" dirty="0">
                <a:latin typeface="Book Antiqua" pitchFamily="18" charset="0"/>
              </a:rPr>
              <a:t>V</a:t>
            </a:r>
            <a:endParaRPr lang="cs-CZ" sz="3000" dirty="0">
              <a:latin typeface="Book Antiqua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AutoNum type="arabicParenR"/>
            </a:pPr>
            <a:endParaRPr lang="cs-CZ" sz="3000" i="1" dirty="0">
              <a:latin typeface="Book Antiqua" pitchFamily="18" charset="0"/>
            </a:endParaRPr>
          </a:p>
        </p:txBody>
      </p:sp>
      <p:sp>
        <p:nvSpPr>
          <p:cNvPr id="126985" name="Rectangle 9"/>
          <p:cNvSpPr>
            <a:spLocks noChangeArrowheads="1"/>
          </p:cNvSpPr>
          <p:nvPr/>
        </p:nvSpPr>
        <p:spPr bwMode="auto">
          <a:xfrm>
            <a:off x="4808538" y="4365625"/>
            <a:ext cx="3336925" cy="901700"/>
          </a:xfrm>
          <a:prstGeom prst="rect">
            <a:avLst/>
          </a:prstGeom>
          <a:solidFill>
            <a:schemeClr val="accent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8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200" dirty="0" smtClean="0">
                <a:solidFill>
                  <a:srgbClr val="D38E27"/>
                </a:solidFill>
              </a:rPr>
              <a:t>2018-05-18  </a:t>
            </a:r>
            <a:r>
              <a:rPr lang="cs-CZ" sz="1200" dirty="0">
                <a:solidFill>
                  <a:srgbClr val="D38E27"/>
                </a:solidFill>
              </a:rPr>
              <a:t>-  </a:t>
            </a:r>
            <a:r>
              <a:rPr lang="cs-CZ" sz="1200" dirty="0" err="1">
                <a:solidFill>
                  <a:srgbClr val="D38E27"/>
                </a:solidFill>
              </a:rPr>
              <a:t>FyM</a:t>
            </a:r>
            <a:r>
              <a:rPr lang="cs-CZ" sz="1200" dirty="0">
                <a:solidFill>
                  <a:srgbClr val="D38E27"/>
                </a:solidFill>
              </a:rPr>
              <a:t> - Obdržálek</a:t>
            </a:r>
          </a:p>
        </p:txBody>
      </p:sp>
      <p:sp>
        <p:nvSpPr>
          <p:cNvPr id="10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998F67FD-63B9-4E89-B802-FBA8EC251BD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22</a:t>
            </a:fld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/48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126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1268413"/>
            <a:ext cx="8642350" cy="1368425"/>
          </a:xfrm>
        </p:spPr>
        <p:txBody>
          <a:bodyPr>
            <a:normAutofit fontScale="92500"/>
          </a:bodyPr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  <a:defRPr/>
            </a:pPr>
            <a:r>
              <a:rPr 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S</a:t>
            </a:r>
            <a:r>
              <a:rPr lang="en-GB" sz="3000" b="1" i="1" dirty="0" smtClean="0">
                <a:solidFill>
                  <a:srgbClr val="CC0000"/>
                </a:solidFill>
                <a:latin typeface="Book Antiqua" pitchFamily="18" charset="0"/>
              </a:rPr>
              <a:t>’</a:t>
            </a:r>
            <a:r>
              <a:rPr 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 má vůči S rychlost </a:t>
            </a:r>
            <a:r>
              <a:rPr lang="el-GR" sz="3000" b="1" i="1" dirty="0" smtClean="0">
                <a:solidFill>
                  <a:srgbClr val="CC0000"/>
                </a:solidFill>
                <a:latin typeface="Book Antiqua" pitchFamily="18" charset="0"/>
              </a:rPr>
              <a:t>β</a:t>
            </a:r>
            <a:r>
              <a:rPr 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:</a:t>
            </a:r>
            <a:r>
              <a:rPr lang="cs-CZ" sz="3000" dirty="0" smtClean="0">
                <a:latin typeface="Book Antiqua" pitchFamily="18" charset="0"/>
              </a:rPr>
              <a:t> 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  <a:defRPr/>
            </a:pPr>
            <a:r>
              <a:rPr lang="cs-CZ" sz="3000" dirty="0" smtClean="0">
                <a:latin typeface="Book Antiqua" pitchFamily="18" charset="0"/>
              </a:rPr>
              <a:t>Počátek 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GB" sz="3000" i="1" dirty="0" smtClean="0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cs-CZ" sz="3000" dirty="0" smtClean="0">
                <a:solidFill>
                  <a:schemeClr val="tx1"/>
                </a:solidFill>
                <a:latin typeface="Book Antiqua" pitchFamily="18" charset="0"/>
              </a:rPr>
              <a:t>0 ve všech časech 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sz="3000" baseline="-25000" dirty="0" smtClean="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sz="3000" i="1" dirty="0" smtClean="0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dirty="0" smtClean="0">
                <a:solidFill>
                  <a:schemeClr val="tx1"/>
                </a:solidFill>
                <a:latin typeface="Book Antiqua" pitchFamily="18" charset="0"/>
              </a:rPr>
              <a:t>vyhovuje podmínce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sz="3000" i="1" dirty="0" smtClean="0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  = V t = </a:t>
            </a:r>
            <a:r>
              <a:rPr lang="el-GR" sz="3000" i="1" dirty="0" smtClean="0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cs-CZ" sz="3000" baseline="-25000" dirty="0" smtClean="0">
                <a:solidFill>
                  <a:schemeClr val="tx1"/>
                </a:solidFill>
                <a:latin typeface="Book Antiqua" pitchFamily="18" charset="0"/>
              </a:rPr>
              <a:t>0</a:t>
            </a:r>
          </a:p>
        </p:txBody>
      </p:sp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F0983999-CCB7-458D-AECB-362C7BC71669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23</a:t>
            </a:fld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/48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46084" name="Text Box 6"/>
          <p:cNvSpPr txBox="1">
            <a:spLocks noChangeArrowheads="1"/>
          </p:cNvSpPr>
          <p:nvPr/>
        </p:nvSpPr>
        <p:spPr bwMode="auto">
          <a:xfrm>
            <a:off x="395288" y="404813"/>
            <a:ext cx="8424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4000" b="1" i="1">
                <a:latin typeface="Book Antiqua" pitchFamily="18" charset="0"/>
              </a:rPr>
              <a:t>Lorentzova trafo (odvození, 1.krok)</a:t>
            </a:r>
            <a:endParaRPr lang="en-US" altLang="cs-CZ" sz="4000" i="1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158750" y="4102100"/>
            <a:ext cx="8701088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altLang="cs-CZ" sz="3000" i="1">
                <a:latin typeface="Book Antiqua" pitchFamily="18" charset="0"/>
              </a:rPr>
              <a:t>					</a:t>
            </a:r>
            <a:r>
              <a:rPr lang="en-GB" altLang="cs-CZ" sz="3000">
                <a:latin typeface="Book Antiqua" pitchFamily="18" charset="0"/>
              </a:rPr>
              <a:t>	 </a:t>
            </a:r>
            <a:r>
              <a:rPr lang="en-GB" altLang="cs-CZ" sz="3000" i="1">
                <a:latin typeface="Book Antiqua" pitchFamily="18" charset="0"/>
              </a:rPr>
              <a:t>x’</a:t>
            </a:r>
            <a:r>
              <a:rPr lang="cs-CZ" altLang="cs-CZ" sz="3000" i="1">
                <a:latin typeface="Book Antiqua" pitchFamily="18" charset="0"/>
              </a:rPr>
              <a:t> 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latin typeface="Book Antiqua" pitchFamily="18" charset="0"/>
              </a:rPr>
              <a:t>(</a:t>
            </a:r>
            <a:r>
              <a:rPr lang="en-GB" altLang="cs-CZ" sz="3000" i="1">
                <a:latin typeface="Book Antiqua" pitchFamily="18" charset="0"/>
              </a:rPr>
              <a:t>x </a:t>
            </a:r>
            <a:r>
              <a:rPr lang="cs-CZ" altLang="cs-CZ" sz="3000" i="1">
                <a:latin typeface="Book Antiqua" pitchFamily="18" charset="0"/>
              </a:rPr>
              <a:t>  </a:t>
            </a:r>
            <a:r>
              <a:rPr lang="en-GB" altLang="cs-CZ" sz="3000" i="1">
                <a:latin typeface="Book Antiqua" pitchFamily="18" charset="0"/>
              </a:rPr>
              <a:t>–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en-GB" altLang="cs-CZ" sz="3000" i="1"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rgbClr val="009900"/>
                </a:solidFill>
                <a:latin typeface="Book Antiqua" pitchFamily="18" charset="0"/>
              </a:rPr>
              <a:t>B</a:t>
            </a:r>
            <a:r>
              <a:rPr lang="en-GB" altLang="cs-CZ" sz="3000" i="1">
                <a:latin typeface="Book Antiqua" pitchFamily="18" charset="0"/>
              </a:rPr>
              <a:t> </a:t>
            </a:r>
            <a:r>
              <a:rPr lang="cs-CZ" altLang="cs-CZ" sz="3000" i="1">
                <a:latin typeface="Book Antiqua" pitchFamily="18" charset="0"/>
              </a:rPr>
              <a:t>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cs-CZ" altLang="cs-CZ" sz="3000"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hlink"/>
                </a:solidFill>
                <a:latin typeface="Book Antiqua" pitchFamily="18" charset="0"/>
              </a:rPr>
              <a:t> </a:t>
            </a:r>
            <a:r>
              <a:rPr lang="en-GB" altLang="cs-CZ" sz="3000">
                <a:latin typeface="Book Antiqua" pitchFamily="18" charset="0"/>
              </a:rPr>
              <a:t/>
            </a:r>
            <a:br>
              <a:rPr lang="en-GB" altLang="cs-CZ" sz="3000">
                <a:latin typeface="Book Antiqua" pitchFamily="18" charset="0"/>
              </a:rPr>
            </a:br>
            <a:r>
              <a:rPr lang="cs-CZ" altLang="cs-CZ" sz="3000">
                <a:latin typeface="Book Antiqua" pitchFamily="18" charset="0"/>
              </a:rPr>
              <a:t>					 </a:t>
            </a:r>
            <a:r>
              <a:rPr lang="cs-CZ" altLang="cs-CZ" sz="3000" i="1">
                <a:latin typeface="Book Antiqua" pitchFamily="18" charset="0"/>
              </a:rPr>
              <a:t>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en-GB" altLang="cs-CZ" sz="3000" i="1">
                <a:latin typeface="Book Antiqua" pitchFamily="18" charset="0"/>
              </a:rPr>
              <a:t>’</a:t>
            </a:r>
            <a:r>
              <a:rPr lang="cs-CZ" altLang="cs-CZ" sz="3000" i="1"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rgbClr val="CC0000"/>
                </a:solidFill>
                <a:latin typeface="Book Antiqua" pitchFamily="18" charset="0"/>
              </a:rPr>
              <a:t>C</a:t>
            </a:r>
            <a:r>
              <a:rPr lang="cs-CZ" altLang="cs-CZ" sz="3000">
                <a:latin typeface="Book Antiqua" pitchFamily="18" charset="0"/>
              </a:rPr>
              <a:t> </a:t>
            </a:r>
            <a:r>
              <a:rPr lang="cs-CZ" altLang="cs-CZ" sz="3000" i="1">
                <a:latin typeface="Book Antiqua" pitchFamily="18" charset="0"/>
              </a:rPr>
              <a:t>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en-GB" altLang="cs-CZ" sz="3000" i="1">
                <a:latin typeface="Book Antiqua" pitchFamily="18" charset="0"/>
              </a:rPr>
              <a:t> –</a:t>
            </a:r>
            <a:r>
              <a:rPr lang="cs-CZ" altLang="cs-CZ" sz="3000" i="1">
                <a:latin typeface="Book Antiqua" pitchFamily="18" charset="0"/>
              </a:rPr>
              <a:t>  </a:t>
            </a:r>
            <a:r>
              <a:rPr lang="cs-CZ" altLang="cs-CZ" sz="3000" i="1">
                <a:solidFill>
                  <a:srgbClr val="CC0000"/>
                </a:solidFill>
                <a:latin typeface="Book Antiqua" pitchFamily="18" charset="0"/>
              </a:rPr>
              <a:t>D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en-GB" altLang="cs-CZ" sz="3000" i="1">
                <a:latin typeface="Book Antiqua" pitchFamily="18" charset="0"/>
              </a:rPr>
              <a:t>x</a:t>
            </a:r>
            <a:r>
              <a:rPr lang="cs-CZ" altLang="cs-CZ" sz="3000">
                <a:latin typeface="Book Antiqua" pitchFamily="18" charset="0"/>
              </a:rPr>
              <a:t>)</a:t>
            </a:r>
            <a:br>
              <a:rPr lang="cs-CZ" altLang="cs-CZ" sz="3000">
                <a:latin typeface="Book Antiqua" pitchFamily="18" charset="0"/>
              </a:rPr>
            </a:br>
            <a:endParaRPr lang="cs-CZ" altLang="cs-CZ" sz="3000">
              <a:latin typeface="Book Antiqua" pitchFamily="18" charset="0"/>
            </a:endParaRPr>
          </a:p>
        </p:txBody>
      </p:sp>
      <p:sp>
        <p:nvSpPr>
          <p:cNvPr id="6" name="Zástupný symbol pro obsah 2"/>
          <p:cNvSpPr>
            <a:spLocks/>
          </p:cNvSpPr>
          <p:nvPr/>
        </p:nvSpPr>
        <p:spPr bwMode="auto">
          <a:xfrm>
            <a:off x="179388" y="2708275"/>
            <a:ext cx="896461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altLang="cs-CZ" sz="3000">
                <a:solidFill>
                  <a:schemeClr val="tx2"/>
                </a:solidFill>
                <a:latin typeface="Book Antiqua" pitchFamily="18" charset="0"/>
              </a:rPr>
              <a:t>Odtud plyne </a:t>
            </a:r>
            <a:r>
              <a:rPr lang="cs-CZ" altLang="cs-CZ" sz="3000" i="1">
                <a:solidFill>
                  <a:schemeClr val="tx2"/>
                </a:solidFill>
                <a:latin typeface="Book Antiqua" pitchFamily="18" charset="0"/>
              </a:rPr>
              <a:t>B</a:t>
            </a:r>
            <a:r>
              <a:rPr lang="cs-CZ" altLang="cs-CZ" sz="3000">
                <a:solidFill>
                  <a:schemeClr val="tx2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latin typeface="Book Antiqua" pitchFamily="18" charset="0"/>
              </a:rPr>
              <a:t>β</a:t>
            </a:r>
            <a:r>
              <a:rPr lang="cs-CZ" altLang="cs-CZ" sz="3000">
                <a:solidFill>
                  <a:schemeClr val="tx2"/>
                </a:solidFill>
                <a:latin typeface="Book Antiqua" pitchFamily="18" charset="0"/>
              </a:rPr>
              <a:t> (ostatní </a:t>
            </a:r>
            <a:r>
              <a:rPr lang="el-GR" altLang="cs-CZ" sz="3000" i="1">
                <a:latin typeface="Book Antiqua" pitchFamily="18" charset="0"/>
              </a:rPr>
              <a:t>γ</a:t>
            </a:r>
            <a:r>
              <a:rPr lang="cs-CZ" altLang="cs-CZ" sz="3000" i="1">
                <a:latin typeface="Book Antiqua" pitchFamily="18" charset="0"/>
              </a:rPr>
              <a:t>, C, D </a:t>
            </a:r>
            <a:r>
              <a:rPr lang="cs-CZ" altLang="cs-CZ" sz="3000">
                <a:latin typeface="Book Antiqua" pitchFamily="18" charset="0"/>
              </a:rPr>
              <a:t>zatím libovolná)</a:t>
            </a:r>
            <a:r>
              <a:rPr lang="cs-CZ" altLang="cs-CZ" sz="3000" i="1">
                <a:latin typeface="Book Antiqua" pitchFamily="18" charset="0"/>
              </a:rPr>
              <a:t>.</a:t>
            </a:r>
          </a:p>
        </p:txBody>
      </p:sp>
      <p:sp>
        <p:nvSpPr>
          <p:cNvPr id="81930" name="Rectangle 10"/>
          <p:cNvSpPr>
            <a:spLocks noChangeArrowheads="1"/>
          </p:cNvSpPr>
          <p:nvPr/>
        </p:nvSpPr>
        <p:spPr bwMode="auto">
          <a:xfrm>
            <a:off x="4837113" y="4086225"/>
            <a:ext cx="3276600" cy="976313"/>
          </a:xfrm>
          <a:prstGeom prst="rect">
            <a:avLst/>
          </a:prstGeom>
          <a:solidFill>
            <a:schemeClr val="accent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cs-CZ"/>
          </a:p>
        </p:txBody>
      </p:sp>
      <p:sp>
        <p:nvSpPr>
          <p:cNvPr id="10" name="Zástupný symbol pro obsah 2"/>
          <p:cNvSpPr>
            <a:spLocks/>
          </p:cNvSpPr>
          <p:nvPr/>
        </p:nvSpPr>
        <p:spPr bwMode="auto">
          <a:xfrm>
            <a:off x="169863" y="4102100"/>
            <a:ext cx="8701087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altLang="cs-CZ" sz="3000" i="1">
                <a:latin typeface="Book Antiqua" pitchFamily="18" charset="0"/>
              </a:rPr>
              <a:t>	</a:t>
            </a:r>
            <a:r>
              <a:rPr lang="cs-CZ" altLang="cs-CZ" sz="3000">
                <a:solidFill>
                  <a:srgbClr val="009900"/>
                </a:solidFill>
                <a:latin typeface="Book Antiqua" pitchFamily="18" charset="0"/>
              </a:rPr>
              <a:t>0</a:t>
            </a:r>
            <a:r>
              <a:rPr lang="cs-CZ" altLang="cs-CZ" sz="3000" i="1">
                <a:latin typeface="Book Antiqua" pitchFamily="18" charset="0"/>
              </a:rPr>
              <a:t>  = </a:t>
            </a:r>
            <a:r>
              <a:rPr lang="el-GR" altLang="cs-CZ" sz="3000" i="1">
                <a:latin typeface="Book Antiqua" pitchFamily="18" charset="0"/>
              </a:rPr>
              <a:t>γ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cs-CZ" altLang="cs-CZ" sz="3000">
                <a:latin typeface="Book Antiqua" pitchFamily="18" charset="0"/>
              </a:rPr>
              <a:t>(</a:t>
            </a:r>
            <a:r>
              <a:rPr lang="en-GB" altLang="cs-CZ" sz="3000" i="1">
                <a:latin typeface="Book Antiqua" pitchFamily="18" charset="0"/>
              </a:rPr>
              <a:t>x </a:t>
            </a:r>
            <a:r>
              <a:rPr lang="cs-CZ" altLang="cs-CZ" sz="3000" i="1">
                <a:latin typeface="Book Antiqua" pitchFamily="18" charset="0"/>
              </a:rPr>
              <a:t>  </a:t>
            </a:r>
            <a:r>
              <a:rPr lang="en-GB" altLang="cs-CZ" sz="3000" i="1">
                <a:latin typeface="Book Antiqua" pitchFamily="18" charset="0"/>
              </a:rPr>
              <a:t>–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rgbClr val="009900"/>
                </a:solidFill>
                <a:latin typeface="Book Antiqua" pitchFamily="18" charset="0"/>
              </a:rPr>
              <a:t>B </a:t>
            </a:r>
            <a:r>
              <a:rPr lang="cs-CZ" altLang="cs-CZ" sz="3000" i="1">
                <a:latin typeface="Book Antiqua" pitchFamily="18" charset="0"/>
              </a:rPr>
              <a:t>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cs-CZ" altLang="cs-CZ" sz="3000">
                <a:latin typeface="Book Antiqua" pitchFamily="18" charset="0"/>
              </a:rPr>
              <a:t>)</a:t>
            </a:r>
            <a:r>
              <a:rPr lang="en-GB" altLang="cs-CZ" sz="3000">
                <a:latin typeface="Book Antiqua" pitchFamily="18" charset="0"/>
              </a:rPr>
              <a:t>		 </a:t>
            </a:r>
            <a:r>
              <a:rPr lang="en-GB" altLang="cs-CZ" sz="3000" i="1">
                <a:latin typeface="Book Antiqua" pitchFamily="18" charset="0"/>
              </a:rPr>
              <a:t>x’</a:t>
            </a:r>
            <a:r>
              <a:rPr lang="cs-CZ" altLang="cs-CZ" sz="3000" i="1">
                <a:latin typeface="Book Antiqua" pitchFamily="18" charset="0"/>
              </a:rPr>
              <a:t> 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latin typeface="Book Antiqua" pitchFamily="18" charset="0"/>
              </a:rPr>
              <a:t>(</a:t>
            </a:r>
            <a:r>
              <a:rPr lang="en-GB" altLang="cs-CZ" sz="3000" i="1">
                <a:latin typeface="Book Antiqua" pitchFamily="18" charset="0"/>
              </a:rPr>
              <a:t>x </a:t>
            </a:r>
            <a:r>
              <a:rPr lang="cs-CZ" altLang="cs-CZ" sz="3000" i="1">
                <a:latin typeface="Book Antiqua" pitchFamily="18" charset="0"/>
              </a:rPr>
              <a:t>  </a:t>
            </a:r>
            <a:r>
              <a:rPr lang="en-GB" altLang="cs-CZ" sz="3000" i="1">
                <a:latin typeface="Book Antiqua" pitchFamily="18" charset="0"/>
              </a:rPr>
              <a:t>–</a:t>
            </a:r>
            <a:r>
              <a:rPr lang="cs-CZ" altLang="cs-CZ" sz="3000" i="1">
                <a:latin typeface="Book Antiqua" pitchFamily="18" charset="0"/>
              </a:rPr>
              <a:t>  </a:t>
            </a:r>
            <a:r>
              <a:rPr lang="el-GR" altLang="cs-CZ" sz="3000" b="1" i="1">
                <a:latin typeface="Book Antiqua" pitchFamily="18" charset="0"/>
              </a:rPr>
              <a:t>β</a:t>
            </a:r>
            <a:r>
              <a:rPr lang="en-GB" altLang="cs-CZ" sz="3000" i="1">
                <a:latin typeface="Book Antiqua" pitchFamily="18" charset="0"/>
              </a:rPr>
              <a:t> </a:t>
            </a:r>
            <a:r>
              <a:rPr lang="cs-CZ" altLang="cs-CZ" sz="3000" i="1">
                <a:latin typeface="Book Antiqua" pitchFamily="18" charset="0"/>
              </a:rPr>
              <a:t>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cs-CZ" altLang="cs-CZ" sz="3000"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hlink"/>
                </a:solidFill>
                <a:latin typeface="Book Antiqua" pitchFamily="18" charset="0"/>
              </a:rPr>
              <a:t> </a:t>
            </a:r>
            <a:r>
              <a:rPr lang="en-GB" altLang="cs-CZ" sz="3000">
                <a:latin typeface="Book Antiqua" pitchFamily="18" charset="0"/>
              </a:rPr>
              <a:t/>
            </a:r>
            <a:br>
              <a:rPr lang="en-GB" altLang="cs-CZ" sz="3000">
                <a:latin typeface="Book Antiqua" pitchFamily="18" charset="0"/>
              </a:rPr>
            </a:br>
            <a:r>
              <a:rPr lang="cs-CZ" altLang="cs-CZ" sz="3000" i="1">
                <a:latin typeface="Book Antiqua" pitchFamily="18" charset="0"/>
              </a:rPr>
              <a:t>x</a:t>
            </a:r>
            <a:r>
              <a:rPr lang="cs-CZ" altLang="cs-CZ" sz="3000" i="1" baseline="-25000">
                <a:latin typeface="Book Antiqua" pitchFamily="18" charset="0"/>
              </a:rPr>
              <a:t>0</a:t>
            </a:r>
            <a:r>
              <a:rPr lang="en-GB" altLang="cs-CZ" sz="3000" i="1">
                <a:latin typeface="Book Antiqua" pitchFamily="18" charset="0"/>
              </a:rPr>
              <a:t>’</a:t>
            </a:r>
            <a:r>
              <a:rPr lang="cs-CZ" altLang="cs-CZ" sz="3000" i="1">
                <a:latin typeface="Book Antiqua" pitchFamily="18" charset="0"/>
              </a:rPr>
              <a:t> = </a:t>
            </a:r>
            <a:r>
              <a:rPr lang="el-GR" altLang="cs-CZ" sz="3000" i="1">
                <a:latin typeface="Book Antiqua" pitchFamily="18" charset="0"/>
              </a:rPr>
              <a:t>γ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cs-CZ" altLang="cs-CZ" sz="3000">
                <a:latin typeface="Book Antiqua" pitchFamily="18" charset="0"/>
              </a:rPr>
              <a:t>(</a:t>
            </a:r>
            <a:r>
              <a:rPr lang="cs-CZ" altLang="cs-CZ" sz="3000" i="1">
                <a:latin typeface="Book Antiqua" pitchFamily="18" charset="0"/>
              </a:rPr>
              <a:t>C x</a:t>
            </a:r>
            <a:r>
              <a:rPr lang="cs-CZ" altLang="cs-CZ" sz="3000" i="1" baseline="-25000">
                <a:latin typeface="Book Antiqua" pitchFamily="18" charset="0"/>
              </a:rPr>
              <a:t>0</a:t>
            </a:r>
            <a:r>
              <a:rPr lang="en-GB" altLang="cs-CZ" sz="3000" i="1">
                <a:latin typeface="Book Antiqua" pitchFamily="18" charset="0"/>
              </a:rPr>
              <a:t> –</a:t>
            </a:r>
            <a:r>
              <a:rPr lang="cs-CZ" altLang="cs-CZ" sz="3000" i="1">
                <a:latin typeface="Book Antiqua" pitchFamily="18" charset="0"/>
              </a:rPr>
              <a:t>  D </a:t>
            </a:r>
            <a:r>
              <a:rPr lang="en-GB" altLang="cs-CZ" sz="3000" i="1">
                <a:latin typeface="Book Antiqua" pitchFamily="18" charset="0"/>
              </a:rPr>
              <a:t>x</a:t>
            </a:r>
            <a:r>
              <a:rPr lang="cs-CZ" altLang="cs-CZ" sz="3000">
                <a:latin typeface="Book Antiqua" pitchFamily="18" charset="0"/>
              </a:rPr>
              <a:t>)</a:t>
            </a:r>
            <a:r>
              <a:rPr lang="cs-CZ" altLang="cs-CZ" sz="3000" i="1">
                <a:latin typeface="Book Antiqua" pitchFamily="18" charset="0"/>
              </a:rPr>
              <a:t>	 x</a:t>
            </a:r>
            <a:r>
              <a:rPr lang="cs-CZ" altLang="cs-CZ" sz="3000" i="1" baseline="-25000">
                <a:latin typeface="Book Antiqua" pitchFamily="18" charset="0"/>
              </a:rPr>
              <a:t>0</a:t>
            </a:r>
            <a:r>
              <a:rPr lang="en-GB" altLang="cs-CZ" sz="3000" i="1">
                <a:latin typeface="Book Antiqua" pitchFamily="18" charset="0"/>
              </a:rPr>
              <a:t>’</a:t>
            </a:r>
            <a:r>
              <a:rPr lang="cs-CZ" altLang="cs-CZ" sz="3000" i="1"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rgbClr val="CC0000"/>
                </a:solidFill>
                <a:latin typeface="Book Antiqua" pitchFamily="18" charset="0"/>
              </a:rPr>
              <a:t>C</a:t>
            </a:r>
            <a:r>
              <a:rPr lang="cs-CZ" altLang="cs-CZ" sz="3000" i="1">
                <a:latin typeface="Book Antiqua" pitchFamily="18" charset="0"/>
              </a:rPr>
              <a:t> x</a:t>
            </a:r>
            <a:r>
              <a:rPr lang="cs-CZ" altLang="cs-CZ" sz="3000" i="1" baseline="-25000">
                <a:latin typeface="Book Antiqua" pitchFamily="18" charset="0"/>
              </a:rPr>
              <a:t>0</a:t>
            </a:r>
            <a:r>
              <a:rPr lang="en-GB" altLang="cs-CZ" sz="3000" i="1">
                <a:latin typeface="Book Antiqua" pitchFamily="18" charset="0"/>
              </a:rPr>
              <a:t> –</a:t>
            </a:r>
            <a:r>
              <a:rPr lang="cs-CZ" altLang="cs-CZ" sz="3000" i="1">
                <a:latin typeface="Book Antiqua" pitchFamily="18" charset="0"/>
              </a:rPr>
              <a:t>  </a:t>
            </a:r>
            <a:r>
              <a:rPr lang="cs-CZ" altLang="cs-CZ" sz="3000" i="1">
                <a:solidFill>
                  <a:srgbClr val="CC0000"/>
                </a:solidFill>
                <a:latin typeface="Book Antiqua" pitchFamily="18" charset="0"/>
              </a:rPr>
              <a:t>D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en-GB" altLang="cs-CZ" sz="3000" i="1">
                <a:latin typeface="Book Antiqua" pitchFamily="18" charset="0"/>
              </a:rPr>
              <a:t>x</a:t>
            </a:r>
            <a:r>
              <a:rPr lang="cs-CZ" altLang="cs-CZ" sz="3000">
                <a:latin typeface="Book Antiqua" pitchFamily="18" charset="0"/>
              </a:rPr>
              <a:t>)</a:t>
            </a:r>
            <a:r>
              <a:rPr lang="cs-CZ" altLang="cs-CZ" sz="3000" i="1">
                <a:latin typeface="Book Antiqua" pitchFamily="18" charset="0"/>
              </a:rPr>
              <a:t/>
            </a:r>
            <a:br>
              <a:rPr lang="cs-CZ" altLang="cs-CZ" sz="3000" i="1">
                <a:latin typeface="Book Antiqua" pitchFamily="18" charset="0"/>
              </a:rPr>
            </a:br>
            <a:endParaRPr lang="cs-CZ" altLang="cs-CZ" sz="3000" i="1">
              <a:latin typeface="Book Antiqua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altLang="cs-CZ" sz="3000">
                <a:latin typeface="Book Antiqua" pitchFamily="18" charset="0"/>
              </a:rPr>
              <a:t>Hledáme zbývající 3 parametry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rgbClr val="CC0000"/>
                </a:solidFill>
                <a:latin typeface="Book Antiqua" pitchFamily="18" charset="0"/>
              </a:rPr>
              <a:t>, C, D.</a:t>
            </a:r>
          </a:p>
        </p:txBody>
      </p:sp>
      <p:sp>
        <p:nvSpPr>
          <p:cNvPr id="11" name="Zástupný symbol pro obsah 2"/>
          <p:cNvSpPr>
            <a:spLocks/>
          </p:cNvSpPr>
          <p:nvPr/>
        </p:nvSpPr>
        <p:spPr bwMode="auto">
          <a:xfrm>
            <a:off x="69850" y="4102100"/>
            <a:ext cx="4443413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altLang="cs-CZ" sz="3000" i="1">
                <a:latin typeface="Book Antiqua" pitchFamily="18" charset="0"/>
              </a:rPr>
              <a:t>	</a:t>
            </a:r>
            <a:r>
              <a:rPr lang="cs-CZ" altLang="cs-CZ" sz="3000" i="1">
                <a:solidFill>
                  <a:srgbClr val="009900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rgbClr val="009900"/>
                </a:solidFill>
                <a:latin typeface="Book Antiqua" pitchFamily="18" charset="0"/>
              </a:rPr>
              <a:t>0</a:t>
            </a:r>
            <a:r>
              <a:rPr lang="cs-CZ" altLang="cs-CZ" sz="3000" i="1">
                <a:solidFill>
                  <a:srgbClr val="009900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latin typeface="Book Antiqua" pitchFamily="18" charset="0"/>
              </a:rPr>
              <a:t> = </a:t>
            </a:r>
            <a:r>
              <a:rPr lang="el-GR" altLang="cs-CZ" sz="3000" i="1">
                <a:latin typeface="Book Antiqua" pitchFamily="18" charset="0"/>
              </a:rPr>
              <a:t>γ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cs-CZ" altLang="cs-CZ" sz="3000">
                <a:latin typeface="Book Antiqua" pitchFamily="18" charset="0"/>
              </a:rPr>
              <a:t>(</a:t>
            </a:r>
            <a:r>
              <a:rPr lang="en-GB" altLang="cs-CZ" sz="3000" i="1">
                <a:latin typeface="Book Antiqua" pitchFamily="18" charset="0"/>
              </a:rPr>
              <a:t>x </a:t>
            </a:r>
            <a:r>
              <a:rPr lang="cs-CZ" altLang="cs-CZ" sz="3000" i="1">
                <a:latin typeface="Book Antiqua" pitchFamily="18" charset="0"/>
              </a:rPr>
              <a:t>  </a:t>
            </a:r>
            <a:r>
              <a:rPr lang="en-GB" altLang="cs-CZ" sz="3000" i="1">
                <a:latin typeface="Book Antiqua" pitchFamily="18" charset="0"/>
              </a:rPr>
              <a:t>– </a:t>
            </a:r>
            <a:r>
              <a:rPr lang="cs-CZ" altLang="cs-CZ" sz="3000" i="1">
                <a:solidFill>
                  <a:srgbClr val="009900"/>
                </a:solidFill>
                <a:latin typeface="Book Antiqua" pitchFamily="18" charset="0"/>
              </a:rPr>
              <a:t>B</a:t>
            </a:r>
            <a:r>
              <a:rPr lang="en-GB" altLang="cs-CZ" sz="3000" i="1">
                <a:latin typeface="Book Antiqua" pitchFamily="18" charset="0"/>
              </a:rPr>
              <a:t> </a:t>
            </a:r>
            <a:r>
              <a:rPr lang="cs-CZ" altLang="cs-CZ" sz="3000" i="1">
                <a:latin typeface="Book Antiqua" pitchFamily="18" charset="0"/>
              </a:rPr>
              <a:t>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cs-CZ" altLang="cs-CZ" sz="3000">
                <a:latin typeface="Book Antiqua" pitchFamily="18" charset="0"/>
              </a:rPr>
              <a:t>)</a:t>
            </a:r>
            <a:r>
              <a:rPr lang="en-GB" altLang="cs-CZ" sz="3000">
                <a:latin typeface="Book Antiqua" pitchFamily="18" charset="0"/>
              </a:rPr>
              <a:t>	</a:t>
            </a:r>
            <a:endParaRPr lang="cs-CZ" altLang="cs-CZ" sz="3000" i="1">
              <a:solidFill>
                <a:srgbClr val="CC0000"/>
              </a:solidFill>
              <a:latin typeface="Book Antiqua" pitchFamily="18" charset="0"/>
            </a:endParaRPr>
          </a:p>
        </p:txBody>
      </p:sp>
      <p:sp>
        <p:nvSpPr>
          <p:cNvPr id="46090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200" dirty="0" smtClean="0">
                <a:solidFill>
                  <a:srgbClr val="D38E27"/>
                </a:solidFill>
              </a:rPr>
              <a:t>2018-05-18  </a:t>
            </a:r>
            <a:r>
              <a:rPr lang="cs-CZ" sz="1200" dirty="0">
                <a:solidFill>
                  <a:srgbClr val="D38E27"/>
                </a:solidFill>
              </a:rPr>
              <a:t>-  </a:t>
            </a:r>
            <a:r>
              <a:rPr lang="cs-CZ" sz="1200" dirty="0" err="1">
                <a:solidFill>
                  <a:srgbClr val="D38E27"/>
                </a:solidFill>
              </a:rPr>
              <a:t>FyM</a:t>
            </a:r>
            <a:r>
              <a:rPr lang="cs-CZ" sz="1200" dirty="0">
                <a:solidFill>
                  <a:srgbClr val="D38E27"/>
                </a:solidFill>
              </a:rPr>
              <a:t> - Obdržálek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81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8193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1268413"/>
            <a:ext cx="8642350" cy="1368425"/>
          </a:xfrm>
        </p:spPr>
        <p:txBody>
          <a:bodyPr>
            <a:normAutofit fontScale="92500"/>
          </a:bodyPr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  <a:defRPr/>
            </a:pPr>
            <a:r>
              <a:rPr 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S má vůči S</a:t>
            </a:r>
            <a:r>
              <a:rPr lang="en-GB" sz="3000" b="1" i="1" dirty="0" smtClean="0">
                <a:solidFill>
                  <a:srgbClr val="CC0000"/>
                </a:solidFill>
                <a:latin typeface="Book Antiqua" pitchFamily="18" charset="0"/>
              </a:rPr>
              <a:t>’</a:t>
            </a:r>
            <a:r>
              <a:rPr 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 rychlost – </a:t>
            </a:r>
            <a:r>
              <a:rPr lang="el-GR" sz="3000" b="1" i="1" dirty="0" smtClean="0">
                <a:solidFill>
                  <a:srgbClr val="CC0000"/>
                </a:solidFill>
                <a:latin typeface="Book Antiqua" pitchFamily="18" charset="0"/>
              </a:rPr>
              <a:t>β</a:t>
            </a:r>
            <a:r>
              <a:rPr 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:</a:t>
            </a:r>
            <a:r>
              <a:rPr lang="cs-CZ" sz="3000" dirty="0" smtClean="0">
                <a:latin typeface="Book Antiqua" pitchFamily="18" charset="0"/>
              </a:rPr>
              <a:t> 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  <a:defRPr/>
            </a:pPr>
            <a:r>
              <a:rPr lang="cs-CZ" sz="3000" dirty="0" smtClean="0">
                <a:latin typeface="Book Antiqua" pitchFamily="18" charset="0"/>
              </a:rPr>
              <a:t>Počátek 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sz="3000" baseline="-250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cs-CZ" sz="3000" dirty="0" smtClean="0">
                <a:solidFill>
                  <a:schemeClr val="tx1"/>
                </a:solidFill>
                <a:latin typeface="Book Antiqua" pitchFamily="18" charset="0"/>
              </a:rPr>
              <a:t>0 ve všech časech 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sz="3000" baseline="-25000" dirty="0" smtClean="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dirty="0" smtClean="0">
                <a:solidFill>
                  <a:schemeClr val="tx1"/>
                </a:solidFill>
                <a:latin typeface="Book Antiqua" pitchFamily="18" charset="0"/>
              </a:rPr>
              <a:t>vyhovuje podmínce</a:t>
            </a:r>
            <a:br>
              <a:rPr lang="cs-CZ" sz="3000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sz="3000" i="1" dirty="0" smtClean="0">
                <a:solidFill>
                  <a:schemeClr val="tx1"/>
                </a:solidFill>
                <a:latin typeface="Book Antiqua" pitchFamily="18" charset="0"/>
              </a:rPr>
              <a:t>x’ 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  = </a:t>
            </a:r>
            <a:r>
              <a:rPr lang="en-GB" sz="3000" i="1" dirty="0" smtClean="0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 V t</a:t>
            </a:r>
            <a:r>
              <a:rPr lang="en-GB" sz="3000" i="1" dirty="0" smtClean="0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n-GB" sz="3000" i="1" dirty="0" smtClean="0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sz="3000" i="1" dirty="0" smtClean="0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cs-CZ" sz="3000" baseline="-25000" dirty="0" smtClean="0">
                <a:solidFill>
                  <a:schemeClr val="tx1"/>
                </a:solidFill>
                <a:latin typeface="Book Antiqua" pitchFamily="18" charset="0"/>
              </a:rPr>
              <a:t>0 </a:t>
            </a:r>
            <a:r>
              <a:rPr lang="en-GB" sz="3000" i="1" dirty="0" smtClean="0">
                <a:solidFill>
                  <a:schemeClr val="tx1"/>
                </a:solidFill>
                <a:latin typeface="Book Antiqua" pitchFamily="18" charset="0"/>
              </a:rPr>
              <a:t>’</a:t>
            </a:r>
            <a:endParaRPr lang="cs-CZ" sz="3000" i="1" dirty="0" smtClean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863EAE88-9798-4D9B-8799-DEBA956F23CC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24</a:t>
            </a:fld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/48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48132" name="Text Box 6"/>
          <p:cNvSpPr txBox="1">
            <a:spLocks noChangeArrowheads="1"/>
          </p:cNvSpPr>
          <p:nvPr/>
        </p:nvSpPr>
        <p:spPr bwMode="auto">
          <a:xfrm>
            <a:off x="395288" y="404813"/>
            <a:ext cx="8424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4000" b="1" i="1">
                <a:latin typeface="Book Antiqua" pitchFamily="18" charset="0"/>
              </a:rPr>
              <a:t>Lorentzova trafo (odvození, 2.krok)</a:t>
            </a:r>
            <a:endParaRPr lang="en-US" altLang="cs-CZ" sz="4000" i="1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288925" y="4221163"/>
            <a:ext cx="8855075" cy="1217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altLang="cs-CZ" sz="3000" i="1">
                <a:latin typeface="Book Antiqua" pitchFamily="18" charset="0"/>
              </a:rPr>
              <a:t>	</a:t>
            </a:r>
            <a:r>
              <a:rPr lang="en-GB" altLang="cs-CZ" sz="3000" i="1">
                <a:latin typeface="Book Antiqua" pitchFamily="18" charset="0"/>
              </a:rPr>
              <a:t>x’</a:t>
            </a:r>
            <a:r>
              <a:rPr lang="cs-CZ" altLang="cs-CZ" sz="3000" i="1">
                <a:latin typeface="Book Antiqua" pitchFamily="18" charset="0"/>
              </a:rPr>
              <a:t> =  </a:t>
            </a:r>
            <a:r>
              <a:rPr lang="el-GR" altLang="cs-CZ" sz="3000" i="1">
                <a:latin typeface="Book Antiqua" pitchFamily="18" charset="0"/>
              </a:rPr>
              <a:t>γ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cs-CZ" altLang="cs-CZ" sz="3000">
                <a:latin typeface="Book Antiqua" pitchFamily="18" charset="0"/>
              </a:rPr>
              <a:t>(</a:t>
            </a:r>
            <a:r>
              <a:rPr lang="cs-CZ" altLang="cs-CZ" sz="3000" i="1">
                <a:latin typeface="Book Antiqua" pitchFamily="18" charset="0"/>
              </a:rPr>
              <a:t>   </a:t>
            </a:r>
            <a:r>
              <a:rPr lang="en-GB" altLang="cs-CZ" sz="3000" i="1">
                <a:latin typeface="Book Antiqua" pitchFamily="18" charset="0"/>
              </a:rPr>
              <a:t> </a:t>
            </a:r>
            <a:r>
              <a:rPr lang="cs-CZ" altLang="cs-CZ" sz="3000" i="1">
                <a:latin typeface="Book Antiqua" pitchFamily="18" charset="0"/>
              </a:rPr>
              <a:t>  </a:t>
            </a:r>
            <a:r>
              <a:rPr lang="en-GB" altLang="cs-CZ" sz="3000" i="1">
                <a:latin typeface="Book Antiqua" pitchFamily="18" charset="0"/>
              </a:rPr>
              <a:t>–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en-GB" altLang="cs-CZ" sz="3000" i="1">
                <a:latin typeface="Book Antiqua" pitchFamily="18" charset="0"/>
              </a:rPr>
              <a:t> </a:t>
            </a:r>
            <a:r>
              <a:rPr lang="el-GR" altLang="cs-CZ" sz="3000" i="1">
                <a:latin typeface="Book Antiqua" pitchFamily="18" charset="0"/>
              </a:rPr>
              <a:t>β</a:t>
            </a:r>
            <a:r>
              <a:rPr lang="en-GB" altLang="cs-CZ" sz="3000" i="1">
                <a:latin typeface="Book Antiqua" pitchFamily="18" charset="0"/>
              </a:rPr>
              <a:t> </a:t>
            </a:r>
            <a:r>
              <a:rPr lang="cs-CZ" altLang="cs-CZ" sz="3000" i="1">
                <a:latin typeface="Book Antiqua" pitchFamily="18" charset="0"/>
              </a:rPr>
              <a:t>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cs-CZ" altLang="cs-CZ" sz="3000">
                <a:latin typeface="Book Antiqua" pitchFamily="18" charset="0"/>
              </a:rPr>
              <a:t>)</a:t>
            </a:r>
            <a:r>
              <a:rPr lang="en-GB" altLang="cs-CZ" sz="3000">
                <a:latin typeface="Book Antiqua" pitchFamily="18" charset="0"/>
              </a:rPr>
              <a:t>		 </a:t>
            </a:r>
            <a:r>
              <a:rPr lang="en-GB" altLang="cs-CZ" sz="3000" i="1">
                <a:latin typeface="Book Antiqua" pitchFamily="18" charset="0"/>
              </a:rPr>
              <a:t>x’</a:t>
            </a:r>
            <a:r>
              <a:rPr lang="cs-CZ" altLang="cs-CZ" sz="3000" i="1">
                <a:latin typeface="Book Antiqua" pitchFamily="18" charset="0"/>
              </a:rPr>
              <a:t> 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latin typeface="Book Antiqua" pitchFamily="18" charset="0"/>
              </a:rPr>
              <a:t>(</a:t>
            </a:r>
            <a:r>
              <a:rPr lang="en-GB" altLang="cs-CZ" sz="3000" i="1">
                <a:latin typeface="Book Antiqua" pitchFamily="18" charset="0"/>
              </a:rPr>
              <a:t>x </a:t>
            </a:r>
            <a:r>
              <a:rPr lang="cs-CZ" altLang="cs-CZ" sz="3000" i="1">
                <a:latin typeface="Book Antiqua" pitchFamily="18" charset="0"/>
              </a:rPr>
              <a:t>  </a:t>
            </a:r>
            <a:r>
              <a:rPr lang="en-GB" altLang="cs-CZ" sz="3000" i="1">
                <a:latin typeface="Book Antiqua" pitchFamily="18" charset="0"/>
              </a:rPr>
              <a:t>–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en-GB" altLang="cs-CZ" sz="3000" i="1">
                <a:latin typeface="Book Antiqua" pitchFamily="18" charset="0"/>
              </a:rPr>
              <a:t> </a:t>
            </a:r>
            <a:r>
              <a:rPr lang="el-GR" altLang="cs-CZ" sz="3000" i="1">
                <a:latin typeface="Book Antiqua" pitchFamily="18" charset="0"/>
              </a:rPr>
              <a:t>β</a:t>
            </a:r>
            <a:r>
              <a:rPr lang="en-GB" altLang="cs-CZ" sz="3000" i="1">
                <a:latin typeface="Book Antiqua" pitchFamily="18" charset="0"/>
              </a:rPr>
              <a:t> </a:t>
            </a:r>
            <a:r>
              <a:rPr lang="cs-CZ" altLang="cs-CZ" sz="3000" i="1">
                <a:latin typeface="Book Antiqua" pitchFamily="18" charset="0"/>
              </a:rPr>
              <a:t>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cs-CZ" altLang="cs-CZ" sz="3000"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hlink"/>
                </a:solidFill>
                <a:latin typeface="Book Antiqua" pitchFamily="18" charset="0"/>
              </a:rPr>
              <a:t> </a:t>
            </a:r>
            <a:r>
              <a:rPr lang="en-GB" altLang="cs-CZ" sz="3000">
                <a:latin typeface="Book Antiqua" pitchFamily="18" charset="0"/>
              </a:rPr>
              <a:t/>
            </a:r>
            <a:br>
              <a:rPr lang="en-GB" altLang="cs-CZ" sz="3000">
                <a:latin typeface="Book Antiqua" pitchFamily="18" charset="0"/>
              </a:rPr>
            </a:br>
            <a:r>
              <a:rPr lang="cs-CZ" altLang="cs-CZ" sz="3000" i="1">
                <a:latin typeface="Book Antiqua" pitchFamily="18" charset="0"/>
              </a:rPr>
              <a:t>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en-GB" altLang="cs-CZ" sz="3000" i="1">
                <a:latin typeface="Book Antiqua" pitchFamily="18" charset="0"/>
              </a:rPr>
              <a:t>’</a:t>
            </a:r>
            <a:r>
              <a:rPr lang="cs-CZ" altLang="cs-CZ" sz="3000" i="1">
                <a:latin typeface="Book Antiqua" pitchFamily="18" charset="0"/>
              </a:rPr>
              <a:t> = </a:t>
            </a:r>
            <a:r>
              <a:rPr lang="el-GR" altLang="cs-CZ" sz="3000" i="1">
                <a:latin typeface="Book Antiqua" pitchFamily="18" charset="0"/>
              </a:rPr>
              <a:t>γ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cs-CZ" altLang="cs-CZ" sz="3000"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rgbClr val="009900"/>
                </a:solidFill>
                <a:latin typeface="Book Antiqua" pitchFamily="18" charset="0"/>
              </a:rPr>
              <a:t>C</a:t>
            </a:r>
            <a:r>
              <a:rPr lang="cs-CZ" altLang="cs-CZ" sz="3000" i="1">
                <a:latin typeface="Book Antiqua" pitchFamily="18" charset="0"/>
              </a:rPr>
              <a:t>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en-GB" altLang="cs-CZ" sz="3000" i="1">
                <a:latin typeface="Book Antiqua" pitchFamily="18" charset="0"/>
              </a:rPr>
              <a:t> </a:t>
            </a:r>
            <a:r>
              <a:rPr lang="cs-CZ" altLang="cs-CZ" sz="3000" i="1">
                <a:latin typeface="Book Antiqua" pitchFamily="18" charset="0"/>
              </a:rPr>
              <a:t>	       </a:t>
            </a:r>
            <a:r>
              <a:rPr lang="cs-CZ" altLang="cs-CZ" sz="3000">
                <a:latin typeface="Book Antiqua" pitchFamily="18" charset="0"/>
              </a:rPr>
              <a:t>)		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endParaRPr lang="cs-CZ" altLang="cs-CZ" sz="1400">
              <a:latin typeface="Book Antiqua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altLang="cs-CZ" sz="3000">
                <a:latin typeface="Book Antiqua" pitchFamily="18" charset="0"/>
              </a:rPr>
              <a:t>Hledáme zbývající 2 parametry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latin typeface="Book Antiqua" pitchFamily="18" charset="0"/>
              </a:rPr>
              <a:t>, </a:t>
            </a:r>
            <a:r>
              <a:rPr lang="cs-CZ" altLang="cs-CZ" sz="3000" i="1">
                <a:solidFill>
                  <a:srgbClr val="CC0000"/>
                </a:solidFill>
                <a:latin typeface="Book Antiqua" pitchFamily="18" charset="0"/>
              </a:rPr>
              <a:t>D</a:t>
            </a:r>
            <a:r>
              <a:rPr lang="cs-CZ" altLang="cs-CZ" sz="3000" i="1">
                <a:latin typeface="Book Antiqua" pitchFamily="18" charset="0"/>
              </a:rPr>
              <a:t>.</a:t>
            </a:r>
          </a:p>
        </p:txBody>
      </p:sp>
      <p:sp>
        <p:nvSpPr>
          <p:cNvPr id="6" name="Zástupný symbol pro obsah 2"/>
          <p:cNvSpPr>
            <a:spLocks/>
          </p:cNvSpPr>
          <p:nvPr/>
        </p:nvSpPr>
        <p:spPr bwMode="auto">
          <a:xfrm>
            <a:off x="179388" y="2708275"/>
            <a:ext cx="896461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altLang="cs-CZ" sz="3000">
                <a:solidFill>
                  <a:schemeClr val="tx2"/>
                </a:solidFill>
                <a:latin typeface="Book Antiqua" pitchFamily="18" charset="0"/>
              </a:rPr>
              <a:t>Odtud plyne </a:t>
            </a:r>
            <a:r>
              <a:rPr lang="en-GB" altLang="cs-CZ" sz="3000" i="1">
                <a:solidFill>
                  <a:schemeClr val="tx2"/>
                </a:solidFill>
                <a:latin typeface="Book Antiqua" pitchFamily="18" charset="0"/>
              </a:rPr>
              <a:t>C</a:t>
            </a:r>
            <a:r>
              <a:rPr lang="cs-CZ" altLang="cs-CZ" sz="3000">
                <a:solidFill>
                  <a:schemeClr val="tx2"/>
                </a:solidFill>
                <a:latin typeface="Book Antiqua" pitchFamily="18" charset="0"/>
              </a:rPr>
              <a:t> = </a:t>
            </a:r>
            <a:r>
              <a:rPr lang="cs-CZ" altLang="cs-CZ" sz="3000" i="1">
                <a:latin typeface="Book Antiqua" pitchFamily="18" charset="0"/>
              </a:rPr>
              <a:t>1 </a:t>
            </a:r>
            <a:r>
              <a:rPr lang="cs-CZ" altLang="cs-CZ" sz="3000">
                <a:solidFill>
                  <a:schemeClr val="tx2"/>
                </a:solidFill>
                <a:latin typeface="Book Antiqua" pitchFamily="18" charset="0"/>
              </a:rPr>
              <a:t>(ostatní </a:t>
            </a:r>
            <a:r>
              <a:rPr lang="el-GR" altLang="cs-CZ" sz="3000" i="1">
                <a:latin typeface="Book Antiqua" pitchFamily="18" charset="0"/>
              </a:rPr>
              <a:t>γ</a:t>
            </a:r>
            <a:r>
              <a:rPr lang="cs-CZ" altLang="cs-CZ" sz="3000" i="1">
                <a:latin typeface="Book Antiqua" pitchFamily="18" charset="0"/>
              </a:rPr>
              <a:t>, D </a:t>
            </a:r>
            <a:r>
              <a:rPr lang="cs-CZ" altLang="cs-CZ" sz="3000">
                <a:latin typeface="Book Antiqua" pitchFamily="18" charset="0"/>
              </a:rPr>
              <a:t>zatím libovolná)</a:t>
            </a:r>
            <a:r>
              <a:rPr lang="cs-CZ" altLang="cs-CZ" sz="3000" i="1">
                <a:latin typeface="Book Antiqua" pitchFamily="18" charset="0"/>
              </a:rPr>
              <a:t>.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endParaRPr lang="cs-CZ" altLang="cs-CZ" sz="3000" i="1">
              <a:latin typeface="Book Antiqua" pitchFamily="18" charset="0"/>
            </a:endParaRPr>
          </a:p>
        </p:txBody>
      </p:sp>
      <p:sp>
        <p:nvSpPr>
          <p:cNvPr id="83977" name="Rectangle 9"/>
          <p:cNvSpPr>
            <a:spLocks noChangeArrowheads="1"/>
          </p:cNvSpPr>
          <p:nvPr/>
        </p:nvSpPr>
        <p:spPr bwMode="auto">
          <a:xfrm>
            <a:off x="4876800" y="4221163"/>
            <a:ext cx="3368675" cy="960437"/>
          </a:xfrm>
          <a:prstGeom prst="rect">
            <a:avLst/>
          </a:prstGeom>
          <a:solidFill>
            <a:schemeClr val="accent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cs-CZ"/>
          </a:p>
        </p:txBody>
      </p:sp>
      <p:sp>
        <p:nvSpPr>
          <p:cNvPr id="9" name="Zástupný symbol pro obsah 2"/>
          <p:cNvSpPr>
            <a:spLocks/>
          </p:cNvSpPr>
          <p:nvPr/>
        </p:nvSpPr>
        <p:spPr bwMode="auto">
          <a:xfrm>
            <a:off x="288925" y="4230688"/>
            <a:ext cx="8855075" cy="1217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altLang="cs-CZ" sz="3000">
                <a:latin typeface="Book Antiqua" pitchFamily="18" charset="0"/>
              </a:rPr>
              <a:t>					</a:t>
            </a:r>
            <a:r>
              <a:rPr lang="en-GB" altLang="cs-CZ" sz="3000">
                <a:latin typeface="Book Antiqua" pitchFamily="18" charset="0"/>
              </a:rPr>
              <a:t>	 </a:t>
            </a:r>
            <a:r>
              <a:rPr lang="en-GB" altLang="cs-CZ" sz="3000" i="1">
                <a:latin typeface="Book Antiqua" pitchFamily="18" charset="0"/>
              </a:rPr>
              <a:t>x’</a:t>
            </a:r>
            <a:r>
              <a:rPr lang="cs-CZ" altLang="cs-CZ" sz="3000" i="1">
                <a:latin typeface="Book Antiqua" pitchFamily="18" charset="0"/>
              </a:rPr>
              <a:t> 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latin typeface="Book Antiqua" pitchFamily="18" charset="0"/>
              </a:rPr>
              <a:t>(</a:t>
            </a:r>
            <a:r>
              <a:rPr lang="en-GB" altLang="cs-CZ" sz="3000" i="1">
                <a:latin typeface="Book Antiqua" pitchFamily="18" charset="0"/>
              </a:rPr>
              <a:t>x </a:t>
            </a:r>
            <a:r>
              <a:rPr lang="cs-CZ" altLang="cs-CZ" sz="3000" i="1">
                <a:latin typeface="Book Antiqua" pitchFamily="18" charset="0"/>
              </a:rPr>
              <a:t>  </a:t>
            </a:r>
            <a:r>
              <a:rPr lang="en-GB" altLang="cs-CZ" sz="3000" i="1">
                <a:latin typeface="Book Antiqua" pitchFamily="18" charset="0"/>
              </a:rPr>
              <a:t>–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en-GB" altLang="cs-CZ" sz="3000" i="1">
                <a:latin typeface="Book Antiqua" pitchFamily="18" charset="0"/>
              </a:rPr>
              <a:t> </a:t>
            </a:r>
            <a:r>
              <a:rPr lang="el-GR" altLang="cs-CZ" sz="3000" i="1">
                <a:latin typeface="Book Antiqua" pitchFamily="18" charset="0"/>
              </a:rPr>
              <a:t>β</a:t>
            </a:r>
            <a:r>
              <a:rPr lang="en-GB" altLang="cs-CZ" sz="3000" i="1">
                <a:latin typeface="Book Antiqua" pitchFamily="18" charset="0"/>
              </a:rPr>
              <a:t> </a:t>
            </a:r>
            <a:r>
              <a:rPr lang="cs-CZ" altLang="cs-CZ" sz="3000" i="1">
                <a:latin typeface="Book Antiqua" pitchFamily="18" charset="0"/>
              </a:rPr>
              <a:t>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cs-CZ" altLang="cs-CZ" sz="3000"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hlink"/>
                </a:solidFill>
                <a:latin typeface="Book Antiqua" pitchFamily="18" charset="0"/>
              </a:rPr>
              <a:t> </a:t>
            </a:r>
            <a:r>
              <a:rPr lang="en-GB" altLang="cs-CZ" sz="3000">
                <a:latin typeface="Book Antiqua" pitchFamily="18" charset="0"/>
              </a:rPr>
              <a:t/>
            </a:r>
            <a:br>
              <a:rPr lang="en-GB" altLang="cs-CZ" sz="3000">
                <a:latin typeface="Book Antiqua" pitchFamily="18" charset="0"/>
              </a:rPr>
            </a:br>
            <a:r>
              <a:rPr lang="cs-CZ" altLang="cs-CZ" sz="3000" i="1">
                <a:latin typeface="Book Antiqua" pitchFamily="18" charset="0"/>
              </a:rPr>
              <a:t>			</a:t>
            </a:r>
            <a:r>
              <a:rPr lang="cs-CZ" altLang="cs-CZ" sz="3000">
                <a:latin typeface="Book Antiqua" pitchFamily="18" charset="0"/>
              </a:rPr>
              <a:t>		</a:t>
            </a:r>
            <a:r>
              <a:rPr lang="cs-CZ" altLang="cs-CZ" sz="3000" i="1">
                <a:latin typeface="Book Antiqua" pitchFamily="18" charset="0"/>
              </a:rPr>
              <a:t>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en-GB" altLang="cs-CZ" sz="3000" i="1">
                <a:latin typeface="Book Antiqua" pitchFamily="18" charset="0"/>
              </a:rPr>
              <a:t>’</a:t>
            </a:r>
            <a:r>
              <a:rPr lang="cs-CZ" altLang="cs-CZ" sz="3000" i="1"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cs-CZ" altLang="cs-CZ" sz="3000"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rgbClr val="009900"/>
                </a:solidFill>
                <a:latin typeface="Book Antiqua" pitchFamily="18" charset="0"/>
              </a:rPr>
              <a:t>C </a:t>
            </a:r>
            <a:r>
              <a:rPr lang="cs-CZ" altLang="cs-CZ" sz="3000" i="1">
                <a:latin typeface="Book Antiqua" pitchFamily="18" charset="0"/>
              </a:rPr>
              <a:t>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en-GB" altLang="cs-CZ" sz="3000" i="1">
                <a:latin typeface="Book Antiqua" pitchFamily="18" charset="0"/>
              </a:rPr>
              <a:t> –</a:t>
            </a:r>
            <a:r>
              <a:rPr lang="cs-CZ" altLang="cs-CZ" sz="3000" i="1">
                <a:latin typeface="Book Antiqua" pitchFamily="18" charset="0"/>
              </a:rPr>
              <a:t>  </a:t>
            </a:r>
            <a:r>
              <a:rPr lang="cs-CZ" altLang="cs-CZ" sz="3000" i="1">
                <a:solidFill>
                  <a:srgbClr val="CC0000"/>
                </a:solidFill>
                <a:latin typeface="Book Antiqua" pitchFamily="18" charset="0"/>
              </a:rPr>
              <a:t>D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en-GB" altLang="cs-CZ" sz="3000" i="1">
                <a:latin typeface="Book Antiqua" pitchFamily="18" charset="0"/>
              </a:rPr>
              <a:t>x</a:t>
            </a:r>
            <a:r>
              <a:rPr lang="cs-CZ" altLang="cs-CZ" sz="3000">
                <a:latin typeface="Book Antiqua" pitchFamily="18" charset="0"/>
              </a:rPr>
              <a:t>)</a:t>
            </a:r>
            <a:br>
              <a:rPr lang="cs-CZ" altLang="cs-CZ" sz="3000">
                <a:latin typeface="Book Antiqua" pitchFamily="18" charset="0"/>
              </a:rPr>
            </a:br>
            <a:endParaRPr lang="cs-CZ" altLang="cs-CZ" sz="3000">
              <a:latin typeface="Book Antiqua" pitchFamily="18" charset="0"/>
            </a:endParaRPr>
          </a:p>
        </p:txBody>
      </p:sp>
      <p:sp>
        <p:nvSpPr>
          <p:cNvPr id="11" name="Zástupný symbol pro obsah 2"/>
          <p:cNvSpPr>
            <a:spLocks/>
          </p:cNvSpPr>
          <p:nvPr/>
        </p:nvSpPr>
        <p:spPr bwMode="auto">
          <a:xfrm>
            <a:off x="288925" y="4230688"/>
            <a:ext cx="8855075" cy="973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altLang="cs-CZ" sz="3000" i="1">
                <a:latin typeface="Book Antiqua" pitchFamily="18" charset="0"/>
              </a:rPr>
              <a:t>	</a:t>
            </a:r>
            <a:r>
              <a:rPr lang="en-GB" altLang="cs-CZ" sz="3000" i="1">
                <a:latin typeface="Book Antiqua" pitchFamily="18" charset="0"/>
              </a:rPr>
              <a:t>x’</a:t>
            </a:r>
            <a:r>
              <a:rPr lang="cs-CZ" altLang="cs-CZ" sz="3000" i="1">
                <a:latin typeface="Book Antiqua" pitchFamily="18" charset="0"/>
              </a:rPr>
              <a:t> =  </a:t>
            </a:r>
            <a:r>
              <a:rPr lang="el-GR" altLang="cs-CZ" sz="3000" i="1">
                <a:latin typeface="Book Antiqua" pitchFamily="18" charset="0"/>
              </a:rPr>
              <a:t>γ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cs-CZ" altLang="cs-CZ" sz="3000">
                <a:latin typeface="Book Antiqua" pitchFamily="18" charset="0"/>
              </a:rPr>
              <a:t>(      </a:t>
            </a:r>
            <a:r>
              <a:rPr lang="en-GB" altLang="cs-CZ" sz="3000" i="1">
                <a:latin typeface="Book Antiqua" pitchFamily="18" charset="0"/>
              </a:rPr>
              <a:t>–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en-GB" altLang="cs-CZ" sz="3000" i="1">
                <a:latin typeface="Book Antiqua" pitchFamily="18" charset="0"/>
              </a:rPr>
              <a:t> </a:t>
            </a:r>
            <a:r>
              <a:rPr lang="el-GR" altLang="cs-CZ" sz="3000" i="1">
                <a:latin typeface="Book Antiqua" pitchFamily="18" charset="0"/>
              </a:rPr>
              <a:t>β</a:t>
            </a:r>
            <a:r>
              <a:rPr lang="en-GB" altLang="cs-CZ" sz="3000" i="1">
                <a:latin typeface="Book Antiqua" pitchFamily="18" charset="0"/>
              </a:rPr>
              <a:t> </a:t>
            </a:r>
            <a:r>
              <a:rPr lang="cs-CZ" altLang="cs-CZ" sz="3000" i="1">
                <a:latin typeface="Book Antiqua" pitchFamily="18" charset="0"/>
              </a:rPr>
              <a:t>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cs-CZ" altLang="cs-CZ" sz="3000">
                <a:latin typeface="Book Antiqua" pitchFamily="18" charset="0"/>
              </a:rPr>
              <a:t>)</a:t>
            </a:r>
            <a:r>
              <a:rPr lang="en-GB" altLang="cs-CZ" sz="3000">
                <a:latin typeface="Book Antiqua" pitchFamily="18" charset="0"/>
              </a:rPr>
              <a:t>		 </a:t>
            </a:r>
            <a:r>
              <a:rPr lang="en-GB" altLang="cs-CZ" sz="3000" i="1">
                <a:latin typeface="Book Antiqua" pitchFamily="18" charset="0"/>
              </a:rPr>
              <a:t>x’</a:t>
            </a:r>
            <a:r>
              <a:rPr lang="cs-CZ" altLang="cs-CZ" sz="3000" i="1">
                <a:latin typeface="Book Antiqua" pitchFamily="18" charset="0"/>
              </a:rPr>
              <a:t> 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latin typeface="Book Antiqua" pitchFamily="18" charset="0"/>
              </a:rPr>
              <a:t>(</a:t>
            </a:r>
            <a:r>
              <a:rPr lang="en-GB" altLang="cs-CZ" sz="3000" i="1">
                <a:latin typeface="Book Antiqua" pitchFamily="18" charset="0"/>
              </a:rPr>
              <a:t>x </a:t>
            </a:r>
            <a:r>
              <a:rPr lang="cs-CZ" altLang="cs-CZ" sz="3000" i="1">
                <a:latin typeface="Book Antiqua" pitchFamily="18" charset="0"/>
              </a:rPr>
              <a:t>  </a:t>
            </a:r>
            <a:r>
              <a:rPr lang="en-GB" altLang="cs-CZ" sz="3000" i="1">
                <a:latin typeface="Book Antiqua" pitchFamily="18" charset="0"/>
              </a:rPr>
              <a:t>–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en-GB" altLang="cs-CZ" sz="3000" i="1">
                <a:latin typeface="Book Antiqua" pitchFamily="18" charset="0"/>
              </a:rPr>
              <a:t> </a:t>
            </a:r>
            <a:r>
              <a:rPr lang="el-GR" altLang="cs-CZ" sz="3000" i="1">
                <a:latin typeface="Book Antiqua" pitchFamily="18" charset="0"/>
              </a:rPr>
              <a:t>β</a:t>
            </a:r>
            <a:r>
              <a:rPr lang="en-GB" altLang="cs-CZ" sz="3000" i="1">
                <a:latin typeface="Book Antiqua" pitchFamily="18" charset="0"/>
              </a:rPr>
              <a:t> </a:t>
            </a:r>
            <a:r>
              <a:rPr lang="cs-CZ" altLang="cs-CZ" sz="3000" i="1">
                <a:latin typeface="Book Antiqua" pitchFamily="18" charset="0"/>
              </a:rPr>
              <a:t>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cs-CZ" altLang="cs-CZ" sz="3000"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hlink"/>
                </a:solidFill>
                <a:latin typeface="Book Antiqua" pitchFamily="18" charset="0"/>
              </a:rPr>
              <a:t> </a:t>
            </a:r>
            <a:r>
              <a:rPr lang="en-GB" altLang="cs-CZ" sz="3000">
                <a:latin typeface="Book Antiqua" pitchFamily="18" charset="0"/>
              </a:rPr>
              <a:t/>
            </a:r>
            <a:br>
              <a:rPr lang="en-GB" altLang="cs-CZ" sz="3000">
                <a:latin typeface="Book Antiqua" pitchFamily="18" charset="0"/>
              </a:rPr>
            </a:br>
            <a:r>
              <a:rPr lang="cs-CZ" altLang="cs-CZ" sz="3000" i="1">
                <a:latin typeface="Book Antiqua" pitchFamily="18" charset="0"/>
              </a:rPr>
              <a:t>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en-GB" altLang="cs-CZ" sz="3000" i="1">
                <a:latin typeface="Book Antiqua" pitchFamily="18" charset="0"/>
              </a:rPr>
              <a:t>’</a:t>
            </a:r>
            <a:r>
              <a:rPr lang="cs-CZ" altLang="cs-CZ" sz="3000" i="1">
                <a:latin typeface="Book Antiqua" pitchFamily="18" charset="0"/>
              </a:rPr>
              <a:t> = </a:t>
            </a:r>
            <a:r>
              <a:rPr lang="el-GR" altLang="cs-CZ" sz="3000" i="1">
                <a:latin typeface="Book Antiqua" pitchFamily="18" charset="0"/>
              </a:rPr>
              <a:t>γ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cs-CZ" altLang="cs-CZ" sz="3000"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rgbClr val="009900"/>
                </a:solidFill>
                <a:latin typeface="Book Antiqua" pitchFamily="18" charset="0"/>
              </a:rPr>
              <a:t>C</a:t>
            </a:r>
            <a:r>
              <a:rPr lang="cs-CZ" altLang="cs-CZ" sz="3000" i="1">
                <a:latin typeface="Book Antiqua" pitchFamily="18" charset="0"/>
              </a:rPr>
              <a:t>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en-GB" altLang="cs-CZ" sz="3000" i="1">
                <a:latin typeface="Book Antiqua" pitchFamily="18" charset="0"/>
              </a:rPr>
              <a:t> </a:t>
            </a:r>
            <a:r>
              <a:rPr lang="cs-CZ" altLang="cs-CZ" sz="3000" i="1">
                <a:latin typeface="Book Antiqua" pitchFamily="18" charset="0"/>
              </a:rPr>
              <a:t>	       </a:t>
            </a:r>
            <a:r>
              <a:rPr lang="cs-CZ" altLang="cs-CZ" sz="3000">
                <a:latin typeface="Book Antiqua" pitchFamily="18" charset="0"/>
              </a:rPr>
              <a:t>)		</a:t>
            </a:r>
            <a:r>
              <a:rPr lang="cs-CZ" altLang="cs-CZ" sz="3000" i="1">
                <a:latin typeface="Book Antiqua" pitchFamily="18" charset="0"/>
              </a:rPr>
              <a:t>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en-GB" altLang="cs-CZ" sz="3000" i="1">
                <a:latin typeface="Book Antiqua" pitchFamily="18" charset="0"/>
              </a:rPr>
              <a:t>’</a:t>
            </a:r>
            <a:r>
              <a:rPr lang="cs-CZ" altLang="cs-CZ" sz="3000" i="1"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cs-CZ" altLang="cs-CZ" sz="3000">
                <a:latin typeface="Book Antiqua" pitchFamily="18" charset="0"/>
              </a:rPr>
              <a:t>( 1</a:t>
            </a:r>
            <a:r>
              <a:rPr lang="cs-CZ" altLang="cs-CZ" sz="3000" i="1">
                <a:latin typeface="Book Antiqua" pitchFamily="18" charset="0"/>
              </a:rPr>
              <a:t> 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cs-CZ" altLang="cs-CZ" sz="2000" i="1">
                <a:latin typeface="Book Antiqua" pitchFamily="18" charset="0"/>
              </a:rPr>
              <a:t> </a:t>
            </a:r>
            <a:r>
              <a:rPr lang="en-GB" altLang="cs-CZ" sz="3000" i="1">
                <a:latin typeface="Book Antiqua" pitchFamily="18" charset="0"/>
              </a:rPr>
              <a:t>–</a:t>
            </a:r>
            <a:r>
              <a:rPr lang="cs-CZ" altLang="cs-CZ" sz="3000" i="1">
                <a:latin typeface="Book Antiqua" pitchFamily="18" charset="0"/>
              </a:rPr>
              <a:t>  </a:t>
            </a:r>
            <a:r>
              <a:rPr lang="cs-CZ" altLang="cs-CZ" sz="3000" i="1">
                <a:solidFill>
                  <a:srgbClr val="CC0000"/>
                </a:solidFill>
                <a:latin typeface="Book Antiqua" pitchFamily="18" charset="0"/>
              </a:rPr>
              <a:t>D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en-GB" altLang="cs-CZ" sz="3000" i="1">
                <a:latin typeface="Book Antiqua" pitchFamily="18" charset="0"/>
              </a:rPr>
              <a:t>x</a:t>
            </a:r>
            <a:r>
              <a:rPr lang="cs-CZ" altLang="cs-CZ" sz="3000">
                <a:latin typeface="Book Antiqua" pitchFamily="18" charset="0"/>
              </a:rPr>
              <a:t>)</a:t>
            </a:r>
            <a:br>
              <a:rPr lang="cs-CZ" altLang="cs-CZ" sz="3000">
                <a:latin typeface="Book Antiqua" pitchFamily="18" charset="0"/>
              </a:rPr>
            </a:br>
            <a:endParaRPr lang="cs-CZ" altLang="cs-CZ" sz="3000">
              <a:latin typeface="Book Antiqua" pitchFamily="18" charset="0"/>
            </a:endParaRPr>
          </a:p>
        </p:txBody>
      </p:sp>
      <p:sp>
        <p:nvSpPr>
          <p:cNvPr id="48138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200" dirty="0" smtClean="0">
                <a:solidFill>
                  <a:srgbClr val="D38E27"/>
                </a:solidFill>
              </a:rPr>
              <a:t>2018-05-18  </a:t>
            </a:r>
            <a:r>
              <a:rPr lang="cs-CZ" sz="1200" dirty="0">
                <a:solidFill>
                  <a:srgbClr val="D38E27"/>
                </a:solidFill>
              </a:rPr>
              <a:t>-  </a:t>
            </a:r>
            <a:r>
              <a:rPr lang="cs-CZ" sz="1200" dirty="0" err="1">
                <a:solidFill>
                  <a:srgbClr val="D38E27"/>
                </a:solidFill>
              </a:rPr>
              <a:t>FyM</a:t>
            </a:r>
            <a:r>
              <a:rPr lang="cs-CZ" sz="1200" dirty="0">
                <a:solidFill>
                  <a:srgbClr val="D38E27"/>
                </a:solidFill>
              </a:rPr>
              <a:t> - Obdržálek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83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83977" grpId="0" animBg="1"/>
      <p:bldP spid="9" grpId="0" build="allAtOnce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1268413"/>
            <a:ext cx="8642350" cy="6477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en-GB" altLang="cs-CZ" sz="3000" b="1" i="1" smtClean="0">
                <a:solidFill>
                  <a:srgbClr val="CC0000"/>
                </a:solidFill>
                <a:latin typeface="Book Antiqua" pitchFamily="18" charset="0"/>
              </a:rPr>
              <a:t>R</a:t>
            </a:r>
            <a:r>
              <a:rPr lang="cs-CZ" altLang="cs-CZ" sz="3000" b="1" i="1" smtClean="0">
                <a:solidFill>
                  <a:srgbClr val="CC0000"/>
                </a:solidFill>
                <a:latin typeface="Book Antiqua" pitchFamily="18" charset="0"/>
              </a:rPr>
              <a:t>ychlost </a:t>
            </a:r>
            <a:r>
              <a:rPr lang="en-US" altLang="cs-CZ" sz="3000" b="1" i="1" smtClean="0">
                <a:solidFill>
                  <a:srgbClr val="CC0000"/>
                </a:solidFill>
                <a:latin typeface="Book Antiqua" pitchFamily="18" charset="0"/>
              </a:rPr>
              <a:t>w</a:t>
            </a:r>
            <a:r>
              <a:rPr lang="cs-CZ" altLang="cs-CZ" sz="3000" b="1" i="1" smtClean="0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en-GB" altLang="cs-CZ" sz="3000" b="1" i="1" smtClean="0">
                <a:solidFill>
                  <a:srgbClr val="CC0000"/>
                </a:solidFill>
                <a:latin typeface="Book Antiqua" pitchFamily="18" charset="0"/>
              </a:rPr>
              <a:t>= </a:t>
            </a:r>
            <a:r>
              <a:rPr lang="en-GB" altLang="cs-CZ" sz="3000" b="1" smtClean="0">
                <a:solidFill>
                  <a:srgbClr val="CC0000"/>
                </a:solidFill>
                <a:latin typeface="Book Antiqua" pitchFamily="18" charset="0"/>
              </a:rPr>
              <a:t>1 </a:t>
            </a:r>
            <a:r>
              <a:rPr lang="cs-CZ" altLang="cs-CZ" sz="3000" b="1" i="1" smtClean="0">
                <a:solidFill>
                  <a:srgbClr val="CC0000"/>
                </a:solidFill>
                <a:latin typeface="Book Antiqua" pitchFamily="18" charset="0"/>
              </a:rPr>
              <a:t>se zachovává</a:t>
            </a:r>
            <a:r>
              <a:rPr lang="en-GB" altLang="cs-CZ" sz="3000" b="1" i="1" smtClean="0">
                <a:solidFill>
                  <a:srgbClr val="CC0000"/>
                </a:solidFill>
                <a:latin typeface="Book Antiqua" pitchFamily="18" charset="0"/>
              </a:rPr>
              <a:t>: x/x</a:t>
            </a:r>
            <a:r>
              <a:rPr lang="en-GB" altLang="cs-CZ" sz="3000" b="1" baseline="-25000" smtClean="0">
                <a:solidFill>
                  <a:srgbClr val="CC0000"/>
                </a:solidFill>
                <a:latin typeface="Book Antiqua" pitchFamily="18" charset="0"/>
              </a:rPr>
              <a:t>0</a:t>
            </a:r>
            <a:r>
              <a:rPr lang="cs-CZ" altLang="cs-CZ" sz="3000" b="1" i="1" smtClean="0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en-GB" altLang="cs-CZ" sz="3000" b="1" i="1" smtClean="0">
                <a:solidFill>
                  <a:srgbClr val="CC0000"/>
                </a:solidFill>
                <a:latin typeface="Book Antiqua" pitchFamily="18" charset="0"/>
              </a:rPr>
              <a:t>= </a:t>
            </a:r>
            <a:r>
              <a:rPr lang="en-GB" altLang="cs-CZ" sz="3000" b="1" smtClean="0">
                <a:solidFill>
                  <a:srgbClr val="CC0000"/>
                </a:solidFill>
                <a:latin typeface="Book Antiqua" pitchFamily="18" charset="0"/>
              </a:rPr>
              <a:t>1 → </a:t>
            </a:r>
            <a:r>
              <a:rPr lang="en-GB" altLang="cs-CZ" sz="3000" b="1" i="1" smtClean="0">
                <a:solidFill>
                  <a:srgbClr val="CC0000"/>
                </a:solidFill>
                <a:latin typeface="Book Antiqua" pitchFamily="18" charset="0"/>
              </a:rPr>
              <a:t>x’/x</a:t>
            </a:r>
            <a:r>
              <a:rPr lang="en-GB" altLang="cs-CZ" sz="3000" b="1" baseline="-25000" smtClean="0">
                <a:solidFill>
                  <a:srgbClr val="CC0000"/>
                </a:solidFill>
                <a:latin typeface="Book Antiqua" pitchFamily="18" charset="0"/>
              </a:rPr>
              <a:t>0</a:t>
            </a:r>
            <a:r>
              <a:rPr lang="en-GB" altLang="cs-CZ" sz="3000" b="1" i="1" smtClean="0">
                <a:solidFill>
                  <a:srgbClr val="CC0000"/>
                </a:solidFill>
                <a:latin typeface="Book Antiqua" pitchFamily="18" charset="0"/>
              </a:rPr>
              <a:t>’ = </a:t>
            </a:r>
            <a:r>
              <a:rPr lang="en-GB" altLang="cs-CZ" sz="3000" b="1" smtClean="0">
                <a:solidFill>
                  <a:srgbClr val="CC0000"/>
                </a:solidFill>
                <a:latin typeface="Book Antiqua" pitchFamily="18" charset="0"/>
              </a:rPr>
              <a:t>1</a:t>
            </a:r>
            <a:endParaRPr lang="cs-CZ" altLang="cs-CZ" sz="3000" smtClean="0">
              <a:latin typeface="Book Antiqua" pitchFamily="18" charset="0"/>
            </a:endParaRPr>
          </a:p>
        </p:txBody>
      </p:sp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E106FAD0-16A9-48C3-9853-0BCACFB6225E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25</a:t>
            </a:fld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/48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0180" name="Text Box 6"/>
          <p:cNvSpPr txBox="1">
            <a:spLocks noChangeArrowheads="1"/>
          </p:cNvSpPr>
          <p:nvPr/>
        </p:nvSpPr>
        <p:spPr bwMode="auto">
          <a:xfrm>
            <a:off x="395288" y="404813"/>
            <a:ext cx="8424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4000" b="1" i="1">
                <a:latin typeface="Book Antiqua" pitchFamily="18" charset="0"/>
              </a:rPr>
              <a:t>Lorentzova trafo (odvození, </a:t>
            </a:r>
            <a:r>
              <a:rPr lang="en-GB" altLang="cs-CZ" sz="4000" b="1" i="1">
                <a:latin typeface="Book Antiqua" pitchFamily="18" charset="0"/>
              </a:rPr>
              <a:t>3</a:t>
            </a:r>
            <a:r>
              <a:rPr lang="cs-CZ" altLang="cs-CZ" sz="4000" b="1" i="1">
                <a:latin typeface="Book Antiqua" pitchFamily="18" charset="0"/>
              </a:rPr>
              <a:t>.krok)</a:t>
            </a:r>
            <a:endParaRPr lang="en-US" altLang="cs-CZ" sz="4000" i="1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288925" y="4205288"/>
            <a:ext cx="8626475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altLang="cs-CZ" sz="3000" i="1">
                <a:latin typeface="Book Antiqua" pitchFamily="18" charset="0"/>
              </a:rPr>
              <a:t>	</a:t>
            </a:r>
            <a:r>
              <a:rPr lang="en-GB" altLang="cs-CZ" sz="3000" i="1">
                <a:latin typeface="Book Antiqua" pitchFamily="18" charset="0"/>
              </a:rPr>
              <a:t>x’</a:t>
            </a:r>
            <a:r>
              <a:rPr lang="cs-CZ" altLang="cs-CZ" sz="3000" i="1">
                <a:latin typeface="Book Antiqua" pitchFamily="18" charset="0"/>
              </a:rPr>
              <a:t> = </a:t>
            </a:r>
            <a:r>
              <a:rPr lang="el-GR" altLang="cs-CZ" sz="3000" i="1">
                <a:latin typeface="Book Antiqua" pitchFamily="18" charset="0"/>
              </a:rPr>
              <a:t>γ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cs-CZ" altLang="cs-CZ" sz="3000">
                <a:latin typeface="Book Antiqua" pitchFamily="18" charset="0"/>
              </a:rPr>
              <a:t>(</a:t>
            </a:r>
            <a:r>
              <a:rPr lang="en-GB" altLang="cs-CZ" sz="3000" i="1">
                <a:latin typeface="Book Antiqua" pitchFamily="18" charset="0"/>
              </a:rPr>
              <a:t>x </a:t>
            </a:r>
            <a:r>
              <a:rPr lang="cs-CZ" altLang="cs-CZ" sz="3000" i="1">
                <a:latin typeface="Book Antiqua" pitchFamily="18" charset="0"/>
              </a:rPr>
              <a:t>  </a:t>
            </a:r>
            <a:r>
              <a:rPr lang="en-GB" altLang="cs-CZ" sz="3000" i="1">
                <a:latin typeface="Book Antiqua" pitchFamily="18" charset="0"/>
              </a:rPr>
              <a:t>–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en-GB" altLang="cs-CZ" sz="3000" i="1">
                <a:latin typeface="Book Antiqua" pitchFamily="18" charset="0"/>
              </a:rPr>
              <a:t> </a:t>
            </a:r>
            <a:r>
              <a:rPr lang="el-GR" altLang="cs-CZ" sz="3000" i="1">
                <a:latin typeface="Book Antiqua" pitchFamily="18" charset="0"/>
              </a:rPr>
              <a:t>β</a:t>
            </a:r>
            <a:r>
              <a:rPr lang="en-GB" altLang="cs-CZ" sz="3000" i="1">
                <a:latin typeface="Book Antiqua" pitchFamily="18" charset="0"/>
              </a:rPr>
              <a:t> </a:t>
            </a:r>
            <a:r>
              <a:rPr lang="cs-CZ" altLang="cs-CZ" sz="3000" i="1">
                <a:latin typeface="Book Antiqua" pitchFamily="18" charset="0"/>
              </a:rPr>
              <a:t>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cs-CZ" altLang="cs-CZ" sz="3000">
                <a:latin typeface="Book Antiqua" pitchFamily="18" charset="0"/>
              </a:rPr>
              <a:t>)</a:t>
            </a:r>
            <a:r>
              <a:rPr lang="en-GB" altLang="cs-CZ" sz="3000">
                <a:latin typeface="Book Antiqua" pitchFamily="18" charset="0"/>
              </a:rPr>
              <a:t>	</a:t>
            </a:r>
            <a:r>
              <a:rPr lang="cs-CZ" altLang="cs-CZ" sz="3000">
                <a:latin typeface="Book Antiqua" pitchFamily="18" charset="0"/>
              </a:rPr>
              <a:t/>
            </a:r>
            <a:br>
              <a:rPr lang="cs-CZ" altLang="cs-CZ" sz="3000">
                <a:latin typeface="Book Antiqua" pitchFamily="18" charset="0"/>
              </a:rPr>
            </a:br>
            <a:r>
              <a:rPr lang="cs-CZ" altLang="cs-CZ" sz="3000" i="1">
                <a:latin typeface="Book Antiqua" pitchFamily="18" charset="0"/>
              </a:rPr>
              <a:t>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en-GB" altLang="cs-CZ" sz="3000" i="1">
                <a:latin typeface="Book Antiqua" pitchFamily="18" charset="0"/>
              </a:rPr>
              <a:t>’</a:t>
            </a:r>
            <a:r>
              <a:rPr lang="cs-CZ" altLang="cs-CZ" sz="3000" i="1">
                <a:latin typeface="Book Antiqua" pitchFamily="18" charset="0"/>
              </a:rPr>
              <a:t> = </a:t>
            </a:r>
            <a:r>
              <a:rPr lang="el-GR" altLang="cs-CZ" sz="3000" i="1">
                <a:latin typeface="Book Antiqua" pitchFamily="18" charset="0"/>
              </a:rPr>
              <a:t>γ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cs-CZ" altLang="cs-CZ" sz="3000">
                <a:latin typeface="Book Antiqua" pitchFamily="18" charset="0"/>
              </a:rPr>
              <a:t>(</a:t>
            </a:r>
            <a:r>
              <a:rPr lang="cs-CZ" altLang="cs-CZ" sz="3000" i="1">
                <a:latin typeface="Book Antiqua" pitchFamily="18" charset="0"/>
              </a:rPr>
              <a:t>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en-GB" altLang="cs-CZ" sz="3000" i="1">
                <a:latin typeface="Book Antiqua" pitchFamily="18" charset="0"/>
              </a:rPr>
              <a:t> –</a:t>
            </a:r>
            <a:r>
              <a:rPr lang="cs-CZ" altLang="cs-CZ" sz="3000" i="1">
                <a:latin typeface="Book Antiqua" pitchFamily="18" charset="0"/>
              </a:rPr>
              <a:t>  </a:t>
            </a:r>
            <a:r>
              <a:rPr lang="el-GR" altLang="cs-CZ" sz="3000" b="1" i="1">
                <a:solidFill>
                  <a:srgbClr val="CC0000"/>
                </a:solidFill>
                <a:latin typeface="Book Antiqua" pitchFamily="18" charset="0"/>
              </a:rPr>
              <a:t>β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en-GB" altLang="cs-CZ" sz="3000" i="1">
                <a:latin typeface="Book Antiqua" pitchFamily="18" charset="0"/>
              </a:rPr>
              <a:t>x</a:t>
            </a:r>
            <a:r>
              <a:rPr lang="cs-CZ" altLang="cs-CZ" sz="3000">
                <a:latin typeface="Book Antiqua" pitchFamily="18" charset="0"/>
              </a:rPr>
              <a:t>)	</a:t>
            </a:r>
          </a:p>
        </p:txBody>
      </p:sp>
      <p:sp>
        <p:nvSpPr>
          <p:cNvPr id="6" name="Zástupný symbol pro obsah 2"/>
          <p:cNvSpPr>
            <a:spLocks/>
          </p:cNvSpPr>
          <p:nvPr/>
        </p:nvSpPr>
        <p:spPr bwMode="auto">
          <a:xfrm>
            <a:off x="179388" y="1916113"/>
            <a:ext cx="8964612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en-GB" altLang="cs-CZ" sz="3000" i="1">
                <a:latin typeface="Book Antiqua" pitchFamily="18" charset="0"/>
              </a:rPr>
              <a:t>	</a:t>
            </a:r>
            <a:r>
              <a:rPr lang="en-GB" altLang="cs-CZ" sz="3000" i="1" u="sng">
                <a:latin typeface="Book Antiqua" pitchFamily="18" charset="0"/>
              </a:rPr>
              <a:t>x’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en-GB" altLang="cs-CZ" sz="3000" i="1">
                <a:latin typeface="Book Antiqua" pitchFamily="18" charset="0"/>
              </a:rPr>
              <a:t>     </a:t>
            </a:r>
            <a:r>
              <a:rPr lang="el-GR" altLang="cs-CZ" sz="3000" i="1" u="sng">
                <a:latin typeface="Book Antiqua" pitchFamily="18" charset="0"/>
              </a:rPr>
              <a:t>γ</a:t>
            </a:r>
            <a:r>
              <a:rPr lang="cs-CZ" altLang="cs-CZ" sz="3000" i="1" u="sng">
                <a:latin typeface="Book Antiqua" pitchFamily="18" charset="0"/>
              </a:rPr>
              <a:t> </a:t>
            </a:r>
            <a:r>
              <a:rPr lang="cs-CZ" altLang="cs-CZ" sz="3000" u="sng">
                <a:latin typeface="Book Antiqua" pitchFamily="18" charset="0"/>
              </a:rPr>
              <a:t>(</a:t>
            </a:r>
            <a:r>
              <a:rPr lang="en-GB" altLang="cs-CZ" sz="3000" i="1" u="sng">
                <a:latin typeface="Book Antiqua" pitchFamily="18" charset="0"/>
              </a:rPr>
              <a:t>x </a:t>
            </a:r>
            <a:r>
              <a:rPr lang="cs-CZ" altLang="cs-CZ" sz="3000" i="1" u="sng">
                <a:latin typeface="Book Antiqua" pitchFamily="18" charset="0"/>
              </a:rPr>
              <a:t>  </a:t>
            </a:r>
            <a:r>
              <a:rPr lang="en-GB" altLang="cs-CZ" sz="3000" i="1" u="sng">
                <a:latin typeface="Book Antiqua" pitchFamily="18" charset="0"/>
              </a:rPr>
              <a:t>–</a:t>
            </a:r>
            <a:r>
              <a:rPr lang="cs-CZ" altLang="cs-CZ" sz="3000" i="1" u="sng">
                <a:latin typeface="Book Antiqua" pitchFamily="18" charset="0"/>
              </a:rPr>
              <a:t> </a:t>
            </a:r>
            <a:r>
              <a:rPr lang="en-GB" altLang="cs-CZ" sz="3000" i="1" u="sng">
                <a:latin typeface="Book Antiqua" pitchFamily="18" charset="0"/>
              </a:rPr>
              <a:t> </a:t>
            </a:r>
            <a:r>
              <a:rPr lang="el-GR" altLang="cs-CZ" sz="3000" i="1" u="sng">
                <a:latin typeface="Book Antiqua" pitchFamily="18" charset="0"/>
              </a:rPr>
              <a:t>β</a:t>
            </a:r>
            <a:r>
              <a:rPr lang="en-GB" altLang="cs-CZ" sz="3000" i="1" u="sng">
                <a:latin typeface="Book Antiqua" pitchFamily="18" charset="0"/>
              </a:rPr>
              <a:t> </a:t>
            </a:r>
            <a:r>
              <a:rPr lang="cs-CZ" altLang="cs-CZ" sz="3000" i="1" u="sng">
                <a:latin typeface="Book Antiqua" pitchFamily="18" charset="0"/>
              </a:rPr>
              <a:t>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cs-CZ" altLang="cs-CZ" sz="3000" u="sng">
                <a:latin typeface="Book Antiqua" pitchFamily="18" charset="0"/>
              </a:rPr>
              <a:t>)</a:t>
            </a:r>
            <a:r>
              <a:rPr lang="en-GB" altLang="cs-CZ" sz="3000">
                <a:latin typeface="Book Antiqua" pitchFamily="18" charset="0"/>
              </a:rPr>
              <a:t>	</a:t>
            </a:r>
            <a:r>
              <a:rPr lang="en-GB" altLang="cs-CZ" sz="3000" i="1">
                <a:latin typeface="Book Antiqua" pitchFamily="18" charset="0"/>
              </a:rPr>
              <a:t>   </a:t>
            </a:r>
            <a:r>
              <a:rPr lang="cs-CZ" altLang="cs-CZ" sz="3000" u="sng">
                <a:latin typeface="Book Antiqua" pitchFamily="18" charset="0"/>
              </a:rPr>
              <a:t>(</a:t>
            </a:r>
            <a:r>
              <a:rPr lang="en-GB" altLang="cs-CZ" sz="3000" i="1" u="sng">
                <a:latin typeface="Book Antiqua" pitchFamily="18" charset="0"/>
              </a:rPr>
              <a:t>x </a:t>
            </a:r>
            <a:r>
              <a:rPr lang="cs-CZ" altLang="cs-CZ" sz="3000" i="1" u="sng">
                <a:latin typeface="Book Antiqua" pitchFamily="18" charset="0"/>
              </a:rPr>
              <a:t>  </a:t>
            </a:r>
            <a:r>
              <a:rPr lang="en-GB" altLang="cs-CZ" sz="3000" i="1" u="sng">
                <a:latin typeface="Book Antiqua" pitchFamily="18" charset="0"/>
              </a:rPr>
              <a:t>–</a:t>
            </a:r>
            <a:r>
              <a:rPr lang="cs-CZ" altLang="cs-CZ" sz="3000" i="1" u="sng">
                <a:latin typeface="Book Antiqua" pitchFamily="18" charset="0"/>
              </a:rPr>
              <a:t> </a:t>
            </a:r>
            <a:r>
              <a:rPr lang="en-GB" altLang="cs-CZ" sz="3000" i="1" u="sng">
                <a:latin typeface="Book Antiqua" pitchFamily="18" charset="0"/>
              </a:rPr>
              <a:t> </a:t>
            </a:r>
            <a:r>
              <a:rPr lang="el-GR" altLang="cs-CZ" sz="3000" i="1" u="sng">
                <a:latin typeface="Book Antiqua" pitchFamily="18" charset="0"/>
              </a:rPr>
              <a:t>β</a:t>
            </a:r>
            <a:r>
              <a:rPr lang="en-GB" altLang="cs-CZ" sz="3000" i="1" u="sng">
                <a:latin typeface="Book Antiqua" pitchFamily="18" charset="0"/>
              </a:rPr>
              <a:t> </a:t>
            </a:r>
            <a:r>
              <a:rPr lang="cs-CZ" altLang="cs-CZ" sz="3000" i="1" u="sng">
                <a:latin typeface="Book Antiqua" pitchFamily="18" charset="0"/>
              </a:rPr>
              <a:t>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cs-CZ" altLang="cs-CZ" sz="3000" u="sng">
                <a:latin typeface="Book Antiqua" pitchFamily="18" charset="0"/>
              </a:rPr>
              <a:t>)</a:t>
            </a:r>
            <a:r>
              <a:rPr lang="cs-CZ" altLang="cs-CZ" sz="3000">
                <a:latin typeface="Book Antiqua" pitchFamily="18" charset="0"/>
              </a:rPr>
              <a:t> </a:t>
            </a:r>
            <a:r>
              <a:rPr lang="en-GB" altLang="cs-CZ" sz="3000">
                <a:latin typeface="Book Antiqua" pitchFamily="18" charset="0"/>
              </a:rPr>
              <a:t/>
            </a:r>
            <a:br>
              <a:rPr lang="en-GB" altLang="cs-CZ" sz="3000">
                <a:latin typeface="Book Antiqua" pitchFamily="18" charset="0"/>
              </a:rPr>
            </a:br>
            <a:r>
              <a:rPr lang="cs-CZ" altLang="cs-CZ" sz="3000" i="1">
                <a:latin typeface="Book Antiqua" pitchFamily="18" charset="0"/>
              </a:rPr>
              <a:t>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en-GB" altLang="cs-CZ" sz="3000" i="1">
                <a:latin typeface="Book Antiqua" pitchFamily="18" charset="0"/>
              </a:rPr>
              <a:t>’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cs-CZ" altLang="cs-CZ" sz="3000" i="1" baseline="50000">
                <a:latin typeface="Book Antiqua" pitchFamily="18" charset="0"/>
              </a:rPr>
              <a:t>=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en-GB" altLang="cs-CZ" sz="3000" i="1">
                <a:latin typeface="Book Antiqua" pitchFamily="18" charset="0"/>
              </a:rPr>
              <a:t> </a:t>
            </a:r>
            <a:r>
              <a:rPr lang="el-GR" altLang="cs-CZ" sz="3000" i="1">
                <a:latin typeface="Book Antiqua" pitchFamily="18" charset="0"/>
              </a:rPr>
              <a:t>γ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cs-CZ" altLang="cs-CZ" sz="3000">
                <a:latin typeface="Book Antiqua" pitchFamily="18" charset="0"/>
              </a:rPr>
              <a:t>(</a:t>
            </a:r>
            <a:r>
              <a:rPr lang="cs-CZ" altLang="cs-CZ" sz="3000" i="1">
                <a:latin typeface="Book Antiqua" pitchFamily="18" charset="0"/>
              </a:rPr>
              <a:t>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en-GB" altLang="cs-CZ" sz="3000" i="1">
                <a:latin typeface="Book Antiqua" pitchFamily="18" charset="0"/>
              </a:rPr>
              <a:t> –</a:t>
            </a:r>
            <a:r>
              <a:rPr lang="cs-CZ" altLang="cs-CZ" sz="3000" i="1">
                <a:latin typeface="Book Antiqua" pitchFamily="18" charset="0"/>
              </a:rPr>
              <a:t>  D </a:t>
            </a:r>
            <a:r>
              <a:rPr lang="en-GB" altLang="cs-CZ" sz="3000" i="1">
                <a:latin typeface="Book Antiqua" pitchFamily="18" charset="0"/>
              </a:rPr>
              <a:t>x</a:t>
            </a:r>
            <a:r>
              <a:rPr lang="cs-CZ" altLang="cs-CZ" sz="3000">
                <a:latin typeface="Book Antiqua" pitchFamily="18" charset="0"/>
              </a:rPr>
              <a:t>)</a:t>
            </a:r>
            <a:r>
              <a:rPr lang="en-GB" altLang="cs-CZ" sz="3000">
                <a:latin typeface="Book Antiqua" pitchFamily="18" charset="0"/>
              </a:rPr>
              <a:t>   </a:t>
            </a:r>
            <a:r>
              <a:rPr lang="cs-CZ" altLang="cs-CZ" sz="3000" i="1" baseline="50000">
                <a:latin typeface="Book Antiqua" pitchFamily="18" charset="0"/>
              </a:rPr>
              <a:t>=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cs-CZ" altLang="cs-CZ" sz="3000">
                <a:latin typeface="Book Antiqua" pitchFamily="18" charset="0"/>
              </a:rPr>
              <a:t>(</a:t>
            </a:r>
            <a:r>
              <a:rPr lang="cs-CZ" altLang="cs-CZ" sz="3000" i="1">
                <a:latin typeface="Book Antiqua" pitchFamily="18" charset="0"/>
              </a:rPr>
              <a:t>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en-GB" altLang="cs-CZ" sz="3000" i="1">
                <a:latin typeface="Book Antiqua" pitchFamily="18" charset="0"/>
              </a:rPr>
              <a:t> –</a:t>
            </a:r>
            <a:r>
              <a:rPr lang="cs-CZ" altLang="cs-CZ" sz="3000" i="1">
                <a:latin typeface="Book Antiqua" pitchFamily="18" charset="0"/>
              </a:rPr>
              <a:t>  D </a:t>
            </a:r>
            <a:r>
              <a:rPr lang="en-GB" altLang="cs-CZ" sz="3000" i="1">
                <a:latin typeface="Book Antiqua" pitchFamily="18" charset="0"/>
              </a:rPr>
              <a:t>x</a:t>
            </a:r>
            <a:r>
              <a:rPr lang="cs-CZ" altLang="cs-CZ" sz="3000">
                <a:latin typeface="Book Antiqua" pitchFamily="18" charset="0"/>
              </a:rPr>
              <a:t>)</a:t>
            </a:r>
            <a:r>
              <a:rPr lang="en-GB" altLang="cs-CZ" sz="3000">
                <a:latin typeface="Book Antiqua" pitchFamily="18" charset="0"/>
              </a:rPr>
              <a:t> </a:t>
            </a:r>
            <a:endParaRPr lang="cs-CZ" altLang="cs-CZ" sz="3000">
              <a:latin typeface="Book Antiqua" pitchFamily="18" charset="0"/>
            </a:endParaRPr>
          </a:p>
        </p:txBody>
      </p:sp>
      <p:sp>
        <p:nvSpPr>
          <p:cNvPr id="86025" name="Rectangle 9"/>
          <p:cNvSpPr>
            <a:spLocks noChangeArrowheads="1"/>
          </p:cNvSpPr>
          <p:nvPr/>
        </p:nvSpPr>
        <p:spPr bwMode="auto">
          <a:xfrm>
            <a:off x="4662488" y="4221163"/>
            <a:ext cx="3336925" cy="898525"/>
          </a:xfrm>
          <a:prstGeom prst="rect">
            <a:avLst/>
          </a:prstGeom>
          <a:solidFill>
            <a:schemeClr val="accent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cs-CZ"/>
          </a:p>
        </p:txBody>
      </p:sp>
      <p:sp>
        <p:nvSpPr>
          <p:cNvPr id="9" name="Zástupný symbol pro obsah 2"/>
          <p:cNvSpPr>
            <a:spLocks/>
          </p:cNvSpPr>
          <p:nvPr/>
        </p:nvSpPr>
        <p:spPr bwMode="auto">
          <a:xfrm>
            <a:off x="4248150" y="4206875"/>
            <a:ext cx="382587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altLang="cs-CZ" sz="3000" i="1">
                <a:latin typeface="Book Antiqua" pitchFamily="18" charset="0"/>
              </a:rPr>
              <a:t>	</a:t>
            </a:r>
            <a:r>
              <a:rPr lang="en-GB" altLang="cs-CZ" sz="3000">
                <a:solidFill>
                  <a:schemeClr val="hlink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latin typeface="Book Antiqua" pitchFamily="18" charset="0"/>
              </a:rPr>
              <a:t>x’</a:t>
            </a:r>
            <a:r>
              <a:rPr lang="cs-CZ" altLang="cs-CZ" sz="3000" i="1">
                <a:latin typeface="Book Antiqua" pitchFamily="18" charset="0"/>
              </a:rPr>
              <a:t> 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cs-CZ" altLang="cs-CZ" sz="3000">
                <a:latin typeface="Book Antiqua" pitchFamily="18" charset="0"/>
              </a:rPr>
              <a:t>(</a:t>
            </a:r>
            <a:r>
              <a:rPr lang="en-GB" altLang="cs-CZ" sz="3000" i="1">
                <a:latin typeface="Book Antiqua" pitchFamily="18" charset="0"/>
              </a:rPr>
              <a:t>x</a:t>
            </a:r>
            <a:r>
              <a:rPr lang="cs-CZ" altLang="cs-CZ" sz="3000" i="1">
                <a:latin typeface="Book Antiqua" pitchFamily="18" charset="0"/>
              </a:rPr>
              <a:t>  </a:t>
            </a:r>
            <a:r>
              <a:rPr lang="en-GB" altLang="cs-CZ" sz="3000" i="1">
                <a:latin typeface="Book Antiqua" pitchFamily="18" charset="0"/>
              </a:rPr>
              <a:t>–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en-GB" altLang="cs-CZ" sz="3000" i="1">
                <a:latin typeface="Book Antiqua" pitchFamily="18" charset="0"/>
              </a:rPr>
              <a:t> </a:t>
            </a:r>
            <a:r>
              <a:rPr lang="el-GR" altLang="cs-CZ" sz="3000" i="1">
                <a:latin typeface="Book Antiqua" pitchFamily="18" charset="0"/>
              </a:rPr>
              <a:t>β</a:t>
            </a:r>
            <a:r>
              <a:rPr lang="en-GB" altLang="cs-CZ" sz="3000" i="1">
                <a:latin typeface="Book Antiqua" pitchFamily="18" charset="0"/>
              </a:rPr>
              <a:t> </a:t>
            </a:r>
            <a:r>
              <a:rPr lang="cs-CZ" altLang="cs-CZ" sz="3000" i="1">
                <a:latin typeface="Book Antiqua" pitchFamily="18" charset="0"/>
              </a:rPr>
              <a:t>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cs-CZ" altLang="cs-CZ" sz="3000">
                <a:latin typeface="Book Antiqua" pitchFamily="18" charset="0"/>
              </a:rPr>
              <a:t>)</a:t>
            </a:r>
            <a:r>
              <a:rPr lang="en-GB" altLang="cs-CZ" sz="3000">
                <a:latin typeface="Book Antiqua" pitchFamily="18" charset="0"/>
              </a:rPr>
              <a:t> </a:t>
            </a:r>
            <a:r>
              <a:rPr lang="cs-CZ" altLang="cs-CZ" sz="3000">
                <a:latin typeface="Book Antiqua" pitchFamily="18" charset="0"/>
              </a:rPr>
              <a:t/>
            </a:r>
            <a:br>
              <a:rPr lang="cs-CZ" altLang="cs-CZ" sz="3000">
                <a:latin typeface="Book Antiqua" pitchFamily="18" charset="0"/>
              </a:rPr>
            </a:br>
            <a:r>
              <a:rPr lang="cs-CZ" altLang="cs-CZ" sz="3000" i="1">
                <a:latin typeface="Book Antiqua" pitchFamily="18" charset="0"/>
              </a:rPr>
              <a:t>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en-GB" altLang="cs-CZ" sz="3000" i="1">
                <a:latin typeface="Book Antiqua" pitchFamily="18" charset="0"/>
              </a:rPr>
              <a:t>’</a:t>
            </a:r>
            <a:r>
              <a:rPr lang="cs-CZ" altLang="cs-CZ" sz="3000" i="1"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cs-CZ" altLang="cs-CZ" sz="3000">
                <a:latin typeface="Book Antiqua" pitchFamily="18" charset="0"/>
              </a:rPr>
              <a:t>(</a:t>
            </a:r>
            <a:r>
              <a:rPr lang="cs-CZ" altLang="cs-CZ" sz="3000" i="1">
                <a:latin typeface="Book Antiqua" pitchFamily="18" charset="0"/>
              </a:rPr>
              <a:t>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en-GB" altLang="cs-CZ" sz="3000" i="1">
                <a:latin typeface="Book Antiqua" pitchFamily="18" charset="0"/>
              </a:rPr>
              <a:t> –</a:t>
            </a:r>
            <a:r>
              <a:rPr lang="cs-CZ" altLang="cs-CZ" sz="3000" i="1">
                <a:latin typeface="Book Antiqua" pitchFamily="18" charset="0"/>
              </a:rPr>
              <a:t>  D </a:t>
            </a:r>
            <a:r>
              <a:rPr lang="en-GB" altLang="cs-CZ" sz="3000" i="1">
                <a:latin typeface="Book Antiqua" pitchFamily="18" charset="0"/>
              </a:rPr>
              <a:t>x</a:t>
            </a:r>
            <a:r>
              <a:rPr lang="cs-CZ" altLang="cs-CZ" sz="3000">
                <a:latin typeface="Book Antiqua" pitchFamily="18" charset="0"/>
              </a:rPr>
              <a:t>)</a:t>
            </a:r>
            <a:br>
              <a:rPr lang="cs-CZ" altLang="cs-CZ" sz="3000">
                <a:latin typeface="Book Antiqua" pitchFamily="18" charset="0"/>
              </a:rPr>
            </a:br>
            <a:endParaRPr lang="cs-CZ" altLang="cs-CZ" sz="3000">
              <a:latin typeface="Book Antiqua" pitchFamily="18" charset="0"/>
            </a:endParaRPr>
          </a:p>
        </p:txBody>
      </p:sp>
      <p:sp>
        <p:nvSpPr>
          <p:cNvPr id="10" name="Zástupný symbol pro obsah 2"/>
          <p:cNvSpPr>
            <a:spLocks/>
          </p:cNvSpPr>
          <p:nvPr/>
        </p:nvSpPr>
        <p:spPr bwMode="auto">
          <a:xfrm>
            <a:off x="284163" y="4216400"/>
            <a:ext cx="8626475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altLang="cs-CZ" sz="3000" i="1">
                <a:latin typeface="Book Antiqua" pitchFamily="18" charset="0"/>
              </a:rPr>
              <a:t>	</a:t>
            </a:r>
            <a:r>
              <a:rPr lang="en-GB" altLang="cs-CZ" sz="3000" i="1">
                <a:latin typeface="Book Antiqua" pitchFamily="18" charset="0"/>
              </a:rPr>
              <a:t>x’</a:t>
            </a:r>
            <a:r>
              <a:rPr lang="cs-CZ" altLang="cs-CZ" sz="3000" i="1">
                <a:latin typeface="Book Antiqua" pitchFamily="18" charset="0"/>
              </a:rPr>
              <a:t> = </a:t>
            </a:r>
            <a:r>
              <a:rPr lang="el-GR" altLang="cs-CZ" sz="3000" i="1">
                <a:latin typeface="Book Antiqua" pitchFamily="18" charset="0"/>
              </a:rPr>
              <a:t>γ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cs-CZ" altLang="cs-CZ" sz="3000">
                <a:latin typeface="Book Antiqua" pitchFamily="18" charset="0"/>
              </a:rPr>
              <a:t>(</a:t>
            </a:r>
            <a:r>
              <a:rPr lang="en-GB" altLang="cs-CZ" sz="3000" i="1">
                <a:latin typeface="Book Antiqua" pitchFamily="18" charset="0"/>
              </a:rPr>
              <a:t>x </a:t>
            </a:r>
            <a:r>
              <a:rPr lang="cs-CZ" altLang="cs-CZ" sz="3000" i="1">
                <a:latin typeface="Book Antiqua" pitchFamily="18" charset="0"/>
              </a:rPr>
              <a:t>  </a:t>
            </a:r>
            <a:r>
              <a:rPr lang="en-GB" altLang="cs-CZ" sz="3000" i="1">
                <a:latin typeface="Book Antiqua" pitchFamily="18" charset="0"/>
              </a:rPr>
              <a:t>–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en-GB" altLang="cs-CZ" sz="3000" i="1">
                <a:latin typeface="Book Antiqua" pitchFamily="18" charset="0"/>
              </a:rPr>
              <a:t> </a:t>
            </a:r>
            <a:r>
              <a:rPr lang="el-GR" altLang="cs-CZ" sz="3000" i="1">
                <a:latin typeface="Book Antiqua" pitchFamily="18" charset="0"/>
              </a:rPr>
              <a:t>β</a:t>
            </a:r>
            <a:r>
              <a:rPr lang="en-GB" altLang="cs-CZ" sz="3000" i="1">
                <a:latin typeface="Book Antiqua" pitchFamily="18" charset="0"/>
              </a:rPr>
              <a:t> </a:t>
            </a:r>
            <a:r>
              <a:rPr lang="cs-CZ" altLang="cs-CZ" sz="3000" i="1">
                <a:latin typeface="Book Antiqua" pitchFamily="18" charset="0"/>
              </a:rPr>
              <a:t>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cs-CZ" altLang="cs-CZ" sz="3000">
                <a:latin typeface="Book Antiqua" pitchFamily="18" charset="0"/>
              </a:rPr>
              <a:t>)</a:t>
            </a:r>
            <a:r>
              <a:rPr lang="en-GB" altLang="cs-CZ" sz="3000">
                <a:latin typeface="Book Antiqua" pitchFamily="18" charset="0"/>
              </a:rPr>
              <a:t>		</a:t>
            </a:r>
            <a:r>
              <a:rPr lang="en-GB" altLang="cs-CZ" sz="3000">
                <a:solidFill>
                  <a:schemeClr val="hlink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latin typeface="Book Antiqua" pitchFamily="18" charset="0"/>
              </a:rPr>
              <a:t>x’</a:t>
            </a:r>
            <a:r>
              <a:rPr lang="cs-CZ" altLang="cs-CZ" sz="3000" i="1">
                <a:latin typeface="Book Antiqua" pitchFamily="18" charset="0"/>
              </a:rPr>
              <a:t> 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cs-CZ" altLang="cs-CZ" sz="3000">
                <a:latin typeface="Book Antiqua" pitchFamily="18" charset="0"/>
              </a:rPr>
              <a:t>(</a:t>
            </a:r>
            <a:r>
              <a:rPr lang="en-GB" altLang="cs-CZ" sz="3000" i="1">
                <a:latin typeface="Book Antiqua" pitchFamily="18" charset="0"/>
              </a:rPr>
              <a:t>x</a:t>
            </a:r>
            <a:r>
              <a:rPr lang="cs-CZ" altLang="cs-CZ" sz="3000" i="1">
                <a:latin typeface="Book Antiqua" pitchFamily="18" charset="0"/>
              </a:rPr>
              <a:t>  </a:t>
            </a:r>
            <a:r>
              <a:rPr lang="en-GB" altLang="cs-CZ" sz="3000" i="1">
                <a:latin typeface="Book Antiqua" pitchFamily="18" charset="0"/>
              </a:rPr>
              <a:t>–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en-GB" altLang="cs-CZ" sz="3000" i="1">
                <a:latin typeface="Book Antiqua" pitchFamily="18" charset="0"/>
              </a:rPr>
              <a:t> </a:t>
            </a:r>
            <a:r>
              <a:rPr lang="el-GR" altLang="cs-CZ" sz="3000" i="1">
                <a:latin typeface="Book Antiqua" pitchFamily="18" charset="0"/>
              </a:rPr>
              <a:t>β</a:t>
            </a:r>
            <a:r>
              <a:rPr lang="en-GB" altLang="cs-CZ" sz="3000" i="1">
                <a:latin typeface="Book Antiqua" pitchFamily="18" charset="0"/>
              </a:rPr>
              <a:t> </a:t>
            </a:r>
            <a:r>
              <a:rPr lang="cs-CZ" altLang="cs-CZ" sz="3000" i="1">
                <a:latin typeface="Book Antiqua" pitchFamily="18" charset="0"/>
              </a:rPr>
              <a:t>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cs-CZ" altLang="cs-CZ" sz="3000">
                <a:latin typeface="Book Antiqua" pitchFamily="18" charset="0"/>
              </a:rPr>
              <a:t>)</a:t>
            </a:r>
            <a:r>
              <a:rPr lang="en-GB" altLang="cs-CZ" sz="3000">
                <a:latin typeface="Book Antiqua" pitchFamily="18" charset="0"/>
              </a:rPr>
              <a:t> </a:t>
            </a:r>
            <a:r>
              <a:rPr lang="cs-CZ" altLang="cs-CZ" sz="3000">
                <a:latin typeface="Book Antiqua" pitchFamily="18" charset="0"/>
              </a:rPr>
              <a:t/>
            </a:r>
            <a:br>
              <a:rPr lang="cs-CZ" altLang="cs-CZ" sz="3000">
                <a:latin typeface="Book Antiqua" pitchFamily="18" charset="0"/>
              </a:rPr>
            </a:br>
            <a:r>
              <a:rPr lang="cs-CZ" altLang="cs-CZ" sz="3000" i="1">
                <a:latin typeface="Book Antiqua" pitchFamily="18" charset="0"/>
              </a:rPr>
              <a:t>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en-GB" altLang="cs-CZ" sz="3000" i="1">
                <a:latin typeface="Book Antiqua" pitchFamily="18" charset="0"/>
              </a:rPr>
              <a:t>’</a:t>
            </a:r>
            <a:r>
              <a:rPr lang="cs-CZ" altLang="cs-CZ" sz="3000" i="1">
                <a:latin typeface="Book Antiqua" pitchFamily="18" charset="0"/>
              </a:rPr>
              <a:t> = </a:t>
            </a:r>
            <a:r>
              <a:rPr lang="el-GR" altLang="cs-CZ" sz="3000" i="1">
                <a:latin typeface="Book Antiqua" pitchFamily="18" charset="0"/>
              </a:rPr>
              <a:t>γ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cs-CZ" altLang="cs-CZ" sz="3000">
                <a:latin typeface="Book Antiqua" pitchFamily="18" charset="0"/>
              </a:rPr>
              <a:t>(</a:t>
            </a:r>
            <a:r>
              <a:rPr lang="cs-CZ" altLang="cs-CZ" sz="3000" i="1">
                <a:latin typeface="Book Antiqua" pitchFamily="18" charset="0"/>
              </a:rPr>
              <a:t>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en-GB" altLang="cs-CZ" sz="3000" i="1">
                <a:latin typeface="Book Antiqua" pitchFamily="18" charset="0"/>
              </a:rPr>
              <a:t> –</a:t>
            </a:r>
            <a:r>
              <a:rPr lang="cs-CZ" altLang="cs-CZ" sz="3000" i="1">
                <a:latin typeface="Book Antiqua" pitchFamily="18" charset="0"/>
              </a:rPr>
              <a:t>  </a:t>
            </a:r>
            <a:r>
              <a:rPr lang="el-GR" altLang="cs-CZ" sz="3000" b="1" i="1">
                <a:solidFill>
                  <a:srgbClr val="CC0000"/>
                </a:solidFill>
                <a:latin typeface="Book Antiqua" pitchFamily="18" charset="0"/>
              </a:rPr>
              <a:t>β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en-GB" altLang="cs-CZ" sz="3000" i="1">
                <a:latin typeface="Book Antiqua" pitchFamily="18" charset="0"/>
              </a:rPr>
              <a:t>x</a:t>
            </a:r>
            <a:r>
              <a:rPr lang="cs-CZ" altLang="cs-CZ" sz="3000">
                <a:latin typeface="Book Antiqua" pitchFamily="18" charset="0"/>
              </a:rPr>
              <a:t>)		</a:t>
            </a:r>
            <a:r>
              <a:rPr lang="cs-CZ" altLang="cs-CZ" sz="3000" i="1">
                <a:latin typeface="Book Antiqua" pitchFamily="18" charset="0"/>
              </a:rPr>
              <a:t>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en-GB" altLang="cs-CZ" sz="3000" i="1">
                <a:latin typeface="Book Antiqua" pitchFamily="18" charset="0"/>
              </a:rPr>
              <a:t>’</a:t>
            </a:r>
            <a:r>
              <a:rPr lang="cs-CZ" altLang="cs-CZ" sz="3000" i="1"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cs-CZ" altLang="cs-CZ" sz="3000">
                <a:latin typeface="Book Antiqua" pitchFamily="18" charset="0"/>
              </a:rPr>
              <a:t>(</a:t>
            </a:r>
            <a:r>
              <a:rPr lang="cs-CZ" altLang="cs-CZ" sz="3000" i="1">
                <a:latin typeface="Book Antiqua" pitchFamily="18" charset="0"/>
              </a:rPr>
              <a:t>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en-GB" altLang="cs-CZ" sz="3000" i="1">
                <a:latin typeface="Book Antiqua" pitchFamily="18" charset="0"/>
              </a:rPr>
              <a:t> –</a:t>
            </a:r>
            <a:r>
              <a:rPr lang="cs-CZ" altLang="cs-CZ" sz="3000" i="1">
                <a:latin typeface="Book Antiqua" pitchFamily="18" charset="0"/>
              </a:rPr>
              <a:t>  </a:t>
            </a:r>
            <a:r>
              <a:rPr lang="el-GR" altLang="cs-CZ" sz="3000" i="1">
                <a:latin typeface="Book Antiqua" pitchFamily="18" charset="0"/>
              </a:rPr>
              <a:t>β</a:t>
            </a:r>
            <a:r>
              <a:rPr lang="cs-CZ" altLang="cs-CZ" sz="3000" i="1">
                <a:latin typeface="Book Antiqua" pitchFamily="18" charset="0"/>
              </a:rPr>
              <a:t>  </a:t>
            </a:r>
            <a:r>
              <a:rPr lang="en-GB" altLang="cs-CZ" sz="3000" i="1">
                <a:latin typeface="Book Antiqua" pitchFamily="18" charset="0"/>
              </a:rPr>
              <a:t>x</a:t>
            </a:r>
            <a:r>
              <a:rPr lang="cs-CZ" altLang="cs-CZ" sz="3000">
                <a:latin typeface="Book Antiqua" pitchFamily="18" charset="0"/>
              </a:rPr>
              <a:t>)</a:t>
            </a:r>
            <a:br>
              <a:rPr lang="cs-CZ" altLang="cs-CZ" sz="3000">
                <a:latin typeface="Book Antiqua" pitchFamily="18" charset="0"/>
              </a:rPr>
            </a:br>
            <a:endParaRPr lang="cs-CZ" altLang="cs-CZ" sz="3000">
              <a:latin typeface="Book Antiqua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altLang="cs-CZ" sz="3000">
                <a:latin typeface="Book Antiqua" pitchFamily="18" charset="0"/>
              </a:rPr>
              <a:t>Hledáme zbývající 1 parametr </a:t>
            </a:r>
            <a:r>
              <a:rPr lang="el-GR" altLang="cs-CZ" sz="3000" i="1">
                <a:latin typeface="Book Antiqua" pitchFamily="18" charset="0"/>
              </a:rPr>
              <a:t>γ</a:t>
            </a:r>
            <a:r>
              <a:rPr lang="cs-CZ" altLang="cs-CZ" sz="3000" i="1">
                <a:latin typeface="Book Antiqua" pitchFamily="18" charset="0"/>
              </a:rPr>
              <a:t>.</a:t>
            </a:r>
          </a:p>
        </p:txBody>
      </p:sp>
      <p:sp>
        <p:nvSpPr>
          <p:cNvPr id="11" name="Zástupný symbol pro obsah 2"/>
          <p:cNvSpPr>
            <a:spLocks/>
          </p:cNvSpPr>
          <p:nvPr/>
        </p:nvSpPr>
        <p:spPr bwMode="auto">
          <a:xfrm>
            <a:off x="174625" y="1916113"/>
            <a:ext cx="8964613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en-GB" altLang="cs-CZ" sz="3000" i="1">
                <a:latin typeface="Book Antiqua" pitchFamily="18" charset="0"/>
              </a:rPr>
              <a:t>	</a:t>
            </a:r>
            <a:r>
              <a:rPr lang="en-GB" altLang="cs-CZ" sz="3000" i="1" u="sng">
                <a:latin typeface="Book Antiqua" pitchFamily="18" charset="0"/>
              </a:rPr>
              <a:t>x’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en-GB" altLang="cs-CZ" sz="3000" i="1">
                <a:latin typeface="Book Antiqua" pitchFamily="18" charset="0"/>
              </a:rPr>
              <a:t>     </a:t>
            </a:r>
            <a:r>
              <a:rPr lang="el-GR" altLang="cs-CZ" sz="3000" i="1" u="sng">
                <a:latin typeface="Book Antiqua" pitchFamily="18" charset="0"/>
              </a:rPr>
              <a:t>γ</a:t>
            </a:r>
            <a:r>
              <a:rPr lang="cs-CZ" altLang="cs-CZ" sz="3000" i="1" u="sng">
                <a:latin typeface="Book Antiqua" pitchFamily="18" charset="0"/>
              </a:rPr>
              <a:t> </a:t>
            </a:r>
            <a:r>
              <a:rPr lang="cs-CZ" altLang="cs-CZ" sz="3000" u="sng">
                <a:latin typeface="Book Antiqua" pitchFamily="18" charset="0"/>
              </a:rPr>
              <a:t>(</a:t>
            </a:r>
            <a:r>
              <a:rPr lang="en-GB" altLang="cs-CZ" sz="3000" i="1" u="sng">
                <a:latin typeface="Book Antiqua" pitchFamily="18" charset="0"/>
              </a:rPr>
              <a:t>x </a:t>
            </a:r>
            <a:r>
              <a:rPr lang="cs-CZ" altLang="cs-CZ" sz="3000" i="1" u="sng">
                <a:latin typeface="Book Antiqua" pitchFamily="18" charset="0"/>
              </a:rPr>
              <a:t>  </a:t>
            </a:r>
            <a:r>
              <a:rPr lang="en-GB" altLang="cs-CZ" sz="3000" i="1" u="sng">
                <a:latin typeface="Book Antiqua" pitchFamily="18" charset="0"/>
              </a:rPr>
              <a:t>–</a:t>
            </a:r>
            <a:r>
              <a:rPr lang="cs-CZ" altLang="cs-CZ" sz="3000" i="1" u="sng">
                <a:latin typeface="Book Antiqua" pitchFamily="18" charset="0"/>
              </a:rPr>
              <a:t> </a:t>
            </a:r>
            <a:r>
              <a:rPr lang="en-GB" altLang="cs-CZ" sz="3000" i="1" u="sng">
                <a:latin typeface="Book Antiqua" pitchFamily="18" charset="0"/>
              </a:rPr>
              <a:t> </a:t>
            </a:r>
            <a:r>
              <a:rPr lang="el-GR" altLang="cs-CZ" sz="3000" i="1" u="sng">
                <a:latin typeface="Book Antiqua" pitchFamily="18" charset="0"/>
              </a:rPr>
              <a:t>β</a:t>
            </a:r>
            <a:r>
              <a:rPr lang="en-GB" altLang="cs-CZ" sz="3000" i="1" u="sng">
                <a:latin typeface="Book Antiqua" pitchFamily="18" charset="0"/>
              </a:rPr>
              <a:t> </a:t>
            </a:r>
            <a:r>
              <a:rPr lang="cs-CZ" altLang="cs-CZ" sz="3000" i="1" u="sng">
                <a:latin typeface="Book Antiqua" pitchFamily="18" charset="0"/>
              </a:rPr>
              <a:t>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cs-CZ" altLang="cs-CZ" sz="3000" u="sng">
                <a:latin typeface="Book Antiqua" pitchFamily="18" charset="0"/>
              </a:rPr>
              <a:t>)</a:t>
            </a:r>
            <a:r>
              <a:rPr lang="en-GB" altLang="cs-CZ" sz="3000">
                <a:latin typeface="Book Antiqua" pitchFamily="18" charset="0"/>
              </a:rPr>
              <a:t>	</a:t>
            </a:r>
            <a:r>
              <a:rPr lang="en-GB" altLang="cs-CZ" sz="3000" i="1">
                <a:latin typeface="Book Antiqua" pitchFamily="18" charset="0"/>
              </a:rPr>
              <a:t>   </a:t>
            </a:r>
            <a:r>
              <a:rPr lang="cs-CZ" altLang="cs-CZ" sz="3000" u="sng">
                <a:latin typeface="Book Antiqua" pitchFamily="18" charset="0"/>
              </a:rPr>
              <a:t>(</a:t>
            </a:r>
            <a:r>
              <a:rPr lang="en-GB" altLang="cs-CZ" sz="3000" i="1" u="sng">
                <a:latin typeface="Book Antiqua" pitchFamily="18" charset="0"/>
              </a:rPr>
              <a:t>x </a:t>
            </a:r>
            <a:r>
              <a:rPr lang="cs-CZ" altLang="cs-CZ" sz="3000" i="1" u="sng">
                <a:latin typeface="Book Antiqua" pitchFamily="18" charset="0"/>
              </a:rPr>
              <a:t>  </a:t>
            </a:r>
            <a:r>
              <a:rPr lang="en-GB" altLang="cs-CZ" sz="3000" i="1" u="sng">
                <a:latin typeface="Book Antiqua" pitchFamily="18" charset="0"/>
              </a:rPr>
              <a:t>–</a:t>
            </a:r>
            <a:r>
              <a:rPr lang="cs-CZ" altLang="cs-CZ" sz="3000" i="1" u="sng">
                <a:latin typeface="Book Antiqua" pitchFamily="18" charset="0"/>
              </a:rPr>
              <a:t> </a:t>
            </a:r>
            <a:r>
              <a:rPr lang="en-GB" altLang="cs-CZ" sz="3000" i="1" u="sng">
                <a:latin typeface="Book Antiqua" pitchFamily="18" charset="0"/>
              </a:rPr>
              <a:t> </a:t>
            </a:r>
            <a:r>
              <a:rPr lang="el-GR" altLang="cs-CZ" sz="3000" i="1" u="sng">
                <a:latin typeface="Book Antiqua" pitchFamily="18" charset="0"/>
              </a:rPr>
              <a:t>β</a:t>
            </a:r>
            <a:r>
              <a:rPr lang="en-GB" altLang="cs-CZ" sz="3000" i="1" u="sng">
                <a:latin typeface="Book Antiqua" pitchFamily="18" charset="0"/>
              </a:rPr>
              <a:t> </a:t>
            </a:r>
            <a:r>
              <a:rPr lang="cs-CZ" altLang="cs-CZ" sz="3000" i="1" u="sng">
                <a:latin typeface="Book Antiqua" pitchFamily="18" charset="0"/>
              </a:rPr>
              <a:t>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cs-CZ" altLang="cs-CZ" sz="3000" u="sng">
                <a:latin typeface="Book Antiqua" pitchFamily="18" charset="0"/>
              </a:rPr>
              <a:t>)</a:t>
            </a:r>
            <a:r>
              <a:rPr lang="cs-CZ" altLang="cs-CZ" sz="3000">
                <a:latin typeface="Book Antiqua" pitchFamily="18" charset="0"/>
              </a:rPr>
              <a:t> </a:t>
            </a:r>
            <a:r>
              <a:rPr lang="en-GB" altLang="cs-CZ" sz="3000">
                <a:latin typeface="Book Antiqua" pitchFamily="18" charset="0"/>
              </a:rPr>
              <a:t>  </a:t>
            </a:r>
            <a:r>
              <a:rPr lang="cs-CZ" altLang="cs-CZ" sz="3000" u="sng">
                <a:latin typeface="Book Antiqua" pitchFamily="18" charset="0"/>
              </a:rPr>
              <a:t>(</a:t>
            </a:r>
            <a:r>
              <a:rPr lang="en-GB" altLang="cs-CZ" sz="3000" u="sng">
                <a:latin typeface="Book Antiqua" pitchFamily="18" charset="0"/>
              </a:rPr>
              <a:t>1</a:t>
            </a:r>
            <a:r>
              <a:rPr lang="en-GB" altLang="cs-CZ" sz="3000" i="1" u="sng">
                <a:latin typeface="Book Antiqua" pitchFamily="18" charset="0"/>
              </a:rPr>
              <a:t> </a:t>
            </a:r>
            <a:r>
              <a:rPr lang="cs-CZ" altLang="cs-CZ" sz="3000" i="1" u="sng">
                <a:latin typeface="Book Antiqua" pitchFamily="18" charset="0"/>
              </a:rPr>
              <a:t>  </a:t>
            </a:r>
            <a:r>
              <a:rPr lang="en-GB" altLang="cs-CZ" sz="3000" i="1" u="sng">
                <a:latin typeface="Book Antiqua" pitchFamily="18" charset="0"/>
              </a:rPr>
              <a:t>–</a:t>
            </a:r>
            <a:r>
              <a:rPr lang="cs-CZ" altLang="cs-CZ" sz="3000" i="1" u="sng">
                <a:latin typeface="Book Antiqua" pitchFamily="18" charset="0"/>
              </a:rPr>
              <a:t> </a:t>
            </a:r>
            <a:r>
              <a:rPr lang="en-GB" altLang="cs-CZ" sz="3000" i="1" u="sng">
                <a:latin typeface="Book Antiqua" pitchFamily="18" charset="0"/>
              </a:rPr>
              <a:t> </a:t>
            </a:r>
            <a:r>
              <a:rPr lang="el-GR" altLang="cs-CZ" sz="3000" i="1" u="sng">
                <a:latin typeface="Book Antiqua" pitchFamily="18" charset="0"/>
              </a:rPr>
              <a:t>β</a:t>
            </a:r>
            <a:r>
              <a:rPr lang="cs-CZ" altLang="cs-CZ" sz="3000" u="sng">
                <a:latin typeface="Book Antiqua" pitchFamily="18" charset="0"/>
              </a:rPr>
              <a:t>)</a:t>
            </a:r>
            <a:r>
              <a:rPr lang="en-GB" altLang="cs-CZ" sz="3000">
                <a:latin typeface="Book Antiqua" pitchFamily="18" charset="0"/>
              </a:rPr>
              <a:t>	</a:t>
            </a:r>
            <a:r>
              <a:rPr lang="en-GB" altLang="cs-CZ" sz="3000">
                <a:solidFill>
                  <a:schemeClr val="hlink"/>
                </a:solidFill>
                <a:latin typeface="Book Antiqua" pitchFamily="18" charset="0"/>
              </a:rPr>
              <a:t> </a:t>
            </a:r>
            <a:r>
              <a:rPr lang="en-GB" altLang="cs-CZ" sz="3000">
                <a:latin typeface="Book Antiqua" pitchFamily="18" charset="0"/>
              </a:rPr>
              <a:t/>
            </a:r>
            <a:br>
              <a:rPr lang="en-GB" altLang="cs-CZ" sz="3000">
                <a:latin typeface="Book Antiqua" pitchFamily="18" charset="0"/>
              </a:rPr>
            </a:br>
            <a:r>
              <a:rPr lang="cs-CZ" altLang="cs-CZ" sz="3000" i="1">
                <a:latin typeface="Book Antiqua" pitchFamily="18" charset="0"/>
              </a:rPr>
              <a:t>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en-GB" altLang="cs-CZ" sz="3000" i="1">
                <a:latin typeface="Book Antiqua" pitchFamily="18" charset="0"/>
              </a:rPr>
              <a:t>’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cs-CZ" altLang="cs-CZ" sz="3000" i="1" baseline="50000">
                <a:latin typeface="Book Antiqua" pitchFamily="18" charset="0"/>
              </a:rPr>
              <a:t>=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en-GB" altLang="cs-CZ" sz="3000" i="1">
                <a:latin typeface="Book Antiqua" pitchFamily="18" charset="0"/>
              </a:rPr>
              <a:t> </a:t>
            </a:r>
            <a:r>
              <a:rPr lang="el-GR" altLang="cs-CZ" sz="3000" i="1">
                <a:latin typeface="Book Antiqua" pitchFamily="18" charset="0"/>
              </a:rPr>
              <a:t>γ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cs-CZ" altLang="cs-CZ" sz="3000">
                <a:latin typeface="Book Antiqua" pitchFamily="18" charset="0"/>
              </a:rPr>
              <a:t>(</a:t>
            </a:r>
            <a:r>
              <a:rPr lang="cs-CZ" altLang="cs-CZ" sz="3000" i="1">
                <a:latin typeface="Book Antiqua" pitchFamily="18" charset="0"/>
              </a:rPr>
              <a:t>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en-GB" altLang="cs-CZ" sz="3000" i="1">
                <a:latin typeface="Book Antiqua" pitchFamily="18" charset="0"/>
              </a:rPr>
              <a:t> –</a:t>
            </a:r>
            <a:r>
              <a:rPr lang="cs-CZ" altLang="cs-CZ" sz="3000" i="1">
                <a:latin typeface="Book Antiqua" pitchFamily="18" charset="0"/>
              </a:rPr>
              <a:t>  D </a:t>
            </a:r>
            <a:r>
              <a:rPr lang="en-GB" altLang="cs-CZ" sz="3000" i="1">
                <a:latin typeface="Book Antiqua" pitchFamily="18" charset="0"/>
              </a:rPr>
              <a:t>x</a:t>
            </a:r>
            <a:r>
              <a:rPr lang="cs-CZ" altLang="cs-CZ" sz="3000">
                <a:latin typeface="Book Antiqua" pitchFamily="18" charset="0"/>
              </a:rPr>
              <a:t>)</a:t>
            </a:r>
            <a:r>
              <a:rPr lang="en-GB" altLang="cs-CZ" sz="3000">
                <a:latin typeface="Book Antiqua" pitchFamily="18" charset="0"/>
              </a:rPr>
              <a:t>   </a:t>
            </a:r>
            <a:r>
              <a:rPr lang="cs-CZ" altLang="cs-CZ" sz="3000" i="1" baseline="50000">
                <a:latin typeface="Book Antiqua" pitchFamily="18" charset="0"/>
              </a:rPr>
              <a:t>=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cs-CZ" altLang="cs-CZ" sz="3000">
                <a:latin typeface="Book Antiqua" pitchFamily="18" charset="0"/>
              </a:rPr>
              <a:t>(</a:t>
            </a:r>
            <a:r>
              <a:rPr lang="cs-CZ" altLang="cs-CZ" sz="3000" i="1">
                <a:latin typeface="Book Antiqua" pitchFamily="18" charset="0"/>
              </a:rPr>
              <a:t>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en-GB" altLang="cs-CZ" sz="3000" i="1">
                <a:latin typeface="Book Antiqua" pitchFamily="18" charset="0"/>
              </a:rPr>
              <a:t> –</a:t>
            </a:r>
            <a:r>
              <a:rPr lang="cs-CZ" altLang="cs-CZ" sz="3000" i="1">
                <a:latin typeface="Book Antiqua" pitchFamily="18" charset="0"/>
              </a:rPr>
              <a:t>  D </a:t>
            </a:r>
            <a:r>
              <a:rPr lang="en-GB" altLang="cs-CZ" sz="3000" i="1">
                <a:latin typeface="Book Antiqua" pitchFamily="18" charset="0"/>
              </a:rPr>
              <a:t>x</a:t>
            </a:r>
            <a:r>
              <a:rPr lang="cs-CZ" altLang="cs-CZ" sz="3000">
                <a:latin typeface="Book Antiqua" pitchFamily="18" charset="0"/>
              </a:rPr>
              <a:t>)</a:t>
            </a:r>
            <a:r>
              <a:rPr lang="en-GB" altLang="cs-CZ" sz="3000">
                <a:latin typeface="Book Antiqua" pitchFamily="18" charset="0"/>
              </a:rPr>
              <a:t> </a:t>
            </a:r>
            <a:r>
              <a:rPr lang="cs-CZ" altLang="cs-CZ" sz="3000">
                <a:latin typeface="Book Antiqua" pitchFamily="18" charset="0"/>
              </a:rPr>
              <a:t> </a:t>
            </a:r>
            <a:r>
              <a:rPr lang="cs-CZ" altLang="cs-CZ" sz="3000" i="1" baseline="50000">
                <a:latin typeface="Book Antiqua" pitchFamily="18" charset="0"/>
              </a:rPr>
              <a:t>=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cs-CZ" altLang="cs-CZ" sz="3000">
                <a:latin typeface="Book Antiqua" pitchFamily="18" charset="0"/>
              </a:rPr>
              <a:t>(</a:t>
            </a:r>
            <a:r>
              <a:rPr lang="en-GB" altLang="cs-CZ" sz="3000">
                <a:latin typeface="Book Antiqua" pitchFamily="18" charset="0"/>
              </a:rPr>
              <a:t>1</a:t>
            </a:r>
            <a:r>
              <a:rPr lang="en-GB" altLang="cs-CZ" sz="3000" i="1">
                <a:latin typeface="Book Antiqua" pitchFamily="18" charset="0"/>
              </a:rPr>
              <a:t> –</a:t>
            </a:r>
            <a:r>
              <a:rPr lang="cs-CZ" altLang="cs-CZ" sz="3000" i="1">
                <a:latin typeface="Book Antiqua" pitchFamily="18" charset="0"/>
              </a:rPr>
              <a:t>  D</a:t>
            </a:r>
            <a:r>
              <a:rPr lang="cs-CZ" altLang="cs-CZ" sz="3000">
                <a:latin typeface="Book Antiqua" pitchFamily="18" charset="0"/>
              </a:rPr>
              <a:t>) </a:t>
            </a:r>
            <a:endParaRPr lang="en-GB" altLang="cs-CZ" sz="3000">
              <a:solidFill>
                <a:schemeClr val="tx2"/>
              </a:solidFill>
              <a:latin typeface="Book Antiqua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altLang="cs-CZ" sz="3000">
                <a:solidFill>
                  <a:schemeClr val="tx2"/>
                </a:solidFill>
                <a:latin typeface="Book Antiqua" pitchFamily="18" charset="0"/>
              </a:rPr>
              <a:t>Odtud plyne </a:t>
            </a:r>
            <a:r>
              <a:rPr lang="en-GB" altLang="cs-CZ" sz="3000" i="1">
                <a:solidFill>
                  <a:schemeClr val="tx2"/>
                </a:solidFill>
                <a:latin typeface="Book Antiqua" pitchFamily="18" charset="0"/>
              </a:rPr>
              <a:t>D</a:t>
            </a:r>
            <a:r>
              <a:rPr lang="cs-CZ" altLang="cs-CZ" sz="3000">
                <a:solidFill>
                  <a:schemeClr val="tx2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latin typeface="Book Antiqua" pitchFamily="18" charset="0"/>
              </a:rPr>
              <a:t>β</a:t>
            </a:r>
            <a:r>
              <a:rPr lang="cs-CZ" altLang="cs-CZ" sz="3000">
                <a:solidFill>
                  <a:schemeClr val="tx2"/>
                </a:solidFill>
                <a:latin typeface="Book Antiqua" pitchFamily="18" charset="0"/>
              </a:rPr>
              <a:t>  (</a:t>
            </a:r>
            <a:r>
              <a:rPr lang="el-GR" altLang="cs-CZ" sz="3000" i="1">
                <a:latin typeface="Book Antiqua" pitchFamily="18" charset="0"/>
              </a:rPr>
              <a:t>γ</a:t>
            </a:r>
            <a:r>
              <a:rPr lang="en-GB" altLang="cs-CZ" sz="3000" i="1">
                <a:latin typeface="Book Antiqua" pitchFamily="18" charset="0"/>
              </a:rPr>
              <a:t> </a:t>
            </a:r>
            <a:r>
              <a:rPr lang="cs-CZ" altLang="cs-CZ" sz="3000">
                <a:latin typeface="Book Antiqua" pitchFamily="18" charset="0"/>
              </a:rPr>
              <a:t>je zatím libovolné)</a:t>
            </a:r>
            <a:r>
              <a:rPr lang="cs-CZ" altLang="cs-CZ" sz="3000" i="1">
                <a:latin typeface="Book Antiqua" pitchFamily="18" charset="0"/>
              </a:rPr>
              <a:t>.</a:t>
            </a:r>
          </a:p>
        </p:txBody>
      </p:sp>
      <p:sp>
        <p:nvSpPr>
          <p:cNvPr id="7" name="Ovál 6"/>
          <p:cNvSpPr/>
          <p:nvPr/>
        </p:nvSpPr>
        <p:spPr>
          <a:xfrm>
            <a:off x="5202238" y="1106488"/>
            <a:ext cx="1450975" cy="9588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6999288" y="1054100"/>
            <a:ext cx="1682750" cy="10112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7677150" y="2049463"/>
            <a:ext cx="931863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3000">
                <a:latin typeface="Book Antiqua" pitchFamily="18" charset="0"/>
              </a:rPr>
              <a:t>= 1</a:t>
            </a:r>
          </a:p>
        </p:txBody>
      </p:sp>
      <p:sp>
        <p:nvSpPr>
          <p:cNvPr id="15" name="Ovál 14"/>
          <p:cNvSpPr/>
          <p:nvPr/>
        </p:nvSpPr>
        <p:spPr>
          <a:xfrm>
            <a:off x="6978650" y="1069975"/>
            <a:ext cx="1122363" cy="9588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0191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200" dirty="0" smtClean="0">
                <a:solidFill>
                  <a:srgbClr val="D38E27"/>
                </a:solidFill>
              </a:rPr>
              <a:t>2018-05-18  </a:t>
            </a:r>
            <a:r>
              <a:rPr lang="cs-CZ" sz="1200" dirty="0">
                <a:solidFill>
                  <a:srgbClr val="D38E27"/>
                </a:solidFill>
              </a:rPr>
              <a:t>-  </a:t>
            </a:r>
            <a:r>
              <a:rPr lang="cs-CZ" sz="1200" dirty="0" err="1">
                <a:solidFill>
                  <a:srgbClr val="D38E27"/>
                </a:solidFill>
              </a:rPr>
              <a:t>FyM</a:t>
            </a:r>
            <a:r>
              <a:rPr lang="cs-CZ" sz="1200" dirty="0">
                <a:solidFill>
                  <a:srgbClr val="D38E27"/>
                </a:solidFill>
              </a:rPr>
              <a:t> - Obdržálek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86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2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5" grpId="0" animBg="1"/>
      <p:bldP spid="9" grpId="0" build="allAtOnce"/>
      <p:bldP spid="7" grpId="0" animBg="1"/>
      <p:bldP spid="7" grpId="1" animBg="1"/>
      <p:bldP spid="13" grpId="0" animBg="1"/>
      <p:bldP spid="13" grpId="1" animBg="1"/>
      <p:bldP spid="8" grpId="0"/>
      <p:bldP spid="15" grpId="0" animBg="1"/>
      <p:bldP spid="15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1174750"/>
            <a:ext cx="8642350" cy="6477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b="1" i="1" smtClean="0">
                <a:solidFill>
                  <a:srgbClr val="CC0000"/>
                </a:solidFill>
                <a:latin typeface="Book Antiqua" pitchFamily="18" charset="0"/>
              </a:rPr>
              <a:t>Zpětná transformace má stejný tvar jako přímá;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1400" b="1" i="1" smtClean="0">
                <a:solidFill>
                  <a:srgbClr val="CC0000"/>
                </a:solidFill>
                <a:latin typeface="Book Antiqua" pitchFamily="18" charset="0"/>
              </a:rPr>
              <a:t>vyřešíme původní soustavu  x´=… x</a:t>
            </a:r>
            <a:r>
              <a:rPr lang="cs-CZ" altLang="cs-CZ" sz="1400" b="1" i="1" baseline="-25000" smtClean="0">
                <a:solidFill>
                  <a:srgbClr val="CC0000"/>
                </a:solidFill>
                <a:latin typeface="Book Antiqua" pitchFamily="18" charset="0"/>
              </a:rPr>
              <a:t>0</a:t>
            </a:r>
            <a:r>
              <a:rPr lang="cs-CZ" altLang="cs-CZ" sz="1400" b="1" i="1" smtClean="0">
                <a:solidFill>
                  <a:srgbClr val="CC0000"/>
                </a:solidFill>
                <a:latin typeface="Book Antiqua" pitchFamily="18" charset="0"/>
              </a:rPr>
              <a:t>´=… , abychom dostali  x =… x</a:t>
            </a:r>
            <a:r>
              <a:rPr lang="cs-CZ" altLang="cs-CZ" sz="1400" b="1" i="1" baseline="-25000" smtClean="0">
                <a:solidFill>
                  <a:srgbClr val="CC0000"/>
                </a:solidFill>
                <a:latin typeface="Book Antiqua" pitchFamily="18" charset="0"/>
              </a:rPr>
              <a:t>0</a:t>
            </a:r>
            <a:r>
              <a:rPr lang="cs-CZ" altLang="cs-CZ" sz="1400" b="1" i="1" smtClean="0">
                <a:solidFill>
                  <a:srgbClr val="CC0000"/>
                </a:solidFill>
                <a:latin typeface="Book Antiqua" pitchFamily="18" charset="0"/>
              </a:rPr>
              <a:t> =… </a:t>
            </a:r>
            <a:endParaRPr lang="cs-CZ" altLang="cs-CZ" sz="1400" smtClean="0">
              <a:latin typeface="Book Antiqua" pitchFamily="18" charset="0"/>
            </a:endParaRPr>
          </a:p>
        </p:txBody>
      </p:sp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DE560597-4CFA-46ED-AEE0-019265F220DE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26</a:t>
            </a:fld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/48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2228" name="Text Box 6"/>
          <p:cNvSpPr txBox="1">
            <a:spLocks noChangeArrowheads="1"/>
          </p:cNvSpPr>
          <p:nvPr/>
        </p:nvSpPr>
        <p:spPr bwMode="auto">
          <a:xfrm>
            <a:off x="395288" y="404813"/>
            <a:ext cx="8424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4000" b="1" i="1">
                <a:latin typeface="Book Antiqua" pitchFamily="18" charset="0"/>
              </a:rPr>
              <a:t>Lorentzova trafo (odvození, 4.krok)</a:t>
            </a:r>
            <a:endParaRPr lang="en-US" altLang="cs-CZ" sz="4000" i="1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288925" y="4192588"/>
            <a:ext cx="5297488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altLang="cs-CZ" sz="3000" i="1">
                <a:latin typeface="Book Antiqua" pitchFamily="18" charset="0"/>
              </a:rPr>
              <a:t>a‘) </a:t>
            </a:r>
            <a:r>
              <a:rPr lang="el-GR" altLang="cs-CZ" sz="3000" i="1">
                <a:latin typeface="Book Antiqua" pitchFamily="18" charset="0"/>
              </a:rPr>
              <a:t>γ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cs-CZ" altLang="cs-CZ" sz="3000">
                <a:latin typeface="Book Antiqua" pitchFamily="18" charset="0"/>
              </a:rPr>
              <a:t>(</a:t>
            </a:r>
            <a:r>
              <a:rPr lang="en-GB" altLang="cs-CZ" sz="3000" i="1">
                <a:latin typeface="Book Antiqua" pitchFamily="18" charset="0"/>
              </a:rPr>
              <a:t>x ’</a:t>
            </a:r>
            <a:r>
              <a:rPr lang="cs-CZ" altLang="cs-CZ" sz="3000" i="1">
                <a:latin typeface="Book Antiqua" pitchFamily="18" charset="0"/>
              </a:rPr>
              <a:t> + </a:t>
            </a:r>
            <a:r>
              <a:rPr lang="en-GB" altLang="cs-CZ" sz="3000" i="1">
                <a:latin typeface="Book Antiqua" pitchFamily="18" charset="0"/>
              </a:rPr>
              <a:t> </a:t>
            </a:r>
            <a:r>
              <a:rPr lang="el-GR" altLang="cs-CZ" sz="3000" i="1">
                <a:latin typeface="Book Antiqua" pitchFamily="18" charset="0"/>
              </a:rPr>
              <a:t>β</a:t>
            </a:r>
            <a:r>
              <a:rPr lang="en-GB" altLang="cs-CZ" sz="3000" i="1">
                <a:latin typeface="Book Antiqua" pitchFamily="18" charset="0"/>
              </a:rPr>
              <a:t> </a:t>
            </a:r>
            <a:r>
              <a:rPr lang="cs-CZ" altLang="cs-CZ" sz="3000" i="1">
                <a:latin typeface="Book Antiqua" pitchFamily="18" charset="0"/>
              </a:rPr>
              <a:t>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en-GB" altLang="cs-CZ" sz="3000" i="1">
                <a:latin typeface="Book Antiqua" pitchFamily="18" charset="0"/>
              </a:rPr>
              <a:t>’</a:t>
            </a:r>
            <a:r>
              <a:rPr lang="cs-CZ" altLang="cs-CZ" sz="3000">
                <a:latin typeface="Book Antiqua" pitchFamily="18" charset="0"/>
              </a:rPr>
              <a:t>) = </a:t>
            </a:r>
            <a:r>
              <a:rPr lang="en-GB" altLang="cs-CZ" sz="3000" i="1">
                <a:latin typeface="Book Antiqua" pitchFamily="18" charset="0"/>
              </a:rPr>
              <a:t>x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el-GR" altLang="cs-CZ" sz="3000" i="1">
                <a:latin typeface="Book Antiqua" pitchFamily="18" charset="0"/>
              </a:rPr>
              <a:t>γ</a:t>
            </a:r>
            <a:r>
              <a:rPr lang="cs-CZ" altLang="cs-CZ" sz="3000" i="1" baseline="30000">
                <a:latin typeface="Book Antiqua" pitchFamily="18" charset="0"/>
              </a:rPr>
              <a:t>2</a:t>
            </a:r>
            <a:r>
              <a:rPr lang="cs-CZ" altLang="cs-CZ" sz="3000">
                <a:latin typeface="Book Antiqua" pitchFamily="18" charset="0"/>
              </a:rPr>
              <a:t>(1 </a:t>
            </a:r>
            <a:r>
              <a:rPr lang="en-GB" altLang="cs-CZ" sz="3000" i="1">
                <a:latin typeface="Book Antiqua" pitchFamily="18" charset="0"/>
              </a:rPr>
              <a:t>–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el-GR" altLang="cs-CZ" sz="3000" i="1">
                <a:latin typeface="Book Antiqua" pitchFamily="18" charset="0"/>
              </a:rPr>
              <a:t>β</a:t>
            </a:r>
            <a:r>
              <a:rPr lang="cs-CZ" altLang="cs-CZ" sz="3000" i="1" baseline="30000">
                <a:latin typeface="Book Antiqua" pitchFamily="18" charset="0"/>
              </a:rPr>
              <a:t>2</a:t>
            </a:r>
            <a:r>
              <a:rPr lang="cs-CZ" altLang="cs-CZ" sz="3000">
                <a:latin typeface="Book Antiqua" pitchFamily="18" charset="0"/>
              </a:rPr>
              <a:t>)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altLang="cs-CZ" sz="3000" i="1">
                <a:latin typeface="Book Antiqua" pitchFamily="18" charset="0"/>
              </a:rPr>
              <a:t>b‘) </a:t>
            </a:r>
            <a:r>
              <a:rPr lang="el-GR" altLang="cs-CZ" sz="3000" i="1">
                <a:latin typeface="Book Antiqua" pitchFamily="18" charset="0"/>
              </a:rPr>
              <a:t>γ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cs-CZ" altLang="cs-CZ" sz="3000">
                <a:latin typeface="Book Antiqua" pitchFamily="18" charset="0"/>
              </a:rPr>
              <a:t>(</a:t>
            </a:r>
            <a:r>
              <a:rPr lang="cs-CZ" altLang="cs-CZ" sz="3000" i="1">
                <a:latin typeface="Book Antiqua" pitchFamily="18" charset="0"/>
              </a:rPr>
              <a:t>x</a:t>
            </a:r>
            <a:r>
              <a:rPr lang="cs-CZ" altLang="cs-CZ" sz="3000" baseline="-25000">
                <a:latin typeface="Book Antiqua" pitchFamily="18" charset="0"/>
              </a:rPr>
              <a:t>0 </a:t>
            </a:r>
            <a:r>
              <a:rPr lang="en-GB" altLang="cs-CZ" sz="3000" i="1">
                <a:latin typeface="Book Antiqua" pitchFamily="18" charset="0"/>
              </a:rPr>
              <a:t>’ </a:t>
            </a:r>
            <a:r>
              <a:rPr lang="cs-CZ" altLang="cs-CZ" sz="3000" i="1">
                <a:latin typeface="Book Antiqua" pitchFamily="18" charset="0"/>
              </a:rPr>
              <a:t>+  </a:t>
            </a:r>
            <a:r>
              <a:rPr lang="el-GR" altLang="cs-CZ" sz="3000" i="1">
                <a:latin typeface="Book Antiqua" pitchFamily="18" charset="0"/>
              </a:rPr>
              <a:t>β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en-GB" altLang="cs-CZ" sz="3000" i="1">
                <a:latin typeface="Book Antiqua" pitchFamily="18" charset="0"/>
              </a:rPr>
              <a:t>x’</a:t>
            </a:r>
            <a:r>
              <a:rPr lang="cs-CZ" altLang="cs-CZ" sz="3000">
                <a:latin typeface="Book Antiqua" pitchFamily="18" charset="0"/>
              </a:rPr>
              <a:t>) </a:t>
            </a:r>
            <a:r>
              <a:rPr lang="cs-CZ" altLang="cs-CZ" sz="3000" i="1">
                <a:latin typeface="Book Antiqua" pitchFamily="18" charset="0"/>
              </a:rPr>
              <a:t>= 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el-GR" altLang="cs-CZ" sz="3000" i="1">
                <a:latin typeface="Book Antiqua" pitchFamily="18" charset="0"/>
              </a:rPr>
              <a:t>γ</a:t>
            </a:r>
            <a:r>
              <a:rPr lang="cs-CZ" altLang="cs-CZ" sz="3000" i="1" baseline="30000">
                <a:latin typeface="Book Antiqua" pitchFamily="18" charset="0"/>
              </a:rPr>
              <a:t>2</a:t>
            </a:r>
            <a:r>
              <a:rPr lang="cs-CZ" altLang="cs-CZ" sz="3000">
                <a:latin typeface="Book Antiqua" pitchFamily="18" charset="0"/>
              </a:rPr>
              <a:t>(1 </a:t>
            </a:r>
            <a:r>
              <a:rPr lang="en-GB" altLang="cs-CZ" sz="3000" i="1">
                <a:latin typeface="Book Antiqua" pitchFamily="18" charset="0"/>
              </a:rPr>
              <a:t>–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el-GR" altLang="cs-CZ" sz="3000" i="1">
                <a:latin typeface="Book Antiqua" pitchFamily="18" charset="0"/>
              </a:rPr>
              <a:t>β</a:t>
            </a:r>
            <a:r>
              <a:rPr lang="cs-CZ" altLang="cs-CZ" sz="3000" i="1" baseline="30000">
                <a:latin typeface="Book Antiqua" pitchFamily="18" charset="0"/>
              </a:rPr>
              <a:t>2</a:t>
            </a:r>
            <a:r>
              <a:rPr lang="cs-CZ" altLang="cs-CZ" sz="3000">
                <a:latin typeface="Book Antiqua" pitchFamily="18" charset="0"/>
              </a:rPr>
              <a:t>)</a:t>
            </a:r>
            <a:r>
              <a:rPr lang="en-GB" altLang="cs-CZ" sz="3000">
                <a:latin typeface="Book Antiqua" pitchFamily="18" charset="0"/>
              </a:rPr>
              <a:t>	</a:t>
            </a:r>
            <a:r>
              <a:rPr lang="cs-CZ" altLang="cs-CZ" sz="3000">
                <a:latin typeface="Book Antiqua" pitchFamily="18" charset="0"/>
              </a:rPr>
              <a:t>	</a:t>
            </a:r>
            <a:endParaRPr lang="cs-CZ" altLang="cs-CZ" sz="2400">
              <a:latin typeface="Book Antiqua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endParaRPr lang="cs-CZ" altLang="cs-CZ" sz="1400">
              <a:latin typeface="Book Antiqua" pitchFamily="18" charset="0"/>
            </a:endParaRPr>
          </a:p>
        </p:txBody>
      </p:sp>
      <p:sp>
        <p:nvSpPr>
          <p:cNvPr id="6" name="Zástupný symbol pro obsah 2"/>
          <p:cNvSpPr>
            <a:spLocks/>
          </p:cNvSpPr>
          <p:nvPr/>
        </p:nvSpPr>
        <p:spPr bwMode="auto">
          <a:xfrm>
            <a:off x="179388" y="1838325"/>
            <a:ext cx="896461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</a:pPr>
            <a:r>
              <a:rPr lang="cs-CZ" altLang="cs-CZ" sz="3000" i="1">
                <a:latin typeface="Book Antiqua" pitchFamily="18" charset="0"/>
              </a:rPr>
              <a:t>a) </a:t>
            </a:r>
            <a:r>
              <a:rPr lang="en-GB" altLang="cs-CZ" sz="3000" i="1">
                <a:latin typeface="Book Antiqua" pitchFamily="18" charset="0"/>
              </a:rPr>
              <a:t>x’</a:t>
            </a:r>
            <a:r>
              <a:rPr lang="cs-CZ" altLang="cs-CZ" sz="3000" i="1">
                <a:latin typeface="Book Antiqua" pitchFamily="18" charset="0"/>
              </a:rPr>
              <a:t> = </a:t>
            </a:r>
            <a:r>
              <a:rPr lang="el-GR" altLang="cs-CZ" sz="3000" i="1">
                <a:latin typeface="Book Antiqua" pitchFamily="18" charset="0"/>
              </a:rPr>
              <a:t>γ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cs-CZ" altLang="cs-CZ" sz="3000">
                <a:latin typeface="Book Antiqua" pitchFamily="18" charset="0"/>
              </a:rPr>
              <a:t>(</a:t>
            </a:r>
            <a:r>
              <a:rPr lang="en-US" altLang="cs-CZ" sz="3000">
                <a:latin typeface="Book Antiqua" pitchFamily="18" charset="0"/>
              </a:rPr>
              <a:t>     </a:t>
            </a:r>
            <a:r>
              <a:rPr lang="en-GB" altLang="cs-CZ" sz="3000" i="1">
                <a:latin typeface="Book Antiqua" pitchFamily="18" charset="0"/>
              </a:rPr>
              <a:t>x–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el-GR" altLang="cs-CZ" sz="3000" i="1">
                <a:latin typeface="Book Antiqua" pitchFamily="18" charset="0"/>
              </a:rPr>
              <a:t>β</a:t>
            </a:r>
            <a:r>
              <a:rPr lang="cs-CZ" altLang="cs-CZ" sz="3000" i="1">
                <a:latin typeface="Book Antiqua" pitchFamily="18" charset="0"/>
              </a:rPr>
              <a:t>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cs-CZ" altLang="cs-CZ" sz="3000">
                <a:latin typeface="Book Antiqua" pitchFamily="18" charset="0"/>
              </a:rPr>
              <a:t>)</a:t>
            </a:r>
            <a:r>
              <a:rPr lang="en-GB" altLang="cs-CZ" sz="3000">
                <a:latin typeface="Book Antiqua" pitchFamily="18" charset="0"/>
              </a:rPr>
              <a:t>	</a:t>
            </a:r>
            <a:endParaRPr lang="cs-CZ" altLang="cs-CZ" sz="3000">
              <a:latin typeface="Book Antiqua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</a:pPr>
            <a:r>
              <a:rPr lang="cs-CZ" altLang="cs-CZ" sz="3000" i="1">
                <a:latin typeface="Book Antiqua" pitchFamily="18" charset="0"/>
              </a:rPr>
              <a:t>b) 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en-GB" altLang="cs-CZ" sz="3000" i="1">
                <a:latin typeface="Book Antiqua" pitchFamily="18" charset="0"/>
              </a:rPr>
              <a:t>’</a:t>
            </a:r>
            <a:r>
              <a:rPr lang="cs-CZ" altLang="cs-CZ" sz="3000" i="1">
                <a:latin typeface="Book Antiqua" pitchFamily="18" charset="0"/>
              </a:rPr>
              <a:t> = </a:t>
            </a:r>
            <a:r>
              <a:rPr lang="el-GR" altLang="cs-CZ" sz="3000" i="1">
                <a:latin typeface="Book Antiqua" pitchFamily="18" charset="0"/>
              </a:rPr>
              <a:t>γ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cs-CZ" altLang="cs-CZ" sz="3000">
                <a:latin typeface="Book Antiqua" pitchFamily="18" charset="0"/>
              </a:rPr>
              <a:t>(</a:t>
            </a:r>
            <a:r>
              <a:rPr lang="en-GB" altLang="cs-CZ" sz="3000" i="1">
                <a:latin typeface="Book Antiqua" pitchFamily="18" charset="0"/>
              </a:rPr>
              <a:t>–</a:t>
            </a:r>
            <a:r>
              <a:rPr lang="el-GR" altLang="cs-CZ" sz="3000" i="1">
                <a:latin typeface="Book Antiqua" pitchFamily="18" charset="0"/>
              </a:rPr>
              <a:t>β</a:t>
            </a:r>
            <a:r>
              <a:rPr lang="en-GB" altLang="cs-CZ" sz="3000" i="1">
                <a:latin typeface="Book Antiqua" pitchFamily="18" charset="0"/>
              </a:rPr>
              <a:t>x</a:t>
            </a:r>
            <a:r>
              <a:rPr lang="cs-CZ" altLang="cs-CZ" sz="3000">
                <a:latin typeface="Book Antiqua" pitchFamily="18" charset="0"/>
              </a:rPr>
              <a:t> + </a:t>
            </a:r>
            <a:r>
              <a:rPr lang="cs-CZ" altLang="cs-CZ" sz="3000" i="1">
                <a:latin typeface="Book Antiqua" pitchFamily="18" charset="0"/>
              </a:rPr>
              <a:t>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cs-CZ" altLang="cs-CZ" sz="3000">
                <a:latin typeface="Book Antiqua" pitchFamily="18" charset="0"/>
              </a:rPr>
              <a:t>)</a:t>
            </a:r>
            <a:endParaRPr lang="cs-CZ" altLang="cs-CZ" sz="3000" b="1" i="1">
              <a:latin typeface="Book Antiqua" pitchFamily="18" charset="0"/>
            </a:endParaRPr>
          </a:p>
        </p:txBody>
      </p:sp>
      <p:sp>
        <p:nvSpPr>
          <p:cNvPr id="7" name="Zástupný symbol pro obsah 2"/>
          <p:cNvSpPr>
            <a:spLocks/>
          </p:cNvSpPr>
          <p:nvPr/>
        </p:nvSpPr>
        <p:spPr bwMode="auto">
          <a:xfrm>
            <a:off x="179388" y="2997200"/>
            <a:ext cx="8964612" cy="148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altLang="cs-CZ" sz="3000" i="1">
                <a:latin typeface="Book Antiqua" pitchFamily="18" charset="0"/>
              </a:rPr>
              <a:t>x</a:t>
            </a:r>
            <a:r>
              <a:rPr lang="en-GB" altLang="cs-CZ" sz="3000" i="1">
                <a:latin typeface="Book Antiqua" pitchFamily="18" charset="0"/>
              </a:rPr>
              <a:t>’</a:t>
            </a:r>
            <a:r>
              <a:rPr lang="el-GR" altLang="cs-CZ" sz="3000" i="1">
                <a:latin typeface="Book Antiqua" pitchFamily="18" charset="0"/>
              </a:rPr>
              <a:t> </a:t>
            </a:r>
            <a:r>
              <a:rPr lang="cs-CZ" altLang="cs-CZ" sz="3000" i="1">
                <a:latin typeface="Book Antiqua" pitchFamily="18" charset="0"/>
              </a:rPr>
              <a:t>+ </a:t>
            </a:r>
            <a:r>
              <a:rPr lang="el-GR" altLang="cs-CZ" sz="3000" i="1">
                <a:latin typeface="Book Antiqua" pitchFamily="18" charset="0"/>
              </a:rPr>
              <a:t>β</a:t>
            </a:r>
            <a:r>
              <a:rPr lang="en-GB" altLang="cs-CZ" sz="3000" i="1">
                <a:latin typeface="Book Antiqua" pitchFamily="18" charset="0"/>
              </a:rPr>
              <a:t> 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en-GB" altLang="cs-CZ" sz="3000" i="1">
                <a:latin typeface="Book Antiqua" pitchFamily="18" charset="0"/>
              </a:rPr>
              <a:t>’</a:t>
            </a:r>
            <a:r>
              <a:rPr lang="cs-CZ" altLang="cs-CZ" sz="3000" i="1">
                <a:latin typeface="Book Antiqua" pitchFamily="18" charset="0"/>
              </a:rPr>
              <a:t> = </a:t>
            </a:r>
            <a:r>
              <a:rPr lang="el-GR" altLang="cs-CZ" sz="3000" i="1">
                <a:latin typeface="Book Antiqua" pitchFamily="18" charset="0"/>
              </a:rPr>
              <a:t>γ</a:t>
            </a:r>
            <a:r>
              <a:rPr lang="cs-CZ" altLang="cs-CZ" sz="3000" i="1">
                <a:latin typeface="Book Antiqua" pitchFamily="18" charset="0"/>
              </a:rPr>
              <a:t> x</a:t>
            </a:r>
            <a:r>
              <a:rPr lang="cs-CZ" altLang="cs-CZ" sz="3000" baseline="-25000">
                <a:latin typeface="Book Antiqua" pitchFamily="18" charset="0"/>
              </a:rPr>
              <a:t> </a:t>
            </a:r>
            <a:r>
              <a:rPr lang="cs-CZ" altLang="cs-CZ" sz="3000">
                <a:latin typeface="Book Antiqua" pitchFamily="18" charset="0"/>
              </a:rPr>
              <a:t>(1 </a:t>
            </a:r>
            <a:r>
              <a:rPr lang="en-GB" altLang="cs-CZ" sz="3000" i="1">
                <a:latin typeface="Book Antiqua" pitchFamily="18" charset="0"/>
              </a:rPr>
              <a:t>–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el-GR" altLang="cs-CZ" sz="3000" i="1">
                <a:latin typeface="Book Antiqua" pitchFamily="18" charset="0"/>
              </a:rPr>
              <a:t>β</a:t>
            </a:r>
            <a:r>
              <a:rPr lang="cs-CZ" altLang="cs-CZ" sz="3000" i="1" baseline="30000">
                <a:latin typeface="Book Antiqua" pitchFamily="18" charset="0"/>
              </a:rPr>
              <a:t>2</a:t>
            </a:r>
            <a:r>
              <a:rPr lang="cs-CZ" altLang="cs-CZ" sz="3000">
                <a:latin typeface="Book Antiqua" pitchFamily="18" charset="0"/>
              </a:rPr>
              <a:t>)</a:t>
            </a:r>
            <a:r>
              <a:rPr lang="en-GB" altLang="cs-CZ" sz="3000">
                <a:latin typeface="Book Antiqua" pitchFamily="18" charset="0"/>
              </a:rPr>
              <a:t>	</a:t>
            </a:r>
            <a:r>
              <a:rPr lang="cs-CZ" altLang="cs-CZ" sz="3000">
                <a:latin typeface="Book Antiqua" pitchFamily="18" charset="0"/>
              </a:rPr>
              <a:t>	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el-GR" altLang="cs-CZ" sz="3000" i="1">
                <a:latin typeface="Book Antiqua" pitchFamily="18" charset="0"/>
              </a:rPr>
              <a:t>β</a:t>
            </a:r>
            <a:r>
              <a:rPr lang="en-GB" altLang="cs-CZ" sz="3000" i="1">
                <a:latin typeface="Book Antiqua" pitchFamily="18" charset="0"/>
              </a:rPr>
              <a:t> x’</a:t>
            </a:r>
            <a:r>
              <a:rPr lang="cs-CZ" altLang="cs-CZ" sz="3000" i="1">
                <a:latin typeface="Book Antiqua" pitchFamily="18" charset="0"/>
              </a:rPr>
              <a:t> + 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en-GB" altLang="cs-CZ" sz="3000" i="1">
                <a:latin typeface="Book Antiqua" pitchFamily="18" charset="0"/>
              </a:rPr>
              <a:t>’</a:t>
            </a:r>
            <a:r>
              <a:rPr lang="cs-CZ" altLang="cs-CZ" sz="3000" i="1">
                <a:latin typeface="Book Antiqua" pitchFamily="18" charset="0"/>
              </a:rPr>
              <a:t> = </a:t>
            </a:r>
            <a:r>
              <a:rPr lang="en-US" altLang="cs-CZ" sz="3000" i="1">
                <a:latin typeface="Book Antiqua" pitchFamily="18" charset="0"/>
              </a:rPr>
              <a:t>      </a:t>
            </a:r>
            <a:r>
              <a:rPr lang="el-GR" altLang="cs-CZ" sz="3000" i="1">
                <a:latin typeface="Book Antiqua" pitchFamily="18" charset="0"/>
              </a:rPr>
              <a:t>γ</a:t>
            </a:r>
            <a:r>
              <a:rPr lang="cs-CZ" altLang="cs-CZ" sz="3000" i="1">
                <a:latin typeface="Book Antiqua" pitchFamily="18" charset="0"/>
              </a:rPr>
              <a:t> 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cs-CZ" altLang="cs-CZ" sz="3000">
                <a:latin typeface="Book Antiqua" pitchFamily="18" charset="0"/>
              </a:rPr>
              <a:t>(1 </a:t>
            </a:r>
            <a:r>
              <a:rPr lang="en-GB" altLang="cs-CZ" sz="3000" i="1">
                <a:latin typeface="Book Antiqua" pitchFamily="18" charset="0"/>
              </a:rPr>
              <a:t>–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el-GR" altLang="cs-CZ" sz="3000" i="1">
                <a:latin typeface="Book Antiqua" pitchFamily="18" charset="0"/>
              </a:rPr>
              <a:t>β</a:t>
            </a:r>
            <a:r>
              <a:rPr lang="cs-CZ" altLang="cs-CZ" sz="3000" i="1" baseline="30000">
                <a:latin typeface="Book Antiqua" pitchFamily="18" charset="0"/>
              </a:rPr>
              <a:t>2</a:t>
            </a:r>
            <a:r>
              <a:rPr lang="cs-CZ" altLang="cs-CZ" sz="3000">
                <a:latin typeface="Book Antiqua" pitchFamily="18" charset="0"/>
              </a:rPr>
              <a:t>)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altLang="cs-CZ" sz="2000">
                <a:latin typeface="Book Antiqua" pitchFamily="18" charset="0"/>
              </a:rPr>
              <a:t>roznásobíme </a:t>
            </a:r>
            <a:r>
              <a:rPr lang="el-GR" altLang="cs-CZ" sz="2000" i="1">
                <a:latin typeface="Book Antiqua" pitchFamily="18" charset="0"/>
              </a:rPr>
              <a:t>γ</a:t>
            </a:r>
            <a:endParaRPr lang="cs-CZ" altLang="cs-CZ" sz="3000">
              <a:latin typeface="Book Antiqua" pitchFamily="18" charset="0"/>
            </a:endParaRPr>
          </a:p>
        </p:txBody>
      </p:sp>
      <p:sp>
        <p:nvSpPr>
          <p:cNvPr id="88075" name="Line 11"/>
          <p:cNvSpPr>
            <a:spLocks noChangeShapeType="1"/>
          </p:cNvSpPr>
          <p:nvPr/>
        </p:nvSpPr>
        <p:spPr bwMode="auto">
          <a:xfrm flipH="1">
            <a:off x="4022725" y="3140075"/>
            <a:ext cx="1082675" cy="90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88077" name="Line 13"/>
          <p:cNvSpPr>
            <a:spLocks noChangeShapeType="1"/>
          </p:cNvSpPr>
          <p:nvPr/>
        </p:nvSpPr>
        <p:spPr bwMode="auto">
          <a:xfrm flipH="1">
            <a:off x="4662488" y="3097213"/>
            <a:ext cx="2401887" cy="590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88078" name="Rectangle 14"/>
          <p:cNvSpPr>
            <a:spLocks noChangeArrowheads="1"/>
          </p:cNvSpPr>
          <p:nvPr/>
        </p:nvSpPr>
        <p:spPr bwMode="auto">
          <a:xfrm>
            <a:off x="3748088" y="4192588"/>
            <a:ext cx="1525587" cy="503237"/>
          </a:xfrm>
          <a:prstGeom prst="rect">
            <a:avLst/>
          </a:prstGeom>
          <a:solidFill>
            <a:schemeClr val="accent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cs-CZ"/>
          </a:p>
        </p:txBody>
      </p:sp>
      <p:sp>
        <p:nvSpPr>
          <p:cNvPr id="88079" name="Rectangle 15"/>
          <p:cNvSpPr>
            <a:spLocks noChangeArrowheads="1"/>
          </p:cNvSpPr>
          <p:nvPr/>
        </p:nvSpPr>
        <p:spPr bwMode="auto">
          <a:xfrm>
            <a:off x="3792538" y="4738688"/>
            <a:ext cx="1481137" cy="425450"/>
          </a:xfrm>
          <a:prstGeom prst="rect">
            <a:avLst/>
          </a:prstGeom>
          <a:solidFill>
            <a:schemeClr val="accent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cs-CZ"/>
          </a:p>
        </p:txBody>
      </p:sp>
      <p:sp>
        <p:nvSpPr>
          <p:cNvPr id="88080" name="Rectangle 16"/>
          <p:cNvSpPr>
            <a:spLocks noChangeArrowheads="1"/>
          </p:cNvSpPr>
          <p:nvPr/>
        </p:nvSpPr>
        <p:spPr bwMode="auto">
          <a:xfrm>
            <a:off x="5775325" y="4192588"/>
            <a:ext cx="2833688" cy="411162"/>
          </a:xfrm>
          <a:prstGeom prst="rect">
            <a:avLst/>
          </a:prstGeom>
          <a:solidFill>
            <a:schemeClr val="accent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cs-CZ"/>
          </a:p>
        </p:txBody>
      </p:sp>
      <p:sp>
        <p:nvSpPr>
          <p:cNvPr id="88081" name="Text Box 17"/>
          <p:cNvSpPr txBox="1">
            <a:spLocks noChangeArrowheads="1"/>
          </p:cNvSpPr>
          <p:nvPr/>
        </p:nvSpPr>
        <p:spPr bwMode="auto">
          <a:xfrm>
            <a:off x="5224463" y="4722813"/>
            <a:ext cx="35956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altLang="cs-CZ" sz="2400">
                <a:solidFill>
                  <a:schemeClr val="hlink"/>
                </a:solidFill>
                <a:latin typeface="Book Antiqua" pitchFamily="18" charset="0"/>
              </a:rPr>
              <a:t>(levou stranu napravo)</a:t>
            </a:r>
            <a:endParaRPr lang="en-US" altLang="cs-CZ" sz="2400">
              <a:solidFill>
                <a:schemeClr val="hlink"/>
              </a:solidFill>
              <a:latin typeface="Book Antiqua" pitchFamily="18" charset="0"/>
            </a:endParaRPr>
          </a:p>
        </p:txBody>
      </p:sp>
      <p:sp>
        <p:nvSpPr>
          <p:cNvPr id="88082" name="Rectangle 18"/>
          <p:cNvSpPr>
            <a:spLocks noChangeArrowheads="1"/>
          </p:cNvSpPr>
          <p:nvPr/>
        </p:nvSpPr>
        <p:spPr bwMode="auto">
          <a:xfrm>
            <a:off x="5572125" y="4783138"/>
            <a:ext cx="3175000" cy="381000"/>
          </a:xfrm>
          <a:prstGeom prst="rect">
            <a:avLst/>
          </a:prstGeom>
          <a:solidFill>
            <a:schemeClr val="accent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cs-CZ"/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5981700" y="4141788"/>
            <a:ext cx="24542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400">
                <a:solidFill>
                  <a:schemeClr val="hlink"/>
                </a:solidFill>
                <a:latin typeface="Book Antiqua" pitchFamily="18" charset="0"/>
              </a:rPr>
              <a:t>inverzní trafo</a:t>
            </a:r>
            <a:endParaRPr lang="cs-CZ" altLang="cs-CZ" sz="2400"/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219075" y="5313363"/>
            <a:ext cx="876935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2400">
                <a:latin typeface="Book Antiqua" pitchFamily="18" charset="0"/>
              </a:rPr>
              <a:t>je-li </a:t>
            </a:r>
            <a:r>
              <a:rPr lang="el-GR" altLang="cs-CZ" sz="2400" i="1">
                <a:latin typeface="Book Antiqua" pitchFamily="18" charset="0"/>
              </a:rPr>
              <a:t>γ </a:t>
            </a:r>
            <a:r>
              <a:rPr lang="cs-CZ" altLang="cs-CZ" sz="2400" b="1" i="1" baseline="30000">
                <a:latin typeface="Book Antiqua" pitchFamily="18" charset="0"/>
              </a:rPr>
              <a:t>2</a:t>
            </a:r>
            <a:r>
              <a:rPr lang="cs-CZ" altLang="cs-CZ" sz="2400" i="1">
                <a:latin typeface="Book Antiqua" pitchFamily="18" charset="0"/>
              </a:rPr>
              <a:t> =  </a:t>
            </a:r>
            <a:r>
              <a:rPr lang="cs-CZ" altLang="cs-CZ" sz="2400">
                <a:latin typeface="Book Antiqua" pitchFamily="18" charset="0"/>
              </a:rPr>
              <a:t>1 /(1 – </a:t>
            </a:r>
            <a:r>
              <a:rPr lang="el-GR" altLang="cs-CZ" sz="2400" i="1">
                <a:latin typeface="Book Antiqua" pitchFamily="18" charset="0"/>
              </a:rPr>
              <a:t>β</a:t>
            </a:r>
            <a:r>
              <a:rPr lang="cs-CZ" altLang="cs-CZ" sz="2400" b="1" i="1" baseline="30000">
                <a:latin typeface="Book Antiqua" pitchFamily="18" charset="0"/>
              </a:rPr>
              <a:t>2 </a:t>
            </a:r>
            <a:r>
              <a:rPr lang="cs-CZ" altLang="cs-CZ" sz="2400">
                <a:latin typeface="Book Antiqua" pitchFamily="18" charset="0"/>
              </a:rPr>
              <a:t>), má inverzní trafo stejný tvar jako přímá.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4662488" y="1916113"/>
            <a:ext cx="909637" cy="10080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6669088" y="1916113"/>
            <a:ext cx="879475" cy="10080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1" name="Zástupný symbol pro obsah 2"/>
          <p:cNvSpPr>
            <a:spLocks/>
          </p:cNvSpPr>
          <p:nvPr/>
        </p:nvSpPr>
        <p:spPr bwMode="auto">
          <a:xfrm>
            <a:off x="187325" y="1828800"/>
            <a:ext cx="8963025" cy="1023938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en-GB" altLang="cs-CZ" sz="3000" i="1" dirty="0" smtClean="0">
                <a:solidFill>
                  <a:schemeClr val="tx1"/>
                </a:solidFill>
                <a:latin typeface="Book Antiqua" pitchFamily="18" charset="0"/>
              </a:rPr>
              <a:t>a) x’ </a:t>
            </a:r>
            <a:r>
              <a:rPr lang="cs-CZ" altLang="cs-CZ" sz="3000" i="1" dirty="0" smtClean="0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3000" i="1" dirty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dirty="0" smtClean="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US" altLang="cs-CZ" sz="3000" dirty="0" smtClean="0">
                <a:solidFill>
                  <a:schemeClr val="tx1"/>
                </a:solidFill>
                <a:latin typeface="Book Antiqua" pitchFamily="18" charset="0"/>
              </a:rPr>
              <a:t>     </a:t>
            </a:r>
            <a:r>
              <a:rPr lang="en-GB" altLang="cs-CZ" sz="3000" i="1" dirty="0" smtClean="0">
                <a:solidFill>
                  <a:schemeClr val="tx1"/>
                </a:solidFill>
                <a:latin typeface="Book Antiqua" pitchFamily="18" charset="0"/>
              </a:rPr>
              <a:t>x– </a:t>
            </a:r>
            <a:r>
              <a:rPr lang="el-GR" altLang="cs-CZ" sz="3000" i="1" dirty="0" smtClean="0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 i="1" dirty="0" smtClean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 dirty="0" smtClean="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 dirty="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US" altLang="cs-CZ" sz="3000" dirty="0">
                <a:solidFill>
                  <a:schemeClr val="tx1"/>
                </a:solidFill>
                <a:latin typeface="Book Antiqua" pitchFamily="18" charset="0"/>
              </a:rPr>
              <a:t>·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 1</a:t>
            </a:r>
            <a:r>
              <a:rPr lang="cs-CZ" altLang="cs-CZ" sz="3000" b="1" i="1" dirty="0">
                <a:solidFill>
                  <a:schemeClr val="tx1"/>
                </a:solidFill>
                <a:latin typeface="Book Antiqua" pitchFamily="18" charset="0"/>
              </a:rPr>
              <a:t>		 </a:t>
            </a:r>
            <a:r>
              <a:rPr lang="en-US" altLang="cs-CZ" sz="3000" dirty="0">
                <a:solidFill>
                  <a:schemeClr val="tx1"/>
                </a:solidFill>
                <a:latin typeface="Book Antiqua" pitchFamily="18" charset="0"/>
              </a:rPr>
              <a:t>· </a:t>
            </a:r>
            <a:r>
              <a:rPr lang="el-GR" altLang="cs-CZ" sz="3000" i="1" dirty="0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endParaRPr lang="en-US" altLang="cs-CZ" sz="3000" dirty="0">
              <a:solidFill>
                <a:schemeClr val="tx1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  <a:defRPr/>
            </a:pP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b) x</a:t>
            </a:r>
            <a:r>
              <a:rPr lang="cs-CZ" altLang="cs-CZ" sz="3000" baseline="-25000" dirty="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 dirty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 dirty="0" smtClean="0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el-GR" altLang="cs-CZ" sz="3000" i="1" dirty="0" smtClean="0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 dirty="0" smtClean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+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 dirty="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)		</a:t>
            </a:r>
            <a:r>
              <a:rPr lang="en-US" altLang="cs-CZ" sz="3000" dirty="0">
                <a:solidFill>
                  <a:schemeClr val="tx1"/>
                </a:solidFill>
                <a:latin typeface="Book Antiqua" pitchFamily="18" charset="0"/>
              </a:rPr>
              <a:t>· </a:t>
            </a:r>
            <a:r>
              <a:rPr lang="el-GR" altLang="cs-CZ" sz="3000" i="1" dirty="0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		 </a:t>
            </a:r>
            <a:r>
              <a:rPr lang="en-US" altLang="cs-CZ" sz="3000" dirty="0">
                <a:solidFill>
                  <a:schemeClr val="tx1"/>
                </a:solidFill>
                <a:latin typeface="Book Antiqua" pitchFamily="18" charset="0"/>
              </a:rPr>
              <a:t>·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 1</a:t>
            </a: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  <a:defRPr/>
            </a:pPr>
            <a:endParaRPr lang="cs-CZ" altLang="cs-CZ" sz="3000" b="1" i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22" name="Zástupný symbol pro obsah 2"/>
          <p:cNvSpPr>
            <a:spLocks/>
          </p:cNvSpPr>
          <p:nvPr/>
        </p:nvSpPr>
        <p:spPr bwMode="auto">
          <a:xfrm>
            <a:off x="185738" y="1827213"/>
            <a:ext cx="8964612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altLang="cs-CZ" sz="3000" i="1">
                <a:latin typeface="Book Antiqua" pitchFamily="18" charset="0"/>
              </a:rPr>
              <a:t>a) </a:t>
            </a:r>
            <a:r>
              <a:rPr lang="en-GB" altLang="cs-CZ" sz="3000" i="1">
                <a:latin typeface="Book Antiqua" pitchFamily="18" charset="0"/>
              </a:rPr>
              <a:t>x’</a:t>
            </a:r>
            <a:r>
              <a:rPr lang="cs-CZ" altLang="cs-CZ" sz="3000" i="1">
                <a:latin typeface="Book Antiqua" pitchFamily="18" charset="0"/>
              </a:rPr>
              <a:t> = </a:t>
            </a:r>
            <a:r>
              <a:rPr lang="el-GR" altLang="cs-CZ" sz="3000" i="1">
                <a:latin typeface="Book Antiqua" pitchFamily="18" charset="0"/>
              </a:rPr>
              <a:t>γ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cs-CZ" altLang="cs-CZ" sz="3000">
                <a:latin typeface="Book Antiqua" pitchFamily="18" charset="0"/>
              </a:rPr>
              <a:t>(</a:t>
            </a:r>
            <a:r>
              <a:rPr lang="en-US" altLang="cs-CZ" sz="3000">
                <a:latin typeface="Book Antiqua" pitchFamily="18" charset="0"/>
              </a:rPr>
              <a:t>     </a:t>
            </a:r>
            <a:r>
              <a:rPr lang="en-GB" altLang="cs-CZ" sz="3000" i="1">
                <a:latin typeface="Book Antiqua" pitchFamily="18" charset="0"/>
              </a:rPr>
              <a:t>x– </a:t>
            </a:r>
            <a:r>
              <a:rPr lang="el-GR" altLang="cs-CZ" sz="3000" i="1">
                <a:latin typeface="Book Antiqua" pitchFamily="18" charset="0"/>
              </a:rPr>
              <a:t>β</a:t>
            </a:r>
            <a:r>
              <a:rPr lang="cs-CZ" altLang="cs-CZ" sz="3000" i="1">
                <a:latin typeface="Book Antiqua" pitchFamily="18" charset="0"/>
              </a:rPr>
              <a:t>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cs-CZ" altLang="cs-CZ" sz="3000">
                <a:latin typeface="Book Antiqua" pitchFamily="18" charset="0"/>
              </a:rPr>
              <a:t>)</a:t>
            </a:r>
            <a:r>
              <a:rPr lang="en-GB" altLang="cs-CZ" sz="3000">
                <a:latin typeface="Book Antiqua" pitchFamily="18" charset="0"/>
              </a:rPr>
              <a:t>	</a:t>
            </a:r>
            <a:r>
              <a:rPr lang="cs-CZ" altLang="cs-CZ" sz="3000">
                <a:latin typeface="Book Antiqua" pitchFamily="18" charset="0"/>
              </a:rPr>
              <a:t>	</a:t>
            </a:r>
            <a:r>
              <a:rPr lang="en-US" altLang="cs-CZ" sz="3000">
                <a:latin typeface="Book Antiqua" pitchFamily="18" charset="0"/>
              </a:rPr>
              <a:t>·</a:t>
            </a:r>
            <a:r>
              <a:rPr lang="cs-CZ" altLang="cs-CZ" sz="3000">
                <a:latin typeface="Book Antiqua" pitchFamily="18" charset="0"/>
              </a:rPr>
              <a:t> 1</a:t>
            </a:r>
            <a:r>
              <a:rPr lang="cs-CZ" altLang="cs-CZ" sz="3000" b="1" i="1">
                <a:latin typeface="Book Antiqua" pitchFamily="18" charset="0"/>
              </a:rPr>
              <a:t>		 </a:t>
            </a:r>
            <a:r>
              <a:rPr lang="en-US" altLang="cs-CZ" sz="3000">
                <a:latin typeface="Book Antiqua" pitchFamily="18" charset="0"/>
              </a:rPr>
              <a:t> </a:t>
            </a:r>
            <a:r>
              <a:rPr lang="cs-CZ" altLang="cs-CZ" sz="3000">
                <a:latin typeface="Book Antiqua" pitchFamily="18" charset="0"/>
              </a:rPr>
              <a:t> </a:t>
            </a:r>
            <a:endParaRPr lang="en-US" altLang="cs-CZ" sz="3000">
              <a:latin typeface="Book Antiqua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altLang="cs-CZ" sz="3000" i="1">
                <a:latin typeface="Book Antiqua" pitchFamily="18" charset="0"/>
              </a:rPr>
              <a:t>b) 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en-GB" altLang="cs-CZ" sz="3000" i="1">
                <a:latin typeface="Book Antiqua" pitchFamily="18" charset="0"/>
              </a:rPr>
              <a:t>’</a:t>
            </a:r>
            <a:r>
              <a:rPr lang="cs-CZ" altLang="cs-CZ" sz="3000" i="1">
                <a:latin typeface="Book Antiqua" pitchFamily="18" charset="0"/>
              </a:rPr>
              <a:t> =</a:t>
            </a:r>
            <a:r>
              <a:rPr lang="en-US" altLang="cs-CZ" sz="3000" i="1">
                <a:latin typeface="Book Antiqua" pitchFamily="18" charset="0"/>
              </a:rPr>
              <a:t> </a:t>
            </a:r>
            <a:r>
              <a:rPr lang="el-GR" altLang="cs-CZ" sz="3000" i="1">
                <a:latin typeface="Book Antiqua" pitchFamily="18" charset="0"/>
              </a:rPr>
              <a:t>γ</a:t>
            </a:r>
            <a:r>
              <a:rPr lang="cs-CZ" altLang="cs-CZ" sz="3000" i="1">
                <a:latin typeface="Book Antiqua" pitchFamily="18" charset="0"/>
              </a:rPr>
              <a:t> </a:t>
            </a:r>
            <a:r>
              <a:rPr lang="cs-CZ" altLang="cs-CZ" sz="3000">
                <a:latin typeface="Book Antiqua" pitchFamily="18" charset="0"/>
              </a:rPr>
              <a:t>(</a:t>
            </a:r>
            <a:r>
              <a:rPr lang="en-GB" altLang="cs-CZ" sz="3000" i="1">
                <a:latin typeface="Book Antiqua" pitchFamily="18" charset="0"/>
              </a:rPr>
              <a:t>–</a:t>
            </a:r>
            <a:r>
              <a:rPr lang="el-GR" altLang="cs-CZ" sz="3000" i="1">
                <a:latin typeface="Book Antiqua" pitchFamily="18" charset="0"/>
              </a:rPr>
              <a:t>β</a:t>
            </a:r>
            <a:r>
              <a:rPr lang="en-GB" altLang="cs-CZ" sz="3000" i="1">
                <a:latin typeface="Book Antiqua" pitchFamily="18" charset="0"/>
              </a:rPr>
              <a:t>x</a:t>
            </a:r>
            <a:r>
              <a:rPr lang="cs-CZ" altLang="cs-CZ" sz="3000">
                <a:latin typeface="Book Antiqua" pitchFamily="18" charset="0"/>
              </a:rPr>
              <a:t> + </a:t>
            </a:r>
            <a:r>
              <a:rPr lang="cs-CZ" altLang="cs-CZ" sz="3000" i="1">
                <a:latin typeface="Book Antiqua" pitchFamily="18" charset="0"/>
              </a:rPr>
              <a:t>x</a:t>
            </a:r>
            <a:r>
              <a:rPr lang="cs-CZ" altLang="cs-CZ" sz="3000" baseline="-25000">
                <a:latin typeface="Book Antiqua" pitchFamily="18" charset="0"/>
              </a:rPr>
              <a:t>0</a:t>
            </a:r>
            <a:r>
              <a:rPr lang="cs-CZ" altLang="cs-CZ" sz="3000">
                <a:latin typeface="Book Antiqua" pitchFamily="18" charset="0"/>
              </a:rPr>
              <a:t>)		</a:t>
            </a:r>
            <a:r>
              <a:rPr lang="en-US" altLang="cs-CZ" sz="3000">
                <a:latin typeface="Book Antiqua" pitchFamily="18" charset="0"/>
              </a:rPr>
              <a:t>· </a:t>
            </a:r>
            <a:r>
              <a:rPr lang="el-GR" altLang="cs-CZ" sz="3000" i="1">
                <a:latin typeface="Book Antiqua" pitchFamily="18" charset="0"/>
              </a:rPr>
              <a:t>β</a:t>
            </a:r>
            <a:r>
              <a:rPr lang="en-GB" altLang="cs-CZ" sz="3000" i="1">
                <a:latin typeface="Book Antiqua" pitchFamily="18" charset="0"/>
              </a:rPr>
              <a:t> </a:t>
            </a:r>
            <a:r>
              <a:rPr lang="cs-CZ" altLang="cs-CZ" sz="3000" i="1">
                <a:latin typeface="Book Antiqua" pitchFamily="18" charset="0"/>
              </a:rPr>
              <a:t>		 </a:t>
            </a:r>
            <a:endParaRPr lang="cs-CZ" altLang="cs-CZ" sz="3000">
              <a:latin typeface="Book Antiqua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endParaRPr lang="cs-CZ" altLang="cs-CZ" sz="3000" b="1" i="1">
              <a:latin typeface="Book Antiqua" pitchFamily="18" charset="0"/>
            </a:endParaRPr>
          </a:p>
        </p:txBody>
      </p:sp>
      <p:sp>
        <p:nvSpPr>
          <p:cNvPr id="52245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200" dirty="0" smtClean="0">
                <a:solidFill>
                  <a:srgbClr val="D38E27"/>
                </a:solidFill>
              </a:rPr>
              <a:t>2018-05-18  </a:t>
            </a:r>
            <a:r>
              <a:rPr lang="cs-CZ" sz="1200" dirty="0">
                <a:solidFill>
                  <a:srgbClr val="D38E27"/>
                </a:solidFill>
              </a:rPr>
              <a:t>-  </a:t>
            </a:r>
            <a:r>
              <a:rPr lang="cs-CZ" sz="1200" dirty="0" err="1">
                <a:solidFill>
                  <a:srgbClr val="D38E27"/>
                </a:solidFill>
              </a:rPr>
              <a:t>FyM</a:t>
            </a:r>
            <a:r>
              <a:rPr lang="cs-CZ" sz="1200" dirty="0">
                <a:solidFill>
                  <a:srgbClr val="D38E27"/>
                </a:solidFill>
              </a:rPr>
              <a:t> - Obdržálek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8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8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38" presetID="8" presetClass="entr" presetSubtype="16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8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8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5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3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4" dur="2000"/>
                                        <p:tgtEl>
                                          <p:spTgt spid="88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9" dur="2000"/>
                                        <p:tgtEl>
                                          <p:spTgt spid="88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2" dur="2000"/>
                                        <p:tgtEl>
                                          <p:spTgt spid="88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6" dur="2000"/>
                                        <p:tgtEl>
                                          <p:spTgt spid="88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0" dur="2000"/>
                                        <p:tgtEl>
                                          <p:spTgt spid="88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75" grpId="0" animBg="1"/>
      <p:bldP spid="88077" grpId="0" animBg="1"/>
      <p:bldP spid="88078" grpId="0" animBg="1"/>
      <p:bldP spid="88079" grpId="0" animBg="1"/>
      <p:bldP spid="88080" grpId="0" animBg="1"/>
      <p:bldP spid="88082" grpId="0" animBg="1"/>
      <p:bldP spid="8" grpId="0"/>
      <p:bldP spid="9" grpId="0"/>
      <p:bldP spid="11" grpId="0" animBg="1"/>
      <p:bldP spid="1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2709863"/>
            <a:ext cx="8713788" cy="1655762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b="1" i="1" smtClean="0">
                <a:solidFill>
                  <a:srgbClr val="CC0000"/>
                </a:solidFill>
                <a:latin typeface="Book Antiqua" pitchFamily="18" charset="0"/>
              </a:rPr>
              <a:t>Přímá </a:t>
            </a:r>
            <a:r>
              <a:rPr lang="cs-CZ" sz="3000" b="1" i="1" smtClean="0">
                <a:solidFill>
                  <a:schemeClr val="tx1"/>
                </a:solidFill>
                <a:latin typeface="Book Antiqua" pitchFamily="18" charset="0"/>
              </a:rPr>
              <a:t>Lorentzova transformace: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en-GB" sz="3000" i="1" smtClean="0">
                <a:solidFill>
                  <a:srgbClr val="32B503"/>
                </a:solidFill>
                <a:latin typeface="Book Antiqua" pitchFamily="18" charset="0"/>
              </a:rPr>
              <a:t>x’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	 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sz="3000" i="1" smtClean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sz="3000" i="1" smtClean="0">
                <a:solidFill>
                  <a:srgbClr val="FF3300"/>
                </a:solidFill>
                <a:latin typeface="Book Antiqua" pitchFamily="18" charset="0"/>
              </a:rPr>
              <a:t>x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sz="3000" i="1" smtClean="0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i="1" smtClean="0">
                <a:solidFill>
                  <a:srgbClr val="FF3300"/>
                </a:solidFill>
                <a:latin typeface="Book Antiqua" pitchFamily="18" charset="0"/>
              </a:rPr>
              <a:t>x</a:t>
            </a:r>
            <a:r>
              <a:rPr lang="cs-CZ" sz="3000" baseline="-25000" smtClean="0">
                <a:solidFill>
                  <a:srgbClr val="FF3300"/>
                </a:solidFill>
                <a:latin typeface="Book Antiqua" pitchFamily="18" charset="0"/>
              </a:rPr>
              <a:t>0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) 	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sz="3000" i="1" smtClean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(       </a:t>
            </a:r>
            <a:r>
              <a:rPr lang="en-GB" sz="3000" i="1" smtClean="0">
                <a:solidFill>
                  <a:srgbClr val="FF3300"/>
                </a:solidFill>
                <a:latin typeface="Book Antiqua" pitchFamily="18" charset="0"/>
              </a:rPr>
              <a:t>x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sz="3000" i="1" smtClean="0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i="1" smtClean="0">
                <a:solidFill>
                  <a:srgbClr val="FF3300"/>
                </a:solidFill>
                <a:latin typeface="Book Antiqua" pitchFamily="18" charset="0"/>
              </a:rPr>
              <a:t>x</a:t>
            </a:r>
            <a:r>
              <a:rPr lang="cs-CZ" sz="3000" baseline="-25000" smtClean="0">
                <a:solidFill>
                  <a:srgbClr val="FF3300"/>
                </a:solidFill>
                <a:latin typeface="Book Antiqua" pitchFamily="18" charset="0"/>
              </a:rPr>
              <a:t>0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)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i="1" smtClean="0">
                <a:solidFill>
                  <a:srgbClr val="32B503"/>
                </a:solidFill>
                <a:latin typeface="Book Antiqua" pitchFamily="18" charset="0"/>
              </a:rPr>
              <a:t>x</a:t>
            </a:r>
            <a:r>
              <a:rPr lang="cs-CZ" sz="3000" baseline="-25000" smtClean="0">
                <a:solidFill>
                  <a:srgbClr val="32B503"/>
                </a:solidFill>
                <a:latin typeface="Book Antiqua" pitchFamily="18" charset="0"/>
              </a:rPr>
              <a:t>0</a:t>
            </a:r>
            <a:r>
              <a:rPr lang="en-GB" sz="3000" i="1" smtClean="0">
                <a:solidFill>
                  <a:srgbClr val="32B503"/>
                </a:solidFill>
                <a:latin typeface="Book Antiqua" pitchFamily="18" charset="0"/>
              </a:rPr>
              <a:t>’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	 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sz="3000" i="1" smtClean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sz="3000" i="1" smtClean="0">
                <a:solidFill>
                  <a:srgbClr val="FF3300"/>
                </a:solidFill>
                <a:latin typeface="Book Antiqua" pitchFamily="18" charset="0"/>
              </a:rPr>
              <a:t>x</a:t>
            </a:r>
            <a:r>
              <a:rPr lang="cs-CZ" sz="3000" baseline="-25000" smtClean="0">
                <a:solidFill>
                  <a:srgbClr val="FF3300"/>
                </a:solidFill>
                <a:latin typeface="Book Antiqua" pitchFamily="18" charset="0"/>
              </a:rPr>
              <a:t>0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sz="3000" i="1" smtClean="0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i="1" smtClean="0">
                <a:solidFill>
                  <a:srgbClr val="FF3300"/>
                </a:solidFill>
                <a:latin typeface="Book Antiqua" pitchFamily="18" charset="0"/>
              </a:rPr>
              <a:t>x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) 	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sz="3000" i="1" smtClean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l-GR" sz="3000" i="1" smtClean="0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sz="3000" i="1" smtClean="0">
                <a:solidFill>
                  <a:srgbClr val="FF3300"/>
                </a:solidFill>
                <a:latin typeface="Book Antiqua" pitchFamily="18" charset="0"/>
              </a:rPr>
              <a:t>x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 +     </a:t>
            </a:r>
            <a:r>
              <a:rPr lang="cs-CZ" sz="3000" i="1" smtClean="0">
                <a:solidFill>
                  <a:srgbClr val="FF3300"/>
                </a:solidFill>
                <a:latin typeface="Book Antiqua" pitchFamily="18" charset="0"/>
              </a:rPr>
              <a:t>x</a:t>
            </a:r>
            <a:r>
              <a:rPr lang="cs-CZ" sz="3000" baseline="-25000" smtClean="0">
                <a:solidFill>
                  <a:srgbClr val="FF3300"/>
                </a:solidFill>
                <a:latin typeface="Book Antiqua" pitchFamily="18" charset="0"/>
              </a:rPr>
              <a:t>0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) </a:t>
            </a:r>
            <a:endParaRPr lang="cs-CZ" sz="3000" smtClean="0">
              <a:latin typeface="Book Antiqua" pitchFamily="18" charset="0"/>
            </a:endParaRPr>
          </a:p>
        </p:txBody>
      </p:sp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32835" name="Text Box 6"/>
          <p:cNvSpPr txBox="1">
            <a:spLocks noChangeArrowheads="1"/>
          </p:cNvSpPr>
          <p:nvPr/>
        </p:nvSpPr>
        <p:spPr bwMode="auto">
          <a:xfrm>
            <a:off x="395288" y="404813"/>
            <a:ext cx="8424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Lorentzova trafo (shrnutí)</a:t>
            </a:r>
            <a:endParaRPr lang="en-US" sz="4000" i="1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250825" y="4581525"/>
            <a:ext cx="8713788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b="1" i="1">
                <a:solidFill>
                  <a:srgbClr val="CC0000"/>
                </a:solidFill>
                <a:latin typeface="Book Antiqua" pitchFamily="18" charset="0"/>
              </a:rPr>
              <a:t>Inverzní </a:t>
            </a:r>
            <a:r>
              <a:rPr lang="cs-CZ" sz="3000" b="1" i="1">
                <a:latin typeface="Book Antiqua" pitchFamily="18" charset="0"/>
              </a:rPr>
              <a:t>Lorentzova transformace:</a:t>
            </a:r>
            <a:r>
              <a:rPr lang="cs-CZ" sz="3000" b="1" i="1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el-GR" sz="3000" i="1">
                <a:latin typeface="Book Antiqua" pitchFamily="18" charset="0"/>
              </a:rPr>
              <a:t>β</a:t>
            </a:r>
            <a:r>
              <a:rPr lang="en-GB" sz="3000" i="1">
                <a:latin typeface="Book Antiqua" pitchFamily="18" charset="0"/>
              </a:rPr>
              <a:t>’ = </a:t>
            </a:r>
            <a:r>
              <a:rPr lang="en-GB" sz="3200" i="1" baseline="6000"/>
              <a:t>–</a:t>
            </a:r>
            <a:r>
              <a:rPr lang="en-GB"/>
              <a:t> </a:t>
            </a:r>
            <a:r>
              <a:rPr lang="el-GR" sz="3000" i="1">
                <a:latin typeface="Book Antiqua" pitchFamily="18" charset="0"/>
              </a:rPr>
              <a:t>β</a:t>
            </a:r>
            <a:r>
              <a:rPr lang="en-GB" sz="3000" i="1">
                <a:latin typeface="Book Antiqua" pitchFamily="18" charset="0"/>
              </a:rPr>
              <a:t> </a:t>
            </a:r>
            <a:endParaRPr lang="cs-CZ" sz="3000" i="1">
              <a:solidFill>
                <a:srgbClr val="CC0000"/>
              </a:solidFill>
              <a:latin typeface="Book Antiqua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en-GB" sz="3000" i="1">
                <a:solidFill>
                  <a:srgbClr val="FF3300"/>
                </a:solidFill>
                <a:latin typeface="Book Antiqua" pitchFamily="18" charset="0"/>
              </a:rPr>
              <a:t>x</a:t>
            </a:r>
            <a:r>
              <a:rPr lang="cs-CZ" sz="3000" i="1">
                <a:solidFill>
                  <a:srgbClr val="FF3300"/>
                </a:solidFill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	 </a:t>
            </a:r>
            <a:r>
              <a:rPr lang="cs-CZ" sz="3000" i="1">
                <a:latin typeface="Book Antiqua" pitchFamily="18" charset="0"/>
              </a:rPr>
              <a:t>= </a:t>
            </a:r>
            <a:r>
              <a:rPr lang="el-GR" sz="3000" i="1">
                <a:latin typeface="Book Antiqua" pitchFamily="18" charset="0"/>
              </a:rPr>
              <a:t>γ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(</a:t>
            </a:r>
            <a:r>
              <a:rPr lang="en-GB" sz="3000" i="1">
                <a:solidFill>
                  <a:srgbClr val="32B503"/>
                </a:solidFill>
                <a:latin typeface="Book Antiqua" pitchFamily="18" charset="0"/>
              </a:rPr>
              <a:t>x’</a:t>
            </a:r>
            <a:r>
              <a:rPr lang="cs-CZ" sz="3000" i="1">
                <a:latin typeface="Book Antiqua" pitchFamily="18" charset="0"/>
              </a:rPr>
              <a:t>+ </a:t>
            </a:r>
            <a:r>
              <a:rPr lang="el-GR" sz="3000" i="1">
                <a:latin typeface="Book Antiqua" pitchFamily="18" charset="0"/>
              </a:rPr>
              <a:t>β</a:t>
            </a:r>
            <a:r>
              <a:rPr lang="en-GB" sz="3000" i="1">
                <a:latin typeface="Book Antiqua" pitchFamily="18" charset="0"/>
              </a:rPr>
              <a:t> </a:t>
            </a:r>
            <a:r>
              <a:rPr lang="cs-CZ" sz="3000" i="1">
                <a:solidFill>
                  <a:srgbClr val="32B503"/>
                </a:solidFill>
                <a:latin typeface="Book Antiqua" pitchFamily="18" charset="0"/>
              </a:rPr>
              <a:t>x</a:t>
            </a:r>
            <a:r>
              <a:rPr lang="cs-CZ" sz="3000" baseline="-25000">
                <a:solidFill>
                  <a:srgbClr val="32B503"/>
                </a:solidFill>
                <a:latin typeface="Book Antiqua" pitchFamily="18" charset="0"/>
              </a:rPr>
              <a:t>0</a:t>
            </a:r>
            <a:r>
              <a:rPr lang="en-GB" sz="3000" i="1">
                <a:solidFill>
                  <a:srgbClr val="32B503"/>
                </a:solidFill>
                <a:latin typeface="Book Antiqua" pitchFamily="18" charset="0"/>
              </a:rPr>
              <a:t>’</a:t>
            </a:r>
            <a:r>
              <a:rPr lang="cs-CZ" sz="3000">
                <a:latin typeface="Book Antiqua" pitchFamily="18" charset="0"/>
              </a:rPr>
              <a:t>) 	</a:t>
            </a:r>
            <a:r>
              <a:rPr lang="cs-CZ" sz="3000" i="1">
                <a:latin typeface="Book Antiqua" pitchFamily="18" charset="0"/>
              </a:rPr>
              <a:t>= </a:t>
            </a:r>
            <a:r>
              <a:rPr lang="el-GR" sz="3000" i="1">
                <a:latin typeface="Book Antiqua" pitchFamily="18" charset="0"/>
              </a:rPr>
              <a:t>γ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(    </a:t>
            </a:r>
            <a:r>
              <a:rPr lang="en-GB" sz="3000" i="1">
                <a:solidFill>
                  <a:srgbClr val="32B503"/>
                </a:solidFill>
                <a:latin typeface="Book Antiqua" pitchFamily="18" charset="0"/>
              </a:rPr>
              <a:t>x’</a:t>
            </a:r>
            <a:r>
              <a:rPr lang="cs-CZ" sz="3000" i="1">
                <a:latin typeface="Book Antiqua" pitchFamily="18" charset="0"/>
              </a:rPr>
              <a:t>+ </a:t>
            </a:r>
            <a:r>
              <a:rPr lang="en-GB" sz="3000" i="1">
                <a:latin typeface="Book Antiqua" pitchFamily="18" charset="0"/>
              </a:rPr>
              <a:t> </a:t>
            </a:r>
            <a:r>
              <a:rPr lang="el-GR" sz="3000" i="1">
                <a:latin typeface="Book Antiqua" pitchFamily="18" charset="0"/>
              </a:rPr>
              <a:t>β</a:t>
            </a:r>
            <a:r>
              <a:rPr lang="en-GB" sz="3000" i="1">
                <a:latin typeface="Book Antiqua" pitchFamily="18" charset="0"/>
              </a:rPr>
              <a:t> </a:t>
            </a:r>
            <a:r>
              <a:rPr lang="cs-CZ" sz="3000" i="1">
                <a:solidFill>
                  <a:srgbClr val="32B503"/>
                </a:solidFill>
                <a:latin typeface="Book Antiqua" pitchFamily="18" charset="0"/>
              </a:rPr>
              <a:t>x</a:t>
            </a:r>
            <a:r>
              <a:rPr lang="cs-CZ" sz="3000" baseline="-25000">
                <a:solidFill>
                  <a:srgbClr val="32B503"/>
                </a:solidFill>
                <a:latin typeface="Book Antiqua" pitchFamily="18" charset="0"/>
              </a:rPr>
              <a:t>0</a:t>
            </a:r>
            <a:r>
              <a:rPr lang="en-GB" sz="3000" i="1">
                <a:solidFill>
                  <a:srgbClr val="32B503"/>
                </a:solidFill>
                <a:latin typeface="Book Antiqua" pitchFamily="18" charset="0"/>
              </a:rPr>
              <a:t>’</a:t>
            </a:r>
            <a:r>
              <a:rPr lang="cs-CZ" sz="3000">
                <a:latin typeface="Book Antiqua" pitchFamily="18" charset="0"/>
              </a:rPr>
              <a:t>)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i="1">
                <a:solidFill>
                  <a:srgbClr val="FF3300"/>
                </a:solidFill>
                <a:latin typeface="Book Antiqua" pitchFamily="18" charset="0"/>
              </a:rPr>
              <a:t>x</a:t>
            </a:r>
            <a:r>
              <a:rPr lang="cs-CZ" sz="3000" baseline="-25000">
                <a:solidFill>
                  <a:srgbClr val="FF3300"/>
                </a:solidFill>
                <a:latin typeface="Book Antiqua" pitchFamily="18" charset="0"/>
              </a:rPr>
              <a:t>0</a:t>
            </a:r>
            <a:r>
              <a:rPr lang="cs-CZ" sz="3000" i="1">
                <a:solidFill>
                  <a:srgbClr val="FF3300"/>
                </a:solidFill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	 </a:t>
            </a:r>
            <a:r>
              <a:rPr lang="cs-CZ" sz="3000" i="1">
                <a:latin typeface="Book Antiqua" pitchFamily="18" charset="0"/>
              </a:rPr>
              <a:t>= </a:t>
            </a:r>
            <a:r>
              <a:rPr lang="el-GR" sz="3000" i="1">
                <a:latin typeface="Book Antiqua" pitchFamily="18" charset="0"/>
              </a:rPr>
              <a:t>γ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(</a:t>
            </a:r>
            <a:r>
              <a:rPr lang="en-GB" sz="3000" i="1">
                <a:latin typeface="Book Antiqua" pitchFamily="18" charset="0"/>
              </a:rPr>
              <a:t>x</a:t>
            </a:r>
            <a:r>
              <a:rPr lang="cs-CZ" sz="3000" baseline="-25000">
                <a:latin typeface="Book Antiqua" pitchFamily="18" charset="0"/>
              </a:rPr>
              <a:t>0</a:t>
            </a:r>
            <a:r>
              <a:rPr lang="en-GB" sz="3000" i="1">
                <a:latin typeface="Book Antiqua" pitchFamily="18" charset="0"/>
              </a:rPr>
              <a:t>’</a:t>
            </a:r>
            <a:r>
              <a:rPr lang="cs-CZ" sz="3000" i="1">
                <a:latin typeface="Book Antiqua" pitchFamily="18" charset="0"/>
              </a:rPr>
              <a:t>+ </a:t>
            </a:r>
            <a:r>
              <a:rPr lang="el-GR" sz="3000" i="1">
                <a:latin typeface="Book Antiqua" pitchFamily="18" charset="0"/>
              </a:rPr>
              <a:t>β</a:t>
            </a:r>
            <a:r>
              <a:rPr lang="en-GB" sz="3000" i="1">
                <a:latin typeface="Book Antiqua" pitchFamily="18" charset="0"/>
              </a:rPr>
              <a:t> </a:t>
            </a:r>
            <a:r>
              <a:rPr lang="cs-CZ" sz="3000" i="1">
                <a:solidFill>
                  <a:srgbClr val="32B503"/>
                </a:solidFill>
                <a:latin typeface="Book Antiqua" pitchFamily="18" charset="0"/>
              </a:rPr>
              <a:t>x</a:t>
            </a:r>
            <a:r>
              <a:rPr lang="en-GB" sz="3000" i="1">
                <a:solidFill>
                  <a:srgbClr val="32B503"/>
                </a:solidFill>
                <a:latin typeface="Book Antiqua" pitchFamily="18" charset="0"/>
              </a:rPr>
              <a:t>’</a:t>
            </a:r>
            <a:r>
              <a:rPr lang="cs-CZ" sz="3000">
                <a:latin typeface="Book Antiqua" pitchFamily="18" charset="0"/>
              </a:rPr>
              <a:t>) 	</a:t>
            </a:r>
            <a:r>
              <a:rPr lang="cs-CZ" sz="3000" i="1">
                <a:latin typeface="Book Antiqua" pitchFamily="18" charset="0"/>
              </a:rPr>
              <a:t>= </a:t>
            </a:r>
            <a:r>
              <a:rPr lang="el-GR" sz="3000" i="1">
                <a:latin typeface="Book Antiqua" pitchFamily="18" charset="0"/>
              </a:rPr>
              <a:t>γ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(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el-GR" sz="3000" i="1">
                <a:latin typeface="Book Antiqua" pitchFamily="18" charset="0"/>
              </a:rPr>
              <a:t>β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en-GB" sz="3000" i="1">
                <a:solidFill>
                  <a:srgbClr val="32B503"/>
                </a:solidFill>
                <a:latin typeface="Book Antiqua" pitchFamily="18" charset="0"/>
              </a:rPr>
              <a:t>x’</a:t>
            </a:r>
            <a:r>
              <a:rPr lang="cs-CZ" sz="3000">
                <a:latin typeface="Book Antiqua" pitchFamily="18" charset="0"/>
              </a:rPr>
              <a:t> +    </a:t>
            </a:r>
            <a:r>
              <a:rPr lang="cs-CZ" sz="3000" i="1">
                <a:solidFill>
                  <a:srgbClr val="32B503"/>
                </a:solidFill>
                <a:latin typeface="Book Antiqua" pitchFamily="18" charset="0"/>
              </a:rPr>
              <a:t>x</a:t>
            </a:r>
            <a:r>
              <a:rPr lang="cs-CZ" sz="3000" baseline="-25000">
                <a:solidFill>
                  <a:srgbClr val="32B503"/>
                </a:solidFill>
                <a:latin typeface="Book Antiqua" pitchFamily="18" charset="0"/>
              </a:rPr>
              <a:t>0</a:t>
            </a:r>
            <a:r>
              <a:rPr lang="en-GB" sz="3000" i="1">
                <a:solidFill>
                  <a:srgbClr val="32B503"/>
                </a:solidFill>
                <a:latin typeface="Book Antiqua" pitchFamily="18" charset="0"/>
              </a:rPr>
              <a:t>’</a:t>
            </a:r>
            <a:r>
              <a:rPr lang="cs-CZ" sz="3000">
                <a:latin typeface="Book Antiqua" pitchFamily="18" charset="0"/>
              </a:rPr>
              <a:t>) </a:t>
            </a:r>
          </a:p>
        </p:txBody>
      </p:sp>
      <p:sp>
        <p:nvSpPr>
          <p:cNvPr id="6" name="Zástupný symbol pro obsah 2"/>
          <p:cNvSpPr>
            <a:spLocks/>
          </p:cNvSpPr>
          <p:nvPr/>
        </p:nvSpPr>
        <p:spPr bwMode="auto">
          <a:xfrm>
            <a:off x="466725" y="1052513"/>
            <a:ext cx="8713788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b="1" i="1">
                <a:latin typeface="Book Antiqua" pitchFamily="18" charset="0"/>
              </a:rPr>
              <a:t>Označme </a:t>
            </a:r>
          </a:p>
        </p:txBody>
      </p:sp>
      <p:graphicFrame>
        <p:nvGraphicFramePr>
          <p:cNvPr id="32832" name="Object 64"/>
          <p:cNvGraphicFramePr>
            <a:graphicFrameLocks noChangeAspect="1"/>
          </p:cNvGraphicFramePr>
          <p:nvPr/>
        </p:nvGraphicFramePr>
        <p:xfrm>
          <a:off x="577850" y="1527175"/>
          <a:ext cx="4270375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76" name="Equation" r:id="rId4" imgW="4356100" imgH="1130300" progId="">
                  <p:embed/>
                </p:oleObj>
              </mc:Choice>
              <mc:Fallback>
                <p:oleObj name="Equation" r:id="rId4" imgW="4356100" imgH="1130300" progId="">
                  <p:embed/>
                  <p:pic>
                    <p:nvPicPr>
                      <p:cNvPr id="0" name="Picture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850" y="1527175"/>
                        <a:ext cx="4270375" cy="1108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838" name="Rectangle 11"/>
          <p:cNvSpPr>
            <a:spLocks noChangeArrowheads="1"/>
          </p:cNvSpPr>
          <p:nvPr/>
        </p:nvSpPr>
        <p:spPr bwMode="auto">
          <a:xfrm>
            <a:off x="5121275" y="1716088"/>
            <a:ext cx="35544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000" b="1">
                <a:latin typeface="Book Antiqua" pitchFamily="18" charset="0"/>
              </a:rPr>
              <a:t>(</a:t>
            </a:r>
            <a:r>
              <a:rPr lang="cs-CZ" sz="3000" b="1">
                <a:latin typeface="Book Antiqua" pitchFamily="18" charset="0"/>
              </a:rPr>
              <a:t>Lorentzův činitel)</a:t>
            </a:r>
            <a:endParaRPr lang="en-US" sz="3000" b="1">
              <a:latin typeface="Book Antiqua" pitchFamily="18" charset="0"/>
            </a:endParaRPr>
          </a:p>
        </p:txBody>
      </p:sp>
      <p:sp>
        <p:nvSpPr>
          <p:cNvPr id="32839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200" dirty="0" smtClean="0">
                <a:solidFill>
                  <a:srgbClr val="D38E27"/>
                </a:solidFill>
              </a:rPr>
              <a:t>2018-05-18  </a:t>
            </a:r>
            <a:r>
              <a:rPr lang="cs-CZ" sz="1200" dirty="0">
                <a:solidFill>
                  <a:srgbClr val="D38E27"/>
                </a:solidFill>
              </a:rPr>
              <a:t>-  </a:t>
            </a:r>
            <a:r>
              <a:rPr lang="cs-CZ" sz="1200" dirty="0" err="1">
                <a:solidFill>
                  <a:srgbClr val="D38E27"/>
                </a:solidFill>
              </a:rPr>
              <a:t>FyM</a:t>
            </a:r>
            <a:r>
              <a:rPr lang="cs-CZ" sz="1200" dirty="0">
                <a:solidFill>
                  <a:srgbClr val="D38E27"/>
                </a:solidFill>
              </a:rPr>
              <a:t> - Obdržálek</a:t>
            </a:r>
          </a:p>
        </p:txBody>
      </p:sp>
      <p:sp>
        <p:nvSpPr>
          <p:cNvPr id="12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12163E96-656A-4186-94C4-86721FA46708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27</a:t>
            </a:fld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/48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1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ovéPole 4"/>
          <p:cNvSpPr txBox="1">
            <a:spLocks noChangeArrowheads="1"/>
          </p:cNvSpPr>
          <p:nvPr/>
        </p:nvSpPr>
        <p:spPr bwMode="auto">
          <a:xfrm>
            <a:off x="1125538" y="484188"/>
            <a:ext cx="70405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3200" b="1" i="1">
                <a:latin typeface="Book Antiqua" pitchFamily="18" charset="0"/>
              </a:rPr>
              <a:t>Relativistická kinematika graficky: </a:t>
            </a:r>
            <a:r>
              <a:rPr lang="el-GR" altLang="cs-CZ" sz="3200" b="1" i="1">
                <a:latin typeface="Book Antiqua" pitchFamily="18" charset="0"/>
              </a:rPr>
              <a:t>β</a:t>
            </a:r>
            <a:endParaRPr lang="cs-CZ" altLang="cs-CZ" sz="3200" b="1" i="1">
              <a:latin typeface="Book Antiqua" pitchFamily="18" charset="0"/>
            </a:endParaRPr>
          </a:p>
        </p:txBody>
      </p:sp>
      <p:cxnSp>
        <p:nvCxnSpPr>
          <p:cNvPr id="7" name="Přímá spojovací čára 6"/>
          <p:cNvCxnSpPr>
            <a:cxnSpLocks noChangeShapeType="1"/>
          </p:cNvCxnSpPr>
          <p:nvPr/>
        </p:nvCxnSpPr>
        <p:spPr bwMode="auto">
          <a:xfrm flipH="1">
            <a:off x="4202113" y="1744663"/>
            <a:ext cx="33337" cy="4456112"/>
          </a:xfrm>
          <a:prstGeom prst="line">
            <a:avLst/>
          </a:prstGeom>
          <a:noFill/>
          <a:ln w="57150" algn="ctr">
            <a:solidFill>
              <a:srgbClr val="0070C0"/>
            </a:solidFill>
            <a:round/>
            <a:headEnd/>
            <a:tailEnd/>
          </a:ln>
        </p:spPr>
      </p:cxnSp>
      <p:cxnSp>
        <p:nvCxnSpPr>
          <p:cNvPr id="9" name="Přímá spojovací čára 8"/>
          <p:cNvCxnSpPr>
            <a:cxnSpLocks noChangeShapeType="1"/>
          </p:cNvCxnSpPr>
          <p:nvPr/>
        </p:nvCxnSpPr>
        <p:spPr bwMode="auto">
          <a:xfrm>
            <a:off x="1519238" y="3725863"/>
            <a:ext cx="5446712" cy="0"/>
          </a:xfrm>
          <a:prstGeom prst="line">
            <a:avLst/>
          </a:prstGeom>
          <a:noFill/>
          <a:ln w="57150" algn="ctr">
            <a:solidFill>
              <a:srgbClr val="0070C0"/>
            </a:solidFill>
            <a:round/>
            <a:headEnd/>
            <a:tailEnd/>
          </a:ln>
        </p:spPr>
      </p:cxnSp>
      <p:cxnSp>
        <p:nvCxnSpPr>
          <p:cNvPr id="15" name="Přímá spojovací čára 14"/>
          <p:cNvCxnSpPr>
            <a:cxnSpLocks noChangeShapeType="1"/>
          </p:cNvCxnSpPr>
          <p:nvPr/>
        </p:nvCxnSpPr>
        <p:spPr bwMode="auto">
          <a:xfrm flipH="1">
            <a:off x="3178175" y="1744663"/>
            <a:ext cx="1871663" cy="4470400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9" name="Přímá spojovací čára 18"/>
          <p:cNvCxnSpPr/>
          <p:nvPr/>
        </p:nvCxnSpPr>
        <p:spPr>
          <a:xfrm rot="10800000" flipV="1">
            <a:off x="1714500" y="1500188"/>
            <a:ext cx="4786313" cy="4714875"/>
          </a:xfrm>
          <a:prstGeom prst="line">
            <a:avLst/>
          </a:prstGeom>
          <a:ln w="57150" cmpd="tri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>
            <a:off x="1928813" y="1571625"/>
            <a:ext cx="4857750" cy="4572000"/>
          </a:xfrm>
          <a:prstGeom prst="line">
            <a:avLst/>
          </a:prstGeom>
          <a:ln w="76200" cmpd="tri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>
            <a:cxnSpLocks noChangeShapeType="1"/>
          </p:cNvCxnSpPr>
          <p:nvPr/>
        </p:nvCxnSpPr>
        <p:spPr bwMode="auto">
          <a:xfrm flipH="1">
            <a:off x="788988" y="2632075"/>
            <a:ext cx="6542087" cy="2300288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2928938" y="1211263"/>
            <a:ext cx="1984375" cy="461962"/>
          </a:xfrm>
          <a:prstGeom prst="rect">
            <a:avLst/>
          </a:prstGeom>
          <a:solidFill>
            <a:schemeClr val="bg1">
              <a:alpha val="25098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400" i="1">
                <a:solidFill>
                  <a:srgbClr val="00B0F0"/>
                </a:solidFill>
                <a:latin typeface="Book Antiqua" pitchFamily="18" charset="0"/>
              </a:rPr>
              <a:t>x=</a:t>
            </a:r>
            <a:r>
              <a:rPr lang="cs-CZ" altLang="cs-CZ" sz="2400">
                <a:solidFill>
                  <a:srgbClr val="00B0F0"/>
                </a:solidFill>
                <a:latin typeface="Book Antiqua" pitchFamily="18" charset="0"/>
              </a:rPr>
              <a:t>0</a:t>
            </a:r>
            <a:r>
              <a:rPr lang="cs-CZ" altLang="cs-CZ" sz="2400" i="1">
                <a:solidFill>
                  <a:srgbClr val="00B0F0"/>
                </a:solidFill>
                <a:latin typeface="Book Antiqua" pitchFamily="18" charset="0"/>
              </a:rPr>
              <a:t>; x</a:t>
            </a:r>
            <a:r>
              <a:rPr lang="cs-CZ" altLang="cs-CZ" sz="2400" baseline="-25000">
                <a:solidFill>
                  <a:srgbClr val="00B0F0"/>
                </a:solidFill>
                <a:latin typeface="Book Antiqua" pitchFamily="18" charset="0"/>
              </a:rPr>
              <a:t>0</a:t>
            </a:r>
            <a:r>
              <a:rPr lang="cs-CZ" altLang="cs-CZ" sz="2400" i="1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cs-CZ" altLang="cs-CZ" sz="2400">
                <a:solidFill>
                  <a:srgbClr val="00B0F0"/>
                </a:solidFill>
                <a:latin typeface="Book Antiqua" pitchFamily="18" charset="0"/>
              </a:rPr>
              <a:t>libov.</a:t>
            </a:r>
            <a:endParaRPr lang="cs-CZ" altLang="cs-CZ" sz="2400" b="1" i="1">
              <a:solidFill>
                <a:srgbClr val="00B0F0"/>
              </a:solidFill>
              <a:latin typeface="Book Antiqua" pitchFamily="18" charset="0"/>
            </a:endParaRP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6299200" y="3781425"/>
            <a:ext cx="2844800" cy="460375"/>
          </a:xfrm>
          <a:prstGeom prst="rect">
            <a:avLst/>
          </a:prstGeom>
          <a:solidFill>
            <a:schemeClr val="bg1">
              <a:lumMod val="95000"/>
              <a:alpha val="25098"/>
            </a:schemeClr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altLang="cs-CZ" sz="2400" i="1" dirty="0">
                <a:solidFill>
                  <a:srgbClr val="0070C0"/>
                </a:solidFill>
                <a:latin typeface="Book Antiqua" pitchFamily="18" charset="0"/>
              </a:rPr>
              <a:t>x; </a:t>
            </a:r>
            <a:r>
              <a:rPr lang="cs-CZ" altLang="cs-CZ" sz="2400" dirty="0" smtClean="0">
                <a:solidFill>
                  <a:srgbClr val="0070C0"/>
                </a:solidFill>
                <a:latin typeface="Book Antiqua" pitchFamily="18" charset="0"/>
              </a:rPr>
              <a:t>současnost</a:t>
            </a:r>
            <a:r>
              <a:rPr lang="cs-CZ" altLang="cs-CZ" sz="2400" i="1" dirty="0" smtClean="0">
                <a:solidFill>
                  <a:srgbClr val="0070C0"/>
                </a:solidFill>
                <a:latin typeface="Book Antiqua" pitchFamily="18" charset="0"/>
              </a:rPr>
              <a:t> x</a:t>
            </a:r>
            <a:r>
              <a:rPr lang="cs-CZ" altLang="cs-CZ" sz="2400" baseline="-25000" dirty="0" smtClean="0">
                <a:solidFill>
                  <a:srgbClr val="0070C0"/>
                </a:solidFill>
                <a:latin typeface="Book Antiqua" pitchFamily="18" charset="0"/>
              </a:rPr>
              <a:t>0</a:t>
            </a:r>
            <a:r>
              <a:rPr lang="cs-CZ" altLang="cs-CZ" sz="2400" i="1" dirty="0" smtClean="0">
                <a:solidFill>
                  <a:srgbClr val="0070C0"/>
                </a:solidFill>
                <a:latin typeface="Book Antiqua" pitchFamily="18" charset="0"/>
              </a:rPr>
              <a:t> = </a:t>
            </a:r>
            <a:r>
              <a:rPr lang="cs-CZ" altLang="cs-CZ" sz="2400" dirty="0" smtClean="0">
                <a:solidFill>
                  <a:srgbClr val="0070C0"/>
                </a:solidFill>
                <a:latin typeface="Book Antiqua" pitchFamily="18" charset="0"/>
              </a:rPr>
              <a:t>0</a:t>
            </a:r>
            <a:endParaRPr lang="cs-CZ" altLang="cs-CZ" sz="2400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5026025" y="1225550"/>
            <a:ext cx="2127250" cy="830263"/>
          </a:xfrm>
          <a:prstGeom prst="rect">
            <a:avLst/>
          </a:prstGeom>
          <a:solidFill>
            <a:srgbClr val="CC0000">
              <a:alpha val="16078"/>
            </a:srgb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cs-CZ" altLang="cs-CZ" sz="2400" i="1">
                <a:solidFill>
                  <a:srgbClr val="FF0000"/>
                </a:solidFill>
                <a:latin typeface="Book Antiqua" pitchFamily="18" charset="0"/>
              </a:rPr>
              <a:t>x‘=</a:t>
            </a:r>
            <a:r>
              <a:rPr lang="cs-CZ" altLang="cs-CZ" sz="24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cs-CZ" altLang="cs-CZ" sz="2400" i="1">
                <a:solidFill>
                  <a:srgbClr val="FF0000"/>
                </a:solidFill>
                <a:latin typeface="Book Antiqua" pitchFamily="18" charset="0"/>
              </a:rPr>
              <a:t>; x</a:t>
            </a:r>
            <a:r>
              <a:rPr lang="cs-CZ" altLang="cs-CZ" sz="2400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en-US" altLang="cs-CZ" sz="2400" i="1">
                <a:solidFill>
                  <a:srgbClr val="FF0000"/>
                </a:solidFill>
                <a:latin typeface="Book Antiqua" pitchFamily="18" charset="0"/>
              </a:rPr>
              <a:t>’</a:t>
            </a:r>
            <a:r>
              <a:rPr lang="cs-CZ" altLang="cs-CZ" sz="2400" i="1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cs-CZ" altLang="cs-CZ" sz="2400">
                <a:solidFill>
                  <a:srgbClr val="FF0000"/>
                </a:solidFill>
                <a:latin typeface="Book Antiqua" pitchFamily="18" charset="0"/>
              </a:rPr>
              <a:t>libov.</a:t>
            </a:r>
            <a:endParaRPr lang="cs-CZ" altLang="cs-CZ" sz="2400" b="1" i="1">
              <a:solidFill>
                <a:srgbClr val="FF0000"/>
              </a:solidFill>
              <a:latin typeface="Book Antiqua" pitchFamily="18" charset="0"/>
            </a:endParaRPr>
          </a:p>
          <a:p>
            <a:endParaRPr lang="cs-CZ" altLang="cs-CZ" sz="2400" b="1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6065838" y="3133725"/>
            <a:ext cx="3021012" cy="460375"/>
          </a:xfrm>
          <a:prstGeom prst="rect">
            <a:avLst/>
          </a:prstGeom>
          <a:solidFill>
            <a:srgbClr val="FF0000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400" i="1" noProof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i="1">
                <a:solidFill>
                  <a:srgbClr val="FF0000"/>
                </a:solidFill>
                <a:latin typeface="Book Antiqua" pitchFamily="18" charset="0"/>
              </a:rPr>
              <a:t>’</a:t>
            </a:r>
            <a:r>
              <a:rPr lang="cs-CZ" altLang="cs-CZ" sz="2400" i="1">
                <a:solidFill>
                  <a:srgbClr val="FF0000"/>
                </a:solidFill>
                <a:latin typeface="Book Antiqua" pitchFamily="18" charset="0"/>
              </a:rPr>
              <a:t>; </a:t>
            </a:r>
            <a:r>
              <a:rPr lang="cs-CZ" altLang="cs-CZ" sz="2400">
                <a:solidFill>
                  <a:srgbClr val="FF0000"/>
                </a:solidFill>
                <a:latin typeface="Book Antiqua" pitchFamily="18" charset="0"/>
              </a:rPr>
              <a:t>současnost</a:t>
            </a:r>
            <a:r>
              <a:rPr lang="cs-CZ" altLang="cs-CZ" sz="2400" i="1">
                <a:solidFill>
                  <a:srgbClr val="FF0000"/>
                </a:solidFill>
                <a:latin typeface="Book Antiqua" pitchFamily="18" charset="0"/>
              </a:rPr>
              <a:t> x</a:t>
            </a:r>
            <a:r>
              <a:rPr lang="cs-CZ" altLang="cs-CZ" sz="2400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en-US" altLang="cs-CZ" sz="2400" i="1">
                <a:solidFill>
                  <a:srgbClr val="FF0000"/>
                </a:solidFill>
                <a:latin typeface="Book Antiqua" pitchFamily="18" charset="0"/>
              </a:rPr>
              <a:t>’</a:t>
            </a:r>
            <a:r>
              <a:rPr lang="cs-CZ" altLang="cs-CZ" sz="2400" i="1">
                <a:solidFill>
                  <a:srgbClr val="FF0000"/>
                </a:solidFill>
                <a:latin typeface="Book Antiqua" pitchFamily="18" charset="0"/>
              </a:rPr>
              <a:t> = </a:t>
            </a:r>
            <a:r>
              <a:rPr lang="cs-CZ" altLang="cs-CZ" sz="2400">
                <a:solidFill>
                  <a:srgbClr val="FF0000"/>
                </a:solidFill>
                <a:latin typeface="Book Antiqua" pitchFamily="18" charset="0"/>
              </a:rPr>
              <a:t>0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6443663" y="4786313"/>
            <a:ext cx="24495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cs-CZ" sz="2400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en-US" altLang="cs-CZ" sz="2400" i="1">
                <a:solidFill>
                  <a:srgbClr val="FF0000"/>
                </a:solidFill>
                <a:latin typeface="Book Antiqua" pitchFamily="18" charset="0"/>
              </a:rPr>
              <a:t>’ </a:t>
            </a:r>
            <a:r>
              <a:rPr lang="en-US" altLang="cs-CZ" sz="2400" i="1">
                <a:latin typeface="Book Antiqua" pitchFamily="18" charset="0"/>
              </a:rPr>
              <a:t>= </a:t>
            </a:r>
            <a:r>
              <a:rPr lang="el-GR" altLang="cs-CZ" sz="2400" i="1">
                <a:solidFill>
                  <a:srgbClr val="0070C0"/>
                </a:solidFill>
                <a:latin typeface="Book Antiqua" pitchFamily="18" charset="0"/>
              </a:rPr>
              <a:t>γ</a:t>
            </a:r>
            <a:r>
              <a:rPr lang="en-US" altLang="cs-CZ" sz="2400">
                <a:solidFill>
                  <a:srgbClr val="0070C0"/>
                </a:solidFill>
                <a:latin typeface="Book Antiqua" pitchFamily="18" charset="0"/>
              </a:rPr>
              <a:t>(</a:t>
            </a:r>
            <a:r>
              <a:rPr lang="en-US" altLang="cs-CZ" sz="2400" i="1">
                <a:solidFill>
                  <a:srgbClr val="0070C0"/>
                </a:solidFill>
                <a:latin typeface="Book Antiqua" pitchFamily="18" charset="0"/>
              </a:rPr>
              <a:t>x – </a:t>
            </a:r>
            <a:r>
              <a:rPr lang="el-GR" altLang="cs-CZ" sz="2400" i="1">
                <a:solidFill>
                  <a:srgbClr val="0070C0"/>
                </a:solidFill>
                <a:latin typeface="Book Antiqua" pitchFamily="18" charset="0"/>
              </a:rPr>
              <a:t>β</a:t>
            </a:r>
            <a:r>
              <a:rPr lang="en-US" altLang="cs-CZ" sz="2400" i="1">
                <a:solidFill>
                  <a:srgbClr val="0070C0"/>
                </a:solidFill>
                <a:latin typeface="Book Antiqua" pitchFamily="18" charset="0"/>
              </a:rPr>
              <a:t> x</a:t>
            </a:r>
            <a:r>
              <a:rPr lang="en-US" altLang="cs-CZ" sz="2400" baseline="-25000">
                <a:solidFill>
                  <a:srgbClr val="0070C0"/>
                </a:solidFill>
                <a:latin typeface="Book Antiqua" pitchFamily="18" charset="0"/>
              </a:rPr>
              <a:t>0</a:t>
            </a:r>
            <a:r>
              <a:rPr lang="en-US" altLang="cs-CZ" sz="2400">
                <a:solidFill>
                  <a:srgbClr val="0070C0"/>
                </a:solidFill>
                <a:latin typeface="Book Antiqua" pitchFamily="18" charset="0"/>
              </a:rPr>
              <a:t>)</a:t>
            </a:r>
          </a:p>
          <a:p>
            <a:r>
              <a:rPr lang="en-US" altLang="cs-CZ" sz="2400" i="1">
                <a:solidFill>
                  <a:srgbClr val="FF0000"/>
                </a:solidFill>
                <a:latin typeface="Book Antiqua" pitchFamily="18" charset="0"/>
              </a:rPr>
              <a:t>x’</a:t>
            </a:r>
            <a:r>
              <a:rPr lang="en-US" altLang="cs-CZ" sz="2400" i="1">
                <a:solidFill>
                  <a:srgbClr val="32B503"/>
                </a:solidFill>
                <a:latin typeface="Book Antiqua" pitchFamily="18" charset="0"/>
              </a:rPr>
              <a:t>  </a:t>
            </a:r>
            <a:r>
              <a:rPr lang="en-US" altLang="cs-CZ" sz="2400" i="1">
                <a:latin typeface="Book Antiqua" pitchFamily="18" charset="0"/>
              </a:rPr>
              <a:t>=</a:t>
            </a:r>
            <a:r>
              <a:rPr lang="en-US" altLang="cs-CZ" sz="2400" i="1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el-GR" altLang="cs-CZ" sz="2400" i="1">
                <a:solidFill>
                  <a:srgbClr val="0070C0"/>
                </a:solidFill>
                <a:latin typeface="Book Antiqua" pitchFamily="18" charset="0"/>
              </a:rPr>
              <a:t>γ</a:t>
            </a:r>
            <a:r>
              <a:rPr lang="en-US" altLang="cs-CZ" sz="2400">
                <a:solidFill>
                  <a:srgbClr val="0070C0"/>
                </a:solidFill>
                <a:latin typeface="Book Antiqua" pitchFamily="18" charset="0"/>
              </a:rPr>
              <a:t>(</a:t>
            </a:r>
            <a:r>
              <a:rPr lang="en-US" altLang="cs-CZ" sz="2400" i="1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en-US" altLang="cs-CZ" sz="2400" baseline="-25000">
                <a:solidFill>
                  <a:srgbClr val="0070C0"/>
                </a:solidFill>
                <a:latin typeface="Book Antiqua" pitchFamily="18" charset="0"/>
              </a:rPr>
              <a:t>0</a:t>
            </a:r>
            <a:r>
              <a:rPr lang="en-US" altLang="cs-CZ" sz="2400" i="1">
                <a:solidFill>
                  <a:srgbClr val="0070C0"/>
                </a:solidFill>
                <a:latin typeface="Book Antiqua" pitchFamily="18" charset="0"/>
              </a:rPr>
              <a:t> – </a:t>
            </a:r>
            <a:r>
              <a:rPr lang="el-GR" altLang="cs-CZ" sz="2400" i="1">
                <a:solidFill>
                  <a:srgbClr val="0070C0"/>
                </a:solidFill>
                <a:latin typeface="Book Antiqua" pitchFamily="18" charset="0"/>
              </a:rPr>
              <a:t>β</a:t>
            </a:r>
            <a:r>
              <a:rPr lang="en-US" altLang="cs-CZ" sz="2400" i="1">
                <a:solidFill>
                  <a:srgbClr val="0070C0"/>
                </a:solidFill>
                <a:latin typeface="Book Antiqua" pitchFamily="18" charset="0"/>
              </a:rPr>
              <a:t> x</a:t>
            </a:r>
            <a:r>
              <a:rPr lang="en-US" altLang="cs-CZ" sz="2400">
                <a:solidFill>
                  <a:srgbClr val="0070C0"/>
                </a:solidFill>
                <a:latin typeface="Book Antiqua" pitchFamily="18" charset="0"/>
              </a:rPr>
              <a:t>)</a:t>
            </a:r>
            <a:endParaRPr lang="cs-CZ" altLang="cs-CZ" sz="2400">
              <a:solidFill>
                <a:srgbClr val="0070C0"/>
              </a:solidFill>
              <a:latin typeface="Book Antiqua" pitchFamily="18" charset="0"/>
            </a:endParaRPr>
          </a:p>
          <a:p>
            <a:endParaRPr lang="en-US" altLang="cs-CZ" sz="2400" b="1">
              <a:solidFill>
                <a:srgbClr val="0070C0"/>
              </a:solidFill>
            </a:endParaRPr>
          </a:p>
        </p:txBody>
      </p:sp>
      <p:sp>
        <p:nvSpPr>
          <p:cNvPr id="2" name="TextovéPole 28"/>
          <p:cNvSpPr txBox="1">
            <a:spLocks noChangeArrowheads="1"/>
          </p:cNvSpPr>
          <p:nvPr/>
        </p:nvSpPr>
        <p:spPr bwMode="auto">
          <a:xfrm>
            <a:off x="6550025" y="1600200"/>
            <a:ext cx="1006475" cy="3762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b="1" i="1">
                <a:latin typeface="Book Antiqua" pitchFamily="18" charset="0"/>
              </a:rPr>
              <a:t>světlo</a:t>
            </a:r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641350" y="1184275"/>
            <a:ext cx="409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3200" b="1" i="1">
                <a:solidFill>
                  <a:srgbClr val="00B0F0"/>
                </a:solidFill>
                <a:latin typeface="Book Antiqua" pitchFamily="18" charset="0"/>
              </a:rPr>
              <a:t>S</a:t>
            </a:r>
            <a:endParaRPr lang="en-US" altLang="cs-CZ" sz="3200" b="1" i="1">
              <a:solidFill>
                <a:srgbClr val="00B0F0"/>
              </a:solidFill>
              <a:latin typeface="Book Antiqua" pitchFamily="18" charset="0"/>
            </a:endParaRPr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603250" y="1606550"/>
            <a:ext cx="5222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3200" b="1" i="1">
                <a:solidFill>
                  <a:srgbClr val="FF0000"/>
                </a:solidFill>
                <a:latin typeface="Book Antiqua" pitchFamily="18" charset="0"/>
              </a:rPr>
              <a:t>S</a:t>
            </a:r>
            <a:r>
              <a:rPr lang="en-GB" altLang="cs-CZ" sz="3200" b="1" i="1">
                <a:solidFill>
                  <a:srgbClr val="FF0000"/>
                </a:solidFill>
                <a:latin typeface="Book Antiqua" pitchFamily="18" charset="0"/>
              </a:rPr>
              <a:t>’</a:t>
            </a:r>
            <a:endParaRPr lang="en-US" altLang="cs-CZ" sz="3200" b="1" i="1">
              <a:solidFill>
                <a:srgbClr val="FF0000"/>
              </a:solidFill>
              <a:latin typeface="Book Antiqua" pitchFamily="18" charset="0"/>
            </a:endParaRPr>
          </a:p>
        </p:txBody>
      </p:sp>
      <p:cxnSp>
        <p:nvCxnSpPr>
          <p:cNvPr id="39" name="Přímá spojovací čára 20"/>
          <p:cNvCxnSpPr/>
          <p:nvPr/>
        </p:nvCxnSpPr>
        <p:spPr>
          <a:xfrm>
            <a:off x="2081213" y="1724025"/>
            <a:ext cx="4857750" cy="4572000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čára 18"/>
          <p:cNvCxnSpPr/>
          <p:nvPr/>
        </p:nvCxnSpPr>
        <p:spPr>
          <a:xfrm rot="10800000" flipV="1">
            <a:off x="1608138" y="1593850"/>
            <a:ext cx="4786312" cy="4714875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1004888" y="1238250"/>
            <a:ext cx="1104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400">
                <a:solidFill>
                  <a:srgbClr val="0070C0"/>
                </a:solidFill>
                <a:latin typeface="Book Antiqua" pitchFamily="18" charset="0"/>
              </a:rPr>
              <a:t>(</a:t>
            </a:r>
            <a:r>
              <a:rPr lang="cs-CZ" altLang="cs-CZ" sz="2400" i="1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cs-CZ" altLang="cs-CZ" sz="2400" baseline="-25000">
                <a:solidFill>
                  <a:srgbClr val="0070C0"/>
                </a:solidFill>
                <a:latin typeface="Book Antiqua" pitchFamily="18" charset="0"/>
              </a:rPr>
              <a:t>0  </a:t>
            </a:r>
            <a:r>
              <a:rPr lang="cs-CZ" altLang="cs-CZ" sz="2400">
                <a:solidFill>
                  <a:srgbClr val="0070C0"/>
                </a:solidFill>
                <a:latin typeface="Book Antiqua" pitchFamily="18" charset="0"/>
              </a:rPr>
              <a:t>; </a:t>
            </a:r>
            <a:r>
              <a:rPr lang="cs-CZ" altLang="cs-CZ" sz="2400" i="1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cs-CZ" altLang="cs-CZ" sz="2400">
                <a:solidFill>
                  <a:srgbClr val="0070C0"/>
                </a:solidFill>
                <a:latin typeface="Book Antiqua" pitchFamily="18" charset="0"/>
              </a:rPr>
              <a:t>)</a:t>
            </a:r>
          </a:p>
        </p:txBody>
      </p:sp>
      <p:sp>
        <p:nvSpPr>
          <p:cNvPr id="69" name="TextovéPole 68"/>
          <p:cNvSpPr txBox="1">
            <a:spLocks noChangeArrowheads="1"/>
          </p:cNvSpPr>
          <p:nvPr/>
        </p:nvSpPr>
        <p:spPr bwMode="auto">
          <a:xfrm>
            <a:off x="1017588" y="1660525"/>
            <a:ext cx="13350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400">
                <a:solidFill>
                  <a:srgbClr val="FF0000"/>
                </a:solidFill>
                <a:latin typeface="Book Antiqua" pitchFamily="18" charset="0"/>
              </a:rPr>
              <a:t>(</a:t>
            </a:r>
            <a:r>
              <a:rPr lang="cs-CZ" altLang="cs-CZ" sz="2400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cs-CZ" altLang="cs-CZ" sz="2400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cs-CZ" altLang="cs-CZ" sz="2400" i="1">
                <a:solidFill>
                  <a:srgbClr val="FF0000"/>
                </a:solidFill>
                <a:latin typeface="Book Antiqua" pitchFamily="18" charset="0"/>
              </a:rPr>
              <a:t>‘</a:t>
            </a:r>
            <a:r>
              <a:rPr lang="cs-CZ" altLang="cs-CZ" sz="2400" baseline="-2500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cs-CZ" altLang="cs-CZ" sz="2400">
                <a:solidFill>
                  <a:srgbClr val="FF0000"/>
                </a:solidFill>
                <a:latin typeface="Book Antiqua" pitchFamily="18" charset="0"/>
              </a:rPr>
              <a:t>; </a:t>
            </a:r>
            <a:r>
              <a:rPr lang="cs-CZ" altLang="cs-CZ" sz="2400" i="1">
                <a:solidFill>
                  <a:srgbClr val="FF0000"/>
                </a:solidFill>
                <a:latin typeface="Book Antiqua" pitchFamily="18" charset="0"/>
              </a:rPr>
              <a:t>x‘</a:t>
            </a:r>
            <a:r>
              <a:rPr lang="cs-CZ" altLang="cs-CZ" sz="2400">
                <a:solidFill>
                  <a:srgbClr val="FF0000"/>
                </a:solidFill>
                <a:latin typeface="Book Antiqua" pitchFamily="18" charset="0"/>
              </a:rPr>
              <a:t>)</a:t>
            </a:r>
            <a:r>
              <a:rPr lang="cs-CZ" altLang="cs-CZ" sz="2400" i="1">
                <a:solidFill>
                  <a:srgbClr val="FF0000"/>
                </a:solidFill>
                <a:latin typeface="Book Antiqua" pitchFamily="18" charset="0"/>
              </a:rPr>
              <a:t>‘</a:t>
            </a:r>
            <a:endParaRPr lang="cs-CZ" altLang="cs-CZ" sz="240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57364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200" dirty="0" smtClean="0">
                <a:solidFill>
                  <a:srgbClr val="D38E27"/>
                </a:solidFill>
              </a:rPr>
              <a:t>2018-05-18  </a:t>
            </a:r>
            <a:r>
              <a:rPr lang="cs-CZ" sz="1200" dirty="0">
                <a:solidFill>
                  <a:srgbClr val="D38E27"/>
                </a:solidFill>
              </a:rPr>
              <a:t>-  </a:t>
            </a:r>
            <a:r>
              <a:rPr lang="cs-CZ" sz="1200" dirty="0" err="1">
                <a:solidFill>
                  <a:srgbClr val="D38E27"/>
                </a:solidFill>
              </a:rPr>
              <a:t>FyM</a:t>
            </a:r>
            <a:r>
              <a:rPr lang="cs-CZ" sz="1200" dirty="0">
                <a:solidFill>
                  <a:srgbClr val="D38E27"/>
                </a:solidFill>
              </a:rPr>
              <a:t> - Obdržálek</a:t>
            </a: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4195763" y="2951163"/>
            <a:ext cx="1571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i="1">
                <a:latin typeface="Book Antiqua" pitchFamily="18" charset="0"/>
              </a:rPr>
              <a:t>φ</a:t>
            </a:r>
            <a:endParaRPr lang="cs-CZ" i="1">
              <a:latin typeface="Book Antiqua" pitchFamily="18" charset="0"/>
            </a:endParaRPr>
          </a:p>
        </p:txBody>
      </p:sp>
      <p:sp>
        <p:nvSpPr>
          <p:cNvPr id="65" name="TextovéPole 64"/>
          <p:cNvSpPr txBox="1">
            <a:spLocks noChangeArrowheads="1"/>
          </p:cNvSpPr>
          <p:nvPr/>
        </p:nvSpPr>
        <p:spPr bwMode="auto">
          <a:xfrm>
            <a:off x="4778375" y="3371850"/>
            <a:ext cx="4095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i="1">
                <a:latin typeface="Book Antiqua" pitchFamily="18" charset="0"/>
              </a:rPr>
              <a:t>φ</a:t>
            </a:r>
            <a:r>
              <a:rPr lang="en-US">
                <a:latin typeface="Book Antiqua" pitchFamily="18" charset="0"/>
              </a:rPr>
              <a:t>’</a:t>
            </a:r>
            <a:endParaRPr lang="cs-CZ">
              <a:latin typeface="Book Antiqua" pitchFamily="18" charset="0"/>
            </a:endParaRPr>
          </a:p>
        </p:txBody>
      </p:sp>
      <p:cxnSp>
        <p:nvCxnSpPr>
          <p:cNvPr id="28" name="Přímá spojnice 27"/>
          <p:cNvCxnSpPr/>
          <p:nvPr/>
        </p:nvCxnSpPr>
        <p:spPr>
          <a:xfrm>
            <a:off x="4224338" y="2951163"/>
            <a:ext cx="31908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 flipV="1">
            <a:off x="4538663" y="2951163"/>
            <a:ext cx="6350" cy="7747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Přímá spojnice 46"/>
          <p:cNvCxnSpPr/>
          <p:nvPr/>
        </p:nvCxnSpPr>
        <p:spPr>
          <a:xfrm flipH="1">
            <a:off x="4240213" y="3405188"/>
            <a:ext cx="882650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840" name="Přímá spojnice 35839"/>
          <p:cNvCxnSpPr/>
          <p:nvPr/>
        </p:nvCxnSpPr>
        <p:spPr>
          <a:xfrm flipH="1">
            <a:off x="5116513" y="3405188"/>
            <a:ext cx="6350" cy="3206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46" name="Obdélník 35845"/>
          <p:cNvSpPr>
            <a:spLocks noChangeArrowheads="1"/>
          </p:cNvSpPr>
          <p:nvPr/>
        </p:nvSpPr>
        <p:spPr bwMode="auto">
          <a:xfrm>
            <a:off x="6413500" y="5549900"/>
            <a:ext cx="16922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>
                <a:latin typeface="Book Antiqua" pitchFamily="18" charset="0"/>
              </a:rPr>
              <a:t>tg </a:t>
            </a:r>
            <a:r>
              <a:rPr lang="el-GR" altLang="cs-CZ" i="1">
                <a:latin typeface="Book Antiqua" pitchFamily="18" charset="0"/>
              </a:rPr>
              <a:t>φ</a:t>
            </a:r>
            <a:r>
              <a:rPr lang="cs-CZ" altLang="cs-CZ">
                <a:latin typeface="Book Antiqua" pitchFamily="18" charset="0"/>
              </a:rPr>
              <a:t> = tg </a:t>
            </a:r>
            <a:r>
              <a:rPr lang="el-GR" altLang="cs-CZ" i="1">
                <a:latin typeface="Book Antiqua" pitchFamily="18" charset="0"/>
              </a:rPr>
              <a:t>φ</a:t>
            </a:r>
            <a:r>
              <a:rPr lang="en-US" altLang="cs-CZ" i="1">
                <a:latin typeface="Book Antiqua" pitchFamily="18" charset="0"/>
              </a:rPr>
              <a:t>’</a:t>
            </a:r>
            <a:r>
              <a:rPr lang="cs-CZ" altLang="cs-CZ">
                <a:latin typeface="Book Antiqua" pitchFamily="18" charset="0"/>
              </a:rPr>
              <a:t> = </a:t>
            </a:r>
            <a:r>
              <a:rPr lang="el-GR" i="1">
                <a:latin typeface="Book Antiqua" pitchFamily="18" charset="0"/>
              </a:rPr>
              <a:t>β</a:t>
            </a:r>
            <a:endParaRPr lang="cs-CZ" i="1">
              <a:latin typeface="Book Antiqua" pitchFamily="18" charset="0"/>
            </a:endParaRPr>
          </a:p>
        </p:txBody>
      </p:sp>
      <p:sp>
        <p:nvSpPr>
          <p:cNvPr id="35847" name="TextovéPole 35846"/>
          <p:cNvSpPr txBox="1">
            <a:spLocks noChangeArrowheads="1"/>
          </p:cNvSpPr>
          <p:nvPr/>
        </p:nvSpPr>
        <p:spPr bwMode="auto">
          <a:xfrm>
            <a:off x="717550" y="2355850"/>
            <a:ext cx="17208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>
                <a:latin typeface="Book Antiqua" pitchFamily="18" charset="0"/>
              </a:rPr>
              <a:t>vý</a:t>
            </a:r>
            <a:r>
              <a:rPr lang="en-US" sz="2400">
                <a:latin typeface="Book Antiqua" pitchFamily="18" charset="0"/>
              </a:rPr>
              <a:t>znam</a:t>
            </a:r>
            <a:r>
              <a:rPr lang="cs-CZ" sz="2400">
                <a:latin typeface="Book Antiqua" pitchFamily="18" charset="0"/>
              </a:rPr>
              <a:t> </a:t>
            </a:r>
            <a:r>
              <a:rPr lang="el-GR" sz="2400" i="1">
                <a:latin typeface="Book Antiqua" pitchFamily="18" charset="0"/>
              </a:rPr>
              <a:t>β</a:t>
            </a:r>
            <a:r>
              <a:rPr lang="cs-CZ" sz="2400">
                <a:latin typeface="Book Antiqua" pitchFamily="18" charset="0"/>
              </a:rPr>
              <a:t>:</a:t>
            </a:r>
            <a:endParaRPr lang="en-US" sz="2400">
              <a:latin typeface="Book Antiqua" pitchFamily="18" charset="0"/>
            </a:endParaRPr>
          </a:p>
          <a:p>
            <a:r>
              <a:rPr lang="cs-CZ" sz="2400">
                <a:latin typeface="Book Antiqua" pitchFamily="18" charset="0"/>
              </a:rPr>
              <a:t>ú</a:t>
            </a:r>
            <a:r>
              <a:rPr lang="en-US" sz="2400">
                <a:latin typeface="Book Antiqua" pitchFamily="18" charset="0"/>
              </a:rPr>
              <a:t>hel os</a:t>
            </a:r>
            <a:r>
              <a:rPr lang="cs-CZ" sz="2400">
                <a:latin typeface="Book Antiqua" pitchFamily="18" charset="0"/>
              </a:rPr>
              <a:t> </a:t>
            </a:r>
          </a:p>
        </p:txBody>
      </p:sp>
      <p:sp>
        <p:nvSpPr>
          <p:cNvPr id="35" name="Zástupný symbol pro číslo snímku 3"/>
          <p:cNvSpPr txBox="1">
            <a:spLocks noGrp="1"/>
          </p:cNvSpPr>
          <p:nvPr/>
        </p:nvSpPr>
        <p:spPr>
          <a:xfrm>
            <a:off x="8229600" y="6446529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FC271F1E-A92E-4C41-AFC0-A979B3C890D2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28</a:t>
            </a:fld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/48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"/>
                                        <p:tgtEl>
                                          <p:spTgt spid="24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100"/>
                                        <p:tgtEl>
                                          <p:spTgt spid="24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  <p:bldP spid="30" grpId="0" animBg="1"/>
      <p:bldP spid="31" grpId="1" build="allAtOnce"/>
      <p:bldP spid="2" grpId="0" animBg="1"/>
      <p:bldP spid="4" grpId="0"/>
      <p:bldP spid="65" grpId="0"/>
      <p:bldP spid="35846" grpId="0"/>
      <p:bldP spid="3584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ovéPole 4"/>
          <p:cNvSpPr txBox="1">
            <a:spLocks noChangeArrowheads="1"/>
          </p:cNvSpPr>
          <p:nvPr/>
        </p:nvSpPr>
        <p:spPr bwMode="auto">
          <a:xfrm>
            <a:off x="1125538" y="484188"/>
            <a:ext cx="70405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3200" b="1" i="1">
                <a:latin typeface="Book Antiqua" pitchFamily="18" charset="0"/>
              </a:rPr>
              <a:t>Relativistická kinematika graficky: </a:t>
            </a:r>
            <a:r>
              <a:rPr lang="el-GR" altLang="cs-CZ" sz="3200" b="1" i="1">
                <a:latin typeface="Book Antiqua" pitchFamily="18" charset="0"/>
              </a:rPr>
              <a:t>γ</a:t>
            </a:r>
            <a:endParaRPr lang="cs-CZ" altLang="cs-CZ" sz="3200" b="1" i="1">
              <a:latin typeface="Book Antiqua" pitchFamily="18" charset="0"/>
            </a:endParaRPr>
          </a:p>
        </p:txBody>
      </p:sp>
      <p:cxnSp>
        <p:nvCxnSpPr>
          <p:cNvPr id="7" name="Přímá spojovací čára 6"/>
          <p:cNvCxnSpPr>
            <a:cxnSpLocks noChangeShapeType="1"/>
          </p:cNvCxnSpPr>
          <p:nvPr/>
        </p:nvCxnSpPr>
        <p:spPr bwMode="auto">
          <a:xfrm flipH="1">
            <a:off x="4202113" y="1744663"/>
            <a:ext cx="33337" cy="4456112"/>
          </a:xfrm>
          <a:prstGeom prst="line">
            <a:avLst/>
          </a:prstGeom>
          <a:noFill/>
          <a:ln w="57150" algn="ctr">
            <a:solidFill>
              <a:srgbClr val="0070C0"/>
            </a:solidFill>
            <a:round/>
            <a:headEnd/>
            <a:tailEnd/>
          </a:ln>
        </p:spPr>
      </p:cxnSp>
      <p:cxnSp>
        <p:nvCxnSpPr>
          <p:cNvPr id="9" name="Přímá spojovací čára 8"/>
          <p:cNvCxnSpPr>
            <a:cxnSpLocks noChangeShapeType="1"/>
          </p:cNvCxnSpPr>
          <p:nvPr/>
        </p:nvCxnSpPr>
        <p:spPr bwMode="auto">
          <a:xfrm>
            <a:off x="1519238" y="3725863"/>
            <a:ext cx="5446712" cy="0"/>
          </a:xfrm>
          <a:prstGeom prst="line">
            <a:avLst/>
          </a:prstGeom>
          <a:noFill/>
          <a:ln w="57150" algn="ctr">
            <a:solidFill>
              <a:srgbClr val="0070C0"/>
            </a:solidFill>
            <a:round/>
            <a:headEnd/>
            <a:tailEnd/>
          </a:ln>
        </p:spPr>
      </p:cxnSp>
      <p:cxnSp>
        <p:nvCxnSpPr>
          <p:cNvPr id="15" name="Přímá spojovací čára 14"/>
          <p:cNvCxnSpPr>
            <a:cxnSpLocks noChangeShapeType="1"/>
          </p:cNvCxnSpPr>
          <p:nvPr/>
        </p:nvCxnSpPr>
        <p:spPr bwMode="auto">
          <a:xfrm flipH="1">
            <a:off x="3178175" y="1744663"/>
            <a:ext cx="1871663" cy="4470400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9" name="Přímá spojovací čára 18"/>
          <p:cNvCxnSpPr/>
          <p:nvPr/>
        </p:nvCxnSpPr>
        <p:spPr>
          <a:xfrm rot="10800000" flipV="1">
            <a:off x="1714500" y="1500188"/>
            <a:ext cx="4786313" cy="4714875"/>
          </a:xfrm>
          <a:prstGeom prst="line">
            <a:avLst/>
          </a:prstGeom>
          <a:ln w="57150" cmpd="tri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>
            <a:off x="1928813" y="1571625"/>
            <a:ext cx="4857750" cy="4572000"/>
          </a:xfrm>
          <a:prstGeom prst="line">
            <a:avLst/>
          </a:prstGeom>
          <a:ln w="76200" cmpd="tri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2928938" y="1211263"/>
            <a:ext cx="1984375" cy="461962"/>
          </a:xfrm>
          <a:prstGeom prst="rect">
            <a:avLst/>
          </a:prstGeom>
          <a:solidFill>
            <a:schemeClr val="bg1">
              <a:alpha val="25098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400" i="1">
                <a:solidFill>
                  <a:srgbClr val="00B0F0"/>
                </a:solidFill>
                <a:latin typeface="Book Antiqua" pitchFamily="18" charset="0"/>
              </a:rPr>
              <a:t>x=</a:t>
            </a:r>
            <a:r>
              <a:rPr lang="cs-CZ" altLang="cs-CZ" sz="2400">
                <a:solidFill>
                  <a:srgbClr val="00B0F0"/>
                </a:solidFill>
                <a:latin typeface="Book Antiqua" pitchFamily="18" charset="0"/>
              </a:rPr>
              <a:t>0</a:t>
            </a:r>
            <a:r>
              <a:rPr lang="cs-CZ" altLang="cs-CZ" sz="2400" i="1">
                <a:solidFill>
                  <a:srgbClr val="00B0F0"/>
                </a:solidFill>
                <a:latin typeface="Book Antiqua" pitchFamily="18" charset="0"/>
              </a:rPr>
              <a:t>; x</a:t>
            </a:r>
            <a:r>
              <a:rPr lang="cs-CZ" altLang="cs-CZ" sz="2400" baseline="-25000">
                <a:solidFill>
                  <a:srgbClr val="00B0F0"/>
                </a:solidFill>
                <a:latin typeface="Book Antiqua" pitchFamily="18" charset="0"/>
              </a:rPr>
              <a:t>0</a:t>
            </a:r>
            <a:r>
              <a:rPr lang="cs-CZ" altLang="cs-CZ" sz="2400" i="1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cs-CZ" altLang="cs-CZ" sz="2400">
                <a:solidFill>
                  <a:srgbClr val="00B0F0"/>
                </a:solidFill>
                <a:latin typeface="Book Antiqua" pitchFamily="18" charset="0"/>
              </a:rPr>
              <a:t>libov.</a:t>
            </a:r>
            <a:endParaRPr lang="cs-CZ" altLang="cs-CZ" sz="2400" b="1" i="1">
              <a:solidFill>
                <a:srgbClr val="00B0F0"/>
              </a:solidFill>
              <a:latin typeface="Book Antiqua" pitchFamily="18" charset="0"/>
            </a:endParaRP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6299200" y="3781425"/>
            <a:ext cx="2844800" cy="460375"/>
          </a:xfrm>
          <a:prstGeom prst="rect">
            <a:avLst/>
          </a:prstGeom>
          <a:solidFill>
            <a:schemeClr val="bg1">
              <a:lumMod val="95000"/>
              <a:alpha val="25098"/>
            </a:schemeClr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altLang="cs-CZ" sz="2400" i="1" dirty="0">
                <a:solidFill>
                  <a:srgbClr val="0070C0"/>
                </a:solidFill>
                <a:latin typeface="Book Antiqua" pitchFamily="18" charset="0"/>
              </a:rPr>
              <a:t>x; </a:t>
            </a:r>
            <a:r>
              <a:rPr lang="cs-CZ" altLang="cs-CZ" sz="2400" dirty="0" smtClean="0">
                <a:solidFill>
                  <a:srgbClr val="0070C0"/>
                </a:solidFill>
                <a:latin typeface="Book Antiqua" pitchFamily="18" charset="0"/>
              </a:rPr>
              <a:t>současnost</a:t>
            </a:r>
            <a:r>
              <a:rPr lang="cs-CZ" altLang="cs-CZ" sz="2400" i="1" dirty="0" smtClean="0">
                <a:solidFill>
                  <a:srgbClr val="0070C0"/>
                </a:solidFill>
                <a:latin typeface="Book Antiqua" pitchFamily="18" charset="0"/>
              </a:rPr>
              <a:t> x</a:t>
            </a:r>
            <a:r>
              <a:rPr lang="cs-CZ" altLang="cs-CZ" sz="2400" baseline="-25000" dirty="0" smtClean="0">
                <a:solidFill>
                  <a:srgbClr val="0070C0"/>
                </a:solidFill>
                <a:latin typeface="Book Antiqua" pitchFamily="18" charset="0"/>
              </a:rPr>
              <a:t>0</a:t>
            </a:r>
            <a:r>
              <a:rPr lang="cs-CZ" altLang="cs-CZ" sz="2400" i="1" dirty="0" smtClean="0">
                <a:solidFill>
                  <a:srgbClr val="0070C0"/>
                </a:solidFill>
                <a:latin typeface="Book Antiqua" pitchFamily="18" charset="0"/>
              </a:rPr>
              <a:t> = </a:t>
            </a:r>
            <a:r>
              <a:rPr lang="cs-CZ" altLang="cs-CZ" sz="2400" dirty="0" smtClean="0">
                <a:solidFill>
                  <a:srgbClr val="0070C0"/>
                </a:solidFill>
                <a:latin typeface="Book Antiqua" pitchFamily="18" charset="0"/>
              </a:rPr>
              <a:t>0</a:t>
            </a:r>
            <a:endParaRPr lang="cs-CZ" altLang="cs-CZ" sz="2400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5026025" y="1225550"/>
            <a:ext cx="2127250" cy="830263"/>
          </a:xfrm>
          <a:prstGeom prst="rect">
            <a:avLst/>
          </a:prstGeom>
          <a:solidFill>
            <a:srgbClr val="CC0000">
              <a:alpha val="16078"/>
            </a:srgb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cs-CZ" altLang="cs-CZ" sz="2400" i="1">
                <a:solidFill>
                  <a:srgbClr val="FF0000"/>
                </a:solidFill>
                <a:latin typeface="Book Antiqua" pitchFamily="18" charset="0"/>
              </a:rPr>
              <a:t>x‘=</a:t>
            </a:r>
            <a:r>
              <a:rPr lang="cs-CZ" altLang="cs-CZ" sz="24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cs-CZ" altLang="cs-CZ" sz="2400" i="1">
                <a:solidFill>
                  <a:srgbClr val="FF0000"/>
                </a:solidFill>
                <a:latin typeface="Book Antiqua" pitchFamily="18" charset="0"/>
              </a:rPr>
              <a:t>; x</a:t>
            </a:r>
            <a:r>
              <a:rPr lang="cs-CZ" altLang="cs-CZ" sz="2400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en-US" altLang="cs-CZ" sz="2400" i="1">
                <a:solidFill>
                  <a:srgbClr val="FF0000"/>
                </a:solidFill>
                <a:latin typeface="Book Antiqua" pitchFamily="18" charset="0"/>
              </a:rPr>
              <a:t>’</a:t>
            </a:r>
            <a:r>
              <a:rPr lang="cs-CZ" altLang="cs-CZ" sz="2400" i="1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cs-CZ" altLang="cs-CZ" sz="2400">
                <a:solidFill>
                  <a:srgbClr val="FF0000"/>
                </a:solidFill>
                <a:latin typeface="Book Antiqua" pitchFamily="18" charset="0"/>
              </a:rPr>
              <a:t>libov.</a:t>
            </a:r>
            <a:endParaRPr lang="cs-CZ" altLang="cs-CZ" sz="2400" b="1" i="1">
              <a:solidFill>
                <a:srgbClr val="FF0000"/>
              </a:solidFill>
              <a:latin typeface="Book Antiqua" pitchFamily="18" charset="0"/>
            </a:endParaRPr>
          </a:p>
          <a:p>
            <a:endParaRPr lang="cs-CZ" altLang="cs-CZ" sz="2400" b="1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6065838" y="3133725"/>
            <a:ext cx="3021012" cy="460375"/>
          </a:xfrm>
          <a:prstGeom prst="rect">
            <a:avLst/>
          </a:prstGeom>
          <a:solidFill>
            <a:srgbClr val="FF0000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400" i="1" noProof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i="1">
                <a:solidFill>
                  <a:srgbClr val="FF0000"/>
                </a:solidFill>
                <a:latin typeface="Book Antiqua" pitchFamily="18" charset="0"/>
              </a:rPr>
              <a:t>’</a:t>
            </a:r>
            <a:r>
              <a:rPr lang="cs-CZ" altLang="cs-CZ" sz="2400" i="1">
                <a:solidFill>
                  <a:srgbClr val="FF0000"/>
                </a:solidFill>
                <a:latin typeface="Book Antiqua" pitchFamily="18" charset="0"/>
              </a:rPr>
              <a:t>; </a:t>
            </a:r>
            <a:r>
              <a:rPr lang="cs-CZ" altLang="cs-CZ" sz="2400">
                <a:solidFill>
                  <a:srgbClr val="FF0000"/>
                </a:solidFill>
                <a:latin typeface="Book Antiqua" pitchFamily="18" charset="0"/>
              </a:rPr>
              <a:t>současnost</a:t>
            </a:r>
            <a:r>
              <a:rPr lang="cs-CZ" altLang="cs-CZ" sz="2400" i="1">
                <a:solidFill>
                  <a:srgbClr val="FF0000"/>
                </a:solidFill>
                <a:latin typeface="Book Antiqua" pitchFamily="18" charset="0"/>
              </a:rPr>
              <a:t> x</a:t>
            </a:r>
            <a:r>
              <a:rPr lang="cs-CZ" altLang="cs-CZ" sz="2400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en-US" altLang="cs-CZ" sz="2400" i="1">
                <a:solidFill>
                  <a:srgbClr val="FF0000"/>
                </a:solidFill>
                <a:latin typeface="Book Antiqua" pitchFamily="18" charset="0"/>
              </a:rPr>
              <a:t>’</a:t>
            </a:r>
            <a:r>
              <a:rPr lang="cs-CZ" altLang="cs-CZ" sz="2400" i="1">
                <a:solidFill>
                  <a:srgbClr val="FF0000"/>
                </a:solidFill>
                <a:latin typeface="Book Antiqua" pitchFamily="18" charset="0"/>
              </a:rPr>
              <a:t> = </a:t>
            </a:r>
            <a:r>
              <a:rPr lang="cs-CZ" altLang="cs-CZ" sz="2400">
                <a:solidFill>
                  <a:srgbClr val="FF0000"/>
                </a:solidFill>
                <a:latin typeface="Book Antiqua" pitchFamily="18" charset="0"/>
              </a:rPr>
              <a:t>0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6443663" y="4786313"/>
            <a:ext cx="24495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cs-CZ" sz="2400" i="1" dirty="0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aseline="-25000" dirty="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en-US" altLang="cs-CZ" sz="2400" i="1" dirty="0">
                <a:solidFill>
                  <a:srgbClr val="FF0000"/>
                </a:solidFill>
                <a:latin typeface="Book Antiqua" pitchFamily="18" charset="0"/>
              </a:rPr>
              <a:t>’ </a:t>
            </a:r>
            <a:r>
              <a:rPr lang="en-US" altLang="cs-CZ" sz="2400" i="1" dirty="0">
                <a:latin typeface="Book Antiqua" pitchFamily="18" charset="0"/>
              </a:rPr>
              <a:t>= </a:t>
            </a:r>
            <a:r>
              <a:rPr lang="el-GR" altLang="cs-CZ" sz="2400" i="1" dirty="0">
                <a:solidFill>
                  <a:srgbClr val="0070C0"/>
                </a:solidFill>
                <a:latin typeface="Book Antiqua" pitchFamily="18" charset="0"/>
              </a:rPr>
              <a:t>γ</a:t>
            </a:r>
            <a:r>
              <a:rPr lang="en-US" altLang="cs-CZ" sz="2400" dirty="0">
                <a:solidFill>
                  <a:srgbClr val="0070C0"/>
                </a:solidFill>
                <a:latin typeface="Book Antiqua" pitchFamily="18" charset="0"/>
              </a:rPr>
              <a:t>(</a:t>
            </a:r>
            <a:r>
              <a:rPr lang="en-US" altLang="cs-CZ" sz="2400" i="1" dirty="0">
                <a:solidFill>
                  <a:srgbClr val="0070C0"/>
                </a:solidFill>
                <a:latin typeface="Book Antiqua" pitchFamily="18" charset="0"/>
              </a:rPr>
              <a:t>x – </a:t>
            </a:r>
            <a:r>
              <a:rPr lang="el-GR" altLang="cs-CZ" sz="2400" i="1" dirty="0">
                <a:solidFill>
                  <a:srgbClr val="0070C0"/>
                </a:solidFill>
                <a:latin typeface="Book Antiqua" pitchFamily="18" charset="0"/>
              </a:rPr>
              <a:t>β</a:t>
            </a:r>
            <a:r>
              <a:rPr lang="en-US" altLang="cs-CZ" sz="2400" i="1" dirty="0">
                <a:solidFill>
                  <a:srgbClr val="0070C0"/>
                </a:solidFill>
                <a:latin typeface="Book Antiqua" pitchFamily="18" charset="0"/>
              </a:rPr>
              <a:t> x</a:t>
            </a:r>
            <a:r>
              <a:rPr lang="en-US" altLang="cs-CZ" sz="2400" baseline="-25000" dirty="0">
                <a:solidFill>
                  <a:srgbClr val="0070C0"/>
                </a:solidFill>
                <a:latin typeface="Book Antiqua" pitchFamily="18" charset="0"/>
              </a:rPr>
              <a:t>0</a:t>
            </a:r>
            <a:r>
              <a:rPr lang="en-US" altLang="cs-CZ" sz="2400" dirty="0">
                <a:solidFill>
                  <a:srgbClr val="0070C0"/>
                </a:solidFill>
                <a:latin typeface="Book Antiqua" pitchFamily="18" charset="0"/>
              </a:rPr>
              <a:t>)</a:t>
            </a:r>
          </a:p>
          <a:p>
            <a:r>
              <a:rPr lang="en-US" altLang="cs-CZ" sz="2400" i="1" dirty="0">
                <a:solidFill>
                  <a:srgbClr val="FF0000"/>
                </a:solidFill>
                <a:latin typeface="Book Antiqua" pitchFamily="18" charset="0"/>
              </a:rPr>
              <a:t>x’</a:t>
            </a:r>
            <a:r>
              <a:rPr lang="en-US" altLang="cs-CZ" sz="2400" i="1" dirty="0">
                <a:solidFill>
                  <a:srgbClr val="32B503"/>
                </a:solidFill>
                <a:latin typeface="Book Antiqua" pitchFamily="18" charset="0"/>
              </a:rPr>
              <a:t>  </a:t>
            </a:r>
            <a:r>
              <a:rPr lang="en-US" altLang="cs-CZ" sz="2400" i="1" dirty="0">
                <a:latin typeface="Book Antiqua" pitchFamily="18" charset="0"/>
              </a:rPr>
              <a:t>=</a:t>
            </a:r>
            <a:r>
              <a:rPr lang="en-US" altLang="cs-CZ" sz="2400" i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el-GR" altLang="cs-CZ" sz="2400" i="1" dirty="0">
                <a:solidFill>
                  <a:srgbClr val="0070C0"/>
                </a:solidFill>
                <a:latin typeface="Book Antiqua" pitchFamily="18" charset="0"/>
              </a:rPr>
              <a:t>γ</a:t>
            </a:r>
            <a:r>
              <a:rPr lang="en-US" altLang="cs-CZ" sz="2400" dirty="0">
                <a:solidFill>
                  <a:srgbClr val="0070C0"/>
                </a:solidFill>
                <a:latin typeface="Book Antiqua" pitchFamily="18" charset="0"/>
              </a:rPr>
              <a:t>(</a:t>
            </a:r>
            <a:r>
              <a:rPr lang="en-US" altLang="cs-CZ" sz="2400" i="1" dirty="0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en-US" altLang="cs-CZ" sz="2400" baseline="-25000" dirty="0">
                <a:solidFill>
                  <a:srgbClr val="0070C0"/>
                </a:solidFill>
                <a:latin typeface="Book Antiqua" pitchFamily="18" charset="0"/>
              </a:rPr>
              <a:t>0</a:t>
            </a:r>
            <a:r>
              <a:rPr lang="en-US" altLang="cs-CZ" sz="2400" i="1" dirty="0">
                <a:solidFill>
                  <a:srgbClr val="0070C0"/>
                </a:solidFill>
                <a:latin typeface="Book Antiqua" pitchFamily="18" charset="0"/>
              </a:rPr>
              <a:t> – </a:t>
            </a:r>
            <a:r>
              <a:rPr lang="el-GR" altLang="cs-CZ" sz="2400" i="1" dirty="0">
                <a:solidFill>
                  <a:srgbClr val="0070C0"/>
                </a:solidFill>
                <a:latin typeface="Book Antiqua" pitchFamily="18" charset="0"/>
              </a:rPr>
              <a:t>β</a:t>
            </a:r>
            <a:r>
              <a:rPr lang="en-US" altLang="cs-CZ" sz="2400" i="1" dirty="0">
                <a:solidFill>
                  <a:srgbClr val="0070C0"/>
                </a:solidFill>
                <a:latin typeface="Book Antiqua" pitchFamily="18" charset="0"/>
              </a:rPr>
              <a:t> x</a:t>
            </a:r>
            <a:r>
              <a:rPr lang="en-US" altLang="cs-CZ" sz="2400" dirty="0">
                <a:solidFill>
                  <a:srgbClr val="0070C0"/>
                </a:solidFill>
                <a:latin typeface="Book Antiqua" pitchFamily="18" charset="0"/>
              </a:rPr>
              <a:t>)</a:t>
            </a:r>
            <a:endParaRPr lang="cs-CZ" altLang="cs-CZ" sz="2400" dirty="0">
              <a:solidFill>
                <a:srgbClr val="0070C0"/>
              </a:solidFill>
              <a:latin typeface="Book Antiqua" pitchFamily="18" charset="0"/>
            </a:endParaRPr>
          </a:p>
          <a:p>
            <a:endParaRPr lang="en-US" altLang="cs-CZ" sz="2400" b="1" dirty="0">
              <a:solidFill>
                <a:srgbClr val="0070C0"/>
              </a:solidFill>
            </a:endParaRPr>
          </a:p>
        </p:txBody>
      </p:sp>
      <p:sp>
        <p:nvSpPr>
          <p:cNvPr id="2" name="TextovéPole 28"/>
          <p:cNvSpPr txBox="1">
            <a:spLocks noChangeArrowheads="1"/>
          </p:cNvSpPr>
          <p:nvPr/>
        </p:nvSpPr>
        <p:spPr bwMode="auto">
          <a:xfrm>
            <a:off x="6550025" y="1600200"/>
            <a:ext cx="1006475" cy="3762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b="1" i="1">
                <a:latin typeface="Book Antiqua" pitchFamily="18" charset="0"/>
              </a:rPr>
              <a:t>světlo</a:t>
            </a:r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641350" y="1184275"/>
            <a:ext cx="409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3200" b="1" i="1">
                <a:solidFill>
                  <a:srgbClr val="00B0F0"/>
                </a:solidFill>
                <a:latin typeface="Book Antiqua" pitchFamily="18" charset="0"/>
              </a:rPr>
              <a:t>S</a:t>
            </a:r>
            <a:endParaRPr lang="en-US" altLang="cs-CZ" sz="3200" b="1" i="1">
              <a:solidFill>
                <a:srgbClr val="00B0F0"/>
              </a:solidFill>
              <a:latin typeface="Book Antiqua" pitchFamily="18" charset="0"/>
            </a:endParaRPr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603250" y="1606550"/>
            <a:ext cx="5222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3200" b="1" i="1" dirty="0">
                <a:solidFill>
                  <a:srgbClr val="FF0000"/>
                </a:solidFill>
                <a:latin typeface="Book Antiqua" pitchFamily="18" charset="0"/>
              </a:rPr>
              <a:t>S</a:t>
            </a:r>
            <a:r>
              <a:rPr lang="en-GB" altLang="cs-CZ" sz="3200" b="1" i="1" dirty="0">
                <a:solidFill>
                  <a:srgbClr val="FF0000"/>
                </a:solidFill>
                <a:latin typeface="Book Antiqua" pitchFamily="18" charset="0"/>
              </a:rPr>
              <a:t>’</a:t>
            </a:r>
            <a:endParaRPr lang="en-US" altLang="cs-CZ" sz="3200" b="1" i="1" dirty="0">
              <a:solidFill>
                <a:srgbClr val="FF0000"/>
              </a:solidFill>
              <a:latin typeface="Book Antiqua" pitchFamily="18" charset="0"/>
            </a:endParaRPr>
          </a:p>
        </p:txBody>
      </p:sp>
      <p:cxnSp>
        <p:nvCxnSpPr>
          <p:cNvPr id="39" name="Přímá spojovací čára 20"/>
          <p:cNvCxnSpPr/>
          <p:nvPr/>
        </p:nvCxnSpPr>
        <p:spPr>
          <a:xfrm>
            <a:off x="2081213" y="1724025"/>
            <a:ext cx="4857750" cy="4572000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čára 18"/>
          <p:cNvCxnSpPr/>
          <p:nvPr/>
        </p:nvCxnSpPr>
        <p:spPr>
          <a:xfrm rot="10800000" flipV="1">
            <a:off x="1608138" y="1593850"/>
            <a:ext cx="4786312" cy="4714875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1004888" y="1238250"/>
            <a:ext cx="1104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400">
                <a:solidFill>
                  <a:srgbClr val="0070C0"/>
                </a:solidFill>
                <a:latin typeface="Book Antiqua" pitchFamily="18" charset="0"/>
              </a:rPr>
              <a:t>(</a:t>
            </a:r>
            <a:r>
              <a:rPr lang="cs-CZ" altLang="cs-CZ" sz="2400" i="1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cs-CZ" altLang="cs-CZ" sz="2400" baseline="-25000">
                <a:solidFill>
                  <a:srgbClr val="0070C0"/>
                </a:solidFill>
                <a:latin typeface="Book Antiqua" pitchFamily="18" charset="0"/>
              </a:rPr>
              <a:t>0  </a:t>
            </a:r>
            <a:r>
              <a:rPr lang="cs-CZ" altLang="cs-CZ" sz="2400">
                <a:solidFill>
                  <a:srgbClr val="0070C0"/>
                </a:solidFill>
                <a:latin typeface="Book Antiqua" pitchFamily="18" charset="0"/>
              </a:rPr>
              <a:t>; </a:t>
            </a:r>
            <a:r>
              <a:rPr lang="cs-CZ" altLang="cs-CZ" sz="2400" i="1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cs-CZ" altLang="cs-CZ" sz="2400">
                <a:solidFill>
                  <a:srgbClr val="0070C0"/>
                </a:solidFill>
                <a:latin typeface="Book Antiqua" pitchFamily="18" charset="0"/>
              </a:rPr>
              <a:t>)</a:t>
            </a:r>
          </a:p>
        </p:txBody>
      </p:sp>
      <p:sp>
        <p:nvSpPr>
          <p:cNvPr id="69" name="TextovéPole 68"/>
          <p:cNvSpPr txBox="1">
            <a:spLocks noChangeArrowheads="1"/>
          </p:cNvSpPr>
          <p:nvPr/>
        </p:nvSpPr>
        <p:spPr bwMode="auto">
          <a:xfrm>
            <a:off x="1017588" y="1660525"/>
            <a:ext cx="13350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400" dirty="0">
                <a:solidFill>
                  <a:srgbClr val="FF0000"/>
                </a:solidFill>
                <a:latin typeface="Book Antiqua" pitchFamily="18" charset="0"/>
              </a:rPr>
              <a:t>(</a:t>
            </a:r>
            <a:r>
              <a:rPr lang="cs-CZ" altLang="cs-CZ" sz="2400" i="1" dirty="0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cs-CZ" altLang="cs-CZ" sz="2400" baseline="-25000" dirty="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cs-CZ" altLang="cs-CZ" sz="2400" i="1" dirty="0">
                <a:solidFill>
                  <a:srgbClr val="FF0000"/>
                </a:solidFill>
                <a:latin typeface="Book Antiqua" pitchFamily="18" charset="0"/>
              </a:rPr>
              <a:t>‘</a:t>
            </a:r>
            <a:r>
              <a:rPr lang="cs-CZ" altLang="cs-CZ" sz="2400" baseline="-25000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cs-CZ" altLang="cs-CZ" sz="2400" dirty="0">
                <a:solidFill>
                  <a:srgbClr val="FF0000"/>
                </a:solidFill>
                <a:latin typeface="Book Antiqua" pitchFamily="18" charset="0"/>
              </a:rPr>
              <a:t>; </a:t>
            </a:r>
            <a:r>
              <a:rPr lang="cs-CZ" altLang="cs-CZ" sz="2400" i="1" dirty="0">
                <a:solidFill>
                  <a:srgbClr val="FF0000"/>
                </a:solidFill>
                <a:latin typeface="Book Antiqua" pitchFamily="18" charset="0"/>
              </a:rPr>
              <a:t>x‘</a:t>
            </a:r>
            <a:r>
              <a:rPr lang="cs-CZ" altLang="cs-CZ" sz="2400" dirty="0">
                <a:solidFill>
                  <a:srgbClr val="FF0000"/>
                </a:solidFill>
                <a:latin typeface="Book Antiqua" pitchFamily="18" charset="0"/>
              </a:rPr>
              <a:t>)</a:t>
            </a:r>
            <a:r>
              <a:rPr lang="cs-CZ" altLang="cs-CZ" sz="2400" i="1" dirty="0">
                <a:solidFill>
                  <a:srgbClr val="FF0000"/>
                </a:solidFill>
                <a:latin typeface="Book Antiqua" pitchFamily="18" charset="0"/>
              </a:rPr>
              <a:t>‘</a:t>
            </a:r>
            <a:endParaRPr lang="cs-CZ" altLang="cs-CZ" sz="2400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59411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200" dirty="0" smtClean="0">
                <a:solidFill>
                  <a:srgbClr val="D38E27"/>
                </a:solidFill>
              </a:rPr>
              <a:t>2018-05-18  </a:t>
            </a:r>
            <a:r>
              <a:rPr lang="cs-CZ" sz="1200" dirty="0">
                <a:solidFill>
                  <a:srgbClr val="D38E27"/>
                </a:solidFill>
              </a:rPr>
              <a:t>-  </a:t>
            </a:r>
            <a:r>
              <a:rPr lang="cs-CZ" sz="1200" dirty="0" err="1">
                <a:solidFill>
                  <a:srgbClr val="D38E27"/>
                </a:solidFill>
              </a:rPr>
              <a:t>FyM</a:t>
            </a:r>
            <a:r>
              <a:rPr lang="cs-CZ" sz="1200" dirty="0">
                <a:solidFill>
                  <a:srgbClr val="D38E27"/>
                </a:solidFill>
              </a:rPr>
              <a:t> - Obdržálek</a:t>
            </a:r>
          </a:p>
        </p:txBody>
      </p:sp>
      <p:sp>
        <p:nvSpPr>
          <p:cNvPr id="35846" name="Obdélník 3584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413093" y="5549430"/>
            <a:ext cx="2800510" cy="388504"/>
          </a:xfrm>
          <a:prstGeom prst="rect">
            <a:avLst/>
          </a:prstGeom>
          <a:blipFill rotWithShape="0">
            <a:blip r:embed="rId3"/>
            <a:stretch>
              <a:fillRect b="-1563"/>
            </a:stretch>
          </a:blipFill>
        </p:spPr>
        <p:txBody>
          <a:bodyPr/>
          <a:lstStyle/>
          <a:p>
            <a:pPr>
              <a:defRPr/>
            </a:pPr>
            <a:r>
              <a:rPr lang="cs-CZ">
                <a:noFill/>
              </a:rPr>
              <a:t> </a:t>
            </a:r>
          </a:p>
        </p:txBody>
      </p:sp>
      <p:sp>
        <p:nvSpPr>
          <p:cNvPr id="35847" name="TextovéPole 3584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26645" y="2356255"/>
            <a:ext cx="2453139" cy="1298112"/>
          </a:xfrm>
          <a:prstGeom prst="rect">
            <a:avLst/>
          </a:prstGeom>
          <a:blipFill rotWithShape="0">
            <a:blip r:embed="rId4"/>
            <a:stretch>
              <a:fillRect l="-496" t="-3774" r="-496" b="-7547"/>
            </a:stretch>
          </a:blipFill>
        </p:spPr>
        <p:txBody>
          <a:bodyPr/>
          <a:lstStyle/>
          <a:p>
            <a:pPr>
              <a:defRPr/>
            </a:pPr>
            <a:r>
              <a:rPr lang="cs-CZ">
                <a:noFill/>
              </a:rPr>
              <a:t> </a:t>
            </a:r>
          </a:p>
        </p:txBody>
      </p:sp>
      <p:sp>
        <p:nvSpPr>
          <p:cNvPr id="32" name="Obdélník 3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416996" y="5834686"/>
            <a:ext cx="2777492" cy="374783"/>
          </a:xfrm>
          <a:prstGeom prst="rect">
            <a:avLst/>
          </a:prstGeom>
          <a:blipFill rotWithShape="0">
            <a:blip r:embed="rId5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cs-CZ">
                <a:noFill/>
              </a:rPr>
              <a:t> </a:t>
            </a:r>
          </a:p>
        </p:txBody>
      </p:sp>
      <p:sp>
        <p:nvSpPr>
          <p:cNvPr id="33" name="Ovál 32"/>
          <p:cNvSpPr/>
          <p:nvPr/>
        </p:nvSpPr>
        <p:spPr>
          <a:xfrm>
            <a:off x="4181475" y="2808288"/>
            <a:ext cx="112713" cy="1143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4" name="Ovál 33"/>
          <p:cNvSpPr/>
          <p:nvPr/>
        </p:nvSpPr>
        <p:spPr>
          <a:xfrm>
            <a:off x="4162425" y="4633913"/>
            <a:ext cx="112713" cy="1143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5" name="Ovál 34"/>
          <p:cNvSpPr/>
          <p:nvPr/>
        </p:nvSpPr>
        <p:spPr>
          <a:xfrm>
            <a:off x="5102225" y="3668713"/>
            <a:ext cx="112713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6" name="Ovál 35"/>
          <p:cNvSpPr/>
          <p:nvPr/>
        </p:nvSpPr>
        <p:spPr>
          <a:xfrm>
            <a:off x="3195638" y="3667125"/>
            <a:ext cx="112712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37" name="Přímá spojovací čára 22"/>
          <p:cNvCxnSpPr>
            <a:cxnSpLocks noChangeShapeType="1"/>
          </p:cNvCxnSpPr>
          <p:nvPr/>
        </p:nvCxnSpPr>
        <p:spPr bwMode="auto">
          <a:xfrm flipH="1">
            <a:off x="785813" y="2527300"/>
            <a:ext cx="6162675" cy="2687638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38" name="Ovál 37"/>
          <p:cNvSpPr/>
          <p:nvPr/>
        </p:nvSpPr>
        <p:spPr>
          <a:xfrm>
            <a:off x="4564063" y="2724150"/>
            <a:ext cx="112712" cy="1143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2" name="TextovéPole 41"/>
          <p:cNvSpPr txBox="1">
            <a:spLocks noChangeArrowheads="1"/>
          </p:cNvSpPr>
          <p:nvPr/>
        </p:nvSpPr>
        <p:spPr bwMode="auto">
          <a:xfrm>
            <a:off x="4373563" y="2484438"/>
            <a:ext cx="2921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/>
              <a:t>1</a:t>
            </a:r>
          </a:p>
        </p:txBody>
      </p:sp>
      <p:sp>
        <p:nvSpPr>
          <p:cNvPr id="43" name="TextovéPole 42"/>
          <p:cNvSpPr txBox="1">
            <a:spLocks noChangeArrowheads="1"/>
          </p:cNvSpPr>
          <p:nvPr/>
        </p:nvSpPr>
        <p:spPr bwMode="auto">
          <a:xfrm>
            <a:off x="5191125" y="3200400"/>
            <a:ext cx="3143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>
                <a:solidFill>
                  <a:srgbClr val="7030A0"/>
                </a:solidFill>
              </a:rPr>
              <a:t>1</a:t>
            </a:r>
          </a:p>
        </p:txBody>
      </p:sp>
      <p:sp>
        <p:nvSpPr>
          <p:cNvPr id="44" name="TextovéPole 43"/>
          <p:cNvSpPr txBox="1">
            <a:spLocks noChangeArrowheads="1"/>
          </p:cNvSpPr>
          <p:nvPr/>
        </p:nvSpPr>
        <p:spPr bwMode="auto">
          <a:xfrm>
            <a:off x="3413125" y="4570413"/>
            <a:ext cx="388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/>
              <a:t>-1</a:t>
            </a:r>
          </a:p>
        </p:txBody>
      </p:sp>
      <p:sp>
        <p:nvSpPr>
          <p:cNvPr id="45" name="TextovéPole 44"/>
          <p:cNvSpPr txBox="1">
            <a:spLocks noChangeArrowheads="1"/>
          </p:cNvSpPr>
          <p:nvPr/>
        </p:nvSpPr>
        <p:spPr bwMode="auto">
          <a:xfrm>
            <a:off x="2865438" y="3857625"/>
            <a:ext cx="3905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>
                <a:solidFill>
                  <a:srgbClr val="7030A0"/>
                </a:solidFill>
              </a:rPr>
              <a:t>-1</a:t>
            </a:r>
          </a:p>
        </p:txBody>
      </p:sp>
      <p:sp>
        <p:nvSpPr>
          <p:cNvPr id="46" name="Ovál 45"/>
          <p:cNvSpPr/>
          <p:nvPr/>
        </p:nvSpPr>
        <p:spPr>
          <a:xfrm>
            <a:off x="5164138" y="3219450"/>
            <a:ext cx="112712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ln>
                <a:solidFill>
                  <a:srgbClr val="7030A0"/>
                </a:solidFill>
              </a:ln>
            </a:endParaRPr>
          </a:p>
        </p:txBody>
      </p:sp>
      <p:sp>
        <p:nvSpPr>
          <p:cNvPr id="48" name="Ovál 47"/>
          <p:cNvSpPr/>
          <p:nvPr/>
        </p:nvSpPr>
        <p:spPr>
          <a:xfrm>
            <a:off x="3732213" y="4697413"/>
            <a:ext cx="112712" cy="1143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9" name="Ovál 48"/>
          <p:cNvSpPr/>
          <p:nvPr/>
        </p:nvSpPr>
        <p:spPr>
          <a:xfrm>
            <a:off x="3162300" y="4081463"/>
            <a:ext cx="112713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0" name="TextovéPole 49"/>
          <p:cNvSpPr txBox="1">
            <a:spLocks noChangeArrowheads="1"/>
          </p:cNvSpPr>
          <p:nvPr/>
        </p:nvSpPr>
        <p:spPr bwMode="auto">
          <a:xfrm>
            <a:off x="3998913" y="2540000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/>
              <a:t>1</a:t>
            </a:r>
          </a:p>
        </p:txBody>
      </p:sp>
      <p:sp>
        <p:nvSpPr>
          <p:cNvPr id="51" name="TextovéPole 50"/>
          <p:cNvSpPr txBox="1">
            <a:spLocks noChangeArrowheads="1"/>
          </p:cNvSpPr>
          <p:nvPr/>
        </p:nvSpPr>
        <p:spPr bwMode="auto">
          <a:xfrm>
            <a:off x="4916488" y="3705225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>
                <a:solidFill>
                  <a:srgbClr val="7030A0"/>
                </a:solidFill>
              </a:rPr>
              <a:t>1</a:t>
            </a:r>
          </a:p>
        </p:txBody>
      </p:sp>
      <p:sp>
        <p:nvSpPr>
          <p:cNvPr id="52" name="TextovéPole 51"/>
          <p:cNvSpPr txBox="1">
            <a:spLocks noChangeArrowheads="1"/>
          </p:cNvSpPr>
          <p:nvPr/>
        </p:nvSpPr>
        <p:spPr bwMode="auto">
          <a:xfrm>
            <a:off x="2898775" y="3387725"/>
            <a:ext cx="388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>
                <a:solidFill>
                  <a:srgbClr val="7030A0"/>
                </a:solidFill>
              </a:rPr>
              <a:t>-1</a:t>
            </a:r>
          </a:p>
        </p:txBody>
      </p:sp>
      <p:sp>
        <p:nvSpPr>
          <p:cNvPr id="53" name="TextovéPole 52"/>
          <p:cNvSpPr txBox="1">
            <a:spLocks noChangeArrowheads="1"/>
          </p:cNvSpPr>
          <p:nvPr/>
        </p:nvSpPr>
        <p:spPr bwMode="auto">
          <a:xfrm>
            <a:off x="4213225" y="4394200"/>
            <a:ext cx="3905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/>
              <a:t>-1</a:t>
            </a:r>
          </a:p>
        </p:txBody>
      </p:sp>
      <p:sp>
        <p:nvSpPr>
          <p:cNvPr id="12" name="Volný tvar 11"/>
          <p:cNvSpPr/>
          <p:nvPr/>
        </p:nvSpPr>
        <p:spPr>
          <a:xfrm>
            <a:off x="1911350" y="4702175"/>
            <a:ext cx="4452938" cy="1441450"/>
          </a:xfrm>
          <a:custGeom>
            <a:avLst/>
            <a:gdLst>
              <a:gd name="connsiteX0" fmla="*/ 0 w 4462585"/>
              <a:gd name="connsiteY0" fmla="*/ 1573089 h 1573089"/>
              <a:gd name="connsiteX1" fmla="*/ 1672492 w 4462585"/>
              <a:gd name="connsiteY1" fmla="*/ 119428 h 1573089"/>
              <a:gd name="connsiteX2" fmla="*/ 3212123 w 4462585"/>
              <a:gd name="connsiteY2" fmla="*/ 221028 h 1573089"/>
              <a:gd name="connsiteX3" fmla="*/ 4462585 w 4462585"/>
              <a:gd name="connsiteY3" fmla="*/ 1315182 h 1573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62585" h="1573089">
                <a:moveTo>
                  <a:pt x="0" y="1573089"/>
                </a:moveTo>
                <a:cubicBezTo>
                  <a:pt x="568569" y="958930"/>
                  <a:pt x="1137138" y="344771"/>
                  <a:pt x="1672492" y="119428"/>
                </a:cubicBezTo>
                <a:cubicBezTo>
                  <a:pt x="2207846" y="-105915"/>
                  <a:pt x="2747108" y="21736"/>
                  <a:pt x="3212123" y="221028"/>
                </a:cubicBezTo>
                <a:cubicBezTo>
                  <a:pt x="3677138" y="420320"/>
                  <a:pt x="4243754" y="1117192"/>
                  <a:pt x="4462585" y="1315182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4" name="Volný tvar 53"/>
          <p:cNvSpPr/>
          <p:nvPr/>
        </p:nvSpPr>
        <p:spPr>
          <a:xfrm flipV="1">
            <a:off x="2016125" y="1497013"/>
            <a:ext cx="4167188" cy="1360487"/>
          </a:xfrm>
          <a:custGeom>
            <a:avLst/>
            <a:gdLst>
              <a:gd name="connsiteX0" fmla="*/ 0 w 4462585"/>
              <a:gd name="connsiteY0" fmla="*/ 1573089 h 1573089"/>
              <a:gd name="connsiteX1" fmla="*/ 1672492 w 4462585"/>
              <a:gd name="connsiteY1" fmla="*/ 119428 h 1573089"/>
              <a:gd name="connsiteX2" fmla="*/ 3212123 w 4462585"/>
              <a:gd name="connsiteY2" fmla="*/ 221028 h 1573089"/>
              <a:gd name="connsiteX3" fmla="*/ 4462585 w 4462585"/>
              <a:gd name="connsiteY3" fmla="*/ 1315182 h 1573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62585" h="1573089">
                <a:moveTo>
                  <a:pt x="0" y="1573089"/>
                </a:moveTo>
                <a:cubicBezTo>
                  <a:pt x="568569" y="958930"/>
                  <a:pt x="1137138" y="344771"/>
                  <a:pt x="1672492" y="119428"/>
                </a:cubicBezTo>
                <a:cubicBezTo>
                  <a:pt x="2207846" y="-105915"/>
                  <a:pt x="2747108" y="21736"/>
                  <a:pt x="3212123" y="221028"/>
                </a:cubicBezTo>
                <a:cubicBezTo>
                  <a:pt x="3677138" y="420320"/>
                  <a:pt x="4243754" y="1117192"/>
                  <a:pt x="4462585" y="1315182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5" name="Volný tvar 54"/>
          <p:cNvSpPr/>
          <p:nvPr/>
        </p:nvSpPr>
        <p:spPr>
          <a:xfrm rot="16200000" flipV="1">
            <a:off x="265112" y="3103563"/>
            <a:ext cx="4371975" cy="1600200"/>
          </a:xfrm>
          <a:custGeom>
            <a:avLst/>
            <a:gdLst>
              <a:gd name="connsiteX0" fmla="*/ 0 w 4462585"/>
              <a:gd name="connsiteY0" fmla="*/ 1573089 h 1573089"/>
              <a:gd name="connsiteX1" fmla="*/ 1672492 w 4462585"/>
              <a:gd name="connsiteY1" fmla="*/ 119428 h 1573089"/>
              <a:gd name="connsiteX2" fmla="*/ 3212123 w 4462585"/>
              <a:gd name="connsiteY2" fmla="*/ 221028 h 1573089"/>
              <a:gd name="connsiteX3" fmla="*/ 4462585 w 4462585"/>
              <a:gd name="connsiteY3" fmla="*/ 1315182 h 1573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62585" h="1573089">
                <a:moveTo>
                  <a:pt x="0" y="1573089"/>
                </a:moveTo>
                <a:cubicBezTo>
                  <a:pt x="568569" y="958930"/>
                  <a:pt x="1137138" y="344771"/>
                  <a:pt x="1672492" y="119428"/>
                </a:cubicBezTo>
                <a:cubicBezTo>
                  <a:pt x="2207846" y="-105915"/>
                  <a:pt x="2747108" y="21736"/>
                  <a:pt x="3212123" y="221028"/>
                </a:cubicBezTo>
                <a:cubicBezTo>
                  <a:pt x="3677138" y="420320"/>
                  <a:pt x="4243754" y="1117192"/>
                  <a:pt x="4462585" y="1315182"/>
                </a:cubicBezTo>
              </a:path>
            </a:pathLst>
          </a:cu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6" name="Volný tvar 55"/>
          <p:cNvSpPr/>
          <p:nvPr/>
        </p:nvSpPr>
        <p:spPr>
          <a:xfrm rot="16200000">
            <a:off x="3759200" y="3011488"/>
            <a:ext cx="4371975" cy="1584325"/>
          </a:xfrm>
          <a:custGeom>
            <a:avLst/>
            <a:gdLst>
              <a:gd name="connsiteX0" fmla="*/ 0 w 4462585"/>
              <a:gd name="connsiteY0" fmla="*/ 1573089 h 1573089"/>
              <a:gd name="connsiteX1" fmla="*/ 1672492 w 4462585"/>
              <a:gd name="connsiteY1" fmla="*/ 119428 h 1573089"/>
              <a:gd name="connsiteX2" fmla="*/ 3212123 w 4462585"/>
              <a:gd name="connsiteY2" fmla="*/ 221028 h 1573089"/>
              <a:gd name="connsiteX3" fmla="*/ 4462585 w 4462585"/>
              <a:gd name="connsiteY3" fmla="*/ 1315182 h 1573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62585" h="1573089">
                <a:moveTo>
                  <a:pt x="0" y="1573089"/>
                </a:moveTo>
                <a:cubicBezTo>
                  <a:pt x="568569" y="958930"/>
                  <a:pt x="1137138" y="344771"/>
                  <a:pt x="1672492" y="119428"/>
                </a:cubicBezTo>
                <a:cubicBezTo>
                  <a:pt x="2207846" y="-105915"/>
                  <a:pt x="2747108" y="21736"/>
                  <a:pt x="3212123" y="221028"/>
                </a:cubicBezTo>
                <a:cubicBezTo>
                  <a:pt x="3677138" y="420320"/>
                  <a:pt x="4243754" y="1117192"/>
                  <a:pt x="4462585" y="1315182"/>
                </a:cubicBezTo>
              </a:path>
            </a:pathLst>
          </a:cu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7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E90AD8D0-2AE4-420B-B8AC-EFB978526C9E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29</a:t>
            </a:fld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/48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"/>
                                        <p:tgtEl>
                                          <p:spTgt spid="24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100"/>
                                        <p:tgtEl>
                                          <p:spTgt spid="24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  <p:bldP spid="30" grpId="0" animBg="1"/>
      <p:bldP spid="31" grpId="0" build="allAtOnce"/>
      <p:bldP spid="2" grpId="0" animBg="1"/>
      <p:bldP spid="33" grpId="0" animBg="1"/>
      <p:bldP spid="34" grpId="0" animBg="1"/>
      <p:bldP spid="35" grpId="0" animBg="1"/>
      <p:bldP spid="36" grpId="0" animBg="1"/>
      <p:bldP spid="38" grpId="0" animBg="1"/>
      <p:bldP spid="42" grpId="0"/>
      <p:bldP spid="43" grpId="0"/>
      <p:bldP spid="44" grpId="0"/>
      <p:bldP spid="45" grpId="0"/>
      <p:bldP spid="46" grpId="0" animBg="1"/>
      <p:bldP spid="48" grpId="0" animBg="1"/>
      <p:bldP spid="49" grpId="0" animBg="1"/>
      <p:bldP spid="50" grpId="0"/>
      <p:bldP spid="51" grpId="0"/>
      <p:bldP spid="52" grpId="0"/>
      <p:bldP spid="5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3199" y="1285875"/>
            <a:ext cx="8785225" cy="54356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2800" dirty="0" smtClean="0">
                <a:solidFill>
                  <a:schemeClr val="tx1"/>
                </a:solidFill>
                <a:latin typeface="Book Antiqua" pitchFamily="18" charset="0"/>
              </a:rPr>
              <a:t>Země kolem Slunce lítá slušnou rychlostí 30 km/s;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2800" dirty="0" smtClean="0">
                <a:solidFill>
                  <a:schemeClr val="tx1"/>
                </a:solidFill>
                <a:latin typeface="Book Antiqua" pitchFamily="18" charset="0"/>
              </a:rPr>
              <a:t>V zimě oproti létu tedy změnila rychlost o 60 km/s!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2800" dirty="0" smtClean="0">
                <a:solidFill>
                  <a:schemeClr val="tx1"/>
                </a:solidFill>
                <a:latin typeface="Book Antiqua" pitchFamily="18" charset="0"/>
              </a:rPr>
              <a:t>Na rychlosti světla by se to mělo dát poznat … ale žádný rozdíl nebyl zjištěn (už kolem </a:t>
            </a:r>
            <a:r>
              <a:rPr lang="cs-CZ" sz="2800" dirty="0">
                <a:solidFill>
                  <a:schemeClr val="tx1"/>
                </a:solidFill>
                <a:latin typeface="Book Antiqua" pitchFamily="18" charset="0"/>
              </a:rPr>
              <a:t>r. 1900)</a:t>
            </a:r>
            <a:r>
              <a:rPr lang="cs-CZ" sz="2800" dirty="0" smtClean="0">
                <a:solidFill>
                  <a:schemeClr val="tx1"/>
                </a:solidFill>
                <a:latin typeface="Book Antiqua" pitchFamily="18" charset="0"/>
              </a:rPr>
              <a:t>!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cs-CZ" sz="2800" dirty="0">
              <a:solidFill>
                <a:schemeClr val="tx1"/>
              </a:solidFill>
              <a:latin typeface="Book Antiqu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4000" b="1" i="1" dirty="0" smtClean="0">
                <a:solidFill>
                  <a:schemeClr val="tx1"/>
                </a:solidFill>
                <a:latin typeface="Book Antiqua" pitchFamily="18" charset="0"/>
              </a:rPr>
              <a:t>Co na to fyzikové?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2800" dirty="0" smtClean="0">
                <a:solidFill>
                  <a:schemeClr val="tx1"/>
                </a:solidFill>
                <a:latin typeface="Book Antiqua" pitchFamily="18" charset="0"/>
              </a:rPr>
              <a:t>Mnozí začali zkoumat: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  <a:defRPr/>
            </a:pPr>
            <a:r>
              <a:rPr lang="cs-CZ" sz="2800" dirty="0" smtClean="0">
                <a:solidFill>
                  <a:schemeClr val="tx1"/>
                </a:solidFill>
                <a:latin typeface="Book Antiqua" pitchFamily="18" charset="0"/>
              </a:rPr>
              <a:t>Co je to světlo (jak se chová)?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  <a:defRPr/>
            </a:pPr>
            <a:r>
              <a:rPr lang="cs-CZ" sz="2800" dirty="0" smtClean="0">
                <a:solidFill>
                  <a:schemeClr val="tx1"/>
                </a:solidFill>
                <a:latin typeface="Book Antiqua" pitchFamily="18" charset="0"/>
              </a:rPr>
              <a:t>Co je to mosaz (co se s ní děje, když se pohybuje)?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30213" y="396875"/>
            <a:ext cx="389401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7F727">
                        <a:alpha val="50999"/>
                      </a:srgbClr>
                    </a:gs>
                    <a:gs pos="50000">
                      <a:srgbClr val="FF3300">
                        <a:alpha val="53000"/>
                      </a:srgbClr>
                    </a:gs>
                    <a:gs pos="100000">
                      <a:srgbClr val="27F727">
                        <a:alpha val="50999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  <a:defRPr/>
            </a:pPr>
            <a:r>
              <a:rPr lang="cs-CZ" sz="4000" b="1" i="1" dirty="0" smtClean="0">
                <a:solidFill>
                  <a:schemeClr val="tx2"/>
                </a:solidFill>
                <a:latin typeface="Book Antiqua" pitchFamily="18" charset="0"/>
              </a:rPr>
              <a:t>(Šok pokračuje:)</a:t>
            </a:r>
            <a:endParaRPr lang="cs-CZ" sz="4000" b="1" i="1" dirty="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8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FC271F1E-A92E-4C41-AFC0-A979B3C890D2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3</a:t>
            </a:fld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/48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Zástupný symbol pro datum 7"/>
          <p:cNvSpPr txBox="1">
            <a:spLocks noGrp="1"/>
          </p:cNvSpPr>
          <p:nvPr/>
        </p:nvSpPr>
        <p:spPr bwMode="auto">
          <a:xfrm>
            <a:off x="6675120" y="143256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2018-05-18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8801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 txBox="1">
            <a:spLocks noGrp="1"/>
          </p:cNvSpPr>
          <p:nvPr/>
        </p:nvSpPr>
        <p:spPr>
          <a:xfrm>
            <a:off x="3124200" y="76200"/>
            <a:ext cx="33528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7000"/>
            <a:ext cx="762000" cy="24447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33B7425F-1C8F-4FEF-8147-BA29C426C5DB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30</a:t>
            </a:fld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/48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3491" name="TextovéPole 4"/>
          <p:cNvSpPr txBox="1">
            <a:spLocks noChangeArrowheads="1"/>
          </p:cNvSpPr>
          <p:nvPr/>
        </p:nvSpPr>
        <p:spPr bwMode="auto">
          <a:xfrm>
            <a:off x="2627313" y="333375"/>
            <a:ext cx="35020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3200" b="1" i="1">
                <a:latin typeface="Book Antiqua" pitchFamily="18" charset="0"/>
              </a:rPr>
              <a:t>Jednotky na osách</a:t>
            </a:r>
          </a:p>
        </p:txBody>
      </p:sp>
      <p:cxnSp>
        <p:nvCxnSpPr>
          <p:cNvPr id="7" name="Přímá spojovací čára 6"/>
          <p:cNvCxnSpPr>
            <a:cxnSpLocks noChangeShapeType="1"/>
          </p:cNvCxnSpPr>
          <p:nvPr/>
        </p:nvCxnSpPr>
        <p:spPr bwMode="auto">
          <a:xfrm flipH="1">
            <a:off x="4211638" y="1520825"/>
            <a:ext cx="1587" cy="4679950"/>
          </a:xfrm>
          <a:prstGeom prst="line">
            <a:avLst/>
          </a:prstGeom>
          <a:noFill/>
          <a:ln w="57150" algn="ctr">
            <a:solidFill>
              <a:srgbClr val="0070C0"/>
            </a:solidFill>
            <a:round/>
            <a:headEnd/>
            <a:tailEnd/>
          </a:ln>
        </p:spPr>
      </p:cxnSp>
      <p:cxnSp>
        <p:nvCxnSpPr>
          <p:cNvPr id="9" name="Přímá spojovací čára 8"/>
          <p:cNvCxnSpPr>
            <a:cxnSpLocks noChangeShapeType="1"/>
          </p:cNvCxnSpPr>
          <p:nvPr/>
        </p:nvCxnSpPr>
        <p:spPr bwMode="auto">
          <a:xfrm>
            <a:off x="1500188" y="3714750"/>
            <a:ext cx="5715000" cy="1588"/>
          </a:xfrm>
          <a:prstGeom prst="line">
            <a:avLst/>
          </a:prstGeom>
          <a:noFill/>
          <a:ln w="57150" algn="ctr">
            <a:solidFill>
              <a:srgbClr val="0070C0"/>
            </a:solidFill>
            <a:round/>
            <a:headEnd/>
            <a:tailEnd/>
          </a:ln>
        </p:spPr>
      </p:cxnSp>
      <p:cxnSp>
        <p:nvCxnSpPr>
          <p:cNvPr id="15" name="Přímá spojovací čára 14"/>
          <p:cNvCxnSpPr>
            <a:cxnSpLocks noChangeShapeType="1"/>
          </p:cNvCxnSpPr>
          <p:nvPr/>
        </p:nvCxnSpPr>
        <p:spPr bwMode="auto">
          <a:xfrm flipH="1">
            <a:off x="3143250" y="1628775"/>
            <a:ext cx="1971675" cy="4586288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9" name="Přímá spojovací čára 18"/>
          <p:cNvCxnSpPr/>
          <p:nvPr/>
        </p:nvCxnSpPr>
        <p:spPr>
          <a:xfrm rot="10800000" flipV="1">
            <a:off x="1714500" y="1500188"/>
            <a:ext cx="4786313" cy="4714875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>
            <a:off x="1928813" y="1571625"/>
            <a:ext cx="4857750" cy="457200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>
            <a:cxnSpLocks noChangeShapeType="1"/>
          </p:cNvCxnSpPr>
          <p:nvPr/>
        </p:nvCxnSpPr>
        <p:spPr bwMode="auto">
          <a:xfrm flipH="1">
            <a:off x="785813" y="2527300"/>
            <a:ext cx="6000750" cy="2687638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3563938" y="1052513"/>
            <a:ext cx="1079500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400" b="1" i="1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cs-CZ" altLang="cs-CZ" sz="2400" b="1" baseline="-25000">
                <a:solidFill>
                  <a:srgbClr val="0070C0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rgbClr val="0070C0"/>
                </a:solidFill>
                <a:latin typeface="Book Antiqua" pitchFamily="18" charset="0"/>
              </a:rPr>
              <a:t>=ct</a:t>
            </a: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7000875" y="3821113"/>
            <a:ext cx="1963738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400" i="1">
                <a:latin typeface="Book Antiqua" pitchFamily="18" charset="0"/>
              </a:rPr>
              <a:t>x; současnost</a:t>
            </a: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4851400" y="1130300"/>
            <a:ext cx="1160463" cy="466725"/>
          </a:xfrm>
          <a:prstGeom prst="rect">
            <a:avLst/>
          </a:prstGeom>
          <a:solidFill>
            <a:schemeClr val="bg1">
              <a:alpha val="16078"/>
            </a:scheme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4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’</a:t>
            </a:r>
            <a:r>
              <a:rPr lang="cs-CZ" altLang="cs-CZ" sz="2400" b="1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rgbClr val="FF0000"/>
                </a:solidFill>
                <a:latin typeface="Book Antiqua" pitchFamily="18" charset="0"/>
              </a:rPr>
              <a:t>=ct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’</a:t>
            </a:r>
            <a:endParaRPr lang="cs-CZ" altLang="cs-CZ" sz="2400" b="1" i="1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6991350" y="2032000"/>
            <a:ext cx="1944688" cy="466725"/>
          </a:xfrm>
          <a:prstGeom prst="rect">
            <a:avLst/>
          </a:prstGeom>
          <a:solidFill>
            <a:schemeClr val="bg1">
              <a:alpha val="25098"/>
            </a:scheme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400" b="1" i="1" noProof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’</a:t>
            </a:r>
            <a:r>
              <a:rPr lang="cs-CZ" altLang="cs-CZ" sz="2400" b="1" i="1">
                <a:solidFill>
                  <a:srgbClr val="FF0000"/>
                </a:solidFill>
                <a:latin typeface="Book Antiqua" pitchFamily="18" charset="0"/>
              </a:rPr>
              <a:t>; </a:t>
            </a:r>
            <a:r>
              <a:rPr lang="cs-CZ" altLang="cs-CZ" sz="2400" i="1">
                <a:solidFill>
                  <a:srgbClr val="FF0000"/>
                </a:solidFill>
                <a:latin typeface="Book Antiqua" pitchFamily="18" charset="0"/>
              </a:rPr>
              <a:t>současnost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6443663" y="4786313"/>
            <a:ext cx="244951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en-US" altLang="cs-CZ" b="1" i="1">
                <a:solidFill>
                  <a:srgbClr val="FF0000"/>
                </a:solidFill>
              </a:rPr>
              <a:t>’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altLang="cs-CZ" sz="2400" b="1" i="1">
                <a:latin typeface="Book Antiqua" pitchFamily="18" charset="0"/>
              </a:rPr>
              <a:t>= </a:t>
            </a:r>
            <a:r>
              <a:rPr lang="el-GR" altLang="cs-CZ" sz="2400" b="1" i="1">
                <a:latin typeface="Book Antiqua" pitchFamily="18" charset="0"/>
              </a:rPr>
              <a:t>γ</a:t>
            </a:r>
            <a:r>
              <a:rPr lang="cs-CZ" altLang="cs-CZ" sz="2400" b="1" i="1">
                <a:latin typeface="Book Antiqua" pitchFamily="18" charset="0"/>
              </a:rPr>
              <a:t> </a:t>
            </a:r>
            <a:r>
              <a:rPr lang="en-US" altLang="cs-CZ" sz="2400" b="1"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latin typeface="Book Antiqua" pitchFamily="18" charset="0"/>
              </a:rPr>
              <a:t> </a:t>
            </a:r>
            <a:r>
              <a:rPr lang="cs-CZ" altLang="cs-CZ" sz="2400" b="1" i="1">
                <a:latin typeface="Book Antiqua" pitchFamily="18" charset="0"/>
              </a:rPr>
              <a:t> </a:t>
            </a:r>
            <a:r>
              <a:rPr lang="en-US" altLang="cs-CZ" sz="2400" b="1" i="1">
                <a:latin typeface="Book Antiqua" pitchFamily="18" charset="0"/>
              </a:rPr>
              <a:t>– </a:t>
            </a:r>
            <a:r>
              <a:rPr lang="el-GR" altLang="cs-CZ" sz="2400" b="1" i="1">
                <a:latin typeface="Book Antiqua" pitchFamily="18" charset="0"/>
              </a:rPr>
              <a:t>β</a:t>
            </a:r>
            <a:r>
              <a:rPr lang="en-US" altLang="cs-CZ" sz="2400" b="1" i="1">
                <a:latin typeface="Book Antiqua" pitchFamily="18" charset="0"/>
              </a:rPr>
              <a:t> </a:t>
            </a:r>
            <a:r>
              <a:rPr lang="en-US" altLang="cs-CZ" sz="2400" b="1" i="1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rgbClr val="0070C0"/>
                </a:solidFill>
                <a:latin typeface="Book Antiqua" pitchFamily="18" charset="0"/>
              </a:rPr>
              <a:t>0</a:t>
            </a:r>
            <a:r>
              <a:rPr lang="en-US" altLang="cs-CZ" sz="2400" b="1">
                <a:latin typeface="Book Antiqua" pitchFamily="18" charset="0"/>
              </a:rPr>
              <a:t>)</a:t>
            </a:r>
          </a:p>
          <a:p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x’</a:t>
            </a:r>
            <a:r>
              <a:rPr lang="en-US" altLang="cs-CZ" sz="2400" b="1" i="1">
                <a:solidFill>
                  <a:srgbClr val="32B503"/>
                </a:solidFill>
                <a:latin typeface="Book Antiqua" pitchFamily="18" charset="0"/>
              </a:rPr>
              <a:t>  </a:t>
            </a:r>
            <a:r>
              <a:rPr lang="en-US" altLang="cs-CZ" sz="2400" b="1" i="1">
                <a:latin typeface="Book Antiqua" pitchFamily="18" charset="0"/>
              </a:rPr>
              <a:t>= </a:t>
            </a:r>
            <a:r>
              <a:rPr lang="el-GR" altLang="cs-CZ" sz="2400" b="1" i="1">
                <a:latin typeface="Book Antiqua" pitchFamily="18" charset="0"/>
              </a:rPr>
              <a:t>γ</a:t>
            </a:r>
            <a:r>
              <a:rPr lang="cs-CZ" altLang="cs-CZ" sz="2400" b="1" i="1">
                <a:latin typeface="Book Antiqua" pitchFamily="18" charset="0"/>
              </a:rPr>
              <a:t> </a:t>
            </a:r>
            <a:r>
              <a:rPr lang="en-US" altLang="cs-CZ" sz="2400" b="1"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rgbClr val="0070C0"/>
                </a:solidFill>
                <a:latin typeface="Book Antiqua" pitchFamily="18" charset="0"/>
              </a:rPr>
              <a:t>0</a:t>
            </a:r>
            <a:r>
              <a:rPr lang="en-US" altLang="cs-CZ" sz="2400" b="1" i="1">
                <a:latin typeface="Book Antiqua" pitchFamily="18" charset="0"/>
              </a:rPr>
              <a:t> – </a:t>
            </a:r>
            <a:r>
              <a:rPr lang="el-GR" altLang="cs-CZ" sz="2400" b="1" i="1">
                <a:latin typeface="Book Antiqua" pitchFamily="18" charset="0"/>
              </a:rPr>
              <a:t>β</a:t>
            </a:r>
            <a:r>
              <a:rPr lang="en-US" altLang="cs-CZ" sz="2400" b="1" i="1">
                <a:latin typeface="Book Antiqua" pitchFamily="18" charset="0"/>
              </a:rPr>
              <a:t> </a:t>
            </a:r>
            <a:r>
              <a:rPr lang="en-US" altLang="cs-CZ" sz="2400" b="1" i="1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en-US" altLang="cs-CZ" sz="2400" b="1">
                <a:latin typeface="Book Antiqua" pitchFamily="18" charset="0"/>
              </a:rPr>
              <a:t>)</a:t>
            </a:r>
            <a:endParaRPr lang="en-US" altLang="cs-CZ" sz="2400" b="1"/>
          </a:p>
        </p:txBody>
      </p:sp>
      <p:sp>
        <p:nvSpPr>
          <p:cNvPr id="2" name="TextovéPole 28"/>
          <p:cNvSpPr txBox="1">
            <a:spLocks noChangeArrowheads="1"/>
          </p:cNvSpPr>
          <p:nvPr/>
        </p:nvSpPr>
        <p:spPr bwMode="auto">
          <a:xfrm>
            <a:off x="6443663" y="1125538"/>
            <a:ext cx="1006475" cy="3762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b="1" i="1">
                <a:latin typeface="Book Antiqua" pitchFamily="18" charset="0"/>
              </a:rPr>
              <a:t>světlo</a:t>
            </a:r>
          </a:p>
        </p:txBody>
      </p:sp>
      <p:sp>
        <p:nvSpPr>
          <p:cNvPr id="63504" name="Line 29"/>
          <p:cNvSpPr>
            <a:spLocks noChangeShapeType="1"/>
          </p:cNvSpPr>
          <p:nvPr/>
        </p:nvSpPr>
        <p:spPr bwMode="auto">
          <a:xfrm>
            <a:off x="2700338" y="19161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5858" name="Freeform 30"/>
          <p:cNvSpPr>
            <a:spLocks/>
          </p:cNvSpPr>
          <p:nvPr/>
        </p:nvSpPr>
        <p:spPr bwMode="auto">
          <a:xfrm>
            <a:off x="2484438" y="1520825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  <a:gd name="T12" fmla="*/ 0 w 2276"/>
              <a:gd name="T13" fmla="*/ 0 h 930"/>
              <a:gd name="T14" fmla="*/ 2276 w 2276"/>
              <a:gd name="T15" fmla="*/ 930 h 93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5859" name="Freeform 31"/>
          <p:cNvSpPr>
            <a:spLocks/>
          </p:cNvSpPr>
          <p:nvPr/>
        </p:nvSpPr>
        <p:spPr bwMode="auto">
          <a:xfrm flipV="1">
            <a:off x="2627313" y="4508500"/>
            <a:ext cx="3673475" cy="1547813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  <a:gd name="T12" fmla="*/ 0 w 2276"/>
              <a:gd name="T13" fmla="*/ 0 h 930"/>
              <a:gd name="T14" fmla="*/ 2276 w 2276"/>
              <a:gd name="T15" fmla="*/ 930 h 93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5860" name="Freeform 32"/>
          <p:cNvSpPr>
            <a:spLocks/>
          </p:cNvSpPr>
          <p:nvPr/>
        </p:nvSpPr>
        <p:spPr bwMode="auto">
          <a:xfrm rot="-5614091">
            <a:off x="665163" y="2654300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  <a:gd name="T12" fmla="*/ 0 w 2276"/>
              <a:gd name="T13" fmla="*/ 0 h 930"/>
              <a:gd name="T14" fmla="*/ 2276 w 2276"/>
              <a:gd name="T15" fmla="*/ 930 h 93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5861" name="Freeform 33"/>
          <p:cNvSpPr>
            <a:spLocks/>
          </p:cNvSpPr>
          <p:nvPr/>
        </p:nvSpPr>
        <p:spPr bwMode="auto">
          <a:xfrm rot="5230361">
            <a:off x="3950493" y="3018632"/>
            <a:ext cx="4214813" cy="2108200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  <a:gd name="T12" fmla="*/ 0 w 2276"/>
              <a:gd name="T13" fmla="*/ 0 h 930"/>
              <a:gd name="T14" fmla="*/ 2276 w 2276"/>
              <a:gd name="T15" fmla="*/ 930 h 93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5862" name="Line 34"/>
          <p:cNvSpPr>
            <a:spLocks noChangeShapeType="1"/>
          </p:cNvSpPr>
          <p:nvPr/>
        </p:nvSpPr>
        <p:spPr bwMode="auto">
          <a:xfrm>
            <a:off x="395288" y="1989138"/>
            <a:ext cx="936625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94243" name="Text Box 35"/>
          <p:cNvSpPr txBox="1">
            <a:spLocks noChangeArrowheads="1"/>
          </p:cNvSpPr>
          <p:nvPr/>
        </p:nvSpPr>
        <p:spPr bwMode="auto">
          <a:xfrm>
            <a:off x="323850" y="1628775"/>
            <a:ext cx="1079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/>
              <a:t>jednotka</a:t>
            </a:r>
            <a:endParaRPr lang="en-US" altLang="cs-CZ"/>
          </a:p>
        </p:txBody>
      </p:sp>
      <p:sp>
        <p:nvSpPr>
          <p:cNvPr id="35864" name="Text Box 37"/>
          <p:cNvSpPr txBox="1">
            <a:spLocks noChangeArrowheads="1"/>
          </p:cNvSpPr>
          <p:nvPr/>
        </p:nvSpPr>
        <p:spPr bwMode="auto">
          <a:xfrm>
            <a:off x="3265488" y="3355975"/>
            <a:ext cx="4683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rgbClr val="0070C0"/>
                </a:solidFill>
              </a:rPr>
              <a:t>-1</a:t>
            </a:r>
            <a:endParaRPr lang="en-US" altLang="cs-CZ">
              <a:solidFill>
                <a:srgbClr val="0070C0"/>
              </a:solidFill>
            </a:endParaRPr>
          </a:p>
        </p:txBody>
      </p:sp>
      <p:sp>
        <p:nvSpPr>
          <p:cNvPr id="35865" name="Text Box 38"/>
          <p:cNvSpPr txBox="1">
            <a:spLocks noChangeArrowheads="1"/>
          </p:cNvSpPr>
          <p:nvPr/>
        </p:nvSpPr>
        <p:spPr bwMode="auto">
          <a:xfrm>
            <a:off x="4791075" y="3703638"/>
            <a:ext cx="215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rgbClr val="0070C0"/>
                </a:solidFill>
              </a:rPr>
              <a:t>1</a:t>
            </a:r>
            <a:endParaRPr lang="en-US" altLang="cs-CZ">
              <a:solidFill>
                <a:srgbClr val="0070C0"/>
              </a:solidFill>
            </a:endParaRPr>
          </a:p>
        </p:txBody>
      </p:sp>
      <p:sp>
        <p:nvSpPr>
          <p:cNvPr id="35866" name="Text Box 39"/>
          <p:cNvSpPr txBox="1">
            <a:spLocks noChangeArrowheads="1"/>
          </p:cNvSpPr>
          <p:nvPr/>
        </p:nvSpPr>
        <p:spPr bwMode="auto">
          <a:xfrm>
            <a:off x="4248150" y="4221163"/>
            <a:ext cx="4683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rgbClr val="0070C0"/>
                </a:solidFill>
              </a:rPr>
              <a:t>-1</a:t>
            </a:r>
            <a:endParaRPr lang="en-US" altLang="cs-CZ">
              <a:solidFill>
                <a:srgbClr val="0070C0"/>
              </a:solidFill>
            </a:endParaRPr>
          </a:p>
        </p:txBody>
      </p:sp>
      <p:sp>
        <p:nvSpPr>
          <p:cNvPr id="35867" name="Text Box 41"/>
          <p:cNvSpPr txBox="1">
            <a:spLocks noChangeArrowheads="1"/>
          </p:cNvSpPr>
          <p:nvPr/>
        </p:nvSpPr>
        <p:spPr bwMode="auto">
          <a:xfrm>
            <a:off x="3481388" y="4357688"/>
            <a:ext cx="4032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rgbClr val="FF3300"/>
                </a:solidFill>
              </a:rPr>
              <a:t>-1</a:t>
            </a:r>
            <a:endParaRPr lang="en-US" altLang="cs-CZ">
              <a:solidFill>
                <a:srgbClr val="FF3300"/>
              </a:solidFill>
            </a:endParaRPr>
          </a:p>
        </p:txBody>
      </p:sp>
      <p:sp>
        <p:nvSpPr>
          <p:cNvPr id="35868" name="Text Box 42"/>
          <p:cNvSpPr txBox="1">
            <a:spLocks noChangeArrowheads="1"/>
          </p:cNvSpPr>
          <p:nvPr/>
        </p:nvSpPr>
        <p:spPr bwMode="auto">
          <a:xfrm>
            <a:off x="2878138" y="3841750"/>
            <a:ext cx="4429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rgbClr val="FF0000"/>
                </a:solidFill>
              </a:rPr>
              <a:t>-1</a:t>
            </a:r>
            <a:endParaRPr lang="en-US" altLang="cs-CZ">
              <a:solidFill>
                <a:srgbClr val="FF0000"/>
              </a:solidFill>
            </a:endParaRPr>
          </a:p>
        </p:txBody>
      </p:sp>
      <p:sp>
        <p:nvSpPr>
          <p:cNvPr id="35869" name="Text Box 43"/>
          <p:cNvSpPr txBox="1">
            <a:spLocks noChangeArrowheads="1"/>
          </p:cNvSpPr>
          <p:nvPr/>
        </p:nvSpPr>
        <p:spPr bwMode="auto">
          <a:xfrm>
            <a:off x="5059363" y="3206750"/>
            <a:ext cx="215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rgbClr val="FF0000"/>
                </a:solidFill>
              </a:rPr>
              <a:t>1</a:t>
            </a:r>
            <a:endParaRPr lang="en-US" altLang="cs-CZ">
              <a:solidFill>
                <a:srgbClr val="FF0000"/>
              </a:solidFill>
            </a:endParaRPr>
          </a:p>
        </p:txBody>
      </p:sp>
      <p:sp>
        <p:nvSpPr>
          <p:cNvPr id="5" name="TextovéPole 30"/>
          <p:cNvSpPr txBox="1">
            <a:spLocks noChangeArrowheads="1"/>
          </p:cNvSpPr>
          <p:nvPr/>
        </p:nvSpPr>
        <p:spPr bwMode="auto">
          <a:xfrm>
            <a:off x="46038" y="2070100"/>
            <a:ext cx="1944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cs-CZ" sz="2400" b="1" i="1" dirty="0">
                <a:latin typeface="Book Antiqua" pitchFamily="18" charset="0"/>
              </a:rPr>
              <a:t>x</a:t>
            </a:r>
            <a:r>
              <a:rPr lang="en-US" altLang="cs-CZ" sz="2400" b="1" baseline="-25000" dirty="0">
                <a:latin typeface="Book Antiqua" pitchFamily="18" charset="0"/>
              </a:rPr>
              <a:t>0</a:t>
            </a:r>
            <a:r>
              <a:rPr lang="cs-CZ" altLang="cs-CZ" sz="2400" b="1" baseline="30000" dirty="0"/>
              <a:t>2</a:t>
            </a:r>
            <a:r>
              <a:rPr lang="cs-CZ" altLang="cs-CZ" sz="2400" b="1" i="1" baseline="30000" dirty="0"/>
              <a:t> </a:t>
            </a:r>
            <a:r>
              <a:rPr lang="en-US" altLang="cs-CZ" sz="2400" b="1" i="1" dirty="0">
                <a:latin typeface="Book Antiqua" pitchFamily="18" charset="0"/>
              </a:rPr>
              <a:t>–</a:t>
            </a:r>
            <a:r>
              <a:rPr lang="cs-CZ" altLang="cs-CZ" sz="2400" b="1" i="1" dirty="0">
                <a:latin typeface="Book Antiqua" pitchFamily="18" charset="0"/>
              </a:rPr>
              <a:t> </a:t>
            </a:r>
            <a:r>
              <a:rPr lang="en-US" altLang="cs-CZ" sz="2400" b="1" i="1" dirty="0">
                <a:latin typeface="Book Antiqua" pitchFamily="18" charset="0"/>
              </a:rPr>
              <a:t>x</a:t>
            </a:r>
            <a:r>
              <a:rPr lang="cs-CZ" altLang="cs-CZ" sz="2400" b="1" baseline="30000" dirty="0"/>
              <a:t>2</a:t>
            </a:r>
            <a:r>
              <a:rPr lang="cs-CZ" altLang="cs-CZ" sz="2400" b="1" i="1" baseline="30000" dirty="0"/>
              <a:t> </a:t>
            </a:r>
            <a:r>
              <a:rPr lang="cs-CZ" altLang="cs-CZ" sz="2400" b="1" dirty="0">
                <a:latin typeface="Book Antiqua" pitchFamily="18" charset="0"/>
              </a:rPr>
              <a:t>= </a:t>
            </a:r>
            <a:r>
              <a:rPr lang="en-US" altLang="cs-CZ" sz="2400" b="1" dirty="0">
                <a:latin typeface="Book Antiqua" pitchFamily="18" charset="0"/>
              </a:rPr>
              <a:t>± </a:t>
            </a:r>
            <a:r>
              <a:rPr lang="cs-CZ" altLang="cs-CZ" sz="2400" b="1" dirty="0">
                <a:latin typeface="Book Antiqua" pitchFamily="18" charset="0"/>
              </a:rPr>
              <a:t>1</a:t>
            </a:r>
            <a:endParaRPr lang="en-US" altLang="cs-CZ" sz="2400" b="1" dirty="0">
              <a:latin typeface="Book Antiqua" pitchFamily="18" charset="0"/>
            </a:endParaRPr>
          </a:p>
        </p:txBody>
      </p:sp>
      <p:sp>
        <p:nvSpPr>
          <p:cNvPr id="35871" name="Text Box 45"/>
          <p:cNvSpPr txBox="1">
            <a:spLocks noChangeArrowheads="1"/>
          </p:cNvSpPr>
          <p:nvPr/>
        </p:nvSpPr>
        <p:spPr bwMode="auto">
          <a:xfrm>
            <a:off x="4165600" y="3671888"/>
            <a:ext cx="3603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/>
              <a:t>0</a:t>
            </a:r>
            <a:endParaRPr lang="en-US" altLang="cs-CZ"/>
          </a:p>
        </p:txBody>
      </p:sp>
      <p:sp>
        <p:nvSpPr>
          <p:cNvPr id="35872" name="Text Box 46"/>
          <p:cNvSpPr txBox="1">
            <a:spLocks noChangeArrowheads="1"/>
          </p:cNvSpPr>
          <p:nvPr/>
        </p:nvSpPr>
        <p:spPr bwMode="auto">
          <a:xfrm>
            <a:off x="4500563" y="2724150"/>
            <a:ext cx="215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rgbClr val="FF3300"/>
                </a:solidFill>
              </a:rPr>
              <a:t>1</a:t>
            </a:r>
            <a:endParaRPr lang="en-US" altLang="cs-CZ">
              <a:solidFill>
                <a:srgbClr val="FF3300"/>
              </a:solidFill>
            </a:endParaRPr>
          </a:p>
        </p:txBody>
      </p:sp>
      <p:sp>
        <p:nvSpPr>
          <p:cNvPr id="35873" name="Text Box 47"/>
          <p:cNvSpPr txBox="1">
            <a:spLocks noChangeArrowheads="1"/>
          </p:cNvSpPr>
          <p:nvPr/>
        </p:nvSpPr>
        <p:spPr bwMode="auto">
          <a:xfrm>
            <a:off x="3924300" y="2924175"/>
            <a:ext cx="215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rgbClr val="0070C0"/>
                </a:solidFill>
              </a:rPr>
              <a:t>1</a:t>
            </a:r>
            <a:endParaRPr lang="en-US" altLang="cs-CZ">
              <a:solidFill>
                <a:srgbClr val="0070C0"/>
              </a:solidFill>
            </a:endParaRPr>
          </a:p>
        </p:txBody>
      </p:sp>
      <p:cxnSp>
        <p:nvCxnSpPr>
          <p:cNvPr id="38" name="Přímá spojovací čára 18"/>
          <p:cNvCxnSpPr/>
          <p:nvPr/>
        </p:nvCxnSpPr>
        <p:spPr>
          <a:xfrm rot="10800000" flipV="1">
            <a:off x="1668463" y="1484313"/>
            <a:ext cx="4786312" cy="4714875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20"/>
          <p:cNvCxnSpPr/>
          <p:nvPr/>
        </p:nvCxnSpPr>
        <p:spPr>
          <a:xfrm>
            <a:off x="1882775" y="1555750"/>
            <a:ext cx="4857750" cy="4572000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ál 5"/>
          <p:cNvSpPr/>
          <p:nvPr/>
        </p:nvSpPr>
        <p:spPr>
          <a:xfrm>
            <a:off x="4152900" y="2901950"/>
            <a:ext cx="107950" cy="98425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7" name="Ovál 36"/>
          <p:cNvSpPr/>
          <p:nvPr/>
        </p:nvSpPr>
        <p:spPr>
          <a:xfrm>
            <a:off x="4962525" y="3654425"/>
            <a:ext cx="107950" cy="98425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0" name="Ovál 39"/>
          <p:cNvSpPr/>
          <p:nvPr/>
        </p:nvSpPr>
        <p:spPr>
          <a:xfrm>
            <a:off x="4152900" y="4492625"/>
            <a:ext cx="107950" cy="98425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1" name="Ovál 40"/>
          <p:cNvSpPr/>
          <p:nvPr/>
        </p:nvSpPr>
        <p:spPr>
          <a:xfrm>
            <a:off x="3267075" y="3663950"/>
            <a:ext cx="107950" cy="98425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2" name="Ovál 41"/>
          <p:cNvSpPr/>
          <p:nvPr/>
        </p:nvSpPr>
        <p:spPr>
          <a:xfrm>
            <a:off x="4524375" y="2806700"/>
            <a:ext cx="107950" cy="98425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3" name="Ovál 42"/>
          <p:cNvSpPr/>
          <p:nvPr/>
        </p:nvSpPr>
        <p:spPr>
          <a:xfrm>
            <a:off x="5086350" y="3216275"/>
            <a:ext cx="107950" cy="98425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4" name="Ovál 43"/>
          <p:cNvSpPr/>
          <p:nvPr/>
        </p:nvSpPr>
        <p:spPr>
          <a:xfrm>
            <a:off x="3171825" y="4054475"/>
            <a:ext cx="107950" cy="98425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5" name="Ovál 44"/>
          <p:cNvSpPr/>
          <p:nvPr/>
        </p:nvSpPr>
        <p:spPr>
          <a:xfrm>
            <a:off x="3762375" y="4568825"/>
            <a:ext cx="107950" cy="98425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3531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200" dirty="0" smtClean="0">
                <a:solidFill>
                  <a:srgbClr val="D38E27"/>
                </a:solidFill>
              </a:rPr>
              <a:t>2018-05-18  </a:t>
            </a:r>
            <a:r>
              <a:rPr lang="cs-CZ" sz="1200" dirty="0">
                <a:solidFill>
                  <a:srgbClr val="D38E27"/>
                </a:solidFill>
              </a:rPr>
              <a:t>-  </a:t>
            </a:r>
            <a:r>
              <a:rPr lang="cs-CZ" sz="1200" dirty="0" err="1">
                <a:solidFill>
                  <a:srgbClr val="D38E27"/>
                </a:solidFill>
              </a:rPr>
              <a:t>FyM</a:t>
            </a:r>
            <a:r>
              <a:rPr lang="cs-CZ" sz="1200" dirty="0">
                <a:solidFill>
                  <a:srgbClr val="D38E27"/>
                </a:solidFill>
              </a:rPr>
              <a:t> - Obdržálek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"/>
                                        <p:tgtEl>
                                          <p:spTgt spid="94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100"/>
                                        <p:tgtEl>
                                          <p:spTgt spid="35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  <p:bldP spid="30" grpId="0" animBg="1"/>
      <p:bldP spid="31" grpId="0"/>
      <p:bldP spid="2" grpId="0" animBg="1"/>
      <p:bldP spid="35858" grpId="0" animBg="1"/>
      <p:bldP spid="35859" grpId="0" animBg="1"/>
      <p:bldP spid="35860" grpId="0" animBg="1"/>
      <p:bldP spid="35861" grpId="0" animBg="1"/>
      <p:bldP spid="35862" grpId="0" animBg="1"/>
      <p:bldP spid="94243" grpId="0"/>
      <p:bldP spid="35864" grpId="0"/>
      <p:bldP spid="35865" grpId="0"/>
      <p:bldP spid="35866" grpId="0"/>
      <p:bldP spid="35867" grpId="0"/>
      <p:bldP spid="35868" grpId="0"/>
      <p:bldP spid="35869" grpId="0"/>
      <p:bldP spid="5" grpId="0"/>
      <p:bldP spid="35871" grpId="0"/>
      <p:bldP spid="35872" grpId="0"/>
      <p:bldP spid="35873" grpId="0"/>
      <p:bldP spid="6" grpId="0" animBg="1"/>
      <p:bldP spid="37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ovéPole 4"/>
          <p:cNvSpPr txBox="1">
            <a:spLocks noChangeArrowheads="1"/>
          </p:cNvSpPr>
          <p:nvPr/>
        </p:nvSpPr>
        <p:spPr bwMode="auto">
          <a:xfrm>
            <a:off x="1741488" y="444500"/>
            <a:ext cx="65468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3200" b="1" i="1">
                <a:latin typeface="Book Antiqua" pitchFamily="18" charset="0"/>
              </a:rPr>
              <a:t>Relativistická kinematika graficky</a:t>
            </a:r>
          </a:p>
        </p:txBody>
      </p:sp>
      <p:cxnSp>
        <p:nvCxnSpPr>
          <p:cNvPr id="7" name="Přímá spojovací čára 6"/>
          <p:cNvCxnSpPr>
            <a:cxnSpLocks noChangeShapeType="1"/>
          </p:cNvCxnSpPr>
          <p:nvPr/>
        </p:nvCxnSpPr>
        <p:spPr bwMode="auto">
          <a:xfrm flipH="1">
            <a:off x="4211638" y="1744663"/>
            <a:ext cx="33337" cy="4456112"/>
          </a:xfrm>
          <a:prstGeom prst="line">
            <a:avLst/>
          </a:prstGeom>
          <a:noFill/>
          <a:ln w="57150" algn="ctr">
            <a:solidFill>
              <a:srgbClr val="0070C0"/>
            </a:solidFill>
            <a:round/>
            <a:headEnd/>
            <a:tailEnd/>
          </a:ln>
        </p:spPr>
      </p:cxnSp>
      <p:cxnSp>
        <p:nvCxnSpPr>
          <p:cNvPr id="9" name="Přímá spojovací čára 8"/>
          <p:cNvCxnSpPr>
            <a:cxnSpLocks noChangeShapeType="1"/>
          </p:cNvCxnSpPr>
          <p:nvPr/>
        </p:nvCxnSpPr>
        <p:spPr bwMode="auto">
          <a:xfrm>
            <a:off x="1500188" y="3714750"/>
            <a:ext cx="5446712" cy="0"/>
          </a:xfrm>
          <a:prstGeom prst="line">
            <a:avLst/>
          </a:prstGeom>
          <a:noFill/>
          <a:ln w="57150" algn="ctr">
            <a:solidFill>
              <a:srgbClr val="0070C0"/>
            </a:solidFill>
            <a:round/>
            <a:headEnd/>
            <a:tailEnd/>
          </a:ln>
        </p:spPr>
      </p:cxnSp>
      <p:cxnSp>
        <p:nvCxnSpPr>
          <p:cNvPr id="10" name="Přímá spojovací čára 9"/>
          <p:cNvCxnSpPr/>
          <p:nvPr/>
        </p:nvCxnSpPr>
        <p:spPr>
          <a:xfrm>
            <a:off x="1500188" y="2998788"/>
            <a:ext cx="5715000" cy="1587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1500188" y="4500563"/>
            <a:ext cx="5715000" cy="1587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3429000" y="2428875"/>
            <a:ext cx="0" cy="3786188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999038" y="2428875"/>
            <a:ext cx="0" cy="3786188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>
            <a:cxnSpLocks noChangeShapeType="1"/>
          </p:cNvCxnSpPr>
          <p:nvPr/>
        </p:nvCxnSpPr>
        <p:spPr bwMode="auto">
          <a:xfrm flipH="1">
            <a:off x="3171825" y="1744663"/>
            <a:ext cx="1871663" cy="4470400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6" name="Přímá spojovací čára 15"/>
          <p:cNvCxnSpPr/>
          <p:nvPr/>
        </p:nvCxnSpPr>
        <p:spPr>
          <a:xfrm flipH="1">
            <a:off x="4021138" y="2060575"/>
            <a:ext cx="1785937" cy="41544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5400000">
            <a:off x="1288256" y="3802857"/>
            <a:ext cx="3389313" cy="14351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rot="10800000" flipV="1">
            <a:off x="1714500" y="1500188"/>
            <a:ext cx="4786313" cy="4714875"/>
          </a:xfrm>
          <a:prstGeom prst="line">
            <a:avLst/>
          </a:prstGeom>
          <a:ln w="57150" cmpd="tri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>
            <a:off x="1928813" y="1571625"/>
            <a:ext cx="4857750" cy="4572000"/>
          </a:xfrm>
          <a:prstGeom prst="line">
            <a:avLst/>
          </a:prstGeom>
          <a:ln w="76200" cmpd="tri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>
            <a:cxnSpLocks noChangeShapeType="1"/>
          </p:cNvCxnSpPr>
          <p:nvPr/>
        </p:nvCxnSpPr>
        <p:spPr bwMode="auto">
          <a:xfrm flipH="1">
            <a:off x="785813" y="2527300"/>
            <a:ext cx="6162675" cy="2687638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4" name="Přímá spojovací čára 23"/>
          <p:cNvCxnSpPr/>
          <p:nvPr/>
        </p:nvCxnSpPr>
        <p:spPr>
          <a:xfrm rot="10800000" flipV="1">
            <a:off x="785813" y="2143125"/>
            <a:ext cx="5168900" cy="222091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 flipH="1">
            <a:off x="1255713" y="3511550"/>
            <a:ext cx="5419725" cy="24018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3278188" y="1211263"/>
            <a:ext cx="1635125" cy="461962"/>
          </a:xfrm>
          <a:prstGeom prst="rect">
            <a:avLst/>
          </a:prstGeom>
          <a:solidFill>
            <a:schemeClr val="bg1">
              <a:alpha val="25098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400" b="1" i="1">
                <a:solidFill>
                  <a:srgbClr val="00B0F0"/>
                </a:solidFill>
                <a:latin typeface="Book Antiqua" pitchFamily="18" charset="0"/>
              </a:rPr>
              <a:t>x</a:t>
            </a:r>
            <a:r>
              <a:rPr lang="cs-CZ" altLang="cs-CZ" sz="2400" b="1" baseline="-25000">
                <a:solidFill>
                  <a:srgbClr val="00B0F0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rgbClr val="00B0F0"/>
                </a:solidFill>
                <a:latin typeface="Book Antiqua" pitchFamily="18" charset="0"/>
              </a:rPr>
              <a:t>=ct; x=0</a:t>
            </a: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6786563" y="3781425"/>
            <a:ext cx="2357437" cy="460375"/>
          </a:xfrm>
          <a:prstGeom prst="rect">
            <a:avLst/>
          </a:prstGeom>
          <a:solidFill>
            <a:schemeClr val="bg1">
              <a:lumMod val="95000"/>
              <a:alpha val="25098"/>
            </a:schemeClr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altLang="cs-CZ" sz="2400" i="1" dirty="0">
                <a:solidFill>
                  <a:srgbClr val="0070C0"/>
                </a:solidFill>
                <a:latin typeface="Book Antiqua" pitchFamily="18" charset="0"/>
              </a:rPr>
              <a:t>x; </a:t>
            </a:r>
            <a:r>
              <a:rPr lang="cs-CZ" altLang="cs-CZ" sz="2400" i="1" dirty="0" smtClean="0">
                <a:solidFill>
                  <a:srgbClr val="0070C0"/>
                </a:solidFill>
                <a:latin typeface="Book Antiqua" pitchFamily="18" charset="0"/>
              </a:rPr>
              <a:t>současnost t=</a:t>
            </a:r>
            <a:r>
              <a:rPr lang="cs-CZ" altLang="cs-CZ" sz="2400" dirty="0" smtClean="0">
                <a:solidFill>
                  <a:srgbClr val="0070C0"/>
                </a:solidFill>
                <a:latin typeface="Book Antiqua" pitchFamily="18" charset="0"/>
              </a:rPr>
              <a:t>0</a:t>
            </a:r>
            <a:endParaRPr lang="cs-CZ" altLang="cs-CZ" sz="2400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5026025" y="1225550"/>
            <a:ext cx="1782763" cy="461963"/>
          </a:xfrm>
          <a:prstGeom prst="rect">
            <a:avLst/>
          </a:prstGeom>
          <a:solidFill>
            <a:srgbClr val="CC0000">
              <a:alpha val="16078"/>
            </a:srgb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4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’</a:t>
            </a:r>
            <a:r>
              <a:rPr lang="cs-CZ" altLang="cs-CZ" sz="2400" b="1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rgbClr val="FF0000"/>
                </a:solidFill>
                <a:latin typeface="Book Antiqua" pitchFamily="18" charset="0"/>
              </a:rPr>
              <a:t>=ct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’</a:t>
            </a:r>
            <a:r>
              <a:rPr lang="cs-CZ" altLang="cs-CZ" sz="2400" b="1" i="1">
                <a:solidFill>
                  <a:srgbClr val="FF0000"/>
                </a:solidFill>
                <a:latin typeface="Book Antiqua" pitchFamily="18" charset="0"/>
              </a:rPr>
              <a:t>; x‘=0</a:t>
            </a: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6575425" y="2768600"/>
            <a:ext cx="2579688" cy="461963"/>
          </a:xfrm>
          <a:prstGeom prst="rect">
            <a:avLst/>
          </a:prstGeom>
          <a:solidFill>
            <a:srgbClr val="FF0000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400" b="1" i="1" noProof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’</a:t>
            </a:r>
            <a:r>
              <a:rPr lang="cs-CZ" altLang="cs-CZ" sz="2400" b="1" i="1">
                <a:solidFill>
                  <a:srgbClr val="FF0000"/>
                </a:solidFill>
                <a:latin typeface="Book Antiqua" pitchFamily="18" charset="0"/>
              </a:rPr>
              <a:t>; </a:t>
            </a:r>
            <a:r>
              <a:rPr lang="cs-CZ" altLang="cs-CZ" sz="2400" i="1">
                <a:solidFill>
                  <a:srgbClr val="FF0000"/>
                </a:solidFill>
                <a:latin typeface="Book Antiqua" pitchFamily="18" charset="0"/>
              </a:rPr>
              <a:t>současnost t‘=</a:t>
            </a:r>
            <a:r>
              <a:rPr lang="cs-CZ" altLang="cs-CZ" sz="2400">
                <a:solidFill>
                  <a:srgbClr val="FF0000"/>
                </a:solidFill>
                <a:latin typeface="Book Antiqua" pitchFamily="18" charset="0"/>
              </a:rPr>
              <a:t>0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6443663" y="4786313"/>
            <a:ext cx="244951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’ </a:t>
            </a:r>
            <a:r>
              <a:rPr lang="en-US" altLang="cs-CZ" sz="2400" b="1" i="1">
                <a:latin typeface="Book Antiqua" pitchFamily="18" charset="0"/>
              </a:rPr>
              <a:t>= </a:t>
            </a:r>
            <a:r>
              <a:rPr lang="el-GR" altLang="cs-CZ" sz="2400" b="1" i="1">
                <a:solidFill>
                  <a:srgbClr val="0070C0"/>
                </a:solidFill>
                <a:latin typeface="Book Antiqua" pitchFamily="18" charset="0"/>
              </a:rPr>
              <a:t>γ</a:t>
            </a:r>
            <a:r>
              <a:rPr lang="en-US" altLang="cs-CZ" sz="2400" b="1">
                <a:solidFill>
                  <a:srgbClr val="0070C0"/>
                </a:solidFill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rgbClr val="0070C0"/>
                </a:solidFill>
                <a:latin typeface="Book Antiqua" pitchFamily="18" charset="0"/>
              </a:rPr>
              <a:t>x – </a:t>
            </a:r>
            <a:r>
              <a:rPr lang="el-GR" altLang="cs-CZ" sz="2400" b="1" i="1">
                <a:solidFill>
                  <a:srgbClr val="0070C0"/>
                </a:solidFill>
                <a:latin typeface="Book Antiqua" pitchFamily="18" charset="0"/>
              </a:rPr>
              <a:t>β</a:t>
            </a:r>
            <a:r>
              <a:rPr lang="en-US" altLang="cs-CZ" sz="2400" b="1" i="1">
                <a:solidFill>
                  <a:srgbClr val="0070C0"/>
                </a:solidFill>
                <a:latin typeface="Book Antiqua" pitchFamily="18" charset="0"/>
              </a:rPr>
              <a:t> x</a:t>
            </a:r>
            <a:r>
              <a:rPr lang="en-US" altLang="cs-CZ" sz="2400" b="1" baseline="-25000">
                <a:solidFill>
                  <a:srgbClr val="0070C0"/>
                </a:solidFill>
                <a:latin typeface="Book Antiqua" pitchFamily="18" charset="0"/>
              </a:rPr>
              <a:t>0</a:t>
            </a:r>
            <a:r>
              <a:rPr lang="en-US" altLang="cs-CZ" sz="2400" b="1">
                <a:solidFill>
                  <a:srgbClr val="0070C0"/>
                </a:solidFill>
                <a:latin typeface="Book Antiqua" pitchFamily="18" charset="0"/>
              </a:rPr>
              <a:t>)</a:t>
            </a:r>
          </a:p>
          <a:p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x’</a:t>
            </a:r>
            <a:r>
              <a:rPr lang="en-US" altLang="cs-CZ" sz="2400" b="1" i="1">
                <a:solidFill>
                  <a:srgbClr val="32B503"/>
                </a:solidFill>
                <a:latin typeface="Book Antiqua" pitchFamily="18" charset="0"/>
              </a:rPr>
              <a:t>  </a:t>
            </a:r>
            <a:r>
              <a:rPr lang="en-US" altLang="cs-CZ" sz="2400" b="1" i="1">
                <a:latin typeface="Book Antiqua" pitchFamily="18" charset="0"/>
              </a:rPr>
              <a:t>=</a:t>
            </a:r>
            <a:r>
              <a:rPr lang="en-US" altLang="cs-CZ" sz="2400" b="1" i="1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el-GR" altLang="cs-CZ" sz="2400" b="1" i="1">
                <a:solidFill>
                  <a:srgbClr val="0070C0"/>
                </a:solidFill>
                <a:latin typeface="Book Antiqua" pitchFamily="18" charset="0"/>
              </a:rPr>
              <a:t>γ</a:t>
            </a:r>
            <a:r>
              <a:rPr lang="en-US" altLang="cs-CZ" sz="2400" b="1">
                <a:solidFill>
                  <a:srgbClr val="0070C0"/>
                </a:solidFill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rgbClr val="0070C0"/>
                </a:solidFill>
                <a:latin typeface="Book Antiqua" pitchFamily="18" charset="0"/>
              </a:rPr>
              <a:t>0</a:t>
            </a:r>
            <a:r>
              <a:rPr lang="en-US" altLang="cs-CZ" sz="2400" b="1" i="1">
                <a:solidFill>
                  <a:srgbClr val="0070C0"/>
                </a:solidFill>
                <a:latin typeface="Book Antiqua" pitchFamily="18" charset="0"/>
              </a:rPr>
              <a:t> – </a:t>
            </a:r>
            <a:r>
              <a:rPr lang="el-GR" altLang="cs-CZ" sz="2400" b="1" i="1">
                <a:solidFill>
                  <a:srgbClr val="0070C0"/>
                </a:solidFill>
                <a:latin typeface="Book Antiqua" pitchFamily="18" charset="0"/>
              </a:rPr>
              <a:t>β</a:t>
            </a:r>
            <a:r>
              <a:rPr lang="en-US" altLang="cs-CZ" sz="2400" b="1" i="1">
                <a:solidFill>
                  <a:srgbClr val="0070C0"/>
                </a:solidFill>
                <a:latin typeface="Book Antiqua" pitchFamily="18" charset="0"/>
              </a:rPr>
              <a:t> x</a:t>
            </a:r>
            <a:r>
              <a:rPr lang="en-US" altLang="cs-CZ" sz="2400" b="1">
                <a:solidFill>
                  <a:srgbClr val="0070C0"/>
                </a:solidFill>
                <a:latin typeface="Book Antiqua" pitchFamily="18" charset="0"/>
              </a:rPr>
              <a:t>)</a:t>
            </a:r>
            <a:endParaRPr lang="en-US" altLang="cs-CZ" sz="2400" b="1">
              <a:solidFill>
                <a:srgbClr val="0070C0"/>
              </a:solidFill>
            </a:endParaRPr>
          </a:p>
        </p:txBody>
      </p:sp>
      <p:sp>
        <p:nvSpPr>
          <p:cNvPr id="2" name="TextovéPole 28"/>
          <p:cNvSpPr txBox="1">
            <a:spLocks noChangeArrowheads="1"/>
          </p:cNvSpPr>
          <p:nvPr/>
        </p:nvSpPr>
        <p:spPr bwMode="auto">
          <a:xfrm>
            <a:off x="6550025" y="1600200"/>
            <a:ext cx="1006475" cy="3762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b="1" i="1">
                <a:latin typeface="Book Antiqua" pitchFamily="18" charset="0"/>
              </a:rPr>
              <a:t>světlo</a:t>
            </a:r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641350" y="1184275"/>
            <a:ext cx="409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3200" b="1" i="1">
                <a:solidFill>
                  <a:srgbClr val="00B0F0"/>
                </a:solidFill>
                <a:latin typeface="Book Antiqua" pitchFamily="18" charset="0"/>
              </a:rPr>
              <a:t>S</a:t>
            </a:r>
            <a:endParaRPr lang="en-US" altLang="cs-CZ" sz="3200" b="1" i="1">
              <a:solidFill>
                <a:srgbClr val="00B0F0"/>
              </a:solidFill>
              <a:latin typeface="Book Antiqua" pitchFamily="18" charset="0"/>
            </a:endParaRPr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603250" y="1606550"/>
            <a:ext cx="5222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3200" b="1" i="1">
                <a:solidFill>
                  <a:srgbClr val="FF0000"/>
                </a:solidFill>
                <a:latin typeface="Book Antiqua" pitchFamily="18" charset="0"/>
              </a:rPr>
              <a:t>S</a:t>
            </a:r>
            <a:r>
              <a:rPr lang="en-GB" altLang="cs-CZ" sz="3200" b="1" i="1">
                <a:solidFill>
                  <a:srgbClr val="FF0000"/>
                </a:solidFill>
                <a:latin typeface="Book Antiqua" pitchFamily="18" charset="0"/>
              </a:rPr>
              <a:t>’</a:t>
            </a:r>
            <a:endParaRPr lang="en-US" altLang="cs-CZ" sz="3200" b="1" i="1">
              <a:solidFill>
                <a:srgbClr val="FF0000"/>
              </a:solidFill>
              <a:latin typeface="Book Antiqua" pitchFamily="18" charset="0"/>
            </a:endParaRPr>
          </a:p>
        </p:txBody>
      </p:sp>
      <p:cxnSp>
        <p:nvCxnSpPr>
          <p:cNvPr id="39" name="Přímá spojovací čára 20"/>
          <p:cNvCxnSpPr/>
          <p:nvPr/>
        </p:nvCxnSpPr>
        <p:spPr>
          <a:xfrm>
            <a:off x="2081213" y="1724025"/>
            <a:ext cx="4857750" cy="4572000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čára 18"/>
          <p:cNvCxnSpPr/>
          <p:nvPr/>
        </p:nvCxnSpPr>
        <p:spPr>
          <a:xfrm rot="10800000" flipV="1">
            <a:off x="1608138" y="1593850"/>
            <a:ext cx="4786312" cy="4714875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 flipH="1">
            <a:off x="4244975" y="2428875"/>
            <a:ext cx="1709738" cy="0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5954713" y="2428875"/>
            <a:ext cx="0" cy="1285875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>
            <a:endCxn id="68" idx="6"/>
          </p:cNvCxnSpPr>
          <p:nvPr/>
        </p:nvCxnSpPr>
        <p:spPr>
          <a:xfrm flipH="1">
            <a:off x="4498975" y="2428875"/>
            <a:ext cx="1455738" cy="7000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se šipkou 33"/>
          <p:cNvCxnSpPr/>
          <p:nvPr/>
        </p:nvCxnSpPr>
        <p:spPr>
          <a:xfrm flipH="1">
            <a:off x="5737225" y="2428875"/>
            <a:ext cx="217488" cy="611188"/>
          </a:xfrm>
          <a:prstGeom prst="straightConnector1">
            <a:avLst/>
          </a:prstGeom>
          <a:ln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ál 41"/>
          <p:cNvSpPr/>
          <p:nvPr/>
        </p:nvSpPr>
        <p:spPr>
          <a:xfrm>
            <a:off x="5932488" y="2400300"/>
            <a:ext cx="44450" cy="4603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3" name="TextovéPole 4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863599" y="2185580"/>
            <a:ext cx="462756" cy="369332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cs-CZ">
                <a:noFill/>
              </a:rPr>
              <a:t> </a:t>
            </a:r>
          </a:p>
        </p:txBody>
      </p:sp>
      <p:sp>
        <p:nvSpPr>
          <p:cNvPr id="45" name="TextovéPole 44"/>
          <p:cNvSpPr txBox="1">
            <a:spLocks noChangeArrowheads="1"/>
          </p:cNvSpPr>
          <p:nvPr/>
        </p:nvSpPr>
        <p:spPr bwMode="auto">
          <a:xfrm>
            <a:off x="3959225" y="2924175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50" name="TextovéPole 49"/>
          <p:cNvSpPr txBox="1">
            <a:spLocks noChangeArrowheads="1"/>
          </p:cNvSpPr>
          <p:nvPr/>
        </p:nvSpPr>
        <p:spPr bwMode="auto">
          <a:xfrm>
            <a:off x="4767263" y="3667125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51" name="TextovéPole 50"/>
          <p:cNvSpPr txBox="1">
            <a:spLocks noChangeArrowheads="1"/>
          </p:cNvSpPr>
          <p:nvPr/>
        </p:nvSpPr>
        <p:spPr bwMode="auto">
          <a:xfrm>
            <a:off x="3132138" y="3686175"/>
            <a:ext cx="3889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>
                <a:solidFill>
                  <a:srgbClr val="0070C0"/>
                </a:solidFill>
              </a:rPr>
              <a:t>-1</a:t>
            </a:r>
          </a:p>
        </p:txBody>
      </p:sp>
      <p:sp>
        <p:nvSpPr>
          <p:cNvPr id="52" name="TextovéPole 51"/>
          <p:cNvSpPr txBox="1">
            <a:spLocks noChangeArrowheads="1"/>
          </p:cNvSpPr>
          <p:nvPr/>
        </p:nvSpPr>
        <p:spPr bwMode="auto">
          <a:xfrm>
            <a:off x="3883025" y="4419600"/>
            <a:ext cx="3905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>
                <a:solidFill>
                  <a:srgbClr val="0070C0"/>
                </a:solidFill>
              </a:rPr>
              <a:t>-1</a:t>
            </a:r>
          </a:p>
        </p:txBody>
      </p:sp>
      <p:sp>
        <p:nvSpPr>
          <p:cNvPr id="46" name="Ovál 45"/>
          <p:cNvSpPr/>
          <p:nvPr/>
        </p:nvSpPr>
        <p:spPr>
          <a:xfrm>
            <a:off x="4181475" y="2949575"/>
            <a:ext cx="112713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4" name="Ovál 53"/>
          <p:cNvSpPr/>
          <p:nvPr/>
        </p:nvSpPr>
        <p:spPr>
          <a:xfrm>
            <a:off x="4941888" y="3657600"/>
            <a:ext cx="114300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5" name="Ovál 54"/>
          <p:cNvSpPr/>
          <p:nvPr/>
        </p:nvSpPr>
        <p:spPr>
          <a:xfrm>
            <a:off x="3370263" y="3657600"/>
            <a:ext cx="112712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6" name="Ovál 55"/>
          <p:cNvSpPr/>
          <p:nvPr/>
        </p:nvSpPr>
        <p:spPr>
          <a:xfrm>
            <a:off x="4171950" y="4443413"/>
            <a:ext cx="112713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7" name="Ovál 56"/>
          <p:cNvSpPr/>
          <p:nvPr/>
        </p:nvSpPr>
        <p:spPr>
          <a:xfrm>
            <a:off x="4579938" y="2670175"/>
            <a:ext cx="112712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8" name="Ovál 57"/>
          <p:cNvSpPr/>
          <p:nvPr/>
        </p:nvSpPr>
        <p:spPr>
          <a:xfrm>
            <a:off x="5230813" y="3200400"/>
            <a:ext cx="112712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9" name="Ovál 58"/>
          <p:cNvSpPr/>
          <p:nvPr/>
        </p:nvSpPr>
        <p:spPr>
          <a:xfrm>
            <a:off x="3684588" y="4741863"/>
            <a:ext cx="112712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0" name="Ovál 59"/>
          <p:cNvSpPr/>
          <p:nvPr/>
        </p:nvSpPr>
        <p:spPr>
          <a:xfrm>
            <a:off x="3074988" y="4138613"/>
            <a:ext cx="112712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1" name="TextovéPole 60"/>
          <p:cNvSpPr txBox="1">
            <a:spLocks noChangeArrowheads="1"/>
          </p:cNvSpPr>
          <p:nvPr/>
        </p:nvSpPr>
        <p:spPr bwMode="auto">
          <a:xfrm>
            <a:off x="4313238" y="2455863"/>
            <a:ext cx="3143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62" name="TextovéPole 61"/>
          <p:cNvSpPr txBox="1">
            <a:spLocks noChangeArrowheads="1"/>
          </p:cNvSpPr>
          <p:nvPr/>
        </p:nvSpPr>
        <p:spPr bwMode="auto">
          <a:xfrm>
            <a:off x="5253038" y="3200400"/>
            <a:ext cx="3143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63" name="TextovéPole 62"/>
          <p:cNvSpPr txBox="1">
            <a:spLocks noChangeArrowheads="1"/>
          </p:cNvSpPr>
          <p:nvPr/>
        </p:nvSpPr>
        <p:spPr bwMode="auto">
          <a:xfrm>
            <a:off x="3413125" y="4570413"/>
            <a:ext cx="388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>
                <a:solidFill>
                  <a:srgbClr val="FF3300"/>
                </a:solidFill>
              </a:rPr>
              <a:t>-1</a:t>
            </a:r>
          </a:p>
        </p:txBody>
      </p:sp>
      <p:sp>
        <p:nvSpPr>
          <p:cNvPr id="64" name="TextovéPole 63"/>
          <p:cNvSpPr txBox="1">
            <a:spLocks noChangeArrowheads="1"/>
          </p:cNvSpPr>
          <p:nvPr/>
        </p:nvSpPr>
        <p:spPr bwMode="auto">
          <a:xfrm>
            <a:off x="2787650" y="3905250"/>
            <a:ext cx="3905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>
                <a:solidFill>
                  <a:srgbClr val="FF3300"/>
                </a:solidFill>
              </a:rPr>
              <a:t>-1</a:t>
            </a:r>
          </a:p>
        </p:txBody>
      </p:sp>
      <p:sp>
        <p:nvSpPr>
          <p:cNvPr id="66" name="Ovál 65"/>
          <p:cNvSpPr/>
          <p:nvPr/>
        </p:nvSpPr>
        <p:spPr>
          <a:xfrm>
            <a:off x="4214813" y="2382838"/>
            <a:ext cx="49212" cy="73025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7" name="Ovál 66"/>
          <p:cNvSpPr/>
          <p:nvPr/>
        </p:nvSpPr>
        <p:spPr>
          <a:xfrm>
            <a:off x="5929313" y="3657600"/>
            <a:ext cx="44450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8" name="Ovál 67"/>
          <p:cNvSpPr/>
          <p:nvPr/>
        </p:nvSpPr>
        <p:spPr>
          <a:xfrm>
            <a:off x="4441825" y="3071813"/>
            <a:ext cx="57150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0" name="Ovál 69"/>
          <p:cNvSpPr/>
          <p:nvPr/>
        </p:nvSpPr>
        <p:spPr>
          <a:xfrm>
            <a:off x="5708650" y="3006725"/>
            <a:ext cx="57150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1004888" y="1238250"/>
            <a:ext cx="1104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400">
                <a:solidFill>
                  <a:srgbClr val="0070C0"/>
                </a:solidFill>
                <a:latin typeface="Book Antiqua" pitchFamily="18" charset="0"/>
              </a:rPr>
              <a:t>(</a:t>
            </a:r>
            <a:r>
              <a:rPr lang="cs-CZ" altLang="cs-CZ" sz="2400" i="1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cs-CZ" altLang="cs-CZ" sz="2400" baseline="-25000">
                <a:solidFill>
                  <a:srgbClr val="0070C0"/>
                </a:solidFill>
                <a:latin typeface="Book Antiqua" pitchFamily="18" charset="0"/>
              </a:rPr>
              <a:t>0  </a:t>
            </a:r>
            <a:r>
              <a:rPr lang="cs-CZ" altLang="cs-CZ" sz="2400">
                <a:solidFill>
                  <a:srgbClr val="0070C0"/>
                </a:solidFill>
                <a:latin typeface="Book Antiqua" pitchFamily="18" charset="0"/>
              </a:rPr>
              <a:t>; </a:t>
            </a:r>
            <a:r>
              <a:rPr lang="cs-CZ" altLang="cs-CZ" sz="2400" i="1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cs-CZ" altLang="cs-CZ" sz="2400">
                <a:solidFill>
                  <a:srgbClr val="0070C0"/>
                </a:solidFill>
                <a:latin typeface="Book Antiqua" pitchFamily="18" charset="0"/>
              </a:rPr>
              <a:t>)</a:t>
            </a:r>
          </a:p>
        </p:txBody>
      </p:sp>
      <p:sp>
        <p:nvSpPr>
          <p:cNvPr id="69" name="TextovéPole 68"/>
          <p:cNvSpPr txBox="1">
            <a:spLocks noChangeArrowheads="1"/>
          </p:cNvSpPr>
          <p:nvPr/>
        </p:nvSpPr>
        <p:spPr bwMode="auto">
          <a:xfrm>
            <a:off x="1017588" y="1660525"/>
            <a:ext cx="13350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400">
                <a:solidFill>
                  <a:srgbClr val="FF0000"/>
                </a:solidFill>
                <a:latin typeface="Book Antiqua" pitchFamily="18" charset="0"/>
              </a:rPr>
              <a:t>(</a:t>
            </a:r>
            <a:r>
              <a:rPr lang="cs-CZ" altLang="cs-CZ" sz="2400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cs-CZ" altLang="cs-CZ" sz="2400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cs-CZ" altLang="cs-CZ" sz="2400" i="1">
                <a:solidFill>
                  <a:srgbClr val="FF0000"/>
                </a:solidFill>
                <a:latin typeface="Book Antiqua" pitchFamily="18" charset="0"/>
              </a:rPr>
              <a:t>‘</a:t>
            </a:r>
            <a:r>
              <a:rPr lang="cs-CZ" altLang="cs-CZ" sz="2400" baseline="-2500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cs-CZ" altLang="cs-CZ" sz="2400">
                <a:solidFill>
                  <a:srgbClr val="FF0000"/>
                </a:solidFill>
                <a:latin typeface="Book Antiqua" pitchFamily="18" charset="0"/>
              </a:rPr>
              <a:t>; </a:t>
            </a:r>
            <a:r>
              <a:rPr lang="cs-CZ" altLang="cs-CZ" sz="2400" i="1">
                <a:solidFill>
                  <a:srgbClr val="FF0000"/>
                </a:solidFill>
                <a:latin typeface="Book Antiqua" pitchFamily="18" charset="0"/>
              </a:rPr>
              <a:t>x‘</a:t>
            </a:r>
            <a:r>
              <a:rPr lang="cs-CZ" altLang="cs-CZ" sz="2400">
                <a:solidFill>
                  <a:srgbClr val="FF0000"/>
                </a:solidFill>
                <a:latin typeface="Book Antiqua" pitchFamily="18" charset="0"/>
              </a:rPr>
              <a:t>)</a:t>
            </a:r>
            <a:r>
              <a:rPr lang="cs-CZ" altLang="cs-CZ" sz="2400" i="1">
                <a:solidFill>
                  <a:srgbClr val="FF0000"/>
                </a:solidFill>
                <a:latin typeface="Book Antiqua" pitchFamily="18" charset="0"/>
              </a:rPr>
              <a:t>‘</a:t>
            </a:r>
            <a:endParaRPr lang="cs-CZ" altLang="cs-CZ" sz="240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959225" y="2274888"/>
            <a:ext cx="21272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1200">
                <a:solidFill>
                  <a:srgbClr val="00B0F0"/>
                </a:solidFill>
              </a:rPr>
              <a:t>2</a:t>
            </a:r>
          </a:p>
        </p:txBody>
      </p:sp>
      <p:sp>
        <p:nvSpPr>
          <p:cNvPr id="72" name="TextovéPole 71"/>
          <p:cNvSpPr txBox="1">
            <a:spLocks noChangeArrowheads="1"/>
          </p:cNvSpPr>
          <p:nvPr/>
        </p:nvSpPr>
        <p:spPr bwMode="auto">
          <a:xfrm>
            <a:off x="5745163" y="3727450"/>
            <a:ext cx="4540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1200">
                <a:solidFill>
                  <a:srgbClr val="00B0F0"/>
                </a:solidFill>
              </a:rPr>
              <a:t>2,3</a:t>
            </a: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4132263" y="2932113"/>
            <a:ext cx="503237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1200">
                <a:solidFill>
                  <a:srgbClr val="FF0000"/>
                </a:solidFill>
              </a:rPr>
              <a:t>0,6</a:t>
            </a: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5549900" y="3097213"/>
            <a:ext cx="4365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1200">
                <a:solidFill>
                  <a:srgbClr val="FF0000"/>
                </a:solidFill>
              </a:rPr>
              <a:t>1,3</a:t>
            </a:r>
          </a:p>
        </p:txBody>
      </p:sp>
      <p:sp>
        <p:nvSpPr>
          <p:cNvPr id="61498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200" dirty="0" smtClean="0">
                <a:solidFill>
                  <a:srgbClr val="D38E27"/>
                </a:solidFill>
              </a:rPr>
              <a:t>2018-05-18  </a:t>
            </a:r>
            <a:r>
              <a:rPr lang="cs-CZ" sz="1200" dirty="0">
                <a:solidFill>
                  <a:srgbClr val="D38E27"/>
                </a:solidFill>
              </a:rPr>
              <a:t>-  </a:t>
            </a:r>
            <a:r>
              <a:rPr lang="cs-CZ" sz="1200" dirty="0" err="1">
                <a:solidFill>
                  <a:srgbClr val="D38E27"/>
                </a:solidFill>
              </a:rPr>
              <a:t>FyM</a:t>
            </a:r>
            <a:r>
              <a:rPr lang="cs-CZ" sz="1200" dirty="0">
                <a:solidFill>
                  <a:srgbClr val="D38E27"/>
                </a:solidFill>
              </a:rPr>
              <a:t> - Obdržálek</a:t>
            </a:r>
          </a:p>
        </p:txBody>
      </p:sp>
      <p:sp>
        <p:nvSpPr>
          <p:cNvPr id="3" name="TextovéPole 2"/>
          <p:cNvSpPr txBox="1">
            <a:spLocks noChangeArrowheads="1"/>
          </p:cNvSpPr>
          <p:nvPr/>
        </p:nvSpPr>
        <p:spPr bwMode="auto">
          <a:xfrm>
            <a:off x="6086475" y="1944688"/>
            <a:ext cx="11445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olidFill>
                  <a:srgbClr val="0070C0"/>
                </a:solidFill>
                <a:latin typeface="Cambria" pitchFamily="18" charset="0"/>
              </a:rPr>
              <a:t>(2; 2,3)</a:t>
            </a:r>
          </a:p>
          <a:p>
            <a:r>
              <a:rPr lang="cs-CZ">
                <a:solidFill>
                  <a:srgbClr val="FF0000"/>
                </a:solidFill>
                <a:latin typeface="Cambria" pitchFamily="18" charset="0"/>
              </a:rPr>
              <a:t>(0,6; 1,3)</a:t>
            </a:r>
          </a:p>
        </p:txBody>
      </p:sp>
      <p:sp>
        <p:nvSpPr>
          <p:cNvPr id="65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E90AD8D0-2AE4-420B-B8AC-EFB978526C9E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31</a:t>
            </a:fld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/48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4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6" dur="500"/>
                                        <p:tgtEl>
                                          <p:spTgt spid="24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  <p:bldP spid="30" grpId="0" animBg="1"/>
      <p:bldP spid="31" grpId="0"/>
      <p:bldP spid="2" grpId="0" animBg="1"/>
      <p:bldP spid="42" grpId="0" animBg="1"/>
      <p:bldP spid="45" grpId="0"/>
      <p:bldP spid="50" grpId="0"/>
      <p:bldP spid="51" grpId="0"/>
      <p:bldP spid="52" grpId="0"/>
      <p:bldP spid="46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/>
      <p:bldP spid="62" grpId="0"/>
      <p:bldP spid="63" grpId="0"/>
      <p:bldP spid="64" grpId="0"/>
      <p:bldP spid="66" grpId="0" animBg="1"/>
      <p:bldP spid="67" grpId="0" animBg="1"/>
      <p:bldP spid="68" grpId="0" animBg="1"/>
      <p:bldP spid="70" grpId="0" animBg="1"/>
      <p:bldP spid="8" grpId="0"/>
      <p:bldP spid="72" grpId="0"/>
      <p:bldP spid="18" grpId="0"/>
      <p:bldP spid="20" grpId="0"/>
      <p:bldP spid="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 txBox="1">
            <a:spLocks noGrp="1"/>
          </p:cNvSpPr>
          <p:nvPr/>
        </p:nvSpPr>
        <p:spPr>
          <a:xfrm>
            <a:off x="3124200" y="76200"/>
            <a:ext cx="33528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7000"/>
            <a:ext cx="762000" cy="24447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1B7D5757-C7FB-4EE6-9966-752EBF8CF751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32</a:t>
            </a:fld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/48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4515" name="TextovéPole 4"/>
          <p:cNvSpPr txBox="1">
            <a:spLocks noChangeArrowheads="1"/>
          </p:cNvSpPr>
          <p:nvPr/>
        </p:nvSpPr>
        <p:spPr bwMode="auto">
          <a:xfrm>
            <a:off x="2700338" y="333375"/>
            <a:ext cx="36623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3200" b="1" i="1">
                <a:latin typeface="Book Antiqua" pitchFamily="18" charset="0"/>
              </a:rPr>
              <a:t>Metrová tyč stojící</a:t>
            </a:r>
          </a:p>
        </p:txBody>
      </p:sp>
      <p:cxnSp>
        <p:nvCxnSpPr>
          <p:cNvPr id="7" name="Přímá spojovací čára 6"/>
          <p:cNvCxnSpPr>
            <a:cxnSpLocks noChangeShapeType="1"/>
          </p:cNvCxnSpPr>
          <p:nvPr/>
        </p:nvCxnSpPr>
        <p:spPr bwMode="auto">
          <a:xfrm rot="5400000">
            <a:off x="1818482" y="3806031"/>
            <a:ext cx="4787900" cy="1587"/>
          </a:xfrm>
          <a:prstGeom prst="line">
            <a:avLst/>
          </a:prstGeom>
          <a:noFill/>
          <a:ln w="57150" algn="ctr">
            <a:solidFill>
              <a:srgbClr val="002060"/>
            </a:solidFill>
            <a:round/>
            <a:headEnd/>
            <a:tailEnd/>
          </a:ln>
        </p:spPr>
      </p:cxnSp>
      <p:cxnSp>
        <p:nvCxnSpPr>
          <p:cNvPr id="9" name="Přímá spojovací čára 8"/>
          <p:cNvCxnSpPr>
            <a:cxnSpLocks noChangeShapeType="1"/>
          </p:cNvCxnSpPr>
          <p:nvPr/>
        </p:nvCxnSpPr>
        <p:spPr bwMode="auto">
          <a:xfrm>
            <a:off x="1500188" y="3714750"/>
            <a:ext cx="5715000" cy="1588"/>
          </a:xfrm>
          <a:prstGeom prst="line">
            <a:avLst/>
          </a:prstGeom>
          <a:noFill/>
          <a:ln w="57150" algn="ctr">
            <a:solidFill>
              <a:srgbClr val="002060"/>
            </a:solidFill>
            <a:round/>
            <a:headEnd/>
            <a:tailEnd/>
          </a:ln>
        </p:spPr>
      </p:cxnSp>
      <p:cxnSp>
        <p:nvCxnSpPr>
          <p:cNvPr id="15" name="Přímá spojovací čára 14"/>
          <p:cNvCxnSpPr>
            <a:cxnSpLocks noChangeShapeType="1"/>
          </p:cNvCxnSpPr>
          <p:nvPr/>
        </p:nvCxnSpPr>
        <p:spPr bwMode="auto">
          <a:xfrm rot="5400000">
            <a:off x="1851025" y="2955925"/>
            <a:ext cx="4564063" cy="1954213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9" name="Přímá spojovací čára 18"/>
          <p:cNvCxnSpPr>
            <a:cxnSpLocks noChangeShapeType="1"/>
          </p:cNvCxnSpPr>
          <p:nvPr/>
        </p:nvCxnSpPr>
        <p:spPr bwMode="auto">
          <a:xfrm rot="10800000" flipV="1">
            <a:off x="1714500" y="1500188"/>
            <a:ext cx="4786313" cy="4714875"/>
          </a:xfrm>
          <a:prstGeom prst="line">
            <a:avLst/>
          </a:prstGeom>
          <a:noFill/>
          <a:ln w="38100" algn="ctr">
            <a:solidFill>
              <a:srgbClr val="FFFF00"/>
            </a:solidFill>
            <a:round/>
            <a:headEnd/>
            <a:tailEnd/>
          </a:ln>
        </p:spPr>
      </p:cxnSp>
      <p:cxnSp>
        <p:nvCxnSpPr>
          <p:cNvPr id="21" name="Přímá spojovací čára 20"/>
          <p:cNvCxnSpPr>
            <a:cxnSpLocks noChangeShapeType="1"/>
          </p:cNvCxnSpPr>
          <p:nvPr/>
        </p:nvCxnSpPr>
        <p:spPr bwMode="auto">
          <a:xfrm>
            <a:off x="1908175" y="1617663"/>
            <a:ext cx="4857750" cy="4572000"/>
          </a:xfrm>
          <a:prstGeom prst="line">
            <a:avLst/>
          </a:prstGeom>
          <a:noFill/>
          <a:ln w="38100" algn="ctr">
            <a:solidFill>
              <a:srgbClr val="FFFF00"/>
            </a:solidFill>
            <a:round/>
            <a:headEnd/>
            <a:tailEnd/>
          </a:ln>
        </p:spPr>
      </p:cxnSp>
      <p:cxnSp>
        <p:nvCxnSpPr>
          <p:cNvPr id="23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785813" y="2428875"/>
            <a:ext cx="6357937" cy="2786063"/>
          </a:xfrm>
          <a:prstGeom prst="line">
            <a:avLst/>
          </a:prstGeom>
          <a:noFill/>
          <a:ln w="57150" algn="ctr">
            <a:solidFill>
              <a:srgbClr val="00B050"/>
            </a:solidFill>
            <a:round/>
            <a:headEnd/>
            <a:tailEnd/>
          </a:ln>
        </p:spPr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3611563" y="1052513"/>
            <a:ext cx="1079500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400" b="1" i="1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cs-CZ" altLang="cs-CZ" sz="2400" b="1" baseline="-25000">
                <a:solidFill>
                  <a:srgbClr val="0070C0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rgbClr val="0070C0"/>
                </a:solidFill>
                <a:latin typeface="Book Antiqua" pitchFamily="18" charset="0"/>
              </a:rPr>
              <a:t>=ct</a:t>
            </a: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7127875" y="3830638"/>
            <a:ext cx="1963738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400" i="1">
                <a:solidFill>
                  <a:srgbClr val="0070C0"/>
                </a:solidFill>
                <a:latin typeface="Book Antiqua" pitchFamily="18" charset="0"/>
              </a:rPr>
              <a:t>x; současnost</a:t>
            </a: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4851400" y="1130300"/>
            <a:ext cx="1160463" cy="466725"/>
          </a:xfrm>
          <a:prstGeom prst="rect">
            <a:avLst/>
          </a:prstGeom>
          <a:solidFill>
            <a:schemeClr val="bg1">
              <a:alpha val="16078"/>
            </a:scheme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4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’</a:t>
            </a:r>
            <a:r>
              <a:rPr lang="cs-CZ" altLang="cs-CZ" sz="2400" b="1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rgbClr val="FF0000"/>
                </a:solidFill>
                <a:latin typeface="Book Antiqua" pitchFamily="18" charset="0"/>
              </a:rPr>
              <a:t>=ct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’</a:t>
            </a:r>
            <a:endParaRPr lang="cs-CZ" altLang="cs-CZ" sz="2400" b="1" i="1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6948488" y="2060575"/>
            <a:ext cx="1944687" cy="466725"/>
          </a:xfrm>
          <a:prstGeom prst="rect">
            <a:avLst/>
          </a:prstGeom>
          <a:solidFill>
            <a:schemeClr val="bg1"/>
          </a:solidFill>
          <a:ln w="9525">
            <a:solidFill>
              <a:srgbClr val="92D05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400" b="1" i="1" noProof="1">
                <a:solidFill>
                  <a:srgbClr val="009900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rgbClr val="009900"/>
                </a:solidFill>
                <a:latin typeface="Book Antiqua" pitchFamily="18" charset="0"/>
              </a:rPr>
              <a:t>’</a:t>
            </a:r>
            <a:r>
              <a:rPr lang="cs-CZ" altLang="cs-CZ" sz="2400" b="1" i="1">
                <a:solidFill>
                  <a:srgbClr val="009900"/>
                </a:solidFill>
                <a:latin typeface="Book Antiqua" pitchFamily="18" charset="0"/>
              </a:rPr>
              <a:t>; </a:t>
            </a:r>
            <a:r>
              <a:rPr lang="cs-CZ" altLang="cs-CZ" sz="2400" i="1">
                <a:solidFill>
                  <a:srgbClr val="009900"/>
                </a:solidFill>
                <a:latin typeface="Book Antiqua" pitchFamily="18" charset="0"/>
              </a:rPr>
              <a:t>současnost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6443663" y="4786313"/>
            <a:ext cx="2449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en-US" altLang="cs-CZ" b="1" i="1">
                <a:solidFill>
                  <a:srgbClr val="FF0000"/>
                </a:solidFill>
              </a:rPr>
              <a:t>’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altLang="cs-CZ" sz="2400" b="1" i="1">
                <a:latin typeface="Book Antiqua" pitchFamily="18" charset="0"/>
              </a:rPr>
              <a:t>= </a:t>
            </a:r>
            <a:r>
              <a:rPr lang="el-GR" altLang="cs-CZ" sz="2400" b="1" i="1">
                <a:latin typeface="Book Antiqua" pitchFamily="18" charset="0"/>
              </a:rPr>
              <a:t>γ</a:t>
            </a:r>
            <a:r>
              <a:rPr lang="en-US" altLang="cs-CZ" sz="2400" b="1">
                <a:latin typeface="Book Antiqua" pitchFamily="18" charset="0"/>
              </a:rPr>
              <a:t>(</a:t>
            </a:r>
            <a:r>
              <a:rPr lang="en-US" altLang="cs-CZ" sz="2400" b="1" i="1">
                <a:latin typeface="Book Antiqua" pitchFamily="18" charset="0"/>
              </a:rPr>
              <a:t>x – </a:t>
            </a:r>
            <a:r>
              <a:rPr lang="el-GR" altLang="cs-CZ" sz="2400" b="1" i="1">
                <a:latin typeface="Book Antiqua" pitchFamily="18" charset="0"/>
              </a:rPr>
              <a:t>β</a:t>
            </a:r>
            <a:r>
              <a:rPr lang="en-US" altLang="cs-CZ" sz="2400" b="1" i="1">
                <a:latin typeface="Book Antiqua" pitchFamily="18" charset="0"/>
              </a:rPr>
              <a:t> x</a:t>
            </a:r>
            <a:r>
              <a:rPr lang="en-US" altLang="cs-CZ" sz="2400" b="1" baseline="-25000">
                <a:latin typeface="Book Antiqua" pitchFamily="18" charset="0"/>
              </a:rPr>
              <a:t>0</a:t>
            </a:r>
            <a:r>
              <a:rPr lang="en-US" altLang="cs-CZ" sz="2400" b="1">
                <a:latin typeface="Book Antiqua" pitchFamily="18" charset="0"/>
              </a:rPr>
              <a:t>)</a:t>
            </a:r>
          </a:p>
          <a:p>
            <a:r>
              <a:rPr lang="en-US" altLang="cs-CZ" sz="2400" b="1" i="1">
                <a:solidFill>
                  <a:srgbClr val="217802"/>
                </a:solidFill>
                <a:latin typeface="Book Antiqua" pitchFamily="18" charset="0"/>
              </a:rPr>
              <a:t>x’</a:t>
            </a:r>
            <a:r>
              <a:rPr lang="en-US" altLang="cs-CZ" sz="2400" b="1" i="1">
                <a:solidFill>
                  <a:srgbClr val="32B503"/>
                </a:solidFill>
                <a:latin typeface="Book Antiqua" pitchFamily="18" charset="0"/>
              </a:rPr>
              <a:t>   </a:t>
            </a:r>
            <a:r>
              <a:rPr lang="en-US" altLang="cs-CZ" sz="2400" b="1" i="1">
                <a:latin typeface="Book Antiqua" pitchFamily="18" charset="0"/>
              </a:rPr>
              <a:t>= </a:t>
            </a:r>
            <a:r>
              <a:rPr lang="el-GR" altLang="cs-CZ" sz="2400" b="1" i="1">
                <a:latin typeface="Book Antiqua" pitchFamily="18" charset="0"/>
              </a:rPr>
              <a:t>γ</a:t>
            </a:r>
            <a:r>
              <a:rPr lang="en-US" altLang="cs-CZ" sz="2400" b="1">
                <a:latin typeface="Book Antiqua" pitchFamily="18" charset="0"/>
              </a:rPr>
              <a:t>(</a:t>
            </a:r>
            <a:r>
              <a:rPr lang="en-US" altLang="cs-CZ" sz="2400" b="1" i="1">
                <a:latin typeface="Book Antiqua" pitchFamily="18" charset="0"/>
              </a:rPr>
              <a:t>x</a:t>
            </a:r>
            <a:r>
              <a:rPr lang="en-US" altLang="cs-CZ" sz="2400" b="1" baseline="-25000">
                <a:latin typeface="Book Antiqua" pitchFamily="18" charset="0"/>
              </a:rPr>
              <a:t>0</a:t>
            </a:r>
            <a:r>
              <a:rPr lang="en-US" altLang="cs-CZ" sz="2400" b="1" i="1">
                <a:latin typeface="Book Antiqua" pitchFamily="18" charset="0"/>
              </a:rPr>
              <a:t> – </a:t>
            </a:r>
            <a:r>
              <a:rPr lang="el-GR" altLang="cs-CZ" sz="2400" b="1" i="1">
                <a:latin typeface="Book Antiqua" pitchFamily="18" charset="0"/>
              </a:rPr>
              <a:t>β</a:t>
            </a:r>
            <a:r>
              <a:rPr lang="en-US" altLang="cs-CZ" sz="2400" b="1" i="1">
                <a:latin typeface="Book Antiqua" pitchFamily="18" charset="0"/>
              </a:rPr>
              <a:t> x</a:t>
            </a:r>
            <a:r>
              <a:rPr lang="en-US" altLang="cs-CZ" sz="2400" b="1">
                <a:latin typeface="Book Antiqua" pitchFamily="18" charset="0"/>
              </a:rPr>
              <a:t>)</a:t>
            </a:r>
            <a:endParaRPr lang="en-US" altLang="cs-CZ" sz="2400" b="1"/>
          </a:p>
        </p:txBody>
      </p:sp>
      <p:sp>
        <p:nvSpPr>
          <p:cNvPr id="2" name="TextovéPole 28"/>
          <p:cNvSpPr txBox="1">
            <a:spLocks noChangeArrowheads="1"/>
          </p:cNvSpPr>
          <p:nvPr/>
        </p:nvSpPr>
        <p:spPr bwMode="auto">
          <a:xfrm>
            <a:off x="6443663" y="1125538"/>
            <a:ext cx="1006475" cy="3762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b="1" i="1">
                <a:latin typeface="Book Antiqua" pitchFamily="18" charset="0"/>
              </a:rPr>
              <a:t>světlo</a:t>
            </a:r>
          </a:p>
        </p:txBody>
      </p:sp>
      <p:sp>
        <p:nvSpPr>
          <p:cNvPr id="64528" name="Line 18"/>
          <p:cNvSpPr>
            <a:spLocks noChangeShapeType="1"/>
          </p:cNvSpPr>
          <p:nvPr/>
        </p:nvSpPr>
        <p:spPr bwMode="auto">
          <a:xfrm>
            <a:off x="2700338" y="19161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4529" name="Freeform 19"/>
          <p:cNvSpPr>
            <a:spLocks/>
          </p:cNvSpPr>
          <p:nvPr/>
        </p:nvSpPr>
        <p:spPr bwMode="auto">
          <a:xfrm>
            <a:off x="2484438" y="1520825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  <a:gd name="T12" fmla="*/ 0 w 2276"/>
              <a:gd name="T13" fmla="*/ 0 h 930"/>
              <a:gd name="T14" fmla="*/ 2276 w 2276"/>
              <a:gd name="T15" fmla="*/ 930 h 93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4530" name="Freeform 20"/>
          <p:cNvSpPr>
            <a:spLocks/>
          </p:cNvSpPr>
          <p:nvPr/>
        </p:nvSpPr>
        <p:spPr bwMode="auto">
          <a:xfrm flipV="1">
            <a:off x="2627313" y="4508500"/>
            <a:ext cx="3673475" cy="1547813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  <a:gd name="T12" fmla="*/ 0 w 2276"/>
              <a:gd name="T13" fmla="*/ 0 h 930"/>
              <a:gd name="T14" fmla="*/ 2276 w 2276"/>
              <a:gd name="T15" fmla="*/ 930 h 93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4531" name="Freeform 21"/>
          <p:cNvSpPr>
            <a:spLocks/>
          </p:cNvSpPr>
          <p:nvPr/>
        </p:nvSpPr>
        <p:spPr bwMode="auto">
          <a:xfrm rot="-5614091">
            <a:off x="665163" y="2654300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  <a:gd name="T12" fmla="*/ 0 w 2276"/>
              <a:gd name="T13" fmla="*/ 0 h 930"/>
              <a:gd name="T14" fmla="*/ 2276 w 2276"/>
              <a:gd name="T15" fmla="*/ 930 h 93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4532" name="Freeform 22"/>
          <p:cNvSpPr>
            <a:spLocks/>
          </p:cNvSpPr>
          <p:nvPr/>
        </p:nvSpPr>
        <p:spPr bwMode="auto">
          <a:xfrm rot="5230361">
            <a:off x="3978276" y="3303587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  <a:gd name="T12" fmla="*/ 0 w 2276"/>
              <a:gd name="T13" fmla="*/ 0 h 930"/>
              <a:gd name="T14" fmla="*/ 2276 w 2276"/>
              <a:gd name="T15" fmla="*/ 930 h 93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4533" name="Text Box 27"/>
          <p:cNvSpPr txBox="1">
            <a:spLocks noChangeArrowheads="1"/>
          </p:cNvSpPr>
          <p:nvPr/>
        </p:nvSpPr>
        <p:spPr bwMode="auto">
          <a:xfrm>
            <a:off x="4859338" y="3709988"/>
            <a:ext cx="215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rgbClr val="0070C0"/>
                </a:solidFill>
              </a:rPr>
              <a:t>1</a:t>
            </a:r>
            <a:endParaRPr lang="en-US" altLang="cs-CZ">
              <a:solidFill>
                <a:srgbClr val="0070C0"/>
              </a:solidFill>
            </a:endParaRPr>
          </a:p>
        </p:txBody>
      </p:sp>
      <p:sp>
        <p:nvSpPr>
          <p:cNvPr id="64534" name="Text Box 28"/>
          <p:cNvSpPr txBox="1">
            <a:spLocks noChangeArrowheads="1"/>
          </p:cNvSpPr>
          <p:nvPr/>
        </p:nvSpPr>
        <p:spPr bwMode="auto">
          <a:xfrm>
            <a:off x="4203700" y="4268788"/>
            <a:ext cx="4968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rgbClr val="0070C0"/>
                </a:solidFill>
              </a:rPr>
              <a:t>-1</a:t>
            </a:r>
            <a:endParaRPr lang="en-US" altLang="cs-CZ">
              <a:solidFill>
                <a:srgbClr val="0070C0"/>
              </a:solidFill>
            </a:endParaRPr>
          </a:p>
        </p:txBody>
      </p:sp>
      <p:sp>
        <p:nvSpPr>
          <p:cNvPr id="36888" name="Text Box 30"/>
          <p:cNvSpPr txBox="1">
            <a:spLocks noChangeArrowheads="1"/>
          </p:cNvSpPr>
          <p:nvPr/>
        </p:nvSpPr>
        <p:spPr bwMode="auto">
          <a:xfrm>
            <a:off x="3476625" y="4424363"/>
            <a:ext cx="4953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>
                <a:solidFill>
                  <a:srgbClr val="FF3300"/>
                </a:solidFill>
              </a:rPr>
              <a:t>-1</a:t>
            </a:r>
            <a:endParaRPr lang="en-US" altLang="cs-CZ">
              <a:solidFill>
                <a:srgbClr val="FF3300"/>
              </a:solidFill>
            </a:endParaRPr>
          </a:p>
        </p:txBody>
      </p:sp>
      <p:sp>
        <p:nvSpPr>
          <p:cNvPr id="36889" name="Text Box 32"/>
          <p:cNvSpPr txBox="1">
            <a:spLocks noChangeArrowheads="1"/>
          </p:cNvSpPr>
          <p:nvPr/>
        </p:nvSpPr>
        <p:spPr bwMode="auto">
          <a:xfrm>
            <a:off x="5173663" y="3181350"/>
            <a:ext cx="215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rgbClr val="00B050"/>
                </a:solidFill>
              </a:rPr>
              <a:t>1</a:t>
            </a:r>
            <a:endParaRPr lang="en-US" altLang="cs-CZ">
              <a:solidFill>
                <a:srgbClr val="00B050"/>
              </a:solidFill>
            </a:endParaRPr>
          </a:p>
        </p:txBody>
      </p:sp>
      <p:cxnSp>
        <p:nvCxnSpPr>
          <p:cNvPr id="5" name="Přímá spojovací čára 6"/>
          <p:cNvCxnSpPr>
            <a:cxnSpLocks noChangeShapeType="1"/>
          </p:cNvCxnSpPr>
          <p:nvPr/>
        </p:nvCxnSpPr>
        <p:spPr bwMode="auto">
          <a:xfrm flipH="1">
            <a:off x="5146675" y="2060575"/>
            <a:ext cx="1588" cy="4140200"/>
          </a:xfrm>
          <a:prstGeom prst="line">
            <a:avLst/>
          </a:prstGeom>
          <a:noFill/>
          <a:ln w="57150" algn="ctr">
            <a:solidFill>
              <a:srgbClr val="002060"/>
            </a:solidFill>
            <a:round/>
            <a:headEnd/>
            <a:tailEnd/>
          </a:ln>
        </p:spPr>
      </p:cxnSp>
      <p:sp>
        <p:nvSpPr>
          <p:cNvPr id="36893" name="Line 36"/>
          <p:cNvSpPr>
            <a:spLocks noChangeShapeType="1"/>
          </p:cNvSpPr>
          <p:nvPr/>
        </p:nvSpPr>
        <p:spPr bwMode="auto">
          <a:xfrm>
            <a:off x="4211638" y="5575300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6894" name="Line 37"/>
          <p:cNvSpPr>
            <a:spLocks noChangeShapeType="1"/>
          </p:cNvSpPr>
          <p:nvPr/>
        </p:nvSpPr>
        <p:spPr bwMode="auto">
          <a:xfrm>
            <a:off x="4211638" y="534352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6895" name="Line 38"/>
          <p:cNvSpPr>
            <a:spLocks noChangeShapeType="1"/>
          </p:cNvSpPr>
          <p:nvPr/>
        </p:nvSpPr>
        <p:spPr bwMode="auto">
          <a:xfrm>
            <a:off x="4211638" y="5097463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6896" name="Line 39"/>
          <p:cNvSpPr>
            <a:spLocks noChangeShapeType="1"/>
          </p:cNvSpPr>
          <p:nvPr/>
        </p:nvSpPr>
        <p:spPr bwMode="auto">
          <a:xfrm>
            <a:off x="4211638" y="4859338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4542" name="Text Box 40"/>
          <p:cNvSpPr txBox="1">
            <a:spLocks noChangeArrowheads="1"/>
          </p:cNvSpPr>
          <p:nvPr/>
        </p:nvSpPr>
        <p:spPr bwMode="auto">
          <a:xfrm>
            <a:off x="4165600" y="3671888"/>
            <a:ext cx="3603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/>
              <a:t>0</a:t>
            </a:r>
            <a:endParaRPr lang="en-US" altLang="cs-CZ"/>
          </a:p>
        </p:txBody>
      </p:sp>
      <p:sp>
        <p:nvSpPr>
          <p:cNvPr id="36898" name="Text Box 41"/>
          <p:cNvSpPr txBox="1">
            <a:spLocks noChangeArrowheads="1"/>
          </p:cNvSpPr>
          <p:nvPr/>
        </p:nvSpPr>
        <p:spPr bwMode="auto">
          <a:xfrm>
            <a:off x="4500563" y="2724150"/>
            <a:ext cx="215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rgbClr val="FF3300"/>
                </a:solidFill>
              </a:rPr>
              <a:t>1</a:t>
            </a:r>
            <a:endParaRPr lang="en-US" altLang="cs-CZ">
              <a:solidFill>
                <a:srgbClr val="FF3300"/>
              </a:solidFill>
            </a:endParaRPr>
          </a:p>
        </p:txBody>
      </p:sp>
      <p:sp>
        <p:nvSpPr>
          <p:cNvPr id="64544" name="Text Box 42"/>
          <p:cNvSpPr txBox="1">
            <a:spLocks noChangeArrowheads="1"/>
          </p:cNvSpPr>
          <p:nvPr/>
        </p:nvSpPr>
        <p:spPr bwMode="auto">
          <a:xfrm>
            <a:off x="3924300" y="2924175"/>
            <a:ext cx="215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rgbClr val="0070C0"/>
                </a:solidFill>
              </a:rPr>
              <a:t>1</a:t>
            </a:r>
            <a:endParaRPr lang="en-US" altLang="cs-CZ">
              <a:solidFill>
                <a:srgbClr val="0070C0"/>
              </a:solidFill>
            </a:endParaRPr>
          </a:p>
        </p:txBody>
      </p:sp>
      <p:cxnSp>
        <p:nvCxnSpPr>
          <p:cNvPr id="37" name="Přímá spojovací čára 22"/>
          <p:cNvCxnSpPr>
            <a:cxnSpLocks noChangeShapeType="1"/>
          </p:cNvCxnSpPr>
          <p:nvPr/>
        </p:nvCxnSpPr>
        <p:spPr bwMode="auto">
          <a:xfrm flipH="1">
            <a:off x="4213225" y="3892550"/>
            <a:ext cx="896938" cy="376238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</p:spPr>
      </p:cxnSp>
      <p:cxnSp>
        <p:nvCxnSpPr>
          <p:cNvPr id="38" name="Přímá spojovací čára 22"/>
          <p:cNvCxnSpPr>
            <a:cxnSpLocks noChangeShapeType="1"/>
          </p:cNvCxnSpPr>
          <p:nvPr/>
        </p:nvCxnSpPr>
        <p:spPr bwMode="auto">
          <a:xfrm flipH="1">
            <a:off x="4165600" y="4197350"/>
            <a:ext cx="974725" cy="431800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</p:spPr>
      </p:cxnSp>
      <p:cxnSp>
        <p:nvCxnSpPr>
          <p:cNvPr id="39" name="Přímá spojovací čára 22"/>
          <p:cNvCxnSpPr>
            <a:cxnSpLocks noChangeShapeType="1"/>
          </p:cNvCxnSpPr>
          <p:nvPr/>
        </p:nvCxnSpPr>
        <p:spPr bwMode="auto">
          <a:xfrm flipH="1">
            <a:off x="4211638" y="4540250"/>
            <a:ext cx="898525" cy="360363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</p:spPr>
      </p:cxnSp>
      <p:cxnSp>
        <p:nvCxnSpPr>
          <p:cNvPr id="40" name="Přímá spojovací čára 18"/>
          <p:cNvCxnSpPr>
            <a:cxnSpLocks noChangeShapeType="1"/>
          </p:cNvCxnSpPr>
          <p:nvPr/>
        </p:nvCxnSpPr>
        <p:spPr bwMode="auto">
          <a:xfrm rot="10800000" flipV="1">
            <a:off x="1730375" y="1462088"/>
            <a:ext cx="4786313" cy="4714875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1" name="Přímá spojovací čára 20"/>
          <p:cNvCxnSpPr>
            <a:cxnSpLocks noChangeShapeType="1"/>
          </p:cNvCxnSpPr>
          <p:nvPr/>
        </p:nvCxnSpPr>
        <p:spPr bwMode="auto">
          <a:xfrm>
            <a:off x="1911350" y="1566863"/>
            <a:ext cx="4857750" cy="4572000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2" name="Text Box 30"/>
          <p:cNvSpPr txBox="1">
            <a:spLocks noChangeArrowheads="1"/>
          </p:cNvSpPr>
          <p:nvPr/>
        </p:nvSpPr>
        <p:spPr bwMode="auto">
          <a:xfrm>
            <a:off x="2781300" y="3892550"/>
            <a:ext cx="4953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>
                <a:solidFill>
                  <a:srgbClr val="00B050"/>
                </a:solidFill>
              </a:rPr>
              <a:t>-1</a:t>
            </a:r>
            <a:endParaRPr lang="en-US" altLang="cs-CZ">
              <a:solidFill>
                <a:srgbClr val="00B050"/>
              </a:solidFill>
            </a:endParaRPr>
          </a:p>
        </p:txBody>
      </p:sp>
      <p:sp>
        <p:nvSpPr>
          <p:cNvPr id="46" name="Line 39"/>
          <p:cNvSpPr>
            <a:spLocks noChangeShapeType="1"/>
          </p:cNvSpPr>
          <p:nvPr/>
        </p:nvSpPr>
        <p:spPr bwMode="auto">
          <a:xfrm>
            <a:off x="4221163" y="461962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7" name="Line 39"/>
          <p:cNvSpPr>
            <a:spLocks noChangeShapeType="1"/>
          </p:cNvSpPr>
          <p:nvPr/>
        </p:nvSpPr>
        <p:spPr bwMode="auto">
          <a:xfrm>
            <a:off x="4211638" y="437832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8" name="Line 39"/>
          <p:cNvSpPr>
            <a:spLocks noChangeShapeType="1"/>
          </p:cNvSpPr>
          <p:nvPr/>
        </p:nvSpPr>
        <p:spPr bwMode="auto">
          <a:xfrm>
            <a:off x="4230688" y="4154488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" name="Line 39"/>
          <p:cNvSpPr>
            <a:spLocks noChangeShapeType="1"/>
          </p:cNvSpPr>
          <p:nvPr/>
        </p:nvSpPr>
        <p:spPr bwMode="auto">
          <a:xfrm>
            <a:off x="4221163" y="3949700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0" name="Line 39"/>
          <p:cNvSpPr>
            <a:spLocks noChangeShapeType="1"/>
          </p:cNvSpPr>
          <p:nvPr/>
        </p:nvSpPr>
        <p:spPr bwMode="auto">
          <a:xfrm>
            <a:off x="4230688" y="3716338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1" name="Line 39"/>
          <p:cNvSpPr>
            <a:spLocks noChangeShapeType="1"/>
          </p:cNvSpPr>
          <p:nvPr/>
        </p:nvSpPr>
        <p:spPr bwMode="auto">
          <a:xfrm>
            <a:off x="4202113" y="3454400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cxnSp>
        <p:nvCxnSpPr>
          <p:cNvPr id="52" name="Přímá spojovací čára 22"/>
          <p:cNvCxnSpPr>
            <a:cxnSpLocks noChangeShapeType="1"/>
          </p:cNvCxnSpPr>
          <p:nvPr/>
        </p:nvCxnSpPr>
        <p:spPr bwMode="auto">
          <a:xfrm flipH="1">
            <a:off x="4230688" y="4865688"/>
            <a:ext cx="898525" cy="360362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</p:spPr>
      </p:cxnSp>
      <p:cxnSp>
        <p:nvCxnSpPr>
          <p:cNvPr id="53" name="Přímá spojovací čára 22"/>
          <p:cNvCxnSpPr>
            <a:cxnSpLocks noChangeShapeType="1"/>
          </p:cNvCxnSpPr>
          <p:nvPr/>
        </p:nvCxnSpPr>
        <p:spPr bwMode="auto">
          <a:xfrm flipH="1">
            <a:off x="4211638" y="5208588"/>
            <a:ext cx="898525" cy="360362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</p:spPr>
      </p:cxnSp>
      <p:cxnSp>
        <p:nvCxnSpPr>
          <p:cNvPr id="54" name="Přímá spojovací čára 22"/>
          <p:cNvCxnSpPr>
            <a:cxnSpLocks noChangeShapeType="1"/>
          </p:cNvCxnSpPr>
          <p:nvPr/>
        </p:nvCxnSpPr>
        <p:spPr bwMode="auto">
          <a:xfrm flipH="1">
            <a:off x="4232275" y="2965450"/>
            <a:ext cx="896938" cy="376238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</p:spPr>
      </p:cxnSp>
      <p:sp>
        <p:nvSpPr>
          <p:cNvPr id="55" name="Line 39"/>
          <p:cNvSpPr>
            <a:spLocks noChangeShapeType="1"/>
          </p:cNvSpPr>
          <p:nvPr/>
        </p:nvSpPr>
        <p:spPr bwMode="auto">
          <a:xfrm>
            <a:off x="4221163" y="3255963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6" name="Line 39"/>
          <p:cNvSpPr>
            <a:spLocks noChangeShapeType="1"/>
          </p:cNvSpPr>
          <p:nvPr/>
        </p:nvSpPr>
        <p:spPr bwMode="auto">
          <a:xfrm>
            <a:off x="4173538" y="3054350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7" name="Line 39"/>
          <p:cNvSpPr>
            <a:spLocks noChangeShapeType="1"/>
          </p:cNvSpPr>
          <p:nvPr/>
        </p:nvSpPr>
        <p:spPr bwMode="auto">
          <a:xfrm>
            <a:off x="4217988" y="286067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8" name="Line 39"/>
          <p:cNvSpPr>
            <a:spLocks noChangeShapeType="1"/>
          </p:cNvSpPr>
          <p:nvPr/>
        </p:nvSpPr>
        <p:spPr bwMode="auto">
          <a:xfrm>
            <a:off x="4184650" y="2649538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2" name="Obousměrná vodorovná šipka 11"/>
          <p:cNvSpPr/>
          <p:nvPr/>
        </p:nvSpPr>
        <p:spPr>
          <a:xfrm rot="20259035">
            <a:off x="4192588" y="2271713"/>
            <a:ext cx="941387" cy="233362"/>
          </a:xfrm>
          <a:prstGeom prst="left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1" name="Obousměrná vodorovná šipka 60"/>
          <p:cNvSpPr/>
          <p:nvPr/>
        </p:nvSpPr>
        <p:spPr>
          <a:xfrm rot="20356857">
            <a:off x="4224338" y="3387725"/>
            <a:ext cx="904875" cy="234950"/>
          </a:xfrm>
          <a:prstGeom prst="left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5245100" y="3208338"/>
            <a:ext cx="90488" cy="82550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63" name="Přímá spojovací čára 22"/>
          <p:cNvCxnSpPr>
            <a:cxnSpLocks noChangeShapeType="1"/>
          </p:cNvCxnSpPr>
          <p:nvPr/>
        </p:nvCxnSpPr>
        <p:spPr bwMode="auto">
          <a:xfrm flipH="1">
            <a:off x="4246563" y="2714625"/>
            <a:ext cx="896937" cy="376238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</p:spPr>
      </p:cxnSp>
      <p:cxnSp>
        <p:nvCxnSpPr>
          <p:cNvPr id="64" name="Přímá spojovací čára 22"/>
          <p:cNvCxnSpPr>
            <a:cxnSpLocks noChangeShapeType="1"/>
          </p:cNvCxnSpPr>
          <p:nvPr/>
        </p:nvCxnSpPr>
        <p:spPr bwMode="auto">
          <a:xfrm flipH="1">
            <a:off x="4214813" y="2486025"/>
            <a:ext cx="896937" cy="376238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</p:spPr>
      </p:cxnSp>
      <p:cxnSp>
        <p:nvCxnSpPr>
          <p:cNvPr id="65" name="Přímá spojovací čára 22"/>
          <p:cNvCxnSpPr>
            <a:cxnSpLocks noChangeShapeType="1"/>
          </p:cNvCxnSpPr>
          <p:nvPr/>
        </p:nvCxnSpPr>
        <p:spPr bwMode="auto">
          <a:xfrm flipH="1">
            <a:off x="4227513" y="3586163"/>
            <a:ext cx="896937" cy="377825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</p:spPr>
      </p:cxnSp>
      <p:sp>
        <p:nvSpPr>
          <p:cNvPr id="64570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200" dirty="0" smtClean="0">
                <a:solidFill>
                  <a:srgbClr val="D38E27"/>
                </a:solidFill>
              </a:rPr>
              <a:t>2018-05-18  </a:t>
            </a:r>
            <a:r>
              <a:rPr lang="cs-CZ" sz="1200" dirty="0">
                <a:solidFill>
                  <a:srgbClr val="D38E27"/>
                </a:solidFill>
              </a:rPr>
              <a:t>-  </a:t>
            </a:r>
            <a:r>
              <a:rPr lang="cs-CZ" sz="1200" dirty="0" err="1">
                <a:solidFill>
                  <a:srgbClr val="D38E27"/>
                </a:solidFill>
              </a:rPr>
              <a:t>FyM</a:t>
            </a:r>
            <a:r>
              <a:rPr lang="cs-CZ" sz="1200" dirty="0">
                <a:solidFill>
                  <a:srgbClr val="D38E27"/>
                </a:solidFill>
              </a:rPr>
              <a:t> - Obdržálek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100"/>
                                        <p:tgtEl>
                                          <p:spTgt spid="36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32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100"/>
                                        <p:tgtEl>
                                          <p:spTgt spid="36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36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100"/>
                                        <p:tgtEl>
                                          <p:spTgt spid="36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8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38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43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48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3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8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63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68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4" dur="100"/>
                                        <p:tgtEl>
                                          <p:spTgt spid="36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7" dur="1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1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2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2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  <p:bldP spid="30" grpId="0" animBg="1"/>
      <p:bldP spid="31" grpId="0"/>
      <p:bldP spid="2" grpId="0" animBg="1"/>
      <p:bldP spid="36888" grpId="0"/>
      <p:bldP spid="36889" grpId="0"/>
      <p:bldP spid="36893" grpId="0" animBg="1"/>
      <p:bldP spid="36894" grpId="0" animBg="1"/>
      <p:bldP spid="36895" grpId="0" animBg="1"/>
      <p:bldP spid="36896" grpId="0" animBg="1"/>
      <p:bldP spid="36898" grpId="0"/>
      <p:bldP spid="42" grpId="0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5" grpId="0" animBg="1"/>
      <p:bldP spid="56" grpId="0" animBg="1"/>
      <p:bldP spid="57" grpId="0" animBg="1"/>
      <p:bldP spid="58" grpId="0" animBg="1"/>
      <p:bldP spid="12" grpId="0" animBg="1"/>
      <p:bldP spid="61" grpId="0" animBg="1"/>
      <p:bldP spid="1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 txBox="1">
            <a:spLocks noGrp="1"/>
          </p:cNvSpPr>
          <p:nvPr/>
        </p:nvSpPr>
        <p:spPr>
          <a:xfrm>
            <a:off x="3124200" y="76200"/>
            <a:ext cx="33528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7000"/>
            <a:ext cx="762000" cy="24447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AA1AFA1B-453A-4541-BDBB-F94C6D09C189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33</a:t>
            </a:fld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/48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5539" name="TextovéPole 4"/>
          <p:cNvSpPr txBox="1">
            <a:spLocks noChangeArrowheads="1"/>
          </p:cNvSpPr>
          <p:nvPr/>
        </p:nvSpPr>
        <p:spPr bwMode="auto">
          <a:xfrm>
            <a:off x="2700338" y="333375"/>
            <a:ext cx="34369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3200" b="1" i="1">
                <a:latin typeface="Book Antiqua" pitchFamily="18" charset="0"/>
              </a:rPr>
              <a:t>Metrová tyč letící</a:t>
            </a:r>
          </a:p>
        </p:txBody>
      </p:sp>
      <p:cxnSp>
        <p:nvCxnSpPr>
          <p:cNvPr id="7" name="Přímá spojovací čára 6"/>
          <p:cNvCxnSpPr>
            <a:cxnSpLocks noChangeShapeType="1"/>
          </p:cNvCxnSpPr>
          <p:nvPr/>
        </p:nvCxnSpPr>
        <p:spPr bwMode="auto">
          <a:xfrm rot="5400000">
            <a:off x="1818482" y="3806031"/>
            <a:ext cx="4787900" cy="1587"/>
          </a:xfrm>
          <a:prstGeom prst="line">
            <a:avLst/>
          </a:prstGeom>
          <a:noFill/>
          <a:ln w="57150" algn="ctr">
            <a:solidFill>
              <a:srgbClr val="002060"/>
            </a:solidFill>
            <a:round/>
            <a:headEnd/>
            <a:tailEnd/>
          </a:ln>
        </p:spPr>
      </p:cxnSp>
      <p:cxnSp>
        <p:nvCxnSpPr>
          <p:cNvPr id="9" name="Přímá spojovací čára 8"/>
          <p:cNvCxnSpPr>
            <a:cxnSpLocks noChangeShapeType="1"/>
          </p:cNvCxnSpPr>
          <p:nvPr/>
        </p:nvCxnSpPr>
        <p:spPr bwMode="auto">
          <a:xfrm>
            <a:off x="1500188" y="3714750"/>
            <a:ext cx="5715000" cy="1588"/>
          </a:xfrm>
          <a:prstGeom prst="line">
            <a:avLst/>
          </a:prstGeom>
          <a:noFill/>
          <a:ln w="57150" algn="ctr">
            <a:solidFill>
              <a:srgbClr val="002060"/>
            </a:solidFill>
            <a:round/>
            <a:headEnd/>
            <a:tailEnd/>
          </a:ln>
        </p:spPr>
      </p:cxnSp>
      <p:cxnSp>
        <p:nvCxnSpPr>
          <p:cNvPr id="15" name="Přímá spojovací čára 14"/>
          <p:cNvCxnSpPr>
            <a:cxnSpLocks noChangeShapeType="1"/>
          </p:cNvCxnSpPr>
          <p:nvPr/>
        </p:nvCxnSpPr>
        <p:spPr bwMode="auto">
          <a:xfrm rot="5400000">
            <a:off x="1831975" y="2997200"/>
            <a:ext cx="4529138" cy="1906588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9" name="Přímá spojovací čára 18"/>
          <p:cNvCxnSpPr>
            <a:cxnSpLocks noChangeShapeType="1"/>
          </p:cNvCxnSpPr>
          <p:nvPr/>
        </p:nvCxnSpPr>
        <p:spPr bwMode="auto">
          <a:xfrm rot="10800000" flipV="1">
            <a:off x="1714500" y="1481138"/>
            <a:ext cx="4786313" cy="4714875"/>
          </a:xfrm>
          <a:prstGeom prst="line">
            <a:avLst/>
          </a:prstGeom>
          <a:noFill/>
          <a:ln w="38100" algn="ctr">
            <a:solidFill>
              <a:srgbClr val="FFFF00"/>
            </a:solidFill>
            <a:round/>
            <a:headEnd/>
            <a:tailEnd/>
          </a:ln>
        </p:spPr>
      </p:cxnSp>
      <p:cxnSp>
        <p:nvCxnSpPr>
          <p:cNvPr id="21" name="Přímá spojovací čára 20"/>
          <p:cNvCxnSpPr>
            <a:cxnSpLocks noChangeShapeType="1"/>
          </p:cNvCxnSpPr>
          <p:nvPr/>
        </p:nvCxnSpPr>
        <p:spPr bwMode="auto">
          <a:xfrm>
            <a:off x="1714500" y="1382713"/>
            <a:ext cx="4857750" cy="45720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785813" y="2428875"/>
            <a:ext cx="6357937" cy="2786063"/>
          </a:xfrm>
          <a:prstGeom prst="line">
            <a:avLst/>
          </a:prstGeom>
          <a:noFill/>
          <a:ln w="57150" algn="ctr">
            <a:solidFill>
              <a:srgbClr val="00B050"/>
            </a:solidFill>
            <a:round/>
            <a:headEnd/>
            <a:tailEnd/>
          </a:ln>
        </p:spPr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3563938" y="1052513"/>
            <a:ext cx="1079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400" b="1" i="1">
                <a:latin typeface="Book Antiqua" pitchFamily="18" charset="0"/>
              </a:rPr>
              <a:t>x</a:t>
            </a:r>
            <a:r>
              <a:rPr lang="cs-CZ" altLang="cs-CZ" sz="2400" b="1" baseline="-25000">
                <a:latin typeface="Book Antiqua" pitchFamily="18" charset="0"/>
              </a:rPr>
              <a:t>0</a:t>
            </a:r>
            <a:r>
              <a:rPr lang="cs-CZ" altLang="cs-CZ" sz="2400" b="1" i="1">
                <a:latin typeface="Book Antiqua" pitchFamily="18" charset="0"/>
              </a:rPr>
              <a:t>=ct</a:t>
            </a: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7000875" y="3765550"/>
            <a:ext cx="1963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400" i="1">
                <a:latin typeface="Book Antiqua" pitchFamily="18" charset="0"/>
              </a:rPr>
              <a:t>x; současnost</a:t>
            </a: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4851400" y="1130300"/>
            <a:ext cx="1160463" cy="466725"/>
          </a:xfrm>
          <a:prstGeom prst="rect">
            <a:avLst/>
          </a:prstGeom>
          <a:solidFill>
            <a:srgbClr val="CC0000">
              <a:alpha val="16078"/>
            </a:srgb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400" b="1" i="1">
                <a:latin typeface="Book Antiqua" pitchFamily="18" charset="0"/>
              </a:rPr>
              <a:t>x</a:t>
            </a:r>
            <a:r>
              <a:rPr lang="en-US" altLang="cs-CZ" sz="2400" b="1" i="1">
                <a:latin typeface="Book Antiqua" pitchFamily="18" charset="0"/>
              </a:rPr>
              <a:t>’</a:t>
            </a:r>
            <a:r>
              <a:rPr lang="cs-CZ" altLang="cs-CZ" sz="2400" b="1" baseline="-25000">
                <a:latin typeface="Book Antiqua" pitchFamily="18" charset="0"/>
              </a:rPr>
              <a:t>0</a:t>
            </a:r>
            <a:r>
              <a:rPr lang="cs-CZ" altLang="cs-CZ" sz="2400" b="1" i="1">
                <a:latin typeface="Book Antiqua" pitchFamily="18" charset="0"/>
              </a:rPr>
              <a:t>=ct</a:t>
            </a:r>
            <a:r>
              <a:rPr lang="en-US" altLang="cs-CZ" sz="2400" b="1" i="1">
                <a:latin typeface="Book Antiqua" pitchFamily="18" charset="0"/>
              </a:rPr>
              <a:t>’</a:t>
            </a:r>
            <a:endParaRPr lang="cs-CZ" altLang="cs-CZ" sz="2400" b="1" i="1">
              <a:latin typeface="Book Antiqua" pitchFamily="18" charset="0"/>
            </a:endParaRP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6948488" y="2060575"/>
            <a:ext cx="1944687" cy="4667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400" b="1" i="1" noProof="1">
                <a:latin typeface="Book Antiqua" pitchFamily="18" charset="0"/>
              </a:rPr>
              <a:t>x</a:t>
            </a:r>
            <a:r>
              <a:rPr lang="en-US" altLang="cs-CZ" sz="2400" b="1" i="1">
                <a:latin typeface="Book Antiqua" pitchFamily="18" charset="0"/>
              </a:rPr>
              <a:t>’</a:t>
            </a:r>
            <a:r>
              <a:rPr lang="cs-CZ" altLang="cs-CZ" sz="2400" b="1" i="1">
                <a:latin typeface="Book Antiqua" pitchFamily="18" charset="0"/>
              </a:rPr>
              <a:t>; </a:t>
            </a:r>
            <a:r>
              <a:rPr lang="cs-CZ" altLang="cs-CZ" sz="2400" i="1">
                <a:latin typeface="Book Antiqua" pitchFamily="18" charset="0"/>
              </a:rPr>
              <a:t>současnost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6443663" y="4786313"/>
            <a:ext cx="2449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en-US" altLang="cs-CZ" b="1" i="1">
                <a:solidFill>
                  <a:srgbClr val="FF0000"/>
                </a:solidFill>
              </a:rPr>
              <a:t>’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altLang="cs-CZ" sz="2400" b="1" i="1">
                <a:latin typeface="Book Antiqua" pitchFamily="18" charset="0"/>
              </a:rPr>
              <a:t>= </a:t>
            </a:r>
            <a:r>
              <a:rPr lang="el-GR" altLang="cs-CZ" sz="2400" b="1" i="1">
                <a:latin typeface="Book Antiqua" pitchFamily="18" charset="0"/>
              </a:rPr>
              <a:t>γ</a:t>
            </a:r>
            <a:r>
              <a:rPr lang="en-US" altLang="cs-CZ" sz="2400" b="1">
                <a:latin typeface="Book Antiqua" pitchFamily="18" charset="0"/>
              </a:rPr>
              <a:t>(</a:t>
            </a:r>
            <a:r>
              <a:rPr lang="en-US" altLang="cs-CZ" sz="2400" b="1" i="1">
                <a:latin typeface="Book Antiqua" pitchFamily="18" charset="0"/>
              </a:rPr>
              <a:t>x – </a:t>
            </a:r>
            <a:r>
              <a:rPr lang="el-GR" altLang="cs-CZ" sz="2400" b="1" i="1">
                <a:latin typeface="Book Antiqua" pitchFamily="18" charset="0"/>
              </a:rPr>
              <a:t>β</a:t>
            </a:r>
            <a:r>
              <a:rPr lang="en-US" altLang="cs-CZ" sz="2400" b="1" i="1">
                <a:latin typeface="Book Antiqua" pitchFamily="18" charset="0"/>
              </a:rPr>
              <a:t> x</a:t>
            </a:r>
            <a:r>
              <a:rPr lang="en-US" altLang="cs-CZ" sz="2400" b="1" baseline="-25000">
                <a:latin typeface="Book Antiqua" pitchFamily="18" charset="0"/>
              </a:rPr>
              <a:t>0</a:t>
            </a:r>
            <a:r>
              <a:rPr lang="en-US" altLang="cs-CZ" sz="2400" b="1">
                <a:latin typeface="Book Antiqua" pitchFamily="18" charset="0"/>
              </a:rPr>
              <a:t>)</a:t>
            </a:r>
          </a:p>
          <a:p>
            <a:r>
              <a:rPr lang="en-US" altLang="cs-CZ" sz="2400" b="1" i="1">
                <a:solidFill>
                  <a:srgbClr val="217802"/>
                </a:solidFill>
                <a:latin typeface="Book Antiqua" pitchFamily="18" charset="0"/>
              </a:rPr>
              <a:t>x’</a:t>
            </a:r>
            <a:r>
              <a:rPr lang="en-US" altLang="cs-CZ" sz="2400" b="1" i="1">
                <a:solidFill>
                  <a:srgbClr val="32B503"/>
                </a:solidFill>
                <a:latin typeface="Book Antiqua" pitchFamily="18" charset="0"/>
              </a:rPr>
              <a:t>   </a:t>
            </a:r>
            <a:r>
              <a:rPr lang="en-US" altLang="cs-CZ" sz="2400" b="1" i="1">
                <a:latin typeface="Book Antiqua" pitchFamily="18" charset="0"/>
              </a:rPr>
              <a:t>= </a:t>
            </a:r>
            <a:r>
              <a:rPr lang="el-GR" altLang="cs-CZ" sz="2400" b="1" i="1">
                <a:latin typeface="Book Antiqua" pitchFamily="18" charset="0"/>
              </a:rPr>
              <a:t>γ</a:t>
            </a:r>
            <a:r>
              <a:rPr lang="en-US" altLang="cs-CZ" sz="2400" b="1">
                <a:latin typeface="Book Antiqua" pitchFamily="18" charset="0"/>
              </a:rPr>
              <a:t>(</a:t>
            </a:r>
            <a:r>
              <a:rPr lang="en-US" altLang="cs-CZ" sz="2400" b="1" i="1">
                <a:latin typeface="Book Antiqua" pitchFamily="18" charset="0"/>
              </a:rPr>
              <a:t>x</a:t>
            </a:r>
            <a:r>
              <a:rPr lang="en-US" altLang="cs-CZ" sz="2400" b="1" baseline="-25000">
                <a:latin typeface="Book Antiqua" pitchFamily="18" charset="0"/>
              </a:rPr>
              <a:t>0</a:t>
            </a:r>
            <a:r>
              <a:rPr lang="en-US" altLang="cs-CZ" sz="2400" b="1" i="1">
                <a:latin typeface="Book Antiqua" pitchFamily="18" charset="0"/>
              </a:rPr>
              <a:t> – </a:t>
            </a:r>
            <a:r>
              <a:rPr lang="el-GR" altLang="cs-CZ" sz="2400" b="1" i="1">
                <a:latin typeface="Book Antiqua" pitchFamily="18" charset="0"/>
              </a:rPr>
              <a:t>β</a:t>
            </a:r>
            <a:r>
              <a:rPr lang="en-US" altLang="cs-CZ" sz="2400" b="1" i="1">
                <a:latin typeface="Book Antiqua" pitchFamily="18" charset="0"/>
              </a:rPr>
              <a:t> x</a:t>
            </a:r>
            <a:r>
              <a:rPr lang="en-US" altLang="cs-CZ" sz="2400" b="1">
                <a:latin typeface="Book Antiqua" pitchFamily="18" charset="0"/>
              </a:rPr>
              <a:t>)</a:t>
            </a:r>
            <a:endParaRPr lang="en-US" altLang="cs-CZ" sz="2400" b="1"/>
          </a:p>
        </p:txBody>
      </p:sp>
      <p:sp>
        <p:nvSpPr>
          <p:cNvPr id="2" name="TextovéPole 28"/>
          <p:cNvSpPr txBox="1">
            <a:spLocks noChangeArrowheads="1"/>
          </p:cNvSpPr>
          <p:nvPr/>
        </p:nvSpPr>
        <p:spPr bwMode="auto">
          <a:xfrm>
            <a:off x="6443663" y="1125538"/>
            <a:ext cx="1006475" cy="3762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b="1" i="1">
                <a:latin typeface="Book Antiqua" pitchFamily="18" charset="0"/>
              </a:rPr>
              <a:t>světlo</a:t>
            </a:r>
          </a:p>
        </p:txBody>
      </p:sp>
      <p:sp>
        <p:nvSpPr>
          <p:cNvPr id="65552" name="Line 18"/>
          <p:cNvSpPr>
            <a:spLocks noChangeShapeType="1"/>
          </p:cNvSpPr>
          <p:nvPr/>
        </p:nvSpPr>
        <p:spPr bwMode="auto">
          <a:xfrm>
            <a:off x="2700338" y="19161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3" name="Freeform 19"/>
          <p:cNvSpPr>
            <a:spLocks/>
          </p:cNvSpPr>
          <p:nvPr/>
        </p:nvSpPr>
        <p:spPr bwMode="auto">
          <a:xfrm>
            <a:off x="2484438" y="1520825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  <a:gd name="T12" fmla="*/ 0 w 2276"/>
              <a:gd name="T13" fmla="*/ 0 h 930"/>
              <a:gd name="T14" fmla="*/ 2276 w 2276"/>
              <a:gd name="T15" fmla="*/ 930 h 93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4" name="Freeform 20"/>
          <p:cNvSpPr>
            <a:spLocks/>
          </p:cNvSpPr>
          <p:nvPr/>
        </p:nvSpPr>
        <p:spPr bwMode="auto">
          <a:xfrm flipV="1">
            <a:off x="2627313" y="4508500"/>
            <a:ext cx="3673475" cy="1547813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  <a:gd name="T12" fmla="*/ 0 w 2276"/>
              <a:gd name="T13" fmla="*/ 0 h 930"/>
              <a:gd name="T14" fmla="*/ 2276 w 2276"/>
              <a:gd name="T15" fmla="*/ 930 h 93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5" name="Freeform 21"/>
          <p:cNvSpPr>
            <a:spLocks/>
          </p:cNvSpPr>
          <p:nvPr/>
        </p:nvSpPr>
        <p:spPr bwMode="auto">
          <a:xfrm rot="-5614091">
            <a:off x="665163" y="2654300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  <a:gd name="T12" fmla="*/ 0 w 2276"/>
              <a:gd name="T13" fmla="*/ 0 h 930"/>
              <a:gd name="T14" fmla="*/ 2276 w 2276"/>
              <a:gd name="T15" fmla="*/ 930 h 93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6" name="Freeform 22"/>
          <p:cNvSpPr>
            <a:spLocks/>
          </p:cNvSpPr>
          <p:nvPr/>
        </p:nvSpPr>
        <p:spPr bwMode="auto">
          <a:xfrm rot="5230361">
            <a:off x="3978276" y="3303587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  <a:gd name="T12" fmla="*/ 0 w 2276"/>
              <a:gd name="T13" fmla="*/ 0 h 930"/>
              <a:gd name="T14" fmla="*/ 2276 w 2276"/>
              <a:gd name="T15" fmla="*/ 930 h 93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7" name="Text Box 26"/>
          <p:cNvSpPr txBox="1">
            <a:spLocks noChangeArrowheads="1"/>
          </p:cNvSpPr>
          <p:nvPr/>
        </p:nvSpPr>
        <p:spPr bwMode="auto">
          <a:xfrm>
            <a:off x="2876550" y="3357563"/>
            <a:ext cx="4651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/>
              <a:t>-1</a:t>
            </a:r>
            <a:endParaRPr lang="en-US" altLang="cs-CZ"/>
          </a:p>
        </p:txBody>
      </p:sp>
      <p:sp>
        <p:nvSpPr>
          <p:cNvPr id="65558" name="Text Box 27"/>
          <p:cNvSpPr txBox="1">
            <a:spLocks noChangeArrowheads="1"/>
          </p:cNvSpPr>
          <p:nvPr/>
        </p:nvSpPr>
        <p:spPr bwMode="auto">
          <a:xfrm>
            <a:off x="5122863" y="3709988"/>
            <a:ext cx="215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/>
              <a:t>1</a:t>
            </a:r>
            <a:endParaRPr lang="en-US" altLang="cs-CZ"/>
          </a:p>
        </p:txBody>
      </p:sp>
      <p:sp>
        <p:nvSpPr>
          <p:cNvPr id="65559" name="Text Box 28"/>
          <p:cNvSpPr txBox="1">
            <a:spLocks noChangeArrowheads="1"/>
          </p:cNvSpPr>
          <p:nvPr/>
        </p:nvSpPr>
        <p:spPr bwMode="auto">
          <a:xfrm>
            <a:off x="4248150" y="4221163"/>
            <a:ext cx="431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/>
              <a:t>-1</a:t>
            </a:r>
            <a:endParaRPr lang="en-US" altLang="cs-CZ"/>
          </a:p>
        </p:txBody>
      </p:sp>
      <p:sp>
        <p:nvSpPr>
          <p:cNvPr id="37913" name="Text Box 30"/>
          <p:cNvSpPr txBox="1">
            <a:spLocks noChangeArrowheads="1"/>
          </p:cNvSpPr>
          <p:nvPr/>
        </p:nvSpPr>
        <p:spPr bwMode="auto">
          <a:xfrm>
            <a:off x="3487738" y="4357688"/>
            <a:ext cx="5032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rgbClr val="FF3300"/>
                </a:solidFill>
              </a:rPr>
              <a:t>-1</a:t>
            </a:r>
            <a:endParaRPr lang="en-US" altLang="cs-CZ">
              <a:solidFill>
                <a:srgbClr val="FF3300"/>
              </a:solidFill>
            </a:endParaRPr>
          </a:p>
        </p:txBody>
      </p:sp>
      <p:sp>
        <p:nvSpPr>
          <p:cNvPr id="37914" name="Text Box 31"/>
          <p:cNvSpPr txBox="1">
            <a:spLocks noChangeArrowheads="1"/>
          </p:cNvSpPr>
          <p:nvPr/>
        </p:nvSpPr>
        <p:spPr bwMode="auto">
          <a:xfrm>
            <a:off x="2916238" y="3860800"/>
            <a:ext cx="5032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rgbClr val="32B503"/>
                </a:solidFill>
              </a:rPr>
              <a:t>-1</a:t>
            </a:r>
            <a:endParaRPr lang="en-US" altLang="cs-CZ">
              <a:solidFill>
                <a:srgbClr val="32B503"/>
              </a:solidFill>
            </a:endParaRPr>
          </a:p>
        </p:txBody>
      </p:sp>
      <p:sp>
        <p:nvSpPr>
          <p:cNvPr id="37915" name="Text Box 32"/>
          <p:cNvSpPr txBox="1">
            <a:spLocks noChangeArrowheads="1"/>
          </p:cNvSpPr>
          <p:nvPr/>
        </p:nvSpPr>
        <p:spPr bwMode="auto">
          <a:xfrm>
            <a:off x="5173663" y="3181350"/>
            <a:ext cx="215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rgbClr val="32B503"/>
                </a:solidFill>
              </a:rPr>
              <a:t>1</a:t>
            </a:r>
            <a:endParaRPr lang="en-US" altLang="cs-CZ">
              <a:solidFill>
                <a:srgbClr val="32B503"/>
              </a:solidFill>
            </a:endParaRPr>
          </a:p>
        </p:txBody>
      </p:sp>
      <p:cxnSp>
        <p:nvCxnSpPr>
          <p:cNvPr id="5" name="Přímá spojovací čára 14"/>
          <p:cNvCxnSpPr>
            <a:cxnSpLocks noChangeShapeType="1"/>
          </p:cNvCxnSpPr>
          <p:nvPr/>
        </p:nvCxnSpPr>
        <p:spPr bwMode="auto">
          <a:xfrm rot="5400000">
            <a:off x="2798762" y="2482851"/>
            <a:ext cx="4714875" cy="2000250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6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3419475" y="5157788"/>
            <a:ext cx="1008063" cy="431800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</p:spPr>
      </p:cxnSp>
      <p:cxnSp>
        <p:nvCxnSpPr>
          <p:cNvPr id="10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3275013" y="5508625"/>
            <a:ext cx="1008062" cy="431800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</p:spPr>
      </p:cxnSp>
      <p:cxnSp>
        <p:nvCxnSpPr>
          <p:cNvPr id="11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3563938" y="4797425"/>
            <a:ext cx="1008062" cy="431800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</p:spPr>
      </p:cxnSp>
      <p:cxnSp>
        <p:nvCxnSpPr>
          <p:cNvPr id="12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3708400" y="4437063"/>
            <a:ext cx="1008063" cy="431800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</p:spPr>
      </p:cxnSp>
      <p:cxnSp>
        <p:nvCxnSpPr>
          <p:cNvPr id="13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3873500" y="4076700"/>
            <a:ext cx="1008063" cy="431800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</p:spPr>
      </p:cxnSp>
      <p:sp>
        <p:nvSpPr>
          <p:cNvPr id="37922" name="Text Box 46"/>
          <p:cNvSpPr txBox="1">
            <a:spLocks noChangeArrowheads="1"/>
          </p:cNvSpPr>
          <p:nvPr/>
        </p:nvSpPr>
        <p:spPr bwMode="auto">
          <a:xfrm>
            <a:off x="4500563" y="2724150"/>
            <a:ext cx="215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rgbClr val="FF3300"/>
                </a:solidFill>
              </a:rPr>
              <a:t>1</a:t>
            </a:r>
            <a:endParaRPr lang="en-US" altLang="cs-CZ">
              <a:solidFill>
                <a:srgbClr val="FF3300"/>
              </a:solidFill>
            </a:endParaRPr>
          </a:p>
        </p:txBody>
      </p:sp>
      <p:sp>
        <p:nvSpPr>
          <p:cNvPr id="65570" name="Text Box 47"/>
          <p:cNvSpPr txBox="1">
            <a:spLocks noChangeArrowheads="1"/>
          </p:cNvSpPr>
          <p:nvPr/>
        </p:nvSpPr>
        <p:spPr bwMode="auto">
          <a:xfrm>
            <a:off x="3924300" y="2924175"/>
            <a:ext cx="215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/>
              <a:t>1</a:t>
            </a:r>
            <a:endParaRPr lang="en-US" altLang="cs-CZ"/>
          </a:p>
        </p:txBody>
      </p:sp>
      <p:cxnSp>
        <p:nvCxnSpPr>
          <p:cNvPr id="37" name="Přímá spojovací čára 18"/>
          <p:cNvCxnSpPr>
            <a:cxnSpLocks noChangeShapeType="1"/>
          </p:cNvCxnSpPr>
          <p:nvPr/>
        </p:nvCxnSpPr>
        <p:spPr bwMode="auto">
          <a:xfrm rot="10800000" flipV="1">
            <a:off x="1673225" y="1489075"/>
            <a:ext cx="4786313" cy="47148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" name="Přímá spojovací čára 20"/>
          <p:cNvCxnSpPr>
            <a:cxnSpLocks noChangeShapeType="1"/>
          </p:cNvCxnSpPr>
          <p:nvPr/>
        </p:nvCxnSpPr>
        <p:spPr bwMode="auto">
          <a:xfrm>
            <a:off x="2060575" y="1738313"/>
            <a:ext cx="4857750" cy="4572000"/>
          </a:xfrm>
          <a:prstGeom prst="line">
            <a:avLst/>
          </a:prstGeom>
          <a:noFill/>
          <a:ln w="38100" algn="ctr">
            <a:solidFill>
              <a:srgbClr val="FFFF00"/>
            </a:solidFill>
            <a:round/>
            <a:headEnd/>
            <a:tailEnd/>
          </a:ln>
        </p:spPr>
      </p:cxnSp>
      <p:cxnSp>
        <p:nvCxnSpPr>
          <p:cNvPr id="39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3995738" y="3789363"/>
            <a:ext cx="1009650" cy="431800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</p:spPr>
      </p:cxnSp>
      <p:cxnSp>
        <p:nvCxnSpPr>
          <p:cNvPr id="40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4098925" y="3557588"/>
            <a:ext cx="1008063" cy="431800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</p:spPr>
      </p:cxnSp>
      <p:cxnSp>
        <p:nvCxnSpPr>
          <p:cNvPr id="41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4346575" y="2932113"/>
            <a:ext cx="1008063" cy="431800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</p:spPr>
      </p:cxnSp>
      <p:cxnSp>
        <p:nvCxnSpPr>
          <p:cNvPr id="42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4489450" y="2655888"/>
            <a:ext cx="1008063" cy="431800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</p:spPr>
      </p:cxn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4994275" y="1828800"/>
            <a:ext cx="5461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b="1">
                <a:solidFill>
                  <a:srgbClr val="0070C0"/>
                </a:solidFill>
              </a:rPr>
              <a:t>&lt;1</a:t>
            </a:r>
          </a:p>
        </p:txBody>
      </p:sp>
      <p:sp>
        <p:nvSpPr>
          <p:cNvPr id="45" name="TextovéPole 44"/>
          <p:cNvSpPr txBox="1">
            <a:spLocks noChangeArrowheads="1"/>
          </p:cNvSpPr>
          <p:nvPr/>
        </p:nvSpPr>
        <p:spPr bwMode="auto">
          <a:xfrm rot="-1226401">
            <a:off x="3508375" y="6107113"/>
            <a:ext cx="5461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b="1">
                <a:solidFill>
                  <a:srgbClr val="00B050"/>
                </a:solidFill>
              </a:rPr>
              <a:t>=1</a:t>
            </a:r>
          </a:p>
        </p:txBody>
      </p:sp>
      <p:sp>
        <p:nvSpPr>
          <p:cNvPr id="17" name="Obousměrná vodorovná šipka 16"/>
          <p:cNvSpPr/>
          <p:nvPr/>
        </p:nvSpPr>
        <p:spPr>
          <a:xfrm>
            <a:off x="4835525" y="2109788"/>
            <a:ext cx="785813" cy="319087"/>
          </a:xfrm>
          <a:prstGeom prst="leftRight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8" name="Obousměrná vodorovná šipka 17"/>
          <p:cNvSpPr/>
          <p:nvPr/>
        </p:nvSpPr>
        <p:spPr>
          <a:xfrm rot="20198354">
            <a:off x="3222625" y="5868988"/>
            <a:ext cx="971550" cy="306387"/>
          </a:xfrm>
          <a:prstGeom prst="leftRightArrow">
            <a:avLst/>
          </a:prstGeom>
          <a:solidFill>
            <a:srgbClr val="32B503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0" name="Ovál 19"/>
          <p:cNvSpPr/>
          <p:nvPr/>
        </p:nvSpPr>
        <p:spPr>
          <a:xfrm>
            <a:off x="5138738" y="3662363"/>
            <a:ext cx="71437" cy="100012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9" name="Ovál 48"/>
          <p:cNvSpPr/>
          <p:nvPr/>
        </p:nvSpPr>
        <p:spPr>
          <a:xfrm>
            <a:off x="3262313" y="3648075"/>
            <a:ext cx="71437" cy="100013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0" name="Ovál 49"/>
          <p:cNvSpPr/>
          <p:nvPr/>
        </p:nvSpPr>
        <p:spPr>
          <a:xfrm>
            <a:off x="4170363" y="2906713"/>
            <a:ext cx="71437" cy="10160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1" name="Ovál 50"/>
          <p:cNvSpPr/>
          <p:nvPr/>
        </p:nvSpPr>
        <p:spPr>
          <a:xfrm>
            <a:off x="4171950" y="4491038"/>
            <a:ext cx="71438" cy="100012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2" name="Ovál 51"/>
          <p:cNvSpPr/>
          <p:nvPr/>
        </p:nvSpPr>
        <p:spPr>
          <a:xfrm>
            <a:off x="3781425" y="4570413"/>
            <a:ext cx="68263" cy="90487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53" name="Ovál 52"/>
          <p:cNvSpPr/>
          <p:nvPr/>
        </p:nvSpPr>
        <p:spPr>
          <a:xfrm>
            <a:off x="4535488" y="2782888"/>
            <a:ext cx="68262" cy="889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54" name="Ovál 53"/>
          <p:cNvSpPr/>
          <p:nvPr/>
        </p:nvSpPr>
        <p:spPr>
          <a:xfrm>
            <a:off x="4994275" y="3668713"/>
            <a:ext cx="69850" cy="90487"/>
          </a:xfrm>
          <a:prstGeom prst="ellipse">
            <a:avLst/>
          </a:prstGeom>
          <a:solidFill>
            <a:schemeClr val="bg1"/>
          </a:solidFill>
          <a:ln>
            <a:solidFill>
              <a:srgbClr val="32B5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55" name="Ovál 54"/>
          <p:cNvSpPr/>
          <p:nvPr/>
        </p:nvSpPr>
        <p:spPr>
          <a:xfrm>
            <a:off x="4176713" y="3667125"/>
            <a:ext cx="69850" cy="88900"/>
          </a:xfrm>
          <a:prstGeom prst="ellipse">
            <a:avLst/>
          </a:prstGeom>
          <a:solidFill>
            <a:schemeClr val="bg1"/>
          </a:solidFill>
          <a:ln>
            <a:solidFill>
              <a:srgbClr val="32B5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65589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200" dirty="0" smtClean="0">
                <a:solidFill>
                  <a:srgbClr val="D38E27"/>
                </a:solidFill>
              </a:rPr>
              <a:t>2018-05-18  </a:t>
            </a:r>
            <a:r>
              <a:rPr lang="cs-CZ" sz="1200" dirty="0">
                <a:solidFill>
                  <a:srgbClr val="D38E27"/>
                </a:solidFill>
              </a:rPr>
              <a:t>-  </a:t>
            </a:r>
            <a:r>
              <a:rPr lang="cs-CZ" sz="1200" dirty="0" err="1">
                <a:solidFill>
                  <a:srgbClr val="D38E27"/>
                </a:solidFill>
              </a:rPr>
              <a:t>FyM</a:t>
            </a:r>
            <a:r>
              <a:rPr lang="cs-CZ" sz="1200" dirty="0">
                <a:solidFill>
                  <a:srgbClr val="D38E27"/>
                </a:solidFill>
              </a:rPr>
              <a:t> - Obdržálek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78" presetID="1" presetClass="entr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8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9" grpId="0" animBg="1"/>
      <p:bldP spid="30" grpId="0" animBg="1"/>
      <p:bldP spid="31" grpId="0"/>
      <p:bldP spid="2" grpId="0" animBg="1"/>
      <p:bldP spid="37913" grpId="0"/>
      <p:bldP spid="37914" grpId="0"/>
      <p:bldP spid="37915" grpId="0"/>
      <p:bldP spid="37922" grpId="0"/>
      <p:bldP spid="16" grpId="0"/>
      <p:bldP spid="45" grpId="0"/>
      <p:bldP spid="17" grpId="0" animBg="1"/>
      <p:bldP spid="18" grpId="0" animBg="1"/>
      <p:bldP spid="52" grpId="0" animBg="1"/>
      <p:bldP spid="53" grpId="0" animBg="1"/>
      <p:bldP spid="54" grpId="0" animBg="1"/>
      <p:bldP spid="5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 txBox="1">
            <a:spLocks noGrp="1"/>
          </p:cNvSpPr>
          <p:nvPr/>
        </p:nvSpPr>
        <p:spPr>
          <a:xfrm>
            <a:off x="3124200" y="76200"/>
            <a:ext cx="33528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7000"/>
            <a:ext cx="762000" cy="24447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D6F44FCD-4C64-49B5-B754-47FE1FF91A7B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34</a:t>
            </a:fld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/48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6563" name="TextovéPole 4"/>
          <p:cNvSpPr txBox="1">
            <a:spLocks noChangeArrowheads="1"/>
          </p:cNvSpPr>
          <p:nvPr/>
        </p:nvSpPr>
        <p:spPr bwMode="auto">
          <a:xfrm>
            <a:off x="2930525" y="333375"/>
            <a:ext cx="27892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3200" b="1" i="1">
                <a:latin typeface="Book Antiqua" pitchFamily="18" charset="0"/>
              </a:rPr>
              <a:t>Hodiny stojící</a:t>
            </a:r>
          </a:p>
        </p:txBody>
      </p:sp>
      <p:cxnSp>
        <p:nvCxnSpPr>
          <p:cNvPr id="7" name="Přímá spojovací čára 6"/>
          <p:cNvCxnSpPr>
            <a:cxnSpLocks noChangeShapeType="1"/>
          </p:cNvCxnSpPr>
          <p:nvPr/>
        </p:nvCxnSpPr>
        <p:spPr bwMode="auto">
          <a:xfrm rot="5400000">
            <a:off x="1818482" y="3806031"/>
            <a:ext cx="4787900" cy="1587"/>
          </a:xfrm>
          <a:prstGeom prst="line">
            <a:avLst/>
          </a:prstGeom>
          <a:noFill/>
          <a:ln w="76200" algn="ctr">
            <a:solidFill>
              <a:srgbClr val="002060"/>
            </a:solidFill>
            <a:round/>
            <a:headEnd/>
            <a:tailEnd/>
          </a:ln>
        </p:spPr>
      </p:cxnSp>
      <p:cxnSp>
        <p:nvCxnSpPr>
          <p:cNvPr id="9" name="Přímá spojovací čára 8"/>
          <p:cNvCxnSpPr>
            <a:cxnSpLocks noChangeShapeType="1"/>
          </p:cNvCxnSpPr>
          <p:nvPr/>
        </p:nvCxnSpPr>
        <p:spPr bwMode="auto">
          <a:xfrm>
            <a:off x="1500188" y="3714750"/>
            <a:ext cx="5715000" cy="1588"/>
          </a:xfrm>
          <a:prstGeom prst="line">
            <a:avLst/>
          </a:prstGeom>
          <a:noFill/>
          <a:ln w="19050" algn="ctr">
            <a:solidFill>
              <a:srgbClr val="002060"/>
            </a:solidFill>
            <a:round/>
            <a:headEnd/>
            <a:tailEnd/>
          </a:ln>
        </p:spPr>
      </p:cxnSp>
      <p:cxnSp>
        <p:nvCxnSpPr>
          <p:cNvPr id="15" name="Přímá spojovací čára 14"/>
          <p:cNvCxnSpPr>
            <a:cxnSpLocks noChangeShapeType="1"/>
          </p:cNvCxnSpPr>
          <p:nvPr/>
        </p:nvCxnSpPr>
        <p:spPr bwMode="auto">
          <a:xfrm rot="5400000">
            <a:off x="1785937" y="2857501"/>
            <a:ext cx="4714875" cy="2000250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9" name="Přímá spojovací čára 18"/>
          <p:cNvCxnSpPr>
            <a:cxnSpLocks noChangeShapeType="1"/>
          </p:cNvCxnSpPr>
          <p:nvPr/>
        </p:nvCxnSpPr>
        <p:spPr bwMode="auto">
          <a:xfrm rot="10800000" flipV="1">
            <a:off x="1689100" y="1466850"/>
            <a:ext cx="4786313" cy="4714875"/>
          </a:xfrm>
          <a:prstGeom prst="line">
            <a:avLst/>
          </a:prstGeom>
          <a:noFill/>
          <a:ln w="12700" algn="ctr">
            <a:solidFill>
              <a:srgbClr val="FFFF00"/>
            </a:solidFill>
            <a:round/>
            <a:headEnd/>
            <a:tailEnd/>
          </a:ln>
        </p:spPr>
      </p:cxnSp>
      <p:cxnSp>
        <p:nvCxnSpPr>
          <p:cNvPr id="21" name="Přímá spojovací čára 20"/>
          <p:cNvCxnSpPr>
            <a:cxnSpLocks noChangeShapeType="1"/>
          </p:cNvCxnSpPr>
          <p:nvPr/>
        </p:nvCxnSpPr>
        <p:spPr bwMode="auto">
          <a:xfrm>
            <a:off x="1917700" y="1557338"/>
            <a:ext cx="4857750" cy="4572000"/>
          </a:xfrm>
          <a:prstGeom prst="line">
            <a:avLst/>
          </a:prstGeom>
          <a:noFill/>
          <a:ln w="12700" algn="ctr">
            <a:solidFill>
              <a:srgbClr val="FFFF00"/>
            </a:solidFill>
            <a:round/>
            <a:headEnd/>
            <a:tailEnd/>
          </a:ln>
        </p:spPr>
      </p:cxnSp>
      <p:cxnSp>
        <p:nvCxnSpPr>
          <p:cNvPr id="23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785813" y="2428875"/>
            <a:ext cx="6357937" cy="2786063"/>
          </a:xfrm>
          <a:prstGeom prst="line">
            <a:avLst/>
          </a:prstGeom>
          <a:noFill/>
          <a:ln w="28575" algn="ctr">
            <a:solidFill>
              <a:srgbClr val="00B050"/>
            </a:solidFill>
            <a:round/>
            <a:headEnd/>
            <a:tailEnd/>
          </a:ln>
        </p:spPr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3563938" y="1052513"/>
            <a:ext cx="1079500" cy="457200"/>
          </a:xfrm>
          <a:prstGeom prst="rect">
            <a:avLst/>
          </a:prstGeom>
          <a:solidFill>
            <a:srgbClr val="00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400" b="1" i="1">
                <a:latin typeface="Book Antiqua" pitchFamily="18" charset="0"/>
              </a:rPr>
              <a:t>x</a:t>
            </a:r>
            <a:r>
              <a:rPr lang="cs-CZ" altLang="cs-CZ" sz="2400" b="1" baseline="-25000">
                <a:latin typeface="Book Antiqua" pitchFamily="18" charset="0"/>
              </a:rPr>
              <a:t>0</a:t>
            </a:r>
            <a:r>
              <a:rPr lang="cs-CZ" altLang="cs-CZ" sz="2400" b="1" i="1">
                <a:latin typeface="Book Antiqua" pitchFamily="18" charset="0"/>
              </a:rPr>
              <a:t>=ct</a:t>
            </a: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7000875" y="3765550"/>
            <a:ext cx="1963738" cy="457200"/>
          </a:xfrm>
          <a:prstGeom prst="rect">
            <a:avLst/>
          </a:prstGeom>
          <a:solidFill>
            <a:srgbClr val="00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400" i="1">
                <a:latin typeface="Book Antiqua" pitchFamily="18" charset="0"/>
              </a:rPr>
              <a:t>x; současnost</a:t>
            </a: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4851400" y="1130300"/>
            <a:ext cx="1160463" cy="466725"/>
          </a:xfrm>
          <a:prstGeom prst="rect">
            <a:avLst/>
          </a:prstGeom>
          <a:solidFill>
            <a:srgbClr val="CC0000">
              <a:alpha val="16078"/>
            </a:srgb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400" b="1" i="1">
                <a:latin typeface="Book Antiqua" pitchFamily="18" charset="0"/>
              </a:rPr>
              <a:t>x</a:t>
            </a:r>
            <a:r>
              <a:rPr lang="en-US" altLang="cs-CZ" sz="2400" b="1" i="1">
                <a:latin typeface="Book Antiqua" pitchFamily="18" charset="0"/>
              </a:rPr>
              <a:t>’</a:t>
            </a:r>
            <a:r>
              <a:rPr lang="cs-CZ" altLang="cs-CZ" sz="2400" b="1" baseline="-25000">
                <a:latin typeface="Book Antiqua" pitchFamily="18" charset="0"/>
              </a:rPr>
              <a:t>0</a:t>
            </a:r>
            <a:r>
              <a:rPr lang="cs-CZ" altLang="cs-CZ" sz="2400" b="1" i="1">
                <a:latin typeface="Book Antiqua" pitchFamily="18" charset="0"/>
              </a:rPr>
              <a:t>=ct</a:t>
            </a:r>
            <a:r>
              <a:rPr lang="en-US" altLang="cs-CZ" sz="2400" b="1" i="1">
                <a:latin typeface="Book Antiqua" pitchFamily="18" charset="0"/>
              </a:rPr>
              <a:t>’</a:t>
            </a:r>
            <a:endParaRPr lang="cs-CZ" altLang="cs-CZ" sz="2400" b="1" i="1">
              <a:latin typeface="Book Antiqua" pitchFamily="18" charset="0"/>
            </a:endParaRP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6948488" y="2060575"/>
            <a:ext cx="1944687" cy="4667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400" b="1" i="1" noProof="1">
                <a:latin typeface="Book Antiqua" pitchFamily="18" charset="0"/>
              </a:rPr>
              <a:t>x</a:t>
            </a:r>
            <a:r>
              <a:rPr lang="en-US" altLang="cs-CZ" sz="2400" b="1" i="1">
                <a:latin typeface="Book Antiqua" pitchFamily="18" charset="0"/>
              </a:rPr>
              <a:t>’</a:t>
            </a:r>
            <a:r>
              <a:rPr lang="cs-CZ" altLang="cs-CZ" sz="2400" b="1" i="1">
                <a:latin typeface="Book Antiqua" pitchFamily="18" charset="0"/>
              </a:rPr>
              <a:t>; </a:t>
            </a:r>
            <a:r>
              <a:rPr lang="cs-CZ" altLang="cs-CZ" sz="2400" i="1">
                <a:latin typeface="Book Antiqua" pitchFamily="18" charset="0"/>
              </a:rPr>
              <a:t>současnost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6443663" y="4786313"/>
            <a:ext cx="2449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en-US" altLang="cs-CZ" b="1" i="1">
                <a:solidFill>
                  <a:srgbClr val="FF0000"/>
                </a:solidFill>
              </a:rPr>
              <a:t>’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altLang="cs-CZ" sz="2400" b="1" i="1">
                <a:latin typeface="Book Antiqua" pitchFamily="18" charset="0"/>
              </a:rPr>
              <a:t>= </a:t>
            </a:r>
            <a:r>
              <a:rPr lang="el-GR" altLang="cs-CZ" sz="2400" b="1" i="1">
                <a:latin typeface="Book Antiqua" pitchFamily="18" charset="0"/>
              </a:rPr>
              <a:t>γ</a:t>
            </a:r>
            <a:r>
              <a:rPr lang="en-US" altLang="cs-CZ" sz="2400" b="1">
                <a:latin typeface="Book Antiqua" pitchFamily="18" charset="0"/>
              </a:rPr>
              <a:t>(</a:t>
            </a:r>
            <a:r>
              <a:rPr lang="en-US" altLang="cs-CZ" sz="2400" b="1" i="1">
                <a:latin typeface="Book Antiqua" pitchFamily="18" charset="0"/>
              </a:rPr>
              <a:t>x – </a:t>
            </a:r>
            <a:r>
              <a:rPr lang="el-GR" altLang="cs-CZ" sz="2400" b="1" i="1">
                <a:latin typeface="Book Antiqua" pitchFamily="18" charset="0"/>
              </a:rPr>
              <a:t>β</a:t>
            </a:r>
            <a:r>
              <a:rPr lang="en-US" altLang="cs-CZ" sz="2400" b="1" i="1">
                <a:latin typeface="Book Antiqua" pitchFamily="18" charset="0"/>
              </a:rPr>
              <a:t> x</a:t>
            </a:r>
            <a:r>
              <a:rPr lang="en-US" altLang="cs-CZ" sz="2400" b="1" baseline="-25000">
                <a:latin typeface="Book Antiqua" pitchFamily="18" charset="0"/>
              </a:rPr>
              <a:t>0</a:t>
            </a:r>
            <a:r>
              <a:rPr lang="en-US" altLang="cs-CZ" sz="2400" b="1">
                <a:latin typeface="Book Antiqua" pitchFamily="18" charset="0"/>
              </a:rPr>
              <a:t>)</a:t>
            </a:r>
          </a:p>
          <a:p>
            <a:r>
              <a:rPr lang="en-US" altLang="cs-CZ" sz="2400" b="1" i="1">
                <a:solidFill>
                  <a:srgbClr val="217802"/>
                </a:solidFill>
                <a:latin typeface="Book Antiqua" pitchFamily="18" charset="0"/>
              </a:rPr>
              <a:t>x’</a:t>
            </a:r>
            <a:r>
              <a:rPr lang="en-US" altLang="cs-CZ" sz="2400" b="1" i="1">
                <a:solidFill>
                  <a:srgbClr val="32B503"/>
                </a:solidFill>
                <a:latin typeface="Book Antiqua" pitchFamily="18" charset="0"/>
              </a:rPr>
              <a:t>   </a:t>
            </a:r>
            <a:r>
              <a:rPr lang="en-US" altLang="cs-CZ" sz="2400" b="1" i="1">
                <a:latin typeface="Book Antiqua" pitchFamily="18" charset="0"/>
              </a:rPr>
              <a:t>= </a:t>
            </a:r>
            <a:r>
              <a:rPr lang="el-GR" altLang="cs-CZ" sz="2400" b="1" i="1">
                <a:latin typeface="Book Antiqua" pitchFamily="18" charset="0"/>
              </a:rPr>
              <a:t>γ</a:t>
            </a:r>
            <a:r>
              <a:rPr lang="en-US" altLang="cs-CZ" sz="2400" b="1">
                <a:latin typeface="Book Antiqua" pitchFamily="18" charset="0"/>
              </a:rPr>
              <a:t>(</a:t>
            </a:r>
            <a:r>
              <a:rPr lang="en-US" altLang="cs-CZ" sz="2400" b="1" i="1">
                <a:latin typeface="Book Antiqua" pitchFamily="18" charset="0"/>
              </a:rPr>
              <a:t>x</a:t>
            </a:r>
            <a:r>
              <a:rPr lang="en-US" altLang="cs-CZ" sz="2400" b="1" baseline="-25000">
                <a:latin typeface="Book Antiqua" pitchFamily="18" charset="0"/>
              </a:rPr>
              <a:t>0</a:t>
            </a:r>
            <a:r>
              <a:rPr lang="en-US" altLang="cs-CZ" sz="2400" b="1" i="1">
                <a:latin typeface="Book Antiqua" pitchFamily="18" charset="0"/>
              </a:rPr>
              <a:t> – </a:t>
            </a:r>
            <a:r>
              <a:rPr lang="el-GR" altLang="cs-CZ" sz="2400" b="1" i="1">
                <a:latin typeface="Book Antiqua" pitchFamily="18" charset="0"/>
              </a:rPr>
              <a:t>β</a:t>
            </a:r>
            <a:r>
              <a:rPr lang="en-US" altLang="cs-CZ" sz="2400" b="1" i="1">
                <a:latin typeface="Book Antiqua" pitchFamily="18" charset="0"/>
              </a:rPr>
              <a:t> x</a:t>
            </a:r>
            <a:r>
              <a:rPr lang="en-US" altLang="cs-CZ" sz="2400" b="1">
                <a:latin typeface="Book Antiqua" pitchFamily="18" charset="0"/>
              </a:rPr>
              <a:t>)</a:t>
            </a:r>
            <a:endParaRPr lang="en-US" altLang="cs-CZ" sz="2400" b="1"/>
          </a:p>
        </p:txBody>
      </p:sp>
      <p:sp>
        <p:nvSpPr>
          <p:cNvPr id="2" name="TextovéPole 28"/>
          <p:cNvSpPr txBox="1">
            <a:spLocks noChangeArrowheads="1"/>
          </p:cNvSpPr>
          <p:nvPr/>
        </p:nvSpPr>
        <p:spPr bwMode="auto">
          <a:xfrm>
            <a:off x="6443663" y="1125538"/>
            <a:ext cx="1006475" cy="3762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b="1" i="1">
                <a:latin typeface="Book Antiqua" pitchFamily="18" charset="0"/>
              </a:rPr>
              <a:t>světlo</a:t>
            </a:r>
          </a:p>
        </p:txBody>
      </p:sp>
      <p:sp>
        <p:nvSpPr>
          <p:cNvPr id="66576" name="Line 18"/>
          <p:cNvSpPr>
            <a:spLocks noChangeShapeType="1"/>
          </p:cNvSpPr>
          <p:nvPr/>
        </p:nvSpPr>
        <p:spPr bwMode="auto">
          <a:xfrm>
            <a:off x="2700338" y="19161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7" name="Freeform 19"/>
          <p:cNvSpPr>
            <a:spLocks/>
          </p:cNvSpPr>
          <p:nvPr/>
        </p:nvSpPr>
        <p:spPr bwMode="auto">
          <a:xfrm>
            <a:off x="2484438" y="1520825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  <a:gd name="T12" fmla="*/ 0 w 2276"/>
              <a:gd name="T13" fmla="*/ 0 h 930"/>
              <a:gd name="T14" fmla="*/ 2276 w 2276"/>
              <a:gd name="T15" fmla="*/ 930 h 93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8" name="Freeform 20"/>
          <p:cNvSpPr>
            <a:spLocks/>
          </p:cNvSpPr>
          <p:nvPr/>
        </p:nvSpPr>
        <p:spPr bwMode="auto">
          <a:xfrm flipV="1">
            <a:off x="2627313" y="4508500"/>
            <a:ext cx="3673475" cy="1547813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  <a:gd name="T12" fmla="*/ 0 w 2276"/>
              <a:gd name="T13" fmla="*/ 0 h 930"/>
              <a:gd name="T14" fmla="*/ 2276 w 2276"/>
              <a:gd name="T15" fmla="*/ 930 h 93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9" name="Freeform 21"/>
          <p:cNvSpPr>
            <a:spLocks/>
          </p:cNvSpPr>
          <p:nvPr/>
        </p:nvSpPr>
        <p:spPr bwMode="auto">
          <a:xfrm rot="-5614091">
            <a:off x="665163" y="2654300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  <a:gd name="T12" fmla="*/ 0 w 2276"/>
              <a:gd name="T13" fmla="*/ 0 h 930"/>
              <a:gd name="T14" fmla="*/ 2276 w 2276"/>
              <a:gd name="T15" fmla="*/ 930 h 93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0" name="Freeform 22"/>
          <p:cNvSpPr>
            <a:spLocks/>
          </p:cNvSpPr>
          <p:nvPr/>
        </p:nvSpPr>
        <p:spPr bwMode="auto">
          <a:xfrm rot="5230361">
            <a:off x="3978276" y="3303587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  <a:gd name="T12" fmla="*/ 0 w 2276"/>
              <a:gd name="T13" fmla="*/ 0 h 930"/>
              <a:gd name="T14" fmla="*/ 2276 w 2276"/>
              <a:gd name="T15" fmla="*/ 930 h 93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1" name="Text Box 24"/>
          <p:cNvSpPr txBox="1">
            <a:spLocks noChangeArrowheads="1"/>
          </p:cNvSpPr>
          <p:nvPr/>
        </p:nvSpPr>
        <p:spPr bwMode="auto">
          <a:xfrm>
            <a:off x="2855913" y="3405188"/>
            <a:ext cx="4889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altLang="cs-CZ"/>
              <a:t>-1</a:t>
            </a:r>
            <a:endParaRPr lang="en-US" altLang="cs-CZ"/>
          </a:p>
        </p:txBody>
      </p:sp>
      <p:sp>
        <p:nvSpPr>
          <p:cNvPr id="66582" name="Text Box 25"/>
          <p:cNvSpPr txBox="1">
            <a:spLocks noChangeArrowheads="1"/>
          </p:cNvSpPr>
          <p:nvPr/>
        </p:nvSpPr>
        <p:spPr bwMode="auto">
          <a:xfrm>
            <a:off x="4932363" y="3644900"/>
            <a:ext cx="215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/>
              <a:t>1</a:t>
            </a:r>
            <a:endParaRPr lang="en-US" altLang="cs-CZ"/>
          </a:p>
        </p:txBody>
      </p:sp>
      <p:sp>
        <p:nvSpPr>
          <p:cNvPr id="66583" name="Text Box 26"/>
          <p:cNvSpPr txBox="1">
            <a:spLocks noChangeArrowheads="1"/>
          </p:cNvSpPr>
          <p:nvPr/>
        </p:nvSpPr>
        <p:spPr bwMode="auto">
          <a:xfrm>
            <a:off x="4262438" y="4303713"/>
            <a:ext cx="4429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/>
              <a:t>-1</a:t>
            </a:r>
            <a:endParaRPr lang="en-US" altLang="cs-CZ"/>
          </a:p>
        </p:txBody>
      </p:sp>
      <p:sp>
        <p:nvSpPr>
          <p:cNvPr id="38937" name="Text Box 27"/>
          <p:cNvSpPr txBox="1">
            <a:spLocks noChangeArrowheads="1"/>
          </p:cNvSpPr>
          <p:nvPr/>
        </p:nvSpPr>
        <p:spPr bwMode="auto">
          <a:xfrm>
            <a:off x="4310063" y="2198688"/>
            <a:ext cx="6731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800" baseline="-16000">
                <a:solidFill>
                  <a:srgbClr val="FF3300"/>
                </a:solidFill>
              </a:rPr>
              <a:t>1</a:t>
            </a:r>
            <a:r>
              <a:rPr lang="cs-CZ" altLang="cs-CZ" sz="4800">
                <a:solidFill>
                  <a:srgbClr val="FF3300"/>
                </a:solidFill>
              </a:rPr>
              <a:t>.</a:t>
            </a:r>
            <a:endParaRPr lang="en-US" altLang="cs-CZ" sz="4800">
              <a:solidFill>
                <a:srgbClr val="FF3300"/>
              </a:solidFill>
            </a:endParaRPr>
          </a:p>
        </p:txBody>
      </p:sp>
      <p:sp>
        <p:nvSpPr>
          <p:cNvPr id="38938" name="Text Box 28"/>
          <p:cNvSpPr txBox="1">
            <a:spLocks noChangeArrowheads="1"/>
          </p:cNvSpPr>
          <p:nvPr/>
        </p:nvSpPr>
        <p:spPr bwMode="auto">
          <a:xfrm>
            <a:off x="3446463" y="4002088"/>
            <a:ext cx="668337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rgbClr val="FF3300"/>
                </a:solidFill>
              </a:rPr>
              <a:t>-1</a:t>
            </a:r>
            <a:r>
              <a:rPr lang="cs-CZ" altLang="cs-CZ" sz="4800">
                <a:solidFill>
                  <a:srgbClr val="FF3300"/>
                </a:solidFill>
              </a:rPr>
              <a:t>.</a:t>
            </a:r>
            <a:endParaRPr lang="en-US" altLang="cs-CZ" sz="4800">
              <a:solidFill>
                <a:srgbClr val="FF3300"/>
              </a:solidFill>
            </a:endParaRPr>
          </a:p>
        </p:txBody>
      </p:sp>
      <p:sp>
        <p:nvSpPr>
          <p:cNvPr id="38939" name="Text Box 29"/>
          <p:cNvSpPr txBox="1">
            <a:spLocks noChangeArrowheads="1"/>
          </p:cNvSpPr>
          <p:nvPr/>
        </p:nvSpPr>
        <p:spPr bwMode="auto">
          <a:xfrm>
            <a:off x="2709863" y="3546475"/>
            <a:ext cx="674687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altLang="cs-CZ">
                <a:solidFill>
                  <a:srgbClr val="32B503"/>
                </a:solidFill>
              </a:rPr>
              <a:t>-1</a:t>
            </a:r>
            <a:r>
              <a:rPr lang="cs-CZ" altLang="cs-CZ" sz="4800">
                <a:solidFill>
                  <a:srgbClr val="32B503"/>
                </a:solidFill>
              </a:rPr>
              <a:t>.</a:t>
            </a:r>
            <a:endParaRPr lang="en-US" altLang="cs-CZ" sz="4800">
              <a:solidFill>
                <a:srgbClr val="32B503"/>
              </a:solidFill>
            </a:endParaRPr>
          </a:p>
        </p:txBody>
      </p:sp>
      <p:sp>
        <p:nvSpPr>
          <p:cNvPr id="38940" name="Text Box 30"/>
          <p:cNvSpPr txBox="1">
            <a:spLocks noChangeArrowheads="1"/>
          </p:cNvSpPr>
          <p:nvPr/>
        </p:nvSpPr>
        <p:spPr bwMode="auto">
          <a:xfrm>
            <a:off x="4992688" y="2635250"/>
            <a:ext cx="5461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rgbClr val="32B503"/>
                </a:solidFill>
              </a:rPr>
              <a:t>1</a:t>
            </a:r>
            <a:r>
              <a:rPr lang="cs-CZ" altLang="cs-CZ" sz="4800">
                <a:solidFill>
                  <a:srgbClr val="32B503"/>
                </a:solidFill>
              </a:rPr>
              <a:t>.</a:t>
            </a:r>
            <a:endParaRPr lang="en-US" altLang="cs-CZ" sz="4800">
              <a:solidFill>
                <a:srgbClr val="32B503"/>
              </a:solidFill>
            </a:endParaRPr>
          </a:p>
        </p:txBody>
      </p:sp>
      <p:sp>
        <p:nvSpPr>
          <p:cNvPr id="66588" name="Text Box 38"/>
          <p:cNvSpPr txBox="1">
            <a:spLocks noChangeArrowheads="1"/>
          </p:cNvSpPr>
          <p:nvPr/>
        </p:nvSpPr>
        <p:spPr bwMode="auto">
          <a:xfrm>
            <a:off x="3924300" y="2924175"/>
            <a:ext cx="215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/>
              <a:t>1</a:t>
            </a:r>
            <a:endParaRPr lang="en-US" altLang="cs-CZ"/>
          </a:p>
        </p:txBody>
      </p:sp>
      <p:sp>
        <p:nvSpPr>
          <p:cNvPr id="6" name="Ovál 5"/>
          <p:cNvSpPr/>
          <p:nvPr/>
        </p:nvSpPr>
        <p:spPr>
          <a:xfrm>
            <a:off x="4129088" y="5608638"/>
            <a:ext cx="182562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2" name="Ovál 31"/>
          <p:cNvSpPr/>
          <p:nvPr/>
        </p:nvSpPr>
        <p:spPr>
          <a:xfrm>
            <a:off x="4125913" y="5197475"/>
            <a:ext cx="182562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3" name="Ovál 32"/>
          <p:cNvSpPr/>
          <p:nvPr/>
        </p:nvSpPr>
        <p:spPr>
          <a:xfrm>
            <a:off x="4117975" y="4792663"/>
            <a:ext cx="180975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4" name="Ovál 33"/>
          <p:cNvSpPr/>
          <p:nvPr/>
        </p:nvSpPr>
        <p:spPr>
          <a:xfrm>
            <a:off x="4121150" y="4448175"/>
            <a:ext cx="180975" cy="18573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5" name="Ovál 34"/>
          <p:cNvSpPr/>
          <p:nvPr/>
        </p:nvSpPr>
        <p:spPr>
          <a:xfrm>
            <a:off x="4117975" y="4065588"/>
            <a:ext cx="182563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6" name="Ovál 35"/>
          <p:cNvSpPr/>
          <p:nvPr/>
        </p:nvSpPr>
        <p:spPr>
          <a:xfrm>
            <a:off x="4116388" y="3613150"/>
            <a:ext cx="180975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7" name="Ovál 36"/>
          <p:cNvSpPr/>
          <p:nvPr/>
        </p:nvSpPr>
        <p:spPr>
          <a:xfrm>
            <a:off x="4103688" y="3205163"/>
            <a:ext cx="182562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8" name="Ovál 37"/>
          <p:cNvSpPr/>
          <p:nvPr/>
        </p:nvSpPr>
        <p:spPr>
          <a:xfrm>
            <a:off x="4116388" y="2865438"/>
            <a:ext cx="180975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9" name="Ovál 38"/>
          <p:cNvSpPr/>
          <p:nvPr/>
        </p:nvSpPr>
        <p:spPr>
          <a:xfrm>
            <a:off x="4114800" y="2513013"/>
            <a:ext cx="180975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28" name="Přímá spojnice se šipkou 27"/>
          <p:cNvCxnSpPr/>
          <p:nvPr/>
        </p:nvCxnSpPr>
        <p:spPr>
          <a:xfrm flipH="1">
            <a:off x="3143250" y="5702300"/>
            <a:ext cx="1073150" cy="498475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se šipkou 56"/>
          <p:cNvCxnSpPr/>
          <p:nvPr/>
        </p:nvCxnSpPr>
        <p:spPr>
          <a:xfrm flipH="1">
            <a:off x="3362325" y="5314950"/>
            <a:ext cx="825500" cy="404813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/>
          <p:nvPr/>
        </p:nvCxnSpPr>
        <p:spPr>
          <a:xfrm flipH="1">
            <a:off x="3563938" y="4876800"/>
            <a:ext cx="636587" cy="320675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se šipkou 60"/>
          <p:cNvCxnSpPr/>
          <p:nvPr/>
        </p:nvCxnSpPr>
        <p:spPr>
          <a:xfrm flipH="1">
            <a:off x="3741738" y="4546600"/>
            <a:ext cx="476250" cy="244475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nice se šipkou 66"/>
          <p:cNvCxnSpPr/>
          <p:nvPr/>
        </p:nvCxnSpPr>
        <p:spPr>
          <a:xfrm flipH="1">
            <a:off x="3924300" y="4159250"/>
            <a:ext cx="298450" cy="144463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 Box 28"/>
          <p:cNvSpPr txBox="1">
            <a:spLocks noChangeArrowheads="1"/>
          </p:cNvSpPr>
          <p:nvPr/>
        </p:nvSpPr>
        <p:spPr bwMode="auto">
          <a:xfrm>
            <a:off x="3065463" y="4887913"/>
            <a:ext cx="668337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rgbClr val="FF3300"/>
                </a:solidFill>
              </a:rPr>
              <a:t>-2</a:t>
            </a:r>
            <a:r>
              <a:rPr lang="cs-CZ" altLang="cs-CZ" sz="4800">
                <a:solidFill>
                  <a:srgbClr val="FF3300"/>
                </a:solidFill>
              </a:rPr>
              <a:t>.</a:t>
            </a:r>
            <a:endParaRPr lang="en-US" altLang="cs-CZ" sz="4800">
              <a:solidFill>
                <a:srgbClr val="FF3300"/>
              </a:solidFill>
            </a:endParaRPr>
          </a:p>
        </p:txBody>
      </p:sp>
      <p:cxnSp>
        <p:nvCxnSpPr>
          <p:cNvPr id="74" name="Přímá spojnice se šipkou 73"/>
          <p:cNvCxnSpPr/>
          <p:nvPr/>
        </p:nvCxnSpPr>
        <p:spPr>
          <a:xfrm flipV="1">
            <a:off x="4200525" y="3149600"/>
            <a:ext cx="263525" cy="149225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nice se šipkou 77"/>
          <p:cNvCxnSpPr/>
          <p:nvPr/>
        </p:nvCxnSpPr>
        <p:spPr>
          <a:xfrm flipV="1">
            <a:off x="4206875" y="2673350"/>
            <a:ext cx="436563" cy="2809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Přímá spojnice se šipkou 81"/>
          <p:cNvCxnSpPr/>
          <p:nvPr/>
        </p:nvCxnSpPr>
        <p:spPr>
          <a:xfrm flipV="1">
            <a:off x="4202113" y="2198688"/>
            <a:ext cx="649287" cy="407987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 Box 27"/>
          <p:cNvSpPr txBox="1">
            <a:spLocks noChangeArrowheads="1"/>
          </p:cNvSpPr>
          <p:nvPr/>
        </p:nvSpPr>
        <p:spPr bwMode="auto">
          <a:xfrm>
            <a:off x="4241800" y="2044700"/>
            <a:ext cx="6731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400">
                <a:solidFill>
                  <a:srgbClr val="FF0000"/>
                </a:solidFill>
              </a:rPr>
              <a:t>1,2</a:t>
            </a:r>
            <a:r>
              <a:rPr lang="cs-CZ" altLang="cs-CZ" sz="4800">
                <a:solidFill>
                  <a:srgbClr val="FF0000"/>
                </a:solidFill>
              </a:rPr>
              <a:t>.</a:t>
            </a:r>
            <a:endParaRPr lang="en-US" altLang="cs-CZ" sz="4800">
              <a:solidFill>
                <a:srgbClr val="FF0000"/>
              </a:solidFill>
            </a:endParaRPr>
          </a:p>
        </p:txBody>
      </p:sp>
      <p:sp>
        <p:nvSpPr>
          <p:cNvPr id="65" name="TextovéPole 64"/>
          <p:cNvSpPr txBox="1">
            <a:spLocks noChangeArrowheads="1"/>
          </p:cNvSpPr>
          <p:nvPr/>
        </p:nvSpPr>
        <p:spPr bwMode="auto">
          <a:xfrm>
            <a:off x="6300788" y="5794375"/>
            <a:ext cx="26908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>
                <a:latin typeface="Cambria Math" pitchFamily="18" charset="0"/>
              </a:rPr>
              <a:t>čas v S (vlastní):	</a:t>
            </a:r>
            <a:r>
              <a:rPr lang="cs-CZ" altLang="cs-CZ" i="1">
                <a:latin typeface="Cambria Math" pitchFamily="18" charset="0"/>
              </a:rPr>
              <a:t>t </a:t>
            </a:r>
            <a:r>
              <a:rPr lang="cs-CZ" altLang="cs-CZ">
                <a:latin typeface="Cambria Math" pitchFamily="18" charset="0"/>
              </a:rPr>
              <a:t>= 1</a:t>
            </a:r>
            <a:br>
              <a:rPr lang="cs-CZ" altLang="cs-CZ">
                <a:latin typeface="Cambria Math" pitchFamily="18" charset="0"/>
              </a:rPr>
            </a:br>
            <a:r>
              <a:rPr lang="cs-CZ" altLang="cs-CZ">
                <a:solidFill>
                  <a:srgbClr val="FF0000"/>
                </a:solidFill>
                <a:latin typeface="Cambria Math" pitchFamily="18" charset="0"/>
              </a:rPr>
              <a:t>čas v S‘: 	             	</a:t>
            </a:r>
            <a:r>
              <a:rPr lang="cs-CZ" altLang="cs-CZ" i="1">
                <a:solidFill>
                  <a:srgbClr val="FF0000"/>
                </a:solidFill>
                <a:latin typeface="Cambria Math" pitchFamily="18" charset="0"/>
              </a:rPr>
              <a:t>t </a:t>
            </a:r>
            <a:r>
              <a:rPr lang="cs-CZ" altLang="cs-CZ">
                <a:solidFill>
                  <a:srgbClr val="FF0000"/>
                </a:solidFill>
                <a:latin typeface="Cambria Math" pitchFamily="18" charset="0"/>
              </a:rPr>
              <a:t>= 1,2</a:t>
            </a:r>
            <a:endParaRPr lang="cs-CZ" altLang="cs-CZ">
              <a:latin typeface="Cambria Math" pitchFamily="18" charset="0"/>
            </a:endParaRPr>
          </a:p>
        </p:txBody>
      </p:sp>
      <p:sp>
        <p:nvSpPr>
          <p:cNvPr id="66609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200" dirty="0" smtClean="0">
                <a:solidFill>
                  <a:srgbClr val="D38E27"/>
                </a:solidFill>
              </a:rPr>
              <a:t>2018-05-18  </a:t>
            </a:r>
            <a:r>
              <a:rPr lang="cs-CZ" sz="1200" dirty="0">
                <a:solidFill>
                  <a:srgbClr val="D38E27"/>
                </a:solidFill>
              </a:rPr>
              <a:t>-  </a:t>
            </a:r>
            <a:r>
              <a:rPr lang="cs-CZ" sz="1200" dirty="0" err="1">
                <a:solidFill>
                  <a:srgbClr val="D38E27"/>
                </a:solidFill>
              </a:rPr>
              <a:t>FyM</a:t>
            </a:r>
            <a:r>
              <a:rPr lang="cs-CZ" sz="1200" dirty="0">
                <a:solidFill>
                  <a:srgbClr val="D38E27"/>
                </a:solidFill>
              </a:rPr>
              <a:t> - Obdržálek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53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id="61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id="69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id="77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8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2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4750"/>
                            </p:stCondLst>
                            <p:childTnLst>
                              <p:par>
                                <p:cTn id="85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89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6250"/>
                            </p:stCondLst>
                            <p:childTnLst>
                              <p:par>
                                <p:cTn id="9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5" dur="2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97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9" dur="2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7250"/>
                            </p:stCondLst>
                            <p:childTnLst>
                              <p:par>
                                <p:cTn id="10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3" dur="25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07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9" dur="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8250"/>
                            </p:stCondLst>
                            <p:childTnLst>
                              <p:par>
                                <p:cTn id="11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3" dur="25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  <p:bldP spid="30" grpId="0" animBg="1"/>
      <p:bldP spid="31" grpId="0"/>
      <p:bldP spid="2" grpId="0" animBg="1"/>
      <p:bldP spid="38937" grpId="0"/>
      <p:bldP spid="38938" grpId="0"/>
      <p:bldP spid="38939" grpId="0"/>
      <p:bldP spid="38940" grpId="0"/>
      <p:bldP spid="6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72" grpId="0"/>
      <p:bldP spid="84" grpId="0"/>
      <p:bldP spid="6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 txBox="1">
            <a:spLocks noGrp="1"/>
          </p:cNvSpPr>
          <p:nvPr/>
        </p:nvSpPr>
        <p:spPr>
          <a:xfrm>
            <a:off x="3124200" y="76200"/>
            <a:ext cx="33528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7000"/>
            <a:ext cx="762000" cy="24447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B7255478-08E4-4F47-B71E-BB7F548575A1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35</a:t>
            </a:fld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/48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7587" name="TextovéPole 4"/>
          <p:cNvSpPr txBox="1">
            <a:spLocks noChangeArrowheads="1"/>
          </p:cNvSpPr>
          <p:nvPr/>
        </p:nvSpPr>
        <p:spPr bwMode="auto">
          <a:xfrm>
            <a:off x="2916238" y="333375"/>
            <a:ext cx="25638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3200" b="1" i="1">
                <a:latin typeface="Book Antiqua" pitchFamily="18" charset="0"/>
              </a:rPr>
              <a:t>Hodiny letící</a:t>
            </a:r>
          </a:p>
        </p:txBody>
      </p:sp>
      <p:cxnSp>
        <p:nvCxnSpPr>
          <p:cNvPr id="7" name="Přímá spojovací čára 6"/>
          <p:cNvCxnSpPr>
            <a:cxnSpLocks noChangeShapeType="1"/>
          </p:cNvCxnSpPr>
          <p:nvPr/>
        </p:nvCxnSpPr>
        <p:spPr bwMode="auto">
          <a:xfrm rot="5400000">
            <a:off x="1816894" y="3820319"/>
            <a:ext cx="4787900" cy="1588"/>
          </a:xfrm>
          <a:prstGeom prst="line">
            <a:avLst/>
          </a:prstGeom>
          <a:noFill/>
          <a:ln w="28575" algn="ctr">
            <a:solidFill>
              <a:srgbClr val="002060"/>
            </a:solidFill>
            <a:round/>
            <a:headEnd/>
            <a:tailEnd/>
          </a:ln>
        </p:spPr>
      </p:cxnSp>
      <p:cxnSp>
        <p:nvCxnSpPr>
          <p:cNvPr id="9" name="Přímá spojovací čára 8"/>
          <p:cNvCxnSpPr>
            <a:cxnSpLocks noChangeShapeType="1"/>
          </p:cNvCxnSpPr>
          <p:nvPr/>
        </p:nvCxnSpPr>
        <p:spPr bwMode="auto">
          <a:xfrm>
            <a:off x="1500188" y="3714750"/>
            <a:ext cx="5715000" cy="1588"/>
          </a:xfrm>
          <a:prstGeom prst="line">
            <a:avLst/>
          </a:prstGeom>
          <a:noFill/>
          <a:ln w="19050" algn="ctr">
            <a:solidFill>
              <a:srgbClr val="002060"/>
            </a:solidFill>
            <a:round/>
            <a:headEnd/>
            <a:tailEnd/>
          </a:ln>
        </p:spPr>
      </p:cxnSp>
      <p:cxnSp>
        <p:nvCxnSpPr>
          <p:cNvPr id="15" name="Přímá spojovací čára 14"/>
          <p:cNvCxnSpPr>
            <a:cxnSpLocks noChangeShapeType="1"/>
          </p:cNvCxnSpPr>
          <p:nvPr/>
        </p:nvCxnSpPr>
        <p:spPr bwMode="auto">
          <a:xfrm rot="5400000">
            <a:off x="1798637" y="2841626"/>
            <a:ext cx="4714875" cy="2000250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9" name="Přímá spojovací čára 18"/>
          <p:cNvCxnSpPr>
            <a:cxnSpLocks noChangeShapeType="1"/>
          </p:cNvCxnSpPr>
          <p:nvPr/>
        </p:nvCxnSpPr>
        <p:spPr bwMode="auto">
          <a:xfrm rot="10800000" flipV="1">
            <a:off x="1714500" y="1462088"/>
            <a:ext cx="4786313" cy="4714875"/>
          </a:xfrm>
          <a:prstGeom prst="line">
            <a:avLst/>
          </a:prstGeom>
          <a:noFill/>
          <a:ln w="12700" algn="ctr">
            <a:solidFill>
              <a:srgbClr val="FFFF00"/>
            </a:solidFill>
            <a:round/>
            <a:headEnd/>
            <a:tailEnd/>
          </a:ln>
        </p:spPr>
      </p:cxnSp>
      <p:cxnSp>
        <p:nvCxnSpPr>
          <p:cNvPr id="21" name="Přímá spojovací čára 20"/>
          <p:cNvCxnSpPr>
            <a:cxnSpLocks noChangeShapeType="1"/>
          </p:cNvCxnSpPr>
          <p:nvPr/>
        </p:nvCxnSpPr>
        <p:spPr bwMode="auto">
          <a:xfrm>
            <a:off x="1922463" y="1557338"/>
            <a:ext cx="4857750" cy="4572000"/>
          </a:xfrm>
          <a:prstGeom prst="line">
            <a:avLst/>
          </a:prstGeom>
          <a:noFill/>
          <a:ln w="12700" algn="ctr">
            <a:solidFill>
              <a:srgbClr val="FFFF00"/>
            </a:solidFill>
            <a:round/>
            <a:headEnd/>
            <a:tailEnd/>
          </a:ln>
        </p:spPr>
      </p:cxnSp>
      <p:cxnSp>
        <p:nvCxnSpPr>
          <p:cNvPr id="23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785813" y="2433638"/>
            <a:ext cx="6357937" cy="2786062"/>
          </a:xfrm>
          <a:prstGeom prst="line">
            <a:avLst/>
          </a:prstGeom>
          <a:noFill/>
          <a:ln w="28575" algn="ctr">
            <a:solidFill>
              <a:srgbClr val="00B050"/>
            </a:solidFill>
            <a:round/>
            <a:headEnd/>
            <a:tailEnd/>
          </a:ln>
        </p:spPr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3563938" y="1052513"/>
            <a:ext cx="1079500" cy="457200"/>
          </a:xfrm>
          <a:prstGeom prst="rect">
            <a:avLst/>
          </a:prstGeom>
          <a:solidFill>
            <a:srgbClr val="00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400" b="1" i="1">
                <a:latin typeface="Book Antiqua" pitchFamily="18" charset="0"/>
              </a:rPr>
              <a:t>x</a:t>
            </a:r>
            <a:r>
              <a:rPr lang="cs-CZ" altLang="cs-CZ" sz="2400" b="1" baseline="-25000">
                <a:latin typeface="Book Antiqua" pitchFamily="18" charset="0"/>
              </a:rPr>
              <a:t>0</a:t>
            </a:r>
            <a:r>
              <a:rPr lang="cs-CZ" altLang="cs-CZ" sz="2400" b="1" i="1">
                <a:latin typeface="Book Antiqua" pitchFamily="18" charset="0"/>
              </a:rPr>
              <a:t>=ct</a:t>
            </a: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7000875" y="3765550"/>
            <a:ext cx="1963738" cy="457200"/>
          </a:xfrm>
          <a:prstGeom prst="rect">
            <a:avLst/>
          </a:prstGeom>
          <a:solidFill>
            <a:srgbClr val="00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400" i="1">
                <a:latin typeface="Book Antiqua" pitchFamily="18" charset="0"/>
              </a:rPr>
              <a:t>x; současnost</a:t>
            </a: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4851400" y="1130300"/>
            <a:ext cx="1160463" cy="466725"/>
          </a:xfrm>
          <a:prstGeom prst="rect">
            <a:avLst/>
          </a:prstGeom>
          <a:solidFill>
            <a:srgbClr val="CC0000">
              <a:alpha val="16078"/>
            </a:srgb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400" b="1" i="1">
                <a:latin typeface="Book Antiqua" pitchFamily="18" charset="0"/>
              </a:rPr>
              <a:t>x</a:t>
            </a:r>
            <a:r>
              <a:rPr lang="en-US" altLang="cs-CZ" sz="2400" b="1" i="1">
                <a:latin typeface="Book Antiqua" pitchFamily="18" charset="0"/>
              </a:rPr>
              <a:t>’</a:t>
            </a:r>
            <a:r>
              <a:rPr lang="cs-CZ" altLang="cs-CZ" sz="2400" b="1" baseline="-25000">
                <a:latin typeface="Book Antiqua" pitchFamily="18" charset="0"/>
              </a:rPr>
              <a:t>0</a:t>
            </a:r>
            <a:r>
              <a:rPr lang="cs-CZ" altLang="cs-CZ" sz="2400" b="1" i="1">
                <a:latin typeface="Book Antiqua" pitchFamily="18" charset="0"/>
              </a:rPr>
              <a:t>=ct</a:t>
            </a:r>
            <a:r>
              <a:rPr lang="en-US" altLang="cs-CZ" sz="2400" b="1" i="1">
                <a:latin typeface="Book Antiqua" pitchFamily="18" charset="0"/>
              </a:rPr>
              <a:t>’</a:t>
            </a:r>
            <a:endParaRPr lang="cs-CZ" altLang="cs-CZ" sz="2400" b="1" i="1">
              <a:latin typeface="Book Antiqua" pitchFamily="18" charset="0"/>
            </a:endParaRP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6948488" y="2060575"/>
            <a:ext cx="1944687" cy="4667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400" b="1" i="1" noProof="1">
                <a:latin typeface="Book Antiqua" pitchFamily="18" charset="0"/>
              </a:rPr>
              <a:t>x</a:t>
            </a:r>
            <a:r>
              <a:rPr lang="en-US" altLang="cs-CZ" sz="2400" b="1" i="1">
                <a:latin typeface="Book Antiqua" pitchFamily="18" charset="0"/>
              </a:rPr>
              <a:t>’</a:t>
            </a:r>
            <a:r>
              <a:rPr lang="cs-CZ" altLang="cs-CZ" sz="2400" b="1" i="1">
                <a:latin typeface="Book Antiqua" pitchFamily="18" charset="0"/>
              </a:rPr>
              <a:t>; </a:t>
            </a:r>
            <a:r>
              <a:rPr lang="cs-CZ" altLang="cs-CZ" sz="2400" i="1">
                <a:latin typeface="Book Antiqua" pitchFamily="18" charset="0"/>
              </a:rPr>
              <a:t>současnost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6300788" y="4786313"/>
            <a:ext cx="259238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’ </a:t>
            </a:r>
            <a:r>
              <a:rPr lang="en-US" altLang="cs-CZ" sz="2400" b="1" i="1">
                <a:latin typeface="Book Antiqua" pitchFamily="18" charset="0"/>
              </a:rPr>
              <a:t>= </a:t>
            </a:r>
            <a:r>
              <a:rPr lang="el-GR" altLang="cs-CZ" sz="2400" b="1" i="1">
                <a:latin typeface="Book Antiqua" pitchFamily="18" charset="0"/>
              </a:rPr>
              <a:t>γ</a:t>
            </a:r>
            <a:r>
              <a:rPr lang="en-US" altLang="cs-CZ" sz="2400" b="1">
                <a:latin typeface="Book Antiqua" pitchFamily="18" charset="0"/>
              </a:rPr>
              <a:t>(</a:t>
            </a:r>
            <a:r>
              <a:rPr lang="en-US" altLang="cs-CZ" sz="2400" b="1" i="1">
                <a:latin typeface="Book Antiqua" pitchFamily="18" charset="0"/>
              </a:rPr>
              <a:t>x – </a:t>
            </a:r>
            <a:r>
              <a:rPr lang="el-GR" altLang="cs-CZ" sz="2400" b="1" i="1">
                <a:latin typeface="Book Antiqua" pitchFamily="18" charset="0"/>
              </a:rPr>
              <a:t>β</a:t>
            </a:r>
            <a:r>
              <a:rPr lang="en-US" altLang="cs-CZ" sz="2400" b="1" i="1">
                <a:latin typeface="Book Antiqua" pitchFamily="18" charset="0"/>
              </a:rPr>
              <a:t> x</a:t>
            </a:r>
            <a:r>
              <a:rPr lang="en-US" altLang="cs-CZ" sz="2400" b="1" baseline="-25000">
                <a:latin typeface="Book Antiqua" pitchFamily="18" charset="0"/>
              </a:rPr>
              <a:t>0</a:t>
            </a:r>
            <a:r>
              <a:rPr lang="en-US" altLang="cs-CZ" sz="2400" b="1">
                <a:latin typeface="Book Antiqua" pitchFamily="18" charset="0"/>
              </a:rPr>
              <a:t>)</a:t>
            </a:r>
          </a:p>
          <a:p>
            <a:r>
              <a:rPr lang="en-US" altLang="cs-CZ" sz="2400" b="1" i="1">
                <a:solidFill>
                  <a:srgbClr val="217802"/>
                </a:solidFill>
                <a:latin typeface="Book Antiqua" pitchFamily="18" charset="0"/>
              </a:rPr>
              <a:t>x’</a:t>
            </a:r>
            <a:r>
              <a:rPr lang="en-US" altLang="cs-CZ" sz="2400" b="1" i="1">
                <a:solidFill>
                  <a:srgbClr val="32B503"/>
                </a:solidFill>
                <a:latin typeface="Book Antiqua" pitchFamily="18" charset="0"/>
              </a:rPr>
              <a:t>   </a:t>
            </a:r>
            <a:r>
              <a:rPr lang="en-US" altLang="cs-CZ" sz="2400" b="1" i="1">
                <a:latin typeface="Book Antiqua" pitchFamily="18" charset="0"/>
              </a:rPr>
              <a:t>= </a:t>
            </a:r>
            <a:r>
              <a:rPr lang="el-GR" altLang="cs-CZ" sz="2400" b="1" i="1">
                <a:latin typeface="Book Antiqua" pitchFamily="18" charset="0"/>
              </a:rPr>
              <a:t>γ</a:t>
            </a:r>
            <a:r>
              <a:rPr lang="en-US" altLang="cs-CZ" sz="2400" b="1">
                <a:latin typeface="Book Antiqua" pitchFamily="18" charset="0"/>
              </a:rPr>
              <a:t>(</a:t>
            </a:r>
            <a:r>
              <a:rPr lang="en-US" altLang="cs-CZ" sz="2400" b="1" i="1">
                <a:latin typeface="Book Antiqua" pitchFamily="18" charset="0"/>
              </a:rPr>
              <a:t>x</a:t>
            </a:r>
            <a:r>
              <a:rPr lang="en-US" altLang="cs-CZ" sz="2400" b="1" baseline="-25000">
                <a:latin typeface="Book Antiqua" pitchFamily="18" charset="0"/>
              </a:rPr>
              <a:t>0</a:t>
            </a:r>
            <a:r>
              <a:rPr lang="en-US" altLang="cs-CZ" sz="2400" b="1" i="1">
                <a:latin typeface="Book Antiqua" pitchFamily="18" charset="0"/>
              </a:rPr>
              <a:t> – </a:t>
            </a:r>
            <a:r>
              <a:rPr lang="el-GR" altLang="cs-CZ" sz="2400" b="1" i="1">
                <a:latin typeface="Book Antiqua" pitchFamily="18" charset="0"/>
              </a:rPr>
              <a:t>β</a:t>
            </a:r>
            <a:r>
              <a:rPr lang="en-US" altLang="cs-CZ" sz="2400" b="1" i="1">
                <a:latin typeface="Book Antiqua" pitchFamily="18" charset="0"/>
              </a:rPr>
              <a:t> x</a:t>
            </a:r>
            <a:r>
              <a:rPr lang="en-US" altLang="cs-CZ" sz="2400" b="1">
                <a:latin typeface="Book Antiqua" pitchFamily="18" charset="0"/>
              </a:rPr>
              <a:t>)</a:t>
            </a:r>
            <a:endParaRPr lang="en-US" altLang="cs-CZ" sz="2400" b="1"/>
          </a:p>
        </p:txBody>
      </p:sp>
      <p:sp>
        <p:nvSpPr>
          <p:cNvPr id="2" name="TextovéPole 28"/>
          <p:cNvSpPr txBox="1">
            <a:spLocks noChangeArrowheads="1"/>
          </p:cNvSpPr>
          <p:nvPr/>
        </p:nvSpPr>
        <p:spPr bwMode="auto">
          <a:xfrm>
            <a:off x="6443663" y="1125538"/>
            <a:ext cx="1006475" cy="3762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b="1" i="1">
                <a:latin typeface="Book Antiqua" pitchFamily="18" charset="0"/>
              </a:rPr>
              <a:t>světlo</a:t>
            </a:r>
          </a:p>
        </p:txBody>
      </p:sp>
      <p:sp>
        <p:nvSpPr>
          <p:cNvPr id="67600" name="Line 18"/>
          <p:cNvSpPr>
            <a:spLocks noChangeShapeType="1"/>
          </p:cNvSpPr>
          <p:nvPr/>
        </p:nvSpPr>
        <p:spPr bwMode="auto">
          <a:xfrm>
            <a:off x="2700338" y="19161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1" name="Freeform 19"/>
          <p:cNvSpPr>
            <a:spLocks/>
          </p:cNvSpPr>
          <p:nvPr/>
        </p:nvSpPr>
        <p:spPr bwMode="auto">
          <a:xfrm>
            <a:off x="2484438" y="1520825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  <a:gd name="T12" fmla="*/ 0 w 2276"/>
              <a:gd name="T13" fmla="*/ 0 h 930"/>
              <a:gd name="T14" fmla="*/ 2276 w 2276"/>
              <a:gd name="T15" fmla="*/ 930 h 93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2" name="Freeform 20"/>
          <p:cNvSpPr>
            <a:spLocks/>
          </p:cNvSpPr>
          <p:nvPr/>
        </p:nvSpPr>
        <p:spPr bwMode="auto">
          <a:xfrm flipV="1">
            <a:off x="2627313" y="4508500"/>
            <a:ext cx="3673475" cy="1547813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  <a:gd name="T12" fmla="*/ 0 w 2276"/>
              <a:gd name="T13" fmla="*/ 0 h 930"/>
              <a:gd name="T14" fmla="*/ 2276 w 2276"/>
              <a:gd name="T15" fmla="*/ 930 h 93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3" name="Freeform 21"/>
          <p:cNvSpPr>
            <a:spLocks/>
          </p:cNvSpPr>
          <p:nvPr/>
        </p:nvSpPr>
        <p:spPr bwMode="auto">
          <a:xfrm rot="-5614091">
            <a:off x="665163" y="2654300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  <a:gd name="T12" fmla="*/ 0 w 2276"/>
              <a:gd name="T13" fmla="*/ 0 h 930"/>
              <a:gd name="T14" fmla="*/ 2276 w 2276"/>
              <a:gd name="T15" fmla="*/ 930 h 93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4" name="Freeform 22"/>
          <p:cNvSpPr>
            <a:spLocks/>
          </p:cNvSpPr>
          <p:nvPr/>
        </p:nvSpPr>
        <p:spPr bwMode="auto">
          <a:xfrm rot="5230361">
            <a:off x="3978276" y="3303587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  <a:gd name="T12" fmla="*/ 0 w 2276"/>
              <a:gd name="T13" fmla="*/ 0 h 930"/>
              <a:gd name="T14" fmla="*/ 2276 w 2276"/>
              <a:gd name="T15" fmla="*/ 930 h 93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5" name="Text Box 24"/>
          <p:cNvSpPr txBox="1">
            <a:spLocks noChangeArrowheads="1"/>
          </p:cNvSpPr>
          <p:nvPr/>
        </p:nvSpPr>
        <p:spPr bwMode="auto">
          <a:xfrm>
            <a:off x="2951163" y="3392488"/>
            <a:ext cx="4222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/>
              <a:t>-1</a:t>
            </a:r>
            <a:endParaRPr lang="en-US" altLang="cs-CZ"/>
          </a:p>
        </p:txBody>
      </p:sp>
      <p:sp>
        <p:nvSpPr>
          <p:cNvPr id="67606" name="Text Box 25"/>
          <p:cNvSpPr txBox="1">
            <a:spLocks noChangeArrowheads="1"/>
          </p:cNvSpPr>
          <p:nvPr/>
        </p:nvSpPr>
        <p:spPr bwMode="auto">
          <a:xfrm>
            <a:off x="5148263" y="3709988"/>
            <a:ext cx="215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/>
              <a:t>1</a:t>
            </a:r>
            <a:endParaRPr lang="en-US" altLang="cs-CZ"/>
          </a:p>
        </p:txBody>
      </p:sp>
      <p:sp>
        <p:nvSpPr>
          <p:cNvPr id="67607" name="Text Box 26"/>
          <p:cNvSpPr txBox="1">
            <a:spLocks noChangeArrowheads="1"/>
          </p:cNvSpPr>
          <p:nvPr/>
        </p:nvSpPr>
        <p:spPr bwMode="auto">
          <a:xfrm>
            <a:off x="4062413" y="4071938"/>
            <a:ext cx="5175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3600">
                <a:solidFill>
                  <a:schemeClr val="bg1"/>
                </a:solidFill>
              </a:rPr>
              <a:t>.</a:t>
            </a:r>
            <a:r>
              <a:rPr lang="cs-CZ" altLang="cs-CZ"/>
              <a:t>-1</a:t>
            </a:r>
            <a:endParaRPr lang="en-US" altLang="cs-CZ"/>
          </a:p>
        </p:txBody>
      </p:sp>
      <p:sp>
        <p:nvSpPr>
          <p:cNvPr id="39961" name="Text Box 28"/>
          <p:cNvSpPr txBox="1">
            <a:spLocks noChangeArrowheads="1"/>
          </p:cNvSpPr>
          <p:nvPr/>
        </p:nvSpPr>
        <p:spPr bwMode="auto">
          <a:xfrm>
            <a:off x="3429000" y="4368800"/>
            <a:ext cx="504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rgbClr val="FF3300"/>
                </a:solidFill>
              </a:rPr>
              <a:t>-1</a:t>
            </a:r>
            <a:endParaRPr lang="en-US" altLang="cs-CZ">
              <a:solidFill>
                <a:srgbClr val="FF3300"/>
              </a:solidFill>
            </a:endParaRPr>
          </a:p>
        </p:txBody>
      </p:sp>
      <p:sp>
        <p:nvSpPr>
          <p:cNvPr id="39962" name="Text Box 29"/>
          <p:cNvSpPr txBox="1">
            <a:spLocks noChangeArrowheads="1"/>
          </p:cNvSpPr>
          <p:nvPr/>
        </p:nvSpPr>
        <p:spPr bwMode="auto">
          <a:xfrm>
            <a:off x="2908300" y="3884613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rgbClr val="32B503"/>
                </a:solidFill>
              </a:rPr>
              <a:t>-1</a:t>
            </a:r>
            <a:endParaRPr lang="en-US" altLang="cs-CZ">
              <a:solidFill>
                <a:srgbClr val="32B503"/>
              </a:solidFill>
            </a:endParaRPr>
          </a:p>
        </p:txBody>
      </p:sp>
      <p:sp>
        <p:nvSpPr>
          <p:cNvPr id="39963" name="Text Box 30"/>
          <p:cNvSpPr txBox="1">
            <a:spLocks noChangeArrowheads="1"/>
          </p:cNvSpPr>
          <p:nvPr/>
        </p:nvSpPr>
        <p:spPr bwMode="auto">
          <a:xfrm>
            <a:off x="5173663" y="3181350"/>
            <a:ext cx="215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rgbClr val="32B503"/>
                </a:solidFill>
              </a:rPr>
              <a:t>1</a:t>
            </a:r>
            <a:endParaRPr lang="en-US" altLang="cs-CZ">
              <a:solidFill>
                <a:srgbClr val="32B503"/>
              </a:solidFill>
            </a:endParaRPr>
          </a:p>
        </p:txBody>
      </p:sp>
      <p:sp>
        <p:nvSpPr>
          <p:cNvPr id="39965" name="Text Box 32"/>
          <p:cNvSpPr txBox="1">
            <a:spLocks noChangeArrowheads="1"/>
          </p:cNvSpPr>
          <p:nvPr/>
        </p:nvSpPr>
        <p:spPr bwMode="auto">
          <a:xfrm>
            <a:off x="4583113" y="2767013"/>
            <a:ext cx="215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rgbClr val="FF3300"/>
                </a:solidFill>
              </a:rPr>
              <a:t>1</a:t>
            </a:r>
            <a:endParaRPr lang="en-US" altLang="cs-CZ">
              <a:solidFill>
                <a:srgbClr val="FF3300"/>
              </a:solidFill>
            </a:endParaRPr>
          </a:p>
        </p:txBody>
      </p:sp>
      <p:sp>
        <p:nvSpPr>
          <p:cNvPr id="39966" name="Text Box 33"/>
          <p:cNvSpPr txBox="1">
            <a:spLocks noChangeArrowheads="1"/>
          </p:cNvSpPr>
          <p:nvPr/>
        </p:nvSpPr>
        <p:spPr bwMode="auto">
          <a:xfrm>
            <a:off x="3633788" y="2646363"/>
            <a:ext cx="5762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altLang="cs-CZ" sz="1200"/>
              <a:t>1,2</a:t>
            </a:r>
            <a:endParaRPr lang="en-US" altLang="cs-CZ" sz="1200"/>
          </a:p>
        </p:txBody>
      </p:sp>
      <p:sp>
        <p:nvSpPr>
          <p:cNvPr id="32" name="Text Box 33"/>
          <p:cNvSpPr txBox="1">
            <a:spLocks noChangeArrowheads="1"/>
          </p:cNvSpPr>
          <p:nvPr/>
        </p:nvSpPr>
        <p:spPr bwMode="auto">
          <a:xfrm>
            <a:off x="3775075" y="2859088"/>
            <a:ext cx="5762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altLang="cs-CZ"/>
              <a:t>1</a:t>
            </a:r>
            <a:r>
              <a:rPr lang="cs-CZ" altLang="cs-CZ" sz="3600" baseline="50000">
                <a:solidFill>
                  <a:schemeClr val="bg1"/>
                </a:solidFill>
              </a:rPr>
              <a:t>.</a:t>
            </a:r>
            <a:endParaRPr lang="en-US" altLang="cs-CZ" sz="3600" baseline="50000">
              <a:solidFill>
                <a:schemeClr val="bg1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4184650" y="2809875"/>
            <a:ext cx="46038" cy="4603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8" name="Ovál 37"/>
          <p:cNvSpPr/>
          <p:nvPr/>
        </p:nvSpPr>
        <p:spPr>
          <a:xfrm>
            <a:off x="3346450" y="5472113"/>
            <a:ext cx="182563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9" name="Ovál 38"/>
          <p:cNvSpPr/>
          <p:nvPr/>
        </p:nvSpPr>
        <p:spPr>
          <a:xfrm>
            <a:off x="3538538" y="4984750"/>
            <a:ext cx="180975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0" name="Ovál 39"/>
          <p:cNvSpPr/>
          <p:nvPr/>
        </p:nvSpPr>
        <p:spPr>
          <a:xfrm>
            <a:off x="3730625" y="4532313"/>
            <a:ext cx="180975" cy="1857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1" name="Ovál 40"/>
          <p:cNvSpPr/>
          <p:nvPr/>
        </p:nvSpPr>
        <p:spPr>
          <a:xfrm>
            <a:off x="3902075" y="4078288"/>
            <a:ext cx="182563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2" name="Ovál 41"/>
          <p:cNvSpPr/>
          <p:nvPr/>
        </p:nvSpPr>
        <p:spPr>
          <a:xfrm>
            <a:off x="4121150" y="3621088"/>
            <a:ext cx="180975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3" name="Ovál 42"/>
          <p:cNvSpPr/>
          <p:nvPr/>
        </p:nvSpPr>
        <p:spPr>
          <a:xfrm>
            <a:off x="4318000" y="3205163"/>
            <a:ext cx="182563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4" name="Ovál 43"/>
          <p:cNvSpPr/>
          <p:nvPr/>
        </p:nvSpPr>
        <p:spPr>
          <a:xfrm>
            <a:off x="4518025" y="2738438"/>
            <a:ext cx="180975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5" name="Ovál 44"/>
          <p:cNvSpPr/>
          <p:nvPr/>
        </p:nvSpPr>
        <p:spPr>
          <a:xfrm>
            <a:off x="4702175" y="2259013"/>
            <a:ext cx="180975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3546475" y="5575300"/>
            <a:ext cx="66516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se šipkou 48"/>
          <p:cNvCxnSpPr/>
          <p:nvPr/>
        </p:nvCxnSpPr>
        <p:spPr>
          <a:xfrm flipV="1">
            <a:off x="3635375" y="5078413"/>
            <a:ext cx="56356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se šipkou 49"/>
          <p:cNvCxnSpPr/>
          <p:nvPr/>
        </p:nvCxnSpPr>
        <p:spPr>
          <a:xfrm>
            <a:off x="3841750" y="4643438"/>
            <a:ext cx="38417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se šipkou 52"/>
          <p:cNvCxnSpPr/>
          <p:nvPr/>
        </p:nvCxnSpPr>
        <p:spPr>
          <a:xfrm>
            <a:off x="3994150" y="4195763"/>
            <a:ext cx="23177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se šipkou 54"/>
          <p:cNvCxnSpPr/>
          <p:nvPr/>
        </p:nvCxnSpPr>
        <p:spPr>
          <a:xfrm flipH="1">
            <a:off x="4198938" y="3298825"/>
            <a:ext cx="21907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>
            <a:endCxn id="12" idx="6"/>
          </p:cNvCxnSpPr>
          <p:nvPr/>
        </p:nvCxnSpPr>
        <p:spPr>
          <a:xfrm flipH="1" flipV="1">
            <a:off x="4230688" y="2832100"/>
            <a:ext cx="361950" cy="31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se šipkou 60"/>
          <p:cNvCxnSpPr/>
          <p:nvPr/>
        </p:nvCxnSpPr>
        <p:spPr>
          <a:xfrm flipH="1" flipV="1">
            <a:off x="4206875" y="2355850"/>
            <a:ext cx="58261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 Box 28"/>
          <p:cNvSpPr txBox="1">
            <a:spLocks noChangeArrowheads="1"/>
          </p:cNvSpPr>
          <p:nvPr/>
        </p:nvSpPr>
        <p:spPr bwMode="auto">
          <a:xfrm>
            <a:off x="3044825" y="5238750"/>
            <a:ext cx="504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rgbClr val="FF3300"/>
                </a:solidFill>
              </a:rPr>
              <a:t>-2</a:t>
            </a:r>
            <a:endParaRPr lang="en-US" altLang="cs-CZ">
              <a:solidFill>
                <a:srgbClr val="FF3300"/>
              </a:solidFill>
            </a:endParaRPr>
          </a:p>
        </p:txBody>
      </p:sp>
      <p:sp>
        <p:nvSpPr>
          <p:cNvPr id="35" name="TextovéPole 34"/>
          <p:cNvSpPr txBox="1">
            <a:spLocks noChangeArrowheads="1"/>
          </p:cNvSpPr>
          <p:nvPr/>
        </p:nvSpPr>
        <p:spPr bwMode="auto">
          <a:xfrm>
            <a:off x="6184900" y="5754688"/>
            <a:ext cx="2806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>
                <a:latin typeface="Cambria Math" pitchFamily="18" charset="0"/>
              </a:rPr>
              <a:t>opět: </a:t>
            </a:r>
            <a:r>
              <a:rPr lang="cs-CZ" altLang="cs-CZ">
                <a:solidFill>
                  <a:srgbClr val="FF0000"/>
                </a:solidFill>
                <a:latin typeface="Cambria Math" pitchFamily="18" charset="0"/>
              </a:rPr>
              <a:t>vlastní čas</a:t>
            </a:r>
            <a:r>
              <a:rPr lang="cs-CZ" altLang="cs-CZ">
                <a:latin typeface="Cambria Math" pitchFamily="18" charset="0"/>
              </a:rPr>
              <a:t> </a:t>
            </a:r>
            <a:r>
              <a:rPr lang="cs-CZ" altLang="cs-CZ" i="1">
                <a:solidFill>
                  <a:srgbClr val="FF0000"/>
                </a:solidFill>
                <a:latin typeface="Cambria Math" pitchFamily="18" charset="0"/>
              </a:rPr>
              <a:t>t</a:t>
            </a:r>
            <a:r>
              <a:rPr lang="en-US" altLang="cs-CZ" b="1" i="1">
                <a:solidFill>
                  <a:srgbClr val="FF0000"/>
                </a:solidFill>
                <a:latin typeface="Cambria Math" pitchFamily="18" charset="0"/>
              </a:rPr>
              <a:t>’</a:t>
            </a:r>
            <a:r>
              <a:rPr lang="cs-CZ" altLang="cs-CZ" i="1">
                <a:solidFill>
                  <a:srgbClr val="FF0000"/>
                </a:solidFill>
                <a:latin typeface="Cambria Math" pitchFamily="18" charset="0"/>
              </a:rPr>
              <a:t>  </a:t>
            </a:r>
            <a:r>
              <a:rPr lang="cs-CZ" altLang="cs-CZ">
                <a:latin typeface="Cambria Math" pitchFamily="18" charset="0"/>
              </a:rPr>
              <a:t>&lt;</a:t>
            </a:r>
            <a:r>
              <a:rPr lang="cs-CZ" altLang="cs-CZ" i="1">
                <a:latin typeface="Cambria Math" pitchFamily="18" charset="0"/>
              </a:rPr>
              <a:t> t</a:t>
            </a:r>
          </a:p>
        </p:txBody>
      </p:sp>
      <p:sp>
        <p:nvSpPr>
          <p:cNvPr id="65" name="Text Box 26"/>
          <p:cNvSpPr txBox="1">
            <a:spLocks noChangeArrowheads="1"/>
          </p:cNvSpPr>
          <p:nvPr/>
        </p:nvSpPr>
        <p:spPr bwMode="auto">
          <a:xfrm>
            <a:off x="4052888" y="4840288"/>
            <a:ext cx="5191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3600">
                <a:solidFill>
                  <a:schemeClr val="bg1"/>
                </a:solidFill>
              </a:rPr>
              <a:t>.</a:t>
            </a:r>
            <a:r>
              <a:rPr lang="cs-CZ" altLang="cs-CZ"/>
              <a:t>-2</a:t>
            </a:r>
            <a:endParaRPr lang="en-US" altLang="cs-CZ"/>
          </a:p>
        </p:txBody>
      </p:sp>
      <p:sp>
        <p:nvSpPr>
          <p:cNvPr id="36" name="TextovéPole 35"/>
          <p:cNvSpPr txBox="1">
            <a:spLocks noChangeArrowheads="1"/>
          </p:cNvSpPr>
          <p:nvPr/>
        </p:nvSpPr>
        <p:spPr bwMode="auto">
          <a:xfrm>
            <a:off x="4162425" y="5473700"/>
            <a:ext cx="5810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1200"/>
              <a:t>-2,4</a:t>
            </a:r>
          </a:p>
        </p:txBody>
      </p:sp>
      <p:sp>
        <p:nvSpPr>
          <p:cNvPr id="67" name="TextovéPole 66"/>
          <p:cNvSpPr txBox="1">
            <a:spLocks noChangeArrowheads="1"/>
          </p:cNvSpPr>
          <p:nvPr/>
        </p:nvSpPr>
        <p:spPr bwMode="auto">
          <a:xfrm>
            <a:off x="4165600" y="4940300"/>
            <a:ext cx="5810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1200"/>
              <a:t>-1,8</a:t>
            </a:r>
          </a:p>
        </p:txBody>
      </p:sp>
      <p:sp>
        <p:nvSpPr>
          <p:cNvPr id="68" name="TextovéPole 67"/>
          <p:cNvSpPr txBox="1">
            <a:spLocks noChangeArrowheads="1"/>
          </p:cNvSpPr>
          <p:nvPr/>
        </p:nvSpPr>
        <p:spPr bwMode="auto">
          <a:xfrm>
            <a:off x="4178300" y="4502150"/>
            <a:ext cx="5810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1200"/>
              <a:t>-1,2</a:t>
            </a:r>
          </a:p>
        </p:txBody>
      </p:sp>
      <p:sp>
        <p:nvSpPr>
          <p:cNvPr id="69" name="TextovéPole 68"/>
          <p:cNvSpPr txBox="1">
            <a:spLocks noChangeArrowheads="1"/>
          </p:cNvSpPr>
          <p:nvPr/>
        </p:nvSpPr>
        <p:spPr bwMode="auto">
          <a:xfrm>
            <a:off x="4206875" y="4083050"/>
            <a:ext cx="5810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1200"/>
              <a:t>-0,6</a:t>
            </a:r>
          </a:p>
        </p:txBody>
      </p:sp>
      <p:sp>
        <p:nvSpPr>
          <p:cNvPr id="70" name="Text Box 33"/>
          <p:cNvSpPr txBox="1">
            <a:spLocks noChangeArrowheads="1"/>
          </p:cNvSpPr>
          <p:nvPr/>
        </p:nvSpPr>
        <p:spPr bwMode="auto">
          <a:xfrm>
            <a:off x="3644900" y="2212975"/>
            <a:ext cx="57626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altLang="cs-CZ" sz="1200"/>
              <a:t>1,8</a:t>
            </a:r>
            <a:endParaRPr lang="en-US" altLang="cs-CZ" sz="1200"/>
          </a:p>
        </p:txBody>
      </p:sp>
      <p:sp>
        <p:nvSpPr>
          <p:cNvPr id="71" name="Text Box 33"/>
          <p:cNvSpPr txBox="1">
            <a:spLocks noChangeArrowheads="1"/>
          </p:cNvSpPr>
          <p:nvPr/>
        </p:nvSpPr>
        <p:spPr bwMode="auto">
          <a:xfrm>
            <a:off x="3614738" y="3144838"/>
            <a:ext cx="5762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altLang="cs-CZ" sz="1200"/>
              <a:t>0,6</a:t>
            </a:r>
            <a:endParaRPr lang="en-US" altLang="cs-CZ" sz="1200"/>
          </a:p>
        </p:txBody>
      </p:sp>
      <p:sp>
        <p:nvSpPr>
          <p:cNvPr id="67639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200" dirty="0" smtClean="0">
                <a:solidFill>
                  <a:srgbClr val="D38E27"/>
                </a:solidFill>
              </a:rPr>
              <a:t>2018-05-18  </a:t>
            </a:r>
            <a:r>
              <a:rPr lang="cs-CZ" sz="1200" dirty="0">
                <a:solidFill>
                  <a:srgbClr val="D38E27"/>
                </a:solidFill>
              </a:rPr>
              <a:t>-  </a:t>
            </a:r>
            <a:r>
              <a:rPr lang="cs-CZ" sz="1200" dirty="0" err="1">
                <a:solidFill>
                  <a:srgbClr val="D38E27"/>
                </a:solidFill>
              </a:rPr>
              <a:t>FyM</a:t>
            </a:r>
            <a:r>
              <a:rPr lang="cs-CZ" sz="1200" dirty="0">
                <a:solidFill>
                  <a:srgbClr val="D38E27"/>
                </a:solidFill>
              </a:rPr>
              <a:t> - Obdržálek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4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425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4250"/>
                            </p:stCondLst>
                            <p:childTnLst>
                              <p:par>
                                <p:cTn id="65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74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8750"/>
                            </p:stCondLst>
                            <p:childTnLst>
                              <p:par>
                                <p:cTn id="7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8750"/>
                            </p:stCondLst>
                            <p:childTnLst>
                              <p:par>
                                <p:cTn id="83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87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3250"/>
                            </p:stCondLst>
                            <p:childTnLst>
                              <p:par>
                                <p:cTn id="9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13250"/>
                            </p:stCondLst>
                            <p:childTnLst>
                              <p:par>
                                <p:cTn id="96" presetID="6" presetClass="entr" presetSubtype="16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15250"/>
                            </p:stCondLst>
                            <p:childTnLst>
                              <p:par>
                                <p:cTn id="10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1525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15250"/>
                            </p:stCondLst>
                            <p:childTnLst>
                              <p:par>
                                <p:cTn id="108" presetID="6" presetClass="entr" presetSubtype="16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17250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  <p:bldP spid="30" grpId="0" animBg="1"/>
      <p:bldP spid="31" grpId="0"/>
      <p:bldP spid="2" grpId="0" animBg="1"/>
      <p:bldP spid="39961" grpId="0"/>
      <p:bldP spid="39962" grpId="0"/>
      <p:bldP spid="39963" grpId="0"/>
      <p:bldP spid="39965" grpId="0"/>
      <p:bldP spid="39966" grpId="0"/>
      <p:bldP spid="32" grpId="0"/>
      <p:bldP spid="12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63" grpId="0"/>
      <p:bldP spid="35" grpId="0"/>
      <p:bldP spid="65" grpId="0"/>
      <p:bldP spid="36" grpId="0"/>
      <p:bldP spid="67" grpId="0"/>
      <p:bldP spid="68" grpId="0"/>
      <p:bldP spid="69" grpId="0"/>
      <p:bldP spid="70" grpId="0"/>
      <p:bldP spid="71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 txBox="1">
            <a:spLocks noGrp="1"/>
          </p:cNvSpPr>
          <p:nvPr/>
        </p:nvSpPr>
        <p:spPr>
          <a:xfrm>
            <a:off x="3124200" y="76200"/>
            <a:ext cx="33528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8610" name="TextovéPole 4"/>
          <p:cNvSpPr txBox="1">
            <a:spLocks noChangeArrowheads="1"/>
          </p:cNvSpPr>
          <p:nvPr/>
        </p:nvSpPr>
        <p:spPr bwMode="auto">
          <a:xfrm>
            <a:off x="4125913" y="333375"/>
            <a:ext cx="36036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3200" b="1" i="1">
                <a:latin typeface="Book Antiqua" pitchFamily="18" charset="0"/>
              </a:rPr>
              <a:t>„Paradox dvojčat“</a:t>
            </a:r>
          </a:p>
        </p:txBody>
      </p:sp>
      <p:cxnSp>
        <p:nvCxnSpPr>
          <p:cNvPr id="7" name="Přímá spojovací čára 6"/>
          <p:cNvCxnSpPr>
            <a:cxnSpLocks noChangeShapeType="1"/>
          </p:cNvCxnSpPr>
          <p:nvPr/>
        </p:nvCxnSpPr>
        <p:spPr bwMode="auto">
          <a:xfrm rot="5400000">
            <a:off x="1818482" y="3806031"/>
            <a:ext cx="4787900" cy="1587"/>
          </a:xfrm>
          <a:prstGeom prst="line">
            <a:avLst/>
          </a:prstGeom>
          <a:noFill/>
          <a:ln w="28575" algn="ctr">
            <a:solidFill>
              <a:srgbClr val="002060"/>
            </a:solidFill>
            <a:round/>
            <a:headEnd/>
            <a:tailEnd/>
          </a:ln>
        </p:spPr>
      </p:cxnSp>
      <p:cxnSp>
        <p:nvCxnSpPr>
          <p:cNvPr id="9" name="Přímá spojovací čára 8"/>
          <p:cNvCxnSpPr>
            <a:cxnSpLocks noChangeShapeType="1"/>
          </p:cNvCxnSpPr>
          <p:nvPr/>
        </p:nvCxnSpPr>
        <p:spPr bwMode="auto">
          <a:xfrm>
            <a:off x="1500188" y="3714750"/>
            <a:ext cx="5715000" cy="1588"/>
          </a:xfrm>
          <a:prstGeom prst="line">
            <a:avLst/>
          </a:prstGeom>
          <a:noFill/>
          <a:ln w="19050" algn="ctr">
            <a:solidFill>
              <a:srgbClr val="002060"/>
            </a:solidFill>
            <a:round/>
            <a:headEnd/>
            <a:tailEnd/>
          </a:ln>
        </p:spPr>
      </p:cxnSp>
      <p:cxnSp>
        <p:nvCxnSpPr>
          <p:cNvPr id="15" name="Přímá spojovací čára 14"/>
          <p:cNvCxnSpPr>
            <a:cxnSpLocks noChangeShapeType="1"/>
          </p:cNvCxnSpPr>
          <p:nvPr/>
        </p:nvCxnSpPr>
        <p:spPr bwMode="auto">
          <a:xfrm rot="5400000">
            <a:off x="1792287" y="2841626"/>
            <a:ext cx="4714875" cy="2000250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9" name="Přímá spojovací čára 18"/>
          <p:cNvCxnSpPr>
            <a:cxnSpLocks noChangeShapeType="1"/>
          </p:cNvCxnSpPr>
          <p:nvPr/>
        </p:nvCxnSpPr>
        <p:spPr bwMode="auto">
          <a:xfrm rot="10800000" flipV="1">
            <a:off x="1714500" y="1457325"/>
            <a:ext cx="4786313" cy="4714875"/>
          </a:xfrm>
          <a:prstGeom prst="line">
            <a:avLst/>
          </a:prstGeom>
          <a:noFill/>
          <a:ln w="12700" algn="ctr">
            <a:solidFill>
              <a:srgbClr val="FFFF00"/>
            </a:solidFill>
            <a:round/>
            <a:headEnd/>
            <a:tailEnd/>
          </a:ln>
        </p:spPr>
      </p:cxnSp>
      <p:cxnSp>
        <p:nvCxnSpPr>
          <p:cNvPr id="21" name="Přímá spojovací čára 20"/>
          <p:cNvCxnSpPr>
            <a:cxnSpLocks noChangeShapeType="1"/>
          </p:cNvCxnSpPr>
          <p:nvPr/>
        </p:nvCxnSpPr>
        <p:spPr bwMode="auto">
          <a:xfrm>
            <a:off x="1908175" y="1544638"/>
            <a:ext cx="4857750" cy="4572000"/>
          </a:xfrm>
          <a:prstGeom prst="line">
            <a:avLst/>
          </a:prstGeom>
          <a:noFill/>
          <a:ln w="12700" algn="ctr">
            <a:solidFill>
              <a:srgbClr val="FFFF00"/>
            </a:solidFill>
            <a:round/>
            <a:headEnd/>
            <a:tailEnd/>
          </a:ln>
        </p:spPr>
      </p:cxnSp>
      <p:cxnSp>
        <p:nvCxnSpPr>
          <p:cNvPr id="23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755650" y="2439988"/>
            <a:ext cx="6357938" cy="2786062"/>
          </a:xfrm>
          <a:prstGeom prst="line">
            <a:avLst/>
          </a:prstGeom>
          <a:noFill/>
          <a:ln w="28575" algn="ctr">
            <a:solidFill>
              <a:srgbClr val="217802"/>
            </a:solidFill>
            <a:round/>
            <a:headEnd/>
            <a:tailEnd/>
          </a:ln>
        </p:spPr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3563938" y="1052513"/>
            <a:ext cx="1079500" cy="457200"/>
          </a:xfrm>
          <a:prstGeom prst="rect">
            <a:avLst/>
          </a:prstGeom>
          <a:solidFill>
            <a:srgbClr val="00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Book Antiqua" pitchFamily="18" charset="0"/>
              </a:rPr>
              <a:t>x</a:t>
            </a:r>
            <a:r>
              <a:rPr lang="cs-CZ" sz="2400" b="1" baseline="-25000">
                <a:latin typeface="Book Antiqua" pitchFamily="18" charset="0"/>
              </a:rPr>
              <a:t>0</a:t>
            </a:r>
            <a:r>
              <a:rPr lang="cs-CZ" sz="2400" b="1" i="1">
                <a:latin typeface="Book Antiqua" pitchFamily="18" charset="0"/>
              </a:rPr>
              <a:t>=ct</a:t>
            </a: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7000875" y="3765550"/>
            <a:ext cx="1963738" cy="457200"/>
          </a:xfrm>
          <a:prstGeom prst="rect">
            <a:avLst/>
          </a:prstGeom>
          <a:solidFill>
            <a:srgbClr val="00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i="1">
                <a:latin typeface="Book Antiqua" pitchFamily="18" charset="0"/>
              </a:rPr>
              <a:t>x; současnost</a:t>
            </a: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4851400" y="1130300"/>
            <a:ext cx="1520825" cy="376238"/>
          </a:xfrm>
          <a:prstGeom prst="rect">
            <a:avLst/>
          </a:prstGeom>
          <a:solidFill>
            <a:srgbClr val="CC0000">
              <a:alpha val="16078"/>
            </a:srgb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 i="1">
                <a:latin typeface="Book Antiqua" pitchFamily="18" charset="0"/>
              </a:rPr>
              <a:t>x</a:t>
            </a:r>
            <a:r>
              <a:rPr lang="en-US" b="1" i="1">
                <a:latin typeface="Book Antiqua" pitchFamily="18" charset="0"/>
              </a:rPr>
              <a:t>’</a:t>
            </a:r>
            <a:r>
              <a:rPr lang="cs-CZ" b="1" baseline="-25000">
                <a:latin typeface="Book Antiqua" pitchFamily="18" charset="0"/>
              </a:rPr>
              <a:t>0</a:t>
            </a:r>
            <a:r>
              <a:rPr lang="cs-CZ" b="1" i="1">
                <a:latin typeface="Book Antiqua" pitchFamily="18" charset="0"/>
              </a:rPr>
              <a:t>=ct</a:t>
            </a:r>
            <a:r>
              <a:rPr lang="en-US" b="1" i="1">
                <a:latin typeface="Book Antiqua" pitchFamily="18" charset="0"/>
              </a:rPr>
              <a:t>’</a:t>
            </a:r>
            <a:r>
              <a:rPr lang="cs-CZ" b="1" i="1">
                <a:latin typeface="Book Antiqua" pitchFamily="18" charset="0"/>
              </a:rPr>
              <a:t>(tam)</a:t>
            </a: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6948488" y="2060575"/>
            <a:ext cx="2087562" cy="376238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 i="1" noProof="1">
                <a:latin typeface="Book Antiqua" pitchFamily="18" charset="0"/>
              </a:rPr>
              <a:t>x</a:t>
            </a:r>
            <a:r>
              <a:rPr lang="en-US" b="1" i="1">
                <a:latin typeface="Book Antiqua" pitchFamily="18" charset="0"/>
              </a:rPr>
              <a:t>’</a:t>
            </a:r>
            <a:r>
              <a:rPr lang="cs-CZ" b="1" i="1">
                <a:latin typeface="Book Antiqua" pitchFamily="18" charset="0"/>
              </a:rPr>
              <a:t>; </a:t>
            </a:r>
            <a:r>
              <a:rPr lang="cs-CZ" i="1">
                <a:latin typeface="Book Antiqua" pitchFamily="18" charset="0"/>
              </a:rPr>
              <a:t>současnost (tam)</a:t>
            </a:r>
          </a:p>
        </p:txBody>
      </p:sp>
      <p:sp>
        <p:nvSpPr>
          <p:cNvPr id="2" name="TextovéPole 28"/>
          <p:cNvSpPr txBox="1">
            <a:spLocks noChangeArrowheads="1"/>
          </p:cNvSpPr>
          <p:nvPr/>
        </p:nvSpPr>
        <p:spPr bwMode="auto">
          <a:xfrm>
            <a:off x="6443663" y="1125538"/>
            <a:ext cx="1006475" cy="3762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 i="1">
                <a:latin typeface="Book Antiqua" pitchFamily="18" charset="0"/>
              </a:rPr>
              <a:t>světlo</a:t>
            </a:r>
          </a:p>
        </p:txBody>
      </p:sp>
      <p:sp>
        <p:nvSpPr>
          <p:cNvPr id="68622" name="Line 18"/>
          <p:cNvSpPr>
            <a:spLocks noChangeShapeType="1"/>
          </p:cNvSpPr>
          <p:nvPr/>
        </p:nvSpPr>
        <p:spPr bwMode="auto">
          <a:xfrm>
            <a:off x="2700338" y="19161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8623" name="Freeform 19"/>
          <p:cNvSpPr>
            <a:spLocks/>
          </p:cNvSpPr>
          <p:nvPr/>
        </p:nvSpPr>
        <p:spPr bwMode="auto">
          <a:xfrm>
            <a:off x="2484438" y="1520825"/>
            <a:ext cx="3816350" cy="1476375"/>
          </a:xfrm>
          <a:custGeom>
            <a:avLst/>
            <a:gdLst>
              <a:gd name="T0" fmla="*/ 0 w 2276"/>
              <a:gd name="T1" fmla="*/ 685482518 h 930"/>
              <a:gd name="T2" fmla="*/ 2147483647 w 2276"/>
              <a:gd name="T3" fmla="*/ 2147483647 h 930"/>
              <a:gd name="T4" fmla="*/ 2147483647 w 2276"/>
              <a:gd name="T5" fmla="*/ 342741259 h 930"/>
              <a:gd name="T6" fmla="*/ 2147483647 w 2276"/>
              <a:gd name="T7" fmla="*/ 226814102 h 930"/>
              <a:gd name="T8" fmla="*/ 0 60000 65536"/>
              <a:gd name="T9" fmla="*/ 0 60000 65536"/>
              <a:gd name="T10" fmla="*/ 0 60000 65536"/>
              <a:gd name="T11" fmla="*/ 0 60000 65536"/>
              <a:gd name="T12" fmla="*/ 0 w 2276"/>
              <a:gd name="T13" fmla="*/ 0 h 930"/>
              <a:gd name="T14" fmla="*/ 2276 w 2276"/>
              <a:gd name="T15" fmla="*/ 930 h 93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8624" name="Freeform 20"/>
          <p:cNvSpPr>
            <a:spLocks/>
          </p:cNvSpPr>
          <p:nvPr/>
        </p:nvSpPr>
        <p:spPr bwMode="auto">
          <a:xfrm flipV="1">
            <a:off x="2627313" y="4508500"/>
            <a:ext cx="3673475" cy="1547813"/>
          </a:xfrm>
          <a:custGeom>
            <a:avLst/>
            <a:gdLst>
              <a:gd name="T0" fmla="*/ 0 w 2276"/>
              <a:gd name="T1" fmla="*/ 753425449 h 930"/>
              <a:gd name="T2" fmla="*/ 2147483647 w 2276"/>
              <a:gd name="T3" fmla="*/ 2147483647 h 930"/>
              <a:gd name="T4" fmla="*/ 2147483647 w 2276"/>
              <a:gd name="T5" fmla="*/ 376712725 h 930"/>
              <a:gd name="T6" fmla="*/ 2147483647 w 2276"/>
              <a:gd name="T7" fmla="*/ 249294462 h 930"/>
              <a:gd name="T8" fmla="*/ 0 60000 65536"/>
              <a:gd name="T9" fmla="*/ 0 60000 65536"/>
              <a:gd name="T10" fmla="*/ 0 60000 65536"/>
              <a:gd name="T11" fmla="*/ 0 60000 65536"/>
              <a:gd name="T12" fmla="*/ 0 w 2276"/>
              <a:gd name="T13" fmla="*/ 0 h 930"/>
              <a:gd name="T14" fmla="*/ 2276 w 2276"/>
              <a:gd name="T15" fmla="*/ 930 h 93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8625" name="Freeform 21"/>
          <p:cNvSpPr>
            <a:spLocks/>
          </p:cNvSpPr>
          <p:nvPr/>
        </p:nvSpPr>
        <p:spPr bwMode="auto">
          <a:xfrm rot="-5614091">
            <a:off x="665163" y="2654300"/>
            <a:ext cx="3816350" cy="1476375"/>
          </a:xfrm>
          <a:custGeom>
            <a:avLst/>
            <a:gdLst>
              <a:gd name="T0" fmla="*/ 0 w 2276"/>
              <a:gd name="T1" fmla="*/ 685482518 h 930"/>
              <a:gd name="T2" fmla="*/ 2147483647 w 2276"/>
              <a:gd name="T3" fmla="*/ 2147483647 h 930"/>
              <a:gd name="T4" fmla="*/ 2147483647 w 2276"/>
              <a:gd name="T5" fmla="*/ 342741259 h 930"/>
              <a:gd name="T6" fmla="*/ 2147483647 w 2276"/>
              <a:gd name="T7" fmla="*/ 226814102 h 930"/>
              <a:gd name="T8" fmla="*/ 0 60000 65536"/>
              <a:gd name="T9" fmla="*/ 0 60000 65536"/>
              <a:gd name="T10" fmla="*/ 0 60000 65536"/>
              <a:gd name="T11" fmla="*/ 0 60000 65536"/>
              <a:gd name="T12" fmla="*/ 0 w 2276"/>
              <a:gd name="T13" fmla="*/ 0 h 930"/>
              <a:gd name="T14" fmla="*/ 2276 w 2276"/>
              <a:gd name="T15" fmla="*/ 930 h 93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8626" name="Freeform 22"/>
          <p:cNvSpPr>
            <a:spLocks/>
          </p:cNvSpPr>
          <p:nvPr/>
        </p:nvSpPr>
        <p:spPr bwMode="auto">
          <a:xfrm rot="5230361">
            <a:off x="3978276" y="3303587"/>
            <a:ext cx="3816350" cy="1476375"/>
          </a:xfrm>
          <a:custGeom>
            <a:avLst/>
            <a:gdLst>
              <a:gd name="T0" fmla="*/ 0 w 2276"/>
              <a:gd name="T1" fmla="*/ 685482518 h 930"/>
              <a:gd name="T2" fmla="*/ 2147483647 w 2276"/>
              <a:gd name="T3" fmla="*/ 2147483647 h 930"/>
              <a:gd name="T4" fmla="*/ 2147483647 w 2276"/>
              <a:gd name="T5" fmla="*/ 342741259 h 930"/>
              <a:gd name="T6" fmla="*/ 2147483647 w 2276"/>
              <a:gd name="T7" fmla="*/ 226814102 h 930"/>
              <a:gd name="T8" fmla="*/ 0 60000 65536"/>
              <a:gd name="T9" fmla="*/ 0 60000 65536"/>
              <a:gd name="T10" fmla="*/ 0 60000 65536"/>
              <a:gd name="T11" fmla="*/ 0 60000 65536"/>
              <a:gd name="T12" fmla="*/ 0 w 2276"/>
              <a:gd name="T13" fmla="*/ 0 h 930"/>
              <a:gd name="T14" fmla="*/ 2276 w 2276"/>
              <a:gd name="T15" fmla="*/ 930 h 93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8627" name="Text Box 23"/>
          <p:cNvSpPr txBox="1">
            <a:spLocks noChangeArrowheads="1"/>
          </p:cNvSpPr>
          <p:nvPr/>
        </p:nvSpPr>
        <p:spPr bwMode="auto">
          <a:xfrm>
            <a:off x="3924300" y="2924175"/>
            <a:ext cx="215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1</a:t>
            </a:r>
            <a:endParaRPr lang="en-US"/>
          </a:p>
        </p:txBody>
      </p:sp>
      <p:sp>
        <p:nvSpPr>
          <p:cNvPr id="68628" name="Text Box 24"/>
          <p:cNvSpPr txBox="1">
            <a:spLocks noChangeArrowheads="1"/>
          </p:cNvSpPr>
          <p:nvPr/>
        </p:nvSpPr>
        <p:spPr bwMode="auto">
          <a:xfrm>
            <a:off x="3203575" y="3357563"/>
            <a:ext cx="215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1</a:t>
            </a:r>
            <a:endParaRPr lang="en-US"/>
          </a:p>
        </p:txBody>
      </p:sp>
      <p:sp>
        <p:nvSpPr>
          <p:cNvPr id="68629" name="Text Box 25"/>
          <p:cNvSpPr txBox="1">
            <a:spLocks noChangeArrowheads="1"/>
          </p:cNvSpPr>
          <p:nvPr/>
        </p:nvSpPr>
        <p:spPr bwMode="auto">
          <a:xfrm>
            <a:off x="5148263" y="3709988"/>
            <a:ext cx="215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1</a:t>
            </a:r>
            <a:endParaRPr lang="en-US"/>
          </a:p>
        </p:txBody>
      </p:sp>
      <p:sp>
        <p:nvSpPr>
          <p:cNvPr id="68630" name="Text Box 26"/>
          <p:cNvSpPr txBox="1">
            <a:spLocks noChangeArrowheads="1"/>
          </p:cNvSpPr>
          <p:nvPr/>
        </p:nvSpPr>
        <p:spPr bwMode="auto">
          <a:xfrm>
            <a:off x="4140200" y="4221163"/>
            <a:ext cx="215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1</a:t>
            </a:r>
            <a:endParaRPr lang="en-US"/>
          </a:p>
        </p:txBody>
      </p:sp>
      <p:sp>
        <p:nvSpPr>
          <p:cNvPr id="68631" name="Text Box 27"/>
          <p:cNvSpPr txBox="1">
            <a:spLocks noChangeArrowheads="1"/>
          </p:cNvSpPr>
          <p:nvPr/>
        </p:nvSpPr>
        <p:spPr bwMode="auto">
          <a:xfrm>
            <a:off x="3563938" y="4357688"/>
            <a:ext cx="215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>
                <a:solidFill>
                  <a:srgbClr val="FF3300"/>
                </a:solidFill>
              </a:rPr>
              <a:t>1</a:t>
            </a:r>
            <a:endParaRPr lang="en-US">
              <a:solidFill>
                <a:srgbClr val="FF3300"/>
              </a:solidFill>
            </a:endParaRPr>
          </a:p>
        </p:txBody>
      </p:sp>
      <p:sp>
        <p:nvSpPr>
          <p:cNvPr id="68632" name="Text Box 28"/>
          <p:cNvSpPr txBox="1">
            <a:spLocks noChangeArrowheads="1"/>
          </p:cNvSpPr>
          <p:nvPr/>
        </p:nvSpPr>
        <p:spPr bwMode="auto">
          <a:xfrm>
            <a:off x="2916238" y="3860800"/>
            <a:ext cx="215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>
                <a:solidFill>
                  <a:srgbClr val="32B503"/>
                </a:solidFill>
              </a:rPr>
              <a:t>1</a:t>
            </a:r>
            <a:endParaRPr lang="en-US">
              <a:solidFill>
                <a:srgbClr val="32B503"/>
              </a:solidFill>
            </a:endParaRPr>
          </a:p>
        </p:txBody>
      </p:sp>
      <p:sp>
        <p:nvSpPr>
          <p:cNvPr id="68633" name="Text Box 29"/>
          <p:cNvSpPr txBox="1">
            <a:spLocks noChangeArrowheads="1"/>
          </p:cNvSpPr>
          <p:nvPr/>
        </p:nvSpPr>
        <p:spPr bwMode="auto">
          <a:xfrm>
            <a:off x="5173663" y="3181350"/>
            <a:ext cx="215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>
                <a:solidFill>
                  <a:srgbClr val="32B503"/>
                </a:solidFill>
              </a:rPr>
              <a:t>1</a:t>
            </a:r>
            <a:endParaRPr lang="en-US">
              <a:solidFill>
                <a:srgbClr val="32B503"/>
              </a:solidFill>
            </a:endParaRPr>
          </a:p>
        </p:txBody>
      </p:sp>
      <p:cxnSp>
        <p:nvCxnSpPr>
          <p:cNvPr id="5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4211638" y="2852738"/>
            <a:ext cx="360362" cy="215900"/>
          </a:xfrm>
          <a:prstGeom prst="line">
            <a:avLst/>
          </a:prstGeom>
          <a:noFill/>
          <a:ln w="28575" algn="ctr">
            <a:solidFill>
              <a:srgbClr val="00FF00"/>
            </a:solidFill>
            <a:round/>
            <a:headEnd/>
            <a:tailEnd/>
          </a:ln>
        </p:spPr>
      </p:cxnSp>
      <p:sp>
        <p:nvSpPr>
          <p:cNvPr id="68635" name="Text Box 31"/>
          <p:cNvSpPr txBox="1">
            <a:spLocks noChangeArrowheads="1"/>
          </p:cNvSpPr>
          <p:nvPr/>
        </p:nvSpPr>
        <p:spPr bwMode="auto">
          <a:xfrm>
            <a:off x="4500563" y="2724150"/>
            <a:ext cx="215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>
                <a:solidFill>
                  <a:srgbClr val="FF3300"/>
                </a:solidFill>
              </a:rPr>
              <a:t>1</a:t>
            </a:r>
            <a:endParaRPr lang="en-US">
              <a:solidFill>
                <a:srgbClr val="FF3300"/>
              </a:solidFill>
            </a:endParaRPr>
          </a:p>
        </p:txBody>
      </p:sp>
      <p:cxnSp>
        <p:nvCxnSpPr>
          <p:cNvPr id="6" name="Přímá spojovací čára 14"/>
          <p:cNvCxnSpPr>
            <a:cxnSpLocks noChangeShapeType="1"/>
          </p:cNvCxnSpPr>
          <p:nvPr/>
        </p:nvCxnSpPr>
        <p:spPr bwMode="auto">
          <a:xfrm rot="5400000">
            <a:off x="3960019" y="3104357"/>
            <a:ext cx="863600" cy="360362"/>
          </a:xfrm>
          <a:prstGeom prst="line">
            <a:avLst/>
          </a:prstGeom>
          <a:noFill/>
          <a:ln w="57150" algn="ctr">
            <a:solidFill>
              <a:srgbClr val="CC0000"/>
            </a:solidFill>
            <a:round/>
            <a:headEnd/>
            <a:tailEnd/>
          </a:ln>
        </p:spPr>
      </p:cxnSp>
      <p:sp>
        <p:nvSpPr>
          <p:cNvPr id="68637" name="Line 35"/>
          <p:cNvSpPr>
            <a:spLocks noChangeShapeType="1"/>
          </p:cNvSpPr>
          <p:nvPr/>
        </p:nvSpPr>
        <p:spPr bwMode="auto">
          <a:xfrm flipH="1" flipV="1">
            <a:off x="4211638" y="1989138"/>
            <a:ext cx="360362" cy="8636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8638" name="Line 38"/>
          <p:cNvSpPr>
            <a:spLocks noChangeShapeType="1"/>
          </p:cNvSpPr>
          <p:nvPr/>
        </p:nvSpPr>
        <p:spPr bwMode="auto">
          <a:xfrm>
            <a:off x="4211638" y="2708275"/>
            <a:ext cx="360362" cy="144463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8639" name="Text Box 39"/>
          <p:cNvSpPr txBox="1">
            <a:spLocks noChangeArrowheads="1"/>
          </p:cNvSpPr>
          <p:nvPr/>
        </p:nvSpPr>
        <p:spPr bwMode="auto">
          <a:xfrm>
            <a:off x="4211638" y="1773238"/>
            <a:ext cx="215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>
                <a:solidFill>
                  <a:srgbClr val="FF3300"/>
                </a:solidFill>
              </a:rPr>
              <a:t>2</a:t>
            </a:r>
            <a:endParaRPr lang="en-US">
              <a:solidFill>
                <a:srgbClr val="FF3300"/>
              </a:solidFill>
            </a:endParaRPr>
          </a:p>
        </p:txBody>
      </p:sp>
      <p:sp>
        <p:nvSpPr>
          <p:cNvPr id="68640" name="Text Box 40"/>
          <p:cNvSpPr txBox="1">
            <a:spLocks noChangeArrowheads="1"/>
          </p:cNvSpPr>
          <p:nvPr/>
        </p:nvSpPr>
        <p:spPr bwMode="auto">
          <a:xfrm>
            <a:off x="3924300" y="2054225"/>
            <a:ext cx="503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2</a:t>
            </a:r>
            <a:r>
              <a:rPr lang="cs-CZ" baseline="30000"/>
              <a:t>-</a:t>
            </a:r>
            <a:endParaRPr lang="en-US" baseline="30000"/>
          </a:p>
        </p:txBody>
      </p:sp>
      <p:sp>
        <p:nvSpPr>
          <p:cNvPr id="68641" name="Line 42"/>
          <p:cNvSpPr>
            <a:spLocks noChangeShapeType="1"/>
          </p:cNvSpPr>
          <p:nvPr/>
        </p:nvSpPr>
        <p:spPr bwMode="auto">
          <a:xfrm>
            <a:off x="900113" y="1341438"/>
            <a:ext cx="3671887" cy="1511300"/>
          </a:xfrm>
          <a:prstGeom prst="line">
            <a:avLst/>
          </a:prstGeom>
          <a:noFill/>
          <a:ln w="9525">
            <a:solidFill>
              <a:srgbClr val="21780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8642" name="Line 44"/>
          <p:cNvSpPr>
            <a:spLocks noChangeShapeType="1"/>
          </p:cNvSpPr>
          <p:nvPr/>
        </p:nvSpPr>
        <p:spPr bwMode="auto">
          <a:xfrm>
            <a:off x="3635375" y="817563"/>
            <a:ext cx="936625" cy="2035175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" name="TextovéPole 29"/>
          <p:cNvSpPr txBox="1">
            <a:spLocks noChangeArrowheads="1"/>
          </p:cNvSpPr>
          <p:nvPr/>
        </p:nvSpPr>
        <p:spPr bwMode="auto">
          <a:xfrm>
            <a:off x="250825" y="1057275"/>
            <a:ext cx="2089150" cy="376238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 i="1" noProof="1">
                <a:latin typeface="Book Antiqua" pitchFamily="18" charset="0"/>
              </a:rPr>
              <a:t>x</a:t>
            </a:r>
            <a:r>
              <a:rPr lang="en-US" b="1" i="1">
                <a:latin typeface="Book Antiqua" pitchFamily="18" charset="0"/>
              </a:rPr>
              <a:t>’</a:t>
            </a:r>
            <a:r>
              <a:rPr lang="cs-CZ" b="1" i="1">
                <a:latin typeface="Book Antiqua" pitchFamily="18" charset="0"/>
              </a:rPr>
              <a:t> </a:t>
            </a:r>
            <a:r>
              <a:rPr lang="cs-CZ" i="1">
                <a:latin typeface="Book Antiqua" pitchFamily="18" charset="0"/>
              </a:rPr>
              <a:t>současnost (zpět)</a:t>
            </a:r>
          </a:p>
        </p:txBody>
      </p:sp>
      <p:sp>
        <p:nvSpPr>
          <p:cNvPr id="11" name="TextovéPole 28"/>
          <p:cNvSpPr txBox="1">
            <a:spLocks noChangeArrowheads="1"/>
          </p:cNvSpPr>
          <p:nvPr/>
        </p:nvSpPr>
        <p:spPr bwMode="auto">
          <a:xfrm>
            <a:off x="2268538" y="692150"/>
            <a:ext cx="1520825" cy="376238"/>
          </a:xfrm>
          <a:prstGeom prst="rect">
            <a:avLst/>
          </a:prstGeom>
          <a:solidFill>
            <a:srgbClr val="CC0000">
              <a:alpha val="16078"/>
            </a:srgb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 i="1">
                <a:latin typeface="Book Antiqua" pitchFamily="18" charset="0"/>
              </a:rPr>
              <a:t>x</a:t>
            </a:r>
            <a:r>
              <a:rPr lang="en-US" b="1" i="1">
                <a:latin typeface="Book Antiqua" pitchFamily="18" charset="0"/>
              </a:rPr>
              <a:t>’</a:t>
            </a:r>
            <a:r>
              <a:rPr lang="cs-CZ" b="1" baseline="-25000">
                <a:latin typeface="Book Antiqua" pitchFamily="18" charset="0"/>
              </a:rPr>
              <a:t>0</a:t>
            </a:r>
            <a:r>
              <a:rPr lang="cs-CZ" b="1" i="1">
                <a:latin typeface="Book Antiqua" pitchFamily="18" charset="0"/>
              </a:rPr>
              <a:t>=ct</a:t>
            </a:r>
            <a:r>
              <a:rPr lang="en-US" b="1" i="1">
                <a:latin typeface="Book Antiqua" pitchFamily="18" charset="0"/>
              </a:rPr>
              <a:t>’</a:t>
            </a:r>
            <a:r>
              <a:rPr lang="cs-CZ" b="1" i="1">
                <a:latin typeface="Book Antiqua" pitchFamily="18" charset="0"/>
              </a:rPr>
              <a:t>(zpět)</a:t>
            </a:r>
          </a:p>
        </p:txBody>
      </p:sp>
      <p:sp>
        <p:nvSpPr>
          <p:cNvPr id="68645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200" dirty="0" smtClean="0">
                <a:solidFill>
                  <a:srgbClr val="D38E27"/>
                </a:solidFill>
              </a:rPr>
              <a:t>2018-05-18  </a:t>
            </a:r>
            <a:r>
              <a:rPr lang="cs-CZ" sz="1200" dirty="0">
                <a:solidFill>
                  <a:srgbClr val="D38E27"/>
                </a:solidFill>
              </a:rPr>
              <a:t>-  </a:t>
            </a:r>
            <a:r>
              <a:rPr lang="cs-CZ" sz="1200" dirty="0" err="1">
                <a:solidFill>
                  <a:srgbClr val="D38E27"/>
                </a:solidFill>
              </a:rPr>
              <a:t>FyM</a:t>
            </a:r>
            <a:r>
              <a:rPr lang="cs-CZ" sz="1200" dirty="0">
                <a:solidFill>
                  <a:srgbClr val="D38E27"/>
                </a:solidFill>
              </a:rPr>
              <a:t> - Obdržálek</a:t>
            </a:r>
          </a:p>
        </p:txBody>
      </p:sp>
      <p:sp>
        <p:nvSpPr>
          <p:cNvPr id="41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468F700B-3A00-49B9-88F6-0D96CF43EFFD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36</a:t>
            </a:fld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/48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  <p:bldP spid="30" grpId="0" animBg="1"/>
      <p:bldP spid="2" grpId="0" animBg="1"/>
      <p:bldP spid="10" grpId="0" animBg="1"/>
      <p:bldP spid="11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 txBox="1">
            <a:spLocks noGrp="1"/>
          </p:cNvSpPr>
          <p:nvPr/>
        </p:nvSpPr>
        <p:spPr>
          <a:xfrm>
            <a:off x="3124200" y="76200"/>
            <a:ext cx="33528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7000"/>
            <a:ext cx="762000" cy="24447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FC271F1E-A92E-4C41-AFC0-A979B3C890D2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37</a:t>
            </a:fld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/48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9635" name="TextovéPole 4"/>
          <p:cNvSpPr txBox="1">
            <a:spLocks noChangeArrowheads="1"/>
          </p:cNvSpPr>
          <p:nvPr/>
        </p:nvSpPr>
        <p:spPr bwMode="auto">
          <a:xfrm>
            <a:off x="1692275" y="333375"/>
            <a:ext cx="56911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3200" b="1" i="1">
                <a:latin typeface="Book Antiqua" pitchFamily="18" charset="0"/>
              </a:rPr>
              <a:t>„Dlouhé auto v krátké garáži“</a:t>
            </a:r>
          </a:p>
        </p:txBody>
      </p:sp>
      <p:cxnSp>
        <p:nvCxnSpPr>
          <p:cNvPr id="7" name="Přímá spojovací čára 6"/>
          <p:cNvCxnSpPr>
            <a:cxnSpLocks noChangeShapeType="1"/>
          </p:cNvCxnSpPr>
          <p:nvPr/>
        </p:nvCxnSpPr>
        <p:spPr bwMode="auto">
          <a:xfrm rot="5400000">
            <a:off x="1818482" y="3877469"/>
            <a:ext cx="4787900" cy="1587"/>
          </a:xfrm>
          <a:prstGeom prst="line">
            <a:avLst/>
          </a:prstGeom>
          <a:noFill/>
          <a:ln w="28575" algn="ctr">
            <a:solidFill>
              <a:srgbClr val="002060"/>
            </a:solidFill>
            <a:round/>
            <a:headEnd/>
            <a:tailEnd/>
          </a:ln>
        </p:spPr>
      </p:cxnSp>
      <p:cxnSp>
        <p:nvCxnSpPr>
          <p:cNvPr id="9" name="Přímá spojovací čára 8"/>
          <p:cNvCxnSpPr>
            <a:cxnSpLocks noChangeShapeType="1"/>
          </p:cNvCxnSpPr>
          <p:nvPr/>
        </p:nvCxnSpPr>
        <p:spPr bwMode="auto">
          <a:xfrm>
            <a:off x="1500188" y="3714750"/>
            <a:ext cx="5715000" cy="1588"/>
          </a:xfrm>
          <a:prstGeom prst="line">
            <a:avLst/>
          </a:prstGeom>
          <a:noFill/>
          <a:ln w="28575" algn="ctr">
            <a:solidFill>
              <a:srgbClr val="002060"/>
            </a:solidFill>
            <a:round/>
            <a:headEnd/>
            <a:tailEnd/>
          </a:ln>
        </p:spPr>
      </p:cxnSp>
      <p:cxnSp>
        <p:nvCxnSpPr>
          <p:cNvPr id="19" name="Přímá spojovací čára 18"/>
          <p:cNvCxnSpPr>
            <a:cxnSpLocks noChangeShapeType="1"/>
          </p:cNvCxnSpPr>
          <p:nvPr/>
        </p:nvCxnSpPr>
        <p:spPr bwMode="auto">
          <a:xfrm rot="10800000" flipV="1">
            <a:off x="1714500" y="1466850"/>
            <a:ext cx="4786313" cy="4714875"/>
          </a:xfrm>
          <a:prstGeom prst="line">
            <a:avLst/>
          </a:prstGeom>
          <a:noFill/>
          <a:ln w="12700" algn="ctr">
            <a:solidFill>
              <a:srgbClr val="FFFF00"/>
            </a:solidFill>
            <a:round/>
            <a:headEnd/>
            <a:tailEnd/>
          </a:ln>
        </p:spPr>
      </p:cxnSp>
      <p:cxnSp>
        <p:nvCxnSpPr>
          <p:cNvPr id="21" name="Přímá spojovací čára 20"/>
          <p:cNvCxnSpPr>
            <a:cxnSpLocks noChangeShapeType="1"/>
          </p:cNvCxnSpPr>
          <p:nvPr/>
        </p:nvCxnSpPr>
        <p:spPr bwMode="auto">
          <a:xfrm>
            <a:off x="1908175" y="1543050"/>
            <a:ext cx="4857750" cy="4572000"/>
          </a:xfrm>
          <a:prstGeom prst="line">
            <a:avLst/>
          </a:prstGeom>
          <a:noFill/>
          <a:ln w="12700" algn="ctr">
            <a:solidFill>
              <a:srgbClr val="FFFF00"/>
            </a:solidFill>
            <a:round/>
            <a:headEnd/>
            <a:tailEnd/>
          </a:ln>
        </p:spPr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3563938" y="1052513"/>
            <a:ext cx="1079500" cy="457200"/>
          </a:xfrm>
          <a:prstGeom prst="rect">
            <a:avLst/>
          </a:prstGeom>
          <a:solidFill>
            <a:srgbClr val="00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400" b="1" i="1">
                <a:latin typeface="Book Antiqua" pitchFamily="18" charset="0"/>
              </a:rPr>
              <a:t>x</a:t>
            </a:r>
            <a:r>
              <a:rPr lang="cs-CZ" altLang="cs-CZ" sz="2400" b="1" baseline="-25000">
                <a:latin typeface="Book Antiqua" pitchFamily="18" charset="0"/>
              </a:rPr>
              <a:t>0</a:t>
            </a:r>
            <a:r>
              <a:rPr lang="cs-CZ" altLang="cs-CZ" sz="2400" b="1" i="1">
                <a:latin typeface="Book Antiqua" pitchFamily="18" charset="0"/>
              </a:rPr>
              <a:t>=ct</a:t>
            </a: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7000875" y="3752850"/>
            <a:ext cx="1963738" cy="457200"/>
          </a:xfrm>
          <a:prstGeom prst="rect">
            <a:avLst/>
          </a:prstGeom>
          <a:solidFill>
            <a:srgbClr val="00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400" i="1">
                <a:latin typeface="Book Antiqua" pitchFamily="18" charset="0"/>
              </a:rPr>
              <a:t>x; současnost</a:t>
            </a: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4787900" y="1017588"/>
            <a:ext cx="1160463" cy="466725"/>
          </a:xfrm>
          <a:prstGeom prst="rect">
            <a:avLst/>
          </a:prstGeom>
          <a:solidFill>
            <a:srgbClr val="CC0000">
              <a:alpha val="16078"/>
            </a:srgb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400" b="1" i="1">
                <a:latin typeface="Book Antiqua" pitchFamily="18" charset="0"/>
              </a:rPr>
              <a:t>x</a:t>
            </a:r>
            <a:r>
              <a:rPr lang="en-US" altLang="cs-CZ" sz="2400" b="1" i="1">
                <a:latin typeface="Book Antiqua" pitchFamily="18" charset="0"/>
              </a:rPr>
              <a:t>’</a:t>
            </a:r>
            <a:r>
              <a:rPr lang="cs-CZ" altLang="cs-CZ" sz="2400" b="1" baseline="-25000">
                <a:latin typeface="Book Antiqua" pitchFamily="18" charset="0"/>
              </a:rPr>
              <a:t>0</a:t>
            </a:r>
            <a:r>
              <a:rPr lang="cs-CZ" altLang="cs-CZ" sz="2400" b="1" i="1">
                <a:latin typeface="Book Antiqua" pitchFamily="18" charset="0"/>
              </a:rPr>
              <a:t>=ct</a:t>
            </a:r>
            <a:r>
              <a:rPr lang="en-US" altLang="cs-CZ" sz="2400" b="1" i="1">
                <a:latin typeface="Book Antiqua" pitchFamily="18" charset="0"/>
              </a:rPr>
              <a:t>’</a:t>
            </a:r>
            <a:endParaRPr lang="cs-CZ" altLang="cs-CZ" sz="2400" b="1" i="1">
              <a:latin typeface="Book Antiqua" pitchFamily="18" charset="0"/>
            </a:endParaRP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6948488" y="2060575"/>
            <a:ext cx="1944687" cy="4667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400" b="1" i="1" noProof="1">
                <a:latin typeface="Book Antiqua" pitchFamily="18" charset="0"/>
              </a:rPr>
              <a:t>x</a:t>
            </a:r>
            <a:r>
              <a:rPr lang="en-US" altLang="cs-CZ" sz="2400" b="1" i="1">
                <a:latin typeface="Book Antiqua" pitchFamily="18" charset="0"/>
              </a:rPr>
              <a:t>’</a:t>
            </a:r>
            <a:r>
              <a:rPr lang="cs-CZ" altLang="cs-CZ" sz="2400" b="1" i="1">
                <a:latin typeface="Book Antiqua" pitchFamily="18" charset="0"/>
              </a:rPr>
              <a:t>; </a:t>
            </a:r>
            <a:r>
              <a:rPr lang="cs-CZ" altLang="cs-CZ" sz="2400" i="1">
                <a:latin typeface="Book Antiqua" pitchFamily="18" charset="0"/>
              </a:rPr>
              <a:t>současnost</a:t>
            </a:r>
          </a:p>
        </p:txBody>
      </p:sp>
      <p:sp>
        <p:nvSpPr>
          <p:cNvPr id="69644" name="Line 18"/>
          <p:cNvSpPr>
            <a:spLocks noChangeShapeType="1"/>
          </p:cNvSpPr>
          <p:nvPr/>
        </p:nvSpPr>
        <p:spPr bwMode="auto">
          <a:xfrm>
            <a:off x="2700338" y="19161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9645" name="Freeform 19"/>
          <p:cNvSpPr>
            <a:spLocks/>
          </p:cNvSpPr>
          <p:nvPr/>
        </p:nvSpPr>
        <p:spPr bwMode="auto">
          <a:xfrm>
            <a:off x="2484438" y="1520825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  <a:gd name="T12" fmla="*/ 0 w 2276"/>
              <a:gd name="T13" fmla="*/ 0 h 930"/>
              <a:gd name="T14" fmla="*/ 2276 w 2276"/>
              <a:gd name="T15" fmla="*/ 930 h 93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9646" name="Freeform 20"/>
          <p:cNvSpPr>
            <a:spLocks/>
          </p:cNvSpPr>
          <p:nvPr/>
        </p:nvSpPr>
        <p:spPr bwMode="auto">
          <a:xfrm flipV="1">
            <a:off x="2627313" y="4508500"/>
            <a:ext cx="3673475" cy="1547813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  <a:gd name="T12" fmla="*/ 0 w 2276"/>
              <a:gd name="T13" fmla="*/ 0 h 930"/>
              <a:gd name="T14" fmla="*/ 2276 w 2276"/>
              <a:gd name="T15" fmla="*/ 930 h 93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9647" name="Freeform 21"/>
          <p:cNvSpPr>
            <a:spLocks/>
          </p:cNvSpPr>
          <p:nvPr/>
        </p:nvSpPr>
        <p:spPr bwMode="auto">
          <a:xfrm rot="-5614091">
            <a:off x="665163" y="2654300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  <a:gd name="T12" fmla="*/ 0 w 2276"/>
              <a:gd name="T13" fmla="*/ 0 h 930"/>
              <a:gd name="T14" fmla="*/ 2276 w 2276"/>
              <a:gd name="T15" fmla="*/ 930 h 93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9648" name="Freeform 22"/>
          <p:cNvSpPr>
            <a:spLocks/>
          </p:cNvSpPr>
          <p:nvPr/>
        </p:nvSpPr>
        <p:spPr bwMode="auto">
          <a:xfrm rot="5230361">
            <a:off x="3978276" y="3303587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  <a:gd name="T12" fmla="*/ 0 w 2276"/>
              <a:gd name="T13" fmla="*/ 0 h 930"/>
              <a:gd name="T14" fmla="*/ 2276 w 2276"/>
              <a:gd name="T15" fmla="*/ 930 h 93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9649" name="Text Box 23"/>
          <p:cNvSpPr txBox="1">
            <a:spLocks noChangeArrowheads="1"/>
          </p:cNvSpPr>
          <p:nvPr/>
        </p:nvSpPr>
        <p:spPr bwMode="auto">
          <a:xfrm>
            <a:off x="2916238" y="3357563"/>
            <a:ext cx="5032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/>
              <a:t>-1</a:t>
            </a:r>
            <a:endParaRPr lang="en-US" altLang="cs-CZ"/>
          </a:p>
        </p:txBody>
      </p:sp>
      <p:sp>
        <p:nvSpPr>
          <p:cNvPr id="69650" name="Text Box 24"/>
          <p:cNvSpPr txBox="1">
            <a:spLocks noChangeArrowheads="1"/>
          </p:cNvSpPr>
          <p:nvPr/>
        </p:nvSpPr>
        <p:spPr bwMode="auto">
          <a:xfrm>
            <a:off x="5122863" y="3695700"/>
            <a:ext cx="215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/>
              <a:t>1</a:t>
            </a:r>
            <a:endParaRPr lang="en-US" altLang="cs-CZ"/>
          </a:p>
        </p:txBody>
      </p:sp>
      <p:sp>
        <p:nvSpPr>
          <p:cNvPr id="69651" name="Text Box 25"/>
          <p:cNvSpPr txBox="1">
            <a:spLocks noChangeArrowheads="1"/>
          </p:cNvSpPr>
          <p:nvPr/>
        </p:nvSpPr>
        <p:spPr bwMode="auto">
          <a:xfrm>
            <a:off x="3894138" y="4275138"/>
            <a:ext cx="3984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/>
              <a:t>-1</a:t>
            </a:r>
            <a:endParaRPr lang="en-US" altLang="cs-CZ"/>
          </a:p>
        </p:txBody>
      </p:sp>
      <p:sp>
        <p:nvSpPr>
          <p:cNvPr id="42005" name="Text Box 26"/>
          <p:cNvSpPr txBox="1">
            <a:spLocks noChangeArrowheads="1"/>
          </p:cNvSpPr>
          <p:nvPr/>
        </p:nvSpPr>
        <p:spPr bwMode="auto">
          <a:xfrm>
            <a:off x="3276600" y="4797425"/>
            <a:ext cx="215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rgbClr val="FF3300"/>
                </a:solidFill>
              </a:rPr>
              <a:t>1</a:t>
            </a:r>
            <a:endParaRPr lang="en-US" altLang="cs-CZ">
              <a:solidFill>
                <a:srgbClr val="FF3300"/>
              </a:solidFill>
            </a:endParaRPr>
          </a:p>
        </p:txBody>
      </p:sp>
      <p:sp>
        <p:nvSpPr>
          <p:cNvPr id="42006" name="Text Box 27"/>
          <p:cNvSpPr txBox="1">
            <a:spLocks noChangeArrowheads="1"/>
          </p:cNvSpPr>
          <p:nvPr/>
        </p:nvSpPr>
        <p:spPr bwMode="auto">
          <a:xfrm>
            <a:off x="2484438" y="4286250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rgbClr val="32B503"/>
                </a:solidFill>
              </a:rPr>
              <a:t>-1</a:t>
            </a:r>
            <a:endParaRPr lang="en-US" altLang="cs-CZ">
              <a:solidFill>
                <a:srgbClr val="32B503"/>
              </a:solidFill>
            </a:endParaRPr>
          </a:p>
        </p:txBody>
      </p:sp>
      <p:sp>
        <p:nvSpPr>
          <p:cNvPr id="42007" name="Text Box 28"/>
          <p:cNvSpPr txBox="1">
            <a:spLocks noChangeArrowheads="1"/>
          </p:cNvSpPr>
          <p:nvPr/>
        </p:nvSpPr>
        <p:spPr bwMode="auto">
          <a:xfrm>
            <a:off x="5435600" y="2774950"/>
            <a:ext cx="215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rgbClr val="32B503"/>
                </a:solidFill>
              </a:rPr>
              <a:t>1</a:t>
            </a:r>
            <a:endParaRPr lang="en-US" altLang="cs-CZ">
              <a:solidFill>
                <a:srgbClr val="32B503"/>
              </a:solidFill>
            </a:endParaRPr>
          </a:p>
        </p:txBody>
      </p:sp>
      <p:sp>
        <p:nvSpPr>
          <p:cNvPr id="42008" name="Text Box 35"/>
          <p:cNvSpPr txBox="1">
            <a:spLocks noChangeArrowheads="1"/>
          </p:cNvSpPr>
          <p:nvPr/>
        </p:nvSpPr>
        <p:spPr bwMode="auto">
          <a:xfrm>
            <a:off x="4859338" y="1989138"/>
            <a:ext cx="215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rgbClr val="FF3300"/>
                </a:solidFill>
              </a:rPr>
              <a:t>1</a:t>
            </a:r>
            <a:endParaRPr lang="en-US" altLang="cs-CZ">
              <a:solidFill>
                <a:srgbClr val="FF3300"/>
              </a:solidFill>
            </a:endParaRPr>
          </a:p>
        </p:txBody>
      </p:sp>
      <p:sp>
        <p:nvSpPr>
          <p:cNvPr id="69656" name="Text Box 36"/>
          <p:cNvSpPr txBox="1">
            <a:spLocks noChangeArrowheads="1"/>
          </p:cNvSpPr>
          <p:nvPr/>
        </p:nvSpPr>
        <p:spPr bwMode="auto">
          <a:xfrm>
            <a:off x="3924300" y="2924175"/>
            <a:ext cx="215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/>
              <a:t>1</a:t>
            </a:r>
            <a:endParaRPr lang="en-US" altLang="cs-CZ"/>
          </a:p>
        </p:txBody>
      </p:sp>
      <p:sp>
        <p:nvSpPr>
          <p:cNvPr id="42010" name="Line 38"/>
          <p:cNvSpPr>
            <a:spLocks noChangeShapeType="1"/>
          </p:cNvSpPr>
          <p:nvPr/>
        </p:nvSpPr>
        <p:spPr bwMode="auto">
          <a:xfrm flipH="1">
            <a:off x="2274888" y="1989138"/>
            <a:ext cx="3167062" cy="4392612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2011" name="Line 40"/>
          <p:cNvSpPr>
            <a:spLocks noChangeShapeType="1"/>
          </p:cNvSpPr>
          <p:nvPr/>
        </p:nvSpPr>
        <p:spPr bwMode="auto">
          <a:xfrm flipV="1">
            <a:off x="1476375" y="1876425"/>
            <a:ext cx="5472113" cy="3673475"/>
          </a:xfrm>
          <a:prstGeom prst="line">
            <a:avLst/>
          </a:prstGeom>
          <a:noFill/>
          <a:ln w="19050">
            <a:solidFill>
              <a:srgbClr val="21780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2012" name="Line 41"/>
          <p:cNvSpPr>
            <a:spLocks noChangeShapeType="1"/>
          </p:cNvSpPr>
          <p:nvPr/>
        </p:nvSpPr>
        <p:spPr bwMode="auto">
          <a:xfrm flipH="1">
            <a:off x="3492500" y="1268413"/>
            <a:ext cx="3094038" cy="446563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2013" name="Line 43"/>
          <p:cNvSpPr>
            <a:spLocks noChangeShapeType="1"/>
          </p:cNvSpPr>
          <p:nvPr/>
        </p:nvSpPr>
        <p:spPr bwMode="auto">
          <a:xfrm flipV="1">
            <a:off x="4211638" y="2924175"/>
            <a:ext cx="1223962" cy="792163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2014" name="Line 44"/>
          <p:cNvSpPr>
            <a:spLocks noChangeShapeType="1"/>
          </p:cNvSpPr>
          <p:nvPr/>
        </p:nvSpPr>
        <p:spPr bwMode="auto">
          <a:xfrm flipV="1">
            <a:off x="3635375" y="3716338"/>
            <a:ext cx="1223963" cy="792162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2015" name="Line 45"/>
          <p:cNvSpPr>
            <a:spLocks noChangeShapeType="1"/>
          </p:cNvSpPr>
          <p:nvPr/>
        </p:nvSpPr>
        <p:spPr bwMode="auto">
          <a:xfrm flipV="1">
            <a:off x="2959100" y="4532313"/>
            <a:ext cx="1366838" cy="863600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2016" name="Line 46"/>
          <p:cNvSpPr>
            <a:spLocks noChangeShapeType="1"/>
          </p:cNvSpPr>
          <p:nvPr/>
        </p:nvSpPr>
        <p:spPr bwMode="auto">
          <a:xfrm flipV="1">
            <a:off x="5308600" y="1381125"/>
            <a:ext cx="1223963" cy="792163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cxnSp>
        <p:nvCxnSpPr>
          <p:cNvPr id="2" name="Přímá spojovací čára 6"/>
          <p:cNvCxnSpPr>
            <a:cxnSpLocks noChangeShapeType="1"/>
          </p:cNvCxnSpPr>
          <p:nvPr/>
        </p:nvCxnSpPr>
        <p:spPr bwMode="auto">
          <a:xfrm rot="5400000">
            <a:off x="2682082" y="4091781"/>
            <a:ext cx="4787900" cy="1587"/>
          </a:xfrm>
          <a:prstGeom prst="line">
            <a:avLst/>
          </a:prstGeom>
          <a:noFill/>
          <a:ln w="19050" algn="ctr">
            <a:solidFill>
              <a:srgbClr val="002060"/>
            </a:solidFill>
            <a:round/>
            <a:headEnd/>
            <a:tailEnd/>
          </a:ln>
        </p:spPr>
      </p:cxnSp>
      <p:sp>
        <p:nvSpPr>
          <p:cNvPr id="43042" name="AutoShape 50"/>
          <p:cNvSpPr>
            <a:spLocks noChangeArrowheads="1"/>
          </p:cNvSpPr>
          <p:nvPr/>
        </p:nvSpPr>
        <p:spPr bwMode="auto">
          <a:xfrm>
            <a:off x="4211638" y="4941888"/>
            <a:ext cx="863600" cy="431800"/>
          </a:xfrm>
          <a:prstGeom prst="leftRightArrow">
            <a:avLst>
              <a:gd name="adj1" fmla="val 50000"/>
              <a:gd name="adj2" fmla="val 3338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cs-CZ"/>
          </a:p>
        </p:txBody>
      </p:sp>
      <p:sp>
        <p:nvSpPr>
          <p:cNvPr id="43043" name="Text Box 51"/>
          <p:cNvSpPr txBox="1">
            <a:spLocks noChangeArrowheads="1"/>
          </p:cNvSpPr>
          <p:nvPr/>
        </p:nvSpPr>
        <p:spPr bwMode="auto">
          <a:xfrm>
            <a:off x="4179888" y="5294313"/>
            <a:ext cx="850900" cy="8620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altLang="cs-CZ" sz="1800" b="1" dirty="0">
                <a:solidFill>
                  <a:srgbClr val="3D251D"/>
                </a:solidFill>
                <a:latin typeface="Arial" charset="0"/>
              </a:rPr>
              <a:t>garáž</a:t>
            </a:r>
            <a:br>
              <a:rPr lang="cs-CZ" altLang="cs-CZ" sz="1800" b="1" dirty="0">
                <a:solidFill>
                  <a:srgbClr val="3D251D"/>
                </a:solidFill>
                <a:latin typeface="Arial" charset="0"/>
              </a:rPr>
            </a:br>
            <a:r>
              <a:rPr lang="cs-CZ" altLang="cs-CZ" sz="1800" b="1" dirty="0">
                <a:solidFill>
                  <a:srgbClr val="3D251D"/>
                </a:solidFill>
                <a:latin typeface="Arial" charset="0"/>
              </a:rPr>
              <a:t>&lt; </a:t>
            </a:r>
            <a:r>
              <a:rPr lang="cs-CZ" altLang="cs-CZ" sz="1800" b="1" dirty="0" smtClean="0">
                <a:solidFill>
                  <a:srgbClr val="3D251D"/>
                </a:solidFill>
                <a:latin typeface="Arial" charset="0"/>
              </a:rPr>
              <a:t>1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altLang="cs-CZ" sz="14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zavřená</a:t>
            </a:r>
            <a:endParaRPr lang="en-US" altLang="cs-CZ" sz="1400" b="1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42020" name="WordArt 52"/>
          <p:cNvSpPr>
            <a:spLocks noChangeArrowheads="1" noChangeShapeType="1" noTextEdit="1"/>
          </p:cNvSpPr>
          <p:nvPr/>
        </p:nvSpPr>
        <p:spPr bwMode="auto">
          <a:xfrm rot="-446283">
            <a:off x="2657475" y="5518150"/>
            <a:ext cx="838200" cy="108902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0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cs-CZ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6600000" scaled="1"/>
                </a:gradFill>
                <a:latin typeface="Impact"/>
              </a:rPr>
              <a:t>Auto</a:t>
            </a:r>
            <a:br>
              <a:rPr lang="cs-CZ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6600000" scaled="1"/>
                </a:gradFill>
                <a:latin typeface="Impact"/>
              </a:rPr>
            </a:br>
            <a:endParaRPr lang="cs-CZ" sz="3600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6600000" scaled="1"/>
              </a:gradFill>
              <a:latin typeface="Impact"/>
            </a:endParaRPr>
          </a:p>
          <a:p>
            <a:pPr algn="ctr"/>
            <a:r>
              <a:rPr lang="cs-CZ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6600000" scaled="1"/>
                </a:gradFill>
                <a:latin typeface="Impact"/>
              </a:rPr>
              <a:t>1</a:t>
            </a:r>
          </a:p>
        </p:txBody>
      </p:sp>
      <p:sp>
        <p:nvSpPr>
          <p:cNvPr id="37" name="Line 43"/>
          <p:cNvSpPr>
            <a:spLocks noChangeShapeType="1"/>
          </p:cNvSpPr>
          <p:nvPr/>
        </p:nvSpPr>
        <p:spPr bwMode="auto">
          <a:xfrm flipV="1">
            <a:off x="4756150" y="2187575"/>
            <a:ext cx="1223963" cy="792163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cxnSp>
        <p:nvCxnSpPr>
          <p:cNvPr id="6" name="Přímá spojnice se šipkou 5"/>
          <p:cNvCxnSpPr/>
          <p:nvPr/>
        </p:nvCxnSpPr>
        <p:spPr>
          <a:xfrm flipV="1">
            <a:off x="5178425" y="3727450"/>
            <a:ext cx="0" cy="278765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ál 10"/>
          <p:cNvSpPr/>
          <p:nvPr/>
        </p:nvSpPr>
        <p:spPr>
          <a:xfrm>
            <a:off x="4827588" y="3640138"/>
            <a:ext cx="139700" cy="1492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4" name="Ovál 43"/>
          <p:cNvSpPr/>
          <p:nvPr/>
        </p:nvSpPr>
        <p:spPr>
          <a:xfrm>
            <a:off x="4135438" y="3621088"/>
            <a:ext cx="139700" cy="15081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5" name="Ovál 44"/>
          <p:cNvSpPr/>
          <p:nvPr/>
        </p:nvSpPr>
        <p:spPr>
          <a:xfrm>
            <a:off x="5006975" y="3387725"/>
            <a:ext cx="138113" cy="15081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6" name="Ovál 45"/>
          <p:cNvSpPr/>
          <p:nvPr/>
        </p:nvSpPr>
        <p:spPr>
          <a:xfrm>
            <a:off x="4324350" y="3371850"/>
            <a:ext cx="139700" cy="15081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9674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200" dirty="0" smtClean="0">
                <a:solidFill>
                  <a:srgbClr val="D38E27"/>
                </a:solidFill>
              </a:rPr>
              <a:t>2018-05-18  </a:t>
            </a:r>
            <a:r>
              <a:rPr lang="cs-CZ" sz="1200" dirty="0">
                <a:solidFill>
                  <a:srgbClr val="D38E27"/>
                </a:solidFill>
              </a:rPr>
              <a:t>-  </a:t>
            </a:r>
            <a:r>
              <a:rPr lang="cs-CZ" sz="1200" dirty="0" err="1">
                <a:solidFill>
                  <a:srgbClr val="D38E27"/>
                </a:solidFill>
              </a:rPr>
              <a:t>FyM</a:t>
            </a:r>
            <a:r>
              <a:rPr lang="cs-CZ" sz="1200" dirty="0">
                <a:solidFill>
                  <a:srgbClr val="D38E27"/>
                </a:solidFill>
              </a:rPr>
              <a:t> - Obdržálek</a:t>
            </a:r>
          </a:p>
        </p:txBody>
      </p:sp>
      <p:cxnSp>
        <p:nvCxnSpPr>
          <p:cNvPr id="57" name="Přímá spojnice 56"/>
          <p:cNvCxnSpPr/>
          <p:nvPr/>
        </p:nvCxnSpPr>
        <p:spPr>
          <a:xfrm>
            <a:off x="5078413" y="3446463"/>
            <a:ext cx="0" cy="27146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59"/>
          <p:cNvCxnSpPr/>
          <p:nvPr/>
        </p:nvCxnSpPr>
        <p:spPr>
          <a:xfrm>
            <a:off x="4211638" y="3444875"/>
            <a:ext cx="0" cy="27146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60"/>
          <p:cNvCxnSpPr/>
          <p:nvPr/>
        </p:nvCxnSpPr>
        <p:spPr>
          <a:xfrm>
            <a:off x="5073650" y="5884863"/>
            <a:ext cx="0" cy="27146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nice 61"/>
          <p:cNvCxnSpPr/>
          <p:nvPr/>
        </p:nvCxnSpPr>
        <p:spPr>
          <a:xfrm>
            <a:off x="4213225" y="5867400"/>
            <a:ext cx="0" cy="27146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>
            <a:stCxn id="42015" idx="0"/>
          </p:cNvCxnSpPr>
          <p:nvPr/>
        </p:nvCxnSpPr>
        <p:spPr>
          <a:xfrm>
            <a:off x="2959100" y="5395913"/>
            <a:ext cx="768350" cy="0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100"/>
                                        <p:tgtEl>
                                          <p:spTgt spid="42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  <p:bldP spid="30" grpId="0" animBg="1"/>
      <p:bldP spid="42005" grpId="0"/>
      <p:bldP spid="42006" grpId="0"/>
      <p:bldP spid="42007" grpId="0"/>
      <p:bldP spid="42008" grpId="0"/>
      <p:bldP spid="42010" grpId="0" animBg="1"/>
      <p:bldP spid="42011" grpId="0" animBg="1"/>
      <p:bldP spid="42012" grpId="0" animBg="1"/>
      <p:bldP spid="42013" grpId="0" animBg="1"/>
      <p:bldP spid="42014" grpId="0" animBg="1"/>
      <p:bldP spid="42015" grpId="0" animBg="1"/>
      <p:bldP spid="42016" grpId="0" animBg="1"/>
      <p:bldP spid="43042" grpId="0" animBg="1"/>
      <p:bldP spid="43043" grpId="0"/>
      <p:bldP spid="42020" grpId="0" animBg="1"/>
      <p:bldP spid="37" grpId="0" animBg="1"/>
      <p:bldP spid="11" grpId="0" animBg="1"/>
      <p:bldP spid="44" grpId="0" animBg="1"/>
      <p:bldP spid="45" grpId="0" animBg="1"/>
      <p:bldP spid="4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-107950" y="1557338"/>
            <a:ext cx="9251950" cy="977900"/>
          </a:xfrm>
        </p:spPr>
        <p:txBody>
          <a:bodyPr/>
          <a:lstStyle/>
          <a:p>
            <a:pPr lvl="1" eaLnBrk="1" hangingPunct="1"/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Čtverec intervalu (</a:t>
            </a:r>
            <a:r>
              <a:rPr lang="en-GB" smtClean="0">
                <a:solidFill>
                  <a:schemeClr val="tx1"/>
                </a:solidFill>
                <a:latin typeface="Book Antiqua" pitchFamily="18" charset="0"/>
              </a:rPr>
              <a:t>&gt;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 0: prostoru, </a:t>
            </a:r>
            <a:r>
              <a:rPr lang="en-GB" smtClean="0">
                <a:solidFill>
                  <a:schemeClr val="tx1"/>
                </a:solidFill>
                <a:latin typeface="Book Antiqua" pitchFamily="18" charset="0"/>
              </a:rPr>
              <a:t>&lt;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 0: času podobný) </a:t>
            </a:r>
            <a:br>
              <a:rPr lang="cs-CZ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s</a:t>
            </a:r>
            <a:r>
              <a:rPr lang="cs-CZ" baseline="30000" smtClean="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baseline="30000" smtClean="0">
                <a:solidFill>
                  <a:schemeClr val="tx1"/>
                </a:solidFill>
                <a:latin typeface="Book Antiqua" pitchFamily="18" charset="0"/>
              </a:rPr>
              <a:t>2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+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y</a:t>
            </a:r>
            <a:r>
              <a:rPr lang="cs-CZ" baseline="30000" smtClean="0">
                <a:solidFill>
                  <a:schemeClr val="tx1"/>
                </a:solidFill>
                <a:latin typeface="Book Antiqua" pitchFamily="18" charset="0"/>
              </a:rPr>
              <a:t>2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+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z</a:t>
            </a:r>
            <a:r>
              <a:rPr lang="cs-CZ" baseline="30000" smtClean="0">
                <a:solidFill>
                  <a:schemeClr val="tx1"/>
                </a:solidFill>
                <a:latin typeface="Book Antiqua" pitchFamily="18" charset="0"/>
              </a:rPr>
              <a:t>2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–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c</a:t>
            </a:r>
            <a:r>
              <a:rPr lang="cs-CZ" baseline="30000" smtClean="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t</a:t>
            </a:r>
            <a:r>
              <a:rPr lang="cs-CZ" baseline="30000" smtClean="0">
                <a:solidFill>
                  <a:schemeClr val="tx1"/>
                </a:solidFill>
                <a:latin typeface="Book Antiqua" pitchFamily="18" charset="0"/>
              </a:rPr>
              <a:t>2</a:t>
            </a:r>
          </a:p>
        </p:txBody>
      </p:sp>
      <p:sp>
        <p:nvSpPr>
          <p:cNvPr id="70658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70659" name="Text Box 6"/>
          <p:cNvSpPr txBox="1">
            <a:spLocks noChangeArrowheads="1"/>
          </p:cNvSpPr>
          <p:nvPr/>
        </p:nvSpPr>
        <p:spPr bwMode="auto">
          <a:xfrm>
            <a:off x="827088" y="423863"/>
            <a:ext cx="7416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Invarianty Lorentzových trafo</a:t>
            </a:r>
            <a:endParaRPr lang="en-US" sz="4000" b="1" i="1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-107950" y="2492375"/>
            <a:ext cx="925195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i="1" dirty="0">
                <a:latin typeface="Book Antiqua" pitchFamily="18" charset="0"/>
              </a:rPr>
              <a:t>s</a:t>
            </a:r>
            <a:r>
              <a:rPr lang="cs-CZ" sz="2800" baseline="30000" dirty="0">
                <a:latin typeface="Book Antiqua" pitchFamily="18" charset="0"/>
              </a:rPr>
              <a:t>2</a:t>
            </a:r>
            <a:r>
              <a:rPr lang="cs-CZ" sz="2800" dirty="0">
                <a:latin typeface="Book Antiqua" pitchFamily="18" charset="0"/>
              </a:rPr>
              <a:t> = </a:t>
            </a:r>
            <a:r>
              <a:rPr lang="cs-CZ" sz="2800" i="1" dirty="0">
                <a:latin typeface="Book Antiqua" pitchFamily="18" charset="0"/>
              </a:rPr>
              <a:t>x</a:t>
            </a:r>
            <a:r>
              <a:rPr lang="cs-CZ" sz="2800" baseline="30000" dirty="0">
                <a:latin typeface="Book Antiqua" pitchFamily="18" charset="0"/>
              </a:rPr>
              <a:t>2 </a:t>
            </a:r>
            <a:r>
              <a:rPr lang="cs-CZ" sz="2800" dirty="0">
                <a:latin typeface="Book Antiqua" pitchFamily="18" charset="0"/>
              </a:rPr>
              <a:t>+</a:t>
            </a:r>
            <a:r>
              <a:rPr lang="cs-CZ" sz="2800" i="1" dirty="0">
                <a:latin typeface="Book Antiqua" pitchFamily="18" charset="0"/>
              </a:rPr>
              <a:t>y</a:t>
            </a:r>
            <a:r>
              <a:rPr lang="cs-CZ" sz="2800" baseline="30000" dirty="0">
                <a:latin typeface="Book Antiqua" pitchFamily="18" charset="0"/>
              </a:rPr>
              <a:t>2 </a:t>
            </a:r>
            <a:r>
              <a:rPr lang="cs-CZ" sz="2800" dirty="0">
                <a:latin typeface="Book Antiqua" pitchFamily="18" charset="0"/>
              </a:rPr>
              <a:t>+</a:t>
            </a:r>
            <a:r>
              <a:rPr lang="cs-CZ" sz="2800" i="1" dirty="0">
                <a:latin typeface="Book Antiqua" pitchFamily="18" charset="0"/>
              </a:rPr>
              <a:t>z</a:t>
            </a:r>
            <a:r>
              <a:rPr lang="cs-CZ" sz="2800" baseline="30000" dirty="0">
                <a:latin typeface="Book Antiqua" pitchFamily="18" charset="0"/>
              </a:rPr>
              <a:t>2 </a:t>
            </a:r>
            <a:r>
              <a:rPr lang="cs-CZ" sz="2800" dirty="0">
                <a:latin typeface="Book Antiqua" pitchFamily="18" charset="0"/>
              </a:rPr>
              <a:t>– </a:t>
            </a:r>
            <a:r>
              <a:rPr lang="cs-CZ" sz="2800" i="1" dirty="0">
                <a:latin typeface="Book Antiqua" pitchFamily="18" charset="0"/>
              </a:rPr>
              <a:t>x</a:t>
            </a:r>
            <a:r>
              <a:rPr lang="cs-CZ" sz="2800" baseline="-25000" dirty="0">
                <a:latin typeface="Book Antiqua" pitchFamily="18" charset="0"/>
              </a:rPr>
              <a:t>0</a:t>
            </a:r>
            <a:r>
              <a:rPr lang="cs-CZ" sz="2800" baseline="30000" dirty="0">
                <a:latin typeface="Book Antiqua" pitchFamily="18" charset="0"/>
              </a:rPr>
              <a:t>2</a:t>
            </a:r>
            <a:r>
              <a:rPr lang="cs-CZ" sz="2800" dirty="0">
                <a:latin typeface="Book Antiqua" pitchFamily="18" charset="0"/>
              </a:rPr>
              <a:t>		</a:t>
            </a:r>
            <a:r>
              <a:rPr lang="cs-CZ" sz="2800" i="1" dirty="0">
                <a:latin typeface="Book Antiqua" pitchFamily="18" charset="0"/>
              </a:rPr>
              <a:t>x</a:t>
            </a:r>
            <a:r>
              <a:rPr lang="cs-CZ" sz="2800" baseline="-25000" dirty="0">
                <a:latin typeface="Book Antiqua" pitchFamily="18" charset="0"/>
              </a:rPr>
              <a:t>0</a:t>
            </a:r>
            <a:r>
              <a:rPr lang="cs-CZ" sz="2800" dirty="0">
                <a:latin typeface="Book Antiqua" pitchFamily="18" charset="0"/>
              </a:rPr>
              <a:t> = </a:t>
            </a:r>
            <a:r>
              <a:rPr lang="cs-CZ" sz="2800" i="1" dirty="0">
                <a:latin typeface="Book Antiqua" pitchFamily="18" charset="0"/>
              </a:rPr>
              <a:t>c t</a:t>
            </a:r>
            <a:endParaRPr lang="cs-CZ" sz="2800" i="1" baseline="30000" dirty="0">
              <a:latin typeface="Book Antiqua" pitchFamily="18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i="1" dirty="0">
                <a:latin typeface="Book Antiqua" pitchFamily="18" charset="0"/>
              </a:rPr>
              <a:t>s</a:t>
            </a:r>
            <a:r>
              <a:rPr lang="cs-CZ" sz="2800" baseline="30000" dirty="0">
                <a:latin typeface="Book Antiqua" pitchFamily="18" charset="0"/>
              </a:rPr>
              <a:t>2</a:t>
            </a:r>
            <a:r>
              <a:rPr lang="cs-CZ" sz="2800" dirty="0">
                <a:latin typeface="Book Antiqua" pitchFamily="18" charset="0"/>
              </a:rPr>
              <a:t> = </a:t>
            </a:r>
            <a:r>
              <a:rPr lang="cs-CZ" sz="2800" i="1" dirty="0">
                <a:latin typeface="Book Antiqua" pitchFamily="18" charset="0"/>
              </a:rPr>
              <a:t>x</a:t>
            </a:r>
            <a:r>
              <a:rPr lang="cs-CZ" sz="2800" baseline="30000" dirty="0">
                <a:latin typeface="Book Antiqua" pitchFamily="18" charset="0"/>
              </a:rPr>
              <a:t>2</a:t>
            </a:r>
            <a:r>
              <a:rPr lang="cs-CZ" sz="2800" dirty="0">
                <a:latin typeface="Book Antiqua" pitchFamily="18" charset="0"/>
              </a:rPr>
              <a:t>– </a:t>
            </a:r>
            <a:r>
              <a:rPr lang="cs-CZ" sz="2800" i="1" dirty="0">
                <a:latin typeface="Book Antiqua" pitchFamily="18" charset="0"/>
              </a:rPr>
              <a:t>x</a:t>
            </a:r>
            <a:r>
              <a:rPr lang="cs-CZ" sz="2800" baseline="-25000" dirty="0">
                <a:latin typeface="Book Antiqua" pitchFamily="18" charset="0"/>
              </a:rPr>
              <a:t>0</a:t>
            </a:r>
            <a:r>
              <a:rPr lang="cs-CZ" sz="2800" baseline="30000" dirty="0">
                <a:latin typeface="Book Antiqua" pitchFamily="18" charset="0"/>
              </a:rPr>
              <a:t>2</a:t>
            </a:r>
          </a:p>
        </p:txBody>
      </p:sp>
      <p:sp>
        <p:nvSpPr>
          <p:cNvPr id="9" name="Zástupný symbol pro obsah 2"/>
          <p:cNvSpPr>
            <a:spLocks/>
          </p:cNvSpPr>
          <p:nvPr/>
        </p:nvSpPr>
        <p:spPr bwMode="auto">
          <a:xfrm>
            <a:off x="-76200" y="3816350"/>
            <a:ext cx="9144000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dirty="0">
                <a:latin typeface="Book Antiqua" pitchFamily="18" charset="0"/>
              </a:rPr>
              <a:t>H. </a:t>
            </a:r>
            <a:r>
              <a:rPr lang="cs-CZ" sz="2800" dirty="0" err="1">
                <a:latin typeface="Book Antiqua" pitchFamily="18" charset="0"/>
              </a:rPr>
              <a:t>Minkowski</a:t>
            </a:r>
            <a:r>
              <a:rPr lang="cs-CZ" sz="2800" dirty="0">
                <a:latin typeface="Book Antiqua" pitchFamily="18" charset="0"/>
              </a:rPr>
              <a:t>:</a:t>
            </a:r>
            <a:br>
              <a:rPr lang="cs-CZ" sz="2800" dirty="0">
                <a:latin typeface="Book Antiqua" pitchFamily="18" charset="0"/>
              </a:rPr>
            </a:br>
            <a:r>
              <a:rPr lang="cs-CZ" sz="2800" i="1" dirty="0">
                <a:latin typeface="Book Antiqua" pitchFamily="18" charset="0"/>
              </a:rPr>
              <a:t>s</a:t>
            </a:r>
            <a:r>
              <a:rPr lang="cs-CZ" sz="2800" baseline="30000" dirty="0">
                <a:latin typeface="Book Antiqua" pitchFamily="18" charset="0"/>
              </a:rPr>
              <a:t>2</a:t>
            </a:r>
            <a:r>
              <a:rPr lang="cs-CZ" sz="2800" dirty="0">
                <a:latin typeface="Book Antiqua" pitchFamily="18" charset="0"/>
              </a:rPr>
              <a:t> = </a:t>
            </a:r>
            <a:r>
              <a:rPr lang="cs-CZ" sz="2800" i="1" dirty="0">
                <a:latin typeface="Book Antiqua" pitchFamily="18" charset="0"/>
              </a:rPr>
              <a:t>x</a:t>
            </a:r>
            <a:r>
              <a:rPr lang="cs-CZ" sz="2800" baseline="30000" dirty="0">
                <a:latin typeface="Book Antiqua" pitchFamily="18" charset="0"/>
              </a:rPr>
              <a:t>2 </a:t>
            </a:r>
            <a:r>
              <a:rPr lang="cs-CZ" sz="2800" dirty="0">
                <a:latin typeface="Book Antiqua" pitchFamily="18" charset="0"/>
              </a:rPr>
              <a:t>+</a:t>
            </a:r>
            <a:r>
              <a:rPr lang="cs-CZ" sz="2800" i="1" dirty="0">
                <a:latin typeface="Book Antiqua" pitchFamily="18" charset="0"/>
              </a:rPr>
              <a:t>y</a:t>
            </a:r>
            <a:r>
              <a:rPr lang="cs-CZ" sz="2800" baseline="30000" dirty="0">
                <a:latin typeface="Book Antiqua" pitchFamily="18" charset="0"/>
              </a:rPr>
              <a:t>2 </a:t>
            </a:r>
            <a:r>
              <a:rPr lang="cs-CZ" sz="2800" dirty="0">
                <a:latin typeface="Book Antiqua" pitchFamily="18" charset="0"/>
              </a:rPr>
              <a:t>+</a:t>
            </a:r>
            <a:r>
              <a:rPr lang="cs-CZ" sz="2800" i="1" dirty="0">
                <a:latin typeface="Book Antiqua" pitchFamily="18" charset="0"/>
              </a:rPr>
              <a:t>z</a:t>
            </a:r>
            <a:r>
              <a:rPr lang="cs-CZ" sz="2800" baseline="30000" dirty="0">
                <a:latin typeface="Book Antiqua" pitchFamily="18" charset="0"/>
              </a:rPr>
              <a:t>2</a:t>
            </a:r>
            <a:r>
              <a:rPr lang="cs-CZ" sz="2800" dirty="0">
                <a:latin typeface="Book Antiqua" pitchFamily="18" charset="0"/>
              </a:rPr>
              <a:t>+</a:t>
            </a:r>
            <a:r>
              <a:rPr lang="cs-CZ" sz="2800" baseline="30000" dirty="0">
                <a:latin typeface="Book Antiqua" pitchFamily="18" charset="0"/>
              </a:rPr>
              <a:t> </a:t>
            </a:r>
            <a:r>
              <a:rPr lang="cs-CZ" sz="2800" i="1" dirty="0">
                <a:latin typeface="Book Antiqua" pitchFamily="18" charset="0"/>
              </a:rPr>
              <a:t>x</a:t>
            </a:r>
            <a:r>
              <a:rPr lang="cs-CZ" sz="2800" baseline="-25000" dirty="0">
                <a:latin typeface="Book Antiqua" pitchFamily="18" charset="0"/>
              </a:rPr>
              <a:t>4</a:t>
            </a:r>
            <a:r>
              <a:rPr lang="cs-CZ" sz="2800" baseline="30000" dirty="0">
                <a:latin typeface="Book Antiqua" pitchFamily="18" charset="0"/>
              </a:rPr>
              <a:t>2</a:t>
            </a:r>
            <a:r>
              <a:rPr lang="cs-CZ" sz="2800" dirty="0">
                <a:latin typeface="Book Antiqua" pitchFamily="18" charset="0"/>
              </a:rPr>
              <a:t> 		</a:t>
            </a:r>
            <a:r>
              <a:rPr lang="cs-CZ" sz="2800" i="1" dirty="0">
                <a:latin typeface="Book Antiqua" pitchFamily="18" charset="0"/>
              </a:rPr>
              <a:t>x</a:t>
            </a:r>
            <a:r>
              <a:rPr lang="cs-CZ" sz="2800" baseline="-25000" dirty="0">
                <a:latin typeface="Book Antiqua" pitchFamily="18" charset="0"/>
              </a:rPr>
              <a:t>4</a:t>
            </a:r>
            <a:r>
              <a:rPr lang="cs-CZ" sz="2800" dirty="0">
                <a:latin typeface="Book Antiqua" pitchFamily="18" charset="0"/>
              </a:rPr>
              <a:t> = i </a:t>
            </a:r>
            <a:r>
              <a:rPr lang="cs-CZ" sz="2800" i="1" dirty="0">
                <a:latin typeface="Book Antiqua" pitchFamily="18" charset="0"/>
              </a:rPr>
              <a:t>c t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i="1" dirty="0" err="1">
                <a:latin typeface="Book Antiqua" pitchFamily="18" charset="0"/>
              </a:rPr>
              <a:t>Pseudo</a:t>
            </a:r>
            <a:r>
              <a:rPr lang="cs-CZ" sz="2800" dirty="0" err="1">
                <a:latin typeface="Book Antiqua" pitchFamily="18" charset="0"/>
              </a:rPr>
              <a:t>euklidovská</a:t>
            </a:r>
            <a:r>
              <a:rPr lang="cs-CZ" sz="2800" dirty="0">
                <a:latin typeface="Book Antiqua" pitchFamily="18" charset="0"/>
              </a:rPr>
              <a:t> metrika </a:t>
            </a:r>
            <a:endParaRPr lang="en-US" sz="2800" dirty="0">
              <a:latin typeface="Book Antiqua" pitchFamily="18" charset="0"/>
            </a:endParaRPr>
          </a:p>
          <a:p>
            <a:pPr marL="1200150" lvl="2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i="1" dirty="0">
                <a:latin typeface="Book Antiqua" pitchFamily="18" charset="0"/>
              </a:rPr>
              <a:t>s</a:t>
            </a:r>
            <a:r>
              <a:rPr lang="cs-CZ" sz="2800" baseline="30000" dirty="0">
                <a:latin typeface="Book Antiqua" pitchFamily="18" charset="0"/>
              </a:rPr>
              <a:t>2</a:t>
            </a:r>
            <a:r>
              <a:rPr lang="cs-CZ" sz="2800" baseline="-25000" dirty="0">
                <a:latin typeface="Book Antiqua" pitchFamily="18" charset="0"/>
              </a:rPr>
              <a:t>AB</a:t>
            </a:r>
            <a:r>
              <a:rPr lang="cs-CZ" sz="2800" dirty="0">
                <a:latin typeface="Book Antiqua" pitchFamily="18" charset="0"/>
              </a:rPr>
              <a:t> = </a:t>
            </a:r>
            <a:r>
              <a:rPr lang="cs-CZ" sz="2800" dirty="0" smtClean="0">
                <a:latin typeface="Book Antiqua" pitchFamily="18" charset="0"/>
              </a:rPr>
              <a:t>0 	lze </a:t>
            </a:r>
            <a:r>
              <a:rPr lang="cs-CZ" sz="2800" dirty="0">
                <a:latin typeface="Book Antiqua" pitchFamily="18" charset="0"/>
              </a:rPr>
              <a:t>i pro různé události A, B</a:t>
            </a:r>
            <a:endParaRPr lang="en-US" sz="2800" dirty="0">
              <a:latin typeface="Book Antiqua" pitchFamily="18" charset="0"/>
            </a:endParaRPr>
          </a:p>
          <a:p>
            <a:pPr marL="1200150" lvl="2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i="1" dirty="0">
                <a:latin typeface="Book Antiqua" pitchFamily="18" charset="0"/>
              </a:rPr>
              <a:t>s</a:t>
            </a:r>
            <a:r>
              <a:rPr lang="cs-CZ" sz="2800" baseline="30000" dirty="0">
                <a:latin typeface="Book Antiqua" pitchFamily="18" charset="0"/>
              </a:rPr>
              <a:t>2</a:t>
            </a:r>
            <a:r>
              <a:rPr lang="cs-CZ" sz="2800" baseline="-25000" dirty="0">
                <a:latin typeface="Book Antiqua" pitchFamily="18" charset="0"/>
              </a:rPr>
              <a:t>AB</a:t>
            </a:r>
            <a:r>
              <a:rPr lang="cs-CZ" sz="2800" dirty="0">
                <a:latin typeface="Book Antiqua" pitchFamily="18" charset="0"/>
              </a:rPr>
              <a:t> </a:t>
            </a:r>
            <a:r>
              <a:rPr lang="cs-CZ" sz="2800" dirty="0" smtClean="0">
                <a:latin typeface="Book Antiqua" pitchFamily="18" charset="0"/>
              </a:rPr>
              <a:t>	</a:t>
            </a:r>
            <a:r>
              <a:rPr lang="en-US" sz="2800" dirty="0" smtClean="0">
                <a:latin typeface="Book Antiqua" pitchFamily="18" charset="0"/>
              </a:rPr>
              <a:t>m</a:t>
            </a:r>
            <a:r>
              <a:rPr lang="cs-CZ" sz="2800" dirty="0" err="1">
                <a:latin typeface="Book Antiqua" pitchFamily="18" charset="0"/>
              </a:rPr>
              <a:t>ůže</a:t>
            </a:r>
            <a:r>
              <a:rPr lang="cs-CZ" sz="2800" dirty="0">
                <a:latin typeface="Book Antiqua" pitchFamily="18" charset="0"/>
              </a:rPr>
              <a:t> být i záporné</a:t>
            </a:r>
          </a:p>
        </p:txBody>
      </p:sp>
      <p:sp>
        <p:nvSpPr>
          <p:cNvPr id="70662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200" dirty="0" smtClean="0">
                <a:solidFill>
                  <a:srgbClr val="D38E27"/>
                </a:solidFill>
              </a:rPr>
              <a:t>2018-05-18  </a:t>
            </a:r>
            <a:r>
              <a:rPr lang="cs-CZ" sz="1200" dirty="0">
                <a:solidFill>
                  <a:srgbClr val="D38E27"/>
                </a:solidFill>
              </a:rPr>
              <a:t>-  </a:t>
            </a:r>
            <a:r>
              <a:rPr lang="cs-CZ" sz="1200" dirty="0" err="1">
                <a:solidFill>
                  <a:srgbClr val="D38E27"/>
                </a:solidFill>
              </a:rPr>
              <a:t>FyM</a:t>
            </a:r>
            <a:r>
              <a:rPr lang="cs-CZ" sz="1200" dirty="0">
                <a:solidFill>
                  <a:srgbClr val="D38E27"/>
                </a:solidFill>
              </a:rPr>
              <a:t> - Obdržálek</a:t>
            </a:r>
          </a:p>
        </p:txBody>
      </p:sp>
      <p:sp>
        <p:nvSpPr>
          <p:cNvPr id="11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9C140148-4F58-4502-AE28-6D3ACC4EC389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38</a:t>
            </a:fld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/48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-107950" y="1557338"/>
            <a:ext cx="9251950" cy="977900"/>
          </a:xfrm>
        </p:spPr>
        <p:txBody>
          <a:bodyPr/>
          <a:lstStyle/>
          <a:p>
            <a:pPr lvl="1" eaLnBrk="1" hangingPunct="1"/>
            <a:r>
              <a:rPr lang="cs-CZ" dirty="0" err="1" smtClean="0">
                <a:solidFill>
                  <a:schemeClr val="tx1"/>
                </a:solidFill>
                <a:latin typeface="Book Antiqua" pitchFamily="18" charset="0"/>
              </a:rPr>
              <a:t>Čtyřvektor</a:t>
            </a:r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 polohy </a:t>
            </a:r>
            <a:r>
              <a:rPr lang="cs-CZ" i="1" dirty="0" smtClean="0">
                <a:solidFill>
                  <a:schemeClr val="tx1"/>
                </a:solidFill>
                <a:latin typeface="Book Antiqua" pitchFamily="18" charset="0"/>
              </a:rPr>
              <a:t>R</a:t>
            </a:r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 (posunutí ∆</a:t>
            </a:r>
            <a:r>
              <a:rPr lang="cs-CZ" i="1" dirty="0" smtClean="0">
                <a:solidFill>
                  <a:schemeClr val="tx1"/>
                </a:solidFill>
                <a:latin typeface="Book Antiqua" pitchFamily="18" charset="0"/>
              </a:rPr>
              <a:t>R</a:t>
            </a:r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 ): </a:t>
            </a:r>
            <a:b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i="1" dirty="0" smtClean="0">
                <a:solidFill>
                  <a:schemeClr val="tx1"/>
                </a:solidFill>
                <a:latin typeface="Book Antiqua" pitchFamily="18" charset="0"/>
              </a:rPr>
              <a:t>R</a:t>
            </a:r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 = {</a:t>
            </a:r>
            <a:r>
              <a:rPr lang="cs-CZ" i="1" dirty="0" smtClean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;</a:t>
            </a:r>
            <a:r>
              <a:rPr lang="cs-CZ" baseline="30000" dirty="0" smtClean="0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cs-CZ" i="1" dirty="0" smtClean="0">
                <a:solidFill>
                  <a:schemeClr val="tx1"/>
                </a:solidFill>
                <a:latin typeface="Book Antiqua" pitchFamily="18" charset="0"/>
              </a:rPr>
              <a:t>y</a:t>
            </a:r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; </a:t>
            </a:r>
            <a:r>
              <a:rPr lang="cs-CZ" i="1" dirty="0" smtClean="0">
                <a:solidFill>
                  <a:schemeClr val="tx1"/>
                </a:solidFill>
                <a:latin typeface="Book Antiqua" pitchFamily="18" charset="0"/>
              </a:rPr>
              <a:t>z</a:t>
            </a:r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; </a:t>
            </a:r>
            <a:r>
              <a:rPr lang="cs-CZ" dirty="0" err="1" smtClean="0">
                <a:solidFill>
                  <a:schemeClr val="tx1"/>
                </a:solidFill>
                <a:latin typeface="Book Antiqua" pitchFamily="18" charset="0"/>
              </a:rPr>
              <a:t>i</a:t>
            </a:r>
            <a:r>
              <a:rPr lang="cs-CZ" i="1" dirty="0" err="1" smtClean="0">
                <a:solidFill>
                  <a:schemeClr val="tx1"/>
                </a:solidFill>
                <a:latin typeface="Book Antiqua" pitchFamily="18" charset="0"/>
              </a:rPr>
              <a:t>ct</a:t>
            </a:r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}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cs-CZ" dirty="0" smtClean="0">
                <a:latin typeface="Book Antiqua" pitchFamily="18" charset="0"/>
              </a:rPr>
              <a:t>{</a:t>
            </a:r>
            <a:r>
              <a:rPr lang="cs-CZ" i="1" dirty="0">
                <a:latin typeface="Book Antiqua" pitchFamily="18" charset="0"/>
              </a:rPr>
              <a:t>x</a:t>
            </a:r>
            <a:r>
              <a:rPr lang="cs-CZ" baseline="-25000" dirty="0">
                <a:latin typeface="Book Antiqua" pitchFamily="18" charset="0"/>
              </a:rPr>
              <a:t>1</a:t>
            </a:r>
            <a:r>
              <a:rPr lang="cs-CZ" dirty="0">
                <a:latin typeface="Book Antiqua" pitchFamily="18" charset="0"/>
              </a:rPr>
              <a:t>;</a:t>
            </a:r>
            <a:r>
              <a:rPr lang="cs-CZ" baseline="30000" dirty="0">
                <a:latin typeface="Book Antiqua" pitchFamily="18" charset="0"/>
              </a:rPr>
              <a:t>  </a:t>
            </a:r>
            <a:r>
              <a:rPr lang="cs-CZ" i="1" dirty="0">
                <a:latin typeface="Book Antiqua" pitchFamily="18" charset="0"/>
              </a:rPr>
              <a:t>x</a:t>
            </a:r>
            <a:r>
              <a:rPr lang="cs-CZ" baseline="-25000" dirty="0">
                <a:latin typeface="Book Antiqua" pitchFamily="18" charset="0"/>
              </a:rPr>
              <a:t>2</a:t>
            </a:r>
            <a:r>
              <a:rPr lang="cs-CZ" dirty="0">
                <a:latin typeface="Book Antiqua" pitchFamily="18" charset="0"/>
              </a:rPr>
              <a:t>; </a:t>
            </a:r>
            <a:r>
              <a:rPr lang="cs-CZ" i="1" dirty="0">
                <a:latin typeface="Book Antiqua" pitchFamily="18" charset="0"/>
              </a:rPr>
              <a:t>x</a:t>
            </a:r>
            <a:r>
              <a:rPr lang="cs-CZ" baseline="-25000" dirty="0">
                <a:latin typeface="Book Antiqua" pitchFamily="18" charset="0"/>
              </a:rPr>
              <a:t>3</a:t>
            </a:r>
            <a:r>
              <a:rPr lang="cs-CZ" dirty="0">
                <a:latin typeface="Book Antiqua" pitchFamily="18" charset="0"/>
              </a:rPr>
              <a:t>; </a:t>
            </a:r>
            <a:r>
              <a:rPr lang="cs-CZ" i="1" dirty="0">
                <a:latin typeface="Book Antiqua" pitchFamily="18" charset="0"/>
              </a:rPr>
              <a:t>x</a:t>
            </a:r>
            <a:r>
              <a:rPr lang="cs-CZ" baseline="-25000" dirty="0">
                <a:latin typeface="Book Antiqua" pitchFamily="18" charset="0"/>
              </a:rPr>
              <a:t>4</a:t>
            </a:r>
            <a:r>
              <a:rPr lang="cs-CZ" dirty="0">
                <a:latin typeface="Book Antiqua" pitchFamily="18" charset="0"/>
              </a:rPr>
              <a:t>}</a:t>
            </a:r>
            <a:endParaRPr lang="cs-CZ" baseline="30000" dirty="0">
              <a:latin typeface="Book Antiqua" pitchFamily="18" charset="0"/>
            </a:endParaRPr>
          </a:p>
          <a:p>
            <a:pPr lvl="1" eaLnBrk="1" hangingPunct="1"/>
            <a:endParaRPr lang="cs-CZ" dirty="0" smtClean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1682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71683" name="Text Box 6"/>
          <p:cNvSpPr txBox="1">
            <a:spLocks noChangeArrowheads="1"/>
          </p:cNvSpPr>
          <p:nvPr/>
        </p:nvSpPr>
        <p:spPr bwMode="auto">
          <a:xfrm>
            <a:off x="827088" y="423863"/>
            <a:ext cx="7416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Vektor vůči Lorentzovým trafo</a:t>
            </a:r>
            <a:endParaRPr lang="en-US" sz="4000" b="1" i="1">
              <a:latin typeface="Book Antiqua" pitchFamily="18" charset="0"/>
            </a:endParaRPr>
          </a:p>
        </p:txBody>
      </p:sp>
      <p:sp>
        <p:nvSpPr>
          <p:cNvPr id="4" name="Zástupný symbol pro obsah 2"/>
          <p:cNvSpPr>
            <a:spLocks/>
          </p:cNvSpPr>
          <p:nvPr/>
        </p:nvSpPr>
        <p:spPr bwMode="auto">
          <a:xfrm>
            <a:off x="-141287" y="2530474"/>
            <a:ext cx="9251950" cy="1014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en-US" sz="2800" dirty="0" err="1" smtClean="0">
                <a:latin typeface="Book Antiqua" pitchFamily="18" charset="0"/>
              </a:rPr>
              <a:t>Speci</a:t>
            </a:r>
            <a:r>
              <a:rPr lang="cs-CZ" sz="2800" dirty="0" err="1" smtClean="0">
                <a:latin typeface="Book Antiqua" pitchFamily="18" charset="0"/>
              </a:rPr>
              <a:t>ální</a:t>
            </a:r>
            <a:r>
              <a:rPr lang="cs-CZ" sz="2800" dirty="0" smtClean="0">
                <a:latin typeface="Book Antiqua" pitchFamily="18" charset="0"/>
              </a:rPr>
              <a:t> Lorentzova </a:t>
            </a:r>
            <a:r>
              <a:rPr lang="cs-CZ" sz="2800" dirty="0" err="1" smtClean="0">
                <a:latin typeface="Book Antiqua" pitchFamily="18" charset="0"/>
              </a:rPr>
              <a:t>trafo</a:t>
            </a:r>
            <a:r>
              <a:rPr lang="cs-CZ" sz="2800" dirty="0" smtClean="0">
                <a:latin typeface="Book Antiqua" pitchFamily="18" charset="0"/>
              </a:rPr>
              <a:t> – 2D</a:t>
            </a:r>
            <a:br>
              <a:rPr lang="cs-CZ" sz="2800" dirty="0" smtClean="0">
                <a:latin typeface="Book Antiqua" pitchFamily="18" charset="0"/>
              </a:rPr>
            </a:br>
            <a:r>
              <a:rPr lang="cs-CZ" sz="2800" i="1" dirty="0" smtClean="0">
                <a:latin typeface="Book Antiqua" pitchFamily="18" charset="0"/>
              </a:rPr>
              <a:t>R</a:t>
            </a:r>
            <a:r>
              <a:rPr lang="cs-CZ" sz="2800" dirty="0" smtClean="0">
                <a:latin typeface="Book Antiqua" pitchFamily="18" charset="0"/>
              </a:rPr>
              <a:t> </a:t>
            </a:r>
            <a:r>
              <a:rPr lang="cs-CZ" sz="2800" dirty="0">
                <a:latin typeface="Book Antiqua" pitchFamily="18" charset="0"/>
              </a:rPr>
              <a:t>= {</a:t>
            </a:r>
            <a:r>
              <a:rPr lang="cs-CZ" sz="2800" i="1" dirty="0">
                <a:latin typeface="Book Antiqua" pitchFamily="18" charset="0"/>
              </a:rPr>
              <a:t>x</a:t>
            </a:r>
            <a:r>
              <a:rPr lang="cs-CZ" sz="2800" baseline="-25000" dirty="0">
                <a:latin typeface="Book Antiqua" pitchFamily="18" charset="0"/>
              </a:rPr>
              <a:t>1</a:t>
            </a:r>
            <a:r>
              <a:rPr lang="cs-CZ" sz="2800" dirty="0" smtClean="0">
                <a:latin typeface="Book Antiqua" pitchFamily="18" charset="0"/>
              </a:rPr>
              <a:t>; </a:t>
            </a:r>
            <a:r>
              <a:rPr lang="cs-CZ" sz="2800" baseline="30000" dirty="0" smtClean="0">
                <a:latin typeface="Book Antiqua" pitchFamily="18" charset="0"/>
              </a:rPr>
              <a:t> </a:t>
            </a:r>
            <a:r>
              <a:rPr lang="cs-CZ" sz="2800" dirty="0">
                <a:latin typeface="Book Antiqua" pitchFamily="18" charset="0"/>
              </a:rPr>
              <a:t>i </a:t>
            </a:r>
            <a:r>
              <a:rPr lang="cs-CZ" sz="2800" i="1" dirty="0">
                <a:latin typeface="Book Antiqua" pitchFamily="18" charset="0"/>
              </a:rPr>
              <a:t>x</a:t>
            </a:r>
            <a:r>
              <a:rPr lang="cs-CZ" sz="2800" baseline="-25000" dirty="0">
                <a:latin typeface="Book Antiqua" pitchFamily="18" charset="0"/>
              </a:rPr>
              <a:t>0</a:t>
            </a:r>
            <a:r>
              <a:rPr lang="cs-CZ" sz="2800" dirty="0" smtClean="0">
                <a:latin typeface="Book Antiqua" pitchFamily="18" charset="0"/>
              </a:rPr>
              <a:t>}</a:t>
            </a:r>
            <a:r>
              <a:rPr lang="cs-CZ" sz="2800" i="1" dirty="0">
                <a:latin typeface="Book Antiqua" pitchFamily="18" charset="0"/>
              </a:rPr>
              <a:t> </a:t>
            </a:r>
            <a:r>
              <a:rPr lang="cs-CZ" sz="2800" dirty="0" smtClean="0">
                <a:latin typeface="Book Antiqua" pitchFamily="18" charset="0"/>
              </a:rPr>
              <a:t> </a:t>
            </a:r>
            <a:r>
              <a:rPr lang="cs-CZ" sz="2800" dirty="0">
                <a:latin typeface="Book Antiqua" pitchFamily="18" charset="0"/>
              </a:rPr>
              <a:t>= {</a:t>
            </a:r>
            <a:r>
              <a:rPr lang="cs-CZ" sz="2800" i="1" dirty="0">
                <a:latin typeface="Book Antiqua" pitchFamily="18" charset="0"/>
              </a:rPr>
              <a:t>x</a:t>
            </a:r>
            <a:r>
              <a:rPr lang="cs-CZ" sz="2800" baseline="-25000" dirty="0">
                <a:latin typeface="Book Antiqua" pitchFamily="18" charset="0"/>
              </a:rPr>
              <a:t>1</a:t>
            </a:r>
            <a:r>
              <a:rPr lang="cs-CZ" sz="2800" dirty="0">
                <a:latin typeface="Book Antiqua" pitchFamily="18" charset="0"/>
              </a:rPr>
              <a:t>; </a:t>
            </a:r>
            <a:r>
              <a:rPr lang="cs-CZ" sz="2800" i="1" dirty="0" smtClean="0">
                <a:latin typeface="Book Antiqua" pitchFamily="18" charset="0"/>
              </a:rPr>
              <a:t>x</a:t>
            </a:r>
            <a:r>
              <a:rPr lang="cs-CZ" sz="2800" baseline="-25000" dirty="0" smtClean="0">
                <a:latin typeface="Book Antiqua" pitchFamily="18" charset="0"/>
              </a:rPr>
              <a:t>4</a:t>
            </a:r>
            <a:r>
              <a:rPr lang="cs-CZ" sz="2800" dirty="0" smtClean="0">
                <a:latin typeface="Book Antiqua" pitchFamily="18" charset="0"/>
              </a:rPr>
              <a:t>}</a:t>
            </a:r>
            <a:endParaRPr lang="cs-CZ" sz="2800" dirty="0">
              <a:latin typeface="Book Antiqua" pitchFamily="18" charset="0"/>
            </a:endParaRPr>
          </a:p>
        </p:txBody>
      </p:sp>
      <p:sp>
        <p:nvSpPr>
          <p:cNvPr id="7" name="Zástupný symbol pro obsah 2"/>
          <p:cNvSpPr>
            <a:spLocks/>
          </p:cNvSpPr>
          <p:nvPr/>
        </p:nvSpPr>
        <p:spPr bwMode="auto">
          <a:xfrm>
            <a:off x="-111125" y="3729841"/>
            <a:ext cx="9251950" cy="195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dirty="0">
                <a:latin typeface="Book Antiqua" pitchFamily="18" charset="0"/>
              </a:rPr>
              <a:t>Pozor: čas </a:t>
            </a:r>
            <a:r>
              <a:rPr lang="cs-CZ" sz="2800" i="1" dirty="0">
                <a:latin typeface="Book Antiqua" pitchFamily="18" charset="0"/>
              </a:rPr>
              <a:t>t </a:t>
            </a:r>
            <a:r>
              <a:rPr lang="cs-CZ" sz="2800" dirty="0">
                <a:latin typeface="Book Antiqua" pitchFamily="18" charset="0"/>
              </a:rPr>
              <a:t>není invariant! Je jen jednou ze složek.</a:t>
            </a:r>
            <a:br>
              <a:rPr lang="cs-CZ" sz="2800" dirty="0">
                <a:latin typeface="Book Antiqua" pitchFamily="18" charset="0"/>
              </a:rPr>
            </a:br>
            <a:r>
              <a:rPr lang="cs-CZ" sz="2800" dirty="0">
                <a:latin typeface="Book Antiqua" pitchFamily="18" charset="0"/>
              </a:rPr>
              <a:t>Invariantem je ale </a:t>
            </a:r>
            <a:r>
              <a:rPr lang="cs-CZ" sz="2800" i="1" dirty="0">
                <a:latin typeface="Book Antiqua" pitchFamily="18" charset="0"/>
              </a:rPr>
              <a:t>vlastní čas </a:t>
            </a:r>
            <a:r>
              <a:rPr lang="el-GR" sz="2800" i="1" dirty="0">
                <a:latin typeface="Book Antiqua" pitchFamily="18" charset="0"/>
              </a:rPr>
              <a:t>τ</a:t>
            </a:r>
            <a:r>
              <a:rPr lang="cs-CZ" sz="2800" i="1" dirty="0">
                <a:latin typeface="Book Antiqua" pitchFamily="18" charset="0"/>
              </a:rPr>
              <a:t> = t / </a:t>
            </a:r>
            <a:r>
              <a:rPr lang="el-GR" sz="2800" i="1" dirty="0">
                <a:latin typeface="Book Antiqua" pitchFamily="18" charset="0"/>
              </a:rPr>
              <a:t>γ</a:t>
            </a:r>
            <a:r>
              <a:rPr lang="cs-CZ" sz="2800" i="1" dirty="0">
                <a:latin typeface="Book Antiqua" pitchFamily="18" charset="0"/>
              </a:rPr>
              <a:t>.</a:t>
            </a:r>
            <a:br>
              <a:rPr lang="cs-CZ" sz="2800" i="1" dirty="0">
                <a:latin typeface="Book Antiqua" pitchFamily="18" charset="0"/>
              </a:rPr>
            </a:br>
            <a:endParaRPr lang="el-GR" sz="2800" i="1" dirty="0">
              <a:latin typeface="Book Antiqua" pitchFamily="18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b="1" dirty="0">
                <a:latin typeface="Book Antiqua" pitchFamily="18" charset="0"/>
              </a:rPr>
              <a:t>Vlastní čas </a:t>
            </a:r>
            <a:r>
              <a:rPr lang="el-GR" sz="2800" i="1" dirty="0">
                <a:latin typeface="Book Antiqua" pitchFamily="18" charset="0"/>
              </a:rPr>
              <a:t>τ</a:t>
            </a:r>
            <a:r>
              <a:rPr lang="cs-CZ" sz="2800" i="1" dirty="0">
                <a:latin typeface="Book Antiqua" pitchFamily="18" charset="0"/>
              </a:rPr>
              <a:t> = t / </a:t>
            </a:r>
            <a:r>
              <a:rPr lang="el-GR" sz="2800" i="1" dirty="0">
                <a:latin typeface="Book Antiqua" pitchFamily="18" charset="0"/>
              </a:rPr>
              <a:t>γ</a:t>
            </a:r>
            <a:r>
              <a:rPr lang="cs-CZ" sz="2800" i="1" dirty="0">
                <a:latin typeface="Book Antiqua" pitchFamily="18" charset="0"/>
              </a:rPr>
              <a:t> </a:t>
            </a:r>
            <a:r>
              <a:rPr lang="cs-CZ" sz="2800" dirty="0">
                <a:latin typeface="Book Antiqua" pitchFamily="18" charset="0"/>
              </a:rPr>
              <a:t>je invariantní vůči </a:t>
            </a:r>
            <a:r>
              <a:rPr lang="cs-CZ" sz="2800" dirty="0" smtClean="0">
                <a:latin typeface="Book Antiqua" pitchFamily="18" charset="0"/>
              </a:rPr>
              <a:t>L. </a:t>
            </a:r>
            <a:r>
              <a:rPr lang="cs-CZ" sz="2800" dirty="0" err="1" smtClean="0">
                <a:latin typeface="Book Antiqua" pitchFamily="18" charset="0"/>
              </a:rPr>
              <a:t>trafo</a:t>
            </a:r>
            <a:r>
              <a:rPr lang="cs-CZ" sz="2800" dirty="0">
                <a:latin typeface="Book Antiqua" pitchFamily="18" charset="0"/>
              </a:rPr>
              <a:t>.</a:t>
            </a:r>
            <a:endParaRPr lang="cs-CZ" sz="2800" i="1" dirty="0">
              <a:latin typeface="Book Antiqua" pitchFamily="18" charset="0"/>
            </a:endParaRPr>
          </a:p>
        </p:txBody>
      </p:sp>
      <p:sp>
        <p:nvSpPr>
          <p:cNvPr id="71687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200" dirty="0" smtClean="0">
                <a:solidFill>
                  <a:srgbClr val="D38E27"/>
                </a:solidFill>
              </a:rPr>
              <a:t>2018-05-18  </a:t>
            </a:r>
            <a:r>
              <a:rPr lang="cs-CZ" sz="1200" dirty="0">
                <a:solidFill>
                  <a:srgbClr val="D38E27"/>
                </a:solidFill>
              </a:rPr>
              <a:t>-  </a:t>
            </a:r>
            <a:r>
              <a:rPr lang="cs-CZ" sz="1200" dirty="0" err="1">
                <a:solidFill>
                  <a:srgbClr val="D38E27"/>
                </a:solidFill>
              </a:rPr>
              <a:t>FyM</a:t>
            </a:r>
            <a:r>
              <a:rPr lang="cs-CZ" sz="1200" dirty="0">
                <a:solidFill>
                  <a:srgbClr val="D38E27"/>
                </a:solidFill>
              </a:rPr>
              <a:t> - Obdržálek</a:t>
            </a:r>
          </a:p>
        </p:txBody>
      </p:sp>
      <p:sp>
        <p:nvSpPr>
          <p:cNvPr id="11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917F8605-CC93-4CBF-B3BB-EC82A1D3AE04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39</a:t>
            </a:fld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/48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3200" y="1291844"/>
            <a:ext cx="8785225" cy="5435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  <a:defRPr/>
            </a:pPr>
            <a:r>
              <a:rPr lang="cs-CZ" sz="4200" b="1" i="1" dirty="0" smtClean="0">
                <a:latin typeface="Book Antiqua" pitchFamily="18" charset="0"/>
              </a:rPr>
              <a:t> podle Newtona:</a:t>
            </a:r>
            <a:r>
              <a:rPr lang="cs-CZ" dirty="0" smtClean="0">
                <a:latin typeface="Book Antiqua" pitchFamily="18" charset="0"/>
              </a:rPr>
              <a:t> </a:t>
            </a:r>
            <a:br>
              <a:rPr lang="cs-CZ" dirty="0" smtClean="0">
                <a:latin typeface="Book Antiqua" pitchFamily="18" charset="0"/>
              </a:rPr>
            </a:br>
            <a:r>
              <a:rPr lang="cs-CZ" dirty="0" smtClean="0">
                <a:latin typeface="Book Antiqua" pitchFamily="18" charset="0"/>
              </a:rPr>
              <a:t>světlo = kuličky letící ze zdroje do mého oka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dirty="0" smtClean="0">
                <a:latin typeface="Book Antiqua" pitchFamily="18" charset="0"/>
              </a:rPr>
              <a:t>Pak by se ale rychlost zdroje přičetla k rychlosti světla a světla ze svíčky, Slunce a </a:t>
            </a:r>
            <a:r>
              <a:rPr lang="cs-CZ" dirty="0" err="1" smtClean="0">
                <a:latin typeface="Book Antiqua" pitchFamily="18" charset="0"/>
              </a:rPr>
              <a:t>Siria</a:t>
            </a:r>
            <a:r>
              <a:rPr lang="cs-CZ" dirty="0" smtClean="0">
                <a:latin typeface="Book Antiqua" pitchFamily="18" charset="0"/>
              </a:rPr>
              <a:t> by měla letět různě rychle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  <a:defRPr/>
            </a:pPr>
            <a:r>
              <a:rPr lang="cs-CZ" sz="4200" b="1" i="1" dirty="0" smtClean="0">
                <a:latin typeface="Book Antiqua" pitchFamily="18" charset="0"/>
              </a:rPr>
              <a:t> podle </a:t>
            </a:r>
            <a:r>
              <a:rPr lang="cs-CZ" sz="4200" b="1" i="1" dirty="0" err="1" smtClean="0">
                <a:latin typeface="Book Antiqua" pitchFamily="18" charset="0"/>
              </a:rPr>
              <a:t>Huygense</a:t>
            </a:r>
            <a:r>
              <a:rPr lang="cs-CZ" sz="4200" b="1" i="1" dirty="0" smtClean="0">
                <a:latin typeface="Book Antiqua" pitchFamily="18" charset="0"/>
              </a:rPr>
              <a:t>:</a:t>
            </a:r>
            <a:r>
              <a:rPr lang="cs-CZ" sz="4200" dirty="0" smtClean="0">
                <a:latin typeface="Book Antiqua" pitchFamily="18" charset="0"/>
              </a:rPr>
              <a:t> </a:t>
            </a:r>
            <a:br>
              <a:rPr lang="cs-CZ" sz="4200" dirty="0" smtClean="0">
                <a:latin typeface="Book Antiqua" pitchFamily="18" charset="0"/>
              </a:rPr>
            </a:br>
            <a:r>
              <a:rPr lang="cs-CZ" dirty="0" smtClean="0">
                <a:latin typeface="Book Antiqua" pitchFamily="18" charset="0"/>
              </a:rPr>
              <a:t>světlo = vlny éteru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dirty="0" smtClean="0">
                <a:latin typeface="Book Antiqua" pitchFamily="18" charset="0"/>
              </a:rPr>
              <a:t>Ale jak rychle se pohybuje Země vůči éteru?</a:t>
            </a:r>
            <a:endParaRPr lang="cs-CZ" dirty="0">
              <a:latin typeface="Book Antiqu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dirty="0" smtClean="0">
                <a:latin typeface="Book Antiqua" pitchFamily="18" charset="0"/>
              </a:rPr>
              <a:t>   (během roku je rozdíl ± 30 km/s!)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30213" y="396875"/>
            <a:ext cx="4459421" cy="65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7F727">
                        <a:alpha val="50999"/>
                      </a:srgbClr>
                    </a:gs>
                    <a:gs pos="50000">
                      <a:srgbClr val="FF3300">
                        <a:alpha val="53000"/>
                      </a:srgbClr>
                    </a:gs>
                    <a:gs pos="100000">
                      <a:srgbClr val="27F727">
                        <a:alpha val="50999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  <a:defRPr/>
            </a:pPr>
            <a:r>
              <a:rPr lang="cs-CZ" sz="4000" b="1" i="1" dirty="0" smtClean="0">
                <a:solidFill>
                  <a:schemeClr val="tx2"/>
                </a:solidFill>
                <a:latin typeface="Book Antiqua" pitchFamily="18" charset="0"/>
              </a:rPr>
              <a:t>Výklad světla</a:t>
            </a:r>
            <a:endParaRPr lang="cs-CZ" sz="4000" b="1" i="1" dirty="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8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FC271F1E-A92E-4C41-AFC0-A979B3C890D2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4</a:t>
            </a:fld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/48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Zástupný symbol pro datum 7"/>
          <p:cNvSpPr txBox="1">
            <a:spLocks noGrp="1"/>
          </p:cNvSpPr>
          <p:nvPr/>
        </p:nvSpPr>
        <p:spPr bwMode="auto">
          <a:xfrm>
            <a:off x="6675120" y="143256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2018-05-18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6128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-107950" y="1557338"/>
                <a:ext cx="9464675" cy="977900"/>
              </a:xfrm>
            </p:spPr>
            <p:txBody>
              <a:bodyPr/>
              <a:lstStyle/>
              <a:p>
                <a:pPr lvl="1" eaLnBrk="1" hangingPunct="1"/>
                <a:r>
                  <a:rPr lang="cs-CZ" dirty="0" err="1" smtClean="0">
                    <a:solidFill>
                      <a:schemeClr val="tx1"/>
                    </a:solidFill>
                    <a:latin typeface="Book Antiqua" pitchFamily="18" charset="0"/>
                  </a:rPr>
                  <a:t>Č</a:t>
                </a:r>
                <a:r>
                  <a:rPr lang="cs-CZ" dirty="0" err="1" smtClean="0">
                    <a:latin typeface="Book Antiqua" pitchFamily="18" charset="0"/>
                  </a:rPr>
                  <a:t>tyřrychlost</a:t>
                </a:r>
                <a:r>
                  <a:rPr lang="cs-CZ" dirty="0" smtClean="0">
                    <a:latin typeface="Book Antiqua" pitchFamily="18" charset="0"/>
                  </a:rPr>
                  <a:t> = č</a:t>
                </a:r>
                <a:r>
                  <a:rPr lang="cs-CZ" dirty="0" smtClean="0">
                    <a:solidFill>
                      <a:schemeClr val="tx1"/>
                    </a:solidFill>
                    <a:latin typeface="Book Antiqua" pitchFamily="18" charset="0"/>
                  </a:rPr>
                  <a:t>asová změna </a:t>
                </a:r>
                <a:r>
                  <a:rPr lang="cs-CZ" dirty="0" err="1" smtClean="0">
                    <a:solidFill>
                      <a:schemeClr val="tx1"/>
                    </a:solidFill>
                    <a:latin typeface="Book Antiqua" pitchFamily="18" charset="0"/>
                  </a:rPr>
                  <a:t>čtyřpolohy</a:t>
                </a:r>
                <a:r>
                  <a:rPr lang="cs-CZ" dirty="0" smtClean="0">
                    <a:solidFill>
                      <a:schemeClr val="tx1"/>
                    </a:solidFill>
                    <a:latin typeface="Book Antiqua" pitchFamily="18" charset="0"/>
                  </a:rPr>
                  <a:t> podle </a:t>
                </a:r>
                <a:r>
                  <a:rPr lang="el-GR" i="1" dirty="0" smtClean="0">
                    <a:solidFill>
                      <a:schemeClr val="tx1"/>
                    </a:solidFill>
                    <a:latin typeface="Book Antiqua" pitchFamily="18" charset="0"/>
                  </a:rPr>
                  <a:t>τ</a:t>
                </a:r>
                <a:r>
                  <a:rPr lang="cs-CZ" dirty="0" smtClean="0">
                    <a:solidFill>
                      <a:schemeClr val="tx1"/>
                    </a:solidFill>
                    <a:latin typeface="Book Antiqua" pitchFamily="18" charset="0"/>
                  </a:rPr>
                  <a:t/>
                </a:r>
                <a:br>
                  <a:rPr lang="cs-CZ" dirty="0" smtClean="0">
                    <a:solidFill>
                      <a:schemeClr val="tx1"/>
                    </a:solidFill>
                    <a:latin typeface="Book Antiqua" pitchFamily="18" charset="0"/>
                  </a:rPr>
                </a:br>
                <a:r>
                  <a:rPr lang="cs-CZ" i="1" dirty="0" smtClean="0">
                    <a:solidFill>
                      <a:schemeClr val="tx1"/>
                    </a:solidFill>
                    <a:latin typeface="Book Antiqua" pitchFamily="18" charset="0"/>
                  </a:rPr>
                  <a:t>U </a:t>
                </a:r>
                <a:r>
                  <a:rPr lang="cs-CZ" dirty="0" smtClean="0">
                    <a:solidFill>
                      <a:schemeClr val="tx1"/>
                    </a:solidFill>
                    <a:latin typeface="Book Antiqua" pitchFamily="18" charset="0"/>
                  </a:rPr>
                  <a:t>= ∆</a:t>
                </a:r>
                <a:r>
                  <a:rPr lang="cs-CZ" i="1" dirty="0" smtClean="0">
                    <a:solidFill>
                      <a:schemeClr val="tx1"/>
                    </a:solidFill>
                    <a:latin typeface="Book Antiqua" pitchFamily="18" charset="0"/>
                  </a:rPr>
                  <a:t>R</a:t>
                </a:r>
                <a:r>
                  <a:rPr lang="cs-CZ" dirty="0" smtClean="0">
                    <a:solidFill>
                      <a:schemeClr val="tx1"/>
                    </a:solidFill>
                    <a:latin typeface="Book Antiqua" pitchFamily="18" charset="0"/>
                  </a:rPr>
                  <a:t>/ ∆</a:t>
                </a:r>
                <a:r>
                  <a:rPr lang="el-GR" i="1" dirty="0" smtClean="0">
                    <a:solidFill>
                      <a:schemeClr val="tx1"/>
                    </a:solidFill>
                    <a:latin typeface="Book Antiqua" pitchFamily="18" charset="0"/>
                  </a:rPr>
                  <a:t>τ</a:t>
                </a:r>
                <a:r>
                  <a:rPr lang="cs-CZ" i="1" dirty="0" smtClean="0">
                    <a:solidFill>
                      <a:schemeClr val="tx1"/>
                    </a:solidFill>
                    <a:latin typeface="Book Antiqua" pitchFamily="18" charset="0"/>
                  </a:rPr>
                  <a:t> 		= </a:t>
                </a:r>
                <a:r>
                  <a:rPr lang="el-GR" i="1" dirty="0" smtClean="0">
                    <a:solidFill>
                      <a:schemeClr val="tx1"/>
                    </a:solidFill>
                    <a:latin typeface="Book Antiqua" pitchFamily="18" charset="0"/>
                  </a:rPr>
                  <a:t>γ</a:t>
                </a:r>
                <a:r>
                  <a:rPr lang="cs-CZ" i="1" dirty="0" smtClean="0">
                    <a:solidFill>
                      <a:schemeClr val="tx1"/>
                    </a:solidFill>
                    <a:latin typeface="Book Antiqua" pitchFamily="18" charset="0"/>
                  </a:rPr>
                  <a:t> </a:t>
                </a:r>
                <a:r>
                  <a:rPr lang="cs-CZ" dirty="0" smtClean="0">
                    <a:solidFill>
                      <a:schemeClr val="tx1"/>
                    </a:solidFill>
                    <a:latin typeface="Book Antiqua" pitchFamily="18" charset="0"/>
                  </a:rPr>
                  <a:t>∆</a:t>
                </a:r>
                <a:r>
                  <a:rPr lang="cs-CZ" i="1" dirty="0" smtClean="0">
                    <a:solidFill>
                      <a:schemeClr val="tx1"/>
                    </a:solidFill>
                    <a:latin typeface="Book Antiqua" pitchFamily="18" charset="0"/>
                  </a:rPr>
                  <a:t>R</a:t>
                </a:r>
                <a:r>
                  <a:rPr lang="cs-CZ" dirty="0" smtClean="0">
                    <a:solidFill>
                      <a:schemeClr val="tx1"/>
                    </a:solidFill>
                    <a:latin typeface="Book Antiqua" pitchFamily="18" charset="0"/>
                  </a:rPr>
                  <a:t>/ ∆</a:t>
                </a:r>
                <a:r>
                  <a:rPr lang="cs-CZ" i="1" dirty="0" smtClean="0">
                    <a:solidFill>
                      <a:schemeClr val="tx1"/>
                    </a:solidFill>
                    <a:latin typeface="Book Antiqua" pitchFamily="18" charset="0"/>
                  </a:rPr>
                  <a:t>t 	= </a:t>
                </a:r>
                <a:r>
                  <a:rPr lang="cs-CZ" dirty="0" smtClean="0">
                    <a:solidFill>
                      <a:schemeClr val="tx1"/>
                    </a:solidFill>
                    <a:latin typeface="Book Antiqua" pitchFamily="18" charset="0"/>
                  </a:rPr>
                  <a:t>{</a:t>
                </a:r>
                <a:r>
                  <a:rPr lang="el-GR" i="1" dirty="0" smtClean="0">
                    <a:solidFill>
                      <a:schemeClr val="tx1"/>
                    </a:solidFill>
                    <a:latin typeface="Book Antiqua" pitchFamily="18" charset="0"/>
                  </a:rPr>
                  <a:t>γ</a:t>
                </a:r>
                <a:r>
                  <a:rPr lang="cs-CZ" i="1" dirty="0" smtClean="0">
                    <a:solidFill>
                      <a:schemeClr val="tx1"/>
                    </a:solidFill>
                    <a:latin typeface="Book Antiqua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</m:oMath>
                </a14:m>
                <a:r>
                  <a:rPr lang="cs-CZ" i="1" dirty="0" smtClean="0">
                    <a:solidFill>
                      <a:schemeClr val="tx1"/>
                    </a:solidFill>
                    <a:latin typeface="Book Antiqua" pitchFamily="18" charset="0"/>
                  </a:rPr>
                  <a:t>; </a:t>
                </a:r>
                <a:r>
                  <a:rPr lang="cs-CZ" dirty="0" smtClean="0">
                    <a:solidFill>
                      <a:schemeClr val="tx1"/>
                    </a:solidFill>
                    <a:latin typeface="Book Antiqua" pitchFamily="18" charset="0"/>
                  </a:rPr>
                  <a:t>i</a:t>
                </a:r>
                <a:r>
                  <a:rPr lang="el-GR" i="1" dirty="0" smtClean="0">
                    <a:solidFill>
                      <a:schemeClr val="tx1"/>
                    </a:solidFill>
                    <a:latin typeface="Book Antiqua" pitchFamily="18" charset="0"/>
                  </a:rPr>
                  <a:t>γ</a:t>
                </a:r>
                <a:r>
                  <a:rPr lang="cs-CZ" i="1" dirty="0" smtClean="0">
                    <a:solidFill>
                      <a:schemeClr val="tx1"/>
                    </a:solidFill>
                    <a:latin typeface="Book Antiqua" pitchFamily="18" charset="0"/>
                  </a:rPr>
                  <a:t>c</a:t>
                </a:r>
                <a:r>
                  <a:rPr lang="cs-CZ" dirty="0" smtClean="0">
                    <a:solidFill>
                      <a:schemeClr val="tx1"/>
                    </a:solidFill>
                    <a:latin typeface="Book Antiqua" pitchFamily="18" charset="0"/>
                  </a:rPr>
                  <a:t>}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-107950" y="1557338"/>
                <a:ext cx="9464675" cy="977900"/>
              </a:xfrm>
              <a:blipFill rotWithShape="0">
                <a:blip r:embed="rId2"/>
                <a:stretch>
                  <a:fillRect t="-6211" b="-136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706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72707" name="Text Box 6"/>
          <p:cNvSpPr txBox="1">
            <a:spLocks noChangeArrowheads="1"/>
          </p:cNvSpPr>
          <p:nvPr/>
        </p:nvSpPr>
        <p:spPr bwMode="auto">
          <a:xfrm>
            <a:off x="827088" y="423863"/>
            <a:ext cx="7416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000" b="1" i="1" dirty="0" err="1">
                <a:latin typeface="Book Antiqua" pitchFamily="18" charset="0"/>
              </a:rPr>
              <a:t>Čtyřrychlost</a:t>
            </a:r>
            <a:r>
              <a:rPr lang="cs-CZ" sz="4000" b="1" i="1" dirty="0">
                <a:latin typeface="Book Antiqua" pitchFamily="18" charset="0"/>
              </a:rPr>
              <a:t> </a:t>
            </a:r>
            <a:r>
              <a:rPr lang="cs-CZ" sz="4000" b="1" i="1" dirty="0" smtClean="0">
                <a:latin typeface="Book Antiqua" pitchFamily="18" charset="0"/>
              </a:rPr>
              <a:t>U</a:t>
            </a:r>
            <a:endParaRPr lang="en-US" sz="4000" b="1" i="1" dirty="0">
              <a:latin typeface="Book Antiqu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Zástupný symbol pro obsah 2"/>
              <p:cNvSpPr>
                <a:spLocks/>
              </p:cNvSpPr>
              <p:nvPr/>
            </p:nvSpPr>
            <p:spPr bwMode="auto">
              <a:xfrm>
                <a:off x="-107950" y="2492375"/>
                <a:ext cx="9251950" cy="5667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742950" lvl="1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 2" pitchFamily="18" charset="2"/>
                  <a:buChar char=""/>
                </a:pPr>
                <a:r>
                  <a:rPr lang="cs-CZ" sz="2800" dirty="0">
                    <a:latin typeface="Book Antiqua" pitchFamily="18" charset="0"/>
                  </a:rPr>
                  <a:t>Obyčejná rychlost</a:t>
                </a:r>
                <a:r>
                  <a:rPr lang="cs-CZ" sz="2800" i="1">
                    <a:latin typeface="Book Antiqua" pitchFamily="18" charset="0"/>
                  </a:rPr>
                  <a:t>: </a:t>
                </a:r>
                <a:r>
                  <a:rPr lang="cs-CZ" sz="2800" i="1" smtClean="0">
                    <a:latin typeface="Book Antiqua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28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sz="2800" i="1" dirty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</m:oMath>
                </a14:m>
                <a:r>
                  <a:rPr lang="cs-CZ" sz="2800" dirty="0">
                    <a:latin typeface="Book Antiqua" pitchFamily="18" charset="0"/>
                  </a:rPr>
                  <a:t> = {</a:t>
                </a:r>
                <a:r>
                  <a:rPr lang="cs-CZ" sz="2800" i="1" dirty="0">
                    <a:latin typeface="Book Antiqua" pitchFamily="18" charset="0"/>
                  </a:rPr>
                  <a:t>v</a:t>
                </a:r>
                <a:r>
                  <a:rPr lang="cs-CZ" sz="2800" baseline="-25000" dirty="0">
                    <a:latin typeface="Book Antiqua" pitchFamily="18" charset="0"/>
                  </a:rPr>
                  <a:t>1</a:t>
                </a:r>
                <a:r>
                  <a:rPr lang="cs-CZ" sz="2800" dirty="0">
                    <a:latin typeface="Book Antiqua" pitchFamily="18" charset="0"/>
                  </a:rPr>
                  <a:t>;</a:t>
                </a:r>
                <a:r>
                  <a:rPr lang="cs-CZ" sz="2800" baseline="30000" dirty="0">
                    <a:latin typeface="Book Antiqua" pitchFamily="18" charset="0"/>
                  </a:rPr>
                  <a:t>  </a:t>
                </a:r>
                <a:r>
                  <a:rPr lang="cs-CZ" sz="2800" i="1" dirty="0">
                    <a:latin typeface="Book Antiqua" pitchFamily="18" charset="0"/>
                  </a:rPr>
                  <a:t>v</a:t>
                </a:r>
                <a:r>
                  <a:rPr lang="cs-CZ" sz="2800" baseline="-25000" dirty="0">
                    <a:latin typeface="Book Antiqua" pitchFamily="18" charset="0"/>
                  </a:rPr>
                  <a:t>2</a:t>
                </a:r>
                <a:r>
                  <a:rPr lang="cs-CZ" sz="2800" dirty="0">
                    <a:latin typeface="Book Antiqua" pitchFamily="18" charset="0"/>
                  </a:rPr>
                  <a:t>; </a:t>
                </a:r>
                <a:r>
                  <a:rPr lang="cs-CZ" sz="2800" i="1" dirty="0">
                    <a:latin typeface="Book Antiqua" pitchFamily="18" charset="0"/>
                  </a:rPr>
                  <a:t>v</a:t>
                </a:r>
                <a:r>
                  <a:rPr lang="cs-CZ" sz="2800" baseline="-25000" dirty="0">
                    <a:latin typeface="Book Antiqua" pitchFamily="18" charset="0"/>
                  </a:rPr>
                  <a:t>3</a:t>
                </a:r>
                <a:r>
                  <a:rPr lang="cs-CZ" sz="2800" dirty="0">
                    <a:latin typeface="Book Antiqua" pitchFamily="18" charset="0"/>
                  </a:rPr>
                  <a:t>}</a:t>
                </a:r>
                <a:endParaRPr lang="cs-CZ" sz="2800" baseline="30000" dirty="0">
                  <a:latin typeface="Book Antiqua" pitchFamily="18" charset="0"/>
                </a:endParaRPr>
              </a:p>
            </p:txBody>
          </p:sp>
        </mc:Choice>
        <mc:Fallback xmlns="">
          <p:sp>
            <p:nvSpPr>
              <p:cNvPr id="2" name="Zástupný symbol pro obsah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107950" y="2492375"/>
                <a:ext cx="9251950" cy="566738"/>
              </a:xfrm>
              <a:prstGeom prst="rect">
                <a:avLst/>
              </a:prstGeom>
              <a:blipFill rotWithShape="0">
                <a:blip r:embed="rId3"/>
                <a:stretch>
                  <a:fillRect t="-11828" b="-2150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obsah 2"/>
          <p:cNvSpPr>
            <a:spLocks/>
          </p:cNvSpPr>
          <p:nvPr/>
        </p:nvSpPr>
        <p:spPr bwMode="auto">
          <a:xfrm>
            <a:off x="-111125" y="3059113"/>
            <a:ext cx="9251950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dirty="0">
                <a:latin typeface="Book Antiqua" pitchFamily="18" charset="0"/>
              </a:rPr>
              <a:t>Velikost </a:t>
            </a:r>
            <a:r>
              <a:rPr lang="cs-CZ" sz="2800" dirty="0" err="1">
                <a:latin typeface="Book Antiqua" pitchFamily="18" charset="0"/>
              </a:rPr>
              <a:t>čtyřrychlosti</a:t>
            </a:r>
            <a:r>
              <a:rPr lang="cs-CZ" sz="2800" dirty="0">
                <a:latin typeface="Book Antiqua" pitchFamily="18" charset="0"/>
              </a:rPr>
              <a:t> je konstantní: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i="1" dirty="0" smtClean="0">
                <a:latin typeface="Book Antiqua" pitchFamily="18" charset="0"/>
              </a:rPr>
              <a:t>U</a:t>
            </a:r>
            <a:r>
              <a:rPr lang="cs-CZ" sz="2800" baseline="30000" dirty="0" smtClean="0">
                <a:latin typeface="Book Antiqua" pitchFamily="18" charset="0"/>
              </a:rPr>
              <a:t>2</a:t>
            </a:r>
            <a:r>
              <a:rPr lang="cs-CZ" sz="2800" dirty="0" smtClean="0">
                <a:latin typeface="Book Antiqua" pitchFamily="18" charset="0"/>
              </a:rPr>
              <a:t> </a:t>
            </a:r>
            <a:r>
              <a:rPr lang="cs-CZ" sz="2800" dirty="0">
                <a:latin typeface="Book Antiqua" pitchFamily="18" charset="0"/>
              </a:rPr>
              <a:t>= </a:t>
            </a:r>
            <a:r>
              <a:rPr lang="el-GR" sz="2800" i="1" dirty="0">
                <a:latin typeface="Book Antiqua" pitchFamily="18" charset="0"/>
              </a:rPr>
              <a:t>γ</a:t>
            </a:r>
            <a:r>
              <a:rPr lang="cs-CZ" sz="2800" baseline="30000" dirty="0">
                <a:latin typeface="Book Antiqua" pitchFamily="18" charset="0"/>
              </a:rPr>
              <a:t>2</a:t>
            </a:r>
            <a:r>
              <a:rPr lang="cs-CZ" sz="2800" i="1" dirty="0">
                <a:latin typeface="Book Antiqua" pitchFamily="18" charset="0"/>
              </a:rPr>
              <a:t>v</a:t>
            </a:r>
            <a:r>
              <a:rPr lang="cs-CZ" sz="2800" baseline="30000" dirty="0">
                <a:latin typeface="Book Antiqua" pitchFamily="18" charset="0"/>
              </a:rPr>
              <a:t>2</a:t>
            </a:r>
            <a:r>
              <a:rPr lang="cs-CZ" sz="2800" i="1" dirty="0">
                <a:latin typeface="Book Antiqua" pitchFamily="18" charset="0"/>
              </a:rPr>
              <a:t> </a:t>
            </a:r>
            <a:r>
              <a:rPr lang="cs-CZ" sz="2800" dirty="0">
                <a:latin typeface="Book Antiqua" pitchFamily="18" charset="0"/>
              </a:rPr>
              <a:t>–</a:t>
            </a:r>
            <a:r>
              <a:rPr lang="cs-CZ" sz="2800" i="1" dirty="0">
                <a:latin typeface="Book Antiqua" pitchFamily="18" charset="0"/>
              </a:rPr>
              <a:t> </a:t>
            </a:r>
            <a:r>
              <a:rPr lang="el-GR" sz="2800" i="1" dirty="0">
                <a:latin typeface="Book Antiqua" pitchFamily="18" charset="0"/>
              </a:rPr>
              <a:t>γ</a:t>
            </a:r>
            <a:r>
              <a:rPr lang="cs-CZ" sz="2800" baseline="30000" dirty="0">
                <a:latin typeface="Book Antiqua" pitchFamily="18" charset="0"/>
              </a:rPr>
              <a:t>2</a:t>
            </a:r>
            <a:r>
              <a:rPr lang="cs-CZ" sz="2800" i="1" dirty="0">
                <a:latin typeface="Book Antiqua" pitchFamily="18" charset="0"/>
              </a:rPr>
              <a:t>c</a:t>
            </a:r>
            <a:r>
              <a:rPr lang="cs-CZ" sz="2800" baseline="30000" dirty="0">
                <a:latin typeface="Book Antiqua" pitchFamily="18" charset="0"/>
              </a:rPr>
              <a:t>2</a:t>
            </a:r>
            <a:r>
              <a:rPr lang="el-GR" sz="2800" i="1" dirty="0">
                <a:latin typeface="Book Antiqua" pitchFamily="18" charset="0"/>
              </a:rPr>
              <a:t> </a:t>
            </a:r>
            <a:r>
              <a:rPr lang="cs-CZ" sz="2800" i="1" dirty="0">
                <a:latin typeface="Book Antiqua" pitchFamily="18" charset="0"/>
              </a:rPr>
              <a:t>= </a:t>
            </a:r>
            <a:r>
              <a:rPr lang="el-GR" sz="2800" i="1" dirty="0">
                <a:latin typeface="Book Antiqua" pitchFamily="18" charset="0"/>
              </a:rPr>
              <a:t>γ</a:t>
            </a:r>
            <a:r>
              <a:rPr lang="cs-CZ" sz="2800" baseline="30000" dirty="0">
                <a:latin typeface="Book Antiqua" pitchFamily="18" charset="0"/>
              </a:rPr>
              <a:t>2</a:t>
            </a:r>
            <a:r>
              <a:rPr lang="cs-CZ" sz="2800" i="1" dirty="0">
                <a:latin typeface="Book Antiqua" pitchFamily="18" charset="0"/>
              </a:rPr>
              <a:t>c</a:t>
            </a:r>
            <a:r>
              <a:rPr lang="cs-CZ" sz="2800" baseline="30000" dirty="0">
                <a:latin typeface="Book Antiqua" pitchFamily="18" charset="0"/>
              </a:rPr>
              <a:t>2</a:t>
            </a:r>
            <a:r>
              <a:rPr lang="cs-CZ" sz="2800" i="1" dirty="0">
                <a:latin typeface="Book Antiqua" pitchFamily="18" charset="0"/>
              </a:rPr>
              <a:t> </a:t>
            </a:r>
            <a:r>
              <a:rPr lang="cs-CZ" sz="2800" dirty="0">
                <a:latin typeface="Book Antiqua" pitchFamily="18" charset="0"/>
              </a:rPr>
              <a:t>(</a:t>
            </a:r>
            <a:r>
              <a:rPr lang="cs-CZ" sz="2800" i="1" dirty="0">
                <a:latin typeface="Book Antiqua" pitchFamily="18" charset="0"/>
              </a:rPr>
              <a:t>v</a:t>
            </a:r>
            <a:r>
              <a:rPr lang="cs-CZ" sz="2800" baseline="30000" dirty="0">
                <a:latin typeface="Book Antiqua" pitchFamily="18" charset="0"/>
              </a:rPr>
              <a:t>2</a:t>
            </a:r>
            <a:r>
              <a:rPr lang="cs-CZ" sz="2800" i="1" dirty="0">
                <a:latin typeface="Book Antiqua" pitchFamily="18" charset="0"/>
              </a:rPr>
              <a:t>/c</a:t>
            </a:r>
            <a:r>
              <a:rPr lang="cs-CZ" sz="2800" baseline="30000" dirty="0">
                <a:latin typeface="Book Antiqua" pitchFamily="18" charset="0"/>
              </a:rPr>
              <a:t>2</a:t>
            </a:r>
            <a:r>
              <a:rPr lang="el-GR" sz="2800" i="1" dirty="0">
                <a:latin typeface="Book Antiqua" pitchFamily="18" charset="0"/>
              </a:rPr>
              <a:t> </a:t>
            </a:r>
            <a:r>
              <a:rPr lang="cs-CZ" sz="2800" dirty="0">
                <a:latin typeface="Book Antiqua" pitchFamily="18" charset="0"/>
              </a:rPr>
              <a:t>– 1) </a:t>
            </a:r>
            <a:r>
              <a:rPr lang="cs-CZ" sz="2800" i="1" dirty="0">
                <a:latin typeface="Book Antiqua" pitchFamily="18" charset="0"/>
              </a:rPr>
              <a:t>= </a:t>
            </a:r>
            <a:r>
              <a:rPr lang="cs-CZ" sz="2800" dirty="0">
                <a:latin typeface="Book Antiqua" pitchFamily="18" charset="0"/>
              </a:rPr>
              <a:t>–</a:t>
            </a:r>
            <a:r>
              <a:rPr lang="cs-CZ" sz="2800" i="1" dirty="0">
                <a:latin typeface="Book Antiqua" pitchFamily="18" charset="0"/>
              </a:rPr>
              <a:t>c</a:t>
            </a:r>
            <a:r>
              <a:rPr lang="cs-CZ" sz="2800" baseline="30000" dirty="0">
                <a:latin typeface="Book Antiqua" pitchFamily="18" charset="0"/>
              </a:rPr>
              <a:t>2</a:t>
            </a:r>
          </a:p>
        </p:txBody>
      </p:sp>
      <p:sp>
        <p:nvSpPr>
          <p:cNvPr id="7" name="Zástupný symbol pro obsah 2"/>
          <p:cNvSpPr>
            <a:spLocks/>
          </p:cNvSpPr>
          <p:nvPr/>
        </p:nvSpPr>
        <p:spPr bwMode="auto">
          <a:xfrm>
            <a:off x="-107950" y="4145335"/>
            <a:ext cx="9251950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dirty="0" err="1" smtClean="0">
                <a:latin typeface="Book Antiqua" pitchFamily="18" charset="0"/>
              </a:rPr>
              <a:t>Čtyřzrychlení</a:t>
            </a:r>
            <a:r>
              <a:rPr lang="cs-CZ" sz="2800" dirty="0" smtClean="0">
                <a:latin typeface="Book Antiqua" pitchFamily="18" charset="0"/>
              </a:rPr>
              <a:t> </a:t>
            </a:r>
            <a:r>
              <a:rPr lang="cs-CZ" sz="2800" dirty="0">
                <a:latin typeface="Book Antiqua" pitchFamily="18" charset="0"/>
              </a:rPr>
              <a:t>je vždy kolmé na </a:t>
            </a:r>
            <a:r>
              <a:rPr lang="cs-CZ" sz="2800" dirty="0" err="1" smtClean="0">
                <a:latin typeface="Book Antiqua" pitchFamily="18" charset="0"/>
              </a:rPr>
              <a:t>čtyřrychlost</a:t>
            </a:r>
            <a:endParaRPr lang="cs-CZ" sz="2800" i="1" dirty="0">
              <a:latin typeface="Book Antiqua" pitchFamily="18" charset="0"/>
            </a:endParaRPr>
          </a:p>
        </p:txBody>
      </p:sp>
      <p:sp>
        <p:nvSpPr>
          <p:cNvPr id="72711" name="Zástupný symbol pro datum 7"/>
          <p:cNvSpPr txBox="1">
            <a:spLocks noGrp="1"/>
          </p:cNvSpPr>
          <p:nvPr/>
        </p:nvSpPr>
        <p:spPr bwMode="auto">
          <a:xfrm>
            <a:off x="6484938" y="0"/>
            <a:ext cx="263366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200" dirty="0" smtClean="0">
                <a:solidFill>
                  <a:srgbClr val="D38E27"/>
                </a:solidFill>
              </a:rPr>
              <a:t>2018-05-18  </a:t>
            </a:r>
            <a:r>
              <a:rPr lang="cs-CZ" sz="1200" dirty="0">
                <a:solidFill>
                  <a:srgbClr val="D38E27"/>
                </a:solidFill>
              </a:rPr>
              <a:t>-  </a:t>
            </a:r>
            <a:r>
              <a:rPr lang="cs-CZ" sz="1200" dirty="0" err="1">
                <a:solidFill>
                  <a:srgbClr val="D38E27"/>
                </a:solidFill>
              </a:rPr>
              <a:t>FyM</a:t>
            </a:r>
            <a:r>
              <a:rPr lang="cs-CZ" sz="1200" dirty="0">
                <a:solidFill>
                  <a:srgbClr val="D38E27"/>
                </a:solidFill>
              </a:rPr>
              <a:t> - Obdržálek</a:t>
            </a:r>
          </a:p>
        </p:txBody>
      </p:sp>
      <p:sp>
        <p:nvSpPr>
          <p:cNvPr id="11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8A7CBE05-6BE1-4E9E-BE9A-E3160950379B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40</a:t>
            </a:fld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/48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10" name="Zástupný symbol pro obsah 2"/>
          <p:cNvSpPr>
            <a:spLocks/>
          </p:cNvSpPr>
          <p:nvPr/>
        </p:nvSpPr>
        <p:spPr bwMode="auto">
          <a:xfrm>
            <a:off x="-96955" y="4750219"/>
            <a:ext cx="9251950" cy="971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dirty="0" smtClean="0">
                <a:latin typeface="Book Antiqua" pitchFamily="18" charset="0"/>
              </a:rPr>
              <a:t>Idea: formulace </a:t>
            </a:r>
            <a:r>
              <a:rPr lang="cs-CZ" sz="2800" dirty="0" err="1" smtClean="0">
                <a:latin typeface="Book Antiqua" pitchFamily="18" charset="0"/>
              </a:rPr>
              <a:t>fyz</a:t>
            </a:r>
            <a:r>
              <a:rPr lang="cs-CZ" sz="2800" dirty="0" smtClean="0">
                <a:latin typeface="Book Antiqua" pitchFamily="18" charset="0"/>
              </a:rPr>
              <a:t>. zákonů ve </a:t>
            </a:r>
            <a:r>
              <a:rPr lang="cs-CZ" sz="2800" dirty="0" err="1" smtClean="0">
                <a:latin typeface="Book Antiqua" pitchFamily="18" charset="0"/>
              </a:rPr>
              <a:t>čtyřveličinách</a:t>
            </a:r>
            <a:r>
              <a:rPr lang="cs-CZ" sz="2800" dirty="0" smtClean="0">
                <a:latin typeface="Book Antiqua" pitchFamily="18" charset="0"/>
              </a:rPr>
              <a:t> </a:t>
            </a:r>
            <a:br>
              <a:rPr lang="cs-CZ" sz="2800" dirty="0" smtClean="0">
                <a:latin typeface="Book Antiqua" pitchFamily="18" charset="0"/>
              </a:rPr>
            </a:br>
            <a:r>
              <a:rPr lang="cs-CZ" sz="2800" dirty="0" smtClean="0">
                <a:latin typeface="Book Antiqua" pitchFamily="18" charset="0"/>
              </a:rPr>
              <a:t>(invarianty = </a:t>
            </a:r>
            <a:r>
              <a:rPr lang="cs-CZ" sz="2800" dirty="0" err="1" smtClean="0">
                <a:latin typeface="Book Antiqua" pitchFamily="18" charset="0"/>
              </a:rPr>
              <a:t>čtyřskaláry</a:t>
            </a:r>
            <a:r>
              <a:rPr lang="cs-CZ" sz="2800" dirty="0" smtClean="0">
                <a:latin typeface="Book Antiqua" pitchFamily="18" charset="0"/>
              </a:rPr>
              <a:t>, </a:t>
            </a:r>
            <a:r>
              <a:rPr lang="cs-CZ" sz="2800" dirty="0" err="1" smtClean="0">
                <a:latin typeface="Book Antiqua" pitchFamily="18" charset="0"/>
              </a:rPr>
              <a:t>čtyřvektory</a:t>
            </a:r>
            <a:r>
              <a:rPr lang="cs-CZ" sz="2800" dirty="0" smtClean="0">
                <a:latin typeface="Book Antiqua" pitchFamily="18" charset="0"/>
              </a:rPr>
              <a:t>, …).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dirty="0" smtClean="0">
                <a:latin typeface="Book Antiqua" pitchFamily="18" charset="0"/>
              </a:rPr>
              <a:t>Pak z platnosti v jedné IS plyne platnost vždy.</a:t>
            </a:r>
            <a:endParaRPr lang="cs-CZ" sz="2800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3813" y="3533779"/>
                <a:ext cx="9251950" cy="3324221"/>
              </a:xfrm>
            </p:spPr>
            <p:txBody>
              <a:bodyPr/>
              <a:lstStyle/>
              <a:p>
                <a:pPr lvl="1" eaLnBrk="1" hangingPunct="1"/>
                <a:r>
                  <a:rPr lang="cs-CZ" sz="3600" dirty="0" smtClean="0">
                    <a:solidFill>
                      <a:schemeClr val="tx1"/>
                    </a:solidFill>
                    <a:latin typeface="Book Antiqua" pitchFamily="18" charset="0"/>
                  </a:rPr>
                  <a:t>Hmotnost </a:t>
                </a:r>
                <a:r>
                  <a:rPr lang="cs-CZ" sz="3600" b="1" i="1" dirty="0" smtClean="0">
                    <a:solidFill>
                      <a:schemeClr val="tx1"/>
                    </a:solidFill>
                    <a:latin typeface="Book Antiqua" pitchFamily="18" charset="0"/>
                  </a:rPr>
                  <a:t>setrvačná</a:t>
                </a:r>
                <a:r>
                  <a:rPr lang="cs-CZ" sz="3600" dirty="0" smtClean="0">
                    <a:solidFill>
                      <a:schemeClr val="tx1"/>
                    </a:solidFill>
                    <a:latin typeface="Book Antiqua" pitchFamily="18" charset="0"/>
                  </a:rPr>
                  <a:t>:</a:t>
                </a:r>
              </a:p>
              <a:p>
                <a:pPr lvl="2" eaLnBrk="1" hangingPunct="1"/>
                <a:r>
                  <a:rPr lang="cs-CZ" sz="3600" dirty="0" smtClean="0">
                    <a:solidFill>
                      <a:schemeClr val="tx1"/>
                    </a:solidFill>
                    <a:latin typeface="Book Antiqua" pitchFamily="18" charset="0"/>
                  </a:rPr>
                  <a:t>v 3D hybnosti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36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sz="3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</m:oMath>
                </a14:m>
                <a:r>
                  <a:rPr lang="cs-CZ" sz="3600" i="1" dirty="0" smtClean="0">
                    <a:solidFill>
                      <a:schemeClr val="tx1"/>
                    </a:solidFill>
                    <a:latin typeface="Book Antiqua" pitchFamily="18" charset="0"/>
                  </a:rPr>
                  <a:t> = m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cs-CZ" sz="3600" i="1" dirty="0">
                            <a:solidFill>
                              <a:schemeClr val="tx1"/>
                            </a:solidFill>
                            <a:latin typeface="Book Antiqua" pitchFamily="18" charset="0"/>
                          </a:rPr>
                          <m:t>v</m:t>
                        </m:r>
                      </m:e>
                    </m:acc>
                  </m:oMath>
                </a14:m>
                <a:r>
                  <a:rPr lang="cs-CZ" sz="3600" dirty="0" smtClean="0">
                    <a:solidFill>
                      <a:schemeClr val="tx1"/>
                    </a:solidFill>
                    <a:latin typeface="Book Antiqua" pitchFamily="18" charset="0"/>
                  </a:rPr>
                  <a:t>, </a:t>
                </a:r>
              </a:p>
              <a:p>
                <a:pPr lvl="2" eaLnBrk="1" hangingPunct="1"/>
                <a:r>
                  <a:rPr lang="cs-CZ" sz="3600" dirty="0" smtClean="0">
                    <a:solidFill>
                      <a:schemeClr val="tx1"/>
                    </a:solidFill>
                    <a:latin typeface="Book Antiqua" pitchFamily="18" charset="0"/>
                  </a:rPr>
                  <a:t>ve 2NZ: </a:t>
                </a:r>
                <a:r>
                  <a:rPr lang="cs-CZ" sz="3600" i="1" dirty="0" smtClean="0">
                    <a:solidFill>
                      <a:schemeClr val="tx1"/>
                    </a:solidFill>
                    <a:latin typeface="Book Antiqua" pitchFamily="18" charset="0"/>
                  </a:rPr>
                  <a:t>m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cs-CZ" sz="3600" i="1" dirty="0">
                            <a:solidFill>
                              <a:schemeClr val="tx1"/>
                            </a:solidFill>
                            <a:latin typeface="Book Antiqua" pitchFamily="18" charset="0"/>
                          </a:rPr>
                          <m:t>a</m:t>
                        </m:r>
                      </m:e>
                    </m:acc>
                  </m:oMath>
                </a14:m>
                <a:r>
                  <a:rPr lang="cs-CZ" sz="3600" i="1" dirty="0" smtClean="0">
                    <a:solidFill>
                      <a:schemeClr val="tx1"/>
                    </a:solidFill>
                    <a:latin typeface="Book Antiqua" pitchFamily="18" charset="0"/>
                  </a:rPr>
                  <a:t> </a:t>
                </a:r>
                <a:r>
                  <a:rPr lang="cs-CZ" sz="3600" dirty="0" smtClean="0">
                    <a:solidFill>
                      <a:schemeClr val="tx1"/>
                    </a:solidFill>
                    <a:latin typeface="Book Antiqua" pitchFamily="18" charset="0"/>
                  </a:rPr>
                  <a:t>= ∑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3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cs-CZ" sz="3600" i="1" dirty="0">
                            <a:solidFill>
                              <a:schemeClr val="tx1"/>
                            </a:solidFill>
                            <a:latin typeface="Book Antiqua" pitchFamily="18" charset="0"/>
                          </a:rPr>
                          <m:t>F</m:t>
                        </m:r>
                      </m:e>
                    </m:acc>
                  </m:oMath>
                </a14:m>
                <a:r>
                  <a:rPr lang="cs-CZ" sz="3600" i="1" dirty="0" smtClean="0">
                    <a:solidFill>
                      <a:schemeClr val="tx1"/>
                    </a:solidFill>
                    <a:latin typeface="Book Antiqua" pitchFamily="18" charset="0"/>
                  </a:rPr>
                  <a:t> </a:t>
                </a:r>
                <a:r>
                  <a:rPr lang="cs-CZ" sz="2800" dirty="0" smtClean="0">
                    <a:solidFill>
                      <a:schemeClr val="tx1"/>
                    </a:solidFill>
                    <a:latin typeface="Book Antiqua" pitchFamily="18" charset="0"/>
                  </a:rPr>
                  <a:t>anebo</a:t>
                </a:r>
                <a:r>
                  <a:rPr lang="cs-CZ" sz="3600" dirty="0" smtClean="0">
                    <a:solidFill>
                      <a:schemeClr val="tx1"/>
                    </a:solidFill>
                    <a:latin typeface="Book Antiqua" pitchFamily="18" charset="0"/>
                  </a:rPr>
                  <a:t> </a:t>
                </a:r>
                <a:r>
                  <a:rPr lang="cs-CZ" sz="3600" dirty="0" err="1" smtClean="0">
                    <a:solidFill>
                      <a:schemeClr val="tx1"/>
                    </a:solidFill>
                    <a:latin typeface="Book Antiqua" pitchFamily="18" charset="0"/>
                  </a:rPr>
                  <a:t>d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3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sz="3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</m:oMath>
                </a14:m>
                <a:r>
                  <a:rPr lang="cs-CZ" sz="3600" dirty="0" smtClean="0">
                    <a:solidFill>
                      <a:schemeClr val="tx1"/>
                    </a:solidFill>
                    <a:latin typeface="Book Antiqua" pitchFamily="18" charset="0"/>
                  </a:rPr>
                  <a:t>/</a:t>
                </a:r>
                <a:r>
                  <a:rPr lang="cs-CZ" sz="3600" dirty="0" err="1" smtClean="0">
                    <a:solidFill>
                      <a:schemeClr val="tx1"/>
                    </a:solidFill>
                    <a:latin typeface="Book Antiqua" pitchFamily="18" charset="0"/>
                  </a:rPr>
                  <a:t>d</a:t>
                </a:r>
                <a:r>
                  <a:rPr lang="cs-CZ" sz="3600" i="1" dirty="0" err="1" smtClean="0">
                    <a:solidFill>
                      <a:schemeClr val="tx1"/>
                    </a:solidFill>
                    <a:latin typeface="Book Antiqua" pitchFamily="18" charset="0"/>
                  </a:rPr>
                  <a:t>t</a:t>
                </a:r>
                <a:r>
                  <a:rPr lang="cs-CZ" sz="3600" i="1" dirty="0" smtClean="0">
                    <a:solidFill>
                      <a:schemeClr val="tx1"/>
                    </a:solidFill>
                    <a:latin typeface="Book Antiqua" pitchFamily="18" charset="0"/>
                  </a:rPr>
                  <a:t> </a:t>
                </a:r>
                <a:r>
                  <a:rPr lang="cs-CZ" sz="3600" dirty="0" smtClean="0">
                    <a:solidFill>
                      <a:schemeClr val="tx1"/>
                    </a:solidFill>
                    <a:latin typeface="Book Antiqua" pitchFamily="18" charset="0"/>
                  </a:rPr>
                  <a:t>= </a:t>
                </a:r>
                <a:r>
                  <a:rPr lang="cs-CZ" sz="3600" dirty="0">
                    <a:solidFill>
                      <a:schemeClr val="tx1"/>
                    </a:solidFill>
                    <a:latin typeface="Book Antiqua" pitchFamily="18" charset="0"/>
                  </a:rPr>
                  <a:t>∑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3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cs-CZ" sz="3600" i="1" dirty="0">
                            <a:solidFill>
                              <a:schemeClr val="tx1"/>
                            </a:solidFill>
                            <a:latin typeface="Book Antiqua" pitchFamily="18" charset="0"/>
                          </a:rPr>
                          <m:t>F</m:t>
                        </m:r>
                      </m:e>
                    </m:acc>
                  </m:oMath>
                </a14:m>
                <a:r>
                  <a:rPr lang="cs-CZ" sz="3600" i="1" dirty="0" smtClean="0">
                    <a:solidFill>
                      <a:schemeClr val="tx1"/>
                    </a:solidFill>
                    <a:latin typeface="Book Antiqua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3813" y="3533779"/>
                <a:ext cx="9251950" cy="3324221"/>
              </a:xfrm>
              <a:blipFill rotWithShape="0">
                <a:blip r:embed="rId2"/>
                <a:stretch>
                  <a:fillRect t="-31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730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73731" name="Text Box 6"/>
          <p:cNvSpPr txBox="1">
            <a:spLocks noChangeArrowheads="1"/>
          </p:cNvSpPr>
          <p:nvPr/>
        </p:nvSpPr>
        <p:spPr bwMode="auto">
          <a:xfrm>
            <a:off x="1922463" y="423863"/>
            <a:ext cx="33178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Hmotnost m</a:t>
            </a:r>
            <a:endParaRPr lang="en-US" sz="4000" b="1" baseline="-25000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0" y="1211263"/>
            <a:ext cx="9251950" cy="284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3200" dirty="0" smtClean="0">
                <a:latin typeface="Book Antiqua" pitchFamily="18" charset="0"/>
              </a:rPr>
              <a:t>? Relativistický </a:t>
            </a:r>
            <a:r>
              <a:rPr lang="cs-CZ" sz="3200" dirty="0">
                <a:latin typeface="Book Antiqua" pitchFamily="18" charset="0"/>
              </a:rPr>
              <a:t>ekvivalent </a:t>
            </a:r>
            <a:r>
              <a:rPr lang="cs-CZ" sz="3200" dirty="0" smtClean="0">
                <a:latin typeface="Book Antiqua" pitchFamily="18" charset="0"/>
              </a:rPr>
              <a:t>hmotnosti </a:t>
            </a:r>
            <a:r>
              <a:rPr lang="cs-CZ" sz="3200" i="1" dirty="0" smtClean="0">
                <a:latin typeface="Book Antiqua" pitchFamily="18" charset="0"/>
              </a:rPr>
              <a:t>m</a:t>
            </a:r>
            <a:r>
              <a:rPr lang="cs-CZ" sz="2800" dirty="0" smtClean="0">
                <a:latin typeface="Book Antiqua" pitchFamily="18" charset="0"/>
              </a:rPr>
              <a:t> 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dirty="0" smtClean="0">
                <a:latin typeface="Book Antiqua" pitchFamily="18" charset="0"/>
              </a:rPr>
              <a:t>   Hmotnost </a:t>
            </a:r>
            <a:r>
              <a:rPr lang="en-US" sz="2800" dirty="0" smtClean="0">
                <a:latin typeface="Book Antiqua" pitchFamily="18" charset="0"/>
              </a:rPr>
              <a:t>se </a:t>
            </a:r>
            <a:r>
              <a:rPr lang="cs-CZ" sz="2800" dirty="0" smtClean="0">
                <a:latin typeface="Book Antiqua" pitchFamily="18" charset="0"/>
              </a:rPr>
              <a:t>vyskytuje</a:t>
            </a:r>
            <a:r>
              <a:rPr lang="en-US" sz="2800" dirty="0">
                <a:latin typeface="Book Antiqua" pitchFamily="18" charset="0"/>
              </a:rPr>
              <a:t>:</a:t>
            </a:r>
            <a:endParaRPr lang="cs-CZ" sz="2800" dirty="0">
              <a:latin typeface="Book Antiqua" pitchFamily="18" charset="0"/>
            </a:endParaRPr>
          </a:p>
          <a:p>
            <a:pPr marL="1143000" lvl="2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</a:pPr>
            <a:r>
              <a:rPr lang="cs-CZ" sz="3200" dirty="0" smtClean="0">
                <a:latin typeface="Book Antiqua" pitchFamily="18" charset="0"/>
              </a:rPr>
              <a:t>v </a:t>
            </a:r>
            <a:r>
              <a:rPr lang="cs-CZ" sz="3200" dirty="0">
                <a:latin typeface="Book Antiqua" pitchFamily="18" charset="0"/>
              </a:rPr>
              <a:t>gravitačním zákoně </a:t>
            </a:r>
            <a:r>
              <a:rPr lang="cs-CZ" sz="3200" dirty="0" smtClean="0">
                <a:latin typeface="Book Antiqua" pitchFamily="18" charset="0"/>
              </a:rPr>
              <a:t>… gravitační  </a:t>
            </a:r>
            <a:r>
              <a:rPr lang="cs-CZ" sz="3200" dirty="0" smtClean="0">
                <a:solidFill>
                  <a:srgbClr val="FF0000"/>
                </a:solidFill>
                <a:latin typeface="Book Antiqua" pitchFamily="18" charset="0"/>
                <a:sym typeface="Wingdings" panose="05000000000000000000" pitchFamily="2" charset="2"/>
              </a:rPr>
              <a:t></a:t>
            </a:r>
            <a:endParaRPr lang="cs-CZ" sz="3200" dirty="0">
              <a:solidFill>
                <a:srgbClr val="FF0000"/>
              </a:solidFill>
              <a:latin typeface="Book Antiqua" pitchFamily="18" charset="0"/>
            </a:endParaRPr>
          </a:p>
          <a:p>
            <a:pPr marL="1143000" lvl="2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</a:pPr>
            <a:r>
              <a:rPr lang="cs-CZ" sz="3200" dirty="0">
                <a:latin typeface="Book Antiqua" pitchFamily="18" charset="0"/>
              </a:rPr>
              <a:t>v pohybových rovnicích </a:t>
            </a:r>
            <a:r>
              <a:rPr lang="cs-CZ" sz="3200" dirty="0" smtClean="0">
                <a:latin typeface="Book Antiqua" pitchFamily="18" charset="0"/>
              </a:rPr>
              <a:t>… setrvačná  </a:t>
            </a:r>
            <a:r>
              <a:rPr lang="cs-CZ" sz="3200" dirty="0" smtClean="0">
                <a:solidFill>
                  <a:srgbClr val="32B503"/>
                </a:solidFill>
                <a:latin typeface="Book Antiqua" pitchFamily="18" charset="0"/>
                <a:sym typeface="Wingdings" panose="05000000000000000000" pitchFamily="2" charset="2"/>
              </a:rPr>
              <a:t></a:t>
            </a:r>
            <a:endParaRPr lang="cs-CZ" sz="3200" dirty="0">
              <a:solidFill>
                <a:srgbClr val="32B503"/>
              </a:solidFill>
              <a:latin typeface="Book Antiqua" pitchFamily="18" charset="0"/>
            </a:endParaRPr>
          </a:p>
        </p:txBody>
      </p:sp>
      <p:sp>
        <p:nvSpPr>
          <p:cNvPr id="73733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200" dirty="0" smtClean="0">
                <a:solidFill>
                  <a:srgbClr val="D38E27"/>
                </a:solidFill>
              </a:rPr>
              <a:t>2018-05-18  </a:t>
            </a:r>
            <a:r>
              <a:rPr lang="cs-CZ" sz="1200" dirty="0">
                <a:solidFill>
                  <a:srgbClr val="D38E27"/>
                </a:solidFill>
              </a:rPr>
              <a:t>-  </a:t>
            </a:r>
            <a:r>
              <a:rPr lang="cs-CZ" sz="1200" dirty="0" err="1">
                <a:solidFill>
                  <a:srgbClr val="D38E27"/>
                </a:solidFill>
              </a:rPr>
              <a:t>FyM</a:t>
            </a:r>
            <a:r>
              <a:rPr lang="cs-CZ" sz="1200" dirty="0">
                <a:solidFill>
                  <a:srgbClr val="D38E27"/>
                </a:solidFill>
              </a:rPr>
              <a:t> - Obdržálek</a:t>
            </a:r>
          </a:p>
        </p:txBody>
      </p:sp>
      <p:sp>
        <p:nvSpPr>
          <p:cNvPr id="8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FE04A538-E619-47DA-89C3-6FF8A8A5365A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41</a:t>
            </a:fld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/48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74754" name="Text Box 6"/>
          <p:cNvSpPr txBox="1">
            <a:spLocks noChangeArrowheads="1"/>
          </p:cNvSpPr>
          <p:nvPr/>
        </p:nvSpPr>
        <p:spPr bwMode="auto">
          <a:xfrm>
            <a:off x="1922462" y="423863"/>
            <a:ext cx="455453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000" b="1" i="1" dirty="0">
                <a:latin typeface="Book Antiqua" pitchFamily="18" charset="0"/>
              </a:rPr>
              <a:t>Hmotnost </a:t>
            </a:r>
            <a:r>
              <a:rPr lang="cs-CZ" sz="4000" b="1" i="1" dirty="0" smtClean="0">
                <a:latin typeface="Book Antiqua" pitchFamily="18" charset="0"/>
              </a:rPr>
              <a:t>m : plán</a:t>
            </a:r>
            <a:endParaRPr lang="en-US" sz="4000" b="1" baseline="-25000" dirty="0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/>
          </p:cNvSpPr>
          <p:nvPr/>
        </p:nvSpPr>
        <p:spPr bwMode="auto">
          <a:xfrm>
            <a:off x="-549275" y="1411288"/>
            <a:ext cx="9693275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dirty="0">
                <a:latin typeface="Book Antiqua" pitchFamily="18" charset="0"/>
              </a:rPr>
              <a:t>Vyřešíme nepružnou srážku dvou stejných částic, a to </a:t>
            </a:r>
          </a:p>
          <a:p>
            <a:pPr marL="1143000" lvl="2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</a:pPr>
            <a:r>
              <a:rPr lang="cs-CZ" sz="2400" dirty="0">
                <a:latin typeface="Book Antiqua" pitchFamily="18" charset="0"/>
              </a:rPr>
              <a:t>v soustavě </a:t>
            </a:r>
            <a:r>
              <a:rPr lang="cs-CZ" sz="2400" b="1" i="1" dirty="0">
                <a:latin typeface="Book Antiqua" pitchFamily="18" charset="0"/>
              </a:rPr>
              <a:t>S</a:t>
            </a:r>
            <a:r>
              <a:rPr lang="cs-CZ" sz="2400" dirty="0">
                <a:latin typeface="Book Antiqua" pitchFamily="18" charset="0"/>
              </a:rPr>
              <a:t>, v níž </a:t>
            </a:r>
            <a:r>
              <a:rPr lang="cs-CZ" sz="2400" dirty="0" smtClean="0">
                <a:latin typeface="Book Antiqua" pitchFamily="18" charset="0"/>
              </a:rPr>
              <a:t>na začátku stojí </a:t>
            </a:r>
            <a:r>
              <a:rPr lang="cs-CZ" sz="2400" b="1" i="1" dirty="0">
                <a:latin typeface="Book Antiqua" pitchFamily="18" charset="0"/>
              </a:rPr>
              <a:t>druhá </a:t>
            </a:r>
            <a:r>
              <a:rPr lang="cs-CZ" sz="2400" dirty="0">
                <a:latin typeface="Book Antiqua" pitchFamily="18" charset="0"/>
              </a:rPr>
              <a:t>koule, </a:t>
            </a:r>
          </a:p>
          <a:p>
            <a:pPr marL="1143000" lvl="2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</a:pPr>
            <a:r>
              <a:rPr lang="cs-CZ" sz="2400" dirty="0">
                <a:latin typeface="Book Antiqua" pitchFamily="18" charset="0"/>
              </a:rPr>
              <a:t> v soustavě </a:t>
            </a:r>
            <a:r>
              <a:rPr lang="cs-CZ" sz="2400" b="1" i="1" dirty="0">
                <a:latin typeface="Book Antiqua" pitchFamily="18" charset="0"/>
              </a:rPr>
              <a:t>S</a:t>
            </a:r>
            <a:r>
              <a:rPr lang="en-GB" sz="2400" b="1" dirty="0">
                <a:latin typeface="Book Antiqua" pitchFamily="18" charset="0"/>
              </a:rPr>
              <a:t>’</a:t>
            </a:r>
            <a:r>
              <a:rPr lang="cs-CZ" sz="2400" dirty="0">
                <a:latin typeface="Book Antiqua" pitchFamily="18" charset="0"/>
              </a:rPr>
              <a:t>, v níž na začátku stojí </a:t>
            </a:r>
            <a:r>
              <a:rPr lang="cs-CZ" sz="2400" b="1" i="1" dirty="0">
                <a:latin typeface="Book Antiqua" pitchFamily="18" charset="0"/>
              </a:rPr>
              <a:t>první </a:t>
            </a:r>
            <a:r>
              <a:rPr lang="cs-CZ" sz="2400" dirty="0">
                <a:latin typeface="Book Antiqua" pitchFamily="18" charset="0"/>
              </a:rPr>
              <a:t>koule.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dirty="0">
                <a:latin typeface="Book Antiqua" pitchFamily="18" charset="0"/>
              </a:rPr>
              <a:t>Obě řešení </a:t>
            </a:r>
            <a:r>
              <a:rPr lang="cs-CZ" sz="2800" b="1" i="1" dirty="0" smtClean="0">
                <a:latin typeface="Book Antiqua" pitchFamily="18" charset="0"/>
              </a:rPr>
              <a:t>porovnáme</a:t>
            </a:r>
            <a:r>
              <a:rPr lang="cs-CZ" sz="2800" dirty="0" smtClean="0">
                <a:latin typeface="Book Antiqua" pitchFamily="18" charset="0"/>
              </a:rPr>
              <a:t> </a:t>
            </a:r>
            <a:r>
              <a:rPr lang="cs-CZ" sz="2800" dirty="0">
                <a:latin typeface="Book Antiqua" pitchFamily="18" charset="0"/>
              </a:rPr>
              <a:t>Lorentzovou transformací.</a:t>
            </a:r>
          </a:p>
        </p:txBody>
      </p:sp>
      <p:sp>
        <p:nvSpPr>
          <p:cNvPr id="107529" name="Oval 9"/>
          <p:cNvSpPr>
            <a:spLocks noChangeArrowheads="1"/>
          </p:cNvSpPr>
          <p:nvPr/>
        </p:nvSpPr>
        <p:spPr bwMode="auto">
          <a:xfrm>
            <a:off x="774700" y="5257800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7530" name="Oval 10"/>
          <p:cNvSpPr>
            <a:spLocks noChangeArrowheads="1"/>
          </p:cNvSpPr>
          <p:nvPr/>
        </p:nvSpPr>
        <p:spPr bwMode="auto">
          <a:xfrm>
            <a:off x="2212975" y="5299075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58" name="Text Box 11"/>
          <p:cNvSpPr txBox="1">
            <a:spLocks noChangeArrowheads="1"/>
          </p:cNvSpPr>
          <p:nvPr/>
        </p:nvSpPr>
        <p:spPr bwMode="auto">
          <a:xfrm>
            <a:off x="1052513" y="3398838"/>
            <a:ext cx="655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S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74759" name="Text Box 12"/>
          <p:cNvSpPr txBox="1">
            <a:spLocks noChangeArrowheads="1"/>
          </p:cNvSpPr>
          <p:nvPr/>
        </p:nvSpPr>
        <p:spPr bwMode="auto">
          <a:xfrm>
            <a:off x="6675438" y="3400425"/>
            <a:ext cx="655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S</a:t>
            </a:r>
            <a:r>
              <a:rPr lang="en-GB" sz="2400" i="1">
                <a:latin typeface="Book Antiqua" pitchFamily="18" charset="0"/>
              </a:rPr>
              <a:t>’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107533" name="Line 13"/>
          <p:cNvSpPr>
            <a:spLocks noChangeShapeType="1"/>
          </p:cNvSpPr>
          <p:nvPr/>
        </p:nvSpPr>
        <p:spPr bwMode="auto">
          <a:xfrm>
            <a:off x="963613" y="5511800"/>
            <a:ext cx="1071562" cy="19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07534" name="Text Box 14"/>
          <p:cNvSpPr txBox="1">
            <a:spLocks noChangeArrowheads="1"/>
          </p:cNvSpPr>
          <p:nvPr/>
        </p:nvSpPr>
        <p:spPr bwMode="auto">
          <a:xfrm>
            <a:off x="1697038" y="5083175"/>
            <a:ext cx="5095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v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107535" name="Oval 15"/>
          <p:cNvSpPr>
            <a:spLocks noChangeArrowheads="1"/>
          </p:cNvSpPr>
          <p:nvPr/>
        </p:nvSpPr>
        <p:spPr bwMode="auto">
          <a:xfrm>
            <a:off x="1752600" y="4610100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7536" name="Oval 16"/>
          <p:cNvSpPr>
            <a:spLocks noChangeArrowheads="1"/>
          </p:cNvSpPr>
          <p:nvPr/>
        </p:nvSpPr>
        <p:spPr bwMode="auto">
          <a:xfrm>
            <a:off x="2257425" y="4625975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7537" name="Oval 17"/>
          <p:cNvSpPr>
            <a:spLocks noChangeArrowheads="1"/>
          </p:cNvSpPr>
          <p:nvPr/>
        </p:nvSpPr>
        <p:spPr bwMode="auto">
          <a:xfrm>
            <a:off x="2647950" y="3752850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7538" name="Oval 18"/>
          <p:cNvSpPr>
            <a:spLocks noChangeArrowheads="1"/>
          </p:cNvSpPr>
          <p:nvPr/>
        </p:nvSpPr>
        <p:spPr bwMode="auto">
          <a:xfrm>
            <a:off x="3089275" y="3762375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7539" name="Line 19"/>
          <p:cNvSpPr>
            <a:spLocks noChangeShapeType="1"/>
          </p:cNvSpPr>
          <p:nvPr/>
        </p:nvSpPr>
        <p:spPr bwMode="auto">
          <a:xfrm>
            <a:off x="3448050" y="4011613"/>
            <a:ext cx="636588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07540" name="Text Box 20"/>
          <p:cNvSpPr txBox="1">
            <a:spLocks noChangeArrowheads="1"/>
          </p:cNvSpPr>
          <p:nvPr/>
        </p:nvSpPr>
        <p:spPr bwMode="auto">
          <a:xfrm>
            <a:off x="3749675" y="3630613"/>
            <a:ext cx="509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i="1" dirty="0" smtClean="0">
                <a:latin typeface="Book Antiqua" pitchFamily="18" charset="0"/>
              </a:rPr>
              <a:t>w</a:t>
            </a:r>
            <a:endParaRPr lang="en-US" sz="2400" i="1" dirty="0">
              <a:latin typeface="Book Antiqua" pitchFamily="18" charset="0"/>
            </a:endParaRPr>
          </a:p>
        </p:txBody>
      </p:sp>
      <p:sp>
        <p:nvSpPr>
          <p:cNvPr id="107541" name="Oval 21"/>
          <p:cNvSpPr>
            <a:spLocks noChangeArrowheads="1"/>
          </p:cNvSpPr>
          <p:nvPr/>
        </p:nvSpPr>
        <p:spPr bwMode="auto">
          <a:xfrm>
            <a:off x="6645275" y="5364163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7542" name="Oval 22"/>
          <p:cNvSpPr>
            <a:spLocks noChangeArrowheads="1"/>
          </p:cNvSpPr>
          <p:nvPr/>
        </p:nvSpPr>
        <p:spPr bwMode="auto">
          <a:xfrm>
            <a:off x="8004175" y="5405438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7543" name="Line 23"/>
          <p:cNvSpPr>
            <a:spLocks noChangeShapeType="1"/>
          </p:cNvSpPr>
          <p:nvPr/>
        </p:nvSpPr>
        <p:spPr bwMode="auto">
          <a:xfrm flipH="1" flipV="1">
            <a:off x="7335838" y="5608638"/>
            <a:ext cx="977900" cy="34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07544" name="Text Box 24"/>
          <p:cNvSpPr txBox="1">
            <a:spLocks noChangeArrowheads="1"/>
          </p:cNvSpPr>
          <p:nvPr/>
        </p:nvSpPr>
        <p:spPr bwMode="auto">
          <a:xfrm>
            <a:off x="7335838" y="5159375"/>
            <a:ext cx="752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-v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107545" name="Oval 25"/>
          <p:cNvSpPr>
            <a:spLocks noChangeArrowheads="1"/>
          </p:cNvSpPr>
          <p:nvPr/>
        </p:nvSpPr>
        <p:spPr bwMode="auto">
          <a:xfrm>
            <a:off x="6583363" y="4686300"/>
            <a:ext cx="525462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7546" name="Oval 26"/>
          <p:cNvSpPr>
            <a:spLocks noChangeArrowheads="1"/>
          </p:cNvSpPr>
          <p:nvPr/>
        </p:nvSpPr>
        <p:spPr bwMode="auto">
          <a:xfrm>
            <a:off x="7088188" y="4702175"/>
            <a:ext cx="525462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7547" name="Oval 27"/>
          <p:cNvSpPr>
            <a:spLocks noChangeArrowheads="1"/>
          </p:cNvSpPr>
          <p:nvPr/>
        </p:nvSpPr>
        <p:spPr bwMode="auto">
          <a:xfrm>
            <a:off x="5734050" y="3736975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7548" name="Oval 28"/>
          <p:cNvSpPr>
            <a:spLocks noChangeArrowheads="1"/>
          </p:cNvSpPr>
          <p:nvPr/>
        </p:nvSpPr>
        <p:spPr bwMode="auto">
          <a:xfrm>
            <a:off x="6175375" y="3746500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7549" name="Text Box 29"/>
          <p:cNvSpPr txBox="1">
            <a:spLocks noChangeArrowheads="1"/>
          </p:cNvSpPr>
          <p:nvPr/>
        </p:nvSpPr>
        <p:spPr bwMode="auto">
          <a:xfrm>
            <a:off x="5103813" y="3592513"/>
            <a:ext cx="847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i="1" dirty="0" smtClean="0">
                <a:latin typeface="Book Antiqua" pitchFamily="18" charset="0"/>
              </a:rPr>
              <a:t>-w</a:t>
            </a:r>
            <a:endParaRPr lang="en-US" sz="2400" i="1" dirty="0">
              <a:latin typeface="Book Antiqua" pitchFamily="18" charset="0"/>
            </a:endParaRPr>
          </a:p>
        </p:txBody>
      </p:sp>
      <p:sp>
        <p:nvSpPr>
          <p:cNvPr id="74777" name="Rectangle 32"/>
          <p:cNvSpPr>
            <a:spLocks noChangeArrowheads="1"/>
          </p:cNvSpPr>
          <p:nvPr/>
        </p:nvSpPr>
        <p:spPr bwMode="auto">
          <a:xfrm>
            <a:off x="433388" y="3494088"/>
            <a:ext cx="8710612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i="1"/>
          </a:p>
          <a:p>
            <a:endParaRPr lang="cs-CZ" i="1"/>
          </a:p>
          <a:p>
            <a:endParaRPr lang="cs-CZ" i="1"/>
          </a:p>
          <a:p>
            <a:endParaRPr lang="cs-CZ" i="1"/>
          </a:p>
          <a:p>
            <a:endParaRPr lang="cs-CZ" i="1"/>
          </a:p>
          <a:p>
            <a:endParaRPr lang="cs-CZ" i="1"/>
          </a:p>
        </p:txBody>
      </p:sp>
      <p:sp>
        <p:nvSpPr>
          <p:cNvPr id="107554" name="AutoShape 34"/>
          <p:cNvSpPr>
            <a:spLocks noChangeArrowheads="1"/>
          </p:cNvSpPr>
          <p:nvPr/>
        </p:nvSpPr>
        <p:spPr bwMode="auto">
          <a:xfrm>
            <a:off x="4248150" y="5578475"/>
            <a:ext cx="884238" cy="822325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tx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7555" name="Text Box 35"/>
          <p:cNvSpPr txBox="1">
            <a:spLocks noChangeArrowheads="1"/>
          </p:cNvSpPr>
          <p:nvPr/>
        </p:nvSpPr>
        <p:spPr bwMode="auto">
          <a:xfrm>
            <a:off x="4402138" y="6008688"/>
            <a:ext cx="565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i="1"/>
              <a:t>čas</a:t>
            </a:r>
            <a:endParaRPr lang="en-US" b="1" i="1"/>
          </a:p>
        </p:txBody>
      </p:sp>
      <p:sp>
        <p:nvSpPr>
          <p:cNvPr id="74780" name="Line 36"/>
          <p:cNvSpPr>
            <a:spLocks noChangeShapeType="1"/>
          </p:cNvSpPr>
          <p:nvPr/>
        </p:nvSpPr>
        <p:spPr bwMode="auto">
          <a:xfrm>
            <a:off x="4686300" y="3581400"/>
            <a:ext cx="0" cy="17907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7558" name="Line 38"/>
          <p:cNvSpPr>
            <a:spLocks noChangeShapeType="1"/>
          </p:cNvSpPr>
          <p:nvPr/>
        </p:nvSpPr>
        <p:spPr bwMode="auto">
          <a:xfrm flipH="1" flipV="1">
            <a:off x="5176838" y="3990975"/>
            <a:ext cx="679450" cy="17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" name="Text Box 14"/>
          <p:cNvSpPr txBox="1">
            <a:spLocks noChangeArrowheads="1"/>
          </p:cNvSpPr>
          <p:nvPr/>
        </p:nvSpPr>
        <p:spPr bwMode="auto">
          <a:xfrm>
            <a:off x="835025" y="5676900"/>
            <a:ext cx="625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i="1" baseline="-25000">
                <a:latin typeface="Book Antiqua" pitchFamily="18" charset="0"/>
              </a:rPr>
              <a:t>v</a:t>
            </a:r>
            <a:endParaRPr lang="en-US" sz="2400" i="1" baseline="-25000">
              <a:latin typeface="Book Antiqua" pitchFamily="18" charset="0"/>
            </a:endParaRPr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2251075" y="5703888"/>
            <a:ext cx="625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baseline="-25000">
                <a:latin typeface="Book Antiqua" pitchFamily="18" charset="0"/>
              </a:rPr>
              <a:t>0</a:t>
            </a:r>
            <a:endParaRPr lang="en-US" sz="2400" baseline="-25000">
              <a:latin typeface="Book Antiqua" pitchFamily="18" charset="0"/>
            </a:endParaRP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2873375" y="4214813"/>
            <a:ext cx="625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i="1" dirty="0" err="1" smtClean="0">
                <a:latin typeface="Book Antiqua" pitchFamily="18" charset="0"/>
              </a:rPr>
              <a:t>M</a:t>
            </a:r>
            <a:r>
              <a:rPr lang="cs-CZ" sz="2400" i="1" baseline="-25000" dirty="0" err="1" smtClean="0">
                <a:latin typeface="Book Antiqua" pitchFamily="18" charset="0"/>
              </a:rPr>
              <a:t>w</a:t>
            </a:r>
            <a:endParaRPr lang="en-US" sz="2400" i="1" baseline="-25000" dirty="0">
              <a:latin typeface="Book Antiqua" pitchFamily="18" charset="0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6684963" y="5781675"/>
            <a:ext cx="625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i="1" baseline="-25000">
                <a:latin typeface="Book Antiqua" pitchFamily="18" charset="0"/>
              </a:rPr>
              <a:t>v</a:t>
            </a:r>
            <a:endParaRPr lang="en-US" sz="2400" i="1" baseline="-25000">
              <a:latin typeface="Book Antiqua" pitchFamily="18" charset="0"/>
            </a:endParaRP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8101013" y="5808663"/>
            <a:ext cx="625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baseline="-25000">
                <a:latin typeface="Book Antiqua" pitchFamily="18" charset="0"/>
              </a:rPr>
              <a:t>0</a:t>
            </a:r>
            <a:endParaRPr lang="en-US" sz="2400" baseline="-25000">
              <a:latin typeface="Book Antiqua" pitchFamily="18" charset="0"/>
            </a:endParaRP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5978525" y="4241800"/>
            <a:ext cx="625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i="1" dirty="0" err="1" smtClean="0">
                <a:latin typeface="Book Antiqua" pitchFamily="18" charset="0"/>
              </a:rPr>
              <a:t>M</a:t>
            </a:r>
            <a:r>
              <a:rPr lang="cs-CZ" sz="2400" i="1" baseline="-25000" dirty="0" err="1" smtClean="0">
                <a:latin typeface="Book Antiqua" pitchFamily="18" charset="0"/>
              </a:rPr>
              <a:t>w</a:t>
            </a:r>
            <a:endParaRPr lang="en-US" sz="2400" i="1" baseline="-25000" dirty="0">
              <a:latin typeface="Book Antiqua" pitchFamily="18" charset="0"/>
            </a:endParaRPr>
          </a:p>
        </p:txBody>
      </p:sp>
      <p:sp>
        <p:nvSpPr>
          <p:cNvPr id="74788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200" dirty="0" smtClean="0">
                <a:solidFill>
                  <a:srgbClr val="D38E27"/>
                </a:solidFill>
              </a:rPr>
              <a:t>2018-05-18  </a:t>
            </a:r>
            <a:r>
              <a:rPr lang="cs-CZ" sz="1200" dirty="0">
                <a:solidFill>
                  <a:srgbClr val="D38E27"/>
                </a:solidFill>
              </a:rPr>
              <a:t>-  </a:t>
            </a:r>
            <a:r>
              <a:rPr lang="cs-CZ" sz="1200" dirty="0" err="1">
                <a:solidFill>
                  <a:srgbClr val="D38E27"/>
                </a:solidFill>
              </a:rPr>
              <a:t>FyM</a:t>
            </a:r>
            <a:r>
              <a:rPr lang="cs-CZ" sz="1200" dirty="0">
                <a:solidFill>
                  <a:srgbClr val="D38E27"/>
                </a:solidFill>
              </a:rPr>
              <a:t> - Obdržálek</a:t>
            </a:r>
          </a:p>
        </p:txBody>
      </p:sp>
      <p:sp>
        <p:nvSpPr>
          <p:cNvPr id="40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3E0F957-D4E7-40D6-8829-FC6D6E1DBBE8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42</a:t>
            </a:fld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/48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07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107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7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7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7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7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7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7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7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7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07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07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07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07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07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07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07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07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07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07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07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07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07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07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07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07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07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07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9" grpId="0" animBg="1"/>
      <p:bldP spid="107530" grpId="0" animBg="1"/>
      <p:bldP spid="107533" grpId="0" animBg="1"/>
      <p:bldP spid="107534" grpId="0"/>
      <p:bldP spid="107535" grpId="0" animBg="1"/>
      <p:bldP spid="107536" grpId="0" animBg="1"/>
      <p:bldP spid="107537" grpId="0" animBg="1"/>
      <p:bldP spid="107538" grpId="0" animBg="1"/>
      <p:bldP spid="107539" grpId="0" animBg="1"/>
      <p:bldP spid="107540" grpId="0"/>
      <p:bldP spid="107541" grpId="0" animBg="1"/>
      <p:bldP spid="107542" grpId="0" animBg="1"/>
      <p:bldP spid="107543" grpId="0" animBg="1"/>
      <p:bldP spid="107544" grpId="0"/>
      <p:bldP spid="107545" grpId="0" animBg="1"/>
      <p:bldP spid="107546" grpId="0" animBg="1"/>
      <p:bldP spid="107547" grpId="0" animBg="1"/>
      <p:bldP spid="107548" grpId="0" animBg="1"/>
      <p:bldP spid="107549" grpId="0"/>
      <p:bldP spid="107554" grpId="0" animBg="1"/>
      <p:bldP spid="107555" grpId="0"/>
      <p:bldP spid="107558" grpId="0" animBg="1"/>
      <p:bldP spid="2" grpId="0"/>
      <p:bldP spid="4" grpId="0"/>
      <p:bldP spid="5" grpId="0"/>
      <p:bldP spid="6" grpId="0"/>
      <p:bldP spid="7" grpId="0"/>
      <p:bldP spid="8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-442913" y="1557338"/>
            <a:ext cx="9900422" cy="2012950"/>
          </a:xfrm>
        </p:spPr>
        <p:txBody>
          <a:bodyPr/>
          <a:lstStyle/>
          <a:p>
            <a:pPr lvl="1" eaLnBrk="1" hangingPunct="1"/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Předpokládejme při popisu srážky v kterékoli </a:t>
            </a:r>
            <a:r>
              <a:rPr lang="cs-CZ" i="1" dirty="0" smtClean="0">
                <a:solidFill>
                  <a:schemeClr val="tx1"/>
                </a:solidFill>
                <a:latin typeface="Book Antiqua" pitchFamily="18" charset="0"/>
              </a:rPr>
              <a:t>IS </a:t>
            </a:r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toto:</a:t>
            </a:r>
          </a:p>
          <a:p>
            <a:pPr lvl="2" eaLnBrk="1" hangingPunct="1"/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částice má hmotnost </a:t>
            </a:r>
            <a:r>
              <a:rPr lang="cs-CZ" i="1" dirty="0" err="1" smtClean="0">
                <a:solidFill>
                  <a:schemeClr val="tx1"/>
                </a:solidFill>
                <a:latin typeface="Book Antiqua" pitchFamily="18" charset="0"/>
              </a:rPr>
              <a:t>m</a:t>
            </a:r>
            <a:r>
              <a:rPr lang="cs-CZ" i="1" baseline="-25000" dirty="0" err="1" smtClean="0">
                <a:solidFill>
                  <a:schemeClr val="tx1"/>
                </a:solidFill>
                <a:latin typeface="Book Antiqua" pitchFamily="18" charset="0"/>
              </a:rPr>
              <a:t>v</a:t>
            </a:r>
            <a:r>
              <a:rPr lang="cs-CZ" i="1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závislou na rychlosti:</a:t>
            </a:r>
            <a:r>
              <a:rPr lang="cs-CZ" i="1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i="1" dirty="0" err="1" smtClean="0">
                <a:solidFill>
                  <a:schemeClr val="tx1"/>
                </a:solidFill>
                <a:latin typeface="Book Antiqua" pitchFamily="18" charset="0"/>
              </a:rPr>
              <a:t>m</a:t>
            </a:r>
            <a:r>
              <a:rPr lang="cs-CZ" i="1" baseline="-25000" dirty="0" err="1" smtClean="0">
                <a:solidFill>
                  <a:schemeClr val="tx1"/>
                </a:solidFill>
                <a:latin typeface="Book Antiqua" pitchFamily="18" charset="0"/>
              </a:rPr>
              <a:t>v</a:t>
            </a:r>
            <a:r>
              <a:rPr lang="cs-CZ" i="1" dirty="0" smtClean="0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cs-CZ" i="1" dirty="0" err="1" smtClean="0">
                <a:solidFill>
                  <a:schemeClr val="tx1"/>
                </a:solidFill>
                <a:latin typeface="Book Antiqua" pitchFamily="18" charset="0"/>
              </a:rPr>
              <a:t>m</a:t>
            </a:r>
            <a:r>
              <a:rPr lang="cs-CZ" i="1" baseline="-25000" dirty="0" err="1" smtClean="0">
                <a:solidFill>
                  <a:schemeClr val="tx1"/>
                </a:solidFill>
                <a:latin typeface="Book Antiqua" pitchFamily="18" charset="0"/>
              </a:rPr>
              <a:t>v</a:t>
            </a:r>
            <a:r>
              <a:rPr lang="cs-CZ" i="1" baseline="-250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i="1" dirty="0" smtClean="0">
                <a:solidFill>
                  <a:schemeClr val="tx1"/>
                </a:solidFill>
                <a:latin typeface="Book Antiqua" pitchFamily="18" charset="0"/>
              </a:rPr>
              <a:t>(v)</a:t>
            </a:r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, </a:t>
            </a:r>
          </a:p>
          <a:p>
            <a:pPr lvl="2" eaLnBrk="1" hangingPunct="1"/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zachovává se celková hmotnost </a:t>
            </a:r>
            <a:r>
              <a:rPr lang="cs-CZ" i="1" dirty="0" smtClean="0">
                <a:solidFill>
                  <a:schemeClr val="tx1"/>
                </a:solidFill>
                <a:latin typeface="Book Antiqua" pitchFamily="18" charset="0"/>
              </a:rPr>
              <a:t>M = </a:t>
            </a:r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∑</a:t>
            </a:r>
            <a:r>
              <a:rPr lang="cs-CZ" i="1" dirty="0" err="1" smtClean="0">
                <a:solidFill>
                  <a:schemeClr val="tx1"/>
                </a:solidFill>
                <a:latin typeface="Book Antiqua" pitchFamily="18" charset="0"/>
              </a:rPr>
              <a:t>m</a:t>
            </a:r>
            <a:r>
              <a:rPr lang="cs-CZ" i="1" baseline="-25000" dirty="0" err="1" smtClean="0">
                <a:solidFill>
                  <a:schemeClr val="tx1"/>
                </a:solidFill>
                <a:latin typeface="Book Antiqua" pitchFamily="18" charset="0"/>
              </a:rPr>
              <a:t>v</a:t>
            </a:r>
            <a:r>
              <a:rPr lang="cs-CZ" i="1" dirty="0" smtClean="0">
                <a:solidFill>
                  <a:schemeClr val="tx1"/>
                </a:solidFill>
                <a:latin typeface="Book Antiqua" pitchFamily="18" charset="0"/>
              </a:rPr>
              <a:t> ; </a:t>
            </a:r>
          </a:p>
          <a:p>
            <a:pPr lvl="2" eaLnBrk="1" hangingPunct="1"/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-““-   celková hybnost ∑</a:t>
            </a:r>
            <a:r>
              <a:rPr lang="cs-CZ" i="1" dirty="0" err="1" smtClean="0">
                <a:solidFill>
                  <a:schemeClr val="tx1"/>
                </a:solidFill>
                <a:latin typeface="Book Antiqua" pitchFamily="18" charset="0"/>
              </a:rPr>
              <a:t>p</a:t>
            </a:r>
            <a:r>
              <a:rPr lang="cs-CZ" i="1" baseline="-25000" dirty="0" err="1" smtClean="0">
                <a:solidFill>
                  <a:schemeClr val="tx1"/>
                </a:solidFill>
                <a:latin typeface="Book Antiqua" pitchFamily="18" charset="0"/>
              </a:rPr>
              <a:t>v</a:t>
            </a:r>
            <a:r>
              <a:rPr lang="cs-CZ" i="1" dirty="0" smtClean="0">
                <a:solidFill>
                  <a:schemeClr val="tx1"/>
                </a:solidFill>
                <a:latin typeface="Book Antiqua" pitchFamily="18" charset="0"/>
              </a:rPr>
              <a:t> , </a:t>
            </a:r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kde</a:t>
            </a:r>
            <a:r>
              <a:rPr lang="cs-CZ" i="1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i="1" dirty="0" err="1" smtClean="0">
                <a:solidFill>
                  <a:schemeClr val="tx1"/>
                </a:solidFill>
                <a:latin typeface="Book Antiqua" pitchFamily="18" charset="0"/>
              </a:rPr>
              <a:t>p</a:t>
            </a:r>
            <a:r>
              <a:rPr lang="cs-CZ" i="1" baseline="-25000" dirty="0" err="1">
                <a:solidFill>
                  <a:schemeClr val="tx1"/>
                </a:solidFill>
                <a:latin typeface="Book Antiqua" pitchFamily="18" charset="0"/>
              </a:rPr>
              <a:t>v</a:t>
            </a:r>
            <a:r>
              <a:rPr lang="cs-CZ" i="1" dirty="0" smtClean="0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cs-CZ" i="1" dirty="0" err="1" smtClean="0">
                <a:solidFill>
                  <a:schemeClr val="tx1"/>
                </a:solidFill>
                <a:latin typeface="Book Antiqua" pitchFamily="18" charset="0"/>
              </a:rPr>
              <a:t>m</a:t>
            </a:r>
            <a:r>
              <a:rPr lang="cs-CZ" i="1" baseline="-25000" dirty="0" err="1" smtClean="0">
                <a:solidFill>
                  <a:schemeClr val="tx1"/>
                </a:solidFill>
                <a:latin typeface="Book Antiqua" pitchFamily="18" charset="0"/>
              </a:rPr>
              <a:t>v</a:t>
            </a:r>
            <a:r>
              <a:rPr lang="cs-CZ" i="1" dirty="0" err="1" smtClean="0">
                <a:solidFill>
                  <a:schemeClr val="tx1"/>
                </a:solidFill>
                <a:latin typeface="Book Antiqua" pitchFamily="18" charset="0"/>
              </a:rPr>
              <a:t>v</a:t>
            </a:r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.</a:t>
            </a:r>
          </a:p>
        </p:txBody>
      </p:sp>
      <p:sp>
        <p:nvSpPr>
          <p:cNvPr id="75778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75779" name="Text Box 6"/>
          <p:cNvSpPr txBox="1">
            <a:spLocks noChangeArrowheads="1"/>
          </p:cNvSpPr>
          <p:nvPr/>
        </p:nvSpPr>
        <p:spPr bwMode="auto">
          <a:xfrm>
            <a:off x="1206500" y="423863"/>
            <a:ext cx="73707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Nepružná srážka dvou částic</a:t>
            </a:r>
            <a:endParaRPr lang="en-US" sz="4000" b="1" baseline="-25000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-442913" y="3570288"/>
            <a:ext cx="9251951" cy="231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dirty="0">
                <a:latin typeface="Book Antiqua" pitchFamily="18" charset="0"/>
              </a:rPr>
              <a:t>V soustavě </a:t>
            </a:r>
            <a:r>
              <a:rPr lang="cs-CZ" sz="2800" i="1" dirty="0">
                <a:latin typeface="Book Antiqua" pitchFamily="18" charset="0"/>
              </a:rPr>
              <a:t>S </a:t>
            </a:r>
            <a:r>
              <a:rPr lang="cs-CZ" sz="2800" dirty="0" smtClean="0">
                <a:latin typeface="Book Antiqua" pitchFamily="18" charset="0"/>
              </a:rPr>
              <a:t>má</a:t>
            </a:r>
            <a:r>
              <a:rPr lang="en-US" sz="2800" dirty="0" smtClean="0">
                <a:latin typeface="Book Antiqua" pitchFamily="18" charset="0"/>
              </a:rPr>
              <a:t> </a:t>
            </a:r>
            <a:r>
              <a:rPr lang="en-US" sz="2800" b="1" dirty="0" smtClean="0">
                <a:latin typeface="Book Antiqua" pitchFamily="18" charset="0"/>
              </a:rPr>
              <a:t>p</a:t>
            </a:r>
            <a:r>
              <a:rPr lang="cs-CZ" sz="2800" b="1" dirty="0" smtClean="0">
                <a:latin typeface="Book Antiqua" pitchFamily="18" charset="0"/>
              </a:rPr>
              <a:t>ř</a:t>
            </a:r>
            <a:r>
              <a:rPr lang="en-US" sz="2800" b="1" dirty="0" err="1" smtClean="0">
                <a:latin typeface="Book Antiqua" pitchFamily="18" charset="0"/>
              </a:rPr>
              <a:t>ed</a:t>
            </a:r>
            <a:r>
              <a:rPr lang="en-US" sz="2800" b="1" dirty="0" smtClean="0">
                <a:latin typeface="Book Antiqua" pitchFamily="18" charset="0"/>
              </a:rPr>
              <a:t> </a:t>
            </a:r>
            <a:r>
              <a:rPr lang="en-US" sz="2800" b="1" dirty="0" err="1" smtClean="0">
                <a:latin typeface="Book Antiqua" pitchFamily="18" charset="0"/>
              </a:rPr>
              <a:t>sr</a:t>
            </a:r>
            <a:r>
              <a:rPr lang="cs-CZ" sz="2800" b="1" dirty="0" err="1" smtClean="0">
                <a:latin typeface="Book Antiqua" pitchFamily="18" charset="0"/>
              </a:rPr>
              <a:t>áž</a:t>
            </a:r>
            <a:r>
              <a:rPr lang="en-US" sz="2800" b="1" dirty="0" err="1" smtClean="0">
                <a:latin typeface="Book Antiqua" pitchFamily="18" charset="0"/>
              </a:rPr>
              <a:t>ko</a:t>
            </a:r>
            <a:r>
              <a:rPr lang="cs-CZ" sz="2800" b="1" dirty="0" smtClean="0">
                <a:latin typeface="Book Antiqua" pitchFamily="18" charset="0"/>
              </a:rPr>
              <a:t>u</a:t>
            </a:r>
            <a:r>
              <a:rPr lang="cs-CZ" sz="2800" dirty="0" smtClean="0">
                <a:latin typeface="Book Antiqua" pitchFamily="18" charset="0"/>
              </a:rPr>
              <a:t>: </a:t>
            </a:r>
          </a:p>
          <a:p>
            <a:pPr marL="1200150" lvl="2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dirty="0" smtClean="0">
                <a:latin typeface="Book Antiqua" pitchFamily="18" charset="0"/>
              </a:rPr>
              <a:t>první </a:t>
            </a:r>
            <a:r>
              <a:rPr lang="cs-CZ" sz="2800" dirty="0">
                <a:latin typeface="Book Antiqua" pitchFamily="18" charset="0"/>
              </a:rPr>
              <a:t>koule rychlost </a:t>
            </a:r>
            <a:r>
              <a:rPr lang="cs-CZ" sz="2800" i="1" dirty="0" smtClean="0">
                <a:latin typeface="Book Antiqua" pitchFamily="18" charset="0"/>
              </a:rPr>
              <a:t>v</a:t>
            </a:r>
            <a:r>
              <a:rPr lang="cs-CZ" sz="2800" dirty="0" smtClean="0">
                <a:latin typeface="Book Antiqua" pitchFamily="18" charset="0"/>
              </a:rPr>
              <a:t> </a:t>
            </a:r>
          </a:p>
          <a:p>
            <a:pPr marL="1200150" lvl="2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dirty="0" smtClean="0">
                <a:latin typeface="Book Antiqua" pitchFamily="18" charset="0"/>
              </a:rPr>
              <a:t>druhá </a:t>
            </a:r>
            <a:r>
              <a:rPr lang="cs-CZ" sz="2800" dirty="0">
                <a:latin typeface="Book Antiqua" pitchFamily="18" charset="0"/>
              </a:rPr>
              <a:t>koule rychlost 0 </a:t>
            </a:r>
            <a:endParaRPr lang="cs-CZ" sz="2800" dirty="0" smtClean="0">
              <a:latin typeface="Book Antiqua" pitchFamily="18" charset="0"/>
            </a:endParaRPr>
          </a:p>
          <a:p>
            <a:pPr marL="1200150" lvl="2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b="1" dirty="0" smtClean="0">
                <a:latin typeface="Book Antiqua" pitchFamily="18" charset="0"/>
              </a:rPr>
              <a:t>po </a:t>
            </a:r>
            <a:r>
              <a:rPr lang="cs-CZ" sz="2800" b="1" dirty="0">
                <a:latin typeface="Book Antiqua" pitchFamily="18" charset="0"/>
              </a:rPr>
              <a:t>srážce </a:t>
            </a:r>
            <a:r>
              <a:rPr lang="cs-CZ" sz="2800" dirty="0">
                <a:latin typeface="Book Antiqua" pitchFamily="18" charset="0"/>
              </a:rPr>
              <a:t>mají obě koule společnou rychlost </a:t>
            </a:r>
            <a:r>
              <a:rPr lang="cs-CZ" sz="2800" i="1" dirty="0" smtClean="0">
                <a:latin typeface="Book Antiqua" pitchFamily="18" charset="0"/>
              </a:rPr>
              <a:t>w. </a:t>
            </a:r>
            <a:endParaRPr lang="cs-CZ" sz="2800" dirty="0">
              <a:latin typeface="Book Antiqua" pitchFamily="18" charset="0"/>
            </a:endParaRPr>
          </a:p>
        </p:txBody>
      </p:sp>
      <p:sp>
        <p:nvSpPr>
          <p:cNvPr id="4" name="Zástupný symbol pro obsah 2"/>
          <p:cNvSpPr>
            <a:spLocks/>
          </p:cNvSpPr>
          <p:nvPr/>
        </p:nvSpPr>
        <p:spPr bwMode="auto">
          <a:xfrm>
            <a:off x="-341312" y="5610229"/>
            <a:ext cx="6508750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dirty="0">
                <a:latin typeface="Book Antiqua" pitchFamily="18" charset="0"/>
              </a:rPr>
              <a:t>Soustava </a:t>
            </a:r>
            <a:r>
              <a:rPr lang="cs-CZ" sz="2800" i="1" dirty="0">
                <a:latin typeface="Book Antiqua" pitchFamily="18" charset="0"/>
              </a:rPr>
              <a:t>S</a:t>
            </a:r>
            <a:r>
              <a:rPr lang="en-GB" sz="2800" i="1" dirty="0">
                <a:latin typeface="Book Antiqua" pitchFamily="18" charset="0"/>
              </a:rPr>
              <a:t>’</a:t>
            </a:r>
            <a:r>
              <a:rPr lang="cs-CZ" sz="2800" i="1" dirty="0">
                <a:latin typeface="Book Antiqua" pitchFamily="18" charset="0"/>
              </a:rPr>
              <a:t> </a:t>
            </a:r>
            <a:r>
              <a:rPr lang="cs-CZ" sz="2800" dirty="0">
                <a:latin typeface="Book Antiqua" pitchFamily="18" charset="0"/>
              </a:rPr>
              <a:t>má vůči </a:t>
            </a:r>
            <a:r>
              <a:rPr lang="cs-CZ" sz="2800" i="1" dirty="0">
                <a:latin typeface="Book Antiqua" pitchFamily="18" charset="0"/>
              </a:rPr>
              <a:t>S</a:t>
            </a:r>
            <a:r>
              <a:rPr lang="cs-CZ" sz="2800" dirty="0">
                <a:latin typeface="Book Antiqua" pitchFamily="18" charset="0"/>
              </a:rPr>
              <a:t> rychlost </a:t>
            </a:r>
            <a:r>
              <a:rPr lang="cs-CZ" sz="2800" i="1" dirty="0">
                <a:latin typeface="Book Antiqua" pitchFamily="18" charset="0"/>
              </a:rPr>
              <a:t>v. </a:t>
            </a:r>
            <a:endParaRPr lang="cs-CZ" sz="2800" dirty="0">
              <a:latin typeface="Book Antiqua" pitchFamily="18" charset="0"/>
            </a:endParaRPr>
          </a:p>
        </p:txBody>
      </p:sp>
      <p:sp>
        <p:nvSpPr>
          <p:cNvPr id="75782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200" dirty="0" smtClean="0">
                <a:solidFill>
                  <a:srgbClr val="D38E27"/>
                </a:solidFill>
              </a:rPr>
              <a:t>2018-05-18  </a:t>
            </a:r>
            <a:r>
              <a:rPr lang="cs-CZ" sz="1200" dirty="0">
                <a:solidFill>
                  <a:srgbClr val="D38E27"/>
                </a:solidFill>
              </a:rPr>
              <a:t>-  </a:t>
            </a:r>
            <a:r>
              <a:rPr lang="cs-CZ" sz="1200" dirty="0" err="1">
                <a:solidFill>
                  <a:srgbClr val="D38E27"/>
                </a:solidFill>
              </a:rPr>
              <a:t>FyM</a:t>
            </a:r>
            <a:r>
              <a:rPr lang="cs-CZ" sz="1200" dirty="0">
                <a:solidFill>
                  <a:srgbClr val="D38E27"/>
                </a:solidFill>
              </a:rPr>
              <a:t> - Obdržálek</a:t>
            </a:r>
          </a:p>
        </p:txBody>
      </p:sp>
      <p:sp>
        <p:nvSpPr>
          <p:cNvPr id="10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5E2DACAC-F560-4FEE-B130-3E85E8D41326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43</a:t>
            </a:fld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/48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28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33829" name="Text Box 6"/>
          <p:cNvSpPr txBox="1">
            <a:spLocks noChangeArrowheads="1"/>
          </p:cNvSpPr>
          <p:nvPr/>
        </p:nvSpPr>
        <p:spPr bwMode="auto">
          <a:xfrm>
            <a:off x="1206500" y="423863"/>
            <a:ext cx="73707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Nepružná srážka dvou částic</a:t>
            </a:r>
            <a:endParaRPr lang="en-US" sz="4000" b="1" baseline="-25000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/>
          </p:cNvSpPr>
          <p:nvPr/>
        </p:nvSpPr>
        <p:spPr bwMode="auto">
          <a:xfrm>
            <a:off x="-290513" y="3876675"/>
            <a:ext cx="4970463" cy="256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i="1" dirty="0">
                <a:latin typeface="Book Antiqua" pitchFamily="18" charset="0"/>
              </a:rPr>
              <a:t>p = </a:t>
            </a:r>
            <a:r>
              <a:rPr lang="cs-CZ" sz="2800" i="1" dirty="0" err="1">
                <a:latin typeface="Book Antiqua" pitchFamily="18" charset="0"/>
              </a:rPr>
              <a:t>m</a:t>
            </a:r>
            <a:r>
              <a:rPr lang="cs-CZ" sz="2800" i="1" baseline="-25000" dirty="0" err="1">
                <a:latin typeface="Book Antiqua" pitchFamily="18" charset="0"/>
              </a:rPr>
              <a:t>v</a:t>
            </a:r>
            <a:r>
              <a:rPr lang="cs-CZ" sz="2800" i="1" dirty="0" err="1">
                <a:latin typeface="Book Antiqua" pitchFamily="18" charset="0"/>
              </a:rPr>
              <a:t>v</a:t>
            </a:r>
            <a:r>
              <a:rPr lang="cs-CZ" sz="2800" i="1" dirty="0">
                <a:latin typeface="Book Antiqua" pitchFamily="18" charset="0"/>
              </a:rPr>
              <a:t> + m</a:t>
            </a:r>
            <a:r>
              <a:rPr lang="cs-CZ" sz="2800" baseline="-25000" dirty="0">
                <a:latin typeface="Book Antiqua" pitchFamily="18" charset="0"/>
              </a:rPr>
              <a:t>0</a:t>
            </a:r>
            <a:r>
              <a:rPr lang="cs-CZ" sz="2800" dirty="0">
                <a:latin typeface="Book Antiqua" pitchFamily="18" charset="0"/>
              </a:rPr>
              <a:t>0 = </a:t>
            </a:r>
            <a:r>
              <a:rPr lang="cs-CZ" sz="2800" i="1" dirty="0" err="1" smtClean="0">
                <a:latin typeface="Book Antiqua" pitchFamily="18" charset="0"/>
              </a:rPr>
              <a:t>M</a:t>
            </a:r>
            <a:r>
              <a:rPr lang="cs-CZ" sz="2800" i="1" baseline="-25000" dirty="0" err="1" smtClean="0">
                <a:latin typeface="Book Antiqua" pitchFamily="18" charset="0"/>
              </a:rPr>
              <a:t>w</a:t>
            </a:r>
            <a:r>
              <a:rPr lang="cs-CZ" sz="2800" i="1" dirty="0" err="1" smtClean="0">
                <a:latin typeface="Book Antiqua" pitchFamily="18" charset="0"/>
              </a:rPr>
              <a:t>w</a:t>
            </a:r>
            <a:endParaRPr lang="cs-CZ" sz="2800" i="1" dirty="0">
              <a:latin typeface="Book Antiqua" pitchFamily="18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i="1" dirty="0" err="1" smtClean="0">
                <a:latin typeface="Book Antiqua" pitchFamily="18" charset="0"/>
              </a:rPr>
              <a:t>M</a:t>
            </a:r>
            <a:r>
              <a:rPr lang="cs-CZ" sz="2800" i="1" baseline="-25000" dirty="0" err="1" smtClean="0">
                <a:latin typeface="Book Antiqua" pitchFamily="18" charset="0"/>
              </a:rPr>
              <a:t>w</a:t>
            </a:r>
            <a:r>
              <a:rPr lang="cs-CZ" sz="2800" i="1" dirty="0" smtClean="0">
                <a:latin typeface="Book Antiqua" pitchFamily="18" charset="0"/>
              </a:rPr>
              <a:t> </a:t>
            </a:r>
            <a:r>
              <a:rPr lang="cs-CZ" sz="2800" i="1" dirty="0">
                <a:latin typeface="Book Antiqua" pitchFamily="18" charset="0"/>
              </a:rPr>
              <a:t>= </a:t>
            </a:r>
            <a:r>
              <a:rPr lang="cs-CZ" sz="2800" i="1" dirty="0" err="1">
                <a:latin typeface="Book Antiqua" pitchFamily="18" charset="0"/>
              </a:rPr>
              <a:t>m</a:t>
            </a:r>
            <a:r>
              <a:rPr lang="cs-CZ" sz="2800" i="1" baseline="-25000" dirty="0" err="1">
                <a:latin typeface="Book Antiqua" pitchFamily="18" charset="0"/>
              </a:rPr>
              <a:t>v</a:t>
            </a:r>
            <a:r>
              <a:rPr lang="cs-CZ" sz="2800" i="1" dirty="0">
                <a:latin typeface="Book Antiqua" pitchFamily="18" charset="0"/>
              </a:rPr>
              <a:t> + m</a:t>
            </a:r>
            <a:r>
              <a:rPr lang="cs-CZ" sz="2800" baseline="-25000" dirty="0">
                <a:latin typeface="Book Antiqua" pitchFamily="18" charset="0"/>
              </a:rPr>
              <a:t>0</a:t>
            </a:r>
            <a:r>
              <a:rPr lang="cs-CZ" sz="2800" i="1" dirty="0">
                <a:latin typeface="Book Antiqua" pitchFamily="18" charset="0"/>
              </a:rPr>
              <a:t> , </a:t>
            </a:r>
            <a:r>
              <a:rPr lang="cs-CZ" sz="2000" dirty="0">
                <a:latin typeface="Book Antiqua" pitchFamily="18" charset="0"/>
              </a:rPr>
              <a:t>takže</a:t>
            </a:r>
            <a:r>
              <a:rPr lang="cs-CZ" sz="2000" i="1" dirty="0">
                <a:latin typeface="Book Antiqua" pitchFamily="18" charset="0"/>
              </a:rPr>
              <a:t> 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endParaRPr lang="cs-CZ" sz="2000" dirty="0">
              <a:latin typeface="Book Antiqua" pitchFamily="18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i="1" dirty="0" err="1">
                <a:latin typeface="Book Antiqua" pitchFamily="18" charset="0"/>
              </a:rPr>
              <a:t>m</a:t>
            </a:r>
            <a:r>
              <a:rPr lang="cs-CZ" sz="2800" i="1" baseline="-25000" dirty="0" err="1">
                <a:latin typeface="Book Antiqua" pitchFamily="18" charset="0"/>
              </a:rPr>
              <a:t>v</a:t>
            </a:r>
            <a:r>
              <a:rPr lang="cs-CZ" sz="2800" i="1" dirty="0" err="1">
                <a:latin typeface="Book Antiqua" pitchFamily="18" charset="0"/>
              </a:rPr>
              <a:t>v</a:t>
            </a:r>
            <a:r>
              <a:rPr lang="cs-CZ" sz="2800" i="1" dirty="0">
                <a:latin typeface="Book Antiqua" pitchFamily="18" charset="0"/>
              </a:rPr>
              <a:t> </a:t>
            </a:r>
            <a:r>
              <a:rPr lang="cs-CZ" sz="2800" dirty="0">
                <a:latin typeface="Book Antiqua" pitchFamily="18" charset="0"/>
              </a:rPr>
              <a:t>= (</a:t>
            </a:r>
            <a:r>
              <a:rPr lang="cs-CZ" sz="2800" i="1" dirty="0" err="1">
                <a:latin typeface="Book Antiqua" pitchFamily="18" charset="0"/>
              </a:rPr>
              <a:t>m</a:t>
            </a:r>
            <a:r>
              <a:rPr lang="cs-CZ" sz="2800" i="1" baseline="-25000" dirty="0" err="1">
                <a:latin typeface="Book Antiqua" pitchFamily="18" charset="0"/>
              </a:rPr>
              <a:t>v</a:t>
            </a:r>
            <a:r>
              <a:rPr lang="cs-CZ" sz="2800" i="1" dirty="0">
                <a:latin typeface="Book Antiqua" pitchFamily="18" charset="0"/>
              </a:rPr>
              <a:t> + </a:t>
            </a:r>
            <a:r>
              <a:rPr lang="cs-CZ" sz="2800" i="1" dirty="0" smtClean="0">
                <a:latin typeface="Book Antiqua" pitchFamily="18" charset="0"/>
              </a:rPr>
              <a:t>m</a:t>
            </a:r>
            <a:r>
              <a:rPr lang="cs-CZ" sz="2800" baseline="-25000" dirty="0" smtClean="0">
                <a:latin typeface="Book Antiqua" pitchFamily="18" charset="0"/>
              </a:rPr>
              <a:t>0</a:t>
            </a:r>
            <a:r>
              <a:rPr lang="cs-CZ" sz="2800" dirty="0" smtClean="0">
                <a:latin typeface="Book Antiqua" pitchFamily="18" charset="0"/>
              </a:rPr>
              <a:t>)</a:t>
            </a:r>
            <a:r>
              <a:rPr lang="cs-CZ" sz="2800" i="1" dirty="0" smtClean="0">
                <a:latin typeface="Book Antiqua" pitchFamily="18" charset="0"/>
              </a:rPr>
              <a:t>w</a:t>
            </a:r>
            <a:r>
              <a:rPr lang="cs-CZ" sz="2000" i="1" dirty="0" smtClean="0">
                <a:latin typeface="Book Antiqua" pitchFamily="18" charset="0"/>
              </a:rPr>
              <a:t>, </a:t>
            </a:r>
            <a:r>
              <a:rPr lang="cs-CZ" sz="2000" dirty="0">
                <a:latin typeface="Book Antiqua" pitchFamily="18" charset="0"/>
              </a:rPr>
              <a:t>odkud</a:t>
            </a:r>
            <a:r>
              <a:rPr lang="cs-CZ" sz="2000" i="1" dirty="0">
                <a:latin typeface="Book Antiqua" pitchFamily="18" charset="0"/>
              </a:rPr>
              <a:t> 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i="1" dirty="0" smtClean="0">
                <a:latin typeface="Book Antiqua" pitchFamily="18" charset="0"/>
              </a:rPr>
              <a:t>w </a:t>
            </a:r>
            <a:r>
              <a:rPr lang="cs-CZ" sz="2800" i="1" dirty="0">
                <a:latin typeface="Book Antiqua" pitchFamily="18" charset="0"/>
              </a:rPr>
              <a:t>= </a:t>
            </a:r>
            <a:r>
              <a:rPr lang="cs-CZ" sz="2800" i="1" dirty="0" err="1">
                <a:latin typeface="Book Antiqua" pitchFamily="18" charset="0"/>
              </a:rPr>
              <a:t>vm</a:t>
            </a:r>
            <a:r>
              <a:rPr lang="cs-CZ" sz="2800" i="1" baseline="-25000" dirty="0" err="1">
                <a:latin typeface="Book Antiqua" pitchFamily="18" charset="0"/>
              </a:rPr>
              <a:t>v</a:t>
            </a:r>
            <a:r>
              <a:rPr lang="cs-CZ" sz="2800" i="1" baseline="-25000" dirty="0">
                <a:latin typeface="Book Antiqua" pitchFamily="18" charset="0"/>
              </a:rPr>
              <a:t> </a:t>
            </a:r>
            <a:r>
              <a:rPr lang="cs-CZ" sz="2800" dirty="0">
                <a:latin typeface="Book Antiqua" pitchFamily="18" charset="0"/>
              </a:rPr>
              <a:t>/(</a:t>
            </a:r>
            <a:r>
              <a:rPr lang="cs-CZ" sz="2800" i="1" dirty="0" err="1">
                <a:latin typeface="Book Antiqua" pitchFamily="18" charset="0"/>
              </a:rPr>
              <a:t>m</a:t>
            </a:r>
            <a:r>
              <a:rPr lang="cs-CZ" sz="2800" i="1" baseline="-25000" dirty="0" err="1">
                <a:latin typeface="Book Antiqua" pitchFamily="18" charset="0"/>
              </a:rPr>
              <a:t>v</a:t>
            </a:r>
            <a:r>
              <a:rPr lang="cs-CZ" sz="2800" i="1" dirty="0">
                <a:latin typeface="Book Antiqua" pitchFamily="18" charset="0"/>
              </a:rPr>
              <a:t> + m</a:t>
            </a:r>
            <a:r>
              <a:rPr lang="cs-CZ" sz="2800" baseline="-25000" dirty="0">
                <a:latin typeface="Book Antiqua" pitchFamily="18" charset="0"/>
              </a:rPr>
              <a:t>0</a:t>
            </a:r>
            <a:r>
              <a:rPr lang="cs-CZ" sz="2800" dirty="0">
                <a:latin typeface="Book Antiqua" pitchFamily="18" charset="0"/>
              </a:rPr>
              <a:t>)</a:t>
            </a:r>
            <a:endParaRPr lang="cs-CZ" sz="2800" i="1" dirty="0">
              <a:latin typeface="Book Antiqua" pitchFamily="18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endParaRPr lang="cs-CZ" sz="2800" i="1" dirty="0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4233863" y="3830638"/>
            <a:ext cx="4910137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</a:pPr>
            <a:r>
              <a:rPr lang="cs-CZ" sz="2400" dirty="0">
                <a:latin typeface="Book Antiqua" pitchFamily="18" charset="0"/>
              </a:rPr>
              <a:t>Lorentzova transformace:</a:t>
            </a:r>
          </a:p>
        </p:txBody>
      </p:sp>
      <p:sp>
        <p:nvSpPr>
          <p:cNvPr id="33832" name="Oval 31"/>
          <p:cNvSpPr>
            <a:spLocks noChangeArrowheads="1"/>
          </p:cNvSpPr>
          <p:nvPr/>
        </p:nvSpPr>
        <p:spPr bwMode="auto">
          <a:xfrm>
            <a:off x="781050" y="3065463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33" name="Oval 32"/>
          <p:cNvSpPr>
            <a:spLocks noChangeArrowheads="1"/>
          </p:cNvSpPr>
          <p:nvPr/>
        </p:nvSpPr>
        <p:spPr bwMode="auto">
          <a:xfrm>
            <a:off x="2219325" y="3106738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34" name="Text Box 33"/>
          <p:cNvSpPr txBox="1">
            <a:spLocks noChangeArrowheads="1"/>
          </p:cNvSpPr>
          <p:nvPr/>
        </p:nvSpPr>
        <p:spPr bwMode="auto">
          <a:xfrm>
            <a:off x="1058863" y="1206500"/>
            <a:ext cx="655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S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33835" name="Text Box 34"/>
          <p:cNvSpPr txBox="1">
            <a:spLocks noChangeArrowheads="1"/>
          </p:cNvSpPr>
          <p:nvPr/>
        </p:nvSpPr>
        <p:spPr bwMode="auto">
          <a:xfrm>
            <a:off x="6681788" y="1208088"/>
            <a:ext cx="655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S</a:t>
            </a:r>
            <a:r>
              <a:rPr lang="en-GB" sz="2400" i="1">
                <a:latin typeface="Book Antiqua" pitchFamily="18" charset="0"/>
              </a:rPr>
              <a:t>’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33836" name="Line 35"/>
          <p:cNvSpPr>
            <a:spLocks noChangeShapeType="1"/>
          </p:cNvSpPr>
          <p:nvPr/>
        </p:nvSpPr>
        <p:spPr bwMode="auto">
          <a:xfrm>
            <a:off x="969963" y="3319463"/>
            <a:ext cx="1071562" cy="19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3837" name="Text Box 36"/>
          <p:cNvSpPr txBox="1">
            <a:spLocks noChangeArrowheads="1"/>
          </p:cNvSpPr>
          <p:nvPr/>
        </p:nvSpPr>
        <p:spPr bwMode="auto">
          <a:xfrm>
            <a:off x="1703388" y="2890838"/>
            <a:ext cx="5095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v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33838" name="Oval 37"/>
          <p:cNvSpPr>
            <a:spLocks noChangeArrowheads="1"/>
          </p:cNvSpPr>
          <p:nvPr/>
        </p:nvSpPr>
        <p:spPr bwMode="auto">
          <a:xfrm>
            <a:off x="1981200" y="2417763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39" name="Oval 38"/>
          <p:cNvSpPr>
            <a:spLocks noChangeArrowheads="1"/>
          </p:cNvSpPr>
          <p:nvPr/>
        </p:nvSpPr>
        <p:spPr bwMode="auto">
          <a:xfrm>
            <a:off x="2371725" y="2433638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40" name="Oval 39"/>
          <p:cNvSpPr>
            <a:spLocks noChangeArrowheads="1"/>
          </p:cNvSpPr>
          <p:nvPr/>
        </p:nvSpPr>
        <p:spPr bwMode="auto">
          <a:xfrm>
            <a:off x="2768600" y="1560513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41" name="Oval 40"/>
          <p:cNvSpPr>
            <a:spLocks noChangeArrowheads="1"/>
          </p:cNvSpPr>
          <p:nvPr/>
        </p:nvSpPr>
        <p:spPr bwMode="auto">
          <a:xfrm>
            <a:off x="3095625" y="1570038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42" name="Line 41"/>
          <p:cNvSpPr>
            <a:spLocks noChangeShapeType="1"/>
          </p:cNvSpPr>
          <p:nvPr/>
        </p:nvSpPr>
        <p:spPr bwMode="auto">
          <a:xfrm>
            <a:off x="3384550" y="1825625"/>
            <a:ext cx="636588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3843" name="Text Box 42"/>
          <p:cNvSpPr txBox="1">
            <a:spLocks noChangeArrowheads="1"/>
          </p:cNvSpPr>
          <p:nvPr/>
        </p:nvSpPr>
        <p:spPr bwMode="auto">
          <a:xfrm>
            <a:off x="3632668" y="1444625"/>
            <a:ext cx="61660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i="1" dirty="0" smtClean="0">
                <a:latin typeface="Book Antiqua" pitchFamily="18" charset="0"/>
              </a:rPr>
              <a:t>w</a:t>
            </a:r>
            <a:endParaRPr lang="en-US" sz="2400" i="1" dirty="0">
              <a:latin typeface="Book Antiqua" pitchFamily="18" charset="0"/>
            </a:endParaRPr>
          </a:p>
        </p:txBody>
      </p:sp>
      <p:sp>
        <p:nvSpPr>
          <p:cNvPr id="33844" name="Oval 43"/>
          <p:cNvSpPr>
            <a:spLocks noChangeArrowheads="1"/>
          </p:cNvSpPr>
          <p:nvPr/>
        </p:nvSpPr>
        <p:spPr bwMode="auto">
          <a:xfrm>
            <a:off x="6651625" y="3016250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45" name="Oval 44"/>
          <p:cNvSpPr>
            <a:spLocks noChangeArrowheads="1"/>
          </p:cNvSpPr>
          <p:nvPr/>
        </p:nvSpPr>
        <p:spPr bwMode="auto">
          <a:xfrm>
            <a:off x="8010525" y="3057525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46" name="Line 45"/>
          <p:cNvSpPr>
            <a:spLocks noChangeShapeType="1"/>
          </p:cNvSpPr>
          <p:nvPr/>
        </p:nvSpPr>
        <p:spPr bwMode="auto">
          <a:xfrm flipH="1" flipV="1">
            <a:off x="7308850" y="3271838"/>
            <a:ext cx="977900" cy="34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3847" name="Text Box 46"/>
          <p:cNvSpPr txBox="1">
            <a:spLocks noChangeArrowheads="1"/>
          </p:cNvSpPr>
          <p:nvPr/>
        </p:nvSpPr>
        <p:spPr bwMode="auto">
          <a:xfrm>
            <a:off x="7308850" y="2822575"/>
            <a:ext cx="752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-v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33848" name="Oval 47"/>
          <p:cNvSpPr>
            <a:spLocks noChangeArrowheads="1"/>
          </p:cNvSpPr>
          <p:nvPr/>
        </p:nvSpPr>
        <p:spPr bwMode="auto">
          <a:xfrm>
            <a:off x="6577013" y="2371725"/>
            <a:ext cx="525462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49" name="Oval 48"/>
          <p:cNvSpPr>
            <a:spLocks noChangeArrowheads="1"/>
          </p:cNvSpPr>
          <p:nvPr/>
        </p:nvSpPr>
        <p:spPr bwMode="auto">
          <a:xfrm>
            <a:off x="6967538" y="2387600"/>
            <a:ext cx="525462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50" name="Oval 49"/>
          <p:cNvSpPr>
            <a:spLocks noChangeArrowheads="1"/>
          </p:cNvSpPr>
          <p:nvPr/>
        </p:nvSpPr>
        <p:spPr bwMode="auto">
          <a:xfrm>
            <a:off x="5740400" y="1544638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51" name="Oval 50"/>
          <p:cNvSpPr>
            <a:spLocks noChangeArrowheads="1"/>
          </p:cNvSpPr>
          <p:nvPr/>
        </p:nvSpPr>
        <p:spPr bwMode="auto">
          <a:xfrm>
            <a:off x="6067425" y="1554163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52" name="Text Box 51"/>
          <p:cNvSpPr txBox="1">
            <a:spLocks noChangeArrowheads="1"/>
          </p:cNvSpPr>
          <p:nvPr/>
        </p:nvSpPr>
        <p:spPr bwMode="auto">
          <a:xfrm>
            <a:off x="5110163" y="1400175"/>
            <a:ext cx="847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i="1" dirty="0" smtClean="0">
                <a:latin typeface="Book Antiqua" pitchFamily="18" charset="0"/>
              </a:rPr>
              <a:t>-w</a:t>
            </a:r>
            <a:endParaRPr lang="en-US" sz="2400" i="1" dirty="0">
              <a:latin typeface="Book Antiqua" pitchFamily="18" charset="0"/>
            </a:endParaRPr>
          </a:p>
        </p:txBody>
      </p:sp>
      <p:sp>
        <p:nvSpPr>
          <p:cNvPr id="33853" name="Line 52"/>
          <p:cNvSpPr>
            <a:spLocks noChangeShapeType="1"/>
          </p:cNvSpPr>
          <p:nvPr/>
        </p:nvSpPr>
        <p:spPr bwMode="auto">
          <a:xfrm flipH="1" flipV="1">
            <a:off x="5373688" y="1798638"/>
            <a:ext cx="603250" cy="17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3854" name="Rectangle 53"/>
          <p:cNvSpPr>
            <a:spLocks noChangeArrowheads="1"/>
          </p:cNvSpPr>
          <p:nvPr/>
        </p:nvSpPr>
        <p:spPr bwMode="auto">
          <a:xfrm>
            <a:off x="433388" y="1377950"/>
            <a:ext cx="8710612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i="1"/>
          </a:p>
          <a:p>
            <a:endParaRPr lang="cs-CZ" i="1"/>
          </a:p>
          <a:p>
            <a:endParaRPr lang="cs-CZ" i="1"/>
          </a:p>
          <a:p>
            <a:endParaRPr lang="cs-CZ" i="1"/>
          </a:p>
          <a:p>
            <a:endParaRPr lang="cs-CZ" i="1"/>
          </a:p>
          <a:p>
            <a:endParaRPr lang="cs-CZ" i="1"/>
          </a:p>
        </p:txBody>
      </p:sp>
      <p:sp>
        <p:nvSpPr>
          <p:cNvPr id="107534" name="Text Box 14"/>
          <p:cNvSpPr txBox="1">
            <a:spLocks noChangeArrowheads="1"/>
          </p:cNvSpPr>
          <p:nvPr/>
        </p:nvSpPr>
        <p:spPr bwMode="auto">
          <a:xfrm>
            <a:off x="846138" y="3465513"/>
            <a:ext cx="625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i="1" baseline="-25000">
                <a:latin typeface="Book Antiqua" pitchFamily="18" charset="0"/>
              </a:rPr>
              <a:t>v</a:t>
            </a:r>
            <a:endParaRPr lang="en-US" sz="2400" i="1" baseline="-25000">
              <a:latin typeface="Book Antiqua" pitchFamily="18" charset="0"/>
            </a:endParaRPr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2262188" y="3492500"/>
            <a:ext cx="625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baseline="-25000">
                <a:latin typeface="Book Antiqua" pitchFamily="18" charset="0"/>
              </a:rPr>
              <a:t>0</a:t>
            </a:r>
            <a:endParaRPr lang="en-US" sz="2400" baseline="-25000">
              <a:latin typeface="Book Antiqua" pitchFamily="18" charset="0"/>
            </a:endParaRP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2884488" y="2003425"/>
            <a:ext cx="625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i="1" dirty="0" err="1" smtClean="0">
                <a:latin typeface="Book Antiqua" pitchFamily="18" charset="0"/>
              </a:rPr>
              <a:t>M</a:t>
            </a:r>
            <a:r>
              <a:rPr lang="cs-CZ" sz="2400" i="1" baseline="-25000" dirty="0" err="1" smtClean="0">
                <a:latin typeface="Book Antiqua" pitchFamily="18" charset="0"/>
              </a:rPr>
              <a:t>w</a:t>
            </a:r>
            <a:endParaRPr lang="en-US" sz="2400" i="1" baseline="-25000" dirty="0">
              <a:latin typeface="Book Antiqua" pitchFamily="18" charset="0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5895975" y="2036763"/>
            <a:ext cx="625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i="1" dirty="0" err="1" smtClean="0">
                <a:latin typeface="Book Antiqua" pitchFamily="18" charset="0"/>
              </a:rPr>
              <a:t>M</a:t>
            </a:r>
            <a:r>
              <a:rPr lang="cs-CZ" sz="2400" i="1" baseline="-25000" dirty="0" err="1" smtClean="0">
                <a:latin typeface="Book Antiqua" pitchFamily="18" charset="0"/>
              </a:rPr>
              <a:t>w</a:t>
            </a:r>
            <a:endParaRPr lang="en-US" sz="2400" i="1" baseline="-25000" dirty="0">
              <a:latin typeface="Book Antiqua" pitchFamily="18" charset="0"/>
            </a:endParaRP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6696075" y="3514725"/>
            <a:ext cx="625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i="1" baseline="-25000">
                <a:latin typeface="Book Antiqua" pitchFamily="18" charset="0"/>
              </a:rPr>
              <a:t>v</a:t>
            </a:r>
            <a:endParaRPr lang="en-US" sz="2400" i="1" baseline="-25000">
              <a:latin typeface="Book Antiqua" pitchFamily="18" charset="0"/>
            </a:endParaRP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8112125" y="3541713"/>
            <a:ext cx="625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baseline="-25000">
                <a:latin typeface="Book Antiqua" pitchFamily="18" charset="0"/>
              </a:rPr>
              <a:t>0</a:t>
            </a:r>
            <a:endParaRPr lang="en-US" sz="2400" baseline="-25000">
              <a:latin typeface="Book Antiqua" pitchFamily="18" charset="0"/>
            </a:endParaRPr>
          </a:p>
        </p:txBody>
      </p:sp>
      <p:sp>
        <p:nvSpPr>
          <p:cNvPr id="33861" name="Line 39"/>
          <p:cNvSpPr>
            <a:spLocks noChangeShapeType="1"/>
          </p:cNvSpPr>
          <p:nvPr/>
        </p:nvSpPr>
        <p:spPr bwMode="auto">
          <a:xfrm flipH="1" flipV="1">
            <a:off x="4606925" y="1157288"/>
            <a:ext cx="11113" cy="24653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3862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200" dirty="0" smtClean="0">
                <a:solidFill>
                  <a:srgbClr val="D38E27"/>
                </a:solidFill>
              </a:rPr>
              <a:t>2018-05-18  </a:t>
            </a:r>
            <a:r>
              <a:rPr lang="cs-CZ" sz="1200" dirty="0">
                <a:solidFill>
                  <a:srgbClr val="D38E27"/>
                </a:solidFill>
              </a:rPr>
              <a:t>-  </a:t>
            </a:r>
            <a:r>
              <a:rPr lang="cs-CZ" sz="1200" dirty="0" err="1">
                <a:solidFill>
                  <a:srgbClr val="D38E27"/>
                </a:solidFill>
              </a:rPr>
              <a:t>FyM</a:t>
            </a:r>
            <a:r>
              <a:rPr lang="cs-CZ" sz="1200" dirty="0">
                <a:solidFill>
                  <a:srgbClr val="D38E27"/>
                </a:solidFill>
              </a:rPr>
              <a:t> - Obdržálek</a:t>
            </a:r>
          </a:p>
        </p:txBody>
      </p:sp>
      <p:sp>
        <p:nvSpPr>
          <p:cNvPr id="40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C79ECD39-8489-4A15-96C7-3DD386345046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44</a:t>
            </a:fld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/48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917057" y="4580683"/>
                <a:ext cx="3660206" cy="181440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ar-AE" sz="24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ar-AE" sz="240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ar-AE" sz="2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ar-AE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ar-AE" sz="2400" i="1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ar-AE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ar-AE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num>
                        <m:den>
                          <m:r>
                            <a:rPr lang="ar-AE" sz="2400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ar-AE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ar-AE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ar-AE" sz="2400" i="1">
                                  <a:latin typeface="Cambria Math" panose="02040503050406030204" pitchFamily="18" charset="0"/>
                                </a:rPr>
                                <m:t>𝑤𝑣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ar-AE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ar-AE" sz="24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ar-AE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den>
                      </m:f>
                    </m:oMath>
                  </m:oMathPara>
                </a14:m>
                <a:endParaRPr lang="cs-CZ" sz="2400" i="1" dirty="0" smtClean="0">
                  <a:latin typeface="Cambria Math" panose="02040503050406030204" pitchFamily="18" charset="0"/>
                </a:endParaRPr>
              </a:p>
              <a:p>
                <a:endParaRPr lang="ar-AE" sz="2400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cs-CZ" sz="2400" b="0" dirty="0" smtClean="0">
                    <a:latin typeface="Book Antiqua" panose="02040602050305030304" pitchFamily="18" charset="0"/>
                  </a:rPr>
                  <a:t>odtud</a:t>
                </a:r>
                <a14:m>
                  <m:oMath xmlns:m="http://schemas.openxmlformats.org/officeDocument/2006/math">
                    <m:r>
                      <a:rPr lang="cs-CZ" sz="2400" b="0" i="0" dirty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cs-CZ" sz="2400" i="1" dirty="0">
                        <a:latin typeface="Cambria Math" panose="02040503050406030204" pitchFamily="18" charset="0"/>
                      </a:rPr>
                      <m:t>𝑤</m:t>
                    </m:r>
                    <m:d>
                      <m:dPr>
                        <m:ctrlPr>
                          <a:rPr lang="ar-AE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ar-AE" sz="24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ar-AE" sz="2400" i="1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ar-AE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ar-AE" sz="2400" i="1">
                                <a:latin typeface="Cambria Math" panose="02040503050406030204" pitchFamily="18" charset="0"/>
                              </a:rPr>
                              <m:t>𝑤𝑣</m:t>
                            </m:r>
                          </m:num>
                          <m:den>
                            <m:sSup>
                              <m:sSupPr>
                                <m:ctrlPr>
                                  <a:rPr lang="ar-AE" sz="2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ar-AE" sz="24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ar-AE" sz="2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  <m:r>
                      <a:rPr lang="ar-AE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ar-AE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</m:t>
                    </m:r>
                    <m:r>
                      <a:rPr lang="ar-AE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ar-AE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𝑤</m:t>
                    </m:r>
                  </m:oMath>
                </a14:m>
                <a:endParaRPr lang="cs-CZ" sz="2400" b="0" dirty="0" smtClean="0">
                  <a:latin typeface="Book Antiqua" panose="020406020503050303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7057" y="4580683"/>
                <a:ext cx="3660206" cy="1814407"/>
              </a:xfrm>
              <a:prstGeom prst="rect">
                <a:avLst/>
              </a:prstGeom>
              <a:blipFill rotWithShape="0">
                <a:blip r:embed="rId2"/>
                <a:stretch>
                  <a:fillRect l="-5167" b="-503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34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16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35017" name="Text Box 5"/>
          <p:cNvSpPr txBox="1">
            <a:spLocks noChangeArrowheads="1"/>
          </p:cNvSpPr>
          <p:nvPr/>
        </p:nvSpPr>
        <p:spPr bwMode="auto">
          <a:xfrm>
            <a:off x="1206500" y="423863"/>
            <a:ext cx="73707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000" b="1" i="1" dirty="0">
                <a:latin typeface="Book Antiqua" pitchFamily="18" charset="0"/>
              </a:rPr>
              <a:t>Nepružná srážka dvou částic</a:t>
            </a:r>
            <a:endParaRPr lang="en-US" sz="4000" b="1" baseline="-25000" dirty="0">
              <a:latin typeface="Book Antiqua" pitchFamily="18" charset="0"/>
            </a:endParaRPr>
          </a:p>
        </p:txBody>
      </p:sp>
      <p:graphicFrame>
        <p:nvGraphicFramePr>
          <p:cNvPr id="109597" name="Object 194"/>
          <p:cNvGraphicFramePr>
            <a:graphicFrameLocks noChangeAspect="1"/>
          </p:cNvGraphicFramePr>
          <p:nvPr/>
        </p:nvGraphicFramePr>
        <p:xfrm>
          <a:off x="319088" y="2305050"/>
          <a:ext cx="4710112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54" name="Equation" r:id="rId3" imgW="2311400" imgH="419100" progId="">
                  <p:embed/>
                </p:oleObj>
              </mc:Choice>
              <mc:Fallback>
                <p:oleObj name="Equation" r:id="rId3" imgW="2311400" imgH="419100" progId="">
                  <p:embed/>
                  <p:pic>
                    <p:nvPicPr>
                      <p:cNvPr id="0" name="Picture 1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088" y="2305050"/>
                        <a:ext cx="4710112" cy="854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599" name="Object 196"/>
          <p:cNvGraphicFramePr>
            <a:graphicFrameLocks noChangeAspect="1"/>
          </p:cNvGraphicFramePr>
          <p:nvPr/>
        </p:nvGraphicFramePr>
        <p:xfrm>
          <a:off x="476250" y="3251200"/>
          <a:ext cx="3881438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55" name="Equation" r:id="rId5" imgW="1905000" imgH="419100" progId="">
                  <p:embed/>
                </p:oleObj>
              </mc:Choice>
              <mc:Fallback>
                <p:oleObj name="Equation" r:id="rId5" imgW="1905000" imgH="419100" progId="">
                  <p:embed/>
                  <p:pic>
                    <p:nvPicPr>
                      <p:cNvPr id="0" name="Picture 1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3251200"/>
                        <a:ext cx="3881438" cy="854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600" name="Object 197"/>
          <p:cNvGraphicFramePr>
            <a:graphicFrameLocks noChangeAspect="1"/>
          </p:cNvGraphicFramePr>
          <p:nvPr/>
        </p:nvGraphicFramePr>
        <p:xfrm>
          <a:off x="530225" y="4159250"/>
          <a:ext cx="3957638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56" name="Equation" r:id="rId7" imgW="1943100" imgH="419100" progId="">
                  <p:embed/>
                </p:oleObj>
              </mc:Choice>
              <mc:Fallback>
                <p:oleObj name="Equation" r:id="rId7" imgW="1943100" imgH="419100" progId="">
                  <p:embed/>
                  <p:pic>
                    <p:nvPicPr>
                      <p:cNvPr id="0" name="Picture 1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" y="4159250"/>
                        <a:ext cx="3957638" cy="854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601" name="Object 198"/>
          <p:cNvGraphicFramePr>
            <a:graphicFrameLocks noChangeAspect="1"/>
          </p:cNvGraphicFramePr>
          <p:nvPr/>
        </p:nvGraphicFramePr>
        <p:xfrm>
          <a:off x="1565275" y="5022850"/>
          <a:ext cx="1914525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57" name="Equation" r:id="rId9" imgW="939800" imgH="419100" progId="">
                  <p:embed/>
                </p:oleObj>
              </mc:Choice>
              <mc:Fallback>
                <p:oleObj name="Equation" r:id="rId9" imgW="939800" imgH="419100" progId="">
                  <p:embed/>
                  <p:pic>
                    <p:nvPicPr>
                      <p:cNvPr id="0" name="Picture 1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5275" y="5022850"/>
                        <a:ext cx="1914525" cy="854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603" name="Rectangle 35"/>
          <p:cNvSpPr>
            <a:spLocks noChangeArrowheads="1"/>
          </p:cNvSpPr>
          <p:nvPr/>
        </p:nvSpPr>
        <p:spPr bwMode="auto">
          <a:xfrm>
            <a:off x="4681538" y="5008565"/>
            <a:ext cx="4462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i="1" dirty="0">
                <a:latin typeface="Book Antiqua" pitchFamily="18" charset="0"/>
              </a:rPr>
              <a:t>Relativistická hmotnost m:</a:t>
            </a:r>
            <a:endParaRPr lang="en-US" sz="2400" b="1" dirty="0">
              <a:latin typeface="Book Antiqua" pitchFamily="18" charset="0"/>
            </a:endParaRPr>
          </a:p>
        </p:txBody>
      </p:sp>
      <p:sp>
        <p:nvSpPr>
          <p:cNvPr id="35019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200" dirty="0" smtClean="0">
                <a:solidFill>
                  <a:srgbClr val="D38E27"/>
                </a:solidFill>
              </a:rPr>
              <a:t>2018-05-18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>
                <a:solidFill>
                  <a:srgbClr val="D38E27"/>
                </a:solidFill>
              </a:rPr>
              <a:t>FyM</a:t>
            </a:r>
            <a:r>
              <a:rPr lang="cs-CZ" sz="1200" dirty="0">
                <a:solidFill>
                  <a:srgbClr val="D38E27"/>
                </a:solidFill>
              </a:rPr>
              <a:t> - Obdržálek</a:t>
            </a:r>
          </a:p>
        </p:txBody>
      </p:sp>
      <p:sp>
        <p:nvSpPr>
          <p:cNvPr id="14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E90AD8D0-2AE4-420B-B8AC-EFB978526C9E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45</a:t>
            </a:fld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/48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949032" y="1566061"/>
                <a:ext cx="3470349" cy="6324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>
                    <a:latin typeface="Book Antiqua" panose="02040602050305030304" pitchFamily="18" charset="0"/>
                  </a:rPr>
                  <a:t>dosadíme</a:t>
                </a:r>
                <a:r>
                  <a:rPr lang="cs-CZ" dirty="0" smtClean="0"/>
                  <a:t> 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𝑤</m:t>
                    </m:r>
                    <m:r>
                      <a:rPr lang="cs-CZ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cs-CZ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cs-CZ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cs-CZ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cs-C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cs-CZ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cs-CZ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</m:den>
                    </m:f>
                  </m:oMath>
                </a14:m>
                <a:endParaRPr lang="cs-CZ" sz="2400" i="1" dirty="0">
                  <a:latin typeface="Book Antiqua" panose="02040602050305030304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9032" y="1566061"/>
                <a:ext cx="3470349" cy="632417"/>
              </a:xfrm>
              <a:prstGeom prst="rect">
                <a:avLst/>
              </a:prstGeom>
              <a:blipFill rotWithShape="0">
                <a:blip r:embed="rId11"/>
                <a:stretch>
                  <a:fillRect l="-158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5000624" y="2490794"/>
            <a:ext cx="3959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Book Antiqua" panose="02040602050305030304" pitchFamily="18" charset="0"/>
              </a:rPr>
              <a:t>vykrátíme </a:t>
            </a:r>
            <a:r>
              <a:rPr lang="cs-CZ" sz="2400" i="1" dirty="0" smtClean="0">
                <a:latin typeface="Book Antiqua" panose="02040602050305030304" pitchFamily="18" charset="0"/>
              </a:rPr>
              <a:t>v</a:t>
            </a:r>
            <a:r>
              <a:rPr lang="cs-CZ" dirty="0" smtClean="0">
                <a:latin typeface="Book Antiqua" panose="02040602050305030304" pitchFamily="18" charset="0"/>
              </a:rPr>
              <a:t>, vynásobíme </a:t>
            </a:r>
            <a:r>
              <a:rPr lang="cs-CZ" sz="2400" dirty="0" smtClean="0">
                <a:latin typeface="Book Antiqua" panose="02040602050305030304" pitchFamily="18" charset="0"/>
              </a:rPr>
              <a:t>(</a:t>
            </a:r>
            <a:r>
              <a:rPr lang="cs-CZ" sz="2400" i="1" dirty="0" smtClean="0">
                <a:latin typeface="Book Antiqua" panose="02040602050305030304" pitchFamily="18" charset="0"/>
              </a:rPr>
              <a:t>m</a:t>
            </a:r>
            <a:r>
              <a:rPr lang="cs-CZ" sz="2400" i="1" baseline="-25000" dirty="0" smtClean="0">
                <a:latin typeface="Book Antiqua" panose="02040602050305030304" pitchFamily="18" charset="0"/>
              </a:rPr>
              <a:t>0</a:t>
            </a:r>
            <a:r>
              <a:rPr lang="cs-CZ" sz="2400" i="1" dirty="0" smtClean="0">
                <a:latin typeface="Book Antiqua" panose="02040602050305030304" pitchFamily="18" charset="0"/>
              </a:rPr>
              <a:t>+m</a:t>
            </a:r>
            <a:r>
              <a:rPr lang="cs-CZ" sz="2400" i="1" baseline="-25000" dirty="0" smtClean="0">
                <a:latin typeface="Book Antiqua" panose="02040602050305030304" pitchFamily="18" charset="0"/>
              </a:rPr>
              <a:t>v</a:t>
            </a:r>
            <a:r>
              <a:rPr lang="cs-CZ" sz="2400" dirty="0">
                <a:latin typeface="Book Antiqua" panose="02040602050305030304" pitchFamily="18" charset="0"/>
              </a:rPr>
              <a:t>)</a:t>
            </a:r>
            <a:endParaRPr lang="cs-CZ" sz="2400" baseline="-25000" dirty="0">
              <a:latin typeface="Book Antiqua" panose="0204060205030503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78374" y="3441847"/>
            <a:ext cx="3057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Book Antiqua" panose="02040602050305030304" pitchFamily="18" charset="0"/>
              </a:rPr>
              <a:t>vynásobíme</a:t>
            </a:r>
            <a:r>
              <a:rPr lang="cs-CZ" dirty="0" smtClean="0"/>
              <a:t> </a:t>
            </a:r>
            <a:r>
              <a:rPr lang="cs-CZ" sz="2400" dirty="0">
                <a:latin typeface="Book Antiqua" panose="02040602050305030304" pitchFamily="18" charset="0"/>
              </a:rPr>
              <a:t>(</a:t>
            </a:r>
            <a:r>
              <a:rPr lang="cs-CZ" sz="2400" i="1" dirty="0">
                <a:latin typeface="Book Antiqua" panose="02040602050305030304" pitchFamily="18" charset="0"/>
              </a:rPr>
              <a:t>m</a:t>
            </a:r>
            <a:r>
              <a:rPr lang="cs-CZ" sz="2400" i="1" baseline="-25000" dirty="0">
                <a:latin typeface="Book Antiqua" panose="02040602050305030304" pitchFamily="18" charset="0"/>
              </a:rPr>
              <a:t>0</a:t>
            </a:r>
            <a:r>
              <a:rPr lang="cs-CZ" sz="2400" i="1" dirty="0">
                <a:latin typeface="Book Antiqua" panose="02040602050305030304" pitchFamily="18" charset="0"/>
              </a:rPr>
              <a:t>+m</a:t>
            </a:r>
            <a:r>
              <a:rPr lang="cs-CZ" sz="2400" i="1" baseline="-25000" dirty="0">
                <a:latin typeface="Book Antiqua" panose="02040602050305030304" pitchFamily="18" charset="0"/>
              </a:rPr>
              <a:t>v</a:t>
            </a:r>
            <a:r>
              <a:rPr lang="cs-CZ" sz="2400" dirty="0">
                <a:latin typeface="Book Antiqua" panose="02040602050305030304" pitchFamily="18" charset="0"/>
              </a:rPr>
              <a:t>)</a:t>
            </a:r>
            <a:endParaRPr lang="cs-CZ" sz="2400" baseline="-25000" dirty="0">
              <a:latin typeface="Book Antiqua" panose="0204060205030503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78373" y="4353720"/>
            <a:ext cx="37988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Book Antiqua" panose="02040602050305030304" pitchFamily="18" charset="0"/>
              </a:rPr>
              <a:t>roznásobíme, odečteme  </a:t>
            </a:r>
            <a:r>
              <a:rPr lang="cs-CZ" sz="2400" i="1" dirty="0" smtClean="0">
                <a:latin typeface="Book Antiqua" panose="02040602050305030304" pitchFamily="18" charset="0"/>
              </a:rPr>
              <a:t>m</a:t>
            </a:r>
            <a:r>
              <a:rPr lang="cs-CZ" sz="2400" i="1" baseline="-25000" dirty="0" smtClean="0">
                <a:latin typeface="Book Antiqua" panose="02040602050305030304" pitchFamily="18" charset="0"/>
              </a:rPr>
              <a:t>0</a:t>
            </a:r>
            <a:r>
              <a:rPr lang="cs-CZ" sz="2400" i="1" dirty="0" smtClean="0">
                <a:latin typeface="Book Antiqua" panose="02040602050305030304" pitchFamily="18" charset="0"/>
              </a:rPr>
              <a:t>m</a:t>
            </a:r>
            <a:r>
              <a:rPr lang="cs-CZ" sz="2400" i="1" baseline="-25000" dirty="0" smtClean="0">
                <a:latin typeface="Book Antiqua" panose="02040602050305030304" pitchFamily="18" charset="0"/>
              </a:rPr>
              <a:t>v</a:t>
            </a:r>
            <a:endParaRPr lang="cs-CZ" sz="2400" baseline="-25000" dirty="0"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02167" y="1539659"/>
                <a:ext cx="3950569" cy="4145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cs-CZ" b="0" dirty="0" smtClean="0">
                    <a:latin typeface="Book Antiqua" panose="02040602050305030304" pitchFamily="18" charset="0"/>
                  </a:rPr>
                  <a:t>Z Lor. </a:t>
                </a:r>
                <a:r>
                  <a:rPr lang="cs-CZ" b="0" dirty="0" err="1" smtClean="0">
                    <a:latin typeface="Book Antiqua" panose="02040602050305030304" pitchFamily="18" charset="0"/>
                  </a:rPr>
                  <a:t>trafo</a:t>
                </a:r>
                <a:r>
                  <a:rPr lang="cs-CZ" b="0" dirty="0" smtClean="0">
                    <a:latin typeface="Book Antiqua" panose="02040602050305030304" pitchFamily="18" charset="0"/>
                  </a:rPr>
                  <a:t> plyne  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𝑤</m:t>
                    </m:r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f>
                          <m:f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𝑤𝑣</m:t>
                            </m:r>
                          </m:num>
                          <m:den>
                            <m:sSup>
                              <m:sSupPr>
                                <m:ctrlP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𝑤</m:t>
                    </m:r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167" y="1539659"/>
                <a:ext cx="3950569" cy="414537"/>
              </a:xfrm>
              <a:prstGeom prst="rect">
                <a:avLst/>
              </a:prstGeom>
              <a:blipFill rotWithShape="0">
                <a:blip r:embed="rId12"/>
                <a:stretch>
                  <a:fillRect l="-3704" r="-463" b="-1911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075801" y="5529669"/>
                <a:ext cx="3617209" cy="10918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cs-CZ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cs-CZ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cs-CZ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cs-CZ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p>
                                      <m:r>
                                        <a:rPr lang="cs-CZ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p>
                                      <m:r>
                                        <a:rPr lang="cs-CZ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rad>
                        </m:den>
                      </m:f>
                      <m:r>
                        <a:rPr lang="cs-CZ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sSub>
                        <m:sSubPr>
                          <m:ctrlPr>
                            <a:rPr lang="cs-CZ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5801" y="5529669"/>
                <a:ext cx="3617209" cy="1091837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09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109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109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09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09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603" grpId="0"/>
      <p:bldP spid="2" grpId="0"/>
      <p:bldP spid="3" grpId="0"/>
      <p:bldP spid="4" grpId="0"/>
      <p:bldP spid="16" grpId="0"/>
      <p:bldP spid="5" grpId="0"/>
      <p:bldP spid="6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80898" name="Text Box 6"/>
          <p:cNvSpPr txBox="1">
            <a:spLocks noChangeArrowheads="1"/>
          </p:cNvSpPr>
          <p:nvPr/>
        </p:nvSpPr>
        <p:spPr bwMode="auto">
          <a:xfrm>
            <a:off x="1922463" y="423863"/>
            <a:ext cx="53895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Klidová hmotnost m</a:t>
            </a:r>
            <a:r>
              <a:rPr lang="cs-CZ" sz="4000" b="1" baseline="-25000">
                <a:latin typeface="Book Antiqua" pitchFamily="18" charset="0"/>
              </a:rPr>
              <a:t>0</a:t>
            </a:r>
            <a:endParaRPr lang="en-US" sz="4000" b="1" baseline="-25000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/>
          </p:cNvSpPr>
          <p:nvPr/>
        </p:nvSpPr>
        <p:spPr bwMode="auto">
          <a:xfrm>
            <a:off x="0" y="1211263"/>
            <a:ext cx="8489950" cy="145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Veličinu </a:t>
            </a:r>
            <a:r>
              <a:rPr lang="cs-CZ" sz="2800" i="1">
                <a:latin typeface="Book Antiqua" pitchFamily="18" charset="0"/>
              </a:rPr>
              <a:t>m</a:t>
            </a:r>
            <a:r>
              <a:rPr lang="cs-CZ" sz="2800" i="1" baseline="-25000">
                <a:latin typeface="Book Antiqua" pitchFamily="18" charset="0"/>
              </a:rPr>
              <a:t>v</a:t>
            </a:r>
            <a:r>
              <a:rPr lang="cs-CZ" sz="2800">
                <a:latin typeface="Book Antiqua" pitchFamily="18" charset="0"/>
              </a:rPr>
              <a:t> značíme prostě </a:t>
            </a:r>
            <a:r>
              <a:rPr lang="cs-CZ" sz="2800" i="1">
                <a:latin typeface="Book Antiqua" pitchFamily="18" charset="0"/>
              </a:rPr>
              <a:t>m</a:t>
            </a:r>
            <a:r>
              <a:rPr lang="cs-CZ" sz="2800">
                <a:latin typeface="Book Antiqua" pitchFamily="18" charset="0"/>
              </a:rPr>
              <a:t>. Platí </a:t>
            </a:r>
            <a:r>
              <a:rPr lang="cs-CZ" sz="2800" i="1">
                <a:latin typeface="Book Antiqua" pitchFamily="18" charset="0"/>
              </a:rPr>
              <a:t>m = </a:t>
            </a:r>
            <a:r>
              <a:rPr lang="el-GR" sz="2800" i="1">
                <a:latin typeface="Book Antiqua" pitchFamily="18" charset="0"/>
              </a:rPr>
              <a:t>γ</a:t>
            </a:r>
            <a:r>
              <a:rPr lang="cs-CZ" sz="2800" i="1">
                <a:latin typeface="Book Antiqua" pitchFamily="18" charset="0"/>
              </a:rPr>
              <a:t> m</a:t>
            </a:r>
            <a:r>
              <a:rPr lang="cs-CZ" sz="2800" baseline="-25000">
                <a:latin typeface="Book Antiqua" pitchFamily="18" charset="0"/>
              </a:rPr>
              <a:t>0</a:t>
            </a:r>
            <a:r>
              <a:rPr lang="cs-CZ" sz="2800">
                <a:latin typeface="Book Antiqua" pitchFamily="18" charset="0"/>
              </a:rPr>
              <a:t> a hraje v relativitě roli (setrvačné) hmotnosti </a:t>
            </a:r>
            <a:r>
              <a:rPr lang="cs-CZ" sz="2800" i="1">
                <a:latin typeface="Book Antiqua" pitchFamily="18" charset="0"/>
              </a:rPr>
              <a:t>m</a:t>
            </a:r>
            <a:r>
              <a:rPr lang="cs-CZ" sz="2800">
                <a:latin typeface="Book Antiqua" pitchFamily="18" charset="0"/>
              </a:rPr>
              <a:t> částice z klasické mechaniky, měřené při rychlosti </a:t>
            </a:r>
            <a:r>
              <a:rPr lang="cs-CZ" sz="2800" i="1">
                <a:latin typeface="Book Antiqua" pitchFamily="18" charset="0"/>
              </a:rPr>
              <a:t>v</a:t>
            </a:r>
            <a:r>
              <a:rPr lang="cs-CZ" sz="2800">
                <a:latin typeface="Book Antiqua" pitchFamily="18" charset="0"/>
              </a:rPr>
              <a:t>. </a:t>
            </a:r>
            <a:endParaRPr lang="en-US" sz="2800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0" y="3251200"/>
            <a:ext cx="8489950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V různých systémech </a:t>
            </a:r>
            <a:r>
              <a:rPr lang="cs-CZ" sz="2800" i="1">
                <a:latin typeface="Book Antiqua" pitchFamily="18" charset="0"/>
              </a:rPr>
              <a:t>S</a:t>
            </a:r>
            <a:r>
              <a:rPr lang="cs-CZ" sz="2800">
                <a:latin typeface="Book Antiqua" pitchFamily="18" charset="0"/>
              </a:rPr>
              <a:t> je </a:t>
            </a:r>
            <a:r>
              <a:rPr lang="cs-CZ" sz="2800" i="1">
                <a:latin typeface="Book Antiqua" pitchFamily="18" charset="0"/>
              </a:rPr>
              <a:t>m </a:t>
            </a:r>
            <a:r>
              <a:rPr lang="cs-CZ" sz="2800">
                <a:latin typeface="Book Antiqua" pitchFamily="18" charset="0"/>
              </a:rPr>
              <a:t>různě velká; nejmenší je v systému, kde částice stojí (</a:t>
            </a:r>
            <a:r>
              <a:rPr lang="cs-CZ" sz="2800" i="1">
                <a:latin typeface="Book Antiqua" pitchFamily="18" charset="0"/>
              </a:rPr>
              <a:t>v </a:t>
            </a:r>
            <a:r>
              <a:rPr lang="cs-CZ" sz="2800">
                <a:latin typeface="Book Antiqua" pitchFamily="18" charset="0"/>
              </a:rPr>
              <a:t>= 0). </a:t>
            </a:r>
          </a:p>
        </p:txBody>
      </p:sp>
      <p:sp>
        <p:nvSpPr>
          <p:cNvPr id="4" name="Zástupný symbol pro obsah 2"/>
          <p:cNvSpPr>
            <a:spLocks/>
          </p:cNvSpPr>
          <p:nvPr/>
        </p:nvSpPr>
        <p:spPr bwMode="auto">
          <a:xfrm>
            <a:off x="82550" y="4640263"/>
            <a:ext cx="8489950" cy="139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Tato veličina </a:t>
            </a:r>
            <a:r>
              <a:rPr lang="cs-CZ" sz="2800" i="1">
                <a:latin typeface="Book Antiqua" pitchFamily="18" charset="0"/>
              </a:rPr>
              <a:t>m</a:t>
            </a:r>
            <a:r>
              <a:rPr lang="cs-CZ" sz="2800" baseline="-25000">
                <a:latin typeface="Book Antiqua" pitchFamily="18" charset="0"/>
              </a:rPr>
              <a:t>0</a:t>
            </a:r>
            <a:r>
              <a:rPr lang="cs-CZ" sz="2800" i="1">
                <a:latin typeface="Book Antiqua" pitchFamily="18" charset="0"/>
              </a:rPr>
              <a:t>=m</a:t>
            </a:r>
            <a:r>
              <a:rPr lang="cs-CZ" sz="2800">
                <a:latin typeface="Book Antiqua" pitchFamily="18" charset="0"/>
              </a:rPr>
              <a:t>/</a:t>
            </a:r>
            <a:r>
              <a:rPr lang="el-GR" sz="2800" i="1">
                <a:latin typeface="Book Antiqua" pitchFamily="18" charset="0"/>
              </a:rPr>
              <a:t>γ</a:t>
            </a:r>
            <a:r>
              <a:rPr lang="cs-CZ" sz="2800" i="1">
                <a:latin typeface="Book Antiqua" pitchFamily="18" charset="0"/>
              </a:rPr>
              <a:t> ,</a:t>
            </a:r>
            <a:r>
              <a:rPr lang="cs-CZ" sz="2800">
                <a:latin typeface="Book Antiqua" pitchFamily="18" charset="0"/>
              </a:rPr>
              <a:t> tj. </a:t>
            </a:r>
            <a:r>
              <a:rPr lang="cs-CZ" sz="2800" b="1">
                <a:latin typeface="Book Antiqua" pitchFamily="18" charset="0"/>
              </a:rPr>
              <a:t>klidová hmotnost</a:t>
            </a:r>
            <a:r>
              <a:rPr lang="cs-CZ" sz="2800">
                <a:latin typeface="Book Antiqua" pitchFamily="18" charset="0"/>
              </a:rPr>
              <a:t>, je proto nezávislá na rychlosti </a:t>
            </a:r>
            <a:r>
              <a:rPr lang="cs-CZ" sz="2800" i="1">
                <a:latin typeface="Book Antiqua" pitchFamily="18" charset="0"/>
              </a:rPr>
              <a:t>v</a:t>
            </a:r>
            <a:r>
              <a:rPr lang="cs-CZ" sz="2800">
                <a:latin typeface="Book Antiqua" pitchFamily="18" charset="0"/>
              </a:rPr>
              <a:t> částice pohybující se vůči </a:t>
            </a:r>
            <a:r>
              <a:rPr lang="cs-CZ" sz="2800" i="1">
                <a:latin typeface="Book Antiqua" pitchFamily="18" charset="0"/>
              </a:rPr>
              <a:t>S,</a:t>
            </a:r>
            <a:r>
              <a:rPr lang="cs-CZ" sz="2800">
                <a:latin typeface="Book Antiqua" pitchFamily="18" charset="0"/>
              </a:rPr>
              <a:t> a je tedy invariantem.</a:t>
            </a:r>
            <a:endParaRPr lang="en-US" sz="2800">
              <a:latin typeface="Book Antiqua" pitchFamily="18" charset="0"/>
            </a:endParaRPr>
          </a:p>
        </p:txBody>
      </p:sp>
      <p:sp>
        <p:nvSpPr>
          <p:cNvPr id="80902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200" dirty="0" smtClean="0">
                <a:solidFill>
                  <a:srgbClr val="D38E27"/>
                </a:solidFill>
              </a:rPr>
              <a:t>2018-05-18  </a:t>
            </a:r>
            <a:r>
              <a:rPr lang="cs-CZ" sz="1200" dirty="0">
                <a:solidFill>
                  <a:srgbClr val="D38E27"/>
                </a:solidFill>
              </a:rPr>
              <a:t>-  </a:t>
            </a:r>
            <a:r>
              <a:rPr lang="cs-CZ" sz="1200" dirty="0" err="1">
                <a:solidFill>
                  <a:srgbClr val="D38E27"/>
                </a:solidFill>
              </a:rPr>
              <a:t>FyM</a:t>
            </a:r>
            <a:r>
              <a:rPr lang="cs-CZ" sz="1200" dirty="0">
                <a:solidFill>
                  <a:srgbClr val="D38E27"/>
                </a:solidFill>
              </a:rPr>
              <a:t> - Obdržálek</a:t>
            </a:r>
          </a:p>
        </p:txBody>
      </p:sp>
      <p:sp>
        <p:nvSpPr>
          <p:cNvPr id="10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23A25C4-5365-48AA-8784-042B883DAB86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46</a:t>
            </a:fld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/48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81922" name="Text Box 5"/>
          <p:cNvSpPr txBox="1">
            <a:spLocks noChangeArrowheads="1"/>
          </p:cNvSpPr>
          <p:nvPr/>
        </p:nvSpPr>
        <p:spPr bwMode="auto">
          <a:xfrm>
            <a:off x="1922463" y="423863"/>
            <a:ext cx="5588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000" b="1" i="1" dirty="0" err="1">
                <a:latin typeface="Book Antiqua" pitchFamily="18" charset="0"/>
              </a:rPr>
              <a:t>Čtyřhybnost</a:t>
            </a:r>
            <a:r>
              <a:rPr lang="cs-CZ" sz="4000" b="1" i="1" dirty="0">
                <a:latin typeface="Book Antiqua" pitchFamily="18" charset="0"/>
              </a:rPr>
              <a:t> </a:t>
            </a:r>
            <a:r>
              <a:rPr lang="cs-CZ" sz="4000" b="1" i="1" dirty="0" smtClean="0">
                <a:latin typeface="Book Antiqua" pitchFamily="18" charset="0"/>
              </a:rPr>
              <a:t>P </a:t>
            </a:r>
            <a:r>
              <a:rPr lang="cs-CZ" sz="4000" b="1" i="1" dirty="0">
                <a:latin typeface="Book Antiqua" pitchFamily="18" charset="0"/>
              </a:rPr>
              <a:t>= m</a:t>
            </a:r>
            <a:r>
              <a:rPr lang="cs-CZ" sz="4000" b="1" baseline="-25000" dirty="0">
                <a:latin typeface="Book Antiqua" pitchFamily="18" charset="0"/>
              </a:rPr>
              <a:t>0 </a:t>
            </a:r>
            <a:r>
              <a:rPr lang="cs-CZ" sz="4000" b="1" i="1" dirty="0" smtClean="0">
                <a:latin typeface="Book Antiqua" pitchFamily="18" charset="0"/>
              </a:rPr>
              <a:t>U</a:t>
            </a:r>
            <a:endParaRPr lang="en-US" sz="4000" b="1" i="1" dirty="0">
              <a:latin typeface="Book Antiqu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/>
              </p:cNvSpPr>
              <p:nvPr/>
            </p:nvSpPr>
            <p:spPr bwMode="auto">
              <a:xfrm>
                <a:off x="25400" y="1179513"/>
                <a:ext cx="8489950" cy="14557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742950" lvl="1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 2" pitchFamily="18" charset="2"/>
                  <a:buChar char=""/>
                </a:pPr>
                <a:r>
                  <a:rPr lang="cs-CZ" sz="2800" dirty="0">
                    <a:latin typeface="Book Antiqua" pitchFamily="18" charset="0"/>
                  </a:rPr>
                  <a:t>Veličina </a:t>
                </a:r>
                <a:r>
                  <a:rPr lang="cs-CZ" sz="2800" i="1" dirty="0" smtClean="0">
                    <a:latin typeface="Book Antiqua" pitchFamily="18" charset="0"/>
                  </a:rPr>
                  <a:t>P </a:t>
                </a:r>
                <a:r>
                  <a:rPr lang="cs-CZ" sz="2800" dirty="0">
                    <a:latin typeface="Book Antiqua" pitchFamily="18" charset="0"/>
                  </a:rPr>
                  <a:t>= </a:t>
                </a:r>
                <a:r>
                  <a:rPr lang="cs-CZ" sz="2800" i="1" dirty="0" smtClean="0">
                    <a:latin typeface="Book Antiqua" pitchFamily="18" charset="0"/>
                  </a:rPr>
                  <a:t>m</a:t>
                </a:r>
                <a:r>
                  <a:rPr lang="cs-CZ" sz="2800" baseline="-25000" dirty="0" smtClean="0">
                    <a:latin typeface="Book Antiqua" pitchFamily="18" charset="0"/>
                  </a:rPr>
                  <a:t>0</a:t>
                </a:r>
                <a:r>
                  <a:rPr lang="cs-CZ" sz="2800" i="1" dirty="0" smtClean="0">
                    <a:latin typeface="Book Antiqua" pitchFamily="18" charset="0"/>
                  </a:rPr>
                  <a:t>U </a:t>
                </a:r>
                <a:r>
                  <a:rPr lang="cs-CZ" sz="2800" dirty="0">
                    <a:latin typeface="Book Antiqua" pitchFamily="18" charset="0"/>
                  </a:rPr>
                  <a:t>(</a:t>
                </a:r>
                <a:r>
                  <a:rPr lang="cs-CZ" sz="2800" dirty="0" err="1">
                    <a:latin typeface="Book Antiqua" pitchFamily="18" charset="0"/>
                  </a:rPr>
                  <a:t>čtyřvektor</a:t>
                </a:r>
                <a:r>
                  <a:rPr lang="cs-CZ" sz="2800" dirty="0">
                    <a:latin typeface="Book Antiqua" pitchFamily="18" charset="0"/>
                  </a:rPr>
                  <a:t> s „prostorovou složkou“</a:t>
                </a:r>
                <a:r>
                  <a:rPr lang="cs-CZ" sz="2800" i="1" dirty="0">
                    <a:latin typeface="Book Antiqua" pitchFamily="18" charset="0"/>
                  </a:rPr>
                  <a:t> </a:t>
                </a:r>
                <a:r>
                  <a:rPr lang="el-GR" sz="2800" i="1" dirty="0">
                    <a:latin typeface="Book Antiqua" pitchFamily="18" charset="0"/>
                  </a:rPr>
                  <a:t>γ</a:t>
                </a:r>
                <a:r>
                  <a:rPr lang="cs-CZ" sz="2800" i="1" dirty="0" smtClean="0">
                    <a:latin typeface="Book Antiqua" pitchFamily="18" charset="0"/>
                  </a:rPr>
                  <a:t>m</a:t>
                </a:r>
                <a:r>
                  <a:rPr lang="cs-CZ" sz="2800" baseline="-25000" dirty="0" smtClean="0">
                    <a:latin typeface="Book Antiqua" pitchFamily="18" charset="0"/>
                  </a:rPr>
                  <a:t>0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28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sz="2800" i="1" dirty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</m:oMath>
                </a14:m>
                <a:r>
                  <a:rPr lang="cs-CZ" sz="2800" dirty="0" smtClean="0">
                    <a:latin typeface="Book Antiqua" pitchFamily="18" charset="0"/>
                  </a:rPr>
                  <a:t>) </a:t>
                </a:r>
                <a:r>
                  <a:rPr lang="cs-CZ" sz="2800" dirty="0">
                    <a:latin typeface="Book Antiqua" pitchFamily="18" charset="0"/>
                  </a:rPr>
                  <a:t>hraje v relativitě roli hybnosti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2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cs-CZ" sz="2800" i="1" dirty="0">
                            <a:latin typeface="Book Antiqua" pitchFamily="18" charset="0"/>
                          </a:rPr>
                          <m:t>p</m:t>
                        </m:r>
                      </m:e>
                    </m:acc>
                  </m:oMath>
                </a14:m>
                <a:r>
                  <a:rPr lang="cs-CZ" sz="2800" dirty="0" smtClean="0">
                    <a:latin typeface="Book Antiqua" pitchFamily="18" charset="0"/>
                  </a:rPr>
                  <a:t> </a:t>
                </a:r>
                <a:r>
                  <a:rPr lang="cs-CZ" sz="2800" dirty="0">
                    <a:latin typeface="Book Antiqua" pitchFamily="18" charset="0"/>
                  </a:rPr>
                  <a:t>částice z klasické </a:t>
                </a:r>
                <a:r>
                  <a:rPr lang="cs-CZ" sz="2800" dirty="0" smtClean="0">
                    <a:latin typeface="Book Antiqua" pitchFamily="18" charset="0"/>
                  </a:rPr>
                  <a:t>mechaniky ve 3D. </a:t>
                </a:r>
              </a:p>
              <a:p>
                <a:pPr marL="742950" lvl="1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 2" pitchFamily="18" charset="2"/>
                  <a:buChar char=""/>
                </a:pPr>
                <a:r>
                  <a:rPr lang="cs-CZ" sz="2800" dirty="0" smtClean="0">
                    <a:latin typeface="Book Antiqua" pitchFamily="18" charset="0"/>
                  </a:rPr>
                  <a:t>Význam 4. </a:t>
                </a:r>
                <a:r>
                  <a:rPr lang="cs-CZ" sz="2800" smtClean="0">
                    <a:latin typeface="Book Antiqua" pitchFamily="18" charset="0"/>
                  </a:rPr>
                  <a:t>složky: energie </a:t>
                </a:r>
                <a:r>
                  <a:rPr lang="cs-CZ" sz="2800" dirty="0" smtClean="0">
                    <a:latin typeface="Book Antiqua" pitchFamily="18" charset="0"/>
                  </a:rPr>
                  <a:t>(</a:t>
                </a:r>
                <a:r>
                  <a:rPr lang="cs-CZ" sz="2800" i="1" dirty="0" smtClean="0">
                    <a:latin typeface="Book Antiqua" pitchFamily="18" charset="0"/>
                  </a:rPr>
                  <a:t>E/c</a:t>
                </a:r>
                <a:r>
                  <a:rPr lang="cs-CZ" sz="2800" dirty="0" smtClean="0">
                    <a:latin typeface="Book Antiqua" pitchFamily="18" charset="0"/>
                  </a:rPr>
                  <a:t>) ; odtud </a:t>
                </a:r>
                <a:r>
                  <a:rPr lang="cs-CZ" sz="2800" i="1" dirty="0" smtClean="0">
                    <a:latin typeface="Book Antiqua" pitchFamily="18" charset="0"/>
                  </a:rPr>
                  <a:t>E = mc</a:t>
                </a:r>
                <a:r>
                  <a:rPr lang="cs-CZ" sz="2800" baseline="30000" dirty="0" smtClean="0">
                    <a:latin typeface="Book Antiqua" pitchFamily="18" charset="0"/>
                  </a:rPr>
                  <a:t>2</a:t>
                </a:r>
                <a:endParaRPr lang="en-US" sz="2800" baseline="30000" dirty="0">
                  <a:latin typeface="Book Antiqua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400" y="1179513"/>
                <a:ext cx="8489950" cy="1455737"/>
              </a:xfrm>
              <a:prstGeom prst="rect">
                <a:avLst/>
              </a:prstGeom>
              <a:blipFill rotWithShape="0">
                <a:blip r:embed="rId2"/>
                <a:stretch>
                  <a:fillRect t="-4184" b="-4184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-9525" y="2928709"/>
            <a:ext cx="8997950" cy="183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dirty="0">
                <a:latin typeface="Book Antiqua" pitchFamily="18" charset="0"/>
              </a:rPr>
              <a:t>Protože vlastní čas </a:t>
            </a:r>
            <a:r>
              <a:rPr lang="el-GR" sz="2800" i="1" dirty="0">
                <a:latin typeface="Book Antiqua" pitchFamily="18" charset="0"/>
              </a:rPr>
              <a:t>τ</a:t>
            </a:r>
            <a:r>
              <a:rPr lang="cs-CZ" sz="2800" dirty="0">
                <a:latin typeface="Book Antiqua" pitchFamily="18" charset="0"/>
              </a:rPr>
              <a:t> je invariantem (je stejně velký v různých systémech </a:t>
            </a:r>
            <a:r>
              <a:rPr lang="cs-CZ" sz="2800" i="1" dirty="0">
                <a:latin typeface="Book Antiqua" pitchFamily="18" charset="0"/>
              </a:rPr>
              <a:t>S</a:t>
            </a:r>
            <a:r>
              <a:rPr lang="cs-CZ" sz="2800" dirty="0">
                <a:latin typeface="Book Antiqua" pitchFamily="18" charset="0"/>
              </a:rPr>
              <a:t>), je časová změna (počítaná podle vlastního času) </a:t>
            </a:r>
            <a:r>
              <a:rPr lang="cs-CZ" sz="2800" dirty="0" err="1">
                <a:latin typeface="Book Antiqua" pitchFamily="18" charset="0"/>
              </a:rPr>
              <a:t>čtyřhybnosti</a:t>
            </a:r>
            <a:r>
              <a:rPr lang="cs-CZ" sz="2800" dirty="0">
                <a:latin typeface="Book Antiqua" pitchFamily="18" charset="0"/>
              </a:rPr>
              <a:t> částice </a:t>
            </a:r>
            <a:r>
              <a:rPr lang="cs-CZ" sz="2800" dirty="0" err="1">
                <a:latin typeface="Book Antiqua" pitchFamily="18" charset="0"/>
              </a:rPr>
              <a:t>čtyřvektorem</a:t>
            </a:r>
            <a:r>
              <a:rPr lang="cs-CZ" sz="2800" dirty="0">
                <a:latin typeface="Book Antiqua" pitchFamily="18" charset="0"/>
              </a:rPr>
              <a:t>, a má stejný význam v každém </a:t>
            </a:r>
            <a:r>
              <a:rPr lang="cs-CZ" sz="2800" i="1" dirty="0">
                <a:latin typeface="Book Antiqua" pitchFamily="18" charset="0"/>
              </a:rPr>
              <a:t>S</a:t>
            </a:r>
            <a:r>
              <a:rPr lang="cs-CZ" sz="2800" dirty="0">
                <a:latin typeface="Book Antiqua" pitchFamily="18" charset="0"/>
              </a:rPr>
              <a:t>. </a:t>
            </a:r>
          </a:p>
        </p:txBody>
      </p:sp>
      <p:sp>
        <p:nvSpPr>
          <p:cNvPr id="4" name="Zástupný symbol pro obsah 2"/>
          <p:cNvSpPr>
            <a:spLocks/>
          </p:cNvSpPr>
          <p:nvPr/>
        </p:nvSpPr>
        <p:spPr bwMode="auto">
          <a:xfrm>
            <a:off x="0" y="4665663"/>
            <a:ext cx="8489950" cy="139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Toto nám umožňuje formulovat relativisticky invariantní pohybovou rovnici relativistické mechaniky:</a:t>
            </a:r>
            <a:endParaRPr lang="en-US" sz="2800">
              <a:latin typeface="Book Antiqua" pitchFamily="18" charset="0"/>
            </a:endParaRPr>
          </a:p>
        </p:txBody>
      </p:sp>
      <p:sp>
        <p:nvSpPr>
          <p:cNvPr id="81926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200" dirty="0" smtClean="0">
                <a:solidFill>
                  <a:srgbClr val="D38E27"/>
                </a:solidFill>
              </a:rPr>
              <a:t>2018-05-18  </a:t>
            </a:r>
            <a:r>
              <a:rPr lang="cs-CZ" sz="1200" dirty="0">
                <a:solidFill>
                  <a:srgbClr val="D38E27"/>
                </a:solidFill>
              </a:rPr>
              <a:t>-  </a:t>
            </a:r>
            <a:r>
              <a:rPr lang="cs-CZ" sz="1200" dirty="0" err="1">
                <a:solidFill>
                  <a:srgbClr val="D38E27"/>
                </a:solidFill>
              </a:rPr>
              <a:t>FyM</a:t>
            </a:r>
            <a:r>
              <a:rPr lang="cs-CZ" sz="1200" dirty="0">
                <a:solidFill>
                  <a:srgbClr val="D38E27"/>
                </a:solidFill>
              </a:rPr>
              <a:t> - Obdržálek</a:t>
            </a:r>
          </a:p>
        </p:txBody>
      </p:sp>
      <p:sp>
        <p:nvSpPr>
          <p:cNvPr id="10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DC4AE8B9-8577-46C1-94AE-96ECB306589D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47</a:t>
            </a:fld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/48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914400" y="423863"/>
            <a:ext cx="68643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Další pohybové zákony STR</a:t>
            </a:r>
            <a:endParaRPr lang="en-US" sz="4000" b="1" i="1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/>
          </p:cNvSpPr>
          <p:nvPr/>
        </p:nvSpPr>
        <p:spPr bwMode="auto">
          <a:xfrm>
            <a:off x="25400" y="1179513"/>
            <a:ext cx="8489950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3200" i="1">
                <a:solidFill>
                  <a:srgbClr val="FF0000"/>
                </a:solidFill>
                <a:latin typeface="Book Antiqua" pitchFamily="18" charset="0"/>
              </a:rPr>
              <a:t>2NZ: Časová změna čtyřhybnosti částice (podle vlastního času) je rovna výsledné čtyřsíle působící na částici. </a:t>
            </a:r>
            <a:endParaRPr lang="en-US" sz="3200" i="1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0" y="2719388"/>
            <a:ext cx="8489950" cy="109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Druhý Newtonův zákon (s časovou změnou čtyřhybnosti) tedy platí i ve STR.</a:t>
            </a:r>
          </a:p>
        </p:txBody>
      </p:sp>
      <p:sp>
        <p:nvSpPr>
          <p:cNvPr id="4" name="Zástupný symbol pro obsah 2"/>
          <p:cNvSpPr>
            <a:spLocks/>
          </p:cNvSpPr>
          <p:nvPr/>
        </p:nvSpPr>
        <p:spPr bwMode="auto">
          <a:xfrm>
            <a:off x="25400" y="3965575"/>
            <a:ext cx="8489950" cy="275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Pro úplnost: 3NZ (zákon akce a reakce) zůstává rovněž v platnosti, pokud akce i reakce působí v tomtéž místě.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„Přesouvání sil“ v rámci  tuhého tělesa však není možné, protože STR vylučuje pojem tuhého tělesa</a:t>
            </a:r>
            <a:endParaRPr lang="en-US" sz="2800">
              <a:latin typeface="Book Antiqua" pitchFamily="18" charset="0"/>
            </a:endParaRPr>
          </a:p>
        </p:txBody>
      </p:sp>
      <p:sp>
        <p:nvSpPr>
          <p:cNvPr id="82950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200" dirty="0" smtClean="0">
                <a:solidFill>
                  <a:srgbClr val="D38E27"/>
                </a:solidFill>
              </a:rPr>
              <a:t>2018-05-18 </a:t>
            </a:r>
            <a:r>
              <a:rPr lang="cs-CZ" sz="1200" dirty="0">
                <a:solidFill>
                  <a:srgbClr val="D38E27"/>
                </a:solidFill>
              </a:rPr>
              <a:t>-  </a:t>
            </a:r>
            <a:r>
              <a:rPr lang="cs-CZ" sz="1200" dirty="0" err="1">
                <a:solidFill>
                  <a:srgbClr val="D38E27"/>
                </a:solidFill>
              </a:rPr>
              <a:t>FyM</a:t>
            </a:r>
            <a:r>
              <a:rPr lang="cs-CZ" sz="1200" dirty="0">
                <a:solidFill>
                  <a:srgbClr val="D38E27"/>
                </a:solidFill>
              </a:rPr>
              <a:t> - Obdržálek</a:t>
            </a:r>
          </a:p>
        </p:txBody>
      </p:sp>
      <p:sp>
        <p:nvSpPr>
          <p:cNvPr id="10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16731A3A-3FBD-430C-BE47-E6DB00FF5AF2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48</a:t>
            </a:fld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/48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30213" y="396875"/>
            <a:ext cx="8250977" cy="59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7F727">
                        <a:alpha val="50999"/>
                      </a:srgbClr>
                    </a:gs>
                    <a:gs pos="50000">
                      <a:srgbClr val="FF3300">
                        <a:alpha val="53000"/>
                      </a:srgbClr>
                    </a:gs>
                    <a:gs pos="100000">
                      <a:srgbClr val="27F727">
                        <a:alpha val="50999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  <a:defRPr/>
            </a:pPr>
            <a:r>
              <a:rPr lang="cs-CZ" sz="3600" b="1" i="1" dirty="0" smtClean="0">
                <a:solidFill>
                  <a:schemeClr val="tx2"/>
                </a:solidFill>
                <a:latin typeface="Book Antiqua" pitchFamily="18" charset="0"/>
              </a:rPr>
              <a:t>M</a:t>
            </a:r>
            <a:r>
              <a:rPr lang="cs-CZ" sz="3600" b="1" i="1" dirty="0" smtClean="0">
                <a:latin typeface="Book Antiqua" pitchFamily="18" charset="0"/>
              </a:rPr>
              <a:t>axwellův (m</a:t>
            </a:r>
            <a:r>
              <a:rPr lang="cs-CZ" sz="3600" b="1" i="1" dirty="0" smtClean="0">
                <a:solidFill>
                  <a:schemeClr val="tx2"/>
                </a:solidFill>
                <a:latin typeface="Book Antiqua" pitchFamily="18" charset="0"/>
              </a:rPr>
              <a:t>oderní) pohled na světlo:</a:t>
            </a:r>
            <a:endParaRPr lang="cs-CZ" sz="3600" b="1" i="1" dirty="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8" name="Zástupný symbol pro číslo snímku 3"/>
          <p:cNvSpPr txBox="1">
            <a:spLocks noGrp="1"/>
          </p:cNvSpPr>
          <p:nvPr/>
        </p:nvSpPr>
        <p:spPr>
          <a:xfrm>
            <a:off x="8229598" y="6383858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FC271F1E-A92E-4C41-AFC0-A979B3C890D2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5</a:t>
            </a:fld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/48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Zástupný symbol pro datum 7"/>
          <p:cNvSpPr txBox="1">
            <a:spLocks noGrp="1"/>
          </p:cNvSpPr>
          <p:nvPr/>
        </p:nvSpPr>
        <p:spPr bwMode="auto">
          <a:xfrm>
            <a:off x="6675120" y="143256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2018-05-18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060" y="1276196"/>
            <a:ext cx="8779040" cy="3028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3600" b="1" i="1" dirty="0">
                <a:latin typeface="Book Antiqua" pitchFamily="18" charset="0"/>
              </a:rPr>
              <a:t>Maxwell</a:t>
            </a:r>
            <a:r>
              <a:rPr lang="cs-CZ" sz="2800" b="1" i="1" dirty="0">
                <a:latin typeface="Book Antiqua" pitchFamily="18" charset="0"/>
              </a:rPr>
              <a:t>: </a:t>
            </a:r>
            <a:r>
              <a:rPr lang="cs-CZ" sz="2800" dirty="0">
                <a:latin typeface="Book Antiqua" pitchFamily="18" charset="0"/>
              </a:rPr>
              <a:t>„Světlo jsou vlny </a:t>
            </a:r>
            <a:r>
              <a:rPr lang="cs-CZ" sz="2800" dirty="0" err="1">
                <a:latin typeface="Book Antiqua" pitchFamily="18" charset="0"/>
              </a:rPr>
              <a:t>elmg</a:t>
            </a:r>
            <a:r>
              <a:rPr lang="cs-CZ" sz="2800" dirty="0">
                <a:latin typeface="Book Antiqua" pitchFamily="18" charset="0"/>
              </a:rPr>
              <a:t>. pole. </a:t>
            </a:r>
            <a:endParaRPr lang="cs-CZ" sz="2800" dirty="0" smtClean="0"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cs-CZ" sz="2800" dirty="0"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2800" dirty="0" err="1">
                <a:latin typeface="Book Antiqua" pitchFamily="18" charset="0"/>
              </a:rPr>
              <a:t>Elmg</a:t>
            </a:r>
            <a:r>
              <a:rPr lang="cs-CZ" sz="2800" dirty="0">
                <a:latin typeface="Book Antiqua" pitchFamily="18" charset="0"/>
              </a:rPr>
              <a:t>. pole  je popsáno </a:t>
            </a:r>
            <a:r>
              <a:rPr lang="cs-CZ" sz="2800" dirty="0" err="1">
                <a:latin typeface="Book Antiqua" pitchFamily="18" charset="0"/>
              </a:rPr>
              <a:t>Mxw</a:t>
            </a:r>
            <a:r>
              <a:rPr lang="cs-CZ" sz="2800" dirty="0">
                <a:latin typeface="Book Antiqua" pitchFamily="18" charset="0"/>
              </a:rPr>
              <a:t>. rovnicemi</a:t>
            </a:r>
            <a:r>
              <a:rPr lang="cs-CZ" sz="2800" dirty="0" smtClean="0">
                <a:latin typeface="Book Antiqua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cs-CZ" sz="2800" dirty="0"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2800" dirty="0" smtClean="0">
                <a:latin typeface="Book Antiqua" pitchFamily="18" charset="0"/>
              </a:rPr>
              <a:t>„Kde </a:t>
            </a:r>
            <a:r>
              <a:rPr lang="cs-CZ" sz="2800" dirty="0">
                <a:latin typeface="Book Antiqua" pitchFamily="18" charset="0"/>
              </a:rPr>
              <a:t>platí moje rovnice, tam je </a:t>
            </a:r>
            <a:r>
              <a:rPr lang="cs-CZ" sz="2800" i="1" dirty="0">
                <a:latin typeface="Book Antiqua" pitchFamily="18" charset="0"/>
              </a:rPr>
              <a:t>c</a:t>
            </a:r>
            <a:r>
              <a:rPr lang="cs-CZ" sz="2800" baseline="-25000" dirty="0">
                <a:latin typeface="Book Antiqua" pitchFamily="18" charset="0"/>
              </a:rPr>
              <a:t>0</a:t>
            </a:r>
            <a:r>
              <a:rPr lang="cs-CZ" sz="2800" dirty="0">
                <a:latin typeface="Book Antiqua" pitchFamily="18" charset="0"/>
              </a:rPr>
              <a:t> = </a:t>
            </a:r>
            <a:r>
              <a:rPr lang="cs-CZ" sz="2800" dirty="0" smtClean="0">
                <a:latin typeface="Book Antiqua" pitchFamily="18" charset="0"/>
              </a:rPr>
              <a:t>1/√(</a:t>
            </a:r>
            <a:r>
              <a:rPr lang="el-GR" sz="2800" dirty="0" smtClean="0">
                <a:latin typeface="Book Antiqua" pitchFamily="18" charset="0"/>
              </a:rPr>
              <a:t>ε</a:t>
            </a:r>
            <a:r>
              <a:rPr lang="cs-CZ" sz="2800" baseline="-25000" dirty="0" smtClean="0">
                <a:latin typeface="Book Antiqua" pitchFamily="18" charset="0"/>
              </a:rPr>
              <a:t>0</a:t>
            </a:r>
            <a:r>
              <a:rPr lang="el-GR" sz="2800" dirty="0" smtClean="0">
                <a:latin typeface="Book Antiqua" pitchFamily="18" charset="0"/>
              </a:rPr>
              <a:t>µ</a:t>
            </a:r>
            <a:r>
              <a:rPr lang="cs-CZ" sz="2800" baseline="-25000" dirty="0" smtClean="0">
                <a:latin typeface="Book Antiqua" pitchFamily="18" charset="0"/>
              </a:rPr>
              <a:t>0</a:t>
            </a:r>
            <a:r>
              <a:rPr lang="cs-CZ" sz="2800" dirty="0" smtClean="0">
                <a:latin typeface="Book Antiqua" pitchFamily="18" charset="0"/>
              </a:rPr>
              <a:t>)  a basta.“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cs-CZ" sz="2800" dirty="0"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3600" b="1" i="1" dirty="0" err="1">
                <a:latin typeface="Book Antiqua" pitchFamily="18" charset="0"/>
              </a:rPr>
              <a:t>Michelson</a:t>
            </a:r>
            <a:r>
              <a:rPr lang="cs-CZ" sz="3600" b="1" i="1" dirty="0">
                <a:latin typeface="Book Antiqua" pitchFamily="18" charset="0"/>
              </a:rPr>
              <a:t> a </a:t>
            </a:r>
            <a:r>
              <a:rPr lang="cs-CZ" sz="3600" b="1" i="1" dirty="0" err="1">
                <a:latin typeface="Book Antiqua" pitchFamily="18" charset="0"/>
              </a:rPr>
              <a:t>Moorley</a:t>
            </a:r>
            <a:r>
              <a:rPr lang="cs-CZ" sz="3600" b="1" i="1" dirty="0">
                <a:latin typeface="Book Antiqua" pitchFamily="18" charset="0"/>
              </a:rPr>
              <a:t>:</a:t>
            </a:r>
            <a:r>
              <a:rPr lang="cs-CZ" sz="2800" b="1" i="1" dirty="0">
                <a:latin typeface="Book Antiqua" pitchFamily="18" charset="0"/>
              </a:rPr>
              <a:t> </a:t>
            </a:r>
            <a:r>
              <a:rPr lang="cs-CZ" sz="2800" dirty="0">
                <a:latin typeface="Book Antiqua" pitchFamily="18" charset="0"/>
              </a:rPr>
              <a:t>my to proměříme</a:t>
            </a:r>
            <a:r>
              <a:rPr lang="cs-CZ" sz="2800" dirty="0" smtClean="0">
                <a:latin typeface="Book Antiqua" pitchFamily="18" charset="0"/>
              </a:rPr>
              <a:t>.</a:t>
            </a:r>
            <a:endParaRPr lang="cs-CZ" sz="2800" dirty="0">
              <a:latin typeface="Book Antiqua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22827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30213" y="411744"/>
            <a:ext cx="5032147" cy="65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7F727">
                        <a:alpha val="50999"/>
                      </a:srgbClr>
                    </a:gs>
                    <a:gs pos="50000">
                      <a:srgbClr val="FF3300">
                        <a:alpha val="53000"/>
                      </a:srgbClr>
                    </a:gs>
                    <a:gs pos="100000">
                      <a:srgbClr val="27F727">
                        <a:alpha val="50999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  <a:defRPr/>
            </a:pPr>
            <a:r>
              <a:rPr lang="cs-CZ" sz="4000" b="1" i="1" dirty="0" err="1">
                <a:latin typeface="Book Antiqua" pitchFamily="18" charset="0"/>
              </a:rPr>
              <a:t>Michelson</a:t>
            </a:r>
            <a:r>
              <a:rPr lang="cs-CZ" sz="4000" b="1" i="1" dirty="0">
                <a:latin typeface="Book Antiqua" pitchFamily="18" charset="0"/>
              </a:rPr>
              <a:t> a </a:t>
            </a:r>
            <a:r>
              <a:rPr lang="cs-CZ" sz="4000" b="1" i="1" dirty="0" err="1">
                <a:latin typeface="Book Antiqua" pitchFamily="18" charset="0"/>
              </a:rPr>
              <a:t>Moorley</a:t>
            </a:r>
            <a:endParaRPr lang="cs-CZ" sz="4000" b="1" i="1" dirty="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8" name="Zástupný symbol pro číslo snímku 3"/>
          <p:cNvSpPr txBox="1">
            <a:spLocks noGrp="1"/>
          </p:cNvSpPr>
          <p:nvPr/>
        </p:nvSpPr>
        <p:spPr>
          <a:xfrm>
            <a:off x="8229598" y="6398727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FC271F1E-A92E-4C41-AFC0-A979B3C890D2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6</a:t>
            </a:fld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/48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Zástupný symbol pro datum 7"/>
          <p:cNvSpPr txBox="1">
            <a:spLocks noGrp="1"/>
          </p:cNvSpPr>
          <p:nvPr/>
        </p:nvSpPr>
        <p:spPr bwMode="auto">
          <a:xfrm>
            <a:off x="6675120" y="158125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2018-05-18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377657" y="1767009"/>
            <a:ext cx="38100" cy="100012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431630" y="1804364"/>
            <a:ext cx="22225" cy="87928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415756" y="2767134"/>
            <a:ext cx="866776" cy="18304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3430044" y="2715493"/>
            <a:ext cx="838201" cy="37354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3739607" y="3186234"/>
            <a:ext cx="209549" cy="82867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3977731" y="4043484"/>
            <a:ext cx="838201" cy="37354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3410995" y="3186234"/>
            <a:ext cx="328611" cy="82867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3377657" y="4080838"/>
            <a:ext cx="1438276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291932" y="1767009"/>
            <a:ext cx="258107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282532" y="2595684"/>
            <a:ext cx="0" cy="428625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610552" y="3186234"/>
            <a:ext cx="258107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815932" y="3847848"/>
            <a:ext cx="0" cy="428625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266662" y="1058075"/>
            <a:ext cx="8586952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2800" b="1" dirty="0" smtClean="0">
                <a:latin typeface="Book Antiqua" pitchFamily="18" charset="0"/>
              </a:rPr>
              <a:t>(pozemský zdroj světla     )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1400" b="1" i="1" dirty="0" smtClean="0">
                <a:latin typeface="Book Antiqua" pitchFamily="18" charset="0"/>
              </a:rPr>
              <a:t>			</a:t>
            </a:r>
            <a:r>
              <a:rPr lang="cs-CZ" sz="2800" b="1" i="1" dirty="0" smtClean="0">
                <a:latin typeface="Book Antiqua" pitchFamily="18" charset="0"/>
              </a:rPr>
              <a:t>L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2800" b="1" i="1" dirty="0">
                <a:latin typeface="Book Antiqua" pitchFamily="18" charset="0"/>
              </a:rPr>
              <a:t>Země klidná</a:t>
            </a:r>
            <a:r>
              <a:rPr lang="cs-CZ" sz="2800" b="1" i="1" dirty="0" smtClean="0">
                <a:latin typeface="Book Antiqua" pitchFamily="18" charset="0"/>
              </a:rPr>
              <a:t>:→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cs-CZ" sz="2800" b="1" i="1" dirty="0" smtClean="0"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cs-CZ" sz="2800" b="1" i="1" dirty="0" smtClean="0"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1400" b="1" i="1" dirty="0" smtClean="0">
                <a:latin typeface="Book Antiqua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2800" b="1" i="1" dirty="0" smtClean="0">
                <a:latin typeface="Book Antiqua" pitchFamily="18" charset="0"/>
              </a:rPr>
              <a:t>Země letící: →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1400" b="1" i="1" dirty="0" smtClean="0">
                <a:latin typeface="Book Antiqua" pitchFamily="18" charset="0"/>
              </a:rPr>
              <a:t>			       </a:t>
            </a:r>
            <a:r>
              <a:rPr lang="cs-CZ" sz="1400" b="1" dirty="0" smtClean="0">
                <a:latin typeface="Book Antiqua" pitchFamily="18" charset="0"/>
                <a:sym typeface="Symbol" panose="05050102010706020507" pitchFamily="18" charset="2"/>
              </a:rPr>
              <a:t></a:t>
            </a:r>
            <a:r>
              <a:rPr lang="cs-CZ" sz="1400" b="1" i="1" dirty="0" err="1" smtClean="0">
                <a:latin typeface="Book Antiqua" pitchFamily="18" charset="0"/>
              </a:rPr>
              <a:t>vt</a:t>
            </a:r>
            <a:r>
              <a:rPr lang="cs-CZ" sz="1400" b="1" i="1" dirty="0">
                <a:latin typeface="Book Antiqua" pitchFamily="18" charset="0"/>
                <a:sym typeface="Symbol" panose="05050102010706020507" pitchFamily="18" charset="2"/>
              </a:rPr>
              <a:t>→</a:t>
            </a:r>
            <a:r>
              <a:rPr lang="cs-CZ" sz="1400" b="1" i="1" dirty="0" smtClean="0">
                <a:latin typeface="Book Antiqua" pitchFamily="18" charset="0"/>
              </a:rPr>
              <a:t/>
            </a:r>
            <a:br>
              <a:rPr lang="cs-CZ" sz="1400" b="1" i="1" dirty="0" smtClean="0">
                <a:latin typeface="Book Antiqua" pitchFamily="18" charset="0"/>
              </a:rPr>
            </a:br>
            <a:endParaRPr lang="cs-CZ" sz="1400" b="1" i="1" dirty="0" smtClean="0"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2800" b="1" i="1" dirty="0" smtClean="0">
                <a:latin typeface="Book Antiqua" pitchFamily="18" charset="0"/>
              </a:rPr>
              <a:t/>
            </a:r>
            <a:br>
              <a:rPr lang="cs-CZ" sz="2800" b="1" i="1" dirty="0" smtClean="0">
                <a:latin typeface="Book Antiqua" pitchFamily="18" charset="0"/>
              </a:rPr>
            </a:br>
            <a:r>
              <a:rPr lang="cs-CZ" sz="2800" b="1" i="1" dirty="0" smtClean="0">
                <a:latin typeface="Book Antiqua" pitchFamily="18" charset="0"/>
              </a:rPr>
              <a:t>Dráhy i doby jsou různé… 	</a:t>
            </a:r>
            <a:r>
              <a:rPr lang="cs-CZ" sz="2800" b="1" i="1" dirty="0" smtClean="0">
                <a:solidFill>
                  <a:srgbClr val="FF0000"/>
                </a:solidFill>
                <a:latin typeface="Book Antiqua" pitchFamily="18" charset="0"/>
              </a:rPr>
              <a:t>t = 2L /</a:t>
            </a:r>
            <a:r>
              <a:rPr lang="cs-CZ" sz="2800" dirty="0">
                <a:solidFill>
                  <a:srgbClr val="FF0000"/>
                </a:solidFill>
                <a:latin typeface="Book Antiqua" pitchFamily="18" charset="0"/>
              </a:rPr>
              <a:t> √</a:t>
            </a:r>
            <a:r>
              <a:rPr lang="cs-CZ" sz="2800" dirty="0" smtClean="0">
                <a:solidFill>
                  <a:srgbClr val="FF0000"/>
                </a:solidFill>
                <a:latin typeface="Book Antiqua" pitchFamily="18" charset="0"/>
              </a:rPr>
              <a:t>(1 – </a:t>
            </a:r>
            <a:r>
              <a:rPr lang="cs-CZ" sz="2800" i="1" dirty="0" smtClean="0">
                <a:solidFill>
                  <a:srgbClr val="FF0000"/>
                </a:solidFill>
                <a:latin typeface="Book Antiqua" pitchFamily="18" charset="0"/>
              </a:rPr>
              <a:t>v</a:t>
            </a:r>
            <a:r>
              <a:rPr lang="cs-CZ" sz="2800" baseline="30000" dirty="0" smtClean="0">
                <a:solidFill>
                  <a:srgbClr val="FF0000"/>
                </a:solidFill>
                <a:latin typeface="Book Antiqua" pitchFamily="18" charset="0"/>
              </a:rPr>
              <a:t>2</a:t>
            </a:r>
            <a:r>
              <a:rPr lang="cs-CZ" sz="2800" dirty="0" smtClean="0">
                <a:solidFill>
                  <a:srgbClr val="FF0000"/>
                </a:solidFill>
                <a:latin typeface="Book Antiqua" pitchFamily="18" charset="0"/>
              </a:rPr>
              <a:t>/</a:t>
            </a:r>
            <a:r>
              <a:rPr lang="cs-CZ" sz="2800" i="1" dirty="0" smtClean="0">
                <a:solidFill>
                  <a:srgbClr val="FF0000"/>
                </a:solidFill>
                <a:latin typeface="Book Antiqua" pitchFamily="18" charset="0"/>
              </a:rPr>
              <a:t>c</a:t>
            </a:r>
            <a:r>
              <a:rPr lang="cs-CZ" sz="2800" baseline="30000" dirty="0" smtClean="0">
                <a:solidFill>
                  <a:srgbClr val="FF0000"/>
                </a:solidFill>
                <a:latin typeface="Book Antiqua" pitchFamily="18" charset="0"/>
              </a:rPr>
              <a:t>2</a:t>
            </a:r>
            <a:r>
              <a:rPr lang="cs-CZ" sz="2800" dirty="0" smtClean="0">
                <a:solidFill>
                  <a:srgbClr val="FF0000"/>
                </a:solidFill>
                <a:latin typeface="Book Antiqua" pitchFamily="18" charset="0"/>
              </a:rPr>
              <a:t> )</a:t>
            </a:r>
          </a:p>
          <a:p>
            <a:pPr>
              <a:lnSpc>
                <a:spcPct val="90000"/>
              </a:lnSpc>
              <a:defRPr/>
            </a:pPr>
            <a:r>
              <a:rPr lang="cs-CZ" sz="2800" b="1" i="1" dirty="0">
                <a:latin typeface="Book Antiqua" pitchFamily="18" charset="0"/>
              </a:rPr>
              <a:t>	</a:t>
            </a:r>
            <a:r>
              <a:rPr lang="cs-CZ" sz="2800" b="1" i="1" dirty="0" smtClean="0">
                <a:latin typeface="Book Antiqua" pitchFamily="18" charset="0"/>
              </a:rPr>
              <a:t>				</a:t>
            </a:r>
            <a:r>
              <a:rPr lang="cs-CZ" sz="2800" b="1" i="1" dirty="0" smtClean="0">
                <a:solidFill>
                  <a:srgbClr val="32B503"/>
                </a:solidFill>
                <a:latin typeface="Book Antiqua" pitchFamily="18" charset="0"/>
              </a:rPr>
              <a:t>t </a:t>
            </a:r>
            <a:r>
              <a:rPr lang="cs-CZ" sz="2800" b="1" i="1" dirty="0">
                <a:solidFill>
                  <a:srgbClr val="32B503"/>
                </a:solidFill>
                <a:latin typeface="Book Antiqua" pitchFamily="18" charset="0"/>
              </a:rPr>
              <a:t>= 2L /</a:t>
            </a:r>
            <a:r>
              <a:rPr lang="cs-CZ" sz="2800" dirty="0">
                <a:solidFill>
                  <a:srgbClr val="32B503"/>
                </a:solidFill>
                <a:latin typeface="Book Antiqua" pitchFamily="18" charset="0"/>
              </a:rPr>
              <a:t> </a:t>
            </a:r>
            <a:r>
              <a:rPr lang="cs-CZ" sz="2800" dirty="0" smtClean="0">
                <a:solidFill>
                  <a:srgbClr val="32B503"/>
                </a:solidFill>
                <a:latin typeface="Book Antiqua" pitchFamily="18" charset="0"/>
              </a:rPr>
              <a:t> (</a:t>
            </a:r>
            <a:r>
              <a:rPr lang="cs-CZ" sz="2800" dirty="0">
                <a:solidFill>
                  <a:srgbClr val="32B503"/>
                </a:solidFill>
                <a:latin typeface="Book Antiqua" pitchFamily="18" charset="0"/>
              </a:rPr>
              <a:t>1 – </a:t>
            </a:r>
            <a:r>
              <a:rPr lang="cs-CZ" sz="2800" i="1" dirty="0">
                <a:solidFill>
                  <a:srgbClr val="32B503"/>
                </a:solidFill>
                <a:latin typeface="Book Antiqua" pitchFamily="18" charset="0"/>
              </a:rPr>
              <a:t>v</a:t>
            </a:r>
            <a:r>
              <a:rPr lang="cs-CZ" sz="2800" baseline="30000" dirty="0">
                <a:solidFill>
                  <a:srgbClr val="32B503"/>
                </a:solidFill>
                <a:latin typeface="Book Antiqua" pitchFamily="18" charset="0"/>
              </a:rPr>
              <a:t>2</a:t>
            </a:r>
            <a:r>
              <a:rPr lang="cs-CZ" sz="2800" dirty="0">
                <a:solidFill>
                  <a:srgbClr val="32B503"/>
                </a:solidFill>
                <a:latin typeface="Book Antiqua" pitchFamily="18" charset="0"/>
              </a:rPr>
              <a:t>/</a:t>
            </a:r>
            <a:r>
              <a:rPr lang="cs-CZ" sz="2800" i="1" dirty="0">
                <a:solidFill>
                  <a:srgbClr val="32B503"/>
                </a:solidFill>
                <a:latin typeface="Book Antiqua" pitchFamily="18" charset="0"/>
              </a:rPr>
              <a:t>c</a:t>
            </a:r>
            <a:r>
              <a:rPr lang="cs-CZ" sz="2800" baseline="30000" dirty="0">
                <a:solidFill>
                  <a:srgbClr val="32B503"/>
                </a:solidFill>
                <a:latin typeface="Book Antiqua" pitchFamily="18" charset="0"/>
              </a:rPr>
              <a:t>2</a:t>
            </a:r>
            <a:r>
              <a:rPr lang="cs-CZ" sz="2800" dirty="0">
                <a:solidFill>
                  <a:srgbClr val="32B503"/>
                </a:solidFill>
                <a:latin typeface="Book Antiqua" pitchFamily="18" charset="0"/>
              </a:rPr>
              <a:t> )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cs-CZ" sz="2800" b="1" i="1" dirty="0" smtClean="0"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2800" b="1" i="1" dirty="0" smtClean="0">
                <a:latin typeface="Book Antiqua" pitchFamily="18" charset="0"/>
              </a:rPr>
              <a:t>! … ale žádný rozdíl </a:t>
            </a:r>
            <a:r>
              <a:rPr lang="cs-CZ" sz="2800" b="1" i="1" dirty="0">
                <a:latin typeface="Book Antiqua" pitchFamily="18" charset="0"/>
              </a:rPr>
              <a:t>v </a:t>
            </a:r>
            <a:r>
              <a:rPr lang="cs-CZ" sz="2800" b="1" i="1" dirty="0" smtClean="0">
                <a:latin typeface="Book Antiqua" pitchFamily="18" charset="0"/>
              </a:rPr>
              <a:t>pokusu!</a:t>
            </a:r>
            <a:endParaRPr lang="cs-CZ" sz="2800" dirty="0">
              <a:latin typeface="Book Antiqua" pitchFamily="18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3320315" y="2715493"/>
            <a:ext cx="120122" cy="137366"/>
          </a:xfrm>
          <a:prstGeom prst="ellipse">
            <a:avLst/>
          </a:prstGeom>
          <a:solidFill>
            <a:srgbClr val="FFFF00"/>
          </a:solidFill>
          <a:ln w="31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al 19"/>
          <p:cNvSpPr/>
          <p:nvPr/>
        </p:nvSpPr>
        <p:spPr>
          <a:xfrm>
            <a:off x="3337170" y="4007475"/>
            <a:ext cx="120122" cy="137366"/>
          </a:xfrm>
          <a:prstGeom prst="ellipse">
            <a:avLst/>
          </a:prstGeom>
          <a:solidFill>
            <a:srgbClr val="FFFF00"/>
          </a:solidFill>
          <a:ln w="31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al 20"/>
          <p:cNvSpPr/>
          <p:nvPr/>
        </p:nvSpPr>
        <p:spPr>
          <a:xfrm>
            <a:off x="3884205" y="4034750"/>
            <a:ext cx="120122" cy="137366"/>
          </a:xfrm>
          <a:prstGeom prst="ellipse">
            <a:avLst/>
          </a:prstGeom>
          <a:solidFill>
            <a:srgbClr val="FFFF00"/>
          </a:solidFill>
          <a:ln w="31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Box 3"/>
          <p:cNvSpPr txBox="1"/>
          <p:nvPr/>
        </p:nvSpPr>
        <p:spPr>
          <a:xfrm>
            <a:off x="266662" y="2329391"/>
            <a:ext cx="3778368" cy="480131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2800" b="1" i="1" dirty="0">
                <a:latin typeface="Book Antiqua" pitchFamily="18" charset="0"/>
              </a:rPr>
              <a:t>Země klidná:→	      L</a:t>
            </a:r>
          </a:p>
        </p:txBody>
      </p:sp>
      <p:sp>
        <p:nvSpPr>
          <p:cNvPr id="23" name="Oval 19"/>
          <p:cNvSpPr/>
          <p:nvPr/>
        </p:nvSpPr>
        <p:spPr>
          <a:xfrm>
            <a:off x="4268245" y="1200272"/>
            <a:ext cx="120122" cy="137366"/>
          </a:xfrm>
          <a:prstGeom prst="ellipse">
            <a:avLst/>
          </a:prstGeom>
          <a:solidFill>
            <a:srgbClr val="FFFF00"/>
          </a:solidFill>
          <a:ln w="31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25813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9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00"/>
                            </p:stCondLst>
                            <p:childTnLst>
                              <p:par>
                                <p:cTn id="7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0" grpId="0" animBg="1"/>
      <p:bldP spid="21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3200" y="1291844"/>
            <a:ext cx="8785225" cy="5435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None/>
              <a:defRPr/>
            </a:pPr>
            <a:r>
              <a:rPr lang="cs-CZ" sz="3600" b="1" i="1" dirty="0" err="1" smtClean="0">
                <a:latin typeface="Book Antiqua" pitchFamily="18" charset="0"/>
              </a:rPr>
              <a:t>Lorentz</a:t>
            </a:r>
            <a:r>
              <a:rPr lang="cs-CZ" sz="3600" b="1" i="1" dirty="0" smtClean="0">
                <a:latin typeface="Book Antiqua" pitchFamily="18" charset="0"/>
              </a:rPr>
              <a:t>, </a:t>
            </a:r>
            <a:r>
              <a:rPr lang="cs-CZ" sz="3600" b="1" i="1" dirty="0" err="1" smtClean="0">
                <a:latin typeface="Book Antiqua" pitchFamily="18" charset="0"/>
              </a:rPr>
              <a:t>Poincaré</a:t>
            </a:r>
            <a:r>
              <a:rPr lang="cs-CZ" sz="3600" b="1" i="1" dirty="0" smtClean="0">
                <a:latin typeface="Book Antiqua" pitchFamily="18" charset="0"/>
              </a:rPr>
              <a:t>:</a:t>
            </a:r>
            <a:r>
              <a:rPr lang="cs-CZ" b="1" i="1" dirty="0" smtClean="0">
                <a:latin typeface="Book Antiqua" pitchFamily="18" charset="0"/>
              </a:rPr>
              <a:t/>
            </a:r>
            <a:br>
              <a:rPr lang="cs-CZ" b="1" i="1" dirty="0" smtClean="0">
                <a:latin typeface="Book Antiqua" pitchFamily="18" charset="0"/>
              </a:rPr>
            </a:br>
            <a:r>
              <a:rPr lang="cs-CZ" b="1" i="1" dirty="0">
                <a:solidFill>
                  <a:srgbClr val="FF0000"/>
                </a:solidFill>
                <a:latin typeface="Book Antiqua" pitchFamily="18" charset="0"/>
              </a:rPr>
              <a:t>kontrakce </a:t>
            </a:r>
            <a:r>
              <a:rPr lang="cs-CZ" b="1" i="1" dirty="0" smtClean="0">
                <a:solidFill>
                  <a:srgbClr val="FF0000"/>
                </a:solidFill>
                <a:latin typeface="Book Antiqua" pitchFamily="18" charset="0"/>
              </a:rPr>
              <a:t>délek: </a:t>
            </a:r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mosaz (a každý materiál) se při pohybu smrští:	 </a:t>
            </a:r>
            <a:r>
              <a:rPr lang="cs-CZ" i="1" dirty="0" smtClean="0">
                <a:solidFill>
                  <a:schemeClr val="tx1"/>
                </a:solidFill>
                <a:latin typeface="Book Antiqua" pitchFamily="18" charset="0"/>
              </a:rPr>
              <a:t>L→L </a:t>
            </a:r>
            <a:r>
              <a:rPr lang="cs-CZ" i="1" dirty="0">
                <a:solidFill>
                  <a:schemeClr val="tx1"/>
                </a:solidFill>
                <a:latin typeface="Book Antiqua" pitchFamily="18" charset="0"/>
              </a:rPr>
              <a:t>/</a:t>
            </a:r>
            <a:r>
              <a:rPr lang="cs-CZ" dirty="0">
                <a:solidFill>
                  <a:schemeClr val="tx1"/>
                </a:solidFill>
                <a:latin typeface="Book Antiqua" pitchFamily="18" charset="0"/>
              </a:rPr>
              <a:t> √(1 – </a:t>
            </a:r>
            <a:r>
              <a:rPr lang="cs-CZ" i="1" dirty="0">
                <a:solidFill>
                  <a:schemeClr val="tx1"/>
                </a:solidFill>
                <a:latin typeface="Book Antiqua" pitchFamily="18" charset="0"/>
              </a:rPr>
              <a:t>v</a:t>
            </a:r>
            <a:r>
              <a:rPr lang="cs-CZ" baseline="30000" dirty="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cs-CZ" dirty="0">
                <a:solidFill>
                  <a:schemeClr val="tx1"/>
                </a:solidFill>
                <a:latin typeface="Book Antiqua" pitchFamily="18" charset="0"/>
              </a:rPr>
              <a:t>/</a:t>
            </a:r>
            <a:r>
              <a:rPr lang="cs-CZ" i="1" dirty="0">
                <a:solidFill>
                  <a:schemeClr val="tx1"/>
                </a:solidFill>
                <a:latin typeface="Book Antiqua" pitchFamily="18" charset="0"/>
              </a:rPr>
              <a:t>c</a:t>
            </a:r>
            <a:r>
              <a:rPr lang="cs-CZ" baseline="30000" dirty="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cs-CZ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dirty="0" smtClean="0">
                <a:latin typeface="Book Antiqua" pitchFamily="18" charset="0"/>
              </a:rPr>
              <a:t>poté doplnili ještě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b="1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cs-CZ" b="1" i="1" dirty="0" smtClean="0">
                <a:solidFill>
                  <a:srgbClr val="FF0000"/>
                </a:solidFill>
                <a:latin typeface="Book Antiqua" pitchFamily="18" charset="0"/>
              </a:rPr>
              <a:t>   dilatace času: </a:t>
            </a:r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čas plyne </a:t>
            </a:r>
            <a:r>
              <a:rPr lang="cs-CZ" dirty="0">
                <a:solidFill>
                  <a:schemeClr val="tx1"/>
                </a:solidFill>
                <a:latin typeface="Book Antiqua" pitchFamily="18" charset="0"/>
              </a:rPr>
              <a:t>při pohybu </a:t>
            </a:r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pomaleji,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    ale proč???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cs-CZ" dirty="0" smtClean="0"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3600" b="1" i="1" dirty="0" smtClean="0">
                <a:latin typeface="Book Antiqua" pitchFamily="18" charset="0"/>
              </a:rPr>
              <a:t>Einstein 1905: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není to vlastnost materiálů, ale </a:t>
            </a:r>
            <a:r>
              <a:rPr lang="cs-CZ" b="1" i="1" dirty="0" smtClean="0">
                <a:solidFill>
                  <a:srgbClr val="FF0000"/>
                </a:solidFill>
                <a:latin typeface="Book Antiqua" pitchFamily="18" charset="0"/>
              </a:rPr>
              <a:t>prostoročasu </a:t>
            </a:r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(tedy způsobu, jak čas a prostor měříme, a co to tedy prostor a čas je)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30213" y="396875"/>
            <a:ext cx="6405921" cy="65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7F727">
                        <a:alpha val="50999"/>
                      </a:srgbClr>
                    </a:gs>
                    <a:gs pos="50000">
                      <a:srgbClr val="FF3300">
                        <a:alpha val="53000"/>
                      </a:srgbClr>
                    </a:gs>
                    <a:gs pos="100000">
                      <a:srgbClr val="27F727">
                        <a:alpha val="50999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  <a:defRPr/>
            </a:pPr>
            <a:r>
              <a:rPr lang="cs-CZ" sz="4000" b="1" i="1" dirty="0" smtClean="0">
                <a:solidFill>
                  <a:schemeClr val="tx2"/>
                </a:solidFill>
                <a:latin typeface="Book Antiqua" pitchFamily="18" charset="0"/>
              </a:rPr>
              <a:t>Výklad vlastností přístroje</a:t>
            </a:r>
            <a:endParaRPr lang="cs-CZ" sz="4000" b="1" i="1" dirty="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8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7</a:t>
            </a:fld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/48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Zástupný symbol pro datum 7"/>
          <p:cNvSpPr txBox="1">
            <a:spLocks noGrp="1"/>
          </p:cNvSpPr>
          <p:nvPr/>
        </p:nvSpPr>
        <p:spPr bwMode="auto">
          <a:xfrm>
            <a:off x="6675120" y="143256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2018-05-18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84266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/>
          </p:cNvSpPr>
          <p:nvPr/>
        </p:nvSpPr>
        <p:spPr bwMode="auto">
          <a:xfrm>
            <a:off x="323850" y="1220788"/>
            <a:ext cx="882015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</a:pPr>
            <a:r>
              <a:rPr lang="cs-CZ" sz="3000" b="1" i="1" dirty="0">
                <a:solidFill>
                  <a:schemeClr val="tx2"/>
                </a:solidFill>
                <a:latin typeface="Book Antiqua" pitchFamily="18" charset="0"/>
              </a:rPr>
              <a:t>Existuje absolutní prostor</a:t>
            </a:r>
            <a:r>
              <a:rPr lang="cs-CZ" sz="3000" dirty="0">
                <a:solidFill>
                  <a:schemeClr val="tx2"/>
                </a:solidFill>
              </a:rPr>
              <a:t> 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AP</a:t>
            </a:r>
            <a:r>
              <a:rPr lang="cs-CZ" sz="3000" b="1" i="1" dirty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(v něm: poloha)</a:t>
            </a:r>
            <a:r>
              <a:rPr lang="cs-CZ" sz="3000" dirty="0">
                <a:solidFill>
                  <a:schemeClr val="tx2"/>
                </a:solidFill>
              </a:rPr>
              <a:t>;</a:t>
            </a:r>
          </a:p>
        </p:txBody>
      </p:sp>
      <p:sp>
        <p:nvSpPr>
          <p:cNvPr id="20482" name="Rectangle 3"/>
          <p:cNvSpPr>
            <a:spLocks noChangeArrowheads="1"/>
          </p:cNvSpPr>
          <p:nvPr/>
        </p:nvSpPr>
        <p:spPr bwMode="auto">
          <a:xfrm>
            <a:off x="549243" y="381684"/>
            <a:ext cx="801373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4000" b="1" i="1" dirty="0" smtClean="0">
                <a:solidFill>
                  <a:schemeClr val="tx2"/>
                </a:solidFill>
                <a:latin typeface="Book Antiqua" pitchFamily="18" charset="0"/>
              </a:rPr>
              <a:t>Zopakujme Newtona (klas. mech.)</a:t>
            </a:r>
            <a:endParaRPr lang="cs-CZ" sz="4000" b="1" i="1" dirty="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333375" y="1674813"/>
            <a:ext cx="82296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</a:pPr>
            <a:r>
              <a:rPr lang="cs-CZ" sz="3000" b="1" i="1" dirty="0">
                <a:solidFill>
                  <a:schemeClr val="tx2"/>
                </a:solidFill>
                <a:latin typeface="Book Antiqua" pitchFamily="18" charset="0"/>
              </a:rPr>
              <a:t>Existuje absolutní čas 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AČ 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(okamžik, doba); </a:t>
            </a:r>
          </a:p>
        </p:txBody>
      </p:sp>
      <p:sp>
        <p:nvSpPr>
          <p:cNvPr id="4" name="Zástupný symbol pro obsah 2"/>
          <p:cNvSpPr>
            <a:spLocks/>
          </p:cNvSpPr>
          <p:nvPr/>
        </p:nvSpPr>
        <p:spPr bwMode="auto">
          <a:xfrm>
            <a:off x="328613" y="2144713"/>
            <a:ext cx="8502650" cy="130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</a:pPr>
            <a:r>
              <a:rPr lang="cs-CZ" sz="3000" b="1" i="1" dirty="0">
                <a:solidFill>
                  <a:srgbClr val="FF3300"/>
                </a:solidFill>
                <a:latin typeface="Book Antiqua" pitchFamily="18" charset="0"/>
              </a:rPr>
              <a:t>1NZ:</a:t>
            </a:r>
            <a:r>
              <a:rPr lang="cs-CZ" sz="3000" b="1" i="1" dirty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b="1" dirty="0">
                <a:solidFill>
                  <a:schemeClr val="tx2"/>
                </a:solidFill>
                <a:latin typeface="Book Antiqua" pitchFamily="18" charset="0"/>
              </a:rPr>
              <a:t>měříme-li</a:t>
            </a:r>
            <a:r>
              <a:rPr lang="cs-CZ" sz="3000" b="1" i="1" dirty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b="1" dirty="0">
                <a:solidFill>
                  <a:schemeClr val="tx2"/>
                </a:solidFill>
                <a:latin typeface="Book Antiqua" pitchFamily="18" charset="0"/>
              </a:rPr>
              <a:t>v 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APČ</a:t>
            </a:r>
            <a:r>
              <a:rPr lang="cs-CZ" sz="3000" b="1" dirty="0">
                <a:solidFill>
                  <a:schemeClr val="tx2"/>
                </a:solidFill>
                <a:latin typeface="Book Antiqua" pitchFamily="18" charset="0"/>
              </a:rPr>
              <a:t>, pohybuje se volná částice rovnoměrně přímočaře (nebo stojí)</a:t>
            </a:r>
          </a:p>
        </p:txBody>
      </p:sp>
      <p:sp>
        <p:nvSpPr>
          <p:cNvPr id="5" name="Zástupný symbol pro obsah 2"/>
          <p:cNvSpPr>
            <a:spLocks/>
          </p:cNvSpPr>
          <p:nvPr/>
        </p:nvSpPr>
        <p:spPr bwMode="auto">
          <a:xfrm>
            <a:off x="309563" y="4246563"/>
            <a:ext cx="8329612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</a:pPr>
            <a:r>
              <a:rPr lang="cs-CZ" sz="3000" b="1" i="1">
                <a:solidFill>
                  <a:srgbClr val="FF3300"/>
                </a:solidFill>
                <a:latin typeface="Book Antiqua" pitchFamily="18" charset="0"/>
              </a:rPr>
              <a:t>2NZ:</a:t>
            </a:r>
            <a:r>
              <a:rPr lang="cs-CZ" sz="3000" b="1" i="1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i="1">
                <a:solidFill>
                  <a:schemeClr val="tx2"/>
                </a:solidFill>
                <a:latin typeface="Book Antiqua" pitchFamily="18" charset="0"/>
              </a:rPr>
              <a:t>APČ: </a:t>
            </a:r>
            <a:r>
              <a:rPr lang="cs-CZ" sz="3000" b="1">
                <a:solidFill>
                  <a:schemeClr val="tx2"/>
                </a:solidFill>
                <a:latin typeface="Book Antiqua" pitchFamily="18" charset="0"/>
              </a:rPr>
              <a:t>částice se pod vlivem sil </a:t>
            </a:r>
            <a:r>
              <a:rPr lang="cs-CZ" sz="3200" b="1">
                <a:solidFill>
                  <a:schemeClr val="tx2"/>
                </a:solidFill>
                <a:latin typeface="Book Antiqua" pitchFamily="18" charset="0"/>
              </a:rPr>
              <a:t>pohybuje </a:t>
            </a:r>
            <a:r>
              <a:rPr lang="cs-CZ" sz="3000" b="1">
                <a:solidFill>
                  <a:schemeClr val="tx2"/>
                </a:solidFill>
                <a:latin typeface="Book Antiqua" pitchFamily="18" charset="0"/>
              </a:rPr>
              <a:t>zrychleně: 	</a:t>
            </a:r>
            <a:r>
              <a:rPr lang="cs-CZ" sz="3000" i="1">
                <a:solidFill>
                  <a:schemeClr val="tx2"/>
                </a:solidFill>
                <a:latin typeface="Book Antiqua" pitchFamily="18" charset="0"/>
              </a:rPr>
              <a:t>m</a:t>
            </a:r>
            <a:r>
              <a:rPr lang="cs-CZ" sz="300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b="1" i="1">
                <a:solidFill>
                  <a:schemeClr val="tx2"/>
                </a:solidFill>
                <a:latin typeface="Book Antiqua" pitchFamily="18" charset="0"/>
              </a:rPr>
              <a:t>a</a:t>
            </a:r>
            <a:r>
              <a:rPr lang="cs-CZ" sz="3000" i="1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b="1">
                <a:solidFill>
                  <a:schemeClr val="tx2"/>
                </a:solidFill>
                <a:latin typeface="Book Antiqua" pitchFamily="18" charset="0"/>
              </a:rPr>
              <a:t>= ∑ </a:t>
            </a:r>
            <a:r>
              <a:rPr lang="cs-CZ" sz="3000" b="1" i="1">
                <a:solidFill>
                  <a:schemeClr val="tx2"/>
                </a:solidFill>
                <a:latin typeface="Book Antiqua" pitchFamily="18" charset="0"/>
              </a:rPr>
              <a:t>F		</a:t>
            </a:r>
            <a:endParaRPr lang="cs-CZ" sz="30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6" name="Zástupný symbol pro obsah 2"/>
          <p:cNvSpPr>
            <a:spLocks/>
          </p:cNvSpPr>
          <p:nvPr/>
        </p:nvSpPr>
        <p:spPr bwMode="auto">
          <a:xfrm>
            <a:off x="274638" y="5207000"/>
            <a:ext cx="82296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</a:pPr>
            <a:r>
              <a:rPr lang="cs-CZ" sz="3000" b="1" i="1" dirty="0">
                <a:solidFill>
                  <a:srgbClr val="FF3300"/>
                </a:solidFill>
                <a:latin typeface="Book Antiqua" pitchFamily="18" charset="0"/>
              </a:rPr>
              <a:t>3NZ:</a:t>
            </a:r>
            <a:r>
              <a:rPr lang="cs-CZ" sz="3000" b="1" i="1" dirty="0">
                <a:solidFill>
                  <a:schemeClr val="tx2"/>
                </a:solidFill>
                <a:latin typeface="Book Antiqua" pitchFamily="18" charset="0"/>
              </a:rPr>
              <a:t>  F</a:t>
            </a:r>
            <a:r>
              <a:rPr lang="cs-CZ" sz="3000" baseline="-25000" dirty="0">
                <a:solidFill>
                  <a:schemeClr val="tx2"/>
                </a:solidFill>
                <a:latin typeface="Book Antiqua" pitchFamily="18" charset="0"/>
              </a:rPr>
              <a:t>AB</a:t>
            </a:r>
            <a:r>
              <a:rPr lang="cs-CZ" sz="3000" b="1" i="1" dirty="0">
                <a:solidFill>
                  <a:schemeClr val="tx2"/>
                </a:solidFill>
                <a:latin typeface="Book Antiqua" pitchFamily="18" charset="0"/>
              </a:rPr>
              <a:t>= - </a:t>
            </a:r>
            <a:r>
              <a:rPr lang="cs-CZ" sz="3000" b="1" i="1" dirty="0" smtClean="0">
                <a:solidFill>
                  <a:schemeClr val="tx2"/>
                </a:solidFill>
                <a:latin typeface="Book Antiqua" pitchFamily="18" charset="0"/>
              </a:rPr>
              <a:t>F</a:t>
            </a:r>
            <a:r>
              <a:rPr lang="cs-CZ" sz="3000" baseline="-25000" dirty="0" smtClean="0">
                <a:solidFill>
                  <a:schemeClr val="tx2"/>
                </a:solidFill>
                <a:latin typeface="Book Antiqua" pitchFamily="18" charset="0"/>
              </a:rPr>
              <a:t>BA</a:t>
            </a:r>
            <a:r>
              <a:rPr lang="cs-CZ" sz="3000" b="1" i="1" dirty="0" smtClean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(zákon akce a reakce)</a:t>
            </a:r>
          </a:p>
        </p:txBody>
      </p:sp>
      <p:sp>
        <p:nvSpPr>
          <p:cNvPr id="7" name="Zástupný symbol pro obsah 2"/>
          <p:cNvSpPr>
            <a:spLocks/>
          </p:cNvSpPr>
          <p:nvPr/>
        </p:nvSpPr>
        <p:spPr bwMode="auto">
          <a:xfrm>
            <a:off x="565150" y="3100388"/>
            <a:ext cx="8302625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</a:pPr>
            <a:r>
              <a:rPr lang="cs-CZ" sz="2600" b="1" i="1">
                <a:solidFill>
                  <a:schemeClr val="tx2"/>
                </a:solidFill>
                <a:latin typeface="Book Antiqua" pitchFamily="18" charset="0"/>
              </a:rPr>
              <a:t>ale: taková soustava NENÍ jediná! </a:t>
            </a:r>
            <a:r>
              <a:rPr lang="cs-CZ" sz="2600">
                <a:solidFill>
                  <a:schemeClr val="tx2"/>
                </a:solidFill>
                <a:latin typeface="Book Antiqua" pitchFamily="18" charset="0"/>
              </a:rPr>
              <a:t>(IS; je jich moc)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</a:pPr>
            <a:r>
              <a:rPr lang="cs-CZ" sz="2600" b="1" i="1">
                <a:solidFill>
                  <a:schemeClr val="tx2"/>
                </a:solidFill>
                <a:latin typeface="Book Antiqua" pitchFamily="18" charset="0"/>
              </a:rPr>
              <a:t>Galileův princip:</a:t>
            </a:r>
            <a:r>
              <a:rPr lang="cs-CZ" sz="2600" b="1">
                <a:solidFill>
                  <a:schemeClr val="tx2"/>
                </a:solidFill>
                <a:latin typeface="Book Antiqua" pitchFamily="18" charset="0"/>
              </a:rPr>
              <a:t> inerciální vztažná soustava </a:t>
            </a:r>
            <a:r>
              <a:rPr lang="cs-CZ" sz="2600" i="1">
                <a:solidFill>
                  <a:schemeClr val="tx2"/>
                </a:solidFill>
                <a:latin typeface="Book Antiqua" pitchFamily="18" charset="0"/>
              </a:rPr>
              <a:t>IS</a:t>
            </a:r>
            <a:r>
              <a:rPr lang="cs-CZ" sz="2600" b="1">
                <a:solidFill>
                  <a:schemeClr val="tx2"/>
                </a:solidFill>
                <a:latin typeface="Book Antiqua" pitchFamily="18" charset="0"/>
              </a:rPr>
              <a:t>; </a:t>
            </a:r>
            <a:br>
              <a:rPr lang="cs-CZ" sz="2600" b="1">
                <a:solidFill>
                  <a:schemeClr val="tx2"/>
                </a:solidFill>
                <a:latin typeface="Book Antiqua" pitchFamily="18" charset="0"/>
              </a:rPr>
            </a:br>
            <a:r>
              <a:rPr lang="cs-CZ" sz="2600" b="1">
                <a:solidFill>
                  <a:schemeClr val="tx2"/>
                </a:solidFill>
                <a:latin typeface="Book Antiqua" pitchFamily="18" charset="0"/>
              </a:rPr>
              <a:t>i v ní platí stejné zákony jako v </a:t>
            </a:r>
            <a:r>
              <a:rPr lang="cs-CZ" sz="2600" i="1">
                <a:solidFill>
                  <a:schemeClr val="tx2"/>
                </a:solidFill>
                <a:latin typeface="Book Antiqua" pitchFamily="18" charset="0"/>
              </a:rPr>
              <a:t>APČ</a:t>
            </a:r>
            <a:r>
              <a:rPr lang="cs-CZ" sz="2500" b="1" i="1">
                <a:solidFill>
                  <a:schemeClr val="tx2"/>
                </a:solidFill>
                <a:latin typeface="Book Antiqua" pitchFamily="18" charset="0"/>
              </a:rPr>
              <a:t> </a:t>
            </a:r>
          </a:p>
        </p:txBody>
      </p:sp>
      <p:sp>
        <p:nvSpPr>
          <p:cNvPr id="20488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200" dirty="0" smtClean="0">
                <a:solidFill>
                  <a:srgbClr val="D38E27"/>
                </a:solidFill>
              </a:rPr>
              <a:t>2018-05-18  </a:t>
            </a:r>
            <a:r>
              <a:rPr lang="cs-CZ" sz="1200" dirty="0">
                <a:solidFill>
                  <a:srgbClr val="D38E27"/>
                </a:solidFill>
              </a:rPr>
              <a:t>-  </a:t>
            </a:r>
            <a:r>
              <a:rPr lang="cs-CZ" sz="1200" dirty="0" err="1">
                <a:solidFill>
                  <a:srgbClr val="D38E27"/>
                </a:solidFill>
              </a:rPr>
              <a:t>FyM</a:t>
            </a:r>
            <a:r>
              <a:rPr lang="cs-CZ" sz="1200" dirty="0">
                <a:solidFill>
                  <a:srgbClr val="D38E27"/>
                </a:solidFill>
              </a:rPr>
              <a:t> - Obdržálek</a:t>
            </a:r>
          </a:p>
        </p:txBody>
      </p:sp>
      <p:sp>
        <p:nvSpPr>
          <p:cNvPr id="12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FEA11F8A-F440-44DE-875F-4EACB7FB0AB9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8</a:t>
            </a:fld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/48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42938" y="444500"/>
            <a:ext cx="7772400" cy="500063"/>
          </a:xfrm>
        </p:spPr>
        <p:txBody>
          <a:bodyPr rtlCol="0" anchor="t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 Antiqua" pitchFamily="18" charset="0"/>
              </a:rPr>
              <a:t>grafikon (světočára)</a:t>
            </a:r>
          </a:p>
        </p:txBody>
      </p:sp>
      <p:sp>
        <p:nvSpPr>
          <p:cNvPr id="80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9</a:t>
            </a:fld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/48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6" name="Zástupný symbol pro datum 7"/>
          <p:cNvSpPr txBox="1">
            <a:spLocks noGrp="1"/>
          </p:cNvSpPr>
          <p:nvPr/>
        </p:nvSpPr>
        <p:spPr bwMode="auto">
          <a:xfrm>
            <a:off x="6477000" y="-9144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2018-05-18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35877" name="ShockwaveFlash1" r:id="rId2" imgW="9144000" imgH="4991040"/>
        </mc:Choice>
        <mc:Fallback>
          <p:control name="ShockwaveFlash1" r:id="rId2" imgW="9144000" imgH="4991040">
            <p:pic>
              <p:nvPicPr>
                <p:cNvPr id="10" name="ShockwaveFlash1"/>
                <p:cNvPicPr>
                  <a:picLocks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0" y="1290638"/>
                  <a:ext cx="9144000" cy="4991100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4285288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5|3|1.3|1.1|2|2.5|2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5|3|1.3|1.1|2|2.5|2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5|3|1.3|1.1|2|2.5|2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5|3|1.3|1.1|2|2.5|2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5|3|1.3|1.1|2|2.5|2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5|3|1.3|1.1|2|2.5|2.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esta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7643</TotalTime>
  <Words>3057</Words>
  <Application>Microsoft Office PowerPoint</Application>
  <PresentationFormat>Předvádění na obrazovce (4:3)</PresentationFormat>
  <Paragraphs>896</Paragraphs>
  <Slides>48</Slides>
  <Notes>23</Notes>
  <HiddenSlides>0</HiddenSlides>
  <MMClips>0</MMClips>
  <ScaleCrop>false</ScaleCrop>
  <HeadingPairs>
    <vt:vector size="8" baseType="variant">
      <vt:variant>
        <vt:lpstr>Použitá písma</vt:lpstr>
      </vt:variant>
      <vt:variant>
        <vt:i4>14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48</vt:i4>
      </vt:variant>
    </vt:vector>
  </HeadingPairs>
  <TitlesOfParts>
    <vt:vector size="64" baseType="lpstr">
      <vt:lpstr>Arial</vt:lpstr>
      <vt:lpstr>Book Antiqua</vt:lpstr>
      <vt:lpstr>Calibri</vt:lpstr>
      <vt:lpstr>Cambria</vt:lpstr>
      <vt:lpstr>Cambria Math</vt:lpstr>
      <vt:lpstr>Courier New</vt:lpstr>
      <vt:lpstr>Franklin Gothic Book</vt:lpstr>
      <vt:lpstr>Franklin Gothic Medium</vt:lpstr>
      <vt:lpstr>Impact</vt:lpstr>
      <vt:lpstr>Symbol</vt:lpstr>
      <vt:lpstr>Tahoma</vt:lpstr>
      <vt:lpstr>Webdings</vt:lpstr>
      <vt:lpstr>Wingdings</vt:lpstr>
      <vt:lpstr>Wingdings 2</vt:lpstr>
      <vt:lpstr>Cesta</vt:lpstr>
      <vt:lpstr>Equation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grafikon (světočára)</vt:lpstr>
      <vt:lpstr>grafikon</vt:lpstr>
      <vt:lpstr>Graf (nádražní grafikon)</vt:lpstr>
      <vt:lpstr>Graf (nádražní grafikon)</vt:lpstr>
      <vt:lpstr>Poloha vůči vlaku</vt:lpstr>
      <vt:lpstr>Prezentace aplikace PowerPoint</vt:lpstr>
      <vt:lpstr>Prezentace aplikace PowerPoint</vt:lpstr>
      <vt:lpstr>spor: Princip stálé rychlosti světelné</vt:lpstr>
      <vt:lpstr>Prezentace aplikace PowerPoint</vt:lpstr>
      <vt:lpstr>Porovnání teorií s experimenty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MFF UK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 Obdržálek</dc:creator>
  <cp:lastModifiedBy>Jan Obdrzalek</cp:lastModifiedBy>
  <cp:revision>348</cp:revision>
  <cp:lastPrinted>2016-05-02T13:16:49Z</cp:lastPrinted>
  <dcterms:created xsi:type="dcterms:W3CDTF">2010-10-29T03:57:00Z</dcterms:created>
  <dcterms:modified xsi:type="dcterms:W3CDTF">2018-05-25T17:25:08Z</dcterms:modified>
</cp:coreProperties>
</file>