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81" r:id="rId4"/>
    <p:sldId id="282" r:id="rId5"/>
    <p:sldId id="283" r:id="rId6"/>
    <p:sldId id="273" r:id="rId7"/>
    <p:sldId id="284" r:id="rId8"/>
    <p:sldId id="285" r:id="rId9"/>
    <p:sldId id="286" r:id="rId10"/>
    <p:sldId id="287" r:id="rId11"/>
    <p:sldId id="288" r:id="rId12"/>
    <p:sldId id="272" r:id="rId13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7F7F7F"/>
    <a:srgbClr val="FF3300"/>
    <a:srgbClr val="CC0000"/>
    <a:srgbClr val="32B503"/>
    <a:srgbClr val="004E2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56" autoAdjust="0"/>
    <p:restoredTop sz="86535" autoAdjust="0"/>
  </p:normalViewPr>
  <p:slideViewPr>
    <p:cSldViewPr snapToGrid="0">
      <p:cViewPr varScale="1">
        <p:scale>
          <a:sx n="74" d="100"/>
          <a:sy n="74" d="100"/>
        </p:scale>
        <p:origin x="6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AC3DAD-F034-4E03-848D-A5B1CC957C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17721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16AB10-0BCF-4D99-BA48-EFF7B69C88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73222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2016-04-13 Obdržálek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C10186-E5D6-4299-9109-2E2950780190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66446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503362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8205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2245C7-9517-40BD-9B4F-BD268591D49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06372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28775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80013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377480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D0D158-2A6C-4CFA-8014-D5D4D7AAC861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962405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34255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58104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25188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A432-0770-4DBD-B028-7ACAE46A91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34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8C11-3640-4902-B18B-FEFA8B0DE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34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FB1F-C3C1-4609-BADF-1F2DD82718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76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6473-03FE-4462-87C8-DAB748C897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739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1618-B1A9-4FB2-B08E-05B75FEC7A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85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6D89-5323-4209-A8C1-4C18217A15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6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3F13-C408-478A-ADE5-00496460C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824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4E73-29FC-4906-908F-5EF78B8F7A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39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DC95-D13A-4AE1-B778-CD7595B16B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60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BFE1736D-986E-4736-B7D3-77F8B2EDE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48" r:id="rId3"/>
    <p:sldLayoutId id="2147483853" r:id="rId4"/>
    <p:sldLayoutId id="2147483849" r:id="rId5"/>
    <p:sldLayoutId id="2147483854" r:id="rId6"/>
    <p:sldLayoutId id="2147483855" r:id="rId7"/>
    <p:sldLayoutId id="2147483850" r:id="rId8"/>
    <p:sldLayoutId id="2147483856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cs-CZ" altLang="cs-CZ" sz="44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Jan Obdržálek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solidFill>
                  <a:srgbClr val="002060"/>
                </a:solidFill>
              </a:rPr>
              <a:t> </a:t>
            </a:r>
            <a:r>
              <a:rPr lang="cs-CZ" altLang="cs-CZ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2016-04-11T09:00:00,000</a:t>
            </a: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403A0F-FB3D-42E5-A55E-6ACBF2F72072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11175" y="1266825"/>
            <a:ext cx="84264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200" dirty="0">
                <a:solidFill>
                  <a:schemeClr val="tx1"/>
                </a:solidFill>
                <a:latin typeface="Book Antiqua" panose="02040602050305030304" pitchFamily="18" charset="0"/>
              </a:rPr>
              <a:t>Mechanika </a:t>
            </a:r>
            <a:r>
              <a:rPr lang="cs-CZ" altLang="cs-CZ" sz="7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v NIS</a:t>
            </a:r>
            <a:endParaRPr lang="cs-CZ" altLang="cs-CZ" sz="72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138613" y="4454525"/>
            <a:ext cx="1171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FyM</a:t>
            </a:r>
            <a:endParaRPr lang="cs-CZ" altLang="cs-CZ" sz="36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Vynásobením hmotností a porovnáním</a:t>
                </a:r>
                <a14:m>
                  <m:oMath xmlns:m="http://schemas.openxmlformats.org/officeDocument/2006/math">
                    <m:r>
                      <a:rPr lang="cs-CZ" altLang="cs-CZ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altLang="cs-CZ" b="0" dirty="0" smtClean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síla: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síla: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alt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altLang="cs-CZ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altLang="cs-CZ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u</m:t>
                            </m:r>
                          </m:sub>
                        </m:sSub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od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, kde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Euler:	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b="0" i="1" dirty="0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num>
                      <m:den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.: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od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=+</m:t>
                    </m:r>
                    <m:r>
                      <a:rPr lang="cs-CZ" alt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  <m:sup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kde</a:t>
                </a:r>
                <a14:m>
                  <m:oMath xmlns:m="http://schemas.openxmlformats.org/officeDocument/2006/math">
                    <m:r>
                      <a:rPr lang="cs-CZ" altLang="cs-CZ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je kolmý k ose </a:t>
                </a:r>
                <a14:m>
                  <m:oMath xmlns:m="http://schemas.openxmlformats.org/officeDocument/2006/math"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̇"/>
                              <m:ctrlPr>
                                <a:rPr lang="cs-CZ" altLang="cs-CZ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</m:e>
                          </m:acc>
                          <m:r>
                            <a:rPr lang="el-GR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  <m:sup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altLang="cs-CZ" sz="2400" b="1" dirty="0" smtClean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	skut.	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sz="2400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 postup.	Euler	       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  <a:endParaRPr lang="cs-CZ" altLang="cs-CZ" sz="2400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b="-38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7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Poznámka ke 3.NZ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̇"/>
                              <m:ctrlPr>
                                <a:rPr lang="cs-CZ" altLang="cs-CZ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</m:e>
                          </m:acc>
                          <m:r>
                            <a:rPr lang="el-GR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  <m:sup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altLang="cs-CZ" sz="2400" b="1" dirty="0" smtClean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       skut.	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sz="2400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 postup.	Euler	       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3. NZ (zákon akce a reakce) nelze použít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„</a:t>
                </a:r>
                <a:r>
                  <a:rPr lang="cs-CZ" altLang="cs-CZ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Setrvačné síly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“ jsou jen doplňující korekce na popis v neinerciální soustavě, nepopisují žádnou skutečnou interakci</a:t>
                </a:r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t="-6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21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7000"/>
            <a:ext cx="7620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5C6B8-D663-47B7-ABC0-C4410A99131D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altLang="cs-CZ" sz="20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extovéPole 5"/>
          <p:cNvSpPr txBox="1">
            <a:spLocks noChangeArrowheads="1"/>
          </p:cNvSpPr>
          <p:nvPr/>
        </p:nvSpPr>
        <p:spPr bwMode="auto">
          <a:xfrm>
            <a:off x="1692275" y="4500563"/>
            <a:ext cx="582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>
                <a:solidFill>
                  <a:schemeClr val="tx1"/>
                </a:solidFill>
                <a:latin typeface="Book Antiqua" panose="02040602050305030304" pitchFamily="18" charset="0"/>
              </a:rPr>
              <a:t>Děkuji vám za pozornost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Rozbor problému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25" y="1309688"/>
            <a:ext cx="8229600" cy="3508375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2.NZ: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	</a:t>
            </a:r>
            <a:r>
              <a:rPr lang="cs-CZ" altLang="cs-CZ" sz="3000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sz="3000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 = F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Co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je relativní (závislé na vztažné soustavě)?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m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hmotnost: nezávislá (absolutní)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a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zrychlení: změna změny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polohy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– závislé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F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síla: interakce mezi tělesy: nezávislá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Je potřeba zjistit a ošetřit změnu zrychlení, když ho měříme v NIS.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7EEA45-5235-4262-9349-981EA1496C20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Plán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Značme 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velkými </a:t>
            </a:r>
            <a:r>
              <a:rPr lang="cs-CZ" altLang="cs-CZ" dirty="0" smtClean="0">
                <a:latin typeface="Book Antiqua" panose="02040602050305030304" pitchFamily="18" charset="0"/>
              </a:rPr>
              <a:t>písmeny popis </a:t>
            </a:r>
            <a:r>
              <a:rPr lang="cs-CZ" altLang="cs-CZ" dirty="0">
                <a:latin typeface="Book Antiqua" panose="02040602050305030304" pitchFamily="18" charset="0"/>
              </a:rPr>
              <a:t>v IS; z něj však chceme ponechat jen popis NIS vůči IS (</a:t>
            </a:r>
            <a:r>
              <a:rPr lang="cs-CZ" altLang="cs-CZ" b="1" i="1" dirty="0">
                <a:latin typeface="Book Antiqua" panose="02040602050305030304" pitchFamily="18" charset="0"/>
              </a:rPr>
              <a:t>A</a:t>
            </a:r>
            <a:r>
              <a:rPr lang="cs-CZ" altLang="cs-CZ" baseline="-25000" dirty="0">
                <a:latin typeface="Book Antiqua" panose="02040602050305030304" pitchFamily="18" charset="0"/>
              </a:rPr>
              <a:t>N </a:t>
            </a:r>
            <a:r>
              <a:rPr lang="cs-CZ" altLang="cs-CZ" dirty="0">
                <a:latin typeface="Book Antiqua" panose="02040602050305030304" pitchFamily="18" charset="0"/>
              </a:rPr>
              <a:t>,</a:t>
            </a:r>
            <a:r>
              <a:rPr lang="cs-CZ" altLang="cs-CZ" b="1" i="1" dirty="0">
                <a:latin typeface="Book Antiqua" panose="02040602050305030304" pitchFamily="18" charset="0"/>
              </a:rPr>
              <a:t> </a:t>
            </a:r>
            <a:r>
              <a:rPr lang="cs-CZ" altLang="cs-CZ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  </a:t>
            </a:r>
            <a:r>
              <a:rPr lang="cs-CZ" altLang="cs-CZ" baseline="-25000" dirty="0">
                <a:latin typeface="Book Antiqua" panose="02040602050305030304" pitchFamily="18" charset="0"/>
              </a:rPr>
              <a:t>N</a:t>
            </a:r>
            <a:r>
              <a:rPr lang="cs-CZ" altLang="cs-CZ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endParaRPr lang="cs-CZ" altLang="cs-CZ" dirty="0">
              <a:latin typeface="Book Antiqua" panose="02040602050305030304" pitchFamily="18" charset="0"/>
            </a:endParaRPr>
          </a:p>
          <a:p>
            <a:r>
              <a:rPr lang="cs-CZ" altLang="cs-CZ" dirty="0" smtClean="0">
                <a:latin typeface="Book Antiqua" panose="02040602050305030304" pitchFamily="18" charset="0"/>
              </a:rPr>
              <a:t>malými písmeny veličiny popisující náš systém v NIS (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r, v, a; 	f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F, </a:t>
            </a:r>
            <a:r>
              <a:rPr lang="cs-CZ" altLang="cs-CZ" i="1" dirty="0" smtClean="0">
                <a:latin typeface="Book Antiqua" panose="02040602050305030304" pitchFamily="18" charset="0"/>
              </a:rPr>
              <a:t>m = M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Pohybovou rovnici 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chceme přepsat na tvar</a:t>
            </a:r>
            <a:endParaRPr lang="cs-CZ" altLang="cs-CZ" i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6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Plán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Relativní polohový vektor nezávisí na IS:	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B</a:t>
            </a:r>
            <a:r>
              <a:rPr lang="cs-CZ" altLang="cs-CZ" dirty="0" smtClean="0">
                <a:latin typeface="Book Antiqua" panose="02040602050305030304" pitchFamily="18" charset="0"/>
              </a:rPr>
              <a:t> 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 =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B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Zvolme za A počátek NIS; 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		R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 </a:t>
            </a:r>
            <a:r>
              <a:rPr lang="cs-CZ" altLang="cs-CZ" i="1" dirty="0" smtClean="0">
                <a:latin typeface="Book Antiqua" panose="02040602050305030304" pitchFamily="18" charset="0"/>
              </a:rPr>
              <a:t>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0 </a:t>
            </a:r>
            <a:r>
              <a:rPr lang="cs-CZ" altLang="cs-CZ" i="1" dirty="0">
                <a:latin typeface="Book Antiqua" panose="02040602050305030304" pitchFamily="18" charset="0"/>
              </a:rPr>
              <a:t>= </a:t>
            </a:r>
            <a:r>
              <a:rPr lang="cs-CZ" altLang="cs-CZ" b="1" i="1" dirty="0">
                <a:latin typeface="Book Antiqua" panose="02040602050305030304" pitchFamily="18" charset="0"/>
              </a:rPr>
              <a:t>r </a:t>
            </a:r>
            <a:endParaRPr lang="cs-CZ" altLang="cs-CZ" b="1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derivacemi podle času dostaneme postupně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endParaRPr lang="cs-CZ" altLang="cs-CZ" b="1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</a:rPr>
              <a:t>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a vynásobením hmotností </a:t>
            </a:r>
            <a:r>
              <a:rPr lang="cs-CZ" altLang="cs-CZ" i="1" dirty="0" smtClean="0">
                <a:latin typeface="Book Antiqua" panose="02040602050305030304" pitchFamily="18" charset="0"/>
              </a:rPr>
              <a:t>m = M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+ (</a:t>
            </a:r>
            <a:r>
              <a:rPr lang="cs-CZ" altLang="cs-CZ" dirty="0" smtClean="0">
                <a:latin typeface="Book Antiqua" panose="02040602050305030304" pitchFamily="18" charset="0"/>
              </a:rPr>
              <a:t>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2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Závěr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Rovnici</a:t>
            </a:r>
            <a:r>
              <a:rPr lang="cs-CZ" altLang="cs-CZ" b="1" i="1" dirty="0">
                <a:latin typeface="Book Antiqua" panose="02040602050305030304" pitchFamily="18" charset="0"/>
              </a:rPr>
              <a:t>	</a:t>
            </a: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+ </a:t>
            </a:r>
            <a:r>
              <a:rPr lang="cs-CZ" altLang="cs-CZ" dirty="0" smtClean="0">
                <a:latin typeface="Book Antiqua" panose="02040602050305030304" pitchFamily="18" charset="0"/>
              </a:rPr>
              <a:t>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	</a:t>
            </a:r>
            <a:r>
              <a:rPr lang="cs-CZ" altLang="cs-CZ" dirty="0" smtClean="0">
                <a:latin typeface="Book Antiqua" panose="02040602050305030304" pitchFamily="18" charset="0"/>
              </a:rPr>
              <a:t>lze upravit:</a:t>
            </a: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dirty="0" smtClean="0">
                <a:latin typeface="Book Antiqua" panose="02040602050305030304" pitchFamily="18" charset="0"/>
              </a:rPr>
              <a:t> +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f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setr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  </a:t>
            </a:r>
            <a:r>
              <a:rPr lang="cs-CZ" altLang="cs-CZ" i="1" dirty="0" err="1">
                <a:latin typeface="Book Antiqua" panose="02040602050305030304" pitchFamily="18" charset="0"/>
              </a:rPr>
              <a:t>m</a:t>
            </a:r>
            <a:r>
              <a:rPr lang="cs-CZ" altLang="cs-CZ" b="1" i="1" dirty="0" err="1">
                <a:latin typeface="Book Antiqua" panose="02040602050305030304" pitchFamily="18" charset="0"/>
              </a:rPr>
              <a:t>a</a:t>
            </a:r>
            <a:r>
              <a:rPr lang="cs-CZ" altLang="cs-CZ" b="1" i="1" dirty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</a:t>
            </a:r>
            <a:r>
              <a:rPr lang="cs-CZ" altLang="cs-CZ" b="1" i="1" dirty="0">
                <a:latin typeface="Book Antiqua" panose="02040602050305030304" pitchFamily="18" charset="0"/>
              </a:rPr>
              <a:t> f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kde jsme zavedli </a:t>
            </a:r>
            <a:r>
              <a:rPr lang="cs-CZ" altLang="cs-CZ" dirty="0">
                <a:latin typeface="Book Antiqua" panose="02040602050305030304" pitchFamily="18" charset="0"/>
              </a:rPr>
              <a:t>„setrvačné </a:t>
            </a:r>
            <a:r>
              <a:rPr lang="cs-CZ" altLang="cs-CZ" dirty="0" smtClean="0">
                <a:latin typeface="Book Antiqua" panose="02040602050305030304" pitchFamily="18" charset="0"/>
              </a:rPr>
              <a:t>síly“  </a:t>
            </a: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b="1" i="1" dirty="0" err="1" smtClean="0">
                <a:latin typeface="Book Antiqua" panose="02040602050305030304" pitchFamily="18" charset="0"/>
              </a:rPr>
              <a:t>f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setr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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(– </a:t>
            </a:r>
            <a:r>
              <a:rPr lang="cs-CZ" altLang="cs-CZ" i="1" dirty="0" err="1">
                <a:latin typeface="Book Antiqua" panose="02040602050305030304" pitchFamily="18" charset="0"/>
              </a:rPr>
              <a:t>m</a:t>
            </a:r>
            <a:r>
              <a:rPr lang="cs-CZ" altLang="cs-CZ" b="1" i="1" dirty="0" err="1">
                <a:latin typeface="Book Antiqua" panose="02040602050305030304" pitchFamily="18" charset="0"/>
              </a:rPr>
              <a:t>A</a:t>
            </a:r>
            <a:r>
              <a:rPr lang="cs-CZ" altLang="cs-CZ" baseline="-25000" dirty="0" err="1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S těmito „silami“ tedy opět platí 2.NZ i v NIS.</a:t>
            </a:r>
            <a:endParaRPr lang="cs-CZ" altLang="cs-CZ" i="1" dirty="0">
              <a:latin typeface="Book Antiqua" panose="02040602050305030304" pitchFamily="18" charset="0"/>
            </a:endParaRP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</a:t>
            </a:r>
            <a:r>
              <a:rPr lang="cs-CZ" altLang="cs-CZ" b="1" i="1" dirty="0">
                <a:latin typeface="Book Antiqua" panose="02040602050305030304" pitchFamily="18" charset="0"/>
              </a:rPr>
              <a:t> f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Nyní stačí vypočíst </a:t>
            </a:r>
            <a:r>
              <a:rPr lang="cs-CZ" altLang="cs-CZ" dirty="0">
                <a:latin typeface="Book Antiqua" panose="02040602050305030304" pitchFamily="18" charset="0"/>
              </a:rPr>
              <a:t>výraz (– </a:t>
            </a:r>
            <a:r>
              <a:rPr lang="cs-CZ" altLang="cs-CZ" i="1" dirty="0" err="1">
                <a:latin typeface="Book Antiqua" panose="02040602050305030304" pitchFamily="18" charset="0"/>
              </a:rPr>
              <a:t>m</a:t>
            </a:r>
            <a:r>
              <a:rPr lang="cs-CZ" altLang="cs-CZ" b="1" i="1" dirty="0" err="1">
                <a:latin typeface="Book Antiqua" panose="02040602050305030304" pitchFamily="18" charset="0"/>
              </a:rPr>
              <a:t>A</a:t>
            </a:r>
            <a:r>
              <a:rPr lang="cs-CZ" altLang="cs-CZ" baseline="-25000" dirty="0" err="1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pro obecný případ neinerciální soustavy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Nejobecnější přemístění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263" y="1354138"/>
            <a:ext cx="8229600" cy="5119687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</a:rPr>
              <a:t>Kinematický šroub: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br>
              <a:rPr lang="cs-CZ" altLang="cs-CZ" sz="2800" i="1" dirty="0" smtClean="0">
                <a:latin typeface="Book Antiqua" panose="02040602050305030304" pitchFamily="18" charset="0"/>
              </a:rPr>
            </a:br>
            <a:r>
              <a:rPr lang="cs-CZ" altLang="cs-CZ" sz="2800" dirty="0" smtClean="0">
                <a:latin typeface="Book Antiqua" panose="02040602050305030304" pitchFamily="18" charset="0"/>
              </a:rPr>
              <a:t>Posuv podél osy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a otočení kolem téže osy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i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i="1" dirty="0" smtClean="0">
                <a:latin typeface="Book Antiqua" panose="02040602050305030304" pitchFamily="18" charset="0"/>
              </a:rPr>
              <a:t>						    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b="1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Není </a:t>
            </a:r>
            <a:r>
              <a:rPr lang="cs-CZ" altLang="cs-CZ" sz="28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to valení (= posuv kolmý k ose otočení)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Zde je otočení s posuvem záměnné – lze je studovat samostatně.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1A18F-9895-4CFB-B8DB-2A168C7FDB5A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Oval 5"/>
          <p:cNvSpPr/>
          <p:nvPr/>
        </p:nvSpPr>
        <p:spPr>
          <a:xfrm>
            <a:off x="1265238" y="264001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>
            <a:off x="1617663" y="272097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5"/>
          </p:cNvCxnSpPr>
          <p:nvPr/>
        </p:nvCxnSpPr>
        <p:spPr>
          <a:xfrm flipV="1">
            <a:off x="1617663" y="310673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95475" y="280987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7413" y="291147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76488" y="297815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30350" y="2932113"/>
            <a:ext cx="4292600" cy="6635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78225" y="3009900"/>
            <a:ext cx="374650" cy="5508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5" name="Straight Connector 24"/>
          <p:cNvCxnSpPr>
            <a:stCxn id="24" idx="7"/>
          </p:cNvCxnSpPr>
          <p:nvPr/>
        </p:nvCxnSpPr>
        <p:spPr>
          <a:xfrm>
            <a:off x="3898900" y="3089275"/>
            <a:ext cx="1152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5"/>
          </p:cNvCxnSpPr>
          <p:nvPr/>
        </p:nvCxnSpPr>
        <p:spPr>
          <a:xfrm flipV="1">
            <a:off x="3898900" y="3475038"/>
            <a:ext cx="1160463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9575" y="3189288"/>
            <a:ext cx="122238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5163" y="3279775"/>
            <a:ext cx="87312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13288" y="3365500"/>
            <a:ext cx="61912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83263" y="3590925"/>
            <a:ext cx="304800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7"/>
            <a:endCxn id="6" idx="3"/>
          </p:cNvCxnSpPr>
          <p:nvPr/>
        </p:nvCxnSpPr>
        <p:spPr>
          <a:xfrm flipH="1">
            <a:off x="1325563" y="2720975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6"/>
          </p:cNvCxnSpPr>
          <p:nvPr/>
        </p:nvCxnSpPr>
        <p:spPr>
          <a:xfrm>
            <a:off x="3557588" y="3262313"/>
            <a:ext cx="395287" cy="2222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500352">
            <a:off x="5835650" y="3503613"/>
            <a:ext cx="95250" cy="2095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9" name="Straight Connector 48"/>
          <p:cNvCxnSpPr/>
          <p:nvPr/>
        </p:nvCxnSpPr>
        <p:spPr>
          <a:xfrm>
            <a:off x="5899150" y="3643313"/>
            <a:ext cx="9525" cy="396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6" idx="5"/>
          </p:cNvCxnSpPr>
          <p:nvPr/>
        </p:nvCxnSpPr>
        <p:spPr>
          <a:xfrm flipH="1">
            <a:off x="5907088" y="3657600"/>
            <a:ext cx="33337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posunutí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08625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 případě posunutí je posun každého bodu týž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endParaRPr lang="cs-CZ" altLang="cs-CZ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tedy</m:t>
                      </m:r>
                    </m:oMath>
                  </m:oMathPara>
                </a14:m>
                <a:endParaRPr lang="cs-CZ" altLang="cs-CZ" b="0" i="1" dirty="0" smtClean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b="1" dirty="0">
                    <a:latin typeface="Book Antiqua" panose="02040602050305030304" pitchFamily="18" charset="0"/>
                  </a:rPr>
                  <a:t>Unášivá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 (postupná) síla </a:t>
                </a:r>
                <a:r>
                  <a:rPr lang="cs-CZ" altLang="cs-CZ" b="1" i="1" dirty="0" err="1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>
                    <a:latin typeface="Book Antiqua" panose="02040602050305030304" pitchFamily="18" charset="0"/>
                  </a:rPr>
                  <a:t>u</a:t>
                </a:r>
                <a:r>
                  <a:rPr lang="cs-CZ" altLang="cs-CZ" baseline="-25000" dirty="0">
                    <a:latin typeface="Book Antiqua" panose="02040602050305030304" pitchFamily="18" charset="0"/>
                  </a:rPr>
                  <a:t> </a:t>
                </a:r>
                <a:endParaRPr lang="cs-CZ" altLang="cs-CZ" dirty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err="1" smtClean="0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 smtClean="0">
                    <a:latin typeface="Book Antiqua" panose="02040602050305030304" pitchFamily="18" charset="0"/>
                  </a:rPr>
                  <a:t>u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  <a:sym typeface="Symbol" panose="05050102010706020507" pitchFamily="18" charset="2"/>
                  </a:rPr>
                  <a:t>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 (– </a:t>
                </a:r>
                <a:r>
                  <a:rPr lang="cs-CZ" altLang="cs-CZ" i="1" dirty="0" err="1">
                    <a:latin typeface="Book Antiqua" panose="02040602050305030304" pitchFamily="18" charset="0"/>
                  </a:rPr>
                  <a:t>m</a:t>
                </a:r>
                <a:r>
                  <a:rPr lang="cs-CZ" altLang="cs-CZ" b="1" i="1" dirty="0" err="1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err="1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)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i="1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sz="2800" dirty="0" smtClean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08625"/>
              </a:xfrm>
              <a:blipFill rotWithShape="0">
                <a:blip r:embed="rId3"/>
                <a:stretch>
                  <a:fillRect l="-1689" t="-23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23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9"/>
                <a:ext cx="9020175" cy="4407608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Mění se složky všech vektorů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  <m:t>𝒅𝑩</m:t>
                        </m:r>
                      </m:num>
                      <m:den>
                        <m: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cs-CZ" altLang="cs-CZ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protože se otáčí báze </a:t>
                </a:r>
                <a:r>
                  <a:rPr lang="cs-CZ" altLang="cs-CZ" dirty="0" err="1" smtClean="0">
                    <a:latin typeface="Book Antiqua" panose="02040602050305030304" pitchFamily="18" charset="0"/>
                  </a:rPr>
                  <a:t>xyz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. Aplikace: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cs-CZ" altLang="cs-CZ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cs-CZ" altLang="cs-CZ" b="1" i="1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r 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:r>
                  <a:rPr lang="cs-CZ" altLang="cs-CZ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cs-CZ" altLang="cs-CZ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sz="2800" b="1" i="1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cs-CZ" altLang="cs-CZ" sz="2800" baseline="-25000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r>
                  <a:rPr lang="cs-CZ" altLang="cs-CZ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i="1" dirty="0">
                        <a:latin typeface="Book Antiqua" panose="0204060205030503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cs-CZ" altLang="cs-CZ" sz="2800" baseline="-25000" dirty="0">
                        <a:latin typeface="Book Antiqua" panose="02040602050305030304" pitchFamily="18" charset="0"/>
                      </a:rPr>
                      <m:t>u</m:t>
                    </m:r>
                  </m:oMath>
                </a14:m>
                <a:endParaRPr lang="cs-CZ" altLang="cs-CZ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unášivá rychlost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b="1" i="1" dirty="0" smtClean="0">
                        <a:latin typeface="Book Antiqua" panose="0204060205030503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cs-CZ" altLang="cs-CZ" b="0" i="0" baseline="-25000" dirty="0" smtClean="0">
                        <a:latin typeface="Book Antiqua" panose="02040602050305030304" pitchFamily="18" charset="0"/>
                      </a:rPr>
                      <m:t>u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b="1" i="1" dirty="0" smtClean="0">
                        <a:latin typeface="Book Antiqua" panose="0204060205030503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cs-CZ" altLang="cs-CZ" baseline="-25000" dirty="0">
                        <a:latin typeface="Book Antiqua" panose="02040602050305030304" pitchFamily="18" charset="0"/>
                      </a:rPr>
                      <m:t>N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9"/>
                <a:ext cx="9020175" cy="4407608"/>
              </a:xfrm>
              <a:blipFill rotWithShape="0">
                <a:blip r:embed="rId3"/>
                <a:stretch>
                  <a:fillRect l="-1689" t="-29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27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Druhou aplikací časové derivace na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b="1" i="1" dirty="0">
                          <a:latin typeface="Book Antiqua" panose="020406020503050303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baseline="-25000" dirty="0">
                          <a:latin typeface="Book Antiqua" panose="020406020503050303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cs-CZ" altLang="cs-CZ" b="1" i="1" dirty="0">
                          <a:latin typeface="Book Antiqua" panose="0204060205030503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cs-CZ" altLang="cs-CZ" b="1" i="1" dirty="0">
                          <a:latin typeface="Book Antiqua" panose="0204060205030503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baseline="-25000" dirty="0">
                          <a:latin typeface="Book Antiqua" panose="02040602050305030304" pitchFamily="18" charset="0"/>
                        </a:rPr>
                        <m:t>N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cs-CZ" altLang="cs-CZ" b="1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dostaneme zrychlení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altLang="cs-CZ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endParaRPr lang="cs-CZ" alt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unášivé: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, kde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Euler:	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0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num>
                      <m:den>
                        <m:r>
                          <a:rPr lang="cs-CZ" altLang="cs-CZ" b="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dostř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d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  <m:sup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kde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je kolmý k ose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t="-2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86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4928</TotalTime>
  <Words>213</Words>
  <Application>Microsoft Office PowerPoint</Application>
  <PresentationFormat>On-screen Show (4:3)</PresentationFormat>
  <Paragraphs>123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Book Antiqua</vt:lpstr>
      <vt:lpstr>Calibri</vt:lpstr>
      <vt:lpstr>Cambria Math</vt:lpstr>
      <vt:lpstr>Courier New</vt:lpstr>
      <vt:lpstr>Franklin Gothic Book</vt:lpstr>
      <vt:lpstr>Franklin Gothic Medium</vt:lpstr>
      <vt:lpstr>Symbol</vt:lpstr>
      <vt:lpstr>Wingdings</vt:lpstr>
      <vt:lpstr>Wingdings 2</vt:lpstr>
      <vt:lpstr>Cesta</vt:lpstr>
      <vt:lpstr>PowerPoint Presentation</vt:lpstr>
      <vt:lpstr>Rozbor problému</vt:lpstr>
      <vt:lpstr>Plán</vt:lpstr>
      <vt:lpstr>Plán</vt:lpstr>
      <vt:lpstr>Závěr</vt:lpstr>
      <vt:lpstr>Nejobecnější přemístění</vt:lpstr>
      <vt:lpstr>Výpočet zrychlení – posunutí </vt:lpstr>
      <vt:lpstr>Výpočet zrychlení – otočení </vt:lpstr>
      <vt:lpstr>Výpočet zrychlení – otočení </vt:lpstr>
      <vt:lpstr>Výpočet zrychlení – otočení </vt:lpstr>
      <vt:lpstr>Poznámka ke 3.NZ</vt:lpstr>
      <vt:lpstr>PowerPoint Presentation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Jenda</cp:lastModifiedBy>
  <cp:revision>227</cp:revision>
  <cp:lastPrinted>2016-04-11T00:42:48Z</cp:lastPrinted>
  <dcterms:created xsi:type="dcterms:W3CDTF">2010-10-29T03:57:00Z</dcterms:created>
  <dcterms:modified xsi:type="dcterms:W3CDTF">2016-04-11T00:42:59Z</dcterms:modified>
</cp:coreProperties>
</file>