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0"/>
  </p:notesMasterIdLst>
  <p:handoutMasterIdLst>
    <p:handoutMasterId r:id="rId51"/>
  </p:handoutMasterIdLst>
  <p:sldIdLst>
    <p:sldId id="256" r:id="rId2"/>
    <p:sldId id="266" r:id="rId3"/>
    <p:sldId id="258" r:id="rId4"/>
    <p:sldId id="257" r:id="rId5"/>
    <p:sldId id="259" r:id="rId6"/>
    <p:sldId id="308" r:id="rId7"/>
    <p:sldId id="313" r:id="rId8"/>
    <p:sldId id="328" r:id="rId9"/>
    <p:sldId id="262" r:id="rId10"/>
    <p:sldId id="314" r:id="rId11"/>
    <p:sldId id="265" r:id="rId12"/>
    <p:sldId id="267" r:id="rId13"/>
    <p:sldId id="277" r:id="rId14"/>
    <p:sldId id="278" r:id="rId15"/>
    <p:sldId id="279" r:id="rId16"/>
    <p:sldId id="315" r:id="rId17"/>
    <p:sldId id="311" r:id="rId18"/>
    <p:sldId id="312" r:id="rId19"/>
    <p:sldId id="316" r:id="rId20"/>
    <p:sldId id="307" r:id="rId21"/>
    <p:sldId id="281" r:id="rId22"/>
    <p:sldId id="309" r:id="rId23"/>
    <p:sldId id="317" r:id="rId24"/>
    <p:sldId id="318" r:id="rId25"/>
    <p:sldId id="319" r:id="rId26"/>
    <p:sldId id="320" r:id="rId27"/>
    <p:sldId id="286" r:id="rId28"/>
    <p:sldId id="321" r:id="rId29"/>
    <p:sldId id="322" r:id="rId30"/>
    <p:sldId id="323" r:id="rId31"/>
    <p:sldId id="324" r:id="rId32"/>
    <p:sldId id="325" r:id="rId33"/>
    <p:sldId id="326" r:id="rId34"/>
    <p:sldId id="293" r:id="rId35"/>
    <p:sldId id="327" r:id="rId36"/>
    <p:sldId id="272" r:id="rId37"/>
    <p:sldId id="329" r:id="rId38"/>
    <p:sldId id="330" r:id="rId39"/>
    <p:sldId id="331" r:id="rId40"/>
    <p:sldId id="332" r:id="rId41"/>
    <p:sldId id="333" r:id="rId42"/>
    <p:sldId id="334" r:id="rId43"/>
    <p:sldId id="335" r:id="rId44"/>
    <p:sldId id="336" r:id="rId45"/>
    <p:sldId id="337" r:id="rId46"/>
    <p:sldId id="338" r:id="rId47"/>
    <p:sldId id="339" r:id="rId48"/>
    <p:sldId id="340" r:id="rId49"/>
  </p:sldIdLst>
  <p:sldSz cx="9144000" cy="6858000" type="screen4x3"/>
  <p:notesSz cx="10234613" cy="7099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0000"/>
    <a:srgbClr val="FFFF00"/>
    <a:srgbClr val="7F7F7F"/>
    <a:srgbClr val="FF3300"/>
    <a:srgbClr val="CC0000"/>
    <a:srgbClr val="32B503"/>
    <a:srgbClr val="004E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77" autoAdjust="0"/>
    <p:restoredTop sz="86535" autoAdjust="0"/>
  </p:normalViewPr>
  <p:slideViewPr>
    <p:cSldViewPr snapToGrid="0">
      <p:cViewPr>
        <p:scale>
          <a:sx n="96" d="100"/>
          <a:sy n="96" d="100"/>
        </p:scale>
        <p:origin x="-2478" y="-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528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r>
              <a:rPr lang="cs-CZ" dirty="0" smtClean="0"/>
              <a:t>2014-03-10T14:00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D68BB328-EE29-4456-B815-326014EF39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04979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r>
              <a:rPr lang="cs-CZ" dirty="0" smtClean="0"/>
              <a:t>2014-03-10T14:00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2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1023462" y="3372168"/>
            <a:ext cx="8187690" cy="3194685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797246" y="6743103"/>
            <a:ext cx="4434999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DDE77076-6BF1-479D-83A0-87B5ABAEF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03565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2014-03-10T14:00 </a:t>
            </a:r>
            <a:r>
              <a:rPr lang="cs-CZ" dirty="0" err="1" smtClean="0"/>
              <a:t>FyM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9719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2468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73AF1A0-581C-4EC8-8B49-846109241405}" type="slidenum">
              <a:rPr lang="cs-CZ" sz="1300"/>
              <a:pPr algn="r" eaLnBrk="1" hangingPunct="1"/>
              <a:t>22</a:t>
            </a:fld>
            <a:endParaRPr lang="cs-CZ" sz="1300"/>
          </a:p>
        </p:txBody>
      </p:sp>
      <p:sp>
        <p:nvSpPr>
          <p:cNvPr id="62469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137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67588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2AD0D6A-A400-41AA-9F25-F70B11361F63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23</a:t>
            </a:fld>
            <a:endParaRPr lang="cs-CZ" altLang="cs-CZ">
              <a:latin typeface="Arial" charset="0"/>
            </a:endParaRPr>
          </a:p>
        </p:txBody>
      </p:sp>
      <p:sp>
        <p:nvSpPr>
          <p:cNvPr id="67589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429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68612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D7B0871-79E9-4402-A641-623D758BEF02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24</a:t>
            </a:fld>
            <a:endParaRPr lang="cs-CZ" altLang="cs-CZ">
              <a:latin typeface="Arial" charset="0"/>
            </a:endParaRPr>
          </a:p>
        </p:txBody>
      </p:sp>
      <p:sp>
        <p:nvSpPr>
          <p:cNvPr id="68613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8059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69636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BCF8FA4-B867-40BF-A9E9-13E63FBF0C99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25</a:t>
            </a:fld>
            <a:endParaRPr lang="cs-CZ" altLang="cs-CZ">
              <a:latin typeface="Arial" charset="0"/>
            </a:endParaRPr>
          </a:p>
        </p:txBody>
      </p:sp>
      <p:sp>
        <p:nvSpPr>
          <p:cNvPr id="69637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374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70660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CC7B950-172E-42F3-BE9D-1D64098116DA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26</a:t>
            </a:fld>
            <a:endParaRPr lang="cs-CZ" altLang="cs-CZ">
              <a:latin typeface="Arial" charset="0"/>
            </a:endParaRPr>
          </a:p>
        </p:txBody>
      </p:sp>
      <p:sp>
        <p:nvSpPr>
          <p:cNvPr id="70661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9269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7588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14473417-3612-4D98-A401-2472D6EC28A6}" type="slidenum">
              <a:rPr lang="cs-CZ" sz="1300"/>
              <a:pPr algn="r" eaLnBrk="1" hangingPunct="1"/>
              <a:t>27</a:t>
            </a:fld>
            <a:endParaRPr lang="cs-CZ" sz="1300"/>
          </a:p>
        </p:txBody>
      </p:sp>
      <p:sp>
        <p:nvSpPr>
          <p:cNvPr id="67589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3959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72708" name="Zástupný symbol pro datum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dirty="0" smtClean="0"/>
              <a:t>2014-03-10T14:00 </a:t>
            </a:r>
            <a:r>
              <a:rPr lang="cs-CZ" altLang="cs-CZ" dirty="0" err="1" smtClean="0"/>
              <a:t>FyM</a:t>
            </a:r>
            <a:endParaRPr lang="cs-CZ" altLang="cs-CZ" dirty="0" smtClean="0"/>
          </a:p>
        </p:txBody>
      </p:sp>
      <p:sp>
        <p:nvSpPr>
          <p:cNvPr id="72709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88BCE5-BF07-4343-9265-A73DCE7DCDD2}" type="slidenum">
              <a:rPr lang="cs-CZ" altLang="cs-CZ" smtClean="0"/>
              <a:pPr eaLnBrk="1" hangingPunct="1"/>
              <a:t>28</a:t>
            </a:fld>
            <a:endParaRPr lang="cs-CZ" altLang="cs-CZ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390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842C21-48F0-4F28-B8DE-084A4DF5E3FF}" type="slidenum">
              <a:rPr lang="cs-CZ" smtClean="0"/>
              <a:pPr eaLnBrk="1" hangingPunct="1"/>
              <a:t>2</a:t>
            </a:fld>
            <a:endParaRPr lang="cs-CZ" smtClean="0"/>
          </a:p>
        </p:txBody>
      </p:sp>
      <p:sp>
        <p:nvSpPr>
          <p:cNvPr id="55301" name="Zástupný symbol pro datum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/>
              <a:t>2014-03-10T14:00 </a:t>
            </a:r>
            <a:r>
              <a:rPr lang="cs-CZ" dirty="0" err="1" smtClean="0"/>
              <a:t>FyM</a:t>
            </a:r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035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9F07BC7-F5DD-4F4D-9295-588D48AAE692}" type="slidenum">
              <a:rPr lang="cs-CZ" sz="1300"/>
              <a:pPr algn="r" eaLnBrk="1" hangingPunct="1"/>
              <a:t>13</a:t>
            </a:fld>
            <a:endParaRPr lang="cs-CZ" sz="1300"/>
          </a:p>
        </p:txBody>
      </p:sp>
      <p:sp>
        <p:nvSpPr>
          <p:cNvPr id="56325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621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0FEE72C-A540-4D0D-A85B-E7FEBF63BB8C}" type="slidenum">
              <a:rPr lang="cs-CZ" sz="1300"/>
              <a:pPr algn="r" eaLnBrk="1" hangingPunct="1"/>
              <a:t>14</a:t>
            </a:fld>
            <a:endParaRPr lang="cs-CZ" sz="1300"/>
          </a:p>
        </p:txBody>
      </p:sp>
      <p:sp>
        <p:nvSpPr>
          <p:cNvPr id="57349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841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87815BB-169E-49FA-A0F8-26EA759F3898}" type="slidenum">
              <a:rPr lang="cs-CZ" sz="1300"/>
              <a:pPr algn="r" eaLnBrk="1" hangingPunct="1"/>
              <a:t>15</a:t>
            </a:fld>
            <a:endParaRPr lang="cs-CZ" sz="1300"/>
          </a:p>
        </p:txBody>
      </p:sp>
      <p:sp>
        <p:nvSpPr>
          <p:cNvPr id="58373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678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60420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72DC0EC-F53E-4E38-8CD9-5501FF9B3719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16</a:t>
            </a:fld>
            <a:endParaRPr lang="cs-CZ" altLang="cs-CZ">
              <a:latin typeface="Arial" charset="0"/>
            </a:endParaRPr>
          </a:p>
        </p:txBody>
      </p:sp>
      <p:sp>
        <p:nvSpPr>
          <p:cNvPr id="60421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376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cs-CZ" smtClean="0"/>
          </a:p>
        </p:txBody>
      </p:sp>
      <p:sp>
        <p:nvSpPr>
          <p:cNvPr id="63492" name="Zástupný symbol pro číslo snímku 3"/>
          <p:cNvSpPr txBox="1">
            <a:spLocks noGrp="1"/>
          </p:cNvSpPr>
          <p:nvPr/>
        </p:nvSpPr>
        <p:spPr bwMode="auto">
          <a:xfrm>
            <a:off x="5797377" y="6742845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B7FE6B1-1D5B-4B6C-9975-0490E9BB7B5E}" type="slidenum">
              <a:rPr lang="cs-CZ" altLang="cs-CZ">
                <a:latin typeface="Arial" charset="0"/>
              </a:rPr>
              <a:pPr algn="r" eaLnBrk="1" hangingPunct="1">
                <a:spcBef>
                  <a:spcPct val="0"/>
                </a:spcBef>
              </a:pPr>
              <a:t>19</a:t>
            </a:fld>
            <a:endParaRPr lang="cs-CZ" altLang="cs-CZ">
              <a:latin typeface="Arial" charset="0"/>
            </a:endParaRPr>
          </a:p>
        </p:txBody>
      </p:sp>
      <p:sp>
        <p:nvSpPr>
          <p:cNvPr id="63493" name="Zástupný symbol pro datum 4"/>
          <p:cNvSpPr txBox="1">
            <a:spLocks noGrp="1"/>
          </p:cNvSpPr>
          <p:nvPr/>
        </p:nvSpPr>
        <p:spPr bwMode="auto">
          <a:xfrm>
            <a:off x="5797377" y="1"/>
            <a:ext cx="4435599" cy="35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3513" tIns="51756" rIns="103513" bIns="51756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cs-CZ" altLang="cs-CZ">
                <a:latin typeface="Arial" charset="0"/>
              </a:rPr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865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2FECF90-6C9B-4033-9D74-67FADCEE235D}" type="slidenum">
              <a:rPr lang="cs-CZ" sz="1300"/>
              <a:pPr algn="r" eaLnBrk="1" hangingPunct="1"/>
              <a:t>20</a:t>
            </a:fld>
            <a:endParaRPr lang="cs-CZ" sz="1300"/>
          </a:p>
        </p:txBody>
      </p:sp>
      <p:sp>
        <p:nvSpPr>
          <p:cNvPr id="60421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19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Zástupný symbol pro číslo snímku 3"/>
          <p:cNvSpPr txBox="1">
            <a:spLocks noGrp="1"/>
          </p:cNvSpPr>
          <p:nvPr/>
        </p:nvSpPr>
        <p:spPr bwMode="auto">
          <a:xfrm>
            <a:off x="5797246" y="6743103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5112C3B-1DC4-4201-820A-086319D86E2D}" type="slidenum">
              <a:rPr lang="cs-CZ" sz="1300"/>
              <a:pPr algn="r" eaLnBrk="1" hangingPunct="1"/>
              <a:t>21</a:t>
            </a:fld>
            <a:endParaRPr lang="cs-CZ" sz="1300"/>
          </a:p>
        </p:txBody>
      </p:sp>
      <p:sp>
        <p:nvSpPr>
          <p:cNvPr id="61445" name="Zástupný symbol pro datum 4"/>
          <p:cNvSpPr txBox="1">
            <a:spLocks noGrp="1"/>
          </p:cNvSpPr>
          <p:nvPr/>
        </p:nvSpPr>
        <p:spPr bwMode="auto">
          <a:xfrm>
            <a:off x="5797246" y="0"/>
            <a:ext cx="4434999" cy="354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1300"/>
              <a:t>2.11.2010 Na Smetance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E77076-6BF1-479D-83A0-87B5ABAEF252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341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A7BE8-7C6E-48D5-A09E-9A5CA2302599}" type="datetime1">
              <a:rPr lang="cs-CZ" smtClean="0"/>
              <a:t>16.4.2014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5F2A2-301E-4D79-82A2-10FB1D862E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431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12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A4BA6-7559-4E9D-877D-4204AF4C04DF}" type="datetime1">
              <a:rPr lang="cs-CZ" smtClean="0"/>
              <a:t>16.4.2014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637FF-94DD-43B1-A59E-4EB38ACF18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5238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9F760-3EA6-4F97-984D-9D896593EDB6}" type="datetime1">
              <a:rPr lang="cs-CZ" smtClean="0"/>
              <a:t>16.4.2014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7129B-61DE-4281-BBEA-50CD310EA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19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2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D96F7-134D-40B5-8070-FB333D086BD3}" type="datetime1">
              <a:rPr lang="cs-CZ" smtClean="0"/>
              <a:t>16.4.2014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6FCE8-A434-4C8F-9CDD-9A2AE8F02F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79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88C8A-2242-44CD-97DF-31BE9331C7F5}" type="datetime1">
              <a:rPr lang="cs-CZ" smtClean="0"/>
              <a:t>16.4.2014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EF8C9-069C-4FA2-8C19-FC27C60C1B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36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2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D21FA-7FFE-4817-AEED-D2599DBA9CEA}" type="datetime1">
              <a:rPr lang="cs-CZ" smtClean="0"/>
              <a:t>16.4.2014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CD1D8-0D3C-4E8D-87DF-70377AAD68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75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6865-886F-41E9-B389-7ADE3664A2E4}" type="datetime1">
              <a:rPr lang="cs-CZ" smtClean="0"/>
              <a:t>16.4.2014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7490B-C69F-488E-A822-8D478D73AA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61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5FB87-2C93-4506-8A87-18715759F7B7}" type="datetime1">
              <a:rPr lang="cs-CZ" smtClean="0"/>
              <a:t>16.4.2014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B8357-E09B-43CE-8CDE-B385BAEC1B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616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2C4E1-CC40-4C64-9831-99FD76EA58F4}" type="datetime1">
              <a:rPr lang="cs-CZ" smtClean="0"/>
              <a:t>16.4.2014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8A854-7E7F-4C31-92ED-9EC62F540B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138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17B7E9D-9174-4626-8FF2-DCDD9BD8F9AF}" type="datetime1">
              <a:rPr lang="cs-CZ" smtClean="0"/>
              <a:t>16.4.2014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smtClean="0"/>
              <a:t>U3V Fyzika pro nefyziky - Obdržálek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534F899-505C-440E-8C77-AF8B9184DE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0" r:id="rId3"/>
    <p:sldLayoutId id="2147483793" r:id="rId4"/>
    <p:sldLayoutId id="2147483789" r:id="rId5"/>
    <p:sldLayoutId id="2147483794" r:id="rId6"/>
    <p:sldLayoutId id="2147483795" r:id="rId7"/>
    <p:sldLayoutId id="2147483788" r:id="rId8"/>
    <p:sldLayoutId id="2147483796" r:id="rId9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1.w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357313" y="5072063"/>
            <a:ext cx="6400800" cy="1500187"/>
          </a:xfrm>
        </p:spPr>
        <p:txBody>
          <a:bodyPr anchor="b"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cs-CZ" sz="4400" i="1" dirty="0" smtClean="0">
                <a:solidFill>
                  <a:srgbClr val="002060"/>
                </a:solidFill>
                <a:latin typeface="Book Antiqua" pitchFamily="18" charset="0"/>
              </a:rPr>
              <a:t>Jan Obdržálek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2014-04-22T16:30:00,000</a:t>
            </a:r>
            <a:endParaRPr lang="cs-CZ" sz="2800" b="1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969963" y="1146175"/>
            <a:ext cx="76327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7200" dirty="0">
                <a:latin typeface="Book Antiqua" pitchFamily="18" charset="0"/>
              </a:rPr>
              <a:t>Relativita graficky</a:t>
            </a:r>
          </a:p>
        </p:txBody>
      </p:sp>
      <p:sp>
        <p:nvSpPr>
          <p:cNvPr id="8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9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1135063" y="476250"/>
            <a:ext cx="7772400" cy="500063"/>
          </a:xfrm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 Antiqua" pitchFamily="18" charset="0"/>
              </a:rPr>
              <a:t>Graf (nádražní grafikon)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714375" y="5929313"/>
            <a:ext cx="5500688" cy="158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6572250" y="5857875"/>
            <a:ext cx="2143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i="1">
                <a:solidFill>
                  <a:schemeClr val="tx1"/>
                </a:solidFill>
                <a:latin typeface="Calibri" pitchFamily="34" charset="0"/>
              </a:rPr>
              <a:t>x/</a:t>
            </a:r>
            <a:r>
              <a:rPr lang="cs-CZ" altLang="cs-CZ" sz="2800">
                <a:solidFill>
                  <a:schemeClr val="tx1"/>
                </a:solidFill>
                <a:latin typeface="Calibri" pitchFamily="34" charset="0"/>
              </a:rPr>
              <a:t>km (kde je)</a:t>
            </a:r>
          </a:p>
        </p:txBody>
      </p:sp>
      <p:cxnSp>
        <p:nvCxnSpPr>
          <p:cNvPr id="8" name="Přímá spojovací šipka 7"/>
          <p:cNvCxnSpPr/>
          <p:nvPr/>
        </p:nvCxnSpPr>
        <p:spPr>
          <a:xfrm rot="5400000" flipH="1" flipV="1">
            <a:off x="214313" y="3714750"/>
            <a:ext cx="4500562" cy="714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428750" y="1285875"/>
            <a:ext cx="55006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i="1">
                <a:solidFill>
                  <a:schemeClr val="tx1"/>
                </a:solidFill>
                <a:latin typeface="Calibri" pitchFamily="34" charset="0"/>
              </a:rPr>
              <a:t>t/</a:t>
            </a:r>
            <a:r>
              <a:rPr lang="cs-CZ" altLang="cs-CZ" sz="2800">
                <a:solidFill>
                  <a:schemeClr val="tx1"/>
                </a:solidFill>
                <a:latin typeface="Calibri" pitchFamily="34" charset="0"/>
              </a:rPr>
              <a:t>min      (kdy tam je)  </a:t>
            </a:r>
            <a:r>
              <a:rPr lang="cs-CZ" altLang="cs-CZ" sz="2800">
                <a:solidFill>
                  <a:srgbClr val="FF0000"/>
                </a:solidFill>
                <a:latin typeface="Calibri" pitchFamily="34" charset="0"/>
              </a:rPr>
              <a:t>vlak   </a:t>
            </a:r>
            <a:r>
              <a:rPr lang="cs-CZ" altLang="cs-CZ" sz="2800">
                <a:solidFill>
                  <a:srgbClr val="00B050"/>
                </a:solidFill>
                <a:latin typeface="Calibri" pitchFamily="34" charset="0"/>
              </a:rPr>
              <a:t>rychlík</a:t>
            </a:r>
            <a:endParaRPr lang="cs-CZ" altLang="cs-CZ" sz="2800" i="1">
              <a:solidFill>
                <a:srgbClr val="00B050"/>
              </a:solidFill>
              <a:latin typeface="Calibri" pitchFamily="34" charset="0"/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 rot="5400000">
            <a:off x="15708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235664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3071019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378539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4500563" y="6000750"/>
            <a:ext cx="142875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5400000">
            <a:off x="52157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5930106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2286000" y="60007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3000375" y="59880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1</a:t>
            </a:r>
          </a:p>
        </p:txBody>
      </p:sp>
      <p:cxnSp>
        <p:nvCxnSpPr>
          <p:cNvPr id="29" name="Přímá spojovací čára 28"/>
          <p:cNvCxnSpPr/>
          <p:nvPr/>
        </p:nvCxnSpPr>
        <p:spPr>
          <a:xfrm rot="5400000">
            <a:off x="715169" y="5999957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1428750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-1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571500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-2</a:t>
            </a:r>
          </a:p>
        </p:txBody>
      </p: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3714750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3" name="TextovéPole 32"/>
          <p:cNvSpPr txBox="1">
            <a:spLocks noChangeArrowheads="1"/>
          </p:cNvSpPr>
          <p:nvPr/>
        </p:nvSpPr>
        <p:spPr bwMode="auto">
          <a:xfrm>
            <a:off x="44291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51276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585787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5</a:t>
            </a:r>
          </a:p>
        </p:txBody>
      </p:sp>
      <p:cxnSp>
        <p:nvCxnSpPr>
          <p:cNvPr id="38" name="Přímá spojovací čára 37"/>
          <p:cNvCxnSpPr/>
          <p:nvPr/>
        </p:nvCxnSpPr>
        <p:spPr>
          <a:xfrm>
            <a:off x="500063" y="5286375"/>
            <a:ext cx="5857875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571500" y="450056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500063" y="378618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642938" y="235743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2071688" y="5643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2071688" y="407193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4" name="TextovéPole 43"/>
          <p:cNvSpPr txBox="1">
            <a:spLocks noChangeArrowheads="1"/>
          </p:cNvSpPr>
          <p:nvPr/>
        </p:nvSpPr>
        <p:spPr bwMode="auto">
          <a:xfrm>
            <a:off x="2071688" y="4857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2071688" y="3357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46" name="TextovéPole 45"/>
          <p:cNvSpPr txBox="1">
            <a:spLocks noChangeArrowheads="1"/>
          </p:cNvSpPr>
          <p:nvPr/>
        </p:nvSpPr>
        <p:spPr bwMode="auto">
          <a:xfrm>
            <a:off x="2071688" y="264318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47" name="TextovéPole 46"/>
          <p:cNvSpPr txBox="1">
            <a:spLocks noChangeArrowheads="1"/>
          </p:cNvSpPr>
          <p:nvPr/>
        </p:nvSpPr>
        <p:spPr bwMode="auto">
          <a:xfrm>
            <a:off x="1928813" y="6215063"/>
            <a:ext cx="100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(nádraží)</a:t>
            </a:r>
          </a:p>
        </p:txBody>
      </p:sp>
      <p:cxnSp>
        <p:nvCxnSpPr>
          <p:cNvPr id="49" name="Přímá spojovací čára 48"/>
          <p:cNvCxnSpPr/>
          <p:nvPr/>
        </p:nvCxnSpPr>
        <p:spPr>
          <a:xfrm>
            <a:off x="642938" y="307181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2071688" y="1857375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Calibri" pitchFamily="34" charset="0"/>
              </a:rPr>
              <a:t>5</a:t>
            </a:r>
          </a:p>
        </p:txBody>
      </p:sp>
      <p:cxnSp>
        <p:nvCxnSpPr>
          <p:cNvPr id="37" name="Přímá spojovací čára 36"/>
          <p:cNvCxnSpPr/>
          <p:nvPr/>
        </p:nvCxnSpPr>
        <p:spPr>
          <a:xfrm rot="5400000" flipH="1" flipV="1">
            <a:off x="2392363" y="5894388"/>
            <a:ext cx="71437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čára 51"/>
          <p:cNvCxnSpPr/>
          <p:nvPr/>
        </p:nvCxnSpPr>
        <p:spPr>
          <a:xfrm rot="5400000" flipH="1" flipV="1">
            <a:off x="2394744" y="5823744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/>
          <p:nvPr/>
        </p:nvCxnSpPr>
        <p:spPr>
          <a:xfrm rot="5400000" flipH="1" flipV="1">
            <a:off x="2401094" y="5679281"/>
            <a:ext cx="6985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/>
          <p:nvPr/>
        </p:nvCxnSpPr>
        <p:spPr>
          <a:xfrm rot="5400000" flipH="1" flipV="1">
            <a:off x="2401888" y="5608638"/>
            <a:ext cx="71437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/>
          <p:nvPr/>
        </p:nvCxnSpPr>
        <p:spPr>
          <a:xfrm rot="5400000" flipH="1" flipV="1">
            <a:off x="2396331" y="5750719"/>
            <a:ext cx="7302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ovací čára 74"/>
          <p:cNvCxnSpPr/>
          <p:nvPr/>
        </p:nvCxnSpPr>
        <p:spPr>
          <a:xfrm rot="5400000" flipH="1" flipV="1">
            <a:off x="2401094" y="5536407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čára 75"/>
          <p:cNvCxnSpPr/>
          <p:nvPr/>
        </p:nvCxnSpPr>
        <p:spPr>
          <a:xfrm rot="5400000" flipH="1" flipV="1">
            <a:off x="2401094" y="5464969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ovací čára 76"/>
          <p:cNvCxnSpPr/>
          <p:nvPr/>
        </p:nvCxnSpPr>
        <p:spPr>
          <a:xfrm rot="5400000" flipH="1" flipV="1">
            <a:off x="2401094" y="5393532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ovací čára 77"/>
          <p:cNvCxnSpPr/>
          <p:nvPr/>
        </p:nvCxnSpPr>
        <p:spPr>
          <a:xfrm rot="5400000" flipH="1" flipV="1">
            <a:off x="2403475" y="5321300"/>
            <a:ext cx="71438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čára 78"/>
          <p:cNvCxnSpPr/>
          <p:nvPr/>
        </p:nvCxnSpPr>
        <p:spPr>
          <a:xfrm rot="5400000" flipH="1" flipV="1">
            <a:off x="2396331" y="5183982"/>
            <a:ext cx="144463" cy="635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ovací čára 81"/>
          <p:cNvCxnSpPr/>
          <p:nvPr/>
        </p:nvCxnSpPr>
        <p:spPr>
          <a:xfrm rot="5400000" flipH="1" flipV="1">
            <a:off x="2499519" y="50014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ovací čára 83"/>
          <p:cNvCxnSpPr/>
          <p:nvPr/>
        </p:nvCxnSpPr>
        <p:spPr>
          <a:xfrm rot="5400000" flipH="1" flipV="1">
            <a:off x="2642394" y="48585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ovací čára 84"/>
          <p:cNvCxnSpPr/>
          <p:nvPr/>
        </p:nvCxnSpPr>
        <p:spPr>
          <a:xfrm rot="5400000" flipH="1" flipV="1">
            <a:off x="2785269" y="47156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ovací čára 85"/>
          <p:cNvCxnSpPr/>
          <p:nvPr/>
        </p:nvCxnSpPr>
        <p:spPr>
          <a:xfrm rot="5400000" flipH="1" flipV="1">
            <a:off x="2928144" y="45727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ovací čára 86"/>
          <p:cNvCxnSpPr/>
          <p:nvPr/>
        </p:nvCxnSpPr>
        <p:spPr>
          <a:xfrm rot="5400000" flipH="1" flipV="1">
            <a:off x="3071019" y="44299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ovací čára 87"/>
          <p:cNvCxnSpPr/>
          <p:nvPr/>
        </p:nvCxnSpPr>
        <p:spPr>
          <a:xfrm rot="5400000" flipH="1" flipV="1">
            <a:off x="3213894" y="42870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Přímá spojovací čára 88"/>
          <p:cNvCxnSpPr/>
          <p:nvPr/>
        </p:nvCxnSpPr>
        <p:spPr>
          <a:xfrm rot="5400000" flipH="1" flipV="1">
            <a:off x="3356769" y="41441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římá spojovací čára 89"/>
          <p:cNvCxnSpPr/>
          <p:nvPr/>
        </p:nvCxnSpPr>
        <p:spPr>
          <a:xfrm rot="5400000" flipH="1" flipV="1">
            <a:off x="3499644" y="40012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ovací čára 90"/>
          <p:cNvCxnSpPr/>
          <p:nvPr/>
        </p:nvCxnSpPr>
        <p:spPr>
          <a:xfrm rot="5400000" flipH="1" flipV="1">
            <a:off x="3642519" y="38584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ovací čára 91"/>
          <p:cNvCxnSpPr/>
          <p:nvPr/>
        </p:nvCxnSpPr>
        <p:spPr>
          <a:xfrm rot="5400000" flipH="1" flipV="1">
            <a:off x="3785394" y="37155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ovací čára 92"/>
          <p:cNvCxnSpPr/>
          <p:nvPr/>
        </p:nvCxnSpPr>
        <p:spPr>
          <a:xfrm rot="5400000" flipH="1" flipV="1">
            <a:off x="3928269" y="35726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ovací čára 93"/>
          <p:cNvCxnSpPr/>
          <p:nvPr/>
        </p:nvCxnSpPr>
        <p:spPr>
          <a:xfrm rot="5400000" flipH="1" flipV="1">
            <a:off x="4071144" y="34297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ovací čára 94"/>
          <p:cNvCxnSpPr/>
          <p:nvPr/>
        </p:nvCxnSpPr>
        <p:spPr>
          <a:xfrm rot="5400000" flipH="1" flipV="1">
            <a:off x="4214019" y="32869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ovací čára 95"/>
          <p:cNvCxnSpPr/>
          <p:nvPr/>
        </p:nvCxnSpPr>
        <p:spPr>
          <a:xfrm rot="5400000" flipH="1" flipV="1">
            <a:off x="4357688" y="3143250"/>
            <a:ext cx="142875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ovací čára 96"/>
          <p:cNvCxnSpPr/>
          <p:nvPr/>
        </p:nvCxnSpPr>
        <p:spPr>
          <a:xfrm rot="5400000" flipH="1" flipV="1">
            <a:off x="4500563" y="3071813"/>
            <a:ext cx="71437" cy="714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ovací čára 97"/>
          <p:cNvCxnSpPr/>
          <p:nvPr/>
        </p:nvCxnSpPr>
        <p:spPr>
          <a:xfrm rot="5400000" flipH="1" flipV="1">
            <a:off x="4464051" y="2963862"/>
            <a:ext cx="215900" cy="31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ovací čára 98"/>
          <p:cNvCxnSpPr/>
          <p:nvPr/>
        </p:nvCxnSpPr>
        <p:spPr>
          <a:xfrm rot="5400000" flipH="1" flipV="1">
            <a:off x="4501356" y="2785269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ovací čára 99"/>
          <p:cNvCxnSpPr/>
          <p:nvPr/>
        </p:nvCxnSpPr>
        <p:spPr>
          <a:xfrm flipH="1" flipV="1">
            <a:off x="4500563" y="2571750"/>
            <a:ext cx="71437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ovací čára 104"/>
          <p:cNvCxnSpPr/>
          <p:nvPr/>
        </p:nvCxnSpPr>
        <p:spPr>
          <a:xfrm flipH="1" flipV="1">
            <a:off x="4402138" y="2428875"/>
            <a:ext cx="96837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římá spojovací čára 105"/>
          <p:cNvCxnSpPr/>
          <p:nvPr/>
        </p:nvCxnSpPr>
        <p:spPr>
          <a:xfrm flipH="1" flipV="1">
            <a:off x="4337050" y="2341563"/>
            <a:ext cx="85725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99" name="TextovéPole 107"/>
          <p:cNvSpPr txBox="1">
            <a:spLocks noChangeArrowheads="1"/>
          </p:cNvSpPr>
          <p:nvPr/>
        </p:nvSpPr>
        <p:spPr bwMode="auto">
          <a:xfrm>
            <a:off x="4286250" y="6199188"/>
            <a:ext cx="528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Calibri" pitchFamily="34" charset="0"/>
              </a:rPr>
              <a:t>(cíl)</a:t>
            </a:r>
          </a:p>
        </p:txBody>
      </p:sp>
      <p:sp>
        <p:nvSpPr>
          <p:cNvPr id="109" name="TextovéPole 108"/>
          <p:cNvSpPr txBox="1">
            <a:spLocks noChangeArrowheads="1"/>
          </p:cNvSpPr>
          <p:nvPr/>
        </p:nvSpPr>
        <p:spPr bwMode="auto">
          <a:xfrm>
            <a:off x="2428875" y="5429250"/>
            <a:ext cx="576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Calibri" pitchFamily="34" charset="0"/>
              </a:rPr>
              <a:t>stojí</a:t>
            </a:r>
          </a:p>
        </p:txBody>
      </p:sp>
      <p:sp>
        <p:nvSpPr>
          <p:cNvPr id="110" name="TextovéPole 109"/>
          <p:cNvSpPr txBox="1">
            <a:spLocks noChangeArrowheads="1"/>
          </p:cNvSpPr>
          <p:nvPr/>
        </p:nvSpPr>
        <p:spPr bwMode="auto">
          <a:xfrm>
            <a:off x="3214688" y="4857750"/>
            <a:ext cx="592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Calibri" pitchFamily="34" charset="0"/>
              </a:rPr>
              <a:t>jede</a:t>
            </a:r>
          </a:p>
        </p:txBody>
      </p:sp>
      <p:sp>
        <p:nvSpPr>
          <p:cNvPr id="111" name="TextovéPole 110"/>
          <p:cNvSpPr txBox="1">
            <a:spLocks noChangeArrowheads="1"/>
          </p:cNvSpPr>
          <p:nvPr/>
        </p:nvSpPr>
        <p:spPr bwMode="auto">
          <a:xfrm>
            <a:off x="3940175" y="2773363"/>
            <a:ext cx="576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Calibri" pitchFamily="34" charset="0"/>
              </a:rPr>
              <a:t>stojí</a:t>
            </a:r>
          </a:p>
        </p:txBody>
      </p:sp>
      <p:cxnSp>
        <p:nvCxnSpPr>
          <p:cNvPr id="69" name="Přímá spojovací čára 68"/>
          <p:cNvCxnSpPr/>
          <p:nvPr/>
        </p:nvCxnSpPr>
        <p:spPr>
          <a:xfrm rot="5400000" flipH="1" flipV="1">
            <a:off x="2322513" y="5892800"/>
            <a:ext cx="71438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ovací čára 69"/>
          <p:cNvCxnSpPr/>
          <p:nvPr/>
        </p:nvCxnSpPr>
        <p:spPr>
          <a:xfrm rot="5400000" flipH="1" flipV="1">
            <a:off x="2322513" y="5821363"/>
            <a:ext cx="71437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ovací čára 70"/>
          <p:cNvCxnSpPr/>
          <p:nvPr/>
        </p:nvCxnSpPr>
        <p:spPr>
          <a:xfrm rot="5400000" flipH="1" flipV="1">
            <a:off x="2322513" y="5749925"/>
            <a:ext cx="71438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ovací čára 71"/>
          <p:cNvCxnSpPr/>
          <p:nvPr/>
        </p:nvCxnSpPr>
        <p:spPr>
          <a:xfrm rot="5400000" flipH="1" flipV="1">
            <a:off x="2322513" y="5678488"/>
            <a:ext cx="71437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ovací čára 72"/>
          <p:cNvCxnSpPr/>
          <p:nvPr/>
        </p:nvCxnSpPr>
        <p:spPr>
          <a:xfrm rot="5400000" flipH="1" flipV="1">
            <a:off x="2322513" y="5607050"/>
            <a:ext cx="71438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ovací čára 73"/>
          <p:cNvCxnSpPr/>
          <p:nvPr/>
        </p:nvCxnSpPr>
        <p:spPr>
          <a:xfrm rot="5400000" flipH="1" flipV="1">
            <a:off x="2322513" y="5535613"/>
            <a:ext cx="71437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ovací čára 79"/>
          <p:cNvCxnSpPr/>
          <p:nvPr/>
        </p:nvCxnSpPr>
        <p:spPr>
          <a:xfrm rot="5400000" flipH="1" flipV="1">
            <a:off x="2322513" y="5464175"/>
            <a:ext cx="71438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ovací čára 80"/>
          <p:cNvCxnSpPr/>
          <p:nvPr/>
        </p:nvCxnSpPr>
        <p:spPr>
          <a:xfrm rot="5400000" flipH="1" flipV="1">
            <a:off x="2322513" y="5392738"/>
            <a:ext cx="71437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Přímá spojovací čára 82"/>
          <p:cNvCxnSpPr/>
          <p:nvPr/>
        </p:nvCxnSpPr>
        <p:spPr>
          <a:xfrm rot="5400000" flipH="1" flipV="1">
            <a:off x="2320131" y="5322094"/>
            <a:ext cx="73025" cy="158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ovéPole 100"/>
          <p:cNvSpPr txBox="1">
            <a:spLocks noChangeArrowheads="1"/>
          </p:cNvSpPr>
          <p:nvPr/>
        </p:nvSpPr>
        <p:spPr bwMode="auto">
          <a:xfrm>
            <a:off x="1714500" y="5429250"/>
            <a:ext cx="576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B050"/>
                </a:solidFill>
                <a:latin typeface="Calibri" pitchFamily="34" charset="0"/>
              </a:rPr>
              <a:t>stojí</a:t>
            </a:r>
          </a:p>
        </p:txBody>
      </p:sp>
      <p:cxnSp>
        <p:nvCxnSpPr>
          <p:cNvPr id="102" name="Přímá spojovací čára 101"/>
          <p:cNvCxnSpPr/>
          <p:nvPr/>
        </p:nvCxnSpPr>
        <p:spPr>
          <a:xfrm rot="5400000" flipH="1" flipV="1">
            <a:off x="2286794" y="5214144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Přímá spojovací čára 106"/>
          <p:cNvCxnSpPr/>
          <p:nvPr/>
        </p:nvCxnSpPr>
        <p:spPr>
          <a:xfrm rot="5400000" flipH="1" flipV="1">
            <a:off x="2286794" y="5071269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Přímá spojovací čára 112"/>
          <p:cNvCxnSpPr/>
          <p:nvPr/>
        </p:nvCxnSpPr>
        <p:spPr>
          <a:xfrm rot="5400000" flipH="1" flipV="1">
            <a:off x="2286794" y="4928394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římá spojovací čára 113"/>
          <p:cNvCxnSpPr/>
          <p:nvPr/>
        </p:nvCxnSpPr>
        <p:spPr>
          <a:xfrm rot="5400000" flipH="1" flipV="1">
            <a:off x="2286794" y="4785519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Přímá spojovací čára 114"/>
          <p:cNvCxnSpPr/>
          <p:nvPr/>
        </p:nvCxnSpPr>
        <p:spPr>
          <a:xfrm rot="5400000" flipH="1" flipV="1">
            <a:off x="2286794" y="4642644"/>
            <a:ext cx="142875" cy="158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Přímá spojovací čára 115"/>
          <p:cNvCxnSpPr/>
          <p:nvPr/>
        </p:nvCxnSpPr>
        <p:spPr>
          <a:xfrm rot="5400000" flipH="1" flipV="1">
            <a:off x="2320925" y="4537075"/>
            <a:ext cx="71438" cy="158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ovací čára 117"/>
          <p:cNvCxnSpPr/>
          <p:nvPr/>
        </p:nvCxnSpPr>
        <p:spPr>
          <a:xfrm flipV="1">
            <a:off x="2357438" y="4357688"/>
            <a:ext cx="357187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Přímá spojovací čára 119"/>
          <p:cNvCxnSpPr/>
          <p:nvPr/>
        </p:nvCxnSpPr>
        <p:spPr>
          <a:xfrm flipV="1">
            <a:off x="2714625" y="4214813"/>
            <a:ext cx="357188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Přímá spojovací čára 120"/>
          <p:cNvCxnSpPr/>
          <p:nvPr/>
        </p:nvCxnSpPr>
        <p:spPr>
          <a:xfrm flipV="1">
            <a:off x="3071813" y="4071938"/>
            <a:ext cx="357187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Přímá spojovací čára 121"/>
          <p:cNvCxnSpPr/>
          <p:nvPr/>
        </p:nvCxnSpPr>
        <p:spPr>
          <a:xfrm flipV="1">
            <a:off x="3429000" y="3929063"/>
            <a:ext cx="428625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Přímá spojovací čára 122"/>
          <p:cNvCxnSpPr/>
          <p:nvPr/>
        </p:nvCxnSpPr>
        <p:spPr>
          <a:xfrm flipV="1">
            <a:off x="3857625" y="3786188"/>
            <a:ext cx="428625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Přímá spojovací čára 123"/>
          <p:cNvCxnSpPr/>
          <p:nvPr/>
        </p:nvCxnSpPr>
        <p:spPr>
          <a:xfrm flipV="1">
            <a:off x="4286250" y="3643313"/>
            <a:ext cx="428625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Přímá spojovací čára 124"/>
          <p:cNvCxnSpPr/>
          <p:nvPr/>
        </p:nvCxnSpPr>
        <p:spPr>
          <a:xfrm flipV="1">
            <a:off x="4714875" y="3500438"/>
            <a:ext cx="500063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Přímá spojovací čára 125"/>
          <p:cNvCxnSpPr/>
          <p:nvPr/>
        </p:nvCxnSpPr>
        <p:spPr>
          <a:xfrm flipV="1">
            <a:off x="5214938" y="3357563"/>
            <a:ext cx="500062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Přímá spojovací čára 136"/>
          <p:cNvCxnSpPr/>
          <p:nvPr/>
        </p:nvCxnSpPr>
        <p:spPr>
          <a:xfrm flipV="1">
            <a:off x="5715000" y="3214688"/>
            <a:ext cx="500063" cy="1428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ovéPole 138"/>
          <p:cNvSpPr txBox="1">
            <a:spLocks noChangeArrowheads="1"/>
          </p:cNvSpPr>
          <p:nvPr/>
        </p:nvSpPr>
        <p:spPr bwMode="auto">
          <a:xfrm>
            <a:off x="1928813" y="3773488"/>
            <a:ext cx="1428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B050"/>
                </a:solidFill>
                <a:latin typeface="Calibri" pitchFamily="34" charset="0"/>
              </a:rPr>
              <a:t>jede  rychleji</a:t>
            </a:r>
          </a:p>
        </p:txBody>
      </p:sp>
      <p:cxnSp>
        <p:nvCxnSpPr>
          <p:cNvPr id="143" name="Přímá spojovací šipka 142"/>
          <p:cNvCxnSpPr/>
          <p:nvPr/>
        </p:nvCxnSpPr>
        <p:spPr>
          <a:xfrm flipV="1">
            <a:off x="6215063" y="3000375"/>
            <a:ext cx="714375" cy="214313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ovéPole 107"/>
          <p:cNvSpPr txBox="1">
            <a:spLocks noChangeArrowheads="1"/>
          </p:cNvSpPr>
          <p:nvPr/>
        </p:nvSpPr>
        <p:spPr bwMode="auto">
          <a:xfrm>
            <a:off x="3127375" y="2387600"/>
            <a:ext cx="12525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Calibri" pitchFamily="34" charset="0"/>
              </a:rPr>
              <a:t>jede zpátky</a:t>
            </a:r>
          </a:p>
        </p:txBody>
      </p:sp>
      <p:sp>
        <p:nvSpPr>
          <p:cNvPr id="112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54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5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6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6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7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7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8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8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9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9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20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0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8" presetClass="entr" presetSubtype="16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14300"/>
                            </p:stCondLst>
                            <p:childTnLst>
                              <p:par>
                                <p:cTn id="2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14800"/>
                            </p:stCondLst>
                            <p:childTnLst>
                              <p:par>
                                <p:cTn id="2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15300"/>
                            </p:stCondLst>
                            <p:childTnLst>
                              <p:par>
                                <p:cTn id="2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6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42" grpId="0"/>
      <p:bldP spid="43" grpId="0"/>
      <p:bldP spid="44" grpId="0"/>
      <p:bldP spid="45" grpId="0"/>
      <p:bldP spid="46" grpId="0"/>
      <p:bldP spid="47" grpId="0"/>
      <p:bldP spid="50" grpId="0"/>
      <p:bldP spid="109" grpId="0"/>
      <p:bldP spid="111" grpId="0"/>
      <p:bldP spid="101" grpId="0"/>
      <p:bldP spid="139" grpId="0"/>
      <p:bldP spid="10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1023938" y="492125"/>
            <a:ext cx="7772400" cy="500063"/>
          </a:xfrm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 Antiqua" pitchFamily="18" charset="0"/>
              </a:rPr>
              <a:t>Poloha vůči vlaku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714375" y="5929313"/>
            <a:ext cx="5500688" cy="15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6572250" y="5857875"/>
            <a:ext cx="2143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i="1">
                <a:latin typeface="Calibri" pitchFamily="34" charset="0"/>
              </a:rPr>
              <a:t>x/</a:t>
            </a:r>
            <a:r>
              <a:rPr lang="cs-CZ" sz="2800">
                <a:latin typeface="Calibri" pitchFamily="34" charset="0"/>
              </a:rPr>
              <a:t>m (kde je)</a:t>
            </a:r>
          </a:p>
        </p:txBody>
      </p:sp>
      <p:cxnSp>
        <p:nvCxnSpPr>
          <p:cNvPr id="8" name="Přímá spojovací šipka 7"/>
          <p:cNvCxnSpPr/>
          <p:nvPr/>
        </p:nvCxnSpPr>
        <p:spPr>
          <a:xfrm rot="5400000" flipH="1" flipV="1">
            <a:off x="214313" y="3714750"/>
            <a:ext cx="4500562" cy="71438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428750" y="1285875"/>
            <a:ext cx="1000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i="1">
                <a:latin typeface="Calibri" pitchFamily="34" charset="0"/>
              </a:rPr>
              <a:t>t/</a:t>
            </a:r>
            <a:r>
              <a:rPr lang="cs-CZ" sz="2800">
                <a:latin typeface="Calibri" pitchFamily="34" charset="0"/>
              </a:rPr>
              <a:t>s</a:t>
            </a:r>
            <a:endParaRPr lang="cs-CZ" sz="2800" i="1">
              <a:latin typeface="Calibri" pitchFamily="34" charset="0"/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 rot="5400000">
            <a:off x="15708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235664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3071019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378539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4500563" y="6000750"/>
            <a:ext cx="142875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5400000">
            <a:off x="52157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5930106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2286000" y="60007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0</a:t>
            </a:r>
          </a:p>
        </p:txBody>
      </p: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3000375" y="59880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1</a:t>
            </a:r>
          </a:p>
        </p:txBody>
      </p:sp>
      <p:cxnSp>
        <p:nvCxnSpPr>
          <p:cNvPr id="29" name="Přímá spojovací čára 28"/>
          <p:cNvCxnSpPr/>
          <p:nvPr/>
        </p:nvCxnSpPr>
        <p:spPr>
          <a:xfrm rot="5400000">
            <a:off x="856456" y="5999957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1428750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-1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571500" y="6488113"/>
            <a:ext cx="371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-2</a:t>
            </a:r>
          </a:p>
        </p:txBody>
      </p: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3714750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2</a:t>
            </a:r>
          </a:p>
        </p:txBody>
      </p:sp>
      <p:sp>
        <p:nvSpPr>
          <p:cNvPr id="33" name="TextovéPole 32"/>
          <p:cNvSpPr txBox="1">
            <a:spLocks noChangeArrowheads="1"/>
          </p:cNvSpPr>
          <p:nvPr/>
        </p:nvSpPr>
        <p:spPr bwMode="auto">
          <a:xfrm>
            <a:off x="44291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3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51276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4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585787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5</a:t>
            </a:r>
          </a:p>
        </p:txBody>
      </p:sp>
      <p:cxnSp>
        <p:nvCxnSpPr>
          <p:cNvPr id="38" name="Přímá spojovací čára 37"/>
          <p:cNvCxnSpPr/>
          <p:nvPr/>
        </p:nvCxnSpPr>
        <p:spPr>
          <a:xfrm>
            <a:off x="500063" y="5286375"/>
            <a:ext cx="5857875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571500" y="450056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500063" y="378618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642938" y="235743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2198688" y="5643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2198688" y="42021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4" name="TextovéPole 43"/>
          <p:cNvSpPr txBox="1">
            <a:spLocks noChangeArrowheads="1"/>
          </p:cNvSpPr>
          <p:nvPr/>
        </p:nvSpPr>
        <p:spPr bwMode="auto">
          <a:xfrm>
            <a:off x="2198688" y="4987925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2198688" y="348773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46" name="TextovéPole 45"/>
          <p:cNvSpPr txBox="1">
            <a:spLocks noChangeArrowheads="1"/>
          </p:cNvSpPr>
          <p:nvPr/>
        </p:nvSpPr>
        <p:spPr bwMode="auto">
          <a:xfrm>
            <a:off x="2198688" y="27733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47" name="TextovéPole 46"/>
          <p:cNvSpPr txBox="1">
            <a:spLocks noChangeArrowheads="1"/>
          </p:cNvSpPr>
          <p:nvPr/>
        </p:nvSpPr>
        <p:spPr bwMode="auto">
          <a:xfrm>
            <a:off x="1928813" y="6215063"/>
            <a:ext cx="100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(nádraží)</a:t>
            </a:r>
          </a:p>
        </p:txBody>
      </p:sp>
      <p:cxnSp>
        <p:nvCxnSpPr>
          <p:cNvPr id="49" name="Přímá spojovací čára 48"/>
          <p:cNvCxnSpPr/>
          <p:nvPr/>
        </p:nvCxnSpPr>
        <p:spPr>
          <a:xfrm>
            <a:off x="642938" y="307181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2198688" y="205898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5</a:t>
            </a:r>
          </a:p>
        </p:txBody>
      </p:sp>
      <p:cxnSp>
        <p:nvCxnSpPr>
          <p:cNvPr id="37" name="Přímá spojovací šipka 36"/>
          <p:cNvCxnSpPr/>
          <p:nvPr/>
        </p:nvCxnSpPr>
        <p:spPr>
          <a:xfrm rot="5400000" flipH="1" flipV="1">
            <a:off x="1464468" y="2678907"/>
            <a:ext cx="4214813" cy="228600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šipka 47"/>
          <p:cNvCxnSpPr/>
          <p:nvPr/>
        </p:nvCxnSpPr>
        <p:spPr>
          <a:xfrm rot="5400000" flipH="1" flipV="1">
            <a:off x="2178843" y="2678907"/>
            <a:ext cx="4214813" cy="2286000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ovací šipka 50"/>
          <p:cNvCxnSpPr/>
          <p:nvPr/>
        </p:nvCxnSpPr>
        <p:spPr>
          <a:xfrm rot="5400000" flipH="1" flipV="1">
            <a:off x="2893218" y="2678907"/>
            <a:ext cx="4214813" cy="2286000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šipka 52"/>
          <p:cNvCxnSpPr/>
          <p:nvPr/>
        </p:nvCxnSpPr>
        <p:spPr>
          <a:xfrm rot="5400000" flipH="1" flipV="1">
            <a:off x="3607593" y="2678907"/>
            <a:ext cx="4214813" cy="2286000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šipka 53"/>
          <p:cNvCxnSpPr/>
          <p:nvPr/>
        </p:nvCxnSpPr>
        <p:spPr>
          <a:xfrm rot="5400000" flipH="1" flipV="1">
            <a:off x="4607719" y="3679031"/>
            <a:ext cx="2928938" cy="1571625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/>
          <p:nvPr/>
        </p:nvCxnSpPr>
        <p:spPr>
          <a:xfrm rot="5400000" flipH="1" flipV="1">
            <a:off x="5607844" y="4607719"/>
            <a:ext cx="1714500" cy="928688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šipka 57"/>
          <p:cNvCxnSpPr/>
          <p:nvPr/>
        </p:nvCxnSpPr>
        <p:spPr>
          <a:xfrm rot="5400000" flipH="1" flipV="1">
            <a:off x="678656" y="2678907"/>
            <a:ext cx="4214813" cy="2286000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šipka 58"/>
          <p:cNvCxnSpPr/>
          <p:nvPr/>
        </p:nvCxnSpPr>
        <p:spPr>
          <a:xfrm rot="5400000" flipH="1" flipV="1">
            <a:off x="-35719" y="2678907"/>
            <a:ext cx="4214813" cy="2286000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šipka 59"/>
          <p:cNvCxnSpPr/>
          <p:nvPr/>
        </p:nvCxnSpPr>
        <p:spPr>
          <a:xfrm rot="5400000" flipH="1" flipV="1">
            <a:off x="-178594" y="2536032"/>
            <a:ext cx="3286125" cy="1785938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ovací šipka 61"/>
          <p:cNvCxnSpPr/>
          <p:nvPr/>
        </p:nvCxnSpPr>
        <p:spPr>
          <a:xfrm rot="5400000" flipH="1" flipV="1">
            <a:off x="71438" y="2214563"/>
            <a:ext cx="1928812" cy="1071562"/>
          </a:xfrm>
          <a:prstGeom prst="straightConnector1">
            <a:avLst/>
          </a:prstGeom>
          <a:ln w="63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ovéPole 63"/>
          <p:cNvSpPr txBox="1">
            <a:spLocks noChangeArrowheads="1"/>
          </p:cNvSpPr>
          <p:nvPr/>
        </p:nvSpPr>
        <p:spPr bwMode="auto">
          <a:xfrm>
            <a:off x="2428875" y="5000625"/>
            <a:ext cx="444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B050"/>
                </a:solidFill>
                <a:latin typeface="Calibri" pitchFamily="34" charset="0"/>
              </a:rPr>
              <a:t>1 s</a:t>
            </a:r>
          </a:p>
        </p:txBody>
      </p:sp>
      <p:sp>
        <p:nvSpPr>
          <p:cNvPr id="65" name="TextovéPole 64"/>
          <p:cNvSpPr txBox="1">
            <a:spLocks noChangeArrowheads="1"/>
          </p:cNvSpPr>
          <p:nvPr/>
        </p:nvSpPr>
        <p:spPr bwMode="auto">
          <a:xfrm>
            <a:off x="2786063" y="4202113"/>
            <a:ext cx="444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B050"/>
                </a:solidFill>
                <a:latin typeface="Calibri" pitchFamily="34" charset="0"/>
              </a:rPr>
              <a:t>2 s</a:t>
            </a:r>
          </a:p>
        </p:txBody>
      </p:sp>
      <p:sp>
        <p:nvSpPr>
          <p:cNvPr id="66" name="TextovéPole 65"/>
          <p:cNvSpPr txBox="1">
            <a:spLocks noChangeArrowheads="1"/>
          </p:cNvSpPr>
          <p:nvPr/>
        </p:nvSpPr>
        <p:spPr bwMode="auto">
          <a:xfrm>
            <a:off x="3214688" y="3487738"/>
            <a:ext cx="444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B050"/>
                </a:solidFill>
                <a:latin typeface="Calibri" pitchFamily="34" charset="0"/>
              </a:rPr>
              <a:t>3 s</a:t>
            </a:r>
          </a:p>
        </p:txBody>
      </p:sp>
      <p:sp>
        <p:nvSpPr>
          <p:cNvPr id="67" name="TextovéPole 66"/>
          <p:cNvSpPr txBox="1">
            <a:spLocks noChangeArrowheads="1"/>
          </p:cNvSpPr>
          <p:nvPr/>
        </p:nvSpPr>
        <p:spPr bwMode="auto">
          <a:xfrm>
            <a:off x="3643313" y="2773363"/>
            <a:ext cx="444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B050"/>
                </a:solidFill>
                <a:latin typeface="Calibri" pitchFamily="34" charset="0"/>
              </a:rPr>
              <a:t>4 s</a:t>
            </a:r>
          </a:p>
        </p:txBody>
      </p:sp>
      <p:sp>
        <p:nvSpPr>
          <p:cNvPr id="68" name="TextovéPole 67"/>
          <p:cNvSpPr txBox="1">
            <a:spLocks noChangeArrowheads="1"/>
          </p:cNvSpPr>
          <p:nvPr/>
        </p:nvSpPr>
        <p:spPr bwMode="auto">
          <a:xfrm>
            <a:off x="4000500" y="2058988"/>
            <a:ext cx="444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B050"/>
                </a:solidFill>
                <a:latin typeface="Calibri" pitchFamily="34" charset="0"/>
              </a:rPr>
              <a:t>5 s</a:t>
            </a: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4984750" y="2273300"/>
            <a:ext cx="538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FF0000"/>
                </a:solidFill>
                <a:latin typeface="Calibri" pitchFamily="34" charset="0"/>
              </a:rPr>
              <a:t>1 m</a:t>
            </a:r>
          </a:p>
        </p:txBody>
      </p:sp>
      <p:sp>
        <p:nvSpPr>
          <p:cNvPr id="70" name="TextovéPole 69"/>
          <p:cNvSpPr txBox="1">
            <a:spLocks noChangeArrowheads="1"/>
          </p:cNvSpPr>
          <p:nvPr/>
        </p:nvSpPr>
        <p:spPr bwMode="auto">
          <a:xfrm>
            <a:off x="4286250" y="2000250"/>
            <a:ext cx="1546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FF0000"/>
                </a:solidFill>
                <a:latin typeface="Calibri" pitchFamily="34" charset="0"/>
              </a:rPr>
              <a:t>Přede mnou:</a:t>
            </a:r>
          </a:p>
          <a:p>
            <a:pPr eaLnBrk="1" hangingPunct="1"/>
            <a:r>
              <a:rPr lang="cs-CZ">
                <a:solidFill>
                  <a:srgbClr val="FF0000"/>
                </a:solidFill>
                <a:latin typeface="Calibri" pitchFamily="34" charset="0"/>
              </a:rPr>
              <a:t>0 m</a:t>
            </a:r>
          </a:p>
        </p:txBody>
      </p:sp>
      <p:sp>
        <p:nvSpPr>
          <p:cNvPr id="71" name="TextovéPole 70"/>
          <p:cNvSpPr txBox="1">
            <a:spLocks noChangeArrowheads="1"/>
          </p:cNvSpPr>
          <p:nvPr/>
        </p:nvSpPr>
        <p:spPr bwMode="auto">
          <a:xfrm>
            <a:off x="5715000" y="2286000"/>
            <a:ext cx="538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FF0000"/>
                </a:solidFill>
                <a:latin typeface="Calibri" pitchFamily="34" charset="0"/>
              </a:rPr>
              <a:t>2 m</a:t>
            </a:r>
          </a:p>
        </p:txBody>
      </p:sp>
      <p:sp>
        <p:nvSpPr>
          <p:cNvPr id="72" name="TextovéPole 71"/>
          <p:cNvSpPr txBox="1">
            <a:spLocks noChangeArrowheads="1"/>
          </p:cNvSpPr>
          <p:nvPr/>
        </p:nvSpPr>
        <p:spPr bwMode="auto">
          <a:xfrm>
            <a:off x="6413500" y="2286000"/>
            <a:ext cx="538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FF0000"/>
                </a:solidFill>
                <a:latin typeface="Calibri" pitchFamily="34" charset="0"/>
              </a:rPr>
              <a:t>3 m</a:t>
            </a:r>
          </a:p>
        </p:txBody>
      </p:sp>
      <p:sp>
        <p:nvSpPr>
          <p:cNvPr id="73" name="Elipsa 72"/>
          <p:cNvSpPr/>
          <p:nvPr/>
        </p:nvSpPr>
        <p:spPr>
          <a:xfrm>
            <a:off x="6049963" y="3000375"/>
            <a:ext cx="142875" cy="1428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4" name="TextovéPole 73"/>
          <p:cNvSpPr txBox="1">
            <a:spLocks noChangeArrowheads="1"/>
          </p:cNvSpPr>
          <p:nvPr/>
        </p:nvSpPr>
        <p:spPr bwMode="auto">
          <a:xfrm>
            <a:off x="6286500" y="2786063"/>
            <a:ext cx="12144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 (5 m; </a:t>
            </a:r>
            <a:r>
              <a:rPr lang="cs-CZ">
                <a:solidFill>
                  <a:srgbClr val="00B0F0"/>
                </a:solidFill>
                <a:latin typeface="Calibri" pitchFamily="34" charset="0"/>
              </a:rPr>
              <a:t>4 s</a:t>
            </a:r>
            <a:r>
              <a:rPr lang="cs-CZ">
                <a:latin typeface="Calibri" pitchFamily="34" charset="0"/>
              </a:rPr>
              <a:t>)</a:t>
            </a:r>
          </a:p>
        </p:txBody>
      </p:sp>
      <p:cxnSp>
        <p:nvCxnSpPr>
          <p:cNvPr id="76" name="Přímá spojovací čára 75"/>
          <p:cNvCxnSpPr/>
          <p:nvPr/>
        </p:nvCxnSpPr>
        <p:spPr>
          <a:xfrm rot="5400000">
            <a:off x="4496594" y="4353719"/>
            <a:ext cx="3143250" cy="150812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ovéPole 76"/>
          <p:cNvSpPr txBox="1">
            <a:spLocks noChangeArrowheads="1"/>
          </p:cNvSpPr>
          <p:nvPr/>
        </p:nvSpPr>
        <p:spPr bwMode="auto">
          <a:xfrm>
            <a:off x="6161088" y="3016250"/>
            <a:ext cx="3095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B</a:t>
            </a:r>
          </a:p>
        </p:txBody>
      </p:sp>
      <p:sp>
        <p:nvSpPr>
          <p:cNvPr id="78" name="TextovéPole 77"/>
          <p:cNvSpPr txBox="1">
            <a:spLocks noChangeArrowheads="1"/>
          </p:cNvSpPr>
          <p:nvPr/>
        </p:nvSpPr>
        <p:spPr bwMode="auto">
          <a:xfrm>
            <a:off x="6286500" y="3143250"/>
            <a:ext cx="114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 (</a:t>
            </a:r>
            <a:r>
              <a:rPr lang="cs-CZ">
                <a:solidFill>
                  <a:srgbClr val="FF0000"/>
                </a:solidFill>
                <a:latin typeface="Calibri" pitchFamily="34" charset="0"/>
              </a:rPr>
              <a:t>3 m</a:t>
            </a:r>
            <a:r>
              <a:rPr lang="cs-CZ">
                <a:latin typeface="Calibri" pitchFamily="34" charset="0"/>
              </a:rPr>
              <a:t>; </a:t>
            </a:r>
            <a:r>
              <a:rPr lang="cs-CZ">
                <a:solidFill>
                  <a:srgbClr val="00B050"/>
                </a:solidFill>
                <a:latin typeface="Calibri" pitchFamily="34" charset="0"/>
              </a:rPr>
              <a:t>4 s</a:t>
            </a:r>
            <a:r>
              <a:rPr lang="cs-CZ">
                <a:latin typeface="Calibri" pitchFamily="34" charset="0"/>
              </a:rPr>
              <a:t>)</a:t>
            </a:r>
          </a:p>
        </p:txBody>
      </p:sp>
      <p:cxnSp>
        <p:nvCxnSpPr>
          <p:cNvPr id="80" name="Přímá spojovací čára 79"/>
          <p:cNvCxnSpPr/>
          <p:nvPr/>
        </p:nvCxnSpPr>
        <p:spPr>
          <a:xfrm rot="5400000">
            <a:off x="3643313" y="3000375"/>
            <a:ext cx="3857625" cy="214312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Elipsa 82"/>
          <p:cNvSpPr/>
          <p:nvPr/>
        </p:nvSpPr>
        <p:spPr>
          <a:xfrm>
            <a:off x="5989638" y="4429125"/>
            <a:ext cx="142875" cy="142875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4" name="Elipsa 83"/>
          <p:cNvSpPr/>
          <p:nvPr/>
        </p:nvSpPr>
        <p:spPr>
          <a:xfrm>
            <a:off x="5267325" y="4443413"/>
            <a:ext cx="142875" cy="142875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5" name="Elipsa 84"/>
          <p:cNvSpPr/>
          <p:nvPr/>
        </p:nvSpPr>
        <p:spPr>
          <a:xfrm>
            <a:off x="2738438" y="3709988"/>
            <a:ext cx="142875" cy="142875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6" name="Elipsa 85"/>
          <p:cNvSpPr/>
          <p:nvPr/>
        </p:nvSpPr>
        <p:spPr>
          <a:xfrm>
            <a:off x="4138613" y="5214938"/>
            <a:ext cx="142875" cy="142875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7" name="TextovéPole 86"/>
          <p:cNvSpPr txBox="1">
            <a:spLocks noChangeArrowheads="1"/>
          </p:cNvSpPr>
          <p:nvPr/>
        </p:nvSpPr>
        <p:spPr bwMode="auto">
          <a:xfrm>
            <a:off x="6061075" y="4429125"/>
            <a:ext cx="306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C</a:t>
            </a:r>
          </a:p>
        </p:txBody>
      </p:sp>
      <p:sp>
        <p:nvSpPr>
          <p:cNvPr id="88" name="TextovéPole 87"/>
          <p:cNvSpPr txBox="1">
            <a:spLocks noChangeArrowheads="1"/>
          </p:cNvSpPr>
          <p:nvPr/>
        </p:nvSpPr>
        <p:spPr bwMode="auto">
          <a:xfrm>
            <a:off x="5410200" y="4443413"/>
            <a:ext cx="3254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D</a:t>
            </a:r>
          </a:p>
        </p:txBody>
      </p:sp>
      <p:sp>
        <p:nvSpPr>
          <p:cNvPr id="89" name="TextovéPole 88"/>
          <p:cNvSpPr txBox="1">
            <a:spLocks noChangeArrowheads="1"/>
          </p:cNvSpPr>
          <p:nvPr/>
        </p:nvSpPr>
        <p:spPr bwMode="auto">
          <a:xfrm>
            <a:off x="2809875" y="3709988"/>
            <a:ext cx="295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E</a:t>
            </a:r>
          </a:p>
        </p:txBody>
      </p:sp>
      <p:sp>
        <p:nvSpPr>
          <p:cNvPr id="90" name="TextovéPole 89"/>
          <p:cNvSpPr txBox="1">
            <a:spLocks noChangeArrowheads="1"/>
          </p:cNvSpPr>
          <p:nvPr/>
        </p:nvSpPr>
        <p:spPr bwMode="auto">
          <a:xfrm>
            <a:off x="4210050" y="5286375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F</a:t>
            </a:r>
          </a:p>
        </p:txBody>
      </p:sp>
      <p:sp>
        <p:nvSpPr>
          <p:cNvPr id="91" name="TextovéPole 90"/>
          <p:cNvSpPr txBox="1">
            <a:spLocks noChangeArrowheads="1"/>
          </p:cNvSpPr>
          <p:nvPr/>
        </p:nvSpPr>
        <p:spPr bwMode="auto">
          <a:xfrm>
            <a:off x="4214813" y="1357313"/>
            <a:ext cx="1285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B050"/>
                </a:solidFill>
                <a:latin typeface="Calibri" pitchFamily="34" charset="0"/>
              </a:rPr>
              <a:t>já ve vlaku</a:t>
            </a:r>
          </a:p>
        </p:txBody>
      </p:sp>
      <p:cxnSp>
        <p:nvCxnSpPr>
          <p:cNvPr id="93" name="Přímá spojovací čára 92"/>
          <p:cNvCxnSpPr/>
          <p:nvPr/>
        </p:nvCxnSpPr>
        <p:spPr>
          <a:xfrm rot="10800000">
            <a:off x="2428875" y="3071813"/>
            <a:ext cx="3714750" cy="1587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ovací čára 94"/>
          <p:cNvCxnSpPr>
            <a:stCxn id="73" idx="2"/>
          </p:cNvCxnSpPr>
          <p:nvPr/>
        </p:nvCxnSpPr>
        <p:spPr>
          <a:xfrm rot="10800000">
            <a:off x="3857625" y="3071813"/>
            <a:ext cx="2192338" cy="158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ovéPole 100"/>
          <p:cNvSpPr txBox="1">
            <a:spLocks noChangeArrowheads="1"/>
          </p:cNvSpPr>
          <p:nvPr/>
        </p:nvSpPr>
        <p:spPr bwMode="auto">
          <a:xfrm>
            <a:off x="7215188" y="2786063"/>
            <a:ext cx="1285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 vůči Zemi</a:t>
            </a:r>
          </a:p>
        </p:txBody>
      </p:sp>
      <p:sp>
        <p:nvSpPr>
          <p:cNvPr id="102" name="TextovéPole 101"/>
          <p:cNvSpPr txBox="1">
            <a:spLocks noChangeArrowheads="1"/>
          </p:cNvSpPr>
          <p:nvPr/>
        </p:nvSpPr>
        <p:spPr bwMode="auto">
          <a:xfrm>
            <a:off x="7215188" y="3143250"/>
            <a:ext cx="117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 vůči Vlaku</a:t>
            </a:r>
          </a:p>
        </p:txBody>
      </p:sp>
      <p:sp>
        <p:nvSpPr>
          <p:cNvPr id="103" name="TextovéPole 102"/>
          <p:cNvSpPr txBox="1">
            <a:spLocks noChangeArrowheads="1"/>
          </p:cNvSpPr>
          <p:nvPr/>
        </p:nvSpPr>
        <p:spPr bwMode="auto">
          <a:xfrm>
            <a:off x="6786563" y="3929063"/>
            <a:ext cx="2235200" cy="181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i="1">
                <a:latin typeface="Calibri" pitchFamily="34" charset="0"/>
              </a:rPr>
              <a:t>x</a:t>
            </a:r>
            <a:r>
              <a:rPr lang="cs-CZ" baseline="-25000">
                <a:latin typeface="Calibri" pitchFamily="34" charset="0"/>
              </a:rPr>
              <a:t>BZ</a:t>
            </a:r>
            <a:r>
              <a:rPr lang="cs-CZ">
                <a:latin typeface="Calibri" pitchFamily="34" charset="0"/>
              </a:rPr>
              <a:t> = 5   </a:t>
            </a:r>
            <a:r>
              <a:rPr lang="cs-CZ" i="1">
                <a:latin typeface="Calibri" pitchFamily="34" charset="0"/>
              </a:rPr>
              <a:t>t</a:t>
            </a:r>
            <a:r>
              <a:rPr lang="cs-CZ" baseline="-25000">
                <a:latin typeface="Calibri" pitchFamily="34" charset="0"/>
              </a:rPr>
              <a:t>BZ</a:t>
            </a:r>
            <a:r>
              <a:rPr lang="cs-CZ">
                <a:latin typeface="Calibri" pitchFamily="34" charset="0"/>
              </a:rPr>
              <a:t> = 4</a:t>
            </a:r>
          </a:p>
          <a:p>
            <a:pPr eaLnBrk="1" hangingPunct="1"/>
            <a:r>
              <a:rPr lang="cs-CZ" i="1">
                <a:latin typeface="Calibri" pitchFamily="34" charset="0"/>
              </a:rPr>
              <a:t>x</a:t>
            </a:r>
            <a:r>
              <a:rPr lang="cs-CZ" baseline="-25000">
                <a:latin typeface="Calibri" pitchFamily="34" charset="0"/>
              </a:rPr>
              <a:t>BV</a:t>
            </a:r>
            <a:r>
              <a:rPr lang="cs-CZ" i="1">
                <a:latin typeface="Calibri" pitchFamily="34" charset="0"/>
              </a:rPr>
              <a:t> </a:t>
            </a:r>
            <a:r>
              <a:rPr lang="cs-CZ">
                <a:latin typeface="Calibri" pitchFamily="34" charset="0"/>
              </a:rPr>
              <a:t>= 3   </a:t>
            </a:r>
            <a:r>
              <a:rPr lang="cs-CZ" i="1">
                <a:latin typeface="Calibri" pitchFamily="34" charset="0"/>
              </a:rPr>
              <a:t>t</a:t>
            </a:r>
            <a:r>
              <a:rPr lang="cs-CZ" baseline="-25000">
                <a:latin typeface="Calibri" pitchFamily="34" charset="0"/>
              </a:rPr>
              <a:t>BV</a:t>
            </a:r>
            <a:r>
              <a:rPr lang="cs-CZ">
                <a:latin typeface="Calibri" pitchFamily="34" charset="0"/>
              </a:rPr>
              <a:t> = 4</a:t>
            </a:r>
          </a:p>
          <a:p>
            <a:pPr eaLnBrk="1" hangingPunct="1"/>
            <a:endParaRPr lang="cs-CZ" sz="1400" baseline="-25000">
              <a:latin typeface="Calibri" pitchFamily="34" charset="0"/>
            </a:endParaRPr>
          </a:p>
          <a:p>
            <a:pPr eaLnBrk="1" hangingPunct="1"/>
            <a:r>
              <a:rPr lang="cs-CZ" sz="1400">
                <a:latin typeface="Calibri" pitchFamily="34" charset="0"/>
              </a:rPr>
              <a:t>rychlost Vlaku vůči Zemi: </a:t>
            </a:r>
            <a:r>
              <a:rPr lang="cs-CZ" sz="1400" i="1">
                <a:latin typeface="Calibri" pitchFamily="34" charset="0"/>
              </a:rPr>
              <a:t>V</a:t>
            </a:r>
            <a:r>
              <a:rPr lang="cs-CZ" sz="1400" baseline="-25000">
                <a:latin typeface="Calibri" pitchFamily="34" charset="0"/>
              </a:rPr>
              <a:t>VZ</a:t>
            </a:r>
            <a:endParaRPr lang="cs-CZ" sz="1400">
              <a:latin typeface="Calibri" pitchFamily="34" charset="0"/>
            </a:endParaRPr>
          </a:p>
          <a:p>
            <a:pPr eaLnBrk="1" hangingPunct="1"/>
            <a:r>
              <a:rPr lang="cs-CZ" i="1">
                <a:latin typeface="Calibri" pitchFamily="34" charset="0"/>
              </a:rPr>
              <a:t>x</a:t>
            </a:r>
            <a:r>
              <a:rPr lang="cs-CZ" baseline="-25000">
                <a:latin typeface="Calibri" pitchFamily="34" charset="0"/>
              </a:rPr>
              <a:t>BV</a:t>
            </a:r>
            <a:r>
              <a:rPr lang="cs-CZ" i="1">
                <a:latin typeface="Calibri" pitchFamily="34" charset="0"/>
              </a:rPr>
              <a:t> </a:t>
            </a:r>
            <a:r>
              <a:rPr lang="cs-CZ">
                <a:latin typeface="Calibri" pitchFamily="34" charset="0"/>
              </a:rPr>
              <a:t>= </a:t>
            </a:r>
            <a:r>
              <a:rPr lang="cs-CZ" i="1">
                <a:latin typeface="Calibri" pitchFamily="34" charset="0"/>
              </a:rPr>
              <a:t>x</a:t>
            </a:r>
            <a:r>
              <a:rPr lang="cs-CZ" baseline="-25000">
                <a:latin typeface="Calibri" pitchFamily="34" charset="0"/>
              </a:rPr>
              <a:t>BZ</a:t>
            </a:r>
            <a:r>
              <a:rPr lang="cs-CZ">
                <a:latin typeface="Calibri" pitchFamily="34" charset="0"/>
              </a:rPr>
              <a:t> – </a:t>
            </a:r>
            <a:r>
              <a:rPr lang="cs-CZ" i="1">
                <a:latin typeface="Calibri" pitchFamily="34" charset="0"/>
              </a:rPr>
              <a:t>V</a:t>
            </a:r>
            <a:r>
              <a:rPr lang="cs-CZ" baseline="-25000">
                <a:latin typeface="Calibri" pitchFamily="34" charset="0"/>
              </a:rPr>
              <a:t>VZ</a:t>
            </a:r>
            <a:r>
              <a:rPr lang="cs-CZ" i="1">
                <a:latin typeface="Calibri" pitchFamily="34" charset="0"/>
              </a:rPr>
              <a:t>t</a:t>
            </a:r>
            <a:r>
              <a:rPr lang="cs-CZ" baseline="-25000">
                <a:latin typeface="Calibri" pitchFamily="34" charset="0"/>
              </a:rPr>
              <a:t>BZ</a:t>
            </a:r>
            <a:endParaRPr lang="cs-CZ" i="1">
              <a:latin typeface="Calibri" pitchFamily="34" charset="0"/>
            </a:endParaRPr>
          </a:p>
          <a:p>
            <a:pPr eaLnBrk="1" hangingPunct="1"/>
            <a:r>
              <a:rPr lang="cs-CZ" i="1">
                <a:latin typeface="Calibri" pitchFamily="34" charset="0"/>
              </a:rPr>
              <a:t>t</a:t>
            </a:r>
            <a:r>
              <a:rPr lang="cs-CZ" baseline="-25000">
                <a:latin typeface="Calibri" pitchFamily="34" charset="0"/>
              </a:rPr>
              <a:t>BZ</a:t>
            </a:r>
            <a:r>
              <a:rPr lang="cs-CZ">
                <a:latin typeface="Calibri" pitchFamily="34" charset="0"/>
              </a:rPr>
              <a:t>  = </a:t>
            </a:r>
            <a:r>
              <a:rPr lang="cs-CZ" i="1">
                <a:latin typeface="Calibri" pitchFamily="34" charset="0"/>
              </a:rPr>
              <a:t>t</a:t>
            </a:r>
            <a:r>
              <a:rPr lang="cs-CZ" baseline="-25000">
                <a:latin typeface="Calibri" pitchFamily="34" charset="0"/>
              </a:rPr>
              <a:t>BV</a:t>
            </a:r>
          </a:p>
          <a:p>
            <a:pPr eaLnBrk="1" hangingPunct="1"/>
            <a:r>
              <a:rPr lang="cs-CZ" b="1" i="1">
                <a:latin typeface="Calibri" pitchFamily="34" charset="0"/>
              </a:rPr>
              <a:t>Galileiho trafo</a:t>
            </a:r>
          </a:p>
        </p:txBody>
      </p:sp>
      <p:sp>
        <p:nvSpPr>
          <p:cNvPr id="4" name="TextovéPole 100"/>
          <p:cNvSpPr txBox="1">
            <a:spLocks noChangeArrowheads="1"/>
          </p:cNvSpPr>
          <p:nvPr/>
        </p:nvSpPr>
        <p:spPr bwMode="auto">
          <a:xfrm>
            <a:off x="6315075" y="1198563"/>
            <a:ext cx="2828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 CD: současné (vlak, Země)</a:t>
            </a:r>
          </a:p>
        </p:txBody>
      </p:sp>
      <p:sp>
        <p:nvSpPr>
          <p:cNvPr id="7" name="TextovéPole 100"/>
          <p:cNvSpPr txBox="1">
            <a:spLocks noChangeArrowheads="1"/>
          </p:cNvSpPr>
          <p:nvPr/>
        </p:nvSpPr>
        <p:spPr bwMode="auto">
          <a:xfrm>
            <a:off x="6673850" y="1512888"/>
            <a:ext cx="2470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 CB: soumístné (Země)</a:t>
            </a:r>
          </a:p>
        </p:txBody>
      </p:sp>
      <p:sp>
        <p:nvSpPr>
          <p:cNvPr id="10" name="TextovéPole 100"/>
          <p:cNvSpPr txBox="1">
            <a:spLocks noChangeArrowheads="1"/>
          </p:cNvSpPr>
          <p:nvPr/>
        </p:nvSpPr>
        <p:spPr bwMode="auto">
          <a:xfrm>
            <a:off x="6669088" y="1808163"/>
            <a:ext cx="25066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 DB: soumístné (vlak)</a:t>
            </a:r>
          </a:p>
        </p:txBody>
      </p:sp>
      <p:sp>
        <p:nvSpPr>
          <p:cNvPr id="81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9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11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95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04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1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1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1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6100"/>
                            </p:stCondLst>
                            <p:childTnLst>
                              <p:par>
                                <p:cTn id="119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9100"/>
                            </p:stCondLst>
                            <p:childTnLst>
                              <p:par>
                                <p:cTn id="1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9600"/>
                            </p:stCondLst>
                            <p:childTnLst>
                              <p:par>
                                <p:cTn id="1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0100"/>
                            </p:stCondLst>
                            <p:childTnLst>
                              <p:par>
                                <p:cTn id="1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0600"/>
                            </p:stCondLst>
                            <p:childTnLst>
                              <p:par>
                                <p:cTn id="13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5" presetID="3" presetClass="exit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" presetClass="exit" presetSubtype="1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6" presetID="1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3" presetClass="exit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4" dur="5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7" dur="500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2" dur="500"/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6" dur="1000"/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0" dur="1000"/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4" dur="2000"/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6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42" grpId="0"/>
      <p:bldP spid="43" grpId="0"/>
      <p:bldP spid="44" grpId="0"/>
      <p:bldP spid="45" grpId="0"/>
      <p:bldP spid="46" grpId="0"/>
      <p:bldP spid="47" grpId="0"/>
      <p:bldP spid="50" grpId="0"/>
      <p:bldP spid="74" grpId="0"/>
      <p:bldP spid="77" grpId="0"/>
      <p:bldP spid="78" grpId="0"/>
      <p:bldP spid="84" grpId="0" animBg="1"/>
      <p:bldP spid="85" grpId="0" animBg="1"/>
      <p:bldP spid="86" grpId="0" animBg="1"/>
      <p:bldP spid="88" grpId="0"/>
      <p:bldP spid="89" grpId="0"/>
      <p:bldP spid="90" grpId="0"/>
      <p:bldP spid="91" grpId="0"/>
      <p:bldP spid="101" grpId="0"/>
      <p:bldP spid="102" grpId="0"/>
      <p:bldP spid="103" grpId="0" build="allAtOnce"/>
      <p:bldP spid="4" grpId="0"/>
      <p:bldP spid="7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07950" y="1557338"/>
            <a:ext cx="8686800" cy="935037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</a:rPr>
              <a:t>Délka vozu = poloha začátku – poloha konce</a:t>
            </a:r>
            <a:br>
              <a:rPr lang="cs-CZ" smtClean="0">
                <a:solidFill>
                  <a:schemeClr val="tx1"/>
                </a:solidFill>
              </a:rPr>
            </a:br>
            <a:r>
              <a:rPr lang="cs-CZ" smtClean="0">
                <a:solidFill>
                  <a:schemeClr val="tx1"/>
                </a:solidFill>
              </a:rPr>
              <a:t>!! Pohybuje-li se vůz, je nutno měřit v tomtéž čase !!</a:t>
            </a:r>
          </a:p>
        </p:txBody>
      </p:sp>
      <p:sp>
        <p:nvSpPr>
          <p:cNvPr id="20486" name="Text Box 9"/>
          <p:cNvSpPr txBox="1">
            <a:spLocks noChangeArrowheads="1"/>
          </p:cNvSpPr>
          <p:nvPr/>
        </p:nvSpPr>
        <p:spPr bwMode="auto">
          <a:xfrm>
            <a:off x="1908175" y="260350"/>
            <a:ext cx="56165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400" i="1">
                <a:latin typeface="Book Antiqua" pitchFamily="18" charset="0"/>
              </a:rPr>
              <a:t>Délka vozu; současnost</a:t>
            </a:r>
            <a:endParaRPr lang="en-US" sz="4400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107950" y="2492375"/>
            <a:ext cx="86868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Franklin Gothic Book" pitchFamily="34" charset="0"/>
              </a:rPr>
              <a:t>Dvě události A ≡ {</a:t>
            </a:r>
            <a:r>
              <a:rPr lang="cs-CZ" sz="2800" b="1" i="1">
                <a:latin typeface="Franklin Gothic Book" pitchFamily="34" charset="0"/>
              </a:rPr>
              <a:t>r</a:t>
            </a:r>
            <a:r>
              <a:rPr lang="cs-CZ" sz="2800" baseline="-25000">
                <a:latin typeface="Franklin Gothic Book" pitchFamily="34" charset="0"/>
              </a:rPr>
              <a:t>A</a:t>
            </a:r>
            <a:r>
              <a:rPr lang="cs-CZ" sz="2800">
                <a:latin typeface="Franklin Gothic Book" pitchFamily="34" charset="0"/>
              </a:rPr>
              <a:t>, </a:t>
            </a:r>
            <a:r>
              <a:rPr lang="cs-CZ" sz="2800" i="1">
                <a:latin typeface="Franklin Gothic Book" pitchFamily="34" charset="0"/>
              </a:rPr>
              <a:t>t</a:t>
            </a:r>
            <a:r>
              <a:rPr lang="cs-CZ" sz="2800" baseline="-25000">
                <a:latin typeface="Franklin Gothic Book" pitchFamily="34" charset="0"/>
              </a:rPr>
              <a:t>A</a:t>
            </a:r>
            <a:r>
              <a:rPr lang="cs-CZ" sz="2800">
                <a:latin typeface="Franklin Gothic Book" pitchFamily="34" charset="0"/>
              </a:rPr>
              <a:t>}; B ≡ {</a:t>
            </a:r>
            <a:r>
              <a:rPr lang="cs-CZ" sz="2800" b="1" i="1">
                <a:latin typeface="Franklin Gothic Book" pitchFamily="34" charset="0"/>
              </a:rPr>
              <a:t>r</a:t>
            </a:r>
            <a:r>
              <a:rPr lang="cs-CZ" sz="2800" baseline="-25000">
                <a:latin typeface="Franklin Gothic Book" pitchFamily="34" charset="0"/>
              </a:rPr>
              <a:t>B</a:t>
            </a:r>
            <a:r>
              <a:rPr lang="cs-CZ" sz="2800">
                <a:latin typeface="Franklin Gothic Book" pitchFamily="34" charset="0"/>
              </a:rPr>
              <a:t>, </a:t>
            </a:r>
            <a:r>
              <a:rPr lang="cs-CZ" sz="2800" i="1">
                <a:latin typeface="Franklin Gothic Book" pitchFamily="34" charset="0"/>
              </a:rPr>
              <a:t>t</a:t>
            </a:r>
            <a:r>
              <a:rPr lang="cs-CZ" sz="2800" baseline="-25000">
                <a:latin typeface="Franklin Gothic Book" pitchFamily="34" charset="0"/>
              </a:rPr>
              <a:t>B</a:t>
            </a:r>
            <a:r>
              <a:rPr lang="cs-CZ" sz="2800">
                <a:latin typeface="Franklin Gothic Book" pitchFamily="34" charset="0"/>
              </a:rPr>
              <a:t>} jsou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Franklin Gothic Book" pitchFamily="34" charset="0"/>
              </a:rPr>
              <a:t>současné, když </a:t>
            </a:r>
            <a:r>
              <a:rPr lang="cs-CZ" sz="2400" i="1">
                <a:latin typeface="Franklin Gothic Book" pitchFamily="34" charset="0"/>
              </a:rPr>
              <a:t>t</a:t>
            </a:r>
            <a:r>
              <a:rPr lang="cs-CZ" sz="2400" baseline="-25000">
                <a:latin typeface="Franklin Gothic Book" pitchFamily="34" charset="0"/>
              </a:rPr>
              <a:t>A </a:t>
            </a:r>
            <a:r>
              <a:rPr lang="cs-CZ" sz="2400">
                <a:latin typeface="Franklin Gothic Book" pitchFamily="34" charset="0"/>
              </a:rPr>
              <a:t>= </a:t>
            </a:r>
            <a:r>
              <a:rPr lang="cs-CZ" sz="2400" i="1">
                <a:latin typeface="Franklin Gothic Book" pitchFamily="34" charset="0"/>
              </a:rPr>
              <a:t>t</a:t>
            </a:r>
            <a:r>
              <a:rPr lang="cs-CZ" sz="2400" baseline="-25000">
                <a:latin typeface="Franklin Gothic Book" pitchFamily="34" charset="0"/>
              </a:rPr>
              <a:t>B </a:t>
            </a:r>
            <a:r>
              <a:rPr lang="cs-CZ" sz="2400">
                <a:latin typeface="Franklin Gothic Book" pitchFamily="34" charset="0"/>
              </a:rPr>
              <a:t>(např. v 7h ráno)</a:t>
            </a:r>
            <a:endParaRPr lang="cs-CZ" sz="2400" baseline="-25000">
              <a:latin typeface="Franklin Gothic Book" pitchFamily="34" charset="0"/>
            </a:endParaRP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Franklin Gothic Book" pitchFamily="34" charset="0"/>
              </a:rPr>
              <a:t>soumístné, když </a:t>
            </a:r>
            <a:r>
              <a:rPr lang="cs-CZ" sz="2400" b="1" i="1">
                <a:latin typeface="Franklin Gothic Book" pitchFamily="34" charset="0"/>
              </a:rPr>
              <a:t>r</a:t>
            </a:r>
            <a:r>
              <a:rPr lang="cs-CZ" sz="2400" baseline="-25000">
                <a:latin typeface="Franklin Gothic Book" pitchFamily="34" charset="0"/>
              </a:rPr>
              <a:t>A </a:t>
            </a:r>
            <a:r>
              <a:rPr lang="cs-CZ" sz="2400">
                <a:latin typeface="Franklin Gothic Book" pitchFamily="34" charset="0"/>
              </a:rPr>
              <a:t>= </a:t>
            </a:r>
            <a:r>
              <a:rPr lang="cs-CZ" sz="2400" b="1" i="1">
                <a:latin typeface="Franklin Gothic Book" pitchFamily="34" charset="0"/>
              </a:rPr>
              <a:t>r</a:t>
            </a:r>
            <a:r>
              <a:rPr lang="cs-CZ" sz="2400" baseline="-25000">
                <a:latin typeface="Franklin Gothic Book" pitchFamily="34" charset="0"/>
              </a:rPr>
              <a:t>B</a:t>
            </a:r>
            <a:r>
              <a:rPr lang="cs-CZ" sz="2400">
                <a:latin typeface="Franklin Gothic Book" pitchFamily="34" charset="0"/>
              </a:rPr>
              <a:t> (např. v mé pravé ruce)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-107950" y="3860800"/>
            <a:ext cx="86868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>
                <a:latin typeface="Franklin Gothic Book" pitchFamily="34" charset="0"/>
              </a:rPr>
              <a:t>Klasická fyzika: 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 dirty="0">
                <a:latin typeface="Franklin Gothic Book" pitchFamily="34" charset="0"/>
              </a:rPr>
              <a:t>současnost je absolutní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 dirty="0" err="1">
                <a:latin typeface="Franklin Gothic Book" pitchFamily="34" charset="0"/>
              </a:rPr>
              <a:t>soumístnost</a:t>
            </a:r>
            <a:r>
              <a:rPr lang="cs-CZ" sz="2400" dirty="0">
                <a:latin typeface="Franklin Gothic Book" pitchFamily="34" charset="0"/>
              </a:rPr>
              <a:t> je </a:t>
            </a:r>
            <a:r>
              <a:rPr lang="cs-CZ" sz="2400" dirty="0" smtClean="0">
                <a:latin typeface="Franklin Gothic Book" pitchFamily="34" charset="0"/>
              </a:rPr>
              <a:t>relativní (</a:t>
            </a:r>
            <a:r>
              <a:rPr lang="cs-CZ" sz="2400" dirty="0" err="1" smtClean="0">
                <a:latin typeface="Franklin Gothic Book" pitchFamily="34" charset="0"/>
              </a:rPr>
              <a:t>kafe</a:t>
            </a:r>
            <a:r>
              <a:rPr lang="cs-CZ" sz="2400" dirty="0" smtClean="0">
                <a:latin typeface="Franklin Gothic Book" pitchFamily="34" charset="0"/>
              </a:rPr>
              <a:t> ve vlaku)</a:t>
            </a:r>
            <a:endParaRPr lang="cs-CZ" sz="2400" dirty="0">
              <a:latin typeface="Franklin Gothic Book" pitchFamily="34" charset="0"/>
            </a:endParaRP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-82550" y="5300663"/>
            <a:ext cx="86868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>
                <a:solidFill>
                  <a:srgbClr val="0070C0"/>
                </a:solidFill>
                <a:latin typeface="Franklin Gothic Book" pitchFamily="34" charset="0"/>
              </a:rPr>
              <a:t>(Relativita: 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 dirty="0">
                <a:solidFill>
                  <a:srgbClr val="0070C0"/>
                </a:solidFill>
                <a:latin typeface="Franklin Gothic Book" pitchFamily="34" charset="0"/>
              </a:rPr>
              <a:t>současnost i </a:t>
            </a:r>
            <a:r>
              <a:rPr lang="cs-CZ" sz="2400" dirty="0" err="1">
                <a:solidFill>
                  <a:srgbClr val="0070C0"/>
                </a:solidFill>
                <a:latin typeface="Franklin Gothic Book" pitchFamily="34" charset="0"/>
              </a:rPr>
              <a:t>soumístnost</a:t>
            </a:r>
            <a:r>
              <a:rPr lang="cs-CZ" sz="2400" dirty="0">
                <a:solidFill>
                  <a:srgbClr val="0070C0"/>
                </a:solidFill>
                <a:latin typeface="Franklin Gothic Book" pitchFamily="34" charset="0"/>
              </a:rPr>
              <a:t> jsou relativní)</a:t>
            </a:r>
            <a:endParaRPr lang="cs-CZ" sz="2400" baseline="-25000" dirty="0">
              <a:solidFill>
                <a:srgbClr val="0070C0"/>
              </a:solidFill>
              <a:latin typeface="Franklin Gothic Book" pitchFamily="34" charset="0"/>
            </a:endParaRP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12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85875"/>
            <a:ext cx="8713788" cy="451961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rgbClr val="CC0000"/>
                </a:solidFill>
              </a:rPr>
              <a:t>Částice</a:t>
            </a:r>
            <a:r>
              <a:rPr lang="cs-CZ" sz="3000" dirty="0" smtClean="0"/>
              <a:t> (hmotný bod): určena jen polohou </a:t>
            </a:r>
            <a:r>
              <a:rPr lang="cs-CZ" sz="3000" b="1" i="1" dirty="0" smtClean="0"/>
              <a:t>r</a:t>
            </a:r>
            <a:r>
              <a:rPr lang="cs-CZ" sz="3000" i="1" dirty="0" smtClean="0"/>
              <a:t> = </a:t>
            </a:r>
            <a:r>
              <a:rPr lang="cs-CZ" sz="3000" b="1" i="1" dirty="0" smtClean="0"/>
              <a:t>r</a:t>
            </a:r>
            <a:r>
              <a:rPr lang="cs-CZ" sz="3000" i="1" dirty="0" smtClean="0"/>
              <a:t>(t)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sz="1600" b="1" i="1" dirty="0" smtClean="0">
              <a:solidFill>
                <a:srgbClr val="CC00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rgbClr val="CC0000"/>
                </a:solidFill>
              </a:rPr>
              <a:t>Volná</a:t>
            </a:r>
            <a:r>
              <a:rPr lang="cs-CZ" sz="3000" dirty="0" smtClean="0"/>
              <a:t> částice (VČ): bez vnějších sil a bez vazeb 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sz="1600" dirty="0" smtClean="0"/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rgbClr val="CC0000"/>
                </a:solidFill>
                <a:sym typeface="Wingdings" pitchFamily="2" charset="2"/>
              </a:rPr>
              <a:t>Inerciální soustava</a:t>
            </a:r>
            <a:r>
              <a:rPr lang="cs-CZ" sz="3000" dirty="0" smtClean="0">
                <a:sym typeface="Wingdings" pitchFamily="2" charset="2"/>
              </a:rPr>
              <a:t>: vztažná soustava, vůči níž každá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dirty="0" smtClean="0">
                <a:sym typeface="Wingdings" pitchFamily="2" charset="2"/>
              </a:rPr>
              <a:t>		VČ se pohybuje bez zrychlení; </a:t>
            </a:r>
            <a:endParaRPr lang="cs-CZ" sz="2200" b="1" dirty="0" smtClean="0">
              <a:sym typeface="Wingdings" pitchFamily="2" charset="2"/>
            </a:endParaRP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2200" i="1" dirty="0" smtClean="0">
                <a:sym typeface="Wingdings" pitchFamily="2" charset="2"/>
              </a:rPr>
              <a:t>neboli</a:t>
            </a:r>
            <a:r>
              <a:rPr lang="cs-CZ" sz="3000" dirty="0" smtClean="0">
                <a:sym typeface="Wingdings" pitchFamily="2" charset="2"/>
              </a:rPr>
              <a:t> 	VČ má stálou rychlost (směr i velikost); </a:t>
            </a:r>
            <a:endParaRPr lang="cs-CZ" sz="2200" b="1" dirty="0" smtClean="0">
              <a:sym typeface="Wingdings" pitchFamily="2" charset="2"/>
            </a:endParaRP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2200" i="1" dirty="0" smtClean="0">
                <a:sym typeface="Wingdings" pitchFamily="2" charset="2"/>
              </a:rPr>
              <a:t>neboli</a:t>
            </a:r>
            <a:r>
              <a:rPr lang="cs-CZ" sz="3000" dirty="0" smtClean="0">
                <a:sym typeface="Wingdings" pitchFamily="2" charset="2"/>
              </a:rPr>
              <a:t> 	VČ letí rovnoměrně přímočaře nebo stojí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sz="1600" dirty="0" smtClean="0">
              <a:sym typeface="Wingdings" pitchFamily="2" charset="2"/>
            </a:endParaRP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dirty="0" smtClean="0">
                <a:sym typeface="Wingdings" pitchFamily="2" charset="2"/>
              </a:rPr>
              <a:t>Na grafikonu: </a:t>
            </a:r>
            <a:r>
              <a:rPr lang="cs-CZ" sz="3000" dirty="0" smtClean="0">
                <a:solidFill>
                  <a:srgbClr val="FF0000"/>
                </a:solidFill>
                <a:sym typeface="Wingdings" pitchFamily="2" charset="2"/>
              </a:rPr>
              <a:t>světočárou</a:t>
            </a:r>
            <a:r>
              <a:rPr lang="cs-CZ" sz="3000" dirty="0" smtClean="0">
                <a:sym typeface="Wingdings" pitchFamily="2" charset="2"/>
              </a:rPr>
              <a:t> VČ je přímka.</a:t>
            </a: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1476375" y="476250"/>
            <a:ext cx="6337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Inerciální soustava </a:t>
            </a:r>
            <a:r>
              <a:rPr lang="cs-CZ" sz="4000" i="1">
                <a:latin typeface="Book Antiqua" pitchFamily="18" charset="0"/>
              </a:rPr>
              <a:t>S, S’,…</a:t>
            </a: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13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388" y="2565400"/>
            <a:ext cx="8229600" cy="36004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Newton:</a:t>
            </a:r>
            <a:r>
              <a:rPr lang="cs-CZ" sz="3000" b="1" i="1" smtClean="0">
                <a:latin typeface="Book Antiqua" pitchFamily="18" charset="0"/>
              </a:rPr>
              <a:t> </a:t>
            </a:r>
            <a:r>
              <a:rPr lang="cs-CZ" sz="3000" smtClean="0">
                <a:latin typeface="Book Antiqua" pitchFamily="18" charset="0"/>
              </a:rPr>
              <a:t>„Hlavní inerciální soustavou“ je </a:t>
            </a:r>
            <a:br>
              <a:rPr lang="cs-CZ" sz="3000" smtClean="0">
                <a:latin typeface="Book Antiqua" pitchFamily="18" charset="0"/>
              </a:rPr>
            </a:br>
            <a:r>
              <a:rPr lang="cs-CZ" sz="3000" b="1" i="1" smtClean="0">
                <a:latin typeface="Book Antiqua" pitchFamily="18" charset="0"/>
              </a:rPr>
              <a:t>absolutní prostor</a:t>
            </a:r>
            <a:r>
              <a:rPr lang="cs-CZ" sz="3000" i="1" smtClean="0">
                <a:latin typeface="Book Antiqua" pitchFamily="18" charset="0"/>
              </a:rPr>
              <a:t> </a:t>
            </a:r>
            <a:r>
              <a:rPr lang="cs-CZ" sz="3000" smtClean="0">
                <a:latin typeface="Book Antiqua" pitchFamily="18" charset="0"/>
              </a:rPr>
              <a:t>a </a:t>
            </a:r>
            <a:r>
              <a:rPr lang="cs-CZ" sz="3000" b="1" i="1" smtClean="0">
                <a:latin typeface="Book Antiqua" pitchFamily="18" charset="0"/>
              </a:rPr>
              <a:t>absolutní čas.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smtClean="0">
                <a:latin typeface="Book Antiqua" pitchFamily="18" charset="0"/>
                <a:sym typeface="Wingdings" pitchFamily="2" charset="2"/>
              </a:rPr>
              <a:t>Ale: Již Galileo věděl, že je-li </a:t>
            </a:r>
            <a:r>
              <a:rPr lang="cs-CZ" sz="3000" i="1" smtClean="0">
                <a:latin typeface="Book Antiqua" pitchFamily="18" charset="0"/>
                <a:sym typeface="Wingdings" pitchFamily="2" charset="2"/>
              </a:rPr>
              <a:t>S 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inerciální a </a:t>
            </a:r>
            <a:r>
              <a:rPr lang="cs-CZ" sz="3000" i="1" smtClean="0">
                <a:latin typeface="Book Antiqua" pitchFamily="18" charset="0"/>
                <a:sym typeface="Wingdings" pitchFamily="2" charset="2"/>
              </a:rPr>
              <a:t>S’</a:t>
            </a:r>
            <a:r>
              <a:rPr lang="cs-CZ" sz="3000" b="1" i="1" smtClean="0">
                <a:latin typeface="Book Antiqua" pitchFamily="18" charset="0"/>
                <a:sym typeface="Wingdings" pitchFamily="2" charset="2"/>
              </a:rPr>
              <a:t> 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se vůči ní pohybuje rovnoměrně přímočaře, pak je také </a:t>
            </a:r>
            <a:r>
              <a:rPr lang="cs-CZ" sz="3000" i="1" smtClean="0">
                <a:latin typeface="Book Antiqua" pitchFamily="18" charset="0"/>
                <a:sym typeface="Wingdings" pitchFamily="2" charset="2"/>
              </a:rPr>
              <a:t>S’ 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inerciální</a:t>
            </a:r>
            <a:r>
              <a:rPr lang="cs-CZ" sz="3000" b="1" i="1" smtClean="0">
                <a:latin typeface="Book Antiqua" pitchFamily="18" charset="0"/>
                <a:sym typeface="Wingdings" pitchFamily="2" charset="2"/>
              </a:rPr>
              <a:t>.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  <a:sym typeface="Wingdings" pitchFamily="2" charset="2"/>
              </a:rPr>
              <a:t>Einstein: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 </a:t>
            </a:r>
            <a:r>
              <a:rPr lang="cs-CZ" sz="3000" b="1" i="1" smtClean="0">
                <a:latin typeface="Book Antiqua" pitchFamily="18" charset="0"/>
                <a:sym typeface="Wingdings" pitchFamily="2" charset="2"/>
              </a:rPr>
              <a:t>Všechny </a:t>
            </a:r>
            <a:r>
              <a:rPr lang="cs-CZ" sz="3000" smtClean="0">
                <a:latin typeface="Book Antiqua" pitchFamily="18" charset="0"/>
                <a:sym typeface="Wingdings" pitchFamily="2" charset="2"/>
              </a:rPr>
              <a:t>inerciální soustavy jsou si zcela rovnoprávné. Žádná nemá zvláštní nárok na označení „absolutní“.</a:t>
            </a: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187450" y="404813"/>
            <a:ext cx="71294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První Newtonův zákon (1NZ)</a:t>
            </a:r>
          </a:p>
        </p:txBody>
      </p:sp>
      <p:sp>
        <p:nvSpPr>
          <p:cNvPr id="22535" name="Rectangle 7" descr="5%"/>
          <p:cNvSpPr>
            <a:spLocks noChangeArrowheads="1"/>
          </p:cNvSpPr>
          <p:nvPr/>
        </p:nvSpPr>
        <p:spPr bwMode="auto">
          <a:xfrm>
            <a:off x="971550" y="1412875"/>
            <a:ext cx="7848600" cy="936625"/>
          </a:xfrm>
          <a:prstGeom prst="rect">
            <a:avLst/>
          </a:prstGeom>
          <a:pattFill prst="pct5">
            <a:fgClr>
              <a:schemeClr val="bg1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4000" b="1" i="1">
                <a:solidFill>
                  <a:schemeClr val="tx2"/>
                </a:solidFill>
              </a:rPr>
              <a:t>Existuje inerciální soustava.</a:t>
            </a:r>
          </a:p>
        </p:txBody>
      </p:sp>
      <p:sp>
        <p:nvSpPr>
          <p:cNvPr id="8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9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14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850" y="1276350"/>
            <a:ext cx="8658225" cy="14192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Díky Galileově principu </a:t>
            </a: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nelze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 mechanickými jevy najít mezi inerciálními soustavami, která z nich je „absolutní prostor“ (a čas) – </a:t>
            </a:r>
            <a:r>
              <a:rPr lang="cs-CZ" b="1" i="1" smtClean="0">
                <a:solidFill>
                  <a:schemeClr val="tx1"/>
                </a:solidFill>
                <a:latin typeface="Book Antiqua" pitchFamily="18" charset="0"/>
              </a:rPr>
              <a:t>APČ</a:t>
            </a:r>
            <a:r>
              <a:rPr lang="cs-CZ" smtClean="0">
                <a:solidFill>
                  <a:schemeClr val="tx1"/>
                </a:solidFill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665163" y="404813"/>
            <a:ext cx="7861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Jak najít absolutní prostor a čas?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317500" y="2644775"/>
            <a:ext cx="8229600" cy="17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Elektromagnetismus: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 smtClean="0">
                <a:latin typeface="Book Antiqua" pitchFamily="18" charset="0"/>
              </a:rPr>
              <a:t>Světelná rychlost (vlny </a:t>
            </a:r>
            <a:r>
              <a:rPr lang="cs-CZ" sz="3000" dirty="0">
                <a:latin typeface="Book Antiqua" pitchFamily="18" charset="0"/>
              </a:rPr>
              <a:t>v éteru) je podle Maxwellovy-Lorentzovy teorie rovna </a:t>
            </a:r>
            <a:r>
              <a:rPr lang="cs-CZ" sz="3000" i="1" dirty="0">
                <a:latin typeface="Book Antiqua" pitchFamily="18" charset="0"/>
              </a:rPr>
              <a:t>c</a:t>
            </a:r>
            <a:r>
              <a:rPr lang="cs-CZ" sz="3000" baseline="-25000" dirty="0">
                <a:latin typeface="Book Antiqua" pitchFamily="18" charset="0"/>
              </a:rPr>
              <a:t>0</a:t>
            </a:r>
            <a:r>
              <a:rPr lang="cs-CZ" sz="3000" dirty="0">
                <a:latin typeface="Book Antiqua" pitchFamily="18" charset="0"/>
              </a:rPr>
              <a:t> = 1 / √(</a:t>
            </a:r>
            <a:r>
              <a:rPr lang="el-GR" sz="3000" i="1" dirty="0">
                <a:latin typeface="Book Antiqua" pitchFamily="18" charset="0"/>
              </a:rPr>
              <a:t>ε</a:t>
            </a:r>
            <a:r>
              <a:rPr lang="cs-CZ" sz="3000" baseline="-25000" dirty="0">
                <a:latin typeface="Book Antiqua" pitchFamily="18" charset="0"/>
              </a:rPr>
              <a:t>0</a:t>
            </a:r>
            <a:r>
              <a:rPr lang="el-GR" sz="3000" i="1" dirty="0">
                <a:latin typeface="Book Antiqua" pitchFamily="18" charset="0"/>
              </a:rPr>
              <a:t>μ </a:t>
            </a:r>
            <a:r>
              <a:rPr lang="cs-CZ" sz="3000" baseline="-25000" dirty="0">
                <a:latin typeface="Book Antiqua" pitchFamily="18" charset="0"/>
              </a:rPr>
              <a:t>0</a:t>
            </a:r>
            <a:r>
              <a:rPr lang="cs-CZ" sz="3000" dirty="0">
                <a:latin typeface="Book Antiqua" pitchFamily="18" charset="0"/>
              </a:rPr>
              <a:t>) vůči éteru, tedy v soustavě, v níž je éter v klidu → </a:t>
            </a:r>
            <a:r>
              <a:rPr lang="cs-CZ" sz="3000" b="1" i="1" dirty="0">
                <a:latin typeface="Book Antiqua" pitchFamily="18" charset="0"/>
              </a:rPr>
              <a:t>APČ</a:t>
            </a:r>
            <a:r>
              <a:rPr lang="cs-CZ" sz="3000" i="1" dirty="0">
                <a:latin typeface="Book Antiqua" pitchFamily="18" charset="0"/>
              </a:rPr>
              <a:t> !</a:t>
            </a:r>
            <a:endParaRPr lang="el-GR" sz="3000" dirty="0">
              <a:latin typeface="Book Antiqua" pitchFamily="18" charset="0"/>
            </a:endParaRPr>
          </a:p>
        </p:txBody>
      </p:sp>
      <p:sp>
        <p:nvSpPr>
          <p:cNvPr id="5" name="Zástupný symbol pro obsah 2"/>
          <p:cNvSpPr>
            <a:spLocks/>
          </p:cNvSpPr>
          <p:nvPr/>
        </p:nvSpPr>
        <p:spPr bwMode="auto">
          <a:xfrm>
            <a:off x="250825" y="4441825"/>
            <a:ext cx="82296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solidFill>
                  <a:schemeClr val="hlink"/>
                </a:solidFill>
                <a:latin typeface="Book Antiqua" pitchFamily="18" charset="0"/>
              </a:rPr>
              <a:t>Úkol pro fyziky: </a:t>
            </a:r>
            <a:r>
              <a:rPr lang="cs-CZ" sz="3000">
                <a:latin typeface="Book Antiqua" pitchFamily="18" charset="0"/>
              </a:rPr>
              <a:t>Měřte rychlost světla! Vyjde-li vám </a:t>
            </a:r>
            <a:r>
              <a:rPr lang="cs-CZ" sz="3000" i="1">
                <a:latin typeface="Book Antiqua" pitchFamily="18" charset="0"/>
              </a:rPr>
              <a:t>c</a:t>
            </a:r>
            <a:r>
              <a:rPr lang="cs-CZ" sz="3000">
                <a:latin typeface="Book Antiqua" pitchFamily="18" charset="0"/>
              </a:rPr>
              <a:t> = </a:t>
            </a:r>
            <a:r>
              <a:rPr lang="cs-CZ" sz="3000" i="1">
                <a:latin typeface="Book Antiqua" pitchFamily="18" charset="0"/>
              </a:rPr>
              <a:t>c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>
                <a:latin typeface="Book Antiqua" pitchFamily="18" charset="0"/>
              </a:rPr>
              <a:t> – </a:t>
            </a:r>
            <a:r>
              <a:rPr lang="cs-CZ" sz="3000" i="1">
                <a:latin typeface="Book Antiqua" pitchFamily="18" charset="0"/>
              </a:rPr>
              <a:t>w</a:t>
            </a:r>
            <a:r>
              <a:rPr lang="cs-CZ" sz="3000">
                <a:latin typeface="Book Antiqua" pitchFamily="18" charset="0"/>
              </a:rPr>
              <a:t>, pohybujete se rychlostí </a:t>
            </a:r>
            <a:r>
              <a:rPr lang="cs-CZ" sz="3000" i="1">
                <a:latin typeface="Book Antiqua" pitchFamily="18" charset="0"/>
              </a:rPr>
              <a:t>w</a:t>
            </a:r>
            <a:r>
              <a:rPr lang="cs-CZ" sz="3000">
                <a:latin typeface="Book Antiqua" pitchFamily="18" charset="0"/>
              </a:rPr>
              <a:t> vůči éteru.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239713" y="5753100"/>
            <a:ext cx="8577262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chemeClr val="hlink"/>
                </a:solidFill>
                <a:latin typeface="Book Antiqua" pitchFamily="18" charset="0"/>
              </a:rPr>
              <a:t>Vyšlo:  </a:t>
            </a:r>
            <a:r>
              <a:rPr lang="cs-CZ" sz="3000" dirty="0">
                <a:latin typeface="Book Antiqua" pitchFamily="18" charset="0"/>
              </a:rPr>
              <a:t>Světlo má v každé IS tutéž rychlost </a:t>
            </a:r>
            <a:r>
              <a:rPr lang="cs-CZ" sz="3000" i="1" dirty="0">
                <a:latin typeface="Book Antiqua" pitchFamily="18" charset="0"/>
              </a:rPr>
              <a:t>c</a:t>
            </a:r>
            <a:r>
              <a:rPr lang="cs-CZ" sz="3000" baseline="-25000" dirty="0">
                <a:latin typeface="Book Antiqua" pitchFamily="18" charset="0"/>
              </a:rPr>
              <a:t>0</a:t>
            </a:r>
            <a:r>
              <a:rPr lang="cs-CZ" sz="3000" dirty="0" smtClean="0">
                <a:latin typeface="Book Antiqua" pitchFamily="18" charset="0"/>
              </a:rPr>
              <a:t>!    </a:t>
            </a:r>
            <a:r>
              <a:rPr lang="cs-CZ" sz="3000" b="1" i="1" dirty="0" smtClean="0">
                <a:solidFill>
                  <a:schemeClr val="hlink"/>
                </a:solidFill>
                <a:latin typeface="Book Antiqua" pitchFamily="18" charset="0"/>
              </a:rPr>
              <a:t>!?</a:t>
            </a:r>
            <a:endParaRPr lang="cs-CZ" sz="3000" dirty="0">
              <a:latin typeface="Book Antiqua" pitchFamily="18" charset="0"/>
            </a:endParaRPr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15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74638" y="2403475"/>
            <a:ext cx="8713787" cy="2820988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4000" b="1" i="1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1) </a:t>
            </a:r>
            <a:r>
              <a:rPr lang="cs-CZ" altLang="cs-CZ" sz="4000" b="1" i="1" smtClean="0">
                <a:latin typeface="Book Antiqua" pitchFamily="18" charset="0"/>
                <a:sym typeface="Wingdings" pitchFamily="2" charset="2"/>
              </a:rPr>
              <a:t>Všechny IS jsou rovnoprávné</a:t>
            </a:r>
          </a:p>
          <a:p>
            <a:pPr marL="609600" indent="-609600" algn="ctr"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4000" b="1" i="1" smtClean="0">
              <a:latin typeface="Book Antiqua" pitchFamily="18" charset="0"/>
              <a:sym typeface="Wingdings" pitchFamily="2" charset="2"/>
            </a:endParaRPr>
          </a:p>
          <a:p>
            <a:pPr marL="609600" indent="-609600" algn="ctr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4000" b="1" i="1" smtClean="0">
                <a:solidFill>
                  <a:srgbClr val="FF0000"/>
                </a:solidFill>
                <a:latin typeface="Book Antiqua" pitchFamily="18" charset="0"/>
                <a:sym typeface="Wingdings" pitchFamily="2" charset="2"/>
              </a:rPr>
              <a:t>2) </a:t>
            </a:r>
            <a:r>
              <a:rPr lang="cs-CZ" altLang="cs-CZ" sz="4000" b="1" i="1" smtClean="0">
                <a:latin typeface="Book Antiqua" pitchFamily="18" charset="0"/>
                <a:sym typeface="Wingdings" pitchFamily="2" charset="2"/>
              </a:rPr>
              <a:t>Co má světelnou rychlost c</a:t>
            </a:r>
            <a:r>
              <a:rPr lang="cs-CZ" altLang="cs-CZ" sz="4000" b="1" i="1" baseline="-25000" smtClean="0">
                <a:latin typeface="Book Antiqua" pitchFamily="18" charset="0"/>
                <a:sym typeface="Wingdings" pitchFamily="2" charset="2"/>
              </a:rPr>
              <a:t>0</a:t>
            </a:r>
            <a:r>
              <a:rPr lang="cs-CZ" altLang="cs-CZ" sz="4000" b="1" i="1" smtClean="0">
                <a:latin typeface="Book Antiqua" pitchFamily="18" charset="0"/>
                <a:sym typeface="Wingdings" pitchFamily="2" charset="2"/>
              </a:rPr>
              <a:t> v jedné IS, má ji v každé IS</a:t>
            </a: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13B76456-2262-42B9-85C8-B4578D216ED0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16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23557" name="Text Box 7"/>
          <p:cNvSpPr txBox="1">
            <a:spLocks noChangeArrowheads="1"/>
          </p:cNvSpPr>
          <p:nvPr/>
        </p:nvSpPr>
        <p:spPr bwMode="auto">
          <a:xfrm>
            <a:off x="1476375" y="476250"/>
            <a:ext cx="6337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Dva pilíře STR: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98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150938" y="457200"/>
            <a:ext cx="7840662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4000" b="1" i="1" cap="none" dirty="0" smtClean="0">
                <a:solidFill>
                  <a:schemeClr val="tx1"/>
                </a:solidFill>
                <a:effectLst/>
                <a:latin typeface="Book Antiqua" pitchFamily="18" charset="0"/>
              </a:rPr>
              <a:t>Princip stálé rychlosti světelné</a:t>
            </a:r>
            <a:endParaRPr lang="en-US" sz="4000" b="1" i="1" cap="none" dirty="0" smtClean="0"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  <p:sp>
        <p:nvSpPr>
          <p:cNvPr id="788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323850" y="2565400"/>
            <a:ext cx="82296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>
                <a:latin typeface="Book Antiqua" pitchFamily="18" charset="0"/>
              </a:rPr>
              <a:t>Světelnou rychlostí </a:t>
            </a:r>
            <a:r>
              <a:rPr lang="cs-CZ" sz="3000" i="1">
                <a:latin typeface="Book Antiqua" pitchFamily="18" charset="0"/>
              </a:rPr>
              <a:t>c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se rozumí rychlost světla ve vakuu, cca 300 000 km/s. (Zde jen </a:t>
            </a:r>
            <a:r>
              <a:rPr lang="cs-CZ" sz="3000" i="1">
                <a:latin typeface="Book Antiqua" pitchFamily="18" charset="0"/>
              </a:rPr>
              <a:t>c</a:t>
            </a:r>
            <a:r>
              <a:rPr lang="cs-CZ" sz="3000">
                <a:latin typeface="Book Antiqua" pitchFamily="18" charset="0"/>
              </a:rPr>
              <a:t>.)</a:t>
            </a:r>
          </a:p>
        </p:txBody>
      </p:sp>
      <p:sp>
        <p:nvSpPr>
          <p:cNvPr id="78856" name="Rectangle 7" descr="5%"/>
          <p:cNvSpPr>
            <a:spLocks noChangeArrowheads="1"/>
          </p:cNvSpPr>
          <p:nvPr/>
        </p:nvSpPr>
        <p:spPr bwMode="auto">
          <a:xfrm>
            <a:off x="323850" y="1412875"/>
            <a:ext cx="8640763" cy="936625"/>
          </a:xfrm>
          <a:prstGeom prst="rect">
            <a:avLst/>
          </a:prstGeom>
          <a:pattFill prst="pct5">
            <a:fgClr>
              <a:schemeClr val="bg1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4000" b="1" i="1">
                <a:solidFill>
                  <a:schemeClr val="tx2"/>
                </a:solidFill>
              </a:rPr>
              <a:t>Světelná rychlost je táž v každé IS.</a:t>
            </a:r>
            <a:endParaRPr lang="en-US" sz="4000" b="1" i="1">
              <a:solidFill>
                <a:schemeClr val="tx2"/>
              </a:solidFill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323850" y="3500438"/>
            <a:ext cx="8229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solidFill>
                  <a:srgbClr val="CC0000"/>
                </a:solidFill>
                <a:latin typeface="Book Antiqua" pitchFamily="18" charset="0"/>
              </a:rPr>
              <a:t>Experiment:</a:t>
            </a: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Rychlost světla je stejná ráno i večer (</a:t>
            </a:r>
            <a:r>
              <a:rPr lang="en-US" sz="3000">
                <a:solidFill>
                  <a:schemeClr val="tx2"/>
                </a:solidFill>
                <a:latin typeface="Book Antiqua" pitchFamily="18" charset="0"/>
              </a:rPr>
              <a:t>±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 400 m/s), ale i na jaře a na podzim (</a:t>
            </a:r>
            <a:r>
              <a:rPr lang="en-US" sz="3000">
                <a:solidFill>
                  <a:schemeClr val="tx2"/>
                </a:solidFill>
                <a:latin typeface="Book Antiqua" pitchFamily="18" charset="0"/>
              </a:rPr>
              <a:t>±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 30 km/s). Nezávisí na rychlosti zdroje.</a:t>
            </a:r>
          </a:p>
        </p:txBody>
      </p:sp>
      <p:sp>
        <p:nvSpPr>
          <p:cNvPr id="5" name="Zástupný symbol pro obsah 2"/>
          <p:cNvSpPr>
            <a:spLocks/>
          </p:cNvSpPr>
          <p:nvPr/>
        </p:nvSpPr>
        <p:spPr bwMode="auto">
          <a:xfrm>
            <a:off x="250825" y="4797425"/>
            <a:ext cx="82296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solidFill>
                  <a:schemeClr val="hlink"/>
                </a:solidFill>
                <a:latin typeface="Book Antiqua" pitchFamily="18" charset="0"/>
              </a:rPr>
              <a:t>Ostatní fyzikové: 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Jak se chová světlo? 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250825" y="5300663"/>
            <a:ext cx="82296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 dirty="0">
                <a:solidFill>
                  <a:schemeClr val="hlink"/>
                </a:solidFill>
                <a:latin typeface="Book Antiqua" pitchFamily="18" charset="0"/>
              </a:rPr>
              <a:t>Einstein: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Jak se chová prostor a čas?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Nejde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o vlastnost světla a materiálů (</a:t>
            </a:r>
            <a:r>
              <a:rPr lang="cs-CZ" sz="3000" dirty="0" err="1">
                <a:solidFill>
                  <a:schemeClr val="tx2"/>
                </a:solidFill>
                <a:latin typeface="Book Antiqua" pitchFamily="18" charset="0"/>
              </a:rPr>
              <a:t>Lorentz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, </a:t>
            </a:r>
            <a:r>
              <a:rPr lang="cs-CZ" sz="3000" dirty="0" err="1">
                <a:solidFill>
                  <a:schemeClr val="tx2"/>
                </a:solidFill>
                <a:latin typeface="Book Antiqua" pitchFamily="18" charset="0"/>
              </a:rPr>
              <a:t>Poincaré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), ale o vlastnost prostoročasu.</a:t>
            </a:r>
            <a:endParaRPr lang="en-US" sz="3000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1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17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762000" y="1390650"/>
          <a:ext cx="7620000" cy="40786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00"/>
                <a:gridCol w="1574800"/>
                <a:gridCol w="1016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431800"/>
                <a:gridCol w="2159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39065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Aberace stálic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Fizeauúv koef. strhávání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Michelson-Morley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Kennedy-Thorndike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Pohyb zdroje i zrcadla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de Sitter - dvojhvězdy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Michelson se slunečním světlem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Změna hmotnosti s rychlostí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Úměrnost hmotnosti a energie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záření pohybujícího se náboje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Rozpad mionu při vys. rychlostech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Trouron-Nobel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Unipolární indukce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vert="vert27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Vlnové teorie:</a:t>
                      </a:r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klidný éter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klidný éter + kontrakce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éter strhávaný tělesy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571500"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Emisní teorie: po odrazu na zrcadle má světlo rychlost v=c/n</a:t>
                      </a:r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vůči zdroji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vůči zrcadlu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vůči obrazu zdroje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–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0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Teorie relativity:</a:t>
                      </a:r>
                      <a:endParaRPr lang="cs-CZ" sz="1200" b="1" i="1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+</a:t>
                      </a:r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150938" y="457200"/>
            <a:ext cx="7840662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4000" b="1" i="1" cap="none" dirty="0" smtClean="0">
                <a:solidFill>
                  <a:schemeClr val="tx1"/>
                </a:solidFill>
                <a:effectLst/>
                <a:latin typeface="Book Antiqua" pitchFamily="18" charset="0"/>
              </a:rPr>
              <a:t>Porovnání teorií s experimenty</a:t>
            </a:r>
            <a:endParaRPr lang="en-US" sz="4000" b="1" i="1" cap="none" dirty="0" smtClean="0"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  <p:sp>
        <p:nvSpPr>
          <p:cNvPr id="4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50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388" y="1268413"/>
            <a:ext cx="8713787" cy="1279525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Klasická fyzika: Galileo</a:t>
            </a:r>
            <a:r>
              <a:rPr lang="cs-CZ" sz="3000" dirty="0" smtClean="0">
                <a:latin typeface="Book Antiqua" pitchFamily="18" charset="0"/>
              </a:rPr>
              <a:t> (</a:t>
            </a:r>
            <a:r>
              <a:rPr lang="cs-CZ" sz="3000" i="1" dirty="0" smtClean="0">
                <a:latin typeface="Book Antiqua" pitchFamily="18" charset="0"/>
              </a:rPr>
              <a:t>c</a:t>
            </a:r>
            <a:r>
              <a:rPr lang="cs-CZ" sz="3000" dirty="0" smtClean="0">
                <a:latin typeface="Book Antiqua" pitchFamily="18" charset="0"/>
              </a:rPr>
              <a:t> = </a:t>
            </a:r>
            <a:r>
              <a:rPr lang="cs-CZ" sz="3000" dirty="0" smtClean="0">
                <a:latin typeface="Book Antiqua" pitchFamily="18" charset="0"/>
                <a:sym typeface="Symbol"/>
              </a:rPr>
              <a:t>)</a:t>
            </a:r>
            <a:r>
              <a:rPr lang="cs-CZ" sz="3000" dirty="0" smtClean="0">
                <a:latin typeface="Book Antiqua" pitchFamily="18" charset="0"/>
              </a:rPr>
              <a:t/>
            </a:r>
            <a:br>
              <a:rPr lang="cs-CZ" sz="3000" dirty="0" smtClean="0">
                <a:latin typeface="Book Antiqua" pitchFamily="18" charset="0"/>
              </a:rPr>
            </a:br>
            <a:r>
              <a:rPr lang="en-GB" sz="3000" i="1" dirty="0" smtClean="0">
                <a:latin typeface="Book Antiqua" pitchFamily="18" charset="0"/>
              </a:rPr>
              <a:t>x’</a:t>
            </a:r>
            <a:r>
              <a:rPr lang="cs-CZ" sz="3000" i="1" dirty="0" smtClean="0">
                <a:latin typeface="Book Antiqua" pitchFamily="18" charset="0"/>
              </a:rPr>
              <a:t> = </a:t>
            </a:r>
            <a:r>
              <a:rPr lang="en-GB" sz="3000" i="1" dirty="0" smtClean="0">
                <a:latin typeface="Book Antiqua" pitchFamily="18" charset="0"/>
              </a:rPr>
              <a:t>x - V </a:t>
            </a:r>
            <a:r>
              <a:rPr lang="cs-CZ" sz="3000" i="1" dirty="0" smtClean="0">
                <a:latin typeface="Book Antiqua" pitchFamily="18" charset="0"/>
              </a:rPr>
              <a:t>t					</a:t>
            </a:r>
            <a:r>
              <a:rPr lang="cs-CZ" sz="3000" i="1" dirty="0" smtClean="0">
                <a:solidFill>
                  <a:srgbClr val="00B050"/>
                </a:solidFill>
                <a:latin typeface="Book Antiqua" pitchFamily="18" charset="0"/>
              </a:rPr>
              <a:t>v‘ = v - V</a:t>
            </a:r>
            <a:r>
              <a:rPr lang="en-GB" sz="3000" i="1" dirty="0" smtClean="0">
                <a:solidFill>
                  <a:srgbClr val="00B050"/>
                </a:solidFill>
                <a:latin typeface="Book Antiqua" pitchFamily="18" charset="0"/>
              </a:rPr>
              <a:t/>
            </a:r>
            <a:br>
              <a:rPr lang="en-GB" sz="3000" i="1" dirty="0" smtClean="0">
                <a:solidFill>
                  <a:srgbClr val="00B050"/>
                </a:solidFill>
                <a:latin typeface="Book Antiqua" pitchFamily="18" charset="0"/>
              </a:rPr>
            </a:br>
            <a:r>
              <a:rPr lang="en-GB" sz="3000" i="1" dirty="0" smtClean="0">
                <a:latin typeface="Book Antiqua" pitchFamily="18" charset="0"/>
              </a:rPr>
              <a:t>t’ = t</a:t>
            </a:r>
            <a:endParaRPr lang="cs-CZ" sz="1600" b="1" i="1" dirty="0" smtClean="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00F13694-AB13-4BA8-9E8C-AD645D94FC46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19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725488" y="476250"/>
            <a:ext cx="788352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Přechod mezi </a:t>
            </a:r>
            <a:r>
              <a:rPr lang="cs-CZ" altLang="cs-CZ" sz="4000" i="1">
                <a:solidFill>
                  <a:schemeClr val="tx1"/>
                </a:solidFill>
                <a:latin typeface="Book Antiqua" pitchFamily="18" charset="0"/>
              </a:rPr>
              <a:t>S a S</a:t>
            </a:r>
            <a:r>
              <a:rPr lang="en-GB" altLang="cs-CZ" sz="4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4000" i="1">
                <a:solidFill>
                  <a:schemeClr val="tx1"/>
                </a:solidFill>
                <a:latin typeface="Book Antiqua" pitchFamily="18" charset="0"/>
              </a:rPr>
              <a:t> (transformace)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179388" y="2565400"/>
            <a:ext cx="8713787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b="1" i="1" dirty="0">
                <a:solidFill>
                  <a:srgbClr val="CC0000"/>
                </a:solidFill>
                <a:latin typeface="Book Antiqua" pitchFamily="18" charset="0"/>
              </a:rPr>
              <a:t>Relativita: </a:t>
            </a:r>
            <a:r>
              <a:rPr lang="cs-CZ" altLang="cs-CZ" sz="3000" b="1" i="1" dirty="0" err="1">
                <a:solidFill>
                  <a:srgbClr val="CC0000"/>
                </a:solidFill>
                <a:latin typeface="Book Antiqua" pitchFamily="18" charset="0"/>
              </a:rPr>
              <a:t>Lorentz</a:t>
            </a:r>
            <a:r>
              <a:rPr lang="cs-CZ" altLang="cs-CZ" sz="3000" dirty="0">
                <a:latin typeface="Book Antiqua" pitchFamily="18" charset="0"/>
              </a:rPr>
              <a:t> (</a:t>
            </a:r>
            <a:r>
              <a:rPr lang="cs-CZ" altLang="cs-CZ" sz="3000" i="1" dirty="0">
                <a:latin typeface="Book Antiqua" pitchFamily="18" charset="0"/>
              </a:rPr>
              <a:t>c</a:t>
            </a:r>
            <a:r>
              <a:rPr lang="cs-CZ" altLang="cs-CZ" sz="3000" dirty="0">
                <a:latin typeface="Book Antiqua" pitchFamily="18" charset="0"/>
              </a:rPr>
              <a:t> &lt; </a:t>
            </a:r>
            <a:r>
              <a:rPr lang="cs-CZ" altLang="cs-CZ" sz="3000" dirty="0">
                <a:latin typeface="Book Antiqua" pitchFamily="18" charset="0"/>
                <a:sym typeface="Symbol" pitchFamily="18" charset="2"/>
              </a:rPr>
              <a:t>)</a:t>
            </a:r>
            <a:r>
              <a:rPr lang="cs-CZ" altLang="cs-CZ" sz="3000" dirty="0">
                <a:latin typeface="Book Antiqua" pitchFamily="18" charset="0"/>
              </a:rPr>
              <a:t> </a:t>
            </a:r>
            <a:br>
              <a:rPr lang="cs-CZ" altLang="cs-CZ" sz="3000" dirty="0">
                <a:latin typeface="Book Antiqua" pitchFamily="18" charset="0"/>
              </a:rPr>
            </a:br>
            <a:r>
              <a:rPr lang="en-GB" altLang="cs-CZ" sz="3000" i="1" dirty="0">
                <a:latin typeface="Book Antiqua" pitchFamily="18" charset="0"/>
              </a:rPr>
              <a:t>x’</a:t>
            </a:r>
            <a:r>
              <a:rPr lang="cs-CZ" altLang="cs-CZ" sz="3000" i="1" dirty="0">
                <a:latin typeface="Book Antiqua" pitchFamily="18" charset="0"/>
              </a:rPr>
              <a:t> = </a:t>
            </a:r>
            <a:r>
              <a:rPr lang="el-GR" altLang="cs-CZ" sz="3000" i="1" dirty="0">
                <a:latin typeface="Book Antiqua" pitchFamily="18" charset="0"/>
              </a:rPr>
              <a:t>γ</a:t>
            </a:r>
            <a:r>
              <a:rPr lang="cs-CZ" altLang="cs-CZ" sz="3000" dirty="0">
                <a:latin typeface="Book Antiqua" pitchFamily="18" charset="0"/>
              </a:rPr>
              <a:t>(</a:t>
            </a:r>
            <a:r>
              <a:rPr lang="en-GB" altLang="cs-CZ" sz="3000" i="1" dirty="0">
                <a:latin typeface="Book Antiqua" pitchFamily="18" charset="0"/>
              </a:rPr>
              <a:t>x - V</a:t>
            </a:r>
            <a:r>
              <a:rPr lang="cs-CZ" altLang="cs-CZ" sz="3000" i="1" dirty="0">
                <a:latin typeface="Book Antiqua" pitchFamily="18" charset="0"/>
              </a:rPr>
              <a:t>t</a:t>
            </a:r>
            <a:r>
              <a:rPr lang="cs-CZ" altLang="cs-CZ" sz="3000" dirty="0">
                <a:latin typeface="Book Antiqua" pitchFamily="18" charset="0"/>
              </a:rPr>
              <a:t>)</a:t>
            </a:r>
            <a:r>
              <a:rPr lang="en-GB" altLang="cs-CZ" sz="3000" dirty="0">
                <a:latin typeface="Book Antiqua" pitchFamily="18" charset="0"/>
              </a:rPr>
              <a:t>		 </a:t>
            </a:r>
            <a:r>
              <a:rPr lang="el-GR" altLang="cs-CZ" sz="3000" i="1" dirty="0">
                <a:latin typeface="Book Antiqua" pitchFamily="18" charset="0"/>
              </a:rPr>
              <a:t>γ</a:t>
            </a:r>
            <a:r>
              <a:rPr lang="en-GB" altLang="cs-CZ" sz="3000" i="1" dirty="0">
                <a:latin typeface="Book Antiqua" pitchFamily="18" charset="0"/>
              </a:rPr>
              <a:t> = </a:t>
            </a:r>
            <a:r>
              <a:rPr lang="en-GB" altLang="cs-CZ" sz="3000" dirty="0">
                <a:latin typeface="Book Antiqua" pitchFamily="18" charset="0"/>
              </a:rPr>
              <a:t>1/√(1 – </a:t>
            </a:r>
            <a:r>
              <a:rPr lang="en-GB" altLang="cs-CZ" sz="3000" i="1" dirty="0">
                <a:latin typeface="Book Antiqua" pitchFamily="18" charset="0"/>
              </a:rPr>
              <a:t>V</a:t>
            </a:r>
            <a:r>
              <a:rPr lang="en-GB" altLang="cs-CZ" sz="3000" baseline="30000" dirty="0">
                <a:latin typeface="Book Antiqua" pitchFamily="18" charset="0"/>
              </a:rPr>
              <a:t>2</a:t>
            </a:r>
            <a:r>
              <a:rPr lang="en-GB" altLang="cs-CZ" sz="3000" dirty="0">
                <a:latin typeface="Book Antiqua" pitchFamily="18" charset="0"/>
              </a:rPr>
              <a:t>/</a:t>
            </a:r>
            <a:r>
              <a:rPr lang="en-GB" altLang="cs-CZ" sz="3000" i="1" dirty="0">
                <a:latin typeface="Book Antiqua" pitchFamily="18" charset="0"/>
              </a:rPr>
              <a:t>c</a:t>
            </a:r>
            <a:r>
              <a:rPr lang="en-GB" altLang="cs-CZ" sz="3000" baseline="30000" dirty="0">
                <a:latin typeface="Book Antiqua" pitchFamily="18" charset="0"/>
              </a:rPr>
              <a:t>2</a:t>
            </a:r>
            <a:r>
              <a:rPr lang="en-GB" altLang="cs-CZ" sz="3000" dirty="0">
                <a:latin typeface="Book Antiqua" pitchFamily="18" charset="0"/>
              </a:rPr>
              <a:t>) </a:t>
            </a:r>
            <a:br>
              <a:rPr lang="en-GB" altLang="cs-CZ" sz="3000" dirty="0">
                <a:latin typeface="Book Antiqua" pitchFamily="18" charset="0"/>
              </a:rPr>
            </a:br>
            <a:r>
              <a:rPr lang="en-GB" altLang="cs-CZ" sz="3000" i="1" dirty="0">
                <a:latin typeface="Book Antiqua" pitchFamily="18" charset="0"/>
              </a:rPr>
              <a:t>t’</a:t>
            </a:r>
            <a:r>
              <a:rPr lang="cs-CZ" altLang="cs-CZ" sz="3000" i="1" dirty="0">
                <a:latin typeface="Book Antiqua" pitchFamily="18" charset="0"/>
              </a:rPr>
              <a:t> = </a:t>
            </a:r>
            <a:r>
              <a:rPr lang="el-GR" altLang="cs-CZ" sz="3000" i="1" dirty="0">
                <a:latin typeface="Book Antiqua" pitchFamily="18" charset="0"/>
              </a:rPr>
              <a:t>γ</a:t>
            </a:r>
            <a:r>
              <a:rPr lang="cs-CZ" altLang="cs-CZ" sz="3000" dirty="0">
                <a:latin typeface="Book Antiqua" pitchFamily="18" charset="0"/>
              </a:rPr>
              <a:t>(</a:t>
            </a:r>
            <a:r>
              <a:rPr lang="en-GB" altLang="cs-CZ" sz="3000" i="1" dirty="0">
                <a:latin typeface="Book Antiqua" pitchFamily="18" charset="0"/>
              </a:rPr>
              <a:t>t – </a:t>
            </a:r>
            <a:r>
              <a:rPr lang="en-GB" altLang="cs-CZ" sz="3000" i="1" dirty="0" err="1">
                <a:latin typeface="Book Antiqua" pitchFamily="18" charset="0"/>
              </a:rPr>
              <a:t>Vx</a:t>
            </a:r>
            <a:r>
              <a:rPr lang="cs-CZ" altLang="cs-CZ" sz="3000" i="1" dirty="0">
                <a:latin typeface="Book Antiqua" pitchFamily="18" charset="0"/>
              </a:rPr>
              <a:t>/</a:t>
            </a:r>
            <a:r>
              <a:rPr lang="en-GB" altLang="cs-CZ" sz="3000" i="1" dirty="0">
                <a:latin typeface="Book Antiqua" pitchFamily="18" charset="0"/>
              </a:rPr>
              <a:t>c</a:t>
            </a:r>
            <a:r>
              <a:rPr lang="en-GB" altLang="cs-CZ" sz="3000" i="1" baseline="30000" dirty="0">
                <a:latin typeface="Book Antiqua" pitchFamily="18" charset="0"/>
              </a:rPr>
              <a:t>2</a:t>
            </a:r>
            <a:r>
              <a:rPr lang="cs-CZ" altLang="cs-CZ" sz="3000" dirty="0">
                <a:latin typeface="Book Antiqua" pitchFamily="18" charset="0"/>
              </a:rPr>
              <a:t>)		</a:t>
            </a:r>
            <a:r>
              <a:rPr lang="cs-CZ" altLang="cs-CZ" sz="3000" i="1" dirty="0">
                <a:solidFill>
                  <a:srgbClr val="00B050"/>
                </a:solidFill>
                <a:latin typeface="Book Antiqua" pitchFamily="18" charset="0"/>
              </a:rPr>
              <a:t>v‘ = (v – V)/(1 – </a:t>
            </a:r>
            <a:r>
              <a:rPr lang="cs-CZ" altLang="cs-CZ" sz="3000" i="1" dirty="0" err="1">
                <a:solidFill>
                  <a:srgbClr val="00B050"/>
                </a:solidFill>
                <a:latin typeface="Book Antiqua" pitchFamily="18" charset="0"/>
              </a:rPr>
              <a:t>vV</a:t>
            </a:r>
            <a:r>
              <a:rPr lang="cs-CZ" altLang="cs-CZ" sz="3000" i="1" dirty="0">
                <a:solidFill>
                  <a:srgbClr val="00B050"/>
                </a:solidFill>
                <a:latin typeface="Book Antiqua" pitchFamily="18" charset="0"/>
              </a:rPr>
              <a:t>/</a:t>
            </a:r>
            <a:r>
              <a:rPr lang="en-GB" altLang="cs-CZ" sz="3000" i="1" dirty="0">
                <a:solidFill>
                  <a:srgbClr val="00B050"/>
                </a:solidFill>
                <a:latin typeface="Book Antiqua" pitchFamily="18" charset="0"/>
              </a:rPr>
              <a:t>c</a:t>
            </a:r>
            <a:r>
              <a:rPr lang="en-GB" altLang="cs-CZ" sz="3000" baseline="30000" dirty="0">
                <a:solidFill>
                  <a:srgbClr val="00B050"/>
                </a:solidFill>
                <a:latin typeface="Book Antiqua" pitchFamily="18" charset="0"/>
              </a:rPr>
              <a:t>2</a:t>
            </a:r>
            <a:r>
              <a:rPr lang="en-GB" altLang="cs-CZ" sz="3000" dirty="0">
                <a:solidFill>
                  <a:srgbClr val="00B050"/>
                </a:solidFill>
                <a:latin typeface="Book Antiqua" pitchFamily="18" charset="0"/>
              </a:rPr>
              <a:t>)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dirty="0">
                <a:latin typeface="Book Antiqua" pitchFamily="18" charset="0"/>
              </a:rPr>
              <a:t>	</a:t>
            </a:r>
            <a:endParaRPr lang="cs-CZ" altLang="cs-CZ" sz="1600" i="1" dirty="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315913" y="4030663"/>
            <a:ext cx="8713787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b="1" i="1" dirty="0">
                <a:solidFill>
                  <a:srgbClr val="CC0000"/>
                </a:solidFill>
                <a:latin typeface="Book Antiqua" pitchFamily="18" charset="0"/>
              </a:rPr>
              <a:t>Estetický problém: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Veličiny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x, t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mají různé rozměry.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Odpomoc: pevná rychlost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c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umožní převést měření času (doby)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t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 na měření délky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 (uražené za dobu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t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 při rychlosti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c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).</a:t>
            </a:r>
          </a:p>
        </p:txBody>
      </p:sp>
      <p:sp>
        <p:nvSpPr>
          <p:cNvPr id="8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61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63" y="1111250"/>
            <a:ext cx="8229600" cy="554831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Vztažná soustava; pojem absolutní a relativní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Newtonovská mechanika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Grafické zobrazení polohy a pohybu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Galileiho transformace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Idea STR (speciální teorie relativity)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Dva principy STR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Lorentzova transformace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</a:rPr>
              <a:t>Konkrétní příklady; „paradoxy“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  <a:sym typeface="Wingdings" pitchFamily="2" charset="2"/>
              </a:rPr>
              <a:t>Další postup: </a:t>
            </a:r>
            <a:r>
              <a:rPr lang="cs-CZ" sz="3000" i="1" dirty="0" err="1" smtClean="0">
                <a:latin typeface="Book Antiqua" pitchFamily="18" charset="0"/>
                <a:sym typeface="Wingdings" pitchFamily="2" charset="2"/>
              </a:rPr>
              <a:t>čtyřvektory</a:t>
            </a:r>
            <a:endParaRPr lang="cs-CZ" sz="3000" i="1" dirty="0" smtClean="0">
              <a:latin typeface="Book Antiqua" pitchFamily="18" charset="0"/>
              <a:sym typeface="Wingdings" pitchFamily="2" charset="2"/>
            </a:endParaRP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i="1" dirty="0" smtClean="0">
                <a:latin typeface="Book Antiqua" pitchFamily="18" charset="0"/>
                <a:sym typeface="Wingdings" pitchFamily="2" charset="2"/>
              </a:rPr>
              <a:t>m</a:t>
            </a:r>
            <a:r>
              <a:rPr lang="cs-CZ" sz="3000" dirty="0" smtClean="0">
                <a:latin typeface="Book Antiqua" pitchFamily="18" charset="0"/>
                <a:sym typeface="Wingdings" pitchFamily="2" charset="2"/>
              </a:rPr>
              <a:t>=</a:t>
            </a:r>
            <a:r>
              <a:rPr lang="cs-CZ" sz="3000" i="1" dirty="0" smtClean="0">
                <a:latin typeface="Book Antiqua" pitchFamily="18" charset="0"/>
                <a:sym typeface="Wingdings" pitchFamily="2" charset="2"/>
              </a:rPr>
              <a:t>m</a:t>
            </a:r>
            <a:r>
              <a:rPr lang="cs-CZ" sz="3000" dirty="0" smtClean="0">
                <a:latin typeface="Book Antiqua" pitchFamily="18" charset="0"/>
                <a:sym typeface="Wingdings" pitchFamily="2" charset="2"/>
              </a:rPr>
              <a:t>(</a:t>
            </a:r>
            <a:r>
              <a:rPr lang="cs-CZ" sz="3000" i="1" dirty="0" smtClean="0">
                <a:latin typeface="Book Antiqua" pitchFamily="18" charset="0"/>
                <a:sym typeface="Wingdings" pitchFamily="2" charset="2"/>
              </a:rPr>
              <a:t>v</a:t>
            </a:r>
            <a:r>
              <a:rPr lang="cs-CZ" sz="3000" dirty="0" smtClean="0">
                <a:latin typeface="Book Antiqua" pitchFamily="18" charset="0"/>
                <a:sym typeface="Wingdings" pitchFamily="2" charset="2"/>
              </a:rPr>
              <a:t>)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AutoNum type="arabicPeriod"/>
            </a:pPr>
            <a:r>
              <a:rPr lang="cs-CZ" sz="3000" dirty="0" smtClean="0">
                <a:latin typeface="Book Antiqua" pitchFamily="18" charset="0"/>
                <a:sym typeface="Wingdings" pitchFamily="2" charset="2"/>
              </a:rPr>
              <a:t></a:t>
            </a:r>
            <a:r>
              <a:rPr lang="en-US" sz="3000" i="1" dirty="0" smtClean="0">
                <a:latin typeface="Book Antiqua" pitchFamily="18" charset="0"/>
                <a:sym typeface="Wingdings" pitchFamily="2" charset="2"/>
              </a:rPr>
              <a:t> </a:t>
            </a:r>
            <a:r>
              <a:rPr lang="cs-CZ" sz="3000" i="1" dirty="0" smtClean="0">
                <a:latin typeface="Book Antiqua" pitchFamily="18" charset="0"/>
                <a:sym typeface="Wingdings" pitchFamily="2" charset="2"/>
              </a:rPr>
              <a:t>K</a:t>
            </a:r>
            <a:r>
              <a:rPr lang="en-US" sz="3000" i="1" dirty="0" err="1" smtClean="0">
                <a:latin typeface="Book Antiqua" pitchFamily="18" charset="0"/>
                <a:sym typeface="Wingdings" pitchFamily="2" charset="2"/>
              </a:rPr>
              <a:t>onec</a:t>
            </a:r>
            <a:endParaRPr lang="cs-CZ" sz="3000" i="1" dirty="0" smtClean="0">
              <a:latin typeface="Book Antiqua" pitchFamily="18" charset="0"/>
              <a:sym typeface="Wingdings" pitchFamily="2" charset="2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239838" y="288925"/>
            <a:ext cx="444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1111250" y="414338"/>
            <a:ext cx="21621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4000" b="1" i="1">
                <a:solidFill>
                  <a:schemeClr val="tx2"/>
                </a:solidFill>
                <a:latin typeface="Book Antiqua" pitchFamily="18" charset="0"/>
              </a:rPr>
              <a:t>Program</a:t>
            </a: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378825" cy="266858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x</a:t>
            </a:r>
            <a:r>
              <a:rPr lang="cs-CZ" sz="3000" b="1" baseline="-25000" dirty="0" smtClean="0">
                <a:solidFill>
                  <a:schemeClr val="hlink"/>
                </a:solidFill>
                <a:latin typeface="Book Antiqua" pitchFamily="18" charset="0"/>
              </a:rPr>
              <a:t>0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= </a:t>
            </a:r>
            <a:r>
              <a:rPr lang="cs-CZ" sz="3000" b="1" i="1" dirty="0" err="1" smtClean="0">
                <a:solidFill>
                  <a:srgbClr val="CC0000"/>
                </a:solidFill>
                <a:latin typeface="Book Antiqua" pitchFamily="18" charset="0"/>
              </a:rPr>
              <a:t>ct</a:t>
            </a:r>
            <a:r>
              <a:rPr lang="cs-CZ" sz="3000" dirty="0" smtClean="0">
                <a:latin typeface="Book Antiqua" pitchFamily="18" charset="0"/>
              </a:rPr>
              <a:t> – měříme délky a časy konzistentně, prostřednictvím vhodné „standardní rychlosti“</a:t>
            </a:r>
            <a:r>
              <a:rPr lang="cs-CZ" sz="3000" i="1" dirty="0" smtClean="0">
                <a:latin typeface="Book Antiqua" pitchFamily="18" charset="0"/>
              </a:rPr>
              <a:t> c.</a:t>
            </a: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892175" y="404813"/>
            <a:ext cx="77612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Nové značení času v </a:t>
            </a:r>
            <a:r>
              <a:rPr lang="cs-CZ" sz="4000" i="1">
                <a:latin typeface="Book Antiqua" pitchFamily="18" charset="0"/>
              </a:rPr>
              <a:t>S: </a:t>
            </a:r>
            <a:r>
              <a:rPr lang="cs-CZ" sz="4000" b="1" i="1">
                <a:latin typeface="Book Antiqua" pitchFamily="18" charset="0"/>
              </a:rPr>
              <a:t> x</a:t>
            </a:r>
            <a:r>
              <a:rPr lang="cs-CZ" sz="4000" b="1" i="1" baseline="-25000">
                <a:latin typeface="Book Antiqua" pitchFamily="18" charset="0"/>
              </a:rPr>
              <a:t>0</a:t>
            </a:r>
            <a:endParaRPr lang="en-US" sz="4000" b="1" i="1" baseline="-25000">
              <a:latin typeface="Book Antiqu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ástupný symbol pro obsah 2"/>
              <p:cNvSpPr>
                <a:spLocks/>
              </p:cNvSpPr>
              <p:nvPr/>
            </p:nvSpPr>
            <p:spPr bwMode="auto">
              <a:xfrm>
                <a:off x="396876" y="3953743"/>
                <a:ext cx="8713787" cy="2509837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609600" indent="-609600">
                  <a:lnSpc>
                    <a:spcPct val="9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Franklin Gothic Medium" pitchFamily="34" charset="0"/>
                  <a:buNone/>
                </a:pP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Nyní přehled</a:t>
                </a:r>
                <a:r>
                  <a:rPr lang="en-GB" sz="3000" b="1" i="1" dirty="0">
                    <a:solidFill>
                      <a:srgbClr val="CC0000"/>
                    </a:solidFill>
                    <a:latin typeface="Book Antiqua" pitchFamily="18" charset="0"/>
                  </a:rPr>
                  <a:t>n</a:t>
                </a:r>
                <a:r>
                  <a:rPr lang="cs-CZ" sz="3000" b="1" i="1" dirty="0">
                    <a:solidFill>
                      <a:srgbClr val="CC0000"/>
                    </a:solidFill>
                    <a:latin typeface="Book Antiqua" pitchFamily="18" charset="0"/>
                  </a:rPr>
                  <a:t>ě</a:t>
                </a:r>
                <a:r>
                  <a:rPr lang="en-GB" sz="3000" b="1" i="1" dirty="0" err="1">
                    <a:solidFill>
                      <a:srgbClr val="CC0000"/>
                    </a:solidFill>
                    <a:latin typeface="Book Antiqua" pitchFamily="18" charset="0"/>
                  </a:rPr>
                  <a:t>ji</a:t>
                </a: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:</a:t>
                </a:r>
                <a:r>
                  <a:rPr lang="cs-CZ" sz="3000" b="1" i="1" dirty="0">
                    <a:solidFill>
                      <a:srgbClr val="CC0000"/>
                    </a:solidFill>
                    <a:latin typeface="Book Antiqua" pitchFamily="18" charset="0"/>
                  </a:rPr>
                  <a:t> </a:t>
                </a: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  </a:t>
                </a:r>
                <a:r>
                  <a:rPr lang="el-GR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β</a:t>
                </a: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 </a:t>
                </a:r>
                <a:r>
                  <a:rPr lang="cs-CZ" sz="3000" b="1" i="1" dirty="0">
                    <a:solidFill>
                      <a:srgbClr val="CC0000"/>
                    </a:solidFill>
                    <a:latin typeface="Book Antiqua" pitchFamily="18" charset="0"/>
                  </a:rPr>
                  <a:t>= V/c	</a:t>
                </a: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   x</a:t>
                </a:r>
                <a:r>
                  <a:rPr lang="cs-CZ" sz="3000" b="1" baseline="-25000" dirty="0" smtClean="0">
                    <a:solidFill>
                      <a:schemeClr val="hlink"/>
                    </a:solidFill>
                    <a:latin typeface="Book Antiqua" pitchFamily="18" charset="0"/>
                  </a:rPr>
                  <a:t>0</a:t>
                </a:r>
                <a:r>
                  <a:rPr lang="cs-CZ" sz="3000" b="1" i="1" dirty="0" smtClean="0">
                    <a:solidFill>
                      <a:srgbClr val="CC0000"/>
                    </a:solidFill>
                    <a:latin typeface="Book Antiqua" pitchFamily="18" charset="0"/>
                  </a:rPr>
                  <a:t> </a:t>
                </a:r>
                <a:r>
                  <a:rPr lang="cs-CZ" sz="3000" b="1" i="1" dirty="0">
                    <a:solidFill>
                      <a:srgbClr val="CC0000"/>
                    </a:solidFill>
                    <a:latin typeface="Book Antiqua" pitchFamily="18" charset="0"/>
                  </a:rPr>
                  <a:t>= </a:t>
                </a:r>
                <a:r>
                  <a:rPr lang="cs-CZ" sz="3000" b="1" i="1" dirty="0" err="1" smtClean="0">
                    <a:solidFill>
                      <a:srgbClr val="CC0000"/>
                    </a:solidFill>
                    <a:latin typeface="Book Antiqua" pitchFamily="18" charset="0"/>
                  </a:rPr>
                  <a:t>ct</a:t>
                </a:r>
                <a:r>
                  <a:rPr lang="cs-CZ" sz="1400" b="1" dirty="0" smtClean="0">
                    <a:solidFill>
                      <a:schemeClr val="tx2"/>
                    </a:solidFill>
                    <a:latin typeface="Book Antiqua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  <m:r>
                      <a:rPr lang="cs-CZ" sz="28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cs-CZ" sz="28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cs-CZ" sz="2800" b="1" i="1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cs-CZ" sz="28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cs-CZ" sz="28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cs-CZ" sz="2800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𝜷</m:t>
                                </m:r>
                              </m:e>
                              <m:sup>
                                <m:r>
                                  <a:rPr lang="cs-CZ" sz="2800" b="1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cs-CZ" sz="2800" b="1" dirty="0" smtClean="0">
                  <a:solidFill>
                    <a:srgbClr val="C00000"/>
                  </a:solidFill>
                  <a:latin typeface="Book Antiqua" pitchFamily="18" charset="0"/>
                </a:endParaRPr>
              </a:p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Franklin Gothic Medium" pitchFamily="34" charset="0"/>
                  <a:buNone/>
                </a:pPr>
                <a:r>
                  <a:rPr lang="en-GB" sz="3000" i="1" dirty="0" smtClean="0">
                    <a:latin typeface="Book Antiqua" pitchFamily="18" charset="0"/>
                  </a:rPr>
                  <a:t>x’</a:t>
                </a:r>
                <a:r>
                  <a:rPr lang="cs-CZ" sz="3000" i="1" dirty="0" smtClean="0">
                    <a:latin typeface="Book Antiqua" pitchFamily="18" charset="0"/>
                  </a:rPr>
                  <a:t>  </a:t>
                </a:r>
                <a:r>
                  <a:rPr lang="cs-CZ" sz="3000" i="1" dirty="0">
                    <a:latin typeface="Book Antiqua" pitchFamily="18" charset="0"/>
                  </a:rPr>
                  <a:t>= </a:t>
                </a:r>
                <a:r>
                  <a:rPr lang="el-GR" sz="3000" i="1" dirty="0">
                    <a:latin typeface="Book Antiqua" pitchFamily="18" charset="0"/>
                  </a:rPr>
                  <a:t>γ</a:t>
                </a:r>
                <a:r>
                  <a:rPr lang="cs-CZ" sz="3000" i="1" dirty="0">
                    <a:latin typeface="Book Antiqua" pitchFamily="18" charset="0"/>
                  </a:rPr>
                  <a:t>  </a:t>
                </a:r>
                <a:r>
                  <a:rPr lang="cs-CZ" sz="3000" dirty="0">
                    <a:latin typeface="Book Antiqua" pitchFamily="18" charset="0"/>
                  </a:rPr>
                  <a:t>(</a:t>
                </a:r>
                <a:r>
                  <a:rPr lang="en-GB" sz="3000" i="1" dirty="0">
                    <a:latin typeface="Book Antiqua" pitchFamily="18" charset="0"/>
                  </a:rPr>
                  <a:t>x </a:t>
                </a:r>
                <a:r>
                  <a:rPr lang="cs-CZ" sz="3000" i="1" dirty="0">
                    <a:latin typeface="Book Antiqua" pitchFamily="18" charset="0"/>
                  </a:rPr>
                  <a:t> </a:t>
                </a:r>
                <a:r>
                  <a:rPr lang="en-GB" sz="3000" i="1" dirty="0">
                    <a:latin typeface="Book Antiqua" pitchFamily="18" charset="0"/>
                  </a:rPr>
                  <a:t>–</a:t>
                </a:r>
                <a:r>
                  <a:rPr lang="cs-CZ" sz="3000" i="1" dirty="0">
                    <a:latin typeface="Book Antiqua" pitchFamily="18" charset="0"/>
                  </a:rPr>
                  <a:t> </a:t>
                </a:r>
                <a:r>
                  <a:rPr lang="en-GB" sz="3000" i="1" dirty="0">
                    <a:latin typeface="Book Antiqua" pitchFamily="18" charset="0"/>
                  </a:rPr>
                  <a:t> </a:t>
                </a:r>
                <a:r>
                  <a:rPr lang="el-GR" sz="3000" i="1" dirty="0">
                    <a:latin typeface="Book Antiqua" pitchFamily="18" charset="0"/>
                  </a:rPr>
                  <a:t>β</a:t>
                </a:r>
                <a:r>
                  <a:rPr lang="en-GB" sz="3000" i="1" dirty="0">
                    <a:latin typeface="Book Antiqua" pitchFamily="18" charset="0"/>
                  </a:rPr>
                  <a:t> </a:t>
                </a:r>
                <a:r>
                  <a:rPr lang="cs-CZ" sz="3000" i="1" dirty="0" smtClean="0">
                    <a:latin typeface="Book Antiqua" pitchFamily="18" charset="0"/>
                  </a:rPr>
                  <a:t>x</a:t>
                </a:r>
                <a:r>
                  <a:rPr lang="cs-CZ" sz="3000" baseline="-25000" dirty="0" smtClean="0">
                    <a:latin typeface="Book Antiqua" pitchFamily="18" charset="0"/>
                  </a:rPr>
                  <a:t>0</a:t>
                </a:r>
                <a:r>
                  <a:rPr lang="cs-CZ" sz="3000" dirty="0" smtClean="0">
                    <a:latin typeface="Book Antiqua" pitchFamily="18" charset="0"/>
                  </a:rPr>
                  <a:t>)</a:t>
                </a:r>
              </a:p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Franklin Gothic Medium" pitchFamily="34" charset="0"/>
                  <a:buNone/>
                </a:pPr>
                <a:r>
                  <a:rPr lang="cs-CZ" sz="3000" i="1" dirty="0" smtClean="0">
                    <a:latin typeface="Book Antiqua" pitchFamily="18" charset="0"/>
                  </a:rPr>
                  <a:t>x</a:t>
                </a:r>
                <a:r>
                  <a:rPr lang="cs-CZ" sz="3000" baseline="-25000" dirty="0" smtClean="0">
                    <a:latin typeface="Book Antiqua" pitchFamily="18" charset="0"/>
                  </a:rPr>
                  <a:t>0</a:t>
                </a:r>
                <a:r>
                  <a:rPr lang="en-GB" sz="3000" i="1" dirty="0">
                    <a:latin typeface="Book Antiqua" pitchFamily="18" charset="0"/>
                  </a:rPr>
                  <a:t>’</a:t>
                </a:r>
                <a:r>
                  <a:rPr lang="cs-CZ" sz="3000" i="1" dirty="0">
                    <a:latin typeface="Book Antiqua" pitchFamily="18" charset="0"/>
                  </a:rPr>
                  <a:t> = </a:t>
                </a:r>
                <a:r>
                  <a:rPr lang="el-GR" sz="3000" i="1" dirty="0">
                    <a:latin typeface="Book Antiqua" pitchFamily="18" charset="0"/>
                  </a:rPr>
                  <a:t>γ</a:t>
                </a:r>
                <a:r>
                  <a:rPr lang="cs-CZ" sz="3000" i="1" dirty="0">
                    <a:latin typeface="Book Antiqua" pitchFamily="18" charset="0"/>
                  </a:rPr>
                  <a:t> </a:t>
                </a:r>
                <a:r>
                  <a:rPr lang="cs-CZ" sz="3000" dirty="0">
                    <a:latin typeface="Book Antiqua" pitchFamily="18" charset="0"/>
                  </a:rPr>
                  <a:t>(</a:t>
                </a:r>
                <a:r>
                  <a:rPr lang="cs-CZ" sz="3000" i="1" dirty="0">
                    <a:latin typeface="Book Antiqua" pitchFamily="18" charset="0"/>
                  </a:rPr>
                  <a:t>x</a:t>
                </a:r>
                <a:r>
                  <a:rPr lang="cs-CZ" sz="3000" baseline="-25000" dirty="0">
                    <a:latin typeface="Book Antiqua" pitchFamily="18" charset="0"/>
                  </a:rPr>
                  <a:t>0</a:t>
                </a:r>
                <a:r>
                  <a:rPr lang="en-GB" sz="3000" i="1" dirty="0">
                    <a:latin typeface="Book Antiqua" pitchFamily="18" charset="0"/>
                  </a:rPr>
                  <a:t> –</a:t>
                </a:r>
                <a:r>
                  <a:rPr lang="cs-CZ" sz="3000" i="1" dirty="0">
                    <a:latin typeface="Book Antiqua" pitchFamily="18" charset="0"/>
                  </a:rPr>
                  <a:t>  </a:t>
                </a:r>
                <a:r>
                  <a:rPr lang="el-GR" sz="3000" i="1" dirty="0">
                    <a:latin typeface="Book Antiqua" pitchFamily="18" charset="0"/>
                  </a:rPr>
                  <a:t>β </a:t>
                </a:r>
                <a:r>
                  <a:rPr lang="en-GB" sz="3000" i="1" dirty="0">
                    <a:latin typeface="Book Antiqua" pitchFamily="18" charset="0"/>
                  </a:rPr>
                  <a:t>x</a:t>
                </a:r>
                <a:r>
                  <a:rPr lang="cs-CZ" sz="3000" i="1" dirty="0">
                    <a:latin typeface="Book Antiqua" pitchFamily="18" charset="0"/>
                  </a:rPr>
                  <a:t> </a:t>
                </a:r>
                <a:r>
                  <a:rPr lang="cs-CZ" sz="3000" dirty="0" smtClean="0">
                    <a:latin typeface="Book Antiqua" pitchFamily="18" charset="0"/>
                  </a:rPr>
                  <a:t>) </a:t>
                </a:r>
                <a:r>
                  <a:rPr lang="cs-CZ" sz="3000" dirty="0">
                    <a:latin typeface="Book Antiqua" pitchFamily="18" charset="0"/>
                  </a:rPr>
                  <a:t/>
                </a:r>
                <a:br>
                  <a:rPr lang="cs-CZ" sz="3000" dirty="0">
                    <a:latin typeface="Book Antiqua" pitchFamily="18" charset="0"/>
                  </a:rPr>
                </a:br>
                <a:r>
                  <a:rPr lang="cs-CZ" sz="3000" i="1" dirty="0">
                    <a:latin typeface="Book Antiqua" pitchFamily="18" charset="0"/>
                  </a:rPr>
                  <a:t>y</a:t>
                </a:r>
                <a:r>
                  <a:rPr lang="cs-CZ" sz="3000" dirty="0">
                    <a:latin typeface="Book Antiqua" pitchFamily="18" charset="0"/>
                  </a:rPr>
                  <a:t> </a:t>
                </a:r>
                <a:r>
                  <a:rPr lang="en-GB" sz="3000" i="1" dirty="0">
                    <a:latin typeface="Book Antiqua" pitchFamily="18" charset="0"/>
                  </a:rPr>
                  <a:t>’</a:t>
                </a:r>
                <a:r>
                  <a:rPr lang="cs-CZ" sz="3000" i="1" dirty="0">
                    <a:latin typeface="Book Antiqua" pitchFamily="18" charset="0"/>
                  </a:rPr>
                  <a:t> = y</a:t>
                </a:r>
                <a:br>
                  <a:rPr lang="cs-CZ" sz="3000" i="1" dirty="0">
                    <a:latin typeface="Book Antiqua" pitchFamily="18" charset="0"/>
                  </a:rPr>
                </a:br>
                <a:r>
                  <a:rPr lang="cs-CZ" sz="3000" i="1" dirty="0">
                    <a:latin typeface="Book Antiqua" pitchFamily="18" charset="0"/>
                  </a:rPr>
                  <a:t>z</a:t>
                </a:r>
                <a:r>
                  <a:rPr lang="en-GB" sz="3000" i="1" dirty="0">
                    <a:latin typeface="Book Antiqua" pitchFamily="18" charset="0"/>
                  </a:rPr>
                  <a:t>’</a:t>
                </a:r>
                <a:r>
                  <a:rPr lang="cs-CZ" sz="3000" i="1" dirty="0">
                    <a:latin typeface="Book Antiqua" pitchFamily="18" charset="0"/>
                  </a:rPr>
                  <a:t>  = z</a:t>
                </a:r>
              </a:p>
            </p:txBody>
          </p:sp>
        </mc:Choice>
        <mc:Fallback xmlns="">
          <p:sp>
            <p:nvSpPr>
              <p:cNvPr id="7" name="Zástupný symbol pro obsah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6876" y="3953743"/>
                <a:ext cx="8713787" cy="2509837"/>
              </a:xfrm>
              <a:prstGeom prst="rect">
                <a:avLst/>
              </a:prstGeom>
              <a:blipFill rotWithShape="0">
                <a:blip r:embed="rId3"/>
                <a:stretch>
                  <a:fillRect l="-1608" t="-1703" b="-9976"/>
                </a:stretch>
              </a:blipFill>
              <a:ln w="38100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209550" y="2603500"/>
            <a:ext cx="8713788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 dirty="0" err="1">
                <a:solidFill>
                  <a:srgbClr val="CC0000"/>
                </a:solidFill>
                <a:latin typeface="Book Antiqua" pitchFamily="18" charset="0"/>
              </a:rPr>
              <a:t>Lorentz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 dříve: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br>
              <a:rPr lang="cs-CZ" sz="3000" dirty="0">
                <a:solidFill>
                  <a:schemeClr val="tx2"/>
                </a:solidFill>
                <a:latin typeface="Book Antiqua" pitchFamily="18" charset="0"/>
              </a:rPr>
            </a:b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x’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 = </a:t>
            </a:r>
            <a:r>
              <a:rPr lang="el-GR" sz="3000" i="1" dirty="0">
                <a:solidFill>
                  <a:schemeClr val="tx2"/>
                </a:solidFill>
                <a:latin typeface="Book Antiqua" pitchFamily="18" charset="0"/>
              </a:rPr>
              <a:t>γ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(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x - V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t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)</a:t>
            </a:r>
            <a:r>
              <a:rPr lang="en-GB" sz="3000" dirty="0">
                <a:solidFill>
                  <a:schemeClr val="tx2"/>
                </a:solidFill>
                <a:latin typeface="Book Antiqua" pitchFamily="18" charset="0"/>
              </a:rPr>
              <a:t>		 </a:t>
            </a:r>
            <a:r>
              <a:rPr lang="el-GR" sz="3000" i="1" dirty="0">
                <a:solidFill>
                  <a:schemeClr val="tx2"/>
                </a:solidFill>
                <a:latin typeface="Book Antiqua" pitchFamily="18" charset="0"/>
              </a:rPr>
              <a:t>γ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 = </a:t>
            </a:r>
            <a:r>
              <a:rPr lang="en-GB" sz="3000" dirty="0">
                <a:solidFill>
                  <a:schemeClr val="tx2"/>
                </a:solidFill>
                <a:latin typeface="Book Antiqua" pitchFamily="18" charset="0"/>
              </a:rPr>
              <a:t>1/√(1 – 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V</a:t>
            </a:r>
            <a:r>
              <a:rPr lang="en-GB" sz="3000" baseline="30000" dirty="0">
                <a:solidFill>
                  <a:schemeClr val="tx2"/>
                </a:solidFill>
                <a:latin typeface="Book Antiqua" pitchFamily="18" charset="0"/>
              </a:rPr>
              <a:t>2</a:t>
            </a:r>
            <a:r>
              <a:rPr lang="en-GB" sz="3000" dirty="0">
                <a:solidFill>
                  <a:schemeClr val="tx2"/>
                </a:solidFill>
                <a:latin typeface="Book Antiqua" pitchFamily="18" charset="0"/>
              </a:rPr>
              <a:t>/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c</a:t>
            </a:r>
            <a:r>
              <a:rPr lang="en-GB" sz="3000" baseline="30000" dirty="0">
                <a:solidFill>
                  <a:schemeClr val="tx2"/>
                </a:solidFill>
                <a:latin typeface="Book Antiqua" pitchFamily="18" charset="0"/>
              </a:rPr>
              <a:t>2</a:t>
            </a:r>
            <a:r>
              <a:rPr lang="en-GB" sz="3000" dirty="0">
                <a:solidFill>
                  <a:schemeClr val="tx2"/>
                </a:solidFill>
                <a:latin typeface="Book Antiqua" pitchFamily="18" charset="0"/>
              </a:rPr>
              <a:t>) </a:t>
            </a:r>
            <a:br>
              <a:rPr lang="en-GB" sz="3000" dirty="0">
                <a:solidFill>
                  <a:schemeClr val="tx2"/>
                </a:solidFill>
                <a:latin typeface="Book Antiqua" pitchFamily="18" charset="0"/>
              </a:rPr>
            </a:b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t’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 = </a:t>
            </a:r>
            <a:r>
              <a:rPr lang="el-GR" sz="3000" i="1" dirty="0">
                <a:solidFill>
                  <a:schemeClr val="tx2"/>
                </a:solidFill>
                <a:latin typeface="Book Antiqua" pitchFamily="18" charset="0"/>
              </a:rPr>
              <a:t>γ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(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t – </a:t>
            </a:r>
            <a:r>
              <a:rPr lang="en-GB" sz="3000" i="1" dirty="0" err="1">
                <a:solidFill>
                  <a:schemeClr val="tx2"/>
                </a:solidFill>
                <a:latin typeface="Book Antiqua" pitchFamily="18" charset="0"/>
              </a:rPr>
              <a:t>Vx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/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c</a:t>
            </a:r>
            <a:r>
              <a:rPr lang="en-GB" sz="3000" i="1" baseline="30000" dirty="0">
                <a:solidFill>
                  <a:schemeClr val="tx2"/>
                </a:solidFill>
                <a:latin typeface="Book Antiqua" pitchFamily="18" charset="0"/>
              </a:rPr>
              <a:t>2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)</a:t>
            </a:r>
            <a:endParaRPr lang="cs-CZ" sz="1600" i="1" dirty="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20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53292" y="4681413"/>
            <a:ext cx="2891693" cy="100037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96876" y="4400062"/>
            <a:ext cx="45719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557213" y="404813"/>
            <a:ext cx="4283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Jedinečný Lorentz</a:t>
            </a:r>
            <a:endParaRPr lang="en-US" sz="4000" i="1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179388" y="1550988"/>
            <a:ext cx="87137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600" b="1" i="1">
                <a:solidFill>
                  <a:srgbClr val="CC0000"/>
                </a:solidFill>
                <a:latin typeface="Book Antiqua" pitchFamily="18" charset="0"/>
              </a:rPr>
              <a:t>Lze dokázat, že to jinou trafo nejde</a:t>
            </a:r>
            <a:r>
              <a:rPr lang="cs-CZ" sz="3600">
                <a:solidFill>
                  <a:srgbClr val="CC0000"/>
                </a:solidFill>
                <a:latin typeface="Book Antiqua" pitchFamily="18" charset="0"/>
              </a:rPr>
              <a:t>:</a:t>
            </a:r>
            <a:endParaRPr lang="cs-CZ" sz="3600" i="1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50825" y="4365625"/>
            <a:ext cx="8713788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i="1">
                <a:latin typeface="Book Antiqua" pitchFamily="18" charset="0"/>
              </a:rPr>
              <a:t>				</a:t>
            </a:r>
            <a:r>
              <a:rPr lang="en-GB" sz="3000">
                <a:latin typeface="Book Antiqua" pitchFamily="18" charset="0"/>
              </a:rPr>
              <a:t>		</a:t>
            </a:r>
            <a:r>
              <a:rPr lang="en-GB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x’</a:t>
            </a:r>
            <a:r>
              <a:rPr lang="cs-CZ" sz="3000" i="1">
                <a:latin typeface="Book Antiqua" pitchFamily="18" charset="0"/>
              </a:rPr>
              <a:t>  = </a:t>
            </a:r>
            <a:r>
              <a:rPr lang="el-GR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en-GB" sz="3000" i="1">
                <a:latin typeface="Book Antiqua" pitchFamily="18" charset="0"/>
              </a:rPr>
              <a:t>x </a:t>
            </a:r>
            <a:r>
              <a:rPr lang="cs-CZ" sz="3000" i="1">
                <a:latin typeface="Book Antiqua" pitchFamily="18" charset="0"/>
              </a:rPr>
              <a:t>  </a:t>
            </a:r>
            <a:r>
              <a:rPr lang="en-GB" sz="3000" i="1">
                <a:latin typeface="Book Antiqua" pitchFamily="18" charset="0"/>
              </a:rPr>
              <a:t>–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CC0000"/>
                </a:solidFill>
                <a:latin typeface="Book Antiqua" pitchFamily="18" charset="0"/>
              </a:rPr>
              <a:t>B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>
                <a:latin typeface="Book Antiqua" pitchFamily="18" charset="0"/>
              </a:rPr>
              <a:t>)</a:t>
            </a:r>
            <a:br>
              <a:rPr lang="cs-CZ" sz="3000">
                <a:latin typeface="Book Antiqua" pitchFamily="18" charset="0"/>
              </a:rPr>
            </a:br>
            <a:r>
              <a:rPr lang="cs-CZ" sz="3000">
                <a:latin typeface="Book Antiqua" pitchFamily="18" charset="0"/>
              </a:rPr>
              <a:t>					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’</a:t>
            </a:r>
            <a:r>
              <a:rPr lang="cs-CZ" sz="3000" i="1">
                <a:latin typeface="Book Antiqua" pitchFamily="18" charset="0"/>
              </a:rPr>
              <a:t> = </a:t>
            </a:r>
            <a:r>
              <a:rPr lang="el-GR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cs-CZ" sz="3000">
                <a:solidFill>
                  <a:srgbClr val="CC0000"/>
                </a:solidFill>
                <a:latin typeface="Book Antiqua" pitchFamily="18" charset="0"/>
              </a:rPr>
              <a:t>C</a:t>
            </a:r>
            <a:r>
              <a:rPr lang="cs-CZ" sz="3000">
                <a:latin typeface="Book Antiqua" pitchFamily="18" charset="0"/>
              </a:rPr>
              <a:t> 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 –</a:t>
            </a:r>
            <a:r>
              <a:rPr lang="cs-CZ" sz="3000" i="1">
                <a:latin typeface="Book Antiqua" pitchFamily="18" charset="0"/>
              </a:rPr>
              <a:t>  </a:t>
            </a:r>
            <a:r>
              <a:rPr 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x</a:t>
            </a:r>
            <a:r>
              <a:rPr lang="cs-CZ" sz="3000">
                <a:latin typeface="Book Antiqua" pitchFamily="18" charset="0"/>
              </a:rPr>
              <a:t>)</a:t>
            </a:r>
            <a:br>
              <a:rPr lang="cs-CZ" sz="3000">
                <a:latin typeface="Book Antiqua" pitchFamily="18" charset="0"/>
              </a:rPr>
            </a:br>
            <a:endParaRPr lang="en-GB" sz="3000"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>
                <a:latin typeface="Book Antiqua" pitchFamily="18" charset="0"/>
              </a:rPr>
              <a:t>2) Najdeme potřebné 4 parametry </a:t>
            </a:r>
            <a:r>
              <a:rPr lang="el-GR" sz="3000" i="1">
                <a:solidFill>
                  <a:schemeClr val="hlink"/>
                </a:solidFill>
                <a:latin typeface="Book Antiqua" pitchFamily="18" charset="0"/>
              </a:rPr>
              <a:t>γ</a:t>
            </a:r>
            <a:r>
              <a:rPr lang="cs-CZ" sz="3000" i="1">
                <a:solidFill>
                  <a:schemeClr val="hlink"/>
                </a:solidFill>
                <a:latin typeface="Book Antiqua" pitchFamily="18" charset="0"/>
              </a:rPr>
              <a:t>, B, C, D</a:t>
            </a:r>
            <a:r>
              <a:rPr lang="cs-CZ" sz="3000" i="1">
                <a:latin typeface="Book Antiqua" pitchFamily="18" charset="0"/>
              </a:rPr>
              <a:t> </a:t>
            </a:r>
            <a:br>
              <a:rPr lang="cs-CZ" sz="3000" i="1">
                <a:latin typeface="Book Antiqua" pitchFamily="18" charset="0"/>
              </a:rPr>
            </a:br>
            <a:r>
              <a:rPr lang="cs-CZ" sz="3000">
                <a:latin typeface="Book Antiqua" pitchFamily="18" charset="0"/>
              </a:rPr>
              <a:t>ze 4 „přirozených“ podmínek </a:t>
            </a:r>
            <a:r>
              <a:rPr lang="cs-CZ" sz="3000">
                <a:solidFill>
                  <a:srgbClr val="CC0000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0" y="2349500"/>
            <a:ext cx="9144000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1) Aby rovnoměrný přímočarý pohyb  přešel opět v rovnoměrný přímočarý pohyb, musí být transformace lineární. 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Zaveďme </a:t>
            </a:r>
            <a:r>
              <a:rPr lang="el-GR" sz="3000" b="1" i="1" dirty="0" smtClean="0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= 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V/c ;   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x</a:t>
            </a:r>
            <a:r>
              <a:rPr lang="cs-CZ" sz="3000" b="1" baseline="-25000" dirty="0">
                <a:solidFill>
                  <a:schemeClr val="hlink"/>
                </a:solidFill>
                <a:latin typeface="Book Antiqua" pitchFamily="18" charset="0"/>
              </a:rPr>
              <a:t>0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 = </a:t>
            </a:r>
            <a:r>
              <a:rPr lang="cs-CZ" sz="3000" b="1" i="1" dirty="0" err="1">
                <a:solidFill>
                  <a:srgbClr val="CC0000"/>
                </a:solidFill>
                <a:latin typeface="Book Antiqua" pitchFamily="18" charset="0"/>
              </a:rPr>
              <a:t>ct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 ;   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x</a:t>
            </a:r>
            <a:r>
              <a:rPr lang="cs-CZ" sz="3000" b="1" baseline="-25000" dirty="0" smtClean="0">
                <a:solidFill>
                  <a:schemeClr val="hlink"/>
                </a:solidFill>
                <a:latin typeface="Book Antiqua" pitchFamily="18" charset="0"/>
              </a:rPr>
              <a:t>0</a:t>
            </a:r>
            <a:r>
              <a:rPr lang="en-US" sz="3000" b="1" dirty="0" smtClean="0">
                <a:solidFill>
                  <a:schemeClr val="hlink"/>
                </a:solidFill>
                <a:latin typeface="Book Antiqua" pitchFamily="18" charset="0"/>
              </a:rPr>
              <a:t>’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sz="3000" b="1" i="1" dirty="0">
                <a:solidFill>
                  <a:srgbClr val="CC0000"/>
                </a:solidFill>
                <a:latin typeface="Book Antiqua" pitchFamily="18" charset="0"/>
              </a:rPr>
              <a:t>= </a:t>
            </a:r>
            <a:r>
              <a:rPr lang="cs-CZ" sz="3000" b="1" i="1" dirty="0" err="1" smtClean="0">
                <a:solidFill>
                  <a:srgbClr val="CC0000"/>
                </a:solidFill>
                <a:latin typeface="Book Antiqua" pitchFamily="18" charset="0"/>
              </a:rPr>
              <a:t>ct</a:t>
            </a:r>
            <a:r>
              <a:rPr lang="en-US" sz="3000" b="1" dirty="0" smtClean="0">
                <a:solidFill>
                  <a:schemeClr val="hlink"/>
                </a:solidFill>
                <a:latin typeface="Book Antiqua" pitchFamily="18" charset="0"/>
              </a:rPr>
              <a:t>’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.</a:t>
            </a:r>
            <a:endParaRPr lang="cs-CZ" sz="3000" i="1" dirty="0">
              <a:latin typeface="Book Antiqua" pitchFamily="18" charset="0"/>
            </a:endParaRPr>
          </a:p>
        </p:txBody>
      </p:sp>
      <p:sp>
        <p:nvSpPr>
          <p:cNvPr id="79882" name="Rectangle 10"/>
          <p:cNvSpPr>
            <a:spLocks noChangeArrowheads="1"/>
          </p:cNvSpPr>
          <p:nvPr/>
        </p:nvSpPr>
        <p:spPr bwMode="auto">
          <a:xfrm>
            <a:off x="4784725" y="4359275"/>
            <a:ext cx="3336925" cy="990600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21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557213" y="404813"/>
            <a:ext cx="47863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Podmínky pro trafo</a:t>
            </a:r>
            <a:endParaRPr lang="en-US" sz="4000" i="1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250825" y="4365625"/>
            <a:ext cx="8713788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i="1">
                <a:latin typeface="Book Antiqua" pitchFamily="18" charset="0"/>
              </a:rPr>
              <a:t>				</a:t>
            </a:r>
            <a:r>
              <a:rPr lang="en-GB" sz="3000">
                <a:latin typeface="Book Antiqua" pitchFamily="18" charset="0"/>
              </a:rPr>
              <a:t>		</a:t>
            </a:r>
            <a:r>
              <a:rPr lang="en-GB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x’</a:t>
            </a:r>
            <a:r>
              <a:rPr lang="cs-CZ" sz="3000" i="1">
                <a:latin typeface="Book Antiqua" pitchFamily="18" charset="0"/>
              </a:rPr>
              <a:t>  = </a:t>
            </a:r>
            <a:r>
              <a:rPr lang="el-GR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en-GB" sz="3000" i="1">
                <a:latin typeface="Book Antiqua" pitchFamily="18" charset="0"/>
              </a:rPr>
              <a:t>x </a:t>
            </a:r>
            <a:r>
              <a:rPr lang="cs-CZ" sz="3000" i="1">
                <a:latin typeface="Book Antiqua" pitchFamily="18" charset="0"/>
              </a:rPr>
              <a:t>  </a:t>
            </a:r>
            <a:r>
              <a:rPr lang="en-GB" sz="3000" i="1">
                <a:latin typeface="Book Antiqua" pitchFamily="18" charset="0"/>
              </a:rPr>
              <a:t>–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CC0000"/>
                </a:solidFill>
                <a:latin typeface="Book Antiqua" pitchFamily="18" charset="0"/>
              </a:rPr>
              <a:t>B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cs-CZ" sz="3000">
                <a:latin typeface="Book Antiqua" pitchFamily="18" charset="0"/>
              </a:rPr>
              <a:t>)</a:t>
            </a:r>
            <a:br>
              <a:rPr lang="cs-CZ" sz="3000">
                <a:latin typeface="Book Antiqua" pitchFamily="18" charset="0"/>
              </a:rPr>
            </a:br>
            <a:r>
              <a:rPr lang="cs-CZ" sz="3000">
                <a:latin typeface="Book Antiqua" pitchFamily="18" charset="0"/>
              </a:rPr>
              <a:t>					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’</a:t>
            </a:r>
            <a:r>
              <a:rPr lang="cs-CZ" sz="3000" i="1">
                <a:latin typeface="Book Antiqua" pitchFamily="18" charset="0"/>
              </a:rPr>
              <a:t> = </a:t>
            </a:r>
            <a:r>
              <a:rPr lang="el-GR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cs-CZ" sz="3000">
                <a:solidFill>
                  <a:srgbClr val="CC0000"/>
                </a:solidFill>
                <a:latin typeface="Book Antiqua" pitchFamily="18" charset="0"/>
              </a:rPr>
              <a:t>C</a:t>
            </a:r>
            <a:r>
              <a:rPr lang="cs-CZ" sz="3000">
                <a:latin typeface="Book Antiqua" pitchFamily="18" charset="0"/>
              </a:rPr>
              <a:t> </a:t>
            </a:r>
            <a:r>
              <a:rPr lang="cs-CZ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 –</a:t>
            </a:r>
            <a:r>
              <a:rPr lang="cs-CZ" sz="3000" i="1">
                <a:latin typeface="Book Antiqua" pitchFamily="18" charset="0"/>
              </a:rPr>
              <a:t>  </a:t>
            </a:r>
            <a:r>
              <a:rPr 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latin typeface="Book Antiqua" pitchFamily="18" charset="0"/>
              </a:rPr>
              <a:t>x</a:t>
            </a:r>
            <a:r>
              <a:rPr lang="cs-CZ" sz="3000">
                <a:latin typeface="Book Antiqua" pitchFamily="18" charset="0"/>
              </a:rPr>
              <a:t>)</a:t>
            </a:r>
            <a:endParaRPr lang="en-GB" sz="300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1397000"/>
            <a:ext cx="8713788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AutoNum type="arabicPeriod"/>
            </a:pP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S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’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má vůči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S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rychlost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V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AutoNum type="arabicPeriod"/>
            </a:pP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S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má vůči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S</a:t>
            </a:r>
            <a:r>
              <a:rPr lang="en-GB" sz="3000" i="1" dirty="0">
                <a:solidFill>
                  <a:schemeClr val="tx2"/>
                </a:solidFill>
                <a:latin typeface="Book Antiqua" pitchFamily="18" charset="0"/>
              </a:rPr>
              <a:t>’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rychlost –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V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AutoNum type="arabicPeriod"/>
            </a:pP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Která rychlost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en-US" sz="3000" i="1" dirty="0" smtClean="0">
                <a:solidFill>
                  <a:schemeClr val="tx2"/>
                </a:solidFill>
                <a:latin typeface="Book Antiqua" pitchFamily="18" charset="0"/>
              </a:rPr>
              <a:t>w </a:t>
            </a:r>
            <a:r>
              <a:rPr lang="en-US" sz="3000" dirty="0" smtClean="0">
                <a:solidFill>
                  <a:schemeClr val="tx2"/>
                </a:solidFill>
                <a:latin typeface="Book Antiqua" pitchFamily="18" charset="0"/>
              </a:rPr>
              <a:t>(</a:t>
            </a:r>
            <a:r>
              <a:rPr lang="en-US" sz="3000" i="1" dirty="0" smtClean="0">
                <a:solidFill>
                  <a:schemeClr val="tx2"/>
                </a:solidFill>
                <a:latin typeface="Book Antiqua" pitchFamily="18" charset="0"/>
              </a:rPr>
              <a:t>= v/c</a:t>
            </a:r>
            <a:r>
              <a:rPr lang="en-US" sz="3000" baseline="-25000" dirty="0" smtClean="0">
                <a:solidFill>
                  <a:schemeClr val="tx2"/>
                </a:solidFill>
                <a:latin typeface="Book Antiqua" pitchFamily="18" charset="0"/>
              </a:rPr>
              <a:t>0</a:t>
            </a:r>
            <a:r>
              <a:rPr lang="en-US" sz="3000" dirty="0" smtClean="0">
                <a:solidFill>
                  <a:schemeClr val="tx2"/>
                </a:solidFill>
                <a:latin typeface="Book Antiqua" pitchFamily="18" charset="0"/>
              </a:rPr>
              <a:t>)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se zachovává?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/>
            </a:r>
            <a:b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</a:b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	</a:t>
            </a:r>
            <a:r>
              <a:rPr lang="en-US" sz="3000" i="1" dirty="0" smtClean="0">
                <a:solidFill>
                  <a:schemeClr val="tx2"/>
                </a:solidFill>
                <a:latin typeface="Book Antiqua" pitchFamily="18" charset="0"/>
              </a:rPr>
              <a:t>w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= 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∞ 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(současnost):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Galileo; </a:t>
            </a:r>
            <a:endParaRPr lang="cs-CZ" sz="3000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	</a:t>
            </a:r>
            <a:r>
              <a:rPr lang="en-US" sz="3000" i="1" dirty="0" smtClean="0">
                <a:solidFill>
                  <a:schemeClr val="tx2"/>
                </a:solidFill>
                <a:latin typeface="Book Antiqua" pitchFamily="18" charset="0"/>
              </a:rPr>
              <a:t>w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 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= 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1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(</a:t>
            </a:r>
            <a:r>
              <a:rPr lang="cs-CZ" sz="3000" dirty="0" err="1" smtClean="0">
                <a:solidFill>
                  <a:schemeClr val="tx2"/>
                </a:solidFill>
                <a:latin typeface="Book Antiqua" pitchFamily="18" charset="0"/>
              </a:rPr>
              <a:t>rych</a:t>
            </a:r>
            <a:r>
              <a:rPr lang="cs-CZ" sz="3000" dirty="0" smtClean="0">
                <a:solidFill>
                  <a:schemeClr val="tx2"/>
                </a:solidFill>
                <a:latin typeface="Book Antiqua" pitchFamily="18" charset="0"/>
              </a:rPr>
              <a:t>. světla): </a:t>
            </a:r>
            <a:r>
              <a:rPr lang="cs-CZ" sz="3000" dirty="0" err="1" smtClean="0">
                <a:solidFill>
                  <a:schemeClr val="tx2"/>
                </a:solidFill>
                <a:latin typeface="Book Antiqua" pitchFamily="18" charset="0"/>
              </a:rPr>
              <a:t>Lorentz</a:t>
            </a:r>
            <a:endParaRPr lang="cs-CZ" sz="3000" dirty="0">
              <a:solidFill>
                <a:schemeClr val="tx2"/>
              </a:solidFill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AutoNum type="arabicPeriod"/>
            </a:pP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Zpětná </a:t>
            </a:r>
            <a:r>
              <a:rPr lang="cs-CZ" sz="3000" dirty="0" err="1">
                <a:solidFill>
                  <a:schemeClr val="tx2"/>
                </a:solidFill>
                <a:latin typeface="Book Antiqua" pitchFamily="18" charset="0"/>
              </a:rPr>
              <a:t>trafo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má tvar jako přímá s 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V↔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–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V</a:t>
            </a:r>
            <a:endParaRPr lang="cs-CZ" sz="3000" dirty="0">
              <a:solidFill>
                <a:schemeClr val="tx2"/>
              </a:solidFill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AutoNum type="arabicPeriod"/>
            </a:pPr>
            <a:endParaRPr lang="cs-CZ" sz="3000" i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126985" name="Rectangle 9"/>
          <p:cNvSpPr>
            <a:spLocks noChangeArrowheads="1"/>
          </p:cNvSpPr>
          <p:nvPr/>
        </p:nvSpPr>
        <p:spPr bwMode="auto">
          <a:xfrm>
            <a:off x="4784725" y="4359275"/>
            <a:ext cx="3336925" cy="990600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22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642350" cy="1368425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S</a:t>
            </a:r>
            <a:r>
              <a:rPr lang="en-GB" sz="3000" b="1" i="1" smtClean="0">
                <a:solidFill>
                  <a:srgbClr val="CC0000"/>
                </a:solidFill>
                <a:latin typeface="Book Antiqua" pitchFamily="18" charset="0"/>
              </a:rPr>
              <a:t>’</a:t>
            </a: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 má vůči S rychlost </a:t>
            </a:r>
            <a:r>
              <a:rPr lang="el-GR" sz="3000" b="1" i="1" smtClean="0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:</a:t>
            </a:r>
            <a:r>
              <a:rPr lang="cs-CZ" sz="3000" smtClean="0">
                <a:latin typeface="Book Antiqua" pitchFamily="18" charset="0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smtClean="0">
                <a:latin typeface="Book Antiqua" pitchFamily="18" charset="0"/>
              </a:rPr>
              <a:t>Počátek 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0 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ve všech časech x</a:t>
            </a:r>
            <a:r>
              <a:rPr lang="cs-CZ" sz="3000" baseline="-25000" smtClean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vyhovuje podmínce</a:t>
            </a:r>
            <a:b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 = V t 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cs-CZ" sz="3000" baseline="-25000" smtClean="0">
                <a:solidFill>
                  <a:schemeClr val="tx1"/>
                </a:solidFill>
                <a:latin typeface="Book Antiqua" pitchFamily="18" charset="0"/>
              </a:rPr>
              <a:t>0</a:t>
            </a: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1767072E-B2E1-43B0-8CB9-72FAA95E8FE5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23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Lorentzova trafo (odvození, 1.krok)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50825" y="4191000"/>
            <a:ext cx="87010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				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B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				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>
                <a:solidFill>
                  <a:srgbClr val="CC0000"/>
                </a:solidFill>
                <a:latin typeface="Book Antiqua" pitchFamily="18" charset="0"/>
              </a:rPr>
              <a:t>C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179388" y="2708275"/>
            <a:ext cx="896461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latin typeface="Book Antiqua" pitchFamily="18" charset="0"/>
              </a:rPr>
              <a:t>Odtud plyne </a:t>
            </a:r>
            <a:r>
              <a:rPr lang="cs-CZ" altLang="cs-CZ" sz="3000" i="1">
                <a:latin typeface="Book Antiqua" pitchFamily="18" charset="0"/>
              </a:rPr>
              <a:t>B</a:t>
            </a:r>
            <a:r>
              <a:rPr lang="cs-CZ" altLang="cs-CZ" sz="3000"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>
                <a:latin typeface="Book Antiqua" pitchFamily="18" charset="0"/>
              </a:rPr>
              <a:t> (ostatní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, C, D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zatím libovolná)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81930" name="Rectangle 10"/>
          <p:cNvSpPr>
            <a:spLocks noChangeArrowheads="1"/>
          </p:cNvSpPr>
          <p:nvPr/>
        </p:nvSpPr>
        <p:spPr bwMode="auto">
          <a:xfrm>
            <a:off x="4876800" y="4244975"/>
            <a:ext cx="3276600" cy="976313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" name="Zástupný symbol pro obsah 2"/>
          <p:cNvSpPr>
            <a:spLocks/>
          </p:cNvSpPr>
          <p:nvPr/>
        </p:nvSpPr>
        <p:spPr bwMode="auto">
          <a:xfrm>
            <a:off x="260350" y="4203700"/>
            <a:ext cx="87010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 i="1" dirty="0">
                <a:solidFill>
                  <a:srgbClr val="009900"/>
                </a:solidFill>
                <a:latin typeface="Book Antiqua" pitchFamily="18" charset="0"/>
              </a:rPr>
              <a:t>0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dirty="0">
                <a:solidFill>
                  <a:srgbClr val="009900"/>
                </a:solidFill>
                <a:latin typeface="Book Antiqua" pitchFamily="18" charset="0"/>
              </a:rPr>
              <a:t>B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 dirty="0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 dirty="0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b="1" i="1" dirty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 dirty="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 dirty="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 dirty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(C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	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 dirty="0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dirty="0">
                <a:solidFill>
                  <a:srgbClr val="CC0000"/>
                </a:solidFill>
                <a:latin typeface="Book Antiqua" pitchFamily="18" charset="0"/>
              </a:rPr>
              <a:t>C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altLang="cs-CZ" sz="3000" i="1" dirty="0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 dirty="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Hledáme zbývající 3 parametry </a:t>
            </a:r>
            <a:r>
              <a:rPr lang="el-GR" altLang="cs-CZ" sz="3000" i="1" dirty="0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rgbClr val="CC0000"/>
                </a:solidFill>
                <a:latin typeface="Book Antiqua" pitchFamily="18" charset="0"/>
              </a:rPr>
              <a:t>, C, D.</a:t>
            </a:r>
          </a:p>
        </p:txBody>
      </p:sp>
      <p:sp>
        <p:nvSpPr>
          <p:cNvPr id="11" name="Zástupný symbol pro obsah 2"/>
          <p:cNvSpPr>
            <a:spLocks/>
          </p:cNvSpPr>
          <p:nvPr/>
        </p:nvSpPr>
        <p:spPr bwMode="auto">
          <a:xfrm>
            <a:off x="158750" y="4205288"/>
            <a:ext cx="4443413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 i="1" dirty="0">
                <a:solidFill>
                  <a:srgbClr val="009900"/>
                </a:solidFill>
                <a:latin typeface="Book Antiqua" pitchFamily="18" charset="0"/>
              </a:rPr>
              <a:t> 0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 dirty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– </a:t>
            </a:r>
            <a:r>
              <a:rPr lang="cs-CZ" altLang="cs-CZ" sz="3000" i="1" dirty="0">
                <a:solidFill>
                  <a:srgbClr val="009900"/>
                </a:solidFill>
                <a:latin typeface="Book Antiqua" pitchFamily="18" charset="0"/>
              </a:rPr>
              <a:t>B</a:t>
            </a:r>
            <a:r>
              <a:rPr lang="en-GB" altLang="cs-CZ" sz="30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 dirty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dirty="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endParaRPr lang="cs-CZ" altLang="cs-CZ" sz="3000" i="1" dirty="0">
              <a:solidFill>
                <a:srgbClr val="CC0000"/>
              </a:solidFill>
              <a:latin typeface="Book Antiqua" pitchFamily="18" charset="0"/>
            </a:endParaRPr>
          </a:p>
        </p:txBody>
      </p:sp>
      <p:sp>
        <p:nvSpPr>
          <p:cNvPr id="12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22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8193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642350" cy="1368425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S má vůči S</a:t>
            </a:r>
            <a:r>
              <a:rPr lang="en-GB" sz="3000" b="1" i="1" dirty="0" smtClean="0">
                <a:solidFill>
                  <a:srgbClr val="CC0000"/>
                </a:solidFill>
                <a:latin typeface="Book Antiqua" pitchFamily="18" charset="0"/>
              </a:rPr>
              <a:t>’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rychlost – </a:t>
            </a:r>
            <a:r>
              <a:rPr lang="el-GR" sz="3000" b="1" i="1" dirty="0" smtClean="0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:</a:t>
            </a:r>
            <a:r>
              <a:rPr lang="cs-CZ" sz="3000" dirty="0" smtClean="0">
                <a:latin typeface="Book Antiqua" pitchFamily="18" charset="0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  <a:defRPr/>
            </a:pPr>
            <a:r>
              <a:rPr lang="cs-CZ" sz="3000" dirty="0" smtClean="0">
                <a:latin typeface="Book Antiqua" pitchFamily="18" charset="0"/>
              </a:rPr>
              <a:t>Počátek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sz="3000" baseline="-250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cs-CZ" sz="3000" dirty="0" smtClean="0">
                <a:solidFill>
                  <a:schemeClr val="tx1"/>
                </a:solidFill>
                <a:latin typeface="Book Antiqua" pitchFamily="18" charset="0"/>
              </a:rPr>
              <a:t>0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ve všech časech x</a:t>
            </a:r>
            <a:r>
              <a:rPr lang="cs-CZ" sz="3000" baseline="-25000" dirty="0" smtClean="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vyhovuje podmínce</a:t>
            </a:r>
            <a:b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x’ 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V t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sz="3000" i="1" dirty="0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sz="3000" i="1" dirty="0" smtClean="0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cs-CZ" sz="3000" baseline="-25000" dirty="0" smtClean="0">
                <a:solidFill>
                  <a:schemeClr val="tx1"/>
                </a:solidFill>
                <a:latin typeface="Book Antiqua" pitchFamily="18" charset="0"/>
              </a:rPr>
              <a:t>0 </a:t>
            </a:r>
            <a:r>
              <a:rPr lang="en-GB" sz="3000" i="1" dirty="0" smtClean="0">
                <a:solidFill>
                  <a:schemeClr val="tx1"/>
                </a:solidFill>
                <a:latin typeface="Book Antiqua" pitchFamily="18" charset="0"/>
              </a:rPr>
              <a:t>’</a:t>
            </a:r>
            <a:endParaRPr lang="cs-CZ" sz="3000" i="1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3BDB9647-9D14-4943-BC6D-1D7DF9F96751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24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1749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Lorentzova trafo (odvození, 2.krok)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88925" y="4221163"/>
            <a:ext cx="8855075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C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      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	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14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Hledáme zbývající 2 parametry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179388" y="2708275"/>
            <a:ext cx="896461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latin typeface="Book Antiqua" pitchFamily="18" charset="0"/>
              </a:rPr>
              <a:t>Odtud plyne </a:t>
            </a:r>
            <a:r>
              <a:rPr lang="en-GB" altLang="cs-CZ" sz="3000" i="1">
                <a:latin typeface="Book Antiqua" pitchFamily="18" charset="0"/>
              </a:rPr>
              <a:t>C</a:t>
            </a:r>
            <a:r>
              <a:rPr lang="cs-CZ" altLang="cs-CZ" sz="3000">
                <a:latin typeface="Book Antiqua" pitchFamily="18" charset="0"/>
              </a:rPr>
              <a:t> =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1 </a:t>
            </a:r>
            <a:r>
              <a:rPr lang="cs-CZ" altLang="cs-CZ" sz="3000">
                <a:latin typeface="Book Antiqua" pitchFamily="18" charset="0"/>
              </a:rPr>
              <a:t>(ostatní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, D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zatím libovolná)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3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83977" name="Rectangle 9"/>
          <p:cNvSpPr>
            <a:spLocks noChangeArrowheads="1"/>
          </p:cNvSpPr>
          <p:nvPr/>
        </p:nvSpPr>
        <p:spPr bwMode="auto">
          <a:xfrm>
            <a:off x="4876800" y="4221163"/>
            <a:ext cx="3368675" cy="960437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288925" y="4230688"/>
            <a:ext cx="8855075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				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	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	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C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1" name="Zástupný symbol pro obsah 2"/>
          <p:cNvSpPr>
            <a:spLocks/>
          </p:cNvSpPr>
          <p:nvPr/>
        </p:nvSpPr>
        <p:spPr bwMode="auto">
          <a:xfrm>
            <a:off x="288925" y="4230688"/>
            <a:ext cx="8855075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    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rgbClr val="009900"/>
                </a:solidFill>
                <a:latin typeface="Book Antiqua" pitchFamily="18" charset="0"/>
              </a:rPr>
              <a:t>C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      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	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   </a:t>
            </a:r>
            <a:r>
              <a:rPr lang="cs-CZ" altLang="cs-CZ" sz="28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altLang="cs-CZ" sz="3000" i="1">
                <a:solidFill>
                  <a:srgbClr val="CC0000"/>
                </a:solidFill>
                <a:latin typeface="Book Antiqua" pitchFamily="18" charset="0"/>
              </a:rPr>
              <a:t>D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2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33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83977" grpId="0" animBg="1"/>
      <p:bldP spid="9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642350" cy="6477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R</a:t>
            </a:r>
            <a:r>
              <a:rPr lang="cs-CZ" altLang="cs-CZ" sz="3000" b="1" i="1" dirty="0" err="1" smtClean="0">
                <a:solidFill>
                  <a:srgbClr val="CC0000"/>
                </a:solidFill>
                <a:latin typeface="Book Antiqua" pitchFamily="18" charset="0"/>
              </a:rPr>
              <a:t>ychlost</a:t>
            </a:r>
            <a:r>
              <a:rPr lang="cs-CZ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en-US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w</a:t>
            </a:r>
            <a:r>
              <a:rPr lang="cs-CZ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= </a:t>
            </a:r>
            <a:r>
              <a:rPr lang="en-GB" altLang="cs-CZ" sz="3000" b="1" dirty="0" smtClean="0">
                <a:solidFill>
                  <a:srgbClr val="CC0000"/>
                </a:solidFill>
                <a:latin typeface="Book Antiqua" pitchFamily="18" charset="0"/>
              </a:rPr>
              <a:t>1 </a:t>
            </a:r>
            <a:r>
              <a:rPr lang="cs-CZ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se zachovává</a:t>
            </a: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: x/x</a:t>
            </a:r>
            <a:r>
              <a:rPr lang="en-GB" altLang="cs-CZ" sz="3000" b="1" baseline="-25000" dirty="0" smtClean="0">
                <a:solidFill>
                  <a:srgbClr val="CC0000"/>
                </a:solidFill>
                <a:latin typeface="Book Antiqua" pitchFamily="18" charset="0"/>
              </a:rPr>
              <a:t>0</a:t>
            </a:r>
            <a:r>
              <a:rPr lang="cs-CZ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= </a:t>
            </a:r>
            <a:r>
              <a:rPr lang="en-GB" altLang="cs-CZ" sz="3000" b="1" dirty="0" smtClean="0">
                <a:solidFill>
                  <a:srgbClr val="CC0000"/>
                </a:solidFill>
                <a:latin typeface="Book Antiqua" pitchFamily="18" charset="0"/>
              </a:rPr>
              <a:t>1 → </a:t>
            </a: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x’/x</a:t>
            </a:r>
            <a:r>
              <a:rPr lang="en-GB" altLang="cs-CZ" sz="3000" b="1" baseline="-25000" dirty="0" smtClean="0">
                <a:solidFill>
                  <a:srgbClr val="CC0000"/>
                </a:solidFill>
                <a:latin typeface="Book Antiqua" pitchFamily="18" charset="0"/>
              </a:rPr>
              <a:t>0</a:t>
            </a:r>
            <a:r>
              <a:rPr lang="en-GB" altLang="cs-CZ" sz="3000" b="1" i="1" dirty="0" smtClean="0">
                <a:solidFill>
                  <a:srgbClr val="CC0000"/>
                </a:solidFill>
                <a:latin typeface="Book Antiqua" pitchFamily="18" charset="0"/>
              </a:rPr>
              <a:t>’ = </a:t>
            </a:r>
            <a:r>
              <a:rPr lang="en-GB" altLang="cs-CZ" sz="3000" b="1" dirty="0" smtClean="0">
                <a:solidFill>
                  <a:srgbClr val="CC0000"/>
                </a:solidFill>
                <a:latin typeface="Book Antiqua" pitchFamily="18" charset="0"/>
              </a:rPr>
              <a:t>1</a:t>
            </a:r>
            <a:endParaRPr lang="cs-CZ" altLang="cs-CZ" sz="3000" dirty="0" smtClean="0"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474F07E3-F282-462B-81AA-C659B0560973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25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2773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Lorentzova trafo (odvození, </a:t>
            </a:r>
            <a:r>
              <a:rPr lang="en-GB" altLang="cs-CZ" sz="4000" b="1" i="1">
                <a:solidFill>
                  <a:schemeClr val="tx1"/>
                </a:solidFill>
                <a:latin typeface="Book Antiqua" pitchFamily="18" charset="0"/>
              </a:rPr>
              <a:t>3</a:t>
            </a: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.krok)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88925" y="4205288"/>
            <a:ext cx="8626475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b="1" i="1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179388" y="1916113"/>
            <a:ext cx="8964612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   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  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baseline="5000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  </a:t>
            </a:r>
            <a:r>
              <a:rPr lang="cs-CZ" altLang="cs-CZ" sz="3000" i="1" baseline="5000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4662488" y="4221163"/>
            <a:ext cx="3336925" cy="898525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4248150" y="4206875"/>
            <a:ext cx="3825875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0" name="Zástupný symbol pro obsah 2"/>
          <p:cNvSpPr>
            <a:spLocks/>
          </p:cNvSpPr>
          <p:nvPr/>
        </p:nvSpPr>
        <p:spPr bwMode="auto">
          <a:xfrm>
            <a:off x="284163" y="4216400"/>
            <a:ext cx="8626475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	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b="1" i="1">
                <a:solidFill>
                  <a:srgbClr val="CC0000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	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rgbClr val="CC0000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b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</a:b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Hledáme zbývající 1 parametr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11" name="Zástupný symbol pro obsah 2"/>
          <p:cNvSpPr>
            <a:spLocks/>
          </p:cNvSpPr>
          <p:nvPr/>
        </p:nvSpPr>
        <p:spPr bwMode="auto">
          <a:xfrm>
            <a:off x="174625" y="1916113"/>
            <a:ext cx="8964613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   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  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u="sng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 u="sng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 u="sng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u="sng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GB" altLang="cs-CZ" sz="3000">
                <a:solidFill>
                  <a:schemeClr val="hlink"/>
                </a:solidFill>
                <a:latin typeface="Book Antiqua" pitchFamily="18" charset="0"/>
              </a:rPr>
              <a:t> 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/>
            </a:r>
            <a:b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baseline="5000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  </a:t>
            </a:r>
            <a:r>
              <a:rPr lang="cs-CZ" altLang="cs-CZ" sz="3000" i="1" baseline="5000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 baseline="50000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D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 </a:t>
            </a:r>
            <a:endParaRPr lang="en-GB" altLang="cs-CZ" sz="300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>
                <a:latin typeface="Book Antiqua" pitchFamily="18" charset="0"/>
              </a:rPr>
              <a:t>Odtud plyne </a:t>
            </a:r>
            <a:r>
              <a:rPr lang="en-GB" altLang="cs-CZ" sz="3000" i="1">
                <a:latin typeface="Book Antiqua" pitchFamily="18" charset="0"/>
              </a:rPr>
              <a:t>D</a:t>
            </a:r>
            <a:r>
              <a:rPr lang="cs-CZ" altLang="cs-CZ" sz="3000"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>
                <a:latin typeface="Book Antiqua" pitchFamily="18" charset="0"/>
              </a:rPr>
              <a:t>  (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je zatím libovolné)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7" name="Ovál 6"/>
          <p:cNvSpPr/>
          <p:nvPr/>
        </p:nvSpPr>
        <p:spPr>
          <a:xfrm>
            <a:off x="5202238" y="1106488"/>
            <a:ext cx="1450975" cy="958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6999288" y="1054100"/>
            <a:ext cx="1682750" cy="10112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7677150" y="2049463"/>
            <a:ext cx="93186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3000">
                <a:latin typeface="Book Antiqua" pitchFamily="18" charset="0"/>
              </a:rPr>
              <a:t>= 1</a:t>
            </a:r>
          </a:p>
        </p:txBody>
      </p:sp>
      <p:sp>
        <p:nvSpPr>
          <p:cNvPr id="15" name="Ovál 14"/>
          <p:cNvSpPr/>
          <p:nvPr/>
        </p:nvSpPr>
        <p:spPr>
          <a:xfrm>
            <a:off x="6978650" y="1069975"/>
            <a:ext cx="1122363" cy="9588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24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5" grpId="0" animBg="1"/>
      <p:bldP spid="9" grpId="0" build="allAtOnce"/>
      <p:bldP spid="7" grpId="0" animBg="1"/>
      <p:bldP spid="7" grpId="1" animBg="1"/>
      <p:bldP spid="13" grpId="0" animBg="1"/>
      <p:bldP spid="13" grpId="1" animBg="1"/>
      <p:bldP spid="8" grpId="0"/>
      <p:bldP spid="15" grpId="0" animBg="1"/>
      <p:bldP spid="15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1268413"/>
            <a:ext cx="8642350" cy="6477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b="1" i="1" smtClean="0">
                <a:solidFill>
                  <a:srgbClr val="CC0000"/>
                </a:solidFill>
                <a:latin typeface="Book Antiqua" pitchFamily="18" charset="0"/>
              </a:rPr>
              <a:t>Zpětná transformace má stejný tvar jako přímá;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1400" b="1" i="1" smtClean="0">
                <a:solidFill>
                  <a:srgbClr val="CC0000"/>
                </a:solidFill>
                <a:latin typeface="Book Antiqua" pitchFamily="18" charset="0"/>
              </a:rPr>
              <a:t>vyřešíme původní soustavu  x´=… x</a:t>
            </a:r>
            <a:r>
              <a:rPr lang="cs-CZ" altLang="cs-CZ" sz="1400" b="1" i="1" baseline="-25000" smtClean="0">
                <a:solidFill>
                  <a:srgbClr val="CC0000"/>
                </a:solidFill>
                <a:latin typeface="Book Antiqua" pitchFamily="18" charset="0"/>
              </a:rPr>
              <a:t>0</a:t>
            </a:r>
            <a:r>
              <a:rPr lang="cs-CZ" altLang="cs-CZ" sz="1400" b="1" i="1" smtClean="0">
                <a:solidFill>
                  <a:srgbClr val="CC0000"/>
                </a:solidFill>
                <a:latin typeface="Book Antiqua" pitchFamily="18" charset="0"/>
              </a:rPr>
              <a:t>´=… , abychom dostali  x =… x</a:t>
            </a:r>
            <a:r>
              <a:rPr lang="cs-CZ" altLang="cs-CZ" sz="1400" b="1" i="1" baseline="-25000" smtClean="0">
                <a:solidFill>
                  <a:srgbClr val="CC0000"/>
                </a:solidFill>
                <a:latin typeface="Book Antiqua" pitchFamily="18" charset="0"/>
              </a:rPr>
              <a:t>0</a:t>
            </a:r>
            <a:r>
              <a:rPr lang="cs-CZ" altLang="cs-CZ" sz="1400" b="1" i="1" smtClean="0">
                <a:solidFill>
                  <a:srgbClr val="CC0000"/>
                </a:solidFill>
                <a:latin typeface="Book Antiqua" pitchFamily="18" charset="0"/>
              </a:rPr>
              <a:t> =… </a:t>
            </a:r>
            <a:endParaRPr lang="cs-CZ" altLang="cs-CZ" sz="1400" smtClean="0"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4768149B-AC16-4616-9AD1-70F0408C41DE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26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3797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4000" b="1" i="1">
                <a:solidFill>
                  <a:schemeClr val="tx1"/>
                </a:solidFill>
                <a:latin typeface="Book Antiqua" pitchFamily="18" charset="0"/>
              </a:rPr>
              <a:t>Lorentzova trafo (odvození, 4.krok)</a:t>
            </a:r>
            <a:endParaRPr lang="en-US" altLang="cs-CZ" sz="4000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88925" y="4192588"/>
            <a:ext cx="5297488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a‘)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+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 =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(1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b‘)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+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=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(1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endParaRPr lang="cs-CZ" altLang="cs-CZ" sz="24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14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179388" y="1916113"/>
            <a:ext cx="8964612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a)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 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b)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+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cs-CZ" altLang="cs-CZ" sz="30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179388" y="2997200"/>
            <a:ext cx="8964612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+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(1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+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(1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 baseline="3000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2000">
                <a:solidFill>
                  <a:schemeClr val="tx1"/>
                </a:solidFill>
                <a:latin typeface="Book Antiqua" pitchFamily="18" charset="0"/>
              </a:rPr>
              <a:t>roznásobíme </a:t>
            </a:r>
            <a:r>
              <a:rPr lang="el-GR" altLang="cs-CZ" sz="2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88075" name="Line 11"/>
          <p:cNvSpPr>
            <a:spLocks noChangeShapeType="1"/>
          </p:cNvSpPr>
          <p:nvPr/>
        </p:nvSpPr>
        <p:spPr bwMode="auto">
          <a:xfrm flipH="1">
            <a:off x="4022725" y="3140075"/>
            <a:ext cx="1082675" cy="90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8077" name="Line 13"/>
          <p:cNvSpPr>
            <a:spLocks noChangeShapeType="1"/>
          </p:cNvSpPr>
          <p:nvPr/>
        </p:nvSpPr>
        <p:spPr bwMode="auto">
          <a:xfrm flipH="1">
            <a:off x="4160838" y="3246438"/>
            <a:ext cx="2849562" cy="395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8078" name="Rectangle 14"/>
          <p:cNvSpPr>
            <a:spLocks noChangeArrowheads="1"/>
          </p:cNvSpPr>
          <p:nvPr/>
        </p:nvSpPr>
        <p:spPr bwMode="auto">
          <a:xfrm>
            <a:off x="3748088" y="4268788"/>
            <a:ext cx="1476375" cy="427037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8079" name="Rectangle 15"/>
          <p:cNvSpPr>
            <a:spLocks noChangeArrowheads="1"/>
          </p:cNvSpPr>
          <p:nvPr/>
        </p:nvSpPr>
        <p:spPr bwMode="auto">
          <a:xfrm>
            <a:off x="3792538" y="4738688"/>
            <a:ext cx="1431925" cy="425450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8080" name="Rectangle 16"/>
          <p:cNvSpPr>
            <a:spLocks noChangeArrowheads="1"/>
          </p:cNvSpPr>
          <p:nvPr/>
        </p:nvSpPr>
        <p:spPr bwMode="auto">
          <a:xfrm>
            <a:off x="5775325" y="4192588"/>
            <a:ext cx="2833688" cy="411162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8081" name="Text Box 17"/>
          <p:cNvSpPr txBox="1">
            <a:spLocks noChangeArrowheads="1"/>
          </p:cNvSpPr>
          <p:nvPr/>
        </p:nvSpPr>
        <p:spPr bwMode="auto">
          <a:xfrm>
            <a:off x="5224463" y="4722813"/>
            <a:ext cx="35956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chemeClr val="hlink"/>
                </a:solidFill>
                <a:latin typeface="Book Antiqua" pitchFamily="18" charset="0"/>
              </a:rPr>
              <a:t>(levou stranu napravo)</a:t>
            </a:r>
            <a:endParaRPr lang="en-US" altLang="cs-CZ" sz="2400">
              <a:solidFill>
                <a:schemeClr val="hlink"/>
              </a:solidFill>
              <a:latin typeface="Book Antiqua" pitchFamily="18" charset="0"/>
            </a:endParaRPr>
          </a:p>
        </p:txBody>
      </p:sp>
      <p:sp>
        <p:nvSpPr>
          <p:cNvPr id="88082" name="Rectangle 18"/>
          <p:cNvSpPr>
            <a:spLocks noChangeArrowheads="1"/>
          </p:cNvSpPr>
          <p:nvPr/>
        </p:nvSpPr>
        <p:spPr bwMode="auto">
          <a:xfrm>
            <a:off x="5572125" y="4783138"/>
            <a:ext cx="3175000" cy="381000"/>
          </a:xfrm>
          <a:prstGeom prst="rect">
            <a:avLst/>
          </a:prstGeom>
          <a:solidFill>
            <a:schemeClr val="accent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5981700" y="4141788"/>
            <a:ext cx="2454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>
                <a:solidFill>
                  <a:schemeClr val="hlink"/>
                </a:solidFill>
                <a:latin typeface="Book Antiqua" pitchFamily="18" charset="0"/>
              </a:rPr>
              <a:t>inverzní trafo</a:t>
            </a:r>
            <a:endParaRPr lang="cs-CZ" altLang="cs-CZ" sz="240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219075" y="5313363"/>
            <a:ext cx="876935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2400">
                <a:latin typeface="Book Antiqua" pitchFamily="18" charset="0"/>
              </a:rPr>
              <a:t>je-li </a:t>
            </a:r>
            <a:r>
              <a:rPr lang="el-GR" altLang="cs-CZ" sz="2400" i="1">
                <a:latin typeface="Book Antiqua" pitchFamily="18" charset="0"/>
              </a:rPr>
              <a:t>γ </a:t>
            </a:r>
            <a:r>
              <a:rPr lang="cs-CZ" altLang="cs-CZ" sz="2400" b="1" i="1" baseline="30000">
                <a:latin typeface="Book Antiqua" pitchFamily="18" charset="0"/>
              </a:rPr>
              <a:t>2</a:t>
            </a:r>
            <a:r>
              <a:rPr lang="cs-CZ" altLang="cs-CZ" sz="2400" i="1">
                <a:latin typeface="Book Antiqua" pitchFamily="18" charset="0"/>
              </a:rPr>
              <a:t> =  </a:t>
            </a:r>
            <a:r>
              <a:rPr lang="cs-CZ" altLang="cs-CZ" sz="2400">
                <a:latin typeface="Book Antiqua" pitchFamily="18" charset="0"/>
              </a:rPr>
              <a:t>1 /(1 – </a:t>
            </a:r>
            <a:r>
              <a:rPr lang="el-GR" altLang="cs-CZ" sz="2400" i="1">
                <a:latin typeface="Book Antiqua" pitchFamily="18" charset="0"/>
              </a:rPr>
              <a:t>β</a:t>
            </a:r>
            <a:r>
              <a:rPr lang="cs-CZ" altLang="cs-CZ" sz="2400" b="1" i="1" baseline="30000">
                <a:latin typeface="Book Antiqua" pitchFamily="18" charset="0"/>
              </a:rPr>
              <a:t>2 </a:t>
            </a:r>
            <a:r>
              <a:rPr lang="cs-CZ" altLang="cs-CZ" sz="2400">
                <a:latin typeface="Book Antiqua" pitchFamily="18" charset="0"/>
              </a:rPr>
              <a:t>), má inverzní trafo stejný tvar jako přímá.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662488" y="1916113"/>
            <a:ext cx="909637" cy="1008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6669088" y="1916113"/>
            <a:ext cx="879475" cy="1008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1" name="Zástupný symbol pro obsah 2"/>
          <p:cNvSpPr>
            <a:spLocks/>
          </p:cNvSpPr>
          <p:nvPr/>
        </p:nvSpPr>
        <p:spPr bwMode="auto">
          <a:xfrm>
            <a:off x="179388" y="1914525"/>
            <a:ext cx="896461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a)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 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1</a:t>
            </a:r>
            <a:r>
              <a:rPr lang="cs-CZ" altLang="cs-CZ" sz="3000" b="1" i="1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endParaRPr lang="en-US" altLang="cs-CZ" sz="30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b)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+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	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1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30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2" name="Zástupný symbol pro obsah 2"/>
          <p:cNvSpPr>
            <a:spLocks/>
          </p:cNvSpPr>
          <p:nvPr/>
        </p:nvSpPr>
        <p:spPr bwMode="auto">
          <a:xfrm>
            <a:off x="185738" y="1914525"/>
            <a:ext cx="896461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a)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  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</a:t>
            </a:r>
            <a:r>
              <a:rPr lang="en-GB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1</a:t>
            </a:r>
            <a:r>
              <a:rPr lang="cs-CZ" altLang="cs-CZ" sz="3000" b="1" i="1">
                <a:solidFill>
                  <a:schemeClr val="tx1"/>
                </a:solidFill>
                <a:latin typeface="Book Antiqua" pitchFamily="18" charset="0"/>
              </a:rPr>
              <a:t>		 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</a:t>
            </a:r>
            <a:endParaRPr lang="en-US" altLang="cs-CZ" sz="30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b) 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 +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3000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3000">
                <a:solidFill>
                  <a:schemeClr val="tx1"/>
                </a:solidFill>
                <a:latin typeface="Book Antiqua" pitchFamily="18" charset="0"/>
              </a:rPr>
              <a:t>)		</a:t>
            </a:r>
            <a:r>
              <a:rPr lang="en-US" altLang="cs-CZ" sz="3000">
                <a:solidFill>
                  <a:schemeClr val="tx1"/>
                </a:solidFill>
                <a:latin typeface="Book Antiqua" pitchFamily="18" charset="0"/>
              </a:rPr>
              <a:t>· </a:t>
            </a:r>
            <a:r>
              <a:rPr lang="el-GR" altLang="cs-CZ" sz="3000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altLang="cs-CZ" sz="3000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3000" i="1">
                <a:solidFill>
                  <a:schemeClr val="tx1"/>
                </a:solidFill>
                <a:latin typeface="Book Antiqua" pitchFamily="18" charset="0"/>
              </a:rPr>
              <a:t>		 </a:t>
            </a:r>
            <a:endParaRPr lang="cs-CZ" altLang="cs-CZ" sz="3000">
              <a:solidFill>
                <a:schemeClr val="tx1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endParaRPr lang="cs-CZ" altLang="cs-CZ" sz="30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3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12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38" presetID="8" presetClass="entr" presetSubtype="16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5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88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88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88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88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2000"/>
                                        <p:tgtEl>
                                          <p:spTgt spid="88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5" grpId="0" animBg="1"/>
      <p:bldP spid="88077" grpId="0" animBg="1"/>
      <p:bldP spid="88078" grpId="0" animBg="1"/>
      <p:bldP spid="88079" grpId="0" animBg="1"/>
      <p:bldP spid="88080" grpId="0" animBg="1"/>
      <p:bldP spid="88082" grpId="0" animBg="1"/>
      <p:bldP spid="8" grpId="0"/>
      <p:bldP spid="9" grpId="0"/>
      <p:bldP spid="11" grpId="0" animBg="1"/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0825" y="2709863"/>
            <a:ext cx="8713788" cy="1655762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b="1" i="1" smtClean="0">
                <a:solidFill>
                  <a:srgbClr val="CC0000"/>
                </a:solidFill>
                <a:latin typeface="Book Antiqua" pitchFamily="18" charset="0"/>
              </a:rPr>
              <a:t>Přímá </a:t>
            </a:r>
            <a:r>
              <a:rPr lang="cs-CZ" sz="3000" b="1" i="1" smtClean="0">
                <a:solidFill>
                  <a:schemeClr val="tx1"/>
                </a:solidFill>
                <a:latin typeface="Book Antiqua" pitchFamily="18" charset="0"/>
              </a:rPr>
              <a:t>Lorentzova transformace: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en-GB" sz="3000" i="1" smtClean="0">
                <a:solidFill>
                  <a:srgbClr val="32B503"/>
                </a:solidFill>
                <a:latin typeface="Book Antiqua" pitchFamily="18" charset="0"/>
              </a:rPr>
              <a:t>x’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	 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) 	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(       </a:t>
            </a:r>
            <a:r>
              <a:rPr lang="en-GB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marL="609600" indent="-609600"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sz="3000" i="1" smtClean="0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32B503"/>
                </a:solidFill>
                <a:latin typeface="Book Antiqua" pitchFamily="18" charset="0"/>
              </a:rPr>
              <a:t>0</a:t>
            </a:r>
            <a:r>
              <a:rPr lang="en-GB" sz="3000" i="1" smtClean="0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	 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) 	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GB" sz="3000" i="1" smtClean="0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l-GR" sz="3000" i="1" smtClean="0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cs-CZ" sz="3000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GB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 +     </a:t>
            </a:r>
            <a:r>
              <a:rPr lang="cs-CZ" sz="3000" i="1" smtClean="0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 smtClean="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cs-CZ" sz="3000" smtClean="0">
                <a:solidFill>
                  <a:schemeClr val="tx1"/>
                </a:solidFill>
                <a:latin typeface="Book Antiqua" pitchFamily="18" charset="0"/>
              </a:rPr>
              <a:t>) </a:t>
            </a:r>
            <a:endParaRPr lang="cs-CZ" sz="3000" smtClean="0">
              <a:latin typeface="Book Antiqua" pitchFamily="18" charset="0"/>
            </a:endParaRPr>
          </a:p>
        </p:txBody>
      </p:sp>
      <p:sp>
        <p:nvSpPr>
          <p:cNvPr id="5" name="Zástupný symbol pro zápatí 4"/>
          <p:cNvSpPr txBox="1">
            <a:spLocks noGrp="1"/>
          </p:cNvSpPr>
          <p:nvPr/>
        </p:nvSpPr>
        <p:spPr>
          <a:xfrm>
            <a:off x="3581400" y="76200"/>
            <a:ext cx="28956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95288" y="404813"/>
            <a:ext cx="84248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Lorentzova trafo (shrnutí)</a:t>
            </a:r>
            <a:endParaRPr lang="en-US" sz="4000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250825" y="4581525"/>
            <a:ext cx="8713788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solidFill>
                  <a:srgbClr val="CC0000"/>
                </a:solidFill>
                <a:latin typeface="Book Antiqua" pitchFamily="18" charset="0"/>
              </a:rPr>
              <a:t>Inverzní </a:t>
            </a:r>
            <a:r>
              <a:rPr lang="cs-CZ" sz="3000" b="1" i="1">
                <a:latin typeface="Book Antiqua" pitchFamily="18" charset="0"/>
              </a:rPr>
              <a:t>Lorentzova transformace:</a:t>
            </a:r>
            <a:r>
              <a:rPr lang="cs-CZ" sz="3000" b="1" i="1">
                <a:solidFill>
                  <a:srgbClr val="CC0000"/>
                </a:solidFill>
                <a:latin typeface="Book Antiqua" pitchFamily="18" charset="0"/>
              </a:rPr>
              <a:t>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’ = </a:t>
            </a:r>
            <a:r>
              <a:rPr lang="en-GB" sz="3200" i="1" baseline="6000"/>
              <a:t>–</a:t>
            </a:r>
            <a:r>
              <a:rPr lang="en-GB"/>
              <a:t>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 </a:t>
            </a:r>
            <a:endParaRPr lang="cs-CZ" sz="3000" i="1">
              <a:solidFill>
                <a:srgbClr val="CC0000"/>
              </a:solidFill>
              <a:latin typeface="Book Antiqua" pitchFamily="18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en-GB" sz="3000" i="1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i="1">
                <a:solidFill>
                  <a:srgbClr val="FF3300"/>
                </a:solidFill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	 </a:t>
            </a:r>
            <a:r>
              <a:rPr lang="cs-CZ" sz="3000" i="1">
                <a:latin typeface="Book Antiqua" pitchFamily="18" charset="0"/>
              </a:rPr>
              <a:t>= </a:t>
            </a:r>
            <a:r>
              <a:rPr lang="el-GR" sz="3000" i="1"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x’</a:t>
            </a:r>
            <a:r>
              <a:rPr lang="cs-CZ" sz="3000" i="1">
                <a:latin typeface="Book Antiqua" pitchFamily="18" charset="0"/>
              </a:rPr>
              <a:t>+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cs-CZ" sz="3000" baseline="-25000">
                <a:solidFill>
                  <a:srgbClr val="32B503"/>
                </a:solidFill>
                <a:latin typeface="Book Antiqua" pitchFamily="18" charset="0"/>
              </a:rPr>
              <a:t>0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>
                <a:latin typeface="Book Antiqua" pitchFamily="18" charset="0"/>
              </a:rPr>
              <a:t>) 	</a:t>
            </a:r>
            <a:r>
              <a:rPr lang="cs-CZ" sz="3000" i="1">
                <a:latin typeface="Book Antiqua" pitchFamily="18" charset="0"/>
              </a:rPr>
              <a:t>= </a:t>
            </a:r>
            <a:r>
              <a:rPr lang="el-GR" sz="3000" i="1"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    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x’</a:t>
            </a:r>
            <a:r>
              <a:rPr lang="cs-CZ" sz="3000" i="1">
                <a:latin typeface="Book Antiqua" pitchFamily="18" charset="0"/>
              </a:rPr>
              <a:t>+ 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cs-CZ" sz="3000" baseline="-25000">
                <a:solidFill>
                  <a:srgbClr val="32B503"/>
                </a:solidFill>
                <a:latin typeface="Book Antiqua" pitchFamily="18" charset="0"/>
              </a:rPr>
              <a:t>0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>
                <a:latin typeface="Book Antiqua" pitchFamily="18" charset="0"/>
              </a:rPr>
              <a:t>)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i="1">
                <a:solidFill>
                  <a:srgbClr val="FF3300"/>
                </a:solidFill>
                <a:latin typeface="Book Antiqua" pitchFamily="18" charset="0"/>
              </a:rPr>
              <a:t>x</a:t>
            </a:r>
            <a:r>
              <a:rPr lang="cs-CZ" sz="3000" baseline="-25000">
                <a:solidFill>
                  <a:srgbClr val="FF3300"/>
                </a:solidFill>
                <a:latin typeface="Book Antiqua" pitchFamily="18" charset="0"/>
              </a:rPr>
              <a:t>0</a:t>
            </a:r>
            <a:r>
              <a:rPr lang="cs-CZ" sz="3000" i="1">
                <a:solidFill>
                  <a:srgbClr val="FF3300"/>
                </a:solidFill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	 </a:t>
            </a:r>
            <a:r>
              <a:rPr lang="cs-CZ" sz="3000" i="1">
                <a:latin typeface="Book Antiqua" pitchFamily="18" charset="0"/>
              </a:rPr>
              <a:t>= </a:t>
            </a:r>
            <a:r>
              <a:rPr lang="el-GR" sz="3000" i="1"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en-GB" sz="3000" i="1">
                <a:latin typeface="Book Antiqua" pitchFamily="18" charset="0"/>
              </a:rPr>
              <a:t>x</a:t>
            </a:r>
            <a:r>
              <a:rPr lang="cs-CZ" sz="3000" baseline="-25000">
                <a:latin typeface="Book Antiqua" pitchFamily="18" charset="0"/>
              </a:rPr>
              <a:t>0</a:t>
            </a:r>
            <a:r>
              <a:rPr lang="en-GB" sz="3000" i="1">
                <a:latin typeface="Book Antiqua" pitchFamily="18" charset="0"/>
              </a:rPr>
              <a:t>’</a:t>
            </a:r>
            <a:r>
              <a:rPr lang="cs-CZ" sz="3000" i="1">
                <a:latin typeface="Book Antiqua" pitchFamily="18" charset="0"/>
              </a:rPr>
              <a:t>+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en-GB" sz="3000" i="1">
                <a:latin typeface="Book Antiqua" pitchFamily="18" charset="0"/>
              </a:rPr>
              <a:t> </a:t>
            </a:r>
            <a:r>
              <a:rPr lang="cs-CZ" sz="3000" i="1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>
                <a:latin typeface="Book Antiqua" pitchFamily="18" charset="0"/>
              </a:rPr>
              <a:t>) 	</a:t>
            </a:r>
            <a:r>
              <a:rPr lang="cs-CZ" sz="3000" i="1">
                <a:latin typeface="Book Antiqua" pitchFamily="18" charset="0"/>
              </a:rPr>
              <a:t>= </a:t>
            </a:r>
            <a:r>
              <a:rPr lang="el-GR" sz="3000" i="1">
                <a:latin typeface="Book Antiqua" pitchFamily="18" charset="0"/>
              </a:rPr>
              <a:t>γ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cs-CZ" sz="3000">
                <a:latin typeface="Book Antiqua" pitchFamily="18" charset="0"/>
              </a:rPr>
              <a:t>(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l-GR" sz="3000" i="1">
                <a:latin typeface="Book Antiqua" pitchFamily="18" charset="0"/>
              </a:rPr>
              <a:t>β</a:t>
            </a:r>
            <a:r>
              <a:rPr lang="cs-CZ" sz="3000" i="1">
                <a:latin typeface="Book Antiqua" pitchFamily="18" charset="0"/>
              </a:rPr>
              <a:t> 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x’</a:t>
            </a:r>
            <a:r>
              <a:rPr lang="cs-CZ" sz="3000">
                <a:latin typeface="Book Antiqua" pitchFamily="18" charset="0"/>
              </a:rPr>
              <a:t> +    </a:t>
            </a:r>
            <a:r>
              <a:rPr lang="cs-CZ" sz="3000" i="1">
                <a:solidFill>
                  <a:srgbClr val="32B503"/>
                </a:solidFill>
                <a:latin typeface="Book Antiqua" pitchFamily="18" charset="0"/>
              </a:rPr>
              <a:t>x</a:t>
            </a:r>
            <a:r>
              <a:rPr lang="cs-CZ" sz="3000" baseline="-25000">
                <a:solidFill>
                  <a:srgbClr val="32B503"/>
                </a:solidFill>
                <a:latin typeface="Book Antiqua" pitchFamily="18" charset="0"/>
              </a:rPr>
              <a:t>0</a:t>
            </a:r>
            <a:r>
              <a:rPr lang="en-GB" sz="3000" i="1">
                <a:solidFill>
                  <a:srgbClr val="32B503"/>
                </a:solidFill>
                <a:latin typeface="Book Antiqua" pitchFamily="18" charset="0"/>
              </a:rPr>
              <a:t>’</a:t>
            </a:r>
            <a:r>
              <a:rPr lang="cs-CZ" sz="3000">
                <a:latin typeface="Book Antiqua" pitchFamily="18" charset="0"/>
              </a:rPr>
              <a:t>) </a:t>
            </a: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466725" y="1052513"/>
            <a:ext cx="8713788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3000" b="1" i="1">
                <a:latin typeface="Book Antiqua" pitchFamily="18" charset="0"/>
              </a:rPr>
              <a:t>Označme </a:t>
            </a:r>
          </a:p>
        </p:txBody>
      </p:sp>
      <p:graphicFrame>
        <p:nvGraphicFramePr>
          <p:cNvPr id="32778" name="Object 10"/>
          <p:cNvGraphicFramePr>
            <a:graphicFrameLocks noChangeAspect="1"/>
          </p:cNvGraphicFramePr>
          <p:nvPr/>
        </p:nvGraphicFramePr>
        <p:xfrm>
          <a:off x="577850" y="1527175"/>
          <a:ext cx="4270375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2" name="Equation" r:id="rId4" imgW="4356000" imgH="1130040" progId="Equation.DSMT4">
                  <p:embed/>
                </p:oleObj>
              </mc:Choice>
              <mc:Fallback>
                <p:oleObj name="Equation" r:id="rId4" imgW="4356000" imgH="11300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1527175"/>
                        <a:ext cx="4270375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5121275" y="1716088"/>
            <a:ext cx="355441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3000" b="1">
                <a:latin typeface="Book Antiqua" pitchFamily="18" charset="0"/>
              </a:rPr>
              <a:t>(</a:t>
            </a:r>
            <a:r>
              <a:rPr lang="cs-CZ" sz="3000" b="1">
                <a:latin typeface="Book Antiqua" pitchFamily="18" charset="0"/>
              </a:rPr>
              <a:t>Lorentzův činitel)</a:t>
            </a:r>
            <a:endParaRPr lang="en-US" sz="3000" b="1">
              <a:latin typeface="Book Antiqua" pitchFamily="18" charset="0"/>
            </a:endParaRPr>
          </a:p>
        </p:txBody>
      </p:sp>
      <p:sp>
        <p:nvSpPr>
          <p:cNvPr id="11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27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8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ovéPole 4"/>
          <p:cNvSpPr txBox="1">
            <a:spLocks noChangeArrowheads="1"/>
          </p:cNvSpPr>
          <p:nvPr/>
        </p:nvSpPr>
        <p:spPr bwMode="auto">
          <a:xfrm>
            <a:off x="1741488" y="444500"/>
            <a:ext cx="65468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Relativistická kinematika graficky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flipH="1">
            <a:off x="4211638" y="1744663"/>
            <a:ext cx="33337" cy="4456112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446712" cy="0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Přímá spojovací čára 9"/>
          <p:cNvCxnSpPr/>
          <p:nvPr/>
        </p:nvCxnSpPr>
        <p:spPr>
          <a:xfrm>
            <a:off x="1500188" y="2998788"/>
            <a:ext cx="5715000" cy="158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1500188" y="4500563"/>
            <a:ext cx="5715000" cy="158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3429000" y="2428875"/>
            <a:ext cx="0" cy="3786188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999038" y="2428875"/>
            <a:ext cx="0" cy="3786188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flipH="1">
            <a:off x="3171825" y="1744663"/>
            <a:ext cx="1871663" cy="447040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Přímá spojovací čára 15"/>
          <p:cNvCxnSpPr/>
          <p:nvPr/>
        </p:nvCxnSpPr>
        <p:spPr>
          <a:xfrm flipH="1">
            <a:off x="4021138" y="2060575"/>
            <a:ext cx="1785937" cy="41544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1288256" y="3802857"/>
            <a:ext cx="3389313" cy="14351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10800000" flipV="1">
            <a:off x="1714500" y="1500188"/>
            <a:ext cx="4786313" cy="4714875"/>
          </a:xfrm>
          <a:prstGeom prst="line">
            <a:avLst/>
          </a:prstGeom>
          <a:ln w="57150" cmpd="tri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928813" y="1571625"/>
            <a:ext cx="4857750" cy="4572000"/>
          </a:xfrm>
          <a:prstGeom prst="line">
            <a:avLst/>
          </a:prstGeom>
          <a:ln w="76200" cmpd="tri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flipH="1">
            <a:off x="785813" y="2527300"/>
            <a:ext cx="6162675" cy="268763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Přímá spojovací čára 23"/>
          <p:cNvCxnSpPr/>
          <p:nvPr/>
        </p:nvCxnSpPr>
        <p:spPr>
          <a:xfrm rot="10800000" flipV="1">
            <a:off x="785813" y="2143125"/>
            <a:ext cx="5168900" cy="22209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flipH="1">
            <a:off x="1255713" y="3511550"/>
            <a:ext cx="5419725" cy="24018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278188" y="1211263"/>
            <a:ext cx="1635125" cy="461962"/>
          </a:xfrm>
          <a:prstGeom prst="rect">
            <a:avLst/>
          </a:prstGeom>
          <a:solidFill>
            <a:schemeClr val="bg1">
              <a:alpha val="25098"/>
            </a:schemeClr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00B0F0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rgbClr val="00B0F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00B0F0"/>
                </a:solidFill>
                <a:latin typeface="Book Antiqua" pitchFamily="18" charset="0"/>
              </a:rPr>
              <a:t>=ct; x=0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6786563" y="3781621"/>
            <a:ext cx="2357437" cy="460375"/>
          </a:xfrm>
          <a:prstGeom prst="rect">
            <a:avLst/>
          </a:prstGeom>
          <a:solidFill>
            <a:schemeClr val="bg1">
              <a:lumMod val="95000"/>
              <a:alpha val="25098"/>
            </a:schemeClr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altLang="cs-CZ" sz="2400" i="1" dirty="0">
                <a:solidFill>
                  <a:srgbClr val="0070C0"/>
                </a:solidFill>
                <a:latin typeface="Book Antiqua" pitchFamily="18" charset="0"/>
                <a:cs typeface="+mn-cs"/>
              </a:rPr>
              <a:t>x; </a:t>
            </a:r>
            <a:r>
              <a:rPr lang="cs-CZ" altLang="cs-CZ" sz="2400" i="1" dirty="0" smtClean="0">
                <a:solidFill>
                  <a:srgbClr val="0070C0"/>
                </a:solidFill>
                <a:latin typeface="Book Antiqua" pitchFamily="18" charset="0"/>
                <a:cs typeface="+mn-cs"/>
              </a:rPr>
              <a:t>současnost t=</a:t>
            </a:r>
            <a:r>
              <a:rPr lang="cs-CZ" altLang="cs-CZ" sz="2400" dirty="0" smtClean="0">
                <a:solidFill>
                  <a:srgbClr val="0070C0"/>
                </a:solidFill>
                <a:latin typeface="Book Antiqua" pitchFamily="18" charset="0"/>
                <a:cs typeface="+mn-cs"/>
              </a:rPr>
              <a:t>0</a:t>
            </a:r>
            <a:endParaRPr lang="cs-CZ" altLang="cs-CZ" sz="2400" dirty="0">
              <a:solidFill>
                <a:srgbClr val="0070C0"/>
              </a:solidFill>
              <a:latin typeface="Book Antiqua" pitchFamily="18" charset="0"/>
              <a:cs typeface="+mn-cs"/>
            </a:endParaRP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5026025" y="1225550"/>
            <a:ext cx="1782763" cy="461963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; x‘=0</a:t>
            </a: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575230" y="2768469"/>
            <a:ext cx="2579687" cy="461963"/>
          </a:xfrm>
          <a:prstGeom prst="rect">
            <a:avLst/>
          </a:prstGeom>
          <a:solidFill>
            <a:srgbClr val="FF000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 dirty="0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i="1" dirty="0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i="1" dirty="0">
                <a:solidFill>
                  <a:srgbClr val="FF0000"/>
                </a:solidFill>
                <a:latin typeface="Book Antiqua" pitchFamily="18" charset="0"/>
              </a:rPr>
              <a:t>současnost t‘=</a:t>
            </a:r>
            <a:r>
              <a:rPr lang="cs-CZ" altLang="cs-CZ" sz="2400" dirty="0">
                <a:solidFill>
                  <a:srgbClr val="FF0000"/>
                </a:solidFill>
                <a:latin typeface="Book Antiqua" pitchFamily="18" charset="0"/>
              </a:rPr>
              <a:t>0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rgbClr val="0070C0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 – </a:t>
            </a:r>
            <a:r>
              <a:rPr lang="el-GR" altLang="cs-CZ" sz="2400" b="1" i="1">
                <a:solidFill>
                  <a:srgbClr val="0070C0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 x</a:t>
            </a:r>
            <a:r>
              <a:rPr lang="en-US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rgbClr val="0070C0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</a:t>
            </a:r>
            <a:r>
              <a:rPr lang="en-US" altLang="cs-CZ" sz="2400" b="1" i="1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el-GR" altLang="cs-CZ" sz="2400" b="1" i="1">
                <a:solidFill>
                  <a:srgbClr val="0070C0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rgbClr val="0070C0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 x</a:t>
            </a:r>
            <a:r>
              <a:rPr lang="en-US" altLang="cs-CZ" sz="2400" b="1">
                <a:solidFill>
                  <a:srgbClr val="0070C0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550102" y="1600216"/>
            <a:ext cx="1006475" cy="376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641350" y="1184275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rgbClr val="00B0F0"/>
                </a:solidFill>
                <a:latin typeface="Book Antiqua" pitchFamily="18" charset="0"/>
              </a:rPr>
              <a:t>S</a:t>
            </a:r>
            <a:endParaRPr lang="en-US" altLang="cs-CZ" b="1" i="1">
              <a:solidFill>
                <a:srgbClr val="00B0F0"/>
              </a:solidFill>
              <a:latin typeface="Book Antiqua" pitchFamily="18" charset="0"/>
            </a:endParaRP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603250" y="1606550"/>
            <a:ext cx="5222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rgbClr val="FF0000"/>
                </a:solidFill>
                <a:latin typeface="Book Antiqua" pitchFamily="18" charset="0"/>
              </a:rPr>
              <a:t>S</a:t>
            </a:r>
            <a:r>
              <a:rPr lang="en-GB" altLang="cs-CZ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endParaRPr lang="en-US" altLang="cs-CZ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cxnSp>
        <p:nvCxnSpPr>
          <p:cNvPr id="39" name="Přímá spojovací čára 20"/>
          <p:cNvCxnSpPr/>
          <p:nvPr/>
        </p:nvCxnSpPr>
        <p:spPr>
          <a:xfrm>
            <a:off x="2081213" y="1724025"/>
            <a:ext cx="4857750" cy="457200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18"/>
          <p:cNvCxnSpPr/>
          <p:nvPr/>
        </p:nvCxnSpPr>
        <p:spPr>
          <a:xfrm rot="10800000" flipV="1">
            <a:off x="1608138" y="1593850"/>
            <a:ext cx="4786312" cy="4714875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H="1">
            <a:off x="4244975" y="2428875"/>
            <a:ext cx="1709738" cy="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5954713" y="2428875"/>
            <a:ext cx="0" cy="1285875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endCxn id="68" idx="6"/>
          </p:cNvCxnSpPr>
          <p:nvPr/>
        </p:nvCxnSpPr>
        <p:spPr>
          <a:xfrm flipH="1">
            <a:off x="4498975" y="2428875"/>
            <a:ext cx="1455738" cy="700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 flipH="1">
            <a:off x="5737225" y="2428875"/>
            <a:ext cx="217488" cy="611188"/>
          </a:xfrm>
          <a:prstGeom prst="straightConnector1">
            <a:avLst/>
          </a:prstGeom>
          <a:ln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ál 41"/>
          <p:cNvSpPr/>
          <p:nvPr/>
        </p:nvSpPr>
        <p:spPr>
          <a:xfrm>
            <a:off x="5932488" y="2400300"/>
            <a:ext cx="44450" cy="4603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3" name="TextovéPole 4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863599" y="2185580"/>
            <a:ext cx="462756" cy="369332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3959225" y="2924175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4767263" y="3667125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51" name="TextovéPole 50"/>
          <p:cNvSpPr txBox="1">
            <a:spLocks noChangeArrowheads="1"/>
          </p:cNvSpPr>
          <p:nvPr/>
        </p:nvSpPr>
        <p:spPr bwMode="auto">
          <a:xfrm>
            <a:off x="3132138" y="3686175"/>
            <a:ext cx="388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52" name="TextovéPole 51"/>
          <p:cNvSpPr txBox="1">
            <a:spLocks noChangeArrowheads="1"/>
          </p:cNvSpPr>
          <p:nvPr/>
        </p:nvSpPr>
        <p:spPr bwMode="auto">
          <a:xfrm>
            <a:off x="3883025" y="4419600"/>
            <a:ext cx="390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46" name="Ovál 45"/>
          <p:cNvSpPr/>
          <p:nvPr/>
        </p:nvSpPr>
        <p:spPr>
          <a:xfrm>
            <a:off x="4181475" y="2949575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4" name="Ovál 53"/>
          <p:cNvSpPr/>
          <p:nvPr/>
        </p:nvSpPr>
        <p:spPr>
          <a:xfrm>
            <a:off x="4941888" y="3657600"/>
            <a:ext cx="114300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5" name="Ovál 54"/>
          <p:cNvSpPr/>
          <p:nvPr/>
        </p:nvSpPr>
        <p:spPr>
          <a:xfrm>
            <a:off x="3370263" y="3657600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6" name="Ovál 55"/>
          <p:cNvSpPr/>
          <p:nvPr/>
        </p:nvSpPr>
        <p:spPr>
          <a:xfrm>
            <a:off x="4171950" y="4443413"/>
            <a:ext cx="112713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7" name="Ovál 56"/>
          <p:cNvSpPr/>
          <p:nvPr/>
        </p:nvSpPr>
        <p:spPr>
          <a:xfrm>
            <a:off x="4579938" y="2670175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8" name="Ovál 57"/>
          <p:cNvSpPr/>
          <p:nvPr/>
        </p:nvSpPr>
        <p:spPr>
          <a:xfrm>
            <a:off x="5230813" y="3200400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9" name="Ovál 58"/>
          <p:cNvSpPr/>
          <p:nvPr/>
        </p:nvSpPr>
        <p:spPr>
          <a:xfrm>
            <a:off x="3684588" y="4741863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0" name="Ovál 59"/>
          <p:cNvSpPr/>
          <p:nvPr/>
        </p:nvSpPr>
        <p:spPr>
          <a:xfrm>
            <a:off x="3074988" y="4138613"/>
            <a:ext cx="112712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1" name="TextovéPole 60"/>
          <p:cNvSpPr txBox="1">
            <a:spLocks noChangeArrowheads="1"/>
          </p:cNvSpPr>
          <p:nvPr/>
        </p:nvSpPr>
        <p:spPr bwMode="auto">
          <a:xfrm>
            <a:off x="4313238" y="2455863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62" name="TextovéPole 61"/>
          <p:cNvSpPr txBox="1">
            <a:spLocks noChangeArrowheads="1"/>
          </p:cNvSpPr>
          <p:nvPr/>
        </p:nvSpPr>
        <p:spPr bwMode="auto">
          <a:xfrm>
            <a:off x="5253038" y="3200400"/>
            <a:ext cx="31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63" name="TextovéPole 62"/>
          <p:cNvSpPr txBox="1">
            <a:spLocks noChangeArrowheads="1"/>
          </p:cNvSpPr>
          <p:nvPr/>
        </p:nvSpPr>
        <p:spPr bwMode="auto">
          <a:xfrm>
            <a:off x="3413125" y="4570413"/>
            <a:ext cx="388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3300"/>
                </a:solidFill>
              </a:rPr>
              <a:t>-1</a:t>
            </a:r>
          </a:p>
        </p:txBody>
      </p:sp>
      <p:sp>
        <p:nvSpPr>
          <p:cNvPr id="64" name="TextovéPole 63"/>
          <p:cNvSpPr txBox="1">
            <a:spLocks noChangeArrowheads="1"/>
          </p:cNvSpPr>
          <p:nvPr/>
        </p:nvSpPr>
        <p:spPr bwMode="auto">
          <a:xfrm>
            <a:off x="2787650" y="3905250"/>
            <a:ext cx="390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3300"/>
                </a:solidFill>
              </a:rPr>
              <a:t>-1</a:t>
            </a:r>
          </a:p>
        </p:txBody>
      </p:sp>
      <p:sp>
        <p:nvSpPr>
          <p:cNvPr id="66" name="Ovál 65"/>
          <p:cNvSpPr/>
          <p:nvPr/>
        </p:nvSpPr>
        <p:spPr>
          <a:xfrm>
            <a:off x="4214813" y="2382838"/>
            <a:ext cx="49212" cy="730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7" name="Ovál 66"/>
          <p:cNvSpPr/>
          <p:nvPr/>
        </p:nvSpPr>
        <p:spPr>
          <a:xfrm>
            <a:off x="5929313" y="3657600"/>
            <a:ext cx="44450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8" name="Ovál 67"/>
          <p:cNvSpPr/>
          <p:nvPr/>
        </p:nvSpPr>
        <p:spPr>
          <a:xfrm>
            <a:off x="4441825" y="3071813"/>
            <a:ext cx="57150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0" name="Ovál 69"/>
          <p:cNvSpPr/>
          <p:nvPr/>
        </p:nvSpPr>
        <p:spPr>
          <a:xfrm>
            <a:off x="5708650" y="3006725"/>
            <a:ext cx="57150" cy="1143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004888" y="1238250"/>
            <a:ext cx="1104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>
                <a:solidFill>
                  <a:srgbClr val="0070C0"/>
                </a:solidFill>
                <a:latin typeface="Book Antiqua" pitchFamily="18" charset="0"/>
              </a:rPr>
              <a:t>(</a:t>
            </a:r>
            <a:r>
              <a:rPr lang="cs-CZ" altLang="cs-CZ" sz="2400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 baseline="-25000">
                <a:solidFill>
                  <a:srgbClr val="0070C0"/>
                </a:solidFill>
                <a:latin typeface="Book Antiqua" pitchFamily="18" charset="0"/>
              </a:rPr>
              <a:t>0  </a:t>
            </a:r>
            <a:r>
              <a:rPr lang="cs-CZ" altLang="cs-CZ" sz="2400">
                <a:solidFill>
                  <a:srgbClr val="0070C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>
                <a:solidFill>
                  <a:srgbClr val="0070C0"/>
                </a:solidFill>
                <a:latin typeface="Book Antiqua" pitchFamily="18" charset="0"/>
              </a:rPr>
              <a:t>)</a:t>
            </a: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1017588" y="1660525"/>
            <a:ext cx="1335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(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cs-CZ" altLang="cs-CZ" sz="2400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‘</a:t>
            </a:r>
            <a:r>
              <a:rPr lang="cs-CZ" altLang="cs-CZ" sz="2400" baseline="-2500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x‘</a:t>
            </a:r>
            <a:r>
              <a:rPr lang="cs-CZ" altLang="cs-CZ" sz="2400">
                <a:solidFill>
                  <a:srgbClr val="FF0000"/>
                </a:solidFill>
                <a:latin typeface="Book Antiqua" pitchFamily="18" charset="0"/>
              </a:rPr>
              <a:t>)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‘</a:t>
            </a:r>
            <a:endParaRPr lang="cs-CZ" altLang="cs-CZ" sz="240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9225" y="2274888"/>
            <a:ext cx="2127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72" name="TextovéPole 71"/>
          <p:cNvSpPr txBox="1">
            <a:spLocks noChangeArrowheads="1"/>
          </p:cNvSpPr>
          <p:nvPr/>
        </p:nvSpPr>
        <p:spPr bwMode="auto">
          <a:xfrm>
            <a:off x="5745163" y="3727450"/>
            <a:ext cx="454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rgbClr val="00B0F0"/>
                </a:solidFill>
              </a:rPr>
              <a:t>2,3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4132263" y="2932113"/>
            <a:ext cx="5032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rgbClr val="FF0000"/>
                </a:solidFill>
              </a:rPr>
              <a:t>0,6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5549900" y="3097213"/>
            <a:ext cx="4365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rgbClr val="FF0000"/>
                </a:solidFill>
              </a:rPr>
              <a:t>1,3</a:t>
            </a:r>
          </a:p>
        </p:txBody>
      </p:sp>
      <p:sp>
        <p:nvSpPr>
          <p:cNvPr id="71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086381" y="1945079"/>
            <a:ext cx="1145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  <a:latin typeface="Cambria" panose="02040503050406030204" pitchFamily="18" charset="0"/>
              </a:rPr>
              <a:t>(2; 2,3)</a:t>
            </a:r>
          </a:p>
          <a:p>
            <a:r>
              <a:rPr lang="cs-CZ" dirty="0" smtClean="0">
                <a:solidFill>
                  <a:srgbClr val="FF0000"/>
                </a:solidFill>
                <a:latin typeface="Cambria" panose="02040503050406030204" pitchFamily="18" charset="0"/>
              </a:rPr>
              <a:t>(0,6; 1,3)</a:t>
            </a:r>
            <a:endParaRPr lang="cs-CZ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91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4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500"/>
                                        <p:tgtEl>
                                          <p:spTgt spid="24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42" grpId="0" animBg="1"/>
      <p:bldP spid="45" grpId="0"/>
      <p:bldP spid="50" grpId="0"/>
      <p:bldP spid="51" grpId="0"/>
      <p:bldP spid="52" grpId="0"/>
      <p:bldP spid="46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/>
      <p:bldP spid="62" grpId="0"/>
      <p:bldP spid="63" grpId="0"/>
      <p:bldP spid="64" grpId="0"/>
      <p:bldP spid="66" grpId="0" animBg="1"/>
      <p:bldP spid="67" grpId="0" animBg="1"/>
      <p:bldP spid="68" grpId="0" animBg="1"/>
      <p:bldP spid="70" grpId="0" animBg="1"/>
      <p:bldP spid="8" grpId="0"/>
      <p:bldP spid="72" grpId="0"/>
      <p:bldP spid="18" grpId="0"/>
      <p:bldP spid="20" grpId="0"/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C5F81367-2197-45B1-BDDB-66B42E3A9F14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29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6868" name="TextovéPole 4"/>
          <p:cNvSpPr txBox="1">
            <a:spLocks noChangeArrowheads="1"/>
          </p:cNvSpPr>
          <p:nvPr/>
        </p:nvSpPr>
        <p:spPr bwMode="auto">
          <a:xfrm>
            <a:off x="2627313" y="333375"/>
            <a:ext cx="3502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Jednotky na osách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flipH="1">
            <a:off x="4211638" y="1520825"/>
            <a:ext cx="1587" cy="4679950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57150" algn="ctr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flipH="1">
            <a:off x="3143250" y="1628775"/>
            <a:ext cx="1971675" cy="458628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/>
          <p:nvPr/>
        </p:nvCxnSpPr>
        <p:spPr>
          <a:xfrm rot="10800000" flipV="1">
            <a:off x="1714500" y="1500188"/>
            <a:ext cx="4786313" cy="4714875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1928813" y="1571625"/>
            <a:ext cx="4857750" cy="457200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flipH="1">
            <a:off x="785813" y="2527300"/>
            <a:ext cx="6000750" cy="268763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0070C0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821525"/>
            <a:ext cx="1963738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chemeClr val="bg1">
              <a:alpha val="16078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91350" y="2032000"/>
            <a:ext cx="1944688" cy="466725"/>
          </a:xfrm>
          <a:prstGeom prst="rect">
            <a:avLst/>
          </a:prstGeom>
          <a:solidFill>
            <a:schemeClr val="bg1">
              <a:alpha val="25098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FF0000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1800" b="1" i="1">
                <a:solidFill>
                  <a:srgbClr val="FF0000"/>
                </a:solidFill>
                <a:latin typeface="Arial" charset="0"/>
              </a:rPr>
              <a:t>’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36881" name="Line 29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58" name="Freeform 30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59" name="Freeform 31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60" name="Freeform 32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61" name="Freeform 33"/>
          <p:cNvSpPr>
            <a:spLocks/>
          </p:cNvSpPr>
          <p:nvPr/>
        </p:nvSpPr>
        <p:spPr bwMode="auto">
          <a:xfrm rot="5230361">
            <a:off x="3950493" y="3018632"/>
            <a:ext cx="4214813" cy="2108200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62" name="Line 34"/>
          <p:cNvSpPr>
            <a:spLocks noChangeShapeType="1"/>
          </p:cNvSpPr>
          <p:nvPr/>
        </p:nvSpPr>
        <p:spPr bwMode="auto">
          <a:xfrm>
            <a:off x="395288" y="1989138"/>
            <a:ext cx="93662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4243" name="Text Box 35"/>
          <p:cNvSpPr txBox="1">
            <a:spLocks noChangeArrowheads="1"/>
          </p:cNvSpPr>
          <p:nvPr/>
        </p:nvSpPr>
        <p:spPr bwMode="auto">
          <a:xfrm>
            <a:off x="323850" y="1628775"/>
            <a:ext cx="1079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jednotka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5864" name="Text Box 37"/>
          <p:cNvSpPr txBox="1">
            <a:spLocks noChangeArrowheads="1"/>
          </p:cNvSpPr>
          <p:nvPr/>
        </p:nvSpPr>
        <p:spPr bwMode="auto">
          <a:xfrm>
            <a:off x="3265488" y="3355975"/>
            <a:ext cx="46831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5865" name="Text Box 38"/>
          <p:cNvSpPr txBox="1">
            <a:spLocks noChangeArrowheads="1"/>
          </p:cNvSpPr>
          <p:nvPr/>
        </p:nvSpPr>
        <p:spPr bwMode="auto">
          <a:xfrm>
            <a:off x="4791075" y="37036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5866" name="Text Box 39"/>
          <p:cNvSpPr txBox="1">
            <a:spLocks noChangeArrowheads="1"/>
          </p:cNvSpPr>
          <p:nvPr/>
        </p:nvSpPr>
        <p:spPr bwMode="auto">
          <a:xfrm>
            <a:off x="4248150" y="4221163"/>
            <a:ext cx="4683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5867" name="Text Box 41"/>
          <p:cNvSpPr txBox="1">
            <a:spLocks noChangeArrowheads="1"/>
          </p:cNvSpPr>
          <p:nvPr/>
        </p:nvSpPr>
        <p:spPr bwMode="auto">
          <a:xfrm>
            <a:off x="3481388" y="4357688"/>
            <a:ext cx="4032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5868" name="Text Box 42"/>
          <p:cNvSpPr txBox="1">
            <a:spLocks noChangeArrowheads="1"/>
          </p:cNvSpPr>
          <p:nvPr/>
        </p:nvSpPr>
        <p:spPr bwMode="auto">
          <a:xfrm>
            <a:off x="2878138" y="3841750"/>
            <a:ext cx="4429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5869" name="Text Box 43"/>
          <p:cNvSpPr txBox="1">
            <a:spLocks noChangeArrowheads="1"/>
          </p:cNvSpPr>
          <p:nvPr/>
        </p:nvSpPr>
        <p:spPr bwMode="auto">
          <a:xfrm>
            <a:off x="5059363" y="32067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00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" name="TextovéPole 30"/>
          <p:cNvSpPr txBox="1">
            <a:spLocks noChangeArrowheads="1"/>
          </p:cNvSpPr>
          <p:nvPr/>
        </p:nvSpPr>
        <p:spPr bwMode="auto">
          <a:xfrm>
            <a:off x="46038" y="2070100"/>
            <a:ext cx="194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 baseline="30000">
                <a:solidFill>
                  <a:schemeClr val="tx1"/>
                </a:solidFill>
                <a:latin typeface="Arial" charset="0"/>
              </a:rPr>
              <a:t>2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–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2400" b="1" i="1" baseline="30000">
                <a:solidFill>
                  <a:schemeClr val="tx1"/>
                </a:solidFill>
                <a:latin typeface="Arial" charset="0"/>
              </a:rPr>
              <a:t>2 </a:t>
            </a:r>
            <a:r>
              <a:rPr lang="cs-CZ" altLang="cs-CZ" sz="2400" b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± </a:t>
            </a:r>
            <a:r>
              <a:rPr lang="cs-CZ" altLang="cs-CZ" sz="2400" b="1">
                <a:solidFill>
                  <a:schemeClr val="tx1"/>
                </a:solidFill>
                <a:latin typeface="Book Antiqua" pitchFamily="18" charset="0"/>
              </a:rPr>
              <a:t>1</a:t>
            </a:r>
            <a:endParaRPr lang="en-US" altLang="cs-CZ" sz="2400" b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5871" name="Text Box 45"/>
          <p:cNvSpPr txBox="1">
            <a:spLocks noChangeArrowheads="1"/>
          </p:cNvSpPr>
          <p:nvPr/>
        </p:nvSpPr>
        <p:spPr bwMode="auto">
          <a:xfrm>
            <a:off x="4165600" y="36718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0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5872" name="Text Box 46"/>
          <p:cNvSpPr txBox="1">
            <a:spLocks noChangeArrowheads="1"/>
          </p:cNvSpPr>
          <p:nvPr/>
        </p:nvSpPr>
        <p:spPr bwMode="auto">
          <a:xfrm>
            <a:off x="4500563" y="27241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5873" name="Text Box 47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cxnSp>
        <p:nvCxnSpPr>
          <p:cNvPr id="38" name="Přímá spojovací čára 18"/>
          <p:cNvCxnSpPr/>
          <p:nvPr/>
        </p:nvCxnSpPr>
        <p:spPr>
          <a:xfrm rot="10800000" flipV="1">
            <a:off x="1668463" y="1484313"/>
            <a:ext cx="4786312" cy="4714875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20"/>
          <p:cNvCxnSpPr/>
          <p:nvPr/>
        </p:nvCxnSpPr>
        <p:spPr>
          <a:xfrm>
            <a:off x="1882775" y="1555750"/>
            <a:ext cx="4857750" cy="457200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ál 5"/>
          <p:cNvSpPr/>
          <p:nvPr/>
        </p:nvSpPr>
        <p:spPr>
          <a:xfrm>
            <a:off x="4152900" y="2901950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4962525" y="365442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4152900" y="449262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1" name="Ovál 40"/>
          <p:cNvSpPr/>
          <p:nvPr/>
        </p:nvSpPr>
        <p:spPr>
          <a:xfrm>
            <a:off x="3267075" y="3663950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4524375" y="2806700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3" name="Ovál 42"/>
          <p:cNvSpPr/>
          <p:nvPr/>
        </p:nvSpPr>
        <p:spPr>
          <a:xfrm>
            <a:off x="5086350" y="321627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3171825" y="405447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3762375" y="4568825"/>
            <a:ext cx="107950" cy="98425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45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"/>
                                        <p:tgtEl>
                                          <p:spTgt spid="94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100"/>
                                        <p:tgtEl>
                                          <p:spTgt spid="3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5858" grpId="0" animBg="1"/>
      <p:bldP spid="35859" grpId="0" animBg="1"/>
      <p:bldP spid="35860" grpId="0" animBg="1"/>
      <p:bldP spid="35861" grpId="0" animBg="1"/>
      <p:bldP spid="35862" grpId="0" animBg="1"/>
      <p:bldP spid="94243" grpId="0"/>
      <p:bldP spid="35864" grpId="0"/>
      <p:bldP spid="35865" grpId="0"/>
      <p:bldP spid="35866" grpId="0"/>
      <p:bldP spid="35867" grpId="0"/>
      <p:bldP spid="35868" grpId="0"/>
      <p:bldP spid="35869" grpId="0"/>
      <p:bldP spid="5" grpId="0"/>
      <p:bldP spid="35871" grpId="0"/>
      <p:bldP spid="35872" grpId="0"/>
      <p:bldP spid="35873" grpId="0"/>
      <p:bldP spid="6" grpId="0" animBg="1"/>
      <p:bldP spid="37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199" y="1285875"/>
            <a:ext cx="8785225" cy="5435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latin typeface="Book Antiqua" pitchFamily="18" charset="0"/>
              </a:rPr>
              <a:t>„Jsem tu dobře ve druhé ulici doleva???“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latin typeface="Book Antiqua" pitchFamily="18" charset="0"/>
              </a:rPr>
              <a:t>(„To je relativní – </a:t>
            </a:r>
            <a:r>
              <a:rPr lang="cs-CZ" b="1" i="1" dirty="0" smtClean="0">
                <a:latin typeface="Book Antiqua" pitchFamily="18" charset="0"/>
              </a:rPr>
              <a:t>kde</a:t>
            </a:r>
            <a:r>
              <a:rPr lang="cs-CZ" dirty="0" smtClean="0">
                <a:latin typeface="Book Antiqua" pitchFamily="18" charset="0"/>
              </a:rPr>
              <a:t> vám to poradili?“)</a:t>
            </a:r>
            <a:endParaRPr lang="cs-CZ" dirty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latin typeface="Book Antiqua" pitchFamily="18" charset="0"/>
              </a:rPr>
              <a:t>Jak popsat polohu závisející na pozorovateli?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latin typeface="Book Antiqua" pitchFamily="18" charset="0"/>
              </a:rPr>
              <a:t>Vztažná soustava (v níž děj popisuji):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>
                <a:latin typeface="Book Antiqua" pitchFamily="18" charset="0"/>
              </a:rPr>
              <a:t>1 bod – počátek </a:t>
            </a:r>
            <a:r>
              <a:rPr lang="cs-CZ" dirty="0" smtClean="0">
                <a:latin typeface="Book Antiqua" pitchFamily="18" charset="0"/>
              </a:rPr>
              <a:t>O (</a:t>
            </a:r>
            <a:r>
              <a:rPr lang="cs-CZ" dirty="0" err="1" smtClean="0">
                <a:latin typeface="Book Antiqua" pitchFamily="18" charset="0"/>
              </a:rPr>
              <a:t>origō</a:t>
            </a:r>
            <a:r>
              <a:rPr lang="cs-CZ" dirty="0" smtClean="0">
                <a:latin typeface="Book Antiqua" pitchFamily="18" charset="0"/>
              </a:rPr>
              <a:t>), a z něj vycházejí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>
                <a:latin typeface="Book Antiqua" pitchFamily="18" charset="0"/>
              </a:rPr>
              <a:t>3 osy </a:t>
            </a:r>
            <a:r>
              <a:rPr lang="cs-CZ" dirty="0" smtClean="0">
                <a:latin typeface="Book Antiqua" pitchFamily="18" charset="0"/>
              </a:rPr>
              <a:t>(</a:t>
            </a:r>
            <a:r>
              <a:rPr lang="cs-CZ" i="1" dirty="0" smtClean="0">
                <a:latin typeface="Book Antiqua" pitchFamily="18" charset="0"/>
              </a:rPr>
              <a:t>x, y, z</a:t>
            </a:r>
            <a:r>
              <a:rPr lang="cs-CZ" dirty="0" smtClean="0">
                <a:latin typeface="Book Antiqua" pitchFamily="18" charset="0"/>
              </a:rPr>
              <a:t>) se stupnicemi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>
                <a:latin typeface="Book Antiqua" pitchFamily="18" charset="0"/>
              </a:rPr>
              <a:t>později přibude </a:t>
            </a:r>
            <a:r>
              <a:rPr lang="cs-CZ" b="1" dirty="0" smtClean="0">
                <a:latin typeface="Book Antiqua" pitchFamily="18" charset="0"/>
              </a:rPr>
              <a:t>čas</a:t>
            </a:r>
            <a:r>
              <a:rPr lang="cs-CZ" dirty="0" smtClean="0">
                <a:latin typeface="Book Antiqua" pitchFamily="18" charset="0"/>
              </a:rPr>
              <a:t> </a:t>
            </a:r>
            <a:r>
              <a:rPr lang="cs-CZ" i="1" dirty="0" smtClean="0">
                <a:latin typeface="Book Antiqua" pitchFamily="18" charset="0"/>
              </a:rPr>
              <a:t>t </a:t>
            </a:r>
            <a:r>
              <a:rPr lang="cs-CZ" dirty="0" smtClean="0">
                <a:latin typeface="Book Antiqua" pitchFamily="18" charset="0"/>
              </a:rPr>
              <a:t>(„časová osa“) se stupnicí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Bod (událost) </a:t>
            </a:r>
            <a:r>
              <a:rPr lang="cs-CZ" b="1" i="1" dirty="0" smtClean="0">
                <a:solidFill>
                  <a:srgbClr val="FF0000"/>
                </a:solidFill>
                <a:latin typeface="Book Antiqua" pitchFamily="18" charset="0"/>
              </a:rPr>
              <a:t>popisujeme</a:t>
            </a: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 ve vztažné soustavě,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ale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bod </a:t>
            </a:r>
            <a:r>
              <a:rPr lang="cs-CZ" dirty="0">
                <a:solidFill>
                  <a:srgbClr val="FF0000"/>
                </a:solidFill>
                <a:latin typeface="Book Antiqua" pitchFamily="18" charset="0"/>
              </a:rPr>
              <a:t>(událost) </a:t>
            </a:r>
            <a:r>
              <a:rPr lang="cs-CZ" b="1" i="1" dirty="0" smtClean="0">
                <a:solidFill>
                  <a:srgbClr val="FF0000"/>
                </a:solidFill>
                <a:latin typeface="Book Antiqua" pitchFamily="18" charset="0"/>
              </a:rPr>
              <a:t>nepatří</a:t>
            </a:r>
            <a:r>
              <a:rPr lang="cs-CZ" dirty="0" smtClean="0">
                <a:solidFill>
                  <a:srgbClr val="FF0000"/>
                </a:solidFill>
                <a:latin typeface="Book Antiqua" pitchFamily="18" charset="0"/>
              </a:rPr>
              <a:t> žádné vztažné soustavě.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Pozorovatel: spojený se vztažnou soustavou.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30213" y="396875"/>
            <a:ext cx="65119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>
                <a:solidFill>
                  <a:schemeClr val="tx2"/>
                </a:solidFill>
                <a:latin typeface="Book Antiqua" pitchFamily="18" charset="0"/>
              </a:rPr>
              <a:t>Poloha: vztažná soustava S</a:t>
            </a: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6953C0FD-3EF0-45D0-9563-291ADF88377E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30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7892" name="TextovéPole 4"/>
          <p:cNvSpPr txBox="1">
            <a:spLocks noChangeArrowheads="1"/>
          </p:cNvSpPr>
          <p:nvPr/>
        </p:nvSpPr>
        <p:spPr bwMode="auto">
          <a:xfrm>
            <a:off x="2700338" y="333375"/>
            <a:ext cx="36623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Metrová tyč stojící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06031"/>
            <a:ext cx="4787900" cy="1587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850851" y="2955925"/>
            <a:ext cx="4564063" cy="1954213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500188"/>
            <a:ext cx="4786313" cy="4714875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08175" y="1617663"/>
            <a:ext cx="4857750" cy="4572000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28875"/>
            <a:ext cx="6357937" cy="2786063"/>
          </a:xfrm>
          <a:prstGeom prst="line">
            <a:avLst/>
          </a:prstGeom>
          <a:noFill/>
          <a:ln w="5715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611563" y="1052513"/>
            <a:ext cx="10795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0070C0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rgbClr val="0070C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0070C0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127875" y="3830702"/>
            <a:ext cx="1963738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rgbClr val="0070C0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chemeClr val="bg1">
              <a:alpha val="16078"/>
            </a:scheme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rgbClr val="FF0000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rgbClr val="009900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rgbClr val="009900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rgbClr val="009900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rgbClr val="009900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1800" b="1" i="1">
                <a:solidFill>
                  <a:srgbClr val="FF0000"/>
                </a:solidFill>
                <a:latin typeface="Arial" charset="0"/>
              </a:rPr>
              <a:t>’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217802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37905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6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7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8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09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10" name="Text Box 27"/>
          <p:cNvSpPr txBox="1">
            <a:spLocks noChangeArrowheads="1"/>
          </p:cNvSpPr>
          <p:nvPr/>
        </p:nvSpPr>
        <p:spPr bwMode="auto">
          <a:xfrm>
            <a:off x="4859338" y="370998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7911" name="Text Box 28"/>
          <p:cNvSpPr txBox="1">
            <a:spLocks noChangeArrowheads="1"/>
          </p:cNvSpPr>
          <p:nvPr/>
        </p:nvSpPr>
        <p:spPr bwMode="auto">
          <a:xfrm>
            <a:off x="4203700" y="4268788"/>
            <a:ext cx="4968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6888" name="Text Box 30"/>
          <p:cNvSpPr txBox="1">
            <a:spLocks noChangeArrowheads="1"/>
          </p:cNvSpPr>
          <p:nvPr/>
        </p:nvSpPr>
        <p:spPr bwMode="auto">
          <a:xfrm>
            <a:off x="3476625" y="4424363"/>
            <a:ext cx="4953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6889" name="Text Box 32"/>
          <p:cNvSpPr txBox="1">
            <a:spLocks noChangeArrowheads="1"/>
          </p:cNvSpPr>
          <p:nvPr/>
        </p:nvSpPr>
        <p:spPr bwMode="auto">
          <a:xfrm>
            <a:off x="5173663" y="31813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B05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00B050"/>
              </a:solidFill>
              <a:latin typeface="Arial" charset="0"/>
            </a:endParaRPr>
          </a:p>
        </p:txBody>
      </p:sp>
      <p:cxnSp>
        <p:nvCxnSpPr>
          <p:cNvPr id="5" name="Přímá spojovací čára 6"/>
          <p:cNvCxnSpPr>
            <a:cxnSpLocks noChangeShapeType="1"/>
          </p:cNvCxnSpPr>
          <p:nvPr/>
        </p:nvCxnSpPr>
        <p:spPr bwMode="auto">
          <a:xfrm flipH="1">
            <a:off x="5146675" y="2060575"/>
            <a:ext cx="1588" cy="4140200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93" name="Line 36"/>
          <p:cNvSpPr>
            <a:spLocks noChangeShapeType="1"/>
          </p:cNvSpPr>
          <p:nvPr/>
        </p:nvSpPr>
        <p:spPr bwMode="auto">
          <a:xfrm>
            <a:off x="4211638" y="55753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94" name="Line 37"/>
          <p:cNvSpPr>
            <a:spLocks noChangeShapeType="1"/>
          </p:cNvSpPr>
          <p:nvPr/>
        </p:nvSpPr>
        <p:spPr bwMode="auto">
          <a:xfrm>
            <a:off x="4211638" y="53435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95" name="Line 38"/>
          <p:cNvSpPr>
            <a:spLocks noChangeShapeType="1"/>
          </p:cNvSpPr>
          <p:nvPr/>
        </p:nvSpPr>
        <p:spPr bwMode="auto">
          <a:xfrm>
            <a:off x="4211638" y="50974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96" name="Line 39"/>
          <p:cNvSpPr>
            <a:spLocks noChangeShapeType="1"/>
          </p:cNvSpPr>
          <p:nvPr/>
        </p:nvSpPr>
        <p:spPr bwMode="auto">
          <a:xfrm>
            <a:off x="4211638" y="48593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919" name="Text Box 40"/>
          <p:cNvSpPr txBox="1">
            <a:spLocks noChangeArrowheads="1"/>
          </p:cNvSpPr>
          <p:nvPr/>
        </p:nvSpPr>
        <p:spPr bwMode="auto">
          <a:xfrm>
            <a:off x="4165600" y="36718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0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6898" name="Text Box 41"/>
          <p:cNvSpPr txBox="1">
            <a:spLocks noChangeArrowheads="1"/>
          </p:cNvSpPr>
          <p:nvPr/>
        </p:nvSpPr>
        <p:spPr bwMode="auto">
          <a:xfrm>
            <a:off x="4500563" y="27241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7921" name="Text Box 42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70C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0070C0"/>
              </a:solidFill>
              <a:latin typeface="Arial" charset="0"/>
            </a:endParaRPr>
          </a:p>
        </p:txBody>
      </p:sp>
      <p:cxnSp>
        <p:nvCxnSpPr>
          <p:cNvPr id="37" name="Přímá spojovací čára 22"/>
          <p:cNvCxnSpPr>
            <a:cxnSpLocks noChangeShapeType="1"/>
          </p:cNvCxnSpPr>
          <p:nvPr/>
        </p:nvCxnSpPr>
        <p:spPr bwMode="auto">
          <a:xfrm flipH="1">
            <a:off x="4213225" y="3892550"/>
            <a:ext cx="896938" cy="376238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Přímá spojovací čára 22"/>
          <p:cNvCxnSpPr>
            <a:cxnSpLocks noChangeShapeType="1"/>
          </p:cNvCxnSpPr>
          <p:nvPr/>
        </p:nvCxnSpPr>
        <p:spPr bwMode="auto">
          <a:xfrm flipH="1">
            <a:off x="4165600" y="4197350"/>
            <a:ext cx="974725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Přímá spojovací čára 22"/>
          <p:cNvCxnSpPr>
            <a:cxnSpLocks noChangeShapeType="1"/>
          </p:cNvCxnSpPr>
          <p:nvPr/>
        </p:nvCxnSpPr>
        <p:spPr bwMode="auto">
          <a:xfrm flipH="1">
            <a:off x="4211638" y="4540250"/>
            <a:ext cx="898525" cy="360363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30375" y="1462610"/>
            <a:ext cx="4786313" cy="4714875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Přímá spojovací čára 20"/>
          <p:cNvCxnSpPr>
            <a:cxnSpLocks noChangeShapeType="1"/>
          </p:cNvCxnSpPr>
          <p:nvPr/>
        </p:nvCxnSpPr>
        <p:spPr bwMode="auto">
          <a:xfrm>
            <a:off x="1911524" y="1567559"/>
            <a:ext cx="4857750" cy="4572000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2781300" y="3892550"/>
            <a:ext cx="4953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00B05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46" name="Line 39"/>
          <p:cNvSpPr>
            <a:spLocks noChangeShapeType="1"/>
          </p:cNvSpPr>
          <p:nvPr/>
        </p:nvSpPr>
        <p:spPr bwMode="auto">
          <a:xfrm>
            <a:off x="4221163" y="46196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" name="Line 39"/>
          <p:cNvSpPr>
            <a:spLocks noChangeShapeType="1"/>
          </p:cNvSpPr>
          <p:nvPr/>
        </p:nvSpPr>
        <p:spPr bwMode="auto">
          <a:xfrm>
            <a:off x="4211638" y="43783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" name="Line 39"/>
          <p:cNvSpPr>
            <a:spLocks noChangeShapeType="1"/>
          </p:cNvSpPr>
          <p:nvPr/>
        </p:nvSpPr>
        <p:spPr bwMode="auto">
          <a:xfrm>
            <a:off x="4230688" y="415448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9" name="Line 39"/>
          <p:cNvSpPr>
            <a:spLocks noChangeShapeType="1"/>
          </p:cNvSpPr>
          <p:nvPr/>
        </p:nvSpPr>
        <p:spPr bwMode="auto">
          <a:xfrm>
            <a:off x="4221163" y="39497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" name="Line 39"/>
          <p:cNvSpPr>
            <a:spLocks noChangeShapeType="1"/>
          </p:cNvSpPr>
          <p:nvPr/>
        </p:nvSpPr>
        <p:spPr bwMode="auto">
          <a:xfrm>
            <a:off x="4230688" y="37163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" name="Line 39"/>
          <p:cNvSpPr>
            <a:spLocks noChangeShapeType="1"/>
          </p:cNvSpPr>
          <p:nvPr/>
        </p:nvSpPr>
        <p:spPr bwMode="auto">
          <a:xfrm>
            <a:off x="4202113" y="345440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52" name="Přímá spojovací čára 22"/>
          <p:cNvCxnSpPr>
            <a:cxnSpLocks noChangeShapeType="1"/>
          </p:cNvCxnSpPr>
          <p:nvPr/>
        </p:nvCxnSpPr>
        <p:spPr bwMode="auto">
          <a:xfrm flipH="1">
            <a:off x="4230688" y="4865688"/>
            <a:ext cx="898525" cy="360362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Přímá spojovací čára 22"/>
          <p:cNvCxnSpPr>
            <a:cxnSpLocks noChangeShapeType="1"/>
          </p:cNvCxnSpPr>
          <p:nvPr/>
        </p:nvCxnSpPr>
        <p:spPr bwMode="auto">
          <a:xfrm flipH="1">
            <a:off x="4211638" y="5208588"/>
            <a:ext cx="898525" cy="360362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Přímá spojovací čára 22"/>
          <p:cNvCxnSpPr>
            <a:cxnSpLocks noChangeShapeType="1"/>
          </p:cNvCxnSpPr>
          <p:nvPr/>
        </p:nvCxnSpPr>
        <p:spPr bwMode="auto">
          <a:xfrm flipH="1">
            <a:off x="4232275" y="2965450"/>
            <a:ext cx="896938" cy="376238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" name="Line 39"/>
          <p:cNvSpPr>
            <a:spLocks noChangeShapeType="1"/>
          </p:cNvSpPr>
          <p:nvPr/>
        </p:nvSpPr>
        <p:spPr bwMode="auto">
          <a:xfrm>
            <a:off x="4221163" y="32559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Line 39"/>
          <p:cNvSpPr>
            <a:spLocks noChangeShapeType="1"/>
          </p:cNvSpPr>
          <p:nvPr/>
        </p:nvSpPr>
        <p:spPr bwMode="auto">
          <a:xfrm>
            <a:off x="4173538" y="305435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" name="Line 39"/>
          <p:cNvSpPr>
            <a:spLocks noChangeShapeType="1"/>
          </p:cNvSpPr>
          <p:nvPr/>
        </p:nvSpPr>
        <p:spPr bwMode="auto">
          <a:xfrm>
            <a:off x="4217988" y="286067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" name="Line 39"/>
          <p:cNvSpPr>
            <a:spLocks noChangeShapeType="1"/>
          </p:cNvSpPr>
          <p:nvPr/>
        </p:nvSpPr>
        <p:spPr bwMode="auto">
          <a:xfrm>
            <a:off x="4184650" y="26495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Obousměrná vodorovná šipka 11"/>
          <p:cNvSpPr/>
          <p:nvPr/>
        </p:nvSpPr>
        <p:spPr>
          <a:xfrm rot="20259035">
            <a:off x="4192588" y="2271713"/>
            <a:ext cx="941387" cy="233362"/>
          </a:xfrm>
          <a:prstGeom prst="left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1" name="Obousměrná vodorovná šipka 60"/>
          <p:cNvSpPr/>
          <p:nvPr/>
        </p:nvSpPr>
        <p:spPr>
          <a:xfrm rot="20356857">
            <a:off x="4224338" y="3387725"/>
            <a:ext cx="904875" cy="234950"/>
          </a:xfrm>
          <a:prstGeom prst="left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5245100" y="3208338"/>
            <a:ext cx="90488" cy="8255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63" name="Přímá spojovací čára 22"/>
          <p:cNvCxnSpPr>
            <a:cxnSpLocks noChangeShapeType="1"/>
          </p:cNvCxnSpPr>
          <p:nvPr/>
        </p:nvCxnSpPr>
        <p:spPr bwMode="auto">
          <a:xfrm flipH="1">
            <a:off x="4246563" y="2714625"/>
            <a:ext cx="896937" cy="376238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" name="Přímá spojovací čára 22"/>
          <p:cNvCxnSpPr>
            <a:cxnSpLocks noChangeShapeType="1"/>
          </p:cNvCxnSpPr>
          <p:nvPr/>
        </p:nvCxnSpPr>
        <p:spPr bwMode="auto">
          <a:xfrm flipH="1">
            <a:off x="4214813" y="2486025"/>
            <a:ext cx="896937" cy="376238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" name="Přímá spojovací čára 22"/>
          <p:cNvCxnSpPr>
            <a:cxnSpLocks noChangeShapeType="1"/>
          </p:cNvCxnSpPr>
          <p:nvPr/>
        </p:nvCxnSpPr>
        <p:spPr bwMode="auto">
          <a:xfrm flipH="1">
            <a:off x="4227513" y="3586163"/>
            <a:ext cx="896937" cy="377825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31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1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1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36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63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1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1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6888" grpId="0"/>
      <p:bldP spid="36889" grpId="0"/>
      <p:bldP spid="36893" grpId="0" animBg="1"/>
      <p:bldP spid="36894" grpId="0" animBg="1"/>
      <p:bldP spid="36895" grpId="0" animBg="1"/>
      <p:bldP spid="36896" grpId="0" animBg="1"/>
      <p:bldP spid="36898" grpId="0"/>
      <p:bldP spid="42" grpId="0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5" grpId="0" animBg="1"/>
      <p:bldP spid="56" grpId="0" animBg="1"/>
      <p:bldP spid="57" grpId="0" animBg="1"/>
      <p:bldP spid="58" grpId="0" animBg="1"/>
      <p:bldP spid="12" grpId="0" animBg="1"/>
      <p:bldP spid="61" grpId="0" animBg="1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9DB48DCC-15CE-482A-A9DA-547C56CA63FA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31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8916" name="TextovéPole 4"/>
          <p:cNvSpPr txBox="1">
            <a:spLocks noChangeArrowheads="1"/>
          </p:cNvSpPr>
          <p:nvPr/>
        </p:nvSpPr>
        <p:spPr bwMode="auto">
          <a:xfrm>
            <a:off x="2700338" y="333375"/>
            <a:ext cx="34369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Metrová tyč letící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06031"/>
            <a:ext cx="4787900" cy="1587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571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831975" y="2997200"/>
            <a:ext cx="4529138" cy="1906588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481138"/>
            <a:ext cx="4786313" cy="4714875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714848" y="1382713"/>
            <a:ext cx="4857750" cy="4572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28875"/>
            <a:ext cx="6357937" cy="2786063"/>
          </a:xfrm>
          <a:prstGeom prst="line">
            <a:avLst/>
          </a:prstGeom>
          <a:noFill/>
          <a:ln w="5715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64854"/>
            <a:ext cx="1963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1800" b="1" i="1">
                <a:solidFill>
                  <a:srgbClr val="FF0000"/>
                </a:solidFill>
                <a:latin typeface="Arial" charset="0"/>
              </a:rPr>
              <a:t>’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217802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38929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930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931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932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933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934" name="Text Box 26"/>
          <p:cNvSpPr txBox="1">
            <a:spLocks noChangeArrowheads="1"/>
          </p:cNvSpPr>
          <p:nvPr/>
        </p:nvSpPr>
        <p:spPr bwMode="auto">
          <a:xfrm>
            <a:off x="2876550" y="3357563"/>
            <a:ext cx="4651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935" name="Text Box 27"/>
          <p:cNvSpPr txBox="1">
            <a:spLocks noChangeArrowheads="1"/>
          </p:cNvSpPr>
          <p:nvPr/>
        </p:nvSpPr>
        <p:spPr bwMode="auto">
          <a:xfrm>
            <a:off x="5122863" y="370998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936" name="Text Box 28"/>
          <p:cNvSpPr txBox="1">
            <a:spLocks noChangeArrowheads="1"/>
          </p:cNvSpPr>
          <p:nvPr/>
        </p:nvSpPr>
        <p:spPr bwMode="auto">
          <a:xfrm>
            <a:off x="4248150" y="4221163"/>
            <a:ext cx="4318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7913" name="Text Box 30"/>
          <p:cNvSpPr txBox="1">
            <a:spLocks noChangeArrowheads="1"/>
          </p:cNvSpPr>
          <p:nvPr/>
        </p:nvSpPr>
        <p:spPr bwMode="auto">
          <a:xfrm>
            <a:off x="3487738" y="4357688"/>
            <a:ext cx="5032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7914" name="Text Box 31"/>
          <p:cNvSpPr txBox="1">
            <a:spLocks noChangeArrowheads="1"/>
          </p:cNvSpPr>
          <p:nvPr/>
        </p:nvSpPr>
        <p:spPr bwMode="auto">
          <a:xfrm>
            <a:off x="2916238" y="3860800"/>
            <a:ext cx="5032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37915" name="Text Box 32"/>
          <p:cNvSpPr txBox="1">
            <a:spLocks noChangeArrowheads="1"/>
          </p:cNvSpPr>
          <p:nvPr/>
        </p:nvSpPr>
        <p:spPr bwMode="auto">
          <a:xfrm>
            <a:off x="5173663" y="31813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cxnSp>
        <p:nvCxnSpPr>
          <p:cNvPr id="5" name="Přímá spojovací čára 14"/>
          <p:cNvCxnSpPr>
            <a:cxnSpLocks noChangeShapeType="1"/>
          </p:cNvCxnSpPr>
          <p:nvPr/>
        </p:nvCxnSpPr>
        <p:spPr bwMode="auto">
          <a:xfrm rot="5400000">
            <a:off x="2798762" y="2482851"/>
            <a:ext cx="4714875" cy="200025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419475" y="5157788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275013" y="5508625"/>
            <a:ext cx="1008062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563938" y="4797425"/>
            <a:ext cx="1008062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708400" y="4437063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873500" y="4076700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22" name="Text Box 46"/>
          <p:cNvSpPr txBox="1">
            <a:spLocks noChangeArrowheads="1"/>
          </p:cNvSpPr>
          <p:nvPr/>
        </p:nvSpPr>
        <p:spPr bwMode="auto">
          <a:xfrm>
            <a:off x="4500563" y="27241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8947" name="Text Box 47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37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673573" y="1489075"/>
            <a:ext cx="4786313" cy="47148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Přímá spojovací čára 20"/>
          <p:cNvCxnSpPr>
            <a:cxnSpLocks noChangeShapeType="1"/>
          </p:cNvCxnSpPr>
          <p:nvPr/>
        </p:nvCxnSpPr>
        <p:spPr bwMode="auto">
          <a:xfrm>
            <a:off x="2060575" y="1737965"/>
            <a:ext cx="4857750" cy="4572000"/>
          </a:xfrm>
          <a:prstGeom prst="lin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3995738" y="3789363"/>
            <a:ext cx="1009650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4098925" y="3557588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4346575" y="2932113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4489450" y="2655888"/>
            <a:ext cx="1008063" cy="431800"/>
          </a:xfrm>
          <a:prstGeom prst="line">
            <a:avLst/>
          </a:prstGeom>
          <a:noFill/>
          <a:ln w="12700" algn="ctr">
            <a:solidFill>
              <a:srgbClr val="32B50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4994275" y="1828800"/>
            <a:ext cx="546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0070C0"/>
                </a:solidFill>
              </a:rPr>
              <a:t>&lt;1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 rot="-1226401">
            <a:off x="3508375" y="6107113"/>
            <a:ext cx="546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00B050"/>
                </a:solidFill>
              </a:rPr>
              <a:t>=1</a:t>
            </a:r>
          </a:p>
        </p:txBody>
      </p:sp>
      <p:sp>
        <p:nvSpPr>
          <p:cNvPr id="17" name="Obousměrná vodorovná šipka 16"/>
          <p:cNvSpPr/>
          <p:nvPr/>
        </p:nvSpPr>
        <p:spPr>
          <a:xfrm>
            <a:off x="4835525" y="2109788"/>
            <a:ext cx="785813" cy="319087"/>
          </a:xfrm>
          <a:prstGeom prst="leftRightArrow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8" name="Obousměrná vodorovná šipka 17"/>
          <p:cNvSpPr/>
          <p:nvPr/>
        </p:nvSpPr>
        <p:spPr>
          <a:xfrm rot="20198354">
            <a:off x="3222625" y="5868988"/>
            <a:ext cx="971550" cy="306387"/>
          </a:xfrm>
          <a:prstGeom prst="leftRightArrow">
            <a:avLst/>
          </a:prstGeom>
          <a:solidFill>
            <a:srgbClr val="32B50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5138738" y="3662363"/>
            <a:ext cx="71437" cy="10001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9" name="Ovál 48"/>
          <p:cNvSpPr/>
          <p:nvPr/>
        </p:nvSpPr>
        <p:spPr>
          <a:xfrm>
            <a:off x="3262313" y="3648075"/>
            <a:ext cx="71437" cy="100013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0" name="Ovál 49"/>
          <p:cNvSpPr/>
          <p:nvPr/>
        </p:nvSpPr>
        <p:spPr>
          <a:xfrm>
            <a:off x="4170363" y="2906713"/>
            <a:ext cx="71437" cy="1016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1" name="Ovál 50"/>
          <p:cNvSpPr/>
          <p:nvPr/>
        </p:nvSpPr>
        <p:spPr>
          <a:xfrm>
            <a:off x="4171950" y="4491038"/>
            <a:ext cx="71438" cy="10001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2" name="Ovál 51"/>
          <p:cNvSpPr/>
          <p:nvPr/>
        </p:nvSpPr>
        <p:spPr>
          <a:xfrm>
            <a:off x="3781425" y="4570413"/>
            <a:ext cx="68263" cy="90487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53" name="Ovál 52"/>
          <p:cNvSpPr/>
          <p:nvPr/>
        </p:nvSpPr>
        <p:spPr>
          <a:xfrm>
            <a:off x="4535488" y="2782888"/>
            <a:ext cx="68262" cy="889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54" name="Ovál 53"/>
          <p:cNvSpPr/>
          <p:nvPr/>
        </p:nvSpPr>
        <p:spPr>
          <a:xfrm>
            <a:off x="4994275" y="3668713"/>
            <a:ext cx="69850" cy="90487"/>
          </a:xfrm>
          <a:prstGeom prst="ellipse">
            <a:avLst/>
          </a:prstGeom>
          <a:solidFill>
            <a:schemeClr val="bg1"/>
          </a:solidFill>
          <a:ln>
            <a:solidFill>
              <a:srgbClr val="32B5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55" name="Ovál 54"/>
          <p:cNvSpPr/>
          <p:nvPr/>
        </p:nvSpPr>
        <p:spPr>
          <a:xfrm>
            <a:off x="4176713" y="3667125"/>
            <a:ext cx="69850" cy="88900"/>
          </a:xfrm>
          <a:prstGeom prst="ellipse">
            <a:avLst/>
          </a:prstGeom>
          <a:solidFill>
            <a:schemeClr val="bg1"/>
          </a:solidFill>
          <a:ln>
            <a:solidFill>
              <a:srgbClr val="32B5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5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258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9" grpId="0" animBg="1"/>
      <p:bldP spid="30" grpId="0" animBg="1"/>
      <p:bldP spid="31" grpId="0"/>
      <p:bldP spid="2" grpId="0" animBg="1"/>
      <p:bldP spid="37913" grpId="0"/>
      <p:bldP spid="37914" grpId="0"/>
      <p:bldP spid="37915" grpId="0"/>
      <p:bldP spid="37922" grpId="0"/>
      <p:bldP spid="16" grpId="0"/>
      <p:bldP spid="45" grpId="0"/>
      <p:bldP spid="17" grpId="0" animBg="1"/>
      <p:bldP spid="18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AB18EF53-6BA0-4A10-BDAC-705DD32508EF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32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39940" name="TextovéPole 4"/>
          <p:cNvSpPr txBox="1">
            <a:spLocks noChangeArrowheads="1"/>
          </p:cNvSpPr>
          <p:nvPr/>
        </p:nvSpPr>
        <p:spPr bwMode="auto">
          <a:xfrm>
            <a:off x="2930525" y="333375"/>
            <a:ext cx="27892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Hodiny stojící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06031"/>
            <a:ext cx="4787900" cy="1587"/>
          </a:xfrm>
          <a:prstGeom prst="line">
            <a:avLst/>
          </a:prstGeom>
          <a:noFill/>
          <a:ln w="7620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785937" y="2857501"/>
            <a:ext cx="4714875" cy="200025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689100" y="1466751"/>
            <a:ext cx="4786313" cy="4714875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17700" y="1557338"/>
            <a:ext cx="4857750" cy="4572000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28875"/>
            <a:ext cx="6357937" cy="2786063"/>
          </a:xfrm>
          <a:prstGeom prst="line">
            <a:avLst/>
          </a:prstGeom>
          <a:noFill/>
          <a:ln w="28575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64854"/>
            <a:ext cx="1963738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443663" y="4786313"/>
            <a:ext cx="24495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1800" b="1" i="1">
                <a:solidFill>
                  <a:srgbClr val="FF0000"/>
                </a:solidFill>
                <a:latin typeface="Arial" charset="0"/>
              </a:rPr>
              <a:t>’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217802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39953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4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5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6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7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8" name="Text Box 24"/>
          <p:cNvSpPr txBox="1">
            <a:spLocks noChangeArrowheads="1"/>
          </p:cNvSpPr>
          <p:nvPr/>
        </p:nvSpPr>
        <p:spPr bwMode="auto">
          <a:xfrm>
            <a:off x="2855913" y="3405188"/>
            <a:ext cx="4889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9959" name="Text Box 25"/>
          <p:cNvSpPr txBox="1">
            <a:spLocks noChangeArrowheads="1"/>
          </p:cNvSpPr>
          <p:nvPr/>
        </p:nvSpPr>
        <p:spPr bwMode="auto">
          <a:xfrm>
            <a:off x="4932363" y="364490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9960" name="Text Box 26"/>
          <p:cNvSpPr txBox="1">
            <a:spLocks noChangeArrowheads="1"/>
          </p:cNvSpPr>
          <p:nvPr/>
        </p:nvSpPr>
        <p:spPr bwMode="auto">
          <a:xfrm>
            <a:off x="4262438" y="4303713"/>
            <a:ext cx="44291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937" name="Text Box 27"/>
          <p:cNvSpPr txBox="1">
            <a:spLocks noChangeArrowheads="1"/>
          </p:cNvSpPr>
          <p:nvPr/>
        </p:nvSpPr>
        <p:spPr bwMode="auto">
          <a:xfrm>
            <a:off x="4310063" y="2198688"/>
            <a:ext cx="6731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aseline="-16000">
                <a:solidFill>
                  <a:srgbClr val="FF3300"/>
                </a:solidFill>
                <a:latin typeface="Arial" charset="0"/>
              </a:rPr>
              <a:t>1</a:t>
            </a:r>
            <a:r>
              <a:rPr lang="cs-CZ" altLang="cs-CZ" sz="4800">
                <a:solidFill>
                  <a:srgbClr val="FF3300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8938" name="Text Box 28"/>
          <p:cNvSpPr txBox="1">
            <a:spLocks noChangeArrowheads="1"/>
          </p:cNvSpPr>
          <p:nvPr/>
        </p:nvSpPr>
        <p:spPr bwMode="auto">
          <a:xfrm>
            <a:off x="3446463" y="4002088"/>
            <a:ext cx="66833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r>
              <a:rPr lang="cs-CZ" altLang="cs-CZ" sz="4800">
                <a:solidFill>
                  <a:srgbClr val="FF3300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8939" name="Text Box 29"/>
          <p:cNvSpPr txBox="1">
            <a:spLocks noChangeArrowheads="1"/>
          </p:cNvSpPr>
          <p:nvPr/>
        </p:nvSpPr>
        <p:spPr bwMode="auto">
          <a:xfrm>
            <a:off x="2709863" y="3546475"/>
            <a:ext cx="67468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-1</a:t>
            </a:r>
            <a:r>
              <a:rPr lang="cs-CZ" altLang="cs-CZ" sz="4800">
                <a:solidFill>
                  <a:srgbClr val="32B503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38940" name="Text Box 30"/>
          <p:cNvSpPr txBox="1">
            <a:spLocks noChangeArrowheads="1"/>
          </p:cNvSpPr>
          <p:nvPr/>
        </p:nvSpPr>
        <p:spPr bwMode="auto">
          <a:xfrm>
            <a:off x="4992688" y="2635250"/>
            <a:ext cx="54610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1</a:t>
            </a:r>
            <a:r>
              <a:rPr lang="cs-CZ" altLang="cs-CZ" sz="4800">
                <a:solidFill>
                  <a:srgbClr val="32B503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39965" name="Text Box 38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Ovál 5"/>
          <p:cNvSpPr/>
          <p:nvPr/>
        </p:nvSpPr>
        <p:spPr>
          <a:xfrm>
            <a:off x="4129088" y="5608638"/>
            <a:ext cx="182562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4125913" y="5197475"/>
            <a:ext cx="182562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4117975" y="4792663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4121150" y="4448175"/>
            <a:ext cx="180975" cy="18573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4117975" y="4065588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4116388" y="3613150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7" name="Ovál 36"/>
          <p:cNvSpPr/>
          <p:nvPr/>
        </p:nvSpPr>
        <p:spPr>
          <a:xfrm>
            <a:off x="4103688" y="3205163"/>
            <a:ext cx="182562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4116388" y="2865438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4114800" y="2513013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8" name="Přímá spojnice se šipkou 27"/>
          <p:cNvCxnSpPr/>
          <p:nvPr/>
        </p:nvCxnSpPr>
        <p:spPr>
          <a:xfrm flipH="1">
            <a:off x="3143250" y="5702300"/>
            <a:ext cx="1073150" cy="49847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 flipH="1">
            <a:off x="3362325" y="5314950"/>
            <a:ext cx="825500" cy="40481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H="1">
            <a:off x="3563938" y="4876800"/>
            <a:ext cx="636587" cy="32067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 flipH="1">
            <a:off x="3741738" y="4546600"/>
            <a:ext cx="476250" cy="24447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se šipkou 66"/>
          <p:cNvCxnSpPr/>
          <p:nvPr/>
        </p:nvCxnSpPr>
        <p:spPr>
          <a:xfrm flipH="1">
            <a:off x="3924300" y="4159250"/>
            <a:ext cx="298450" cy="14446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 Box 28"/>
          <p:cNvSpPr txBox="1">
            <a:spLocks noChangeArrowheads="1"/>
          </p:cNvSpPr>
          <p:nvPr/>
        </p:nvSpPr>
        <p:spPr bwMode="auto">
          <a:xfrm>
            <a:off x="3065463" y="4887913"/>
            <a:ext cx="66833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-2</a:t>
            </a:r>
            <a:r>
              <a:rPr lang="cs-CZ" altLang="cs-CZ" sz="4800">
                <a:solidFill>
                  <a:srgbClr val="FF3300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FF3300"/>
              </a:solidFill>
              <a:latin typeface="Arial" charset="0"/>
            </a:endParaRPr>
          </a:p>
        </p:txBody>
      </p:sp>
      <p:cxnSp>
        <p:nvCxnSpPr>
          <p:cNvPr id="74" name="Přímá spojnice se šipkou 73"/>
          <p:cNvCxnSpPr/>
          <p:nvPr/>
        </p:nvCxnSpPr>
        <p:spPr>
          <a:xfrm flipV="1">
            <a:off x="4200525" y="3149600"/>
            <a:ext cx="263525" cy="14922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/>
          <p:nvPr/>
        </p:nvCxnSpPr>
        <p:spPr>
          <a:xfrm flipV="1">
            <a:off x="4206875" y="2673350"/>
            <a:ext cx="436563" cy="2809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se šipkou 81"/>
          <p:cNvCxnSpPr/>
          <p:nvPr/>
        </p:nvCxnSpPr>
        <p:spPr>
          <a:xfrm flipV="1">
            <a:off x="4202113" y="2198688"/>
            <a:ext cx="649287" cy="40798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 Box 27"/>
          <p:cNvSpPr txBox="1">
            <a:spLocks noChangeArrowheads="1"/>
          </p:cNvSpPr>
          <p:nvPr/>
        </p:nvSpPr>
        <p:spPr bwMode="auto">
          <a:xfrm>
            <a:off x="4241800" y="2044700"/>
            <a:ext cx="6731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>
                <a:solidFill>
                  <a:srgbClr val="FF0000"/>
                </a:solidFill>
                <a:latin typeface="Arial" charset="0"/>
              </a:rPr>
              <a:t>1,2</a:t>
            </a:r>
            <a:r>
              <a:rPr lang="cs-CZ" altLang="cs-CZ" sz="4800">
                <a:solidFill>
                  <a:srgbClr val="FF0000"/>
                </a:solidFill>
                <a:latin typeface="Arial" charset="0"/>
              </a:rPr>
              <a:t>.</a:t>
            </a:r>
            <a:endParaRPr lang="en-US" altLang="cs-CZ" sz="48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5" name="TextovéPole 64"/>
          <p:cNvSpPr txBox="1">
            <a:spLocks noChangeArrowheads="1"/>
          </p:cNvSpPr>
          <p:nvPr/>
        </p:nvSpPr>
        <p:spPr bwMode="auto">
          <a:xfrm>
            <a:off x="6300788" y="5794375"/>
            <a:ext cx="26908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  <a:t>čas v S (vlastní):	</a:t>
            </a:r>
            <a:r>
              <a:rPr lang="cs-CZ" altLang="cs-CZ" i="1">
                <a:latin typeface="Cambria Math" pitchFamily="18" charset="0"/>
                <a:ea typeface="Cambria Math" pitchFamily="18" charset="0"/>
                <a:cs typeface="Cambria Math" pitchFamily="18" charset="0"/>
              </a:rPr>
              <a:t>t </a:t>
            </a:r>
            <a: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  <a:t>= 1</a:t>
            </a:r>
            <a:b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</a:br>
            <a:r>
              <a:rPr lang="cs-CZ" altLang="cs-CZ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čas v S‘: 	             	</a:t>
            </a:r>
            <a:r>
              <a:rPr lang="cs-CZ" altLang="cs-CZ" i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t </a:t>
            </a:r>
            <a:r>
              <a:rPr lang="cs-CZ" altLang="cs-CZ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= 1,2</a:t>
            </a:r>
            <a:endParaRPr lang="cs-CZ" altLang="cs-CZ">
              <a:latin typeface="Cambria Math" pitchFamily="18" charset="0"/>
              <a:ea typeface="Cambria Math" pitchFamily="18" charset="0"/>
              <a:cs typeface="Cambria Math" pitchFamily="18" charset="0"/>
            </a:endParaRPr>
          </a:p>
        </p:txBody>
      </p:sp>
      <p:sp>
        <p:nvSpPr>
          <p:cNvPr id="5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50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53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61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69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7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id="85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9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id="9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7250"/>
                            </p:stCondLst>
                            <p:childTnLst>
                              <p:par>
                                <p:cTn id="10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8250"/>
                            </p:stCondLst>
                            <p:childTnLst>
                              <p:par>
                                <p:cTn id="1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8937" grpId="0"/>
      <p:bldP spid="38938" grpId="0"/>
      <p:bldP spid="38939" grpId="0"/>
      <p:bldP spid="38940" grpId="0"/>
      <p:bldP spid="6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72" grpId="0"/>
      <p:bldP spid="84" grpId="0"/>
      <p:bldP spid="6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421A43B1-80B2-48E8-B484-F050E483A3E6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33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0964" name="TextovéPole 4"/>
          <p:cNvSpPr txBox="1">
            <a:spLocks noChangeArrowheads="1"/>
          </p:cNvSpPr>
          <p:nvPr/>
        </p:nvSpPr>
        <p:spPr bwMode="auto">
          <a:xfrm>
            <a:off x="2916238" y="333375"/>
            <a:ext cx="25638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Hodiny letící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6894" y="3820319"/>
            <a:ext cx="4787900" cy="1588"/>
          </a:xfrm>
          <a:prstGeom prst="line">
            <a:avLst/>
          </a:prstGeom>
          <a:noFill/>
          <a:ln w="28575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798637" y="2841626"/>
            <a:ext cx="4714875" cy="200025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462012"/>
            <a:ext cx="4786313" cy="4714875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22463" y="1557338"/>
            <a:ext cx="4857750" cy="4572000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85813" y="2433713"/>
            <a:ext cx="6357937" cy="2786063"/>
          </a:xfrm>
          <a:prstGeom prst="line">
            <a:avLst/>
          </a:prstGeom>
          <a:noFill/>
          <a:ln w="28575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64854"/>
            <a:ext cx="1963738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160463" cy="46672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6300788" y="4786313"/>
            <a:ext cx="25923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rgbClr val="FF0000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rgbClr val="FF0000"/>
                </a:solidFill>
                <a:latin typeface="Book Antiqua" pitchFamily="18" charset="0"/>
              </a:rPr>
              <a:t>’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b="1" i="1">
                <a:solidFill>
                  <a:srgbClr val="217802"/>
                </a:solidFill>
                <a:latin typeface="Book Antiqua" pitchFamily="18" charset="0"/>
              </a:rPr>
              <a:t>x’</a:t>
            </a:r>
            <a:r>
              <a:rPr lang="en-US" altLang="cs-CZ" sz="2400" b="1" i="1">
                <a:solidFill>
                  <a:srgbClr val="32B503"/>
                </a:solidFill>
                <a:latin typeface="Book Antiqua" pitchFamily="18" charset="0"/>
              </a:rPr>
              <a:t>   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=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(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– </a:t>
            </a:r>
            <a:r>
              <a:rPr lang="el-GR" altLang="cs-CZ" sz="2400" b="1" i="1">
                <a:solidFill>
                  <a:schemeClr val="tx1"/>
                </a:solidFill>
                <a:latin typeface="Book Antiqua" pitchFamily="18" charset="0"/>
              </a:rPr>
              <a:t>β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 x</a:t>
            </a:r>
            <a:r>
              <a:rPr lang="en-US" altLang="cs-CZ" sz="2400" b="1">
                <a:solidFill>
                  <a:schemeClr val="tx1"/>
                </a:solidFill>
                <a:latin typeface="Book Antiqua" pitchFamily="18" charset="0"/>
              </a:rPr>
              <a:t>)</a:t>
            </a:r>
            <a:endParaRPr lang="en-US" altLang="cs-CZ" sz="2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i="1">
                <a:solidFill>
                  <a:schemeClr val="tx1"/>
                </a:solidFill>
                <a:latin typeface="Book Antiqua" pitchFamily="18" charset="0"/>
              </a:rPr>
              <a:t>světlo</a:t>
            </a:r>
          </a:p>
        </p:txBody>
      </p:sp>
      <p:sp>
        <p:nvSpPr>
          <p:cNvPr id="40977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78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79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80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81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82" name="Text Box 24"/>
          <p:cNvSpPr txBox="1">
            <a:spLocks noChangeArrowheads="1"/>
          </p:cNvSpPr>
          <p:nvPr/>
        </p:nvSpPr>
        <p:spPr bwMode="auto">
          <a:xfrm>
            <a:off x="2951163" y="3392488"/>
            <a:ext cx="422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0983" name="Text Box 25"/>
          <p:cNvSpPr txBox="1">
            <a:spLocks noChangeArrowheads="1"/>
          </p:cNvSpPr>
          <p:nvPr/>
        </p:nvSpPr>
        <p:spPr bwMode="auto">
          <a:xfrm>
            <a:off x="5148263" y="370998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0984" name="Text Box 26"/>
          <p:cNvSpPr txBox="1">
            <a:spLocks noChangeArrowheads="1"/>
          </p:cNvSpPr>
          <p:nvPr/>
        </p:nvSpPr>
        <p:spPr bwMode="auto">
          <a:xfrm>
            <a:off x="4062413" y="4071938"/>
            <a:ext cx="5175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>
                <a:solidFill>
                  <a:schemeClr val="bg1"/>
                </a:solidFill>
                <a:latin typeface="Arial" charset="0"/>
              </a:rPr>
              <a:t>.</a:t>
            </a: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9961" name="Text Box 28"/>
          <p:cNvSpPr txBox="1">
            <a:spLocks noChangeArrowheads="1"/>
          </p:cNvSpPr>
          <p:nvPr/>
        </p:nvSpPr>
        <p:spPr bwMode="auto">
          <a:xfrm>
            <a:off x="3429000" y="4368800"/>
            <a:ext cx="504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9962" name="Text Box 29"/>
          <p:cNvSpPr txBox="1">
            <a:spLocks noChangeArrowheads="1"/>
          </p:cNvSpPr>
          <p:nvPr/>
        </p:nvSpPr>
        <p:spPr bwMode="auto">
          <a:xfrm>
            <a:off x="2908300" y="388461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39963" name="Text Box 30"/>
          <p:cNvSpPr txBox="1">
            <a:spLocks noChangeArrowheads="1"/>
          </p:cNvSpPr>
          <p:nvPr/>
        </p:nvSpPr>
        <p:spPr bwMode="auto">
          <a:xfrm>
            <a:off x="5173663" y="31813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39965" name="Text Box 32"/>
          <p:cNvSpPr txBox="1">
            <a:spLocks noChangeArrowheads="1"/>
          </p:cNvSpPr>
          <p:nvPr/>
        </p:nvSpPr>
        <p:spPr bwMode="auto">
          <a:xfrm>
            <a:off x="4583113" y="276701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9966" name="Text Box 33"/>
          <p:cNvSpPr txBox="1">
            <a:spLocks noChangeArrowheads="1"/>
          </p:cNvSpPr>
          <p:nvPr/>
        </p:nvSpPr>
        <p:spPr bwMode="auto">
          <a:xfrm>
            <a:off x="3633788" y="2646363"/>
            <a:ext cx="5762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tx1"/>
                </a:solidFill>
                <a:latin typeface="Arial" charset="0"/>
              </a:rPr>
              <a:t>1,2</a:t>
            </a:r>
            <a:endParaRPr lang="en-US" altLang="cs-CZ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3775075" y="2859088"/>
            <a:ext cx="5762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r>
              <a:rPr lang="cs-CZ" altLang="cs-CZ" sz="3600" baseline="50000">
                <a:solidFill>
                  <a:schemeClr val="bg1"/>
                </a:solidFill>
                <a:latin typeface="Arial" charset="0"/>
              </a:rPr>
              <a:t>.</a:t>
            </a:r>
            <a:endParaRPr lang="en-US" altLang="cs-CZ" sz="3600" baseline="50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184650" y="2809875"/>
            <a:ext cx="46038" cy="4603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3346450" y="5472113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3538538" y="4984750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3730625" y="4532313"/>
            <a:ext cx="180975" cy="1857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1" name="Ovál 40"/>
          <p:cNvSpPr/>
          <p:nvPr/>
        </p:nvSpPr>
        <p:spPr>
          <a:xfrm>
            <a:off x="3902075" y="4078288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4121150" y="3621088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3" name="Ovál 42"/>
          <p:cNvSpPr/>
          <p:nvPr/>
        </p:nvSpPr>
        <p:spPr>
          <a:xfrm>
            <a:off x="4318000" y="3205163"/>
            <a:ext cx="182563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4518025" y="2738438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4702175" y="2259013"/>
            <a:ext cx="180975" cy="1873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3546475" y="5575300"/>
            <a:ext cx="6651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V="1">
            <a:off x="3635375" y="5078413"/>
            <a:ext cx="5635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>
            <a:off x="3841750" y="4643438"/>
            <a:ext cx="3841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>
            <a:off x="3994150" y="4195763"/>
            <a:ext cx="2317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/>
          <p:nvPr/>
        </p:nvCxnSpPr>
        <p:spPr>
          <a:xfrm flipH="1">
            <a:off x="4198938" y="3298825"/>
            <a:ext cx="21907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>
            <a:endCxn id="12" idx="6"/>
          </p:cNvCxnSpPr>
          <p:nvPr/>
        </p:nvCxnSpPr>
        <p:spPr>
          <a:xfrm flipH="1" flipV="1">
            <a:off x="4230688" y="2832100"/>
            <a:ext cx="361950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 flipH="1" flipV="1">
            <a:off x="4206875" y="2355850"/>
            <a:ext cx="58261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Box 28"/>
          <p:cNvSpPr txBox="1">
            <a:spLocks noChangeArrowheads="1"/>
          </p:cNvSpPr>
          <p:nvPr/>
        </p:nvSpPr>
        <p:spPr bwMode="auto">
          <a:xfrm>
            <a:off x="3044825" y="5238750"/>
            <a:ext cx="504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-2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6184900" y="5754688"/>
            <a:ext cx="2806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  <a:t>opět: </a:t>
            </a:r>
            <a:r>
              <a:rPr lang="cs-CZ" altLang="cs-CZ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vlastní čas</a:t>
            </a:r>
            <a: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</a:t>
            </a:r>
            <a:r>
              <a:rPr lang="cs-CZ" altLang="cs-CZ" i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t</a:t>
            </a:r>
            <a:r>
              <a:rPr lang="en-US" altLang="cs-CZ" b="1" i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’</a:t>
            </a:r>
            <a:r>
              <a:rPr lang="cs-CZ" altLang="cs-CZ" i="1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  </a:t>
            </a:r>
            <a:r>
              <a:rPr lang="cs-CZ" altLang="cs-CZ">
                <a:latin typeface="Cambria Math" pitchFamily="18" charset="0"/>
                <a:ea typeface="Cambria Math" pitchFamily="18" charset="0"/>
                <a:cs typeface="Cambria Math" pitchFamily="18" charset="0"/>
              </a:rPr>
              <a:t>&lt;</a:t>
            </a:r>
            <a:r>
              <a:rPr lang="cs-CZ" altLang="cs-CZ" i="1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t</a:t>
            </a:r>
          </a:p>
        </p:txBody>
      </p:sp>
      <p:sp>
        <p:nvSpPr>
          <p:cNvPr id="65" name="Text Box 26"/>
          <p:cNvSpPr txBox="1">
            <a:spLocks noChangeArrowheads="1"/>
          </p:cNvSpPr>
          <p:nvPr/>
        </p:nvSpPr>
        <p:spPr bwMode="auto">
          <a:xfrm>
            <a:off x="4052888" y="4840288"/>
            <a:ext cx="51911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3600">
                <a:solidFill>
                  <a:schemeClr val="bg1"/>
                </a:solidFill>
                <a:latin typeface="Arial" charset="0"/>
              </a:rPr>
              <a:t>.</a:t>
            </a: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-2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6" name="TextovéPole 35"/>
          <p:cNvSpPr txBox="1">
            <a:spLocks noChangeArrowheads="1"/>
          </p:cNvSpPr>
          <p:nvPr/>
        </p:nvSpPr>
        <p:spPr bwMode="auto">
          <a:xfrm>
            <a:off x="4162425" y="5473700"/>
            <a:ext cx="581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/>
              <a:t>-2,4</a:t>
            </a:r>
          </a:p>
        </p:txBody>
      </p:sp>
      <p:sp>
        <p:nvSpPr>
          <p:cNvPr id="67" name="TextovéPole 66"/>
          <p:cNvSpPr txBox="1">
            <a:spLocks noChangeArrowheads="1"/>
          </p:cNvSpPr>
          <p:nvPr/>
        </p:nvSpPr>
        <p:spPr bwMode="auto">
          <a:xfrm>
            <a:off x="4165600" y="4940300"/>
            <a:ext cx="581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/>
              <a:t>-1,8</a:t>
            </a:r>
          </a:p>
        </p:txBody>
      </p:sp>
      <p:sp>
        <p:nvSpPr>
          <p:cNvPr id="68" name="TextovéPole 67"/>
          <p:cNvSpPr txBox="1">
            <a:spLocks noChangeArrowheads="1"/>
          </p:cNvSpPr>
          <p:nvPr/>
        </p:nvSpPr>
        <p:spPr bwMode="auto">
          <a:xfrm>
            <a:off x="4178300" y="4502150"/>
            <a:ext cx="5810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/>
              <a:t>-1,2</a:t>
            </a:r>
          </a:p>
        </p:txBody>
      </p:sp>
      <p:sp>
        <p:nvSpPr>
          <p:cNvPr id="69" name="TextovéPole 68"/>
          <p:cNvSpPr txBox="1">
            <a:spLocks noChangeArrowheads="1"/>
          </p:cNvSpPr>
          <p:nvPr/>
        </p:nvSpPr>
        <p:spPr bwMode="auto">
          <a:xfrm>
            <a:off x="4206875" y="4083050"/>
            <a:ext cx="5810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200"/>
              <a:t>-0,6</a:t>
            </a:r>
          </a:p>
        </p:txBody>
      </p:sp>
      <p:sp>
        <p:nvSpPr>
          <p:cNvPr id="70" name="Text Box 33"/>
          <p:cNvSpPr txBox="1">
            <a:spLocks noChangeArrowheads="1"/>
          </p:cNvSpPr>
          <p:nvPr/>
        </p:nvSpPr>
        <p:spPr bwMode="auto">
          <a:xfrm>
            <a:off x="3644900" y="2212975"/>
            <a:ext cx="576263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tx1"/>
                </a:solidFill>
                <a:latin typeface="Arial" charset="0"/>
              </a:rPr>
              <a:t>1,8</a:t>
            </a:r>
            <a:endParaRPr lang="en-US" altLang="cs-CZ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" name="Text Box 33"/>
          <p:cNvSpPr txBox="1">
            <a:spLocks noChangeArrowheads="1"/>
          </p:cNvSpPr>
          <p:nvPr/>
        </p:nvSpPr>
        <p:spPr bwMode="auto">
          <a:xfrm>
            <a:off x="3614738" y="3144838"/>
            <a:ext cx="5762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tx1"/>
                </a:solidFill>
                <a:latin typeface="Arial" charset="0"/>
              </a:rPr>
              <a:t>0,6</a:t>
            </a:r>
            <a:endParaRPr lang="en-US" altLang="cs-CZ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65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id="65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4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83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7" presetID="6" presetClass="entr" presetSubtype="16" repeatCount="200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325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3250"/>
                            </p:stCondLst>
                            <p:childTnLst>
                              <p:par>
                                <p:cTn id="96" presetID="6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525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525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5250"/>
                            </p:stCondLst>
                            <p:childTnLst>
                              <p:par>
                                <p:cTn id="108" presetID="6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725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31" grpId="0"/>
      <p:bldP spid="2" grpId="0" animBg="1"/>
      <p:bldP spid="39961" grpId="0"/>
      <p:bldP spid="39962" grpId="0"/>
      <p:bldP spid="39963" grpId="0"/>
      <p:bldP spid="39965" grpId="0"/>
      <p:bldP spid="39966" grpId="0"/>
      <p:bldP spid="32" grpId="0"/>
      <p:bldP spid="12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63" grpId="0"/>
      <p:bldP spid="35" grpId="0"/>
      <p:bldP spid="65" grpId="0"/>
      <p:bldP spid="36" grpId="0"/>
      <p:bldP spid="67" grpId="0"/>
      <p:bldP spid="68" grpId="0"/>
      <p:bldP spid="69" grpId="0"/>
      <p:bldP spid="70" grpId="0"/>
      <p:bldP spid="7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39940" name="TextovéPole 4"/>
          <p:cNvSpPr txBox="1">
            <a:spLocks noChangeArrowheads="1"/>
          </p:cNvSpPr>
          <p:nvPr/>
        </p:nvSpPr>
        <p:spPr bwMode="auto">
          <a:xfrm>
            <a:off x="4125913" y="333375"/>
            <a:ext cx="36036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3200" b="1" i="1">
                <a:latin typeface="Book Antiqua" pitchFamily="18" charset="0"/>
              </a:rPr>
              <a:t>„Paradox dvojčat“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06031"/>
            <a:ext cx="4787900" cy="1587"/>
          </a:xfrm>
          <a:prstGeom prst="line">
            <a:avLst/>
          </a:prstGeom>
          <a:noFill/>
          <a:ln w="28575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Přímá spojovací čára 14"/>
          <p:cNvCxnSpPr>
            <a:cxnSpLocks noChangeShapeType="1"/>
          </p:cNvCxnSpPr>
          <p:nvPr/>
        </p:nvCxnSpPr>
        <p:spPr bwMode="auto">
          <a:xfrm rot="5400000">
            <a:off x="1791758" y="2841626"/>
            <a:ext cx="4714875" cy="200025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456646"/>
            <a:ext cx="4786313" cy="4714875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08175" y="1545243"/>
            <a:ext cx="4857750" cy="4572000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755650" y="2440290"/>
            <a:ext cx="6357938" cy="2786062"/>
          </a:xfrm>
          <a:prstGeom prst="line">
            <a:avLst/>
          </a:prstGeom>
          <a:noFill/>
          <a:ln w="28575" algn="ctr">
            <a:solidFill>
              <a:srgbClr val="21780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b="1" i="1">
                <a:latin typeface="Book Antiqua" pitchFamily="18" charset="0"/>
              </a:rPr>
              <a:t>x</a:t>
            </a:r>
            <a:r>
              <a:rPr lang="cs-CZ" sz="2400" b="1" baseline="-25000">
                <a:latin typeface="Book Antiqua" pitchFamily="18" charset="0"/>
              </a:rPr>
              <a:t>0</a:t>
            </a:r>
            <a:r>
              <a:rPr lang="cs-CZ" sz="2400" b="1" i="1"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64854"/>
            <a:ext cx="1963738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i="1"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851400" y="1130300"/>
            <a:ext cx="1520825" cy="376238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>
                <a:latin typeface="Book Antiqua" pitchFamily="18" charset="0"/>
              </a:rPr>
              <a:t>x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baseline="-25000">
                <a:latin typeface="Book Antiqua" pitchFamily="18" charset="0"/>
              </a:rPr>
              <a:t>0</a:t>
            </a:r>
            <a:r>
              <a:rPr lang="cs-CZ" b="1" i="1">
                <a:latin typeface="Book Antiqua" pitchFamily="18" charset="0"/>
              </a:rPr>
              <a:t>=ct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i="1">
                <a:latin typeface="Book Antiqua" pitchFamily="18" charset="0"/>
              </a:rPr>
              <a:t>(tam)</a:t>
            </a: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2087562" cy="3762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 noProof="1">
                <a:latin typeface="Book Antiqua" pitchFamily="18" charset="0"/>
              </a:rPr>
              <a:t>x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i="1">
                <a:latin typeface="Book Antiqua" pitchFamily="18" charset="0"/>
              </a:rPr>
              <a:t>; </a:t>
            </a:r>
            <a:r>
              <a:rPr lang="cs-CZ" i="1">
                <a:latin typeface="Book Antiqua" pitchFamily="18" charset="0"/>
              </a:rPr>
              <a:t>současnost (tam)</a:t>
            </a:r>
          </a:p>
        </p:txBody>
      </p:sp>
      <p:sp>
        <p:nvSpPr>
          <p:cNvPr id="2" name="TextovéPole 28"/>
          <p:cNvSpPr txBox="1">
            <a:spLocks noChangeArrowheads="1"/>
          </p:cNvSpPr>
          <p:nvPr/>
        </p:nvSpPr>
        <p:spPr bwMode="auto">
          <a:xfrm>
            <a:off x="6443663" y="1125538"/>
            <a:ext cx="1006475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>
                <a:latin typeface="Book Antiqua" pitchFamily="18" charset="0"/>
              </a:rPr>
              <a:t>světlo</a:t>
            </a:r>
          </a:p>
        </p:txBody>
      </p:sp>
      <p:sp>
        <p:nvSpPr>
          <p:cNvPr id="39953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4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431800 h 930"/>
              <a:gd name="T2" fmla="*/ 1673426 w 2276"/>
              <a:gd name="T3" fmla="*/ 1439863 h 930"/>
              <a:gd name="T4" fmla="*/ 3499439 w 2276"/>
              <a:gd name="T5" fmla="*/ 215900 h 930"/>
              <a:gd name="T6" fmla="*/ 3574894 w 2276"/>
              <a:gd name="T7" fmla="*/ 142875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5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452694 h 930"/>
              <a:gd name="T2" fmla="*/ 1610777 w 2276"/>
              <a:gd name="T3" fmla="*/ 1509534 h 930"/>
              <a:gd name="T4" fmla="*/ 3368428 w 2276"/>
              <a:gd name="T5" fmla="*/ 226347 h 930"/>
              <a:gd name="T6" fmla="*/ 3441058 w 2276"/>
              <a:gd name="T7" fmla="*/ 149788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6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431800 h 930"/>
              <a:gd name="T2" fmla="*/ 1673426 w 2276"/>
              <a:gd name="T3" fmla="*/ 1439863 h 930"/>
              <a:gd name="T4" fmla="*/ 3499439 w 2276"/>
              <a:gd name="T5" fmla="*/ 215900 h 930"/>
              <a:gd name="T6" fmla="*/ 3574894 w 2276"/>
              <a:gd name="T7" fmla="*/ 142875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7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431800 h 930"/>
              <a:gd name="T2" fmla="*/ 1673426 w 2276"/>
              <a:gd name="T3" fmla="*/ 1439863 h 930"/>
              <a:gd name="T4" fmla="*/ 3499439 w 2276"/>
              <a:gd name="T5" fmla="*/ 215900 h 930"/>
              <a:gd name="T6" fmla="*/ 3574894 w 2276"/>
              <a:gd name="T7" fmla="*/ 142875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58" name="Text Box 23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1</a:t>
            </a:r>
            <a:endParaRPr lang="en-US"/>
          </a:p>
        </p:txBody>
      </p:sp>
      <p:sp>
        <p:nvSpPr>
          <p:cNvPr id="39959" name="Text Box 24"/>
          <p:cNvSpPr txBox="1">
            <a:spLocks noChangeArrowheads="1"/>
          </p:cNvSpPr>
          <p:nvPr/>
        </p:nvSpPr>
        <p:spPr bwMode="auto">
          <a:xfrm>
            <a:off x="3203575" y="335756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1</a:t>
            </a:r>
            <a:endParaRPr lang="en-US"/>
          </a:p>
        </p:txBody>
      </p:sp>
      <p:sp>
        <p:nvSpPr>
          <p:cNvPr id="39960" name="Text Box 25"/>
          <p:cNvSpPr txBox="1">
            <a:spLocks noChangeArrowheads="1"/>
          </p:cNvSpPr>
          <p:nvPr/>
        </p:nvSpPr>
        <p:spPr bwMode="auto">
          <a:xfrm>
            <a:off x="5148263" y="370998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1</a:t>
            </a:r>
            <a:endParaRPr lang="en-US"/>
          </a:p>
        </p:txBody>
      </p:sp>
      <p:sp>
        <p:nvSpPr>
          <p:cNvPr id="39961" name="Text Box 26"/>
          <p:cNvSpPr txBox="1">
            <a:spLocks noChangeArrowheads="1"/>
          </p:cNvSpPr>
          <p:nvPr/>
        </p:nvSpPr>
        <p:spPr bwMode="auto">
          <a:xfrm>
            <a:off x="4140200" y="4221163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1</a:t>
            </a:r>
            <a:endParaRPr lang="en-US"/>
          </a:p>
        </p:txBody>
      </p:sp>
      <p:sp>
        <p:nvSpPr>
          <p:cNvPr id="39962" name="Text Box 27"/>
          <p:cNvSpPr txBox="1">
            <a:spLocks noChangeArrowheads="1"/>
          </p:cNvSpPr>
          <p:nvPr/>
        </p:nvSpPr>
        <p:spPr bwMode="auto">
          <a:xfrm>
            <a:off x="3563938" y="435768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solidFill>
                  <a:srgbClr val="FF3300"/>
                </a:solidFill>
              </a:rPr>
              <a:t>1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39963" name="Text Box 28"/>
          <p:cNvSpPr txBox="1">
            <a:spLocks noChangeArrowheads="1"/>
          </p:cNvSpPr>
          <p:nvPr/>
        </p:nvSpPr>
        <p:spPr bwMode="auto">
          <a:xfrm>
            <a:off x="2916238" y="386080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solidFill>
                  <a:srgbClr val="32B503"/>
                </a:solidFill>
              </a:rPr>
              <a:t>1</a:t>
            </a:r>
            <a:endParaRPr lang="en-US">
              <a:solidFill>
                <a:srgbClr val="32B503"/>
              </a:solidFill>
            </a:endParaRPr>
          </a:p>
        </p:txBody>
      </p:sp>
      <p:sp>
        <p:nvSpPr>
          <p:cNvPr id="39964" name="Text Box 29"/>
          <p:cNvSpPr txBox="1">
            <a:spLocks noChangeArrowheads="1"/>
          </p:cNvSpPr>
          <p:nvPr/>
        </p:nvSpPr>
        <p:spPr bwMode="auto">
          <a:xfrm>
            <a:off x="5173663" y="31813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solidFill>
                  <a:srgbClr val="32B503"/>
                </a:solidFill>
              </a:rPr>
              <a:t>1</a:t>
            </a:r>
            <a:endParaRPr lang="en-US">
              <a:solidFill>
                <a:srgbClr val="32B503"/>
              </a:solidFill>
            </a:endParaRPr>
          </a:p>
        </p:txBody>
      </p:sp>
      <p:cxnSp>
        <p:nvCxnSpPr>
          <p:cNvPr id="5" name="Přímá spojovací čára 22"/>
          <p:cNvCxnSpPr>
            <a:cxnSpLocks noChangeShapeType="1"/>
          </p:cNvCxnSpPr>
          <p:nvPr/>
        </p:nvCxnSpPr>
        <p:spPr bwMode="auto">
          <a:xfrm rot="10800000" flipV="1">
            <a:off x="4211638" y="2852738"/>
            <a:ext cx="360362" cy="215900"/>
          </a:xfrm>
          <a:prstGeom prst="line">
            <a:avLst/>
          </a:prstGeom>
          <a:noFill/>
          <a:ln w="28575" algn="ctr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66" name="Text Box 31"/>
          <p:cNvSpPr txBox="1">
            <a:spLocks noChangeArrowheads="1"/>
          </p:cNvSpPr>
          <p:nvPr/>
        </p:nvSpPr>
        <p:spPr bwMode="auto">
          <a:xfrm>
            <a:off x="4500563" y="27241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solidFill>
                  <a:srgbClr val="FF3300"/>
                </a:solidFill>
              </a:rPr>
              <a:t>1</a:t>
            </a:r>
            <a:endParaRPr lang="en-US">
              <a:solidFill>
                <a:srgbClr val="FF3300"/>
              </a:solidFill>
            </a:endParaRPr>
          </a:p>
        </p:txBody>
      </p:sp>
      <p:cxnSp>
        <p:nvCxnSpPr>
          <p:cNvPr id="6" name="Přímá spojovací čára 14"/>
          <p:cNvCxnSpPr>
            <a:cxnSpLocks noChangeShapeType="1"/>
          </p:cNvCxnSpPr>
          <p:nvPr/>
        </p:nvCxnSpPr>
        <p:spPr bwMode="auto">
          <a:xfrm rot="5400000">
            <a:off x="3960019" y="3104357"/>
            <a:ext cx="863600" cy="360362"/>
          </a:xfrm>
          <a:prstGeom prst="line">
            <a:avLst/>
          </a:prstGeom>
          <a:noFill/>
          <a:ln w="57150" algn="ctr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68" name="Line 35"/>
          <p:cNvSpPr>
            <a:spLocks noChangeShapeType="1"/>
          </p:cNvSpPr>
          <p:nvPr/>
        </p:nvSpPr>
        <p:spPr bwMode="auto">
          <a:xfrm flipH="1" flipV="1">
            <a:off x="4211638" y="1989138"/>
            <a:ext cx="360362" cy="8636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69" name="Line 38"/>
          <p:cNvSpPr>
            <a:spLocks noChangeShapeType="1"/>
          </p:cNvSpPr>
          <p:nvPr/>
        </p:nvSpPr>
        <p:spPr bwMode="auto">
          <a:xfrm>
            <a:off x="4211638" y="2708275"/>
            <a:ext cx="360362" cy="144463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70" name="Text Box 39"/>
          <p:cNvSpPr txBox="1">
            <a:spLocks noChangeArrowheads="1"/>
          </p:cNvSpPr>
          <p:nvPr/>
        </p:nvSpPr>
        <p:spPr bwMode="auto">
          <a:xfrm>
            <a:off x="4211638" y="17732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solidFill>
                  <a:srgbClr val="FF3300"/>
                </a:solidFill>
              </a:rPr>
              <a:t>2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39971" name="Text Box 40"/>
          <p:cNvSpPr txBox="1">
            <a:spLocks noChangeArrowheads="1"/>
          </p:cNvSpPr>
          <p:nvPr/>
        </p:nvSpPr>
        <p:spPr bwMode="auto">
          <a:xfrm>
            <a:off x="3924300" y="2054225"/>
            <a:ext cx="503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2</a:t>
            </a:r>
            <a:r>
              <a:rPr lang="cs-CZ" baseline="30000"/>
              <a:t>-</a:t>
            </a:r>
            <a:endParaRPr lang="en-US" baseline="30000"/>
          </a:p>
        </p:txBody>
      </p:sp>
      <p:sp>
        <p:nvSpPr>
          <p:cNvPr id="39972" name="Line 42"/>
          <p:cNvSpPr>
            <a:spLocks noChangeShapeType="1"/>
          </p:cNvSpPr>
          <p:nvPr/>
        </p:nvSpPr>
        <p:spPr bwMode="auto">
          <a:xfrm>
            <a:off x="900113" y="1341438"/>
            <a:ext cx="3671887" cy="1511300"/>
          </a:xfrm>
          <a:prstGeom prst="line">
            <a:avLst/>
          </a:prstGeom>
          <a:noFill/>
          <a:ln w="9525">
            <a:solidFill>
              <a:srgbClr val="21780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73" name="Line 44"/>
          <p:cNvSpPr>
            <a:spLocks noChangeShapeType="1"/>
          </p:cNvSpPr>
          <p:nvPr/>
        </p:nvSpPr>
        <p:spPr bwMode="auto">
          <a:xfrm>
            <a:off x="3635375" y="817563"/>
            <a:ext cx="936625" cy="203517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TextovéPole 29"/>
          <p:cNvSpPr txBox="1">
            <a:spLocks noChangeArrowheads="1"/>
          </p:cNvSpPr>
          <p:nvPr/>
        </p:nvSpPr>
        <p:spPr bwMode="auto">
          <a:xfrm>
            <a:off x="250825" y="1057275"/>
            <a:ext cx="2089150" cy="3762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 noProof="1">
                <a:latin typeface="Book Antiqua" pitchFamily="18" charset="0"/>
              </a:rPr>
              <a:t>x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i="1">
                <a:latin typeface="Book Antiqua" pitchFamily="18" charset="0"/>
              </a:rPr>
              <a:t> </a:t>
            </a:r>
            <a:r>
              <a:rPr lang="cs-CZ" i="1">
                <a:latin typeface="Book Antiqua" pitchFamily="18" charset="0"/>
              </a:rPr>
              <a:t>současnost (zpět)</a:t>
            </a:r>
          </a:p>
        </p:txBody>
      </p:sp>
      <p:sp>
        <p:nvSpPr>
          <p:cNvPr id="11" name="TextovéPole 28"/>
          <p:cNvSpPr txBox="1">
            <a:spLocks noChangeArrowheads="1"/>
          </p:cNvSpPr>
          <p:nvPr/>
        </p:nvSpPr>
        <p:spPr bwMode="auto">
          <a:xfrm>
            <a:off x="2268538" y="692150"/>
            <a:ext cx="1520825" cy="376238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>
                <a:latin typeface="Book Antiqua" pitchFamily="18" charset="0"/>
              </a:rPr>
              <a:t>x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baseline="-25000">
                <a:latin typeface="Book Antiqua" pitchFamily="18" charset="0"/>
              </a:rPr>
              <a:t>0</a:t>
            </a:r>
            <a:r>
              <a:rPr lang="cs-CZ" b="1" i="1">
                <a:latin typeface="Book Antiqua" pitchFamily="18" charset="0"/>
              </a:rPr>
              <a:t>=ct</a:t>
            </a:r>
            <a:r>
              <a:rPr lang="en-US" b="1" i="1">
                <a:latin typeface="Book Antiqua" pitchFamily="18" charset="0"/>
              </a:rPr>
              <a:t>’</a:t>
            </a:r>
            <a:r>
              <a:rPr lang="cs-CZ" b="1" i="1">
                <a:latin typeface="Book Antiqua" pitchFamily="18" charset="0"/>
              </a:rPr>
              <a:t>(zpět)</a:t>
            </a:r>
          </a:p>
        </p:txBody>
      </p:sp>
      <p:sp>
        <p:nvSpPr>
          <p:cNvPr id="4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4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34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2" grpId="0" animBg="1"/>
      <p:bldP spid="10" grpId="0" animBg="1"/>
      <p:bldP spid="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 txBox="1">
            <a:spLocks noGrp="1"/>
          </p:cNvSpPr>
          <p:nvPr/>
        </p:nvSpPr>
        <p:spPr>
          <a:xfrm>
            <a:off x="3124200" y="76200"/>
            <a:ext cx="3352800" cy="28892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8229600" y="6477000"/>
            <a:ext cx="762000" cy="244475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9252A893-4748-4B40-A165-77A62AF1CBA9}" type="slidenum">
              <a:rPr lang="cs-CZ" sz="1200">
                <a:solidFill>
                  <a:schemeClr val="accent1">
                    <a:shade val="75000"/>
                  </a:schemeClr>
                </a:solidFill>
                <a:cs typeface="+mn-cs"/>
              </a:rPr>
              <a:pPr algn="r">
                <a:defRPr/>
              </a:pPr>
              <a:t>35</a:t>
            </a:fld>
            <a:endParaRPr lang="cs-CZ" sz="1200">
              <a:solidFill>
                <a:schemeClr val="accent1">
                  <a:shade val="75000"/>
                </a:schemeClr>
              </a:solidFill>
              <a:cs typeface="+mn-cs"/>
            </a:endParaRPr>
          </a:p>
        </p:txBody>
      </p:sp>
      <p:sp>
        <p:nvSpPr>
          <p:cNvPr id="43012" name="TextovéPole 4"/>
          <p:cNvSpPr txBox="1">
            <a:spLocks noChangeArrowheads="1"/>
          </p:cNvSpPr>
          <p:nvPr/>
        </p:nvSpPr>
        <p:spPr bwMode="auto">
          <a:xfrm>
            <a:off x="1692275" y="333375"/>
            <a:ext cx="56911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i="1">
                <a:solidFill>
                  <a:schemeClr val="tx1"/>
                </a:solidFill>
                <a:latin typeface="Book Antiqua" pitchFamily="18" charset="0"/>
              </a:rPr>
              <a:t>„Dlouhé auto v krátké garáži“</a:t>
            </a:r>
          </a:p>
        </p:txBody>
      </p:sp>
      <p:cxnSp>
        <p:nvCxnSpPr>
          <p:cNvPr id="7" name="Přímá spojovací čára 6"/>
          <p:cNvCxnSpPr>
            <a:cxnSpLocks noChangeShapeType="1"/>
          </p:cNvCxnSpPr>
          <p:nvPr/>
        </p:nvCxnSpPr>
        <p:spPr bwMode="auto">
          <a:xfrm rot="5400000">
            <a:off x="1818482" y="3877469"/>
            <a:ext cx="4787900" cy="1587"/>
          </a:xfrm>
          <a:prstGeom prst="line">
            <a:avLst/>
          </a:prstGeom>
          <a:noFill/>
          <a:ln w="28575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Přímá spojovací čára 8"/>
          <p:cNvCxnSpPr>
            <a:cxnSpLocks noChangeShapeType="1"/>
          </p:cNvCxnSpPr>
          <p:nvPr/>
        </p:nvCxnSpPr>
        <p:spPr bwMode="auto">
          <a:xfrm>
            <a:off x="1500188" y="3714750"/>
            <a:ext cx="5715000" cy="1588"/>
          </a:xfrm>
          <a:prstGeom prst="line">
            <a:avLst/>
          </a:prstGeom>
          <a:noFill/>
          <a:ln w="28575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Přímá spojovací čára 18"/>
          <p:cNvCxnSpPr>
            <a:cxnSpLocks noChangeShapeType="1"/>
          </p:cNvCxnSpPr>
          <p:nvPr/>
        </p:nvCxnSpPr>
        <p:spPr bwMode="auto">
          <a:xfrm rot="10800000" flipV="1">
            <a:off x="1714500" y="1466140"/>
            <a:ext cx="4786313" cy="4714875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Přímá spojovací čára 20"/>
          <p:cNvCxnSpPr>
            <a:cxnSpLocks noChangeShapeType="1"/>
          </p:cNvCxnSpPr>
          <p:nvPr/>
        </p:nvCxnSpPr>
        <p:spPr bwMode="auto">
          <a:xfrm>
            <a:off x="1908175" y="1543106"/>
            <a:ext cx="4857750" cy="4572000"/>
          </a:xfrm>
          <a:prstGeom prst="line">
            <a:avLst/>
          </a:prstGeom>
          <a:noFill/>
          <a:ln w="127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3563938" y="1052513"/>
            <a:ext cx="1079500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</a:p>
        </p:txBody>
      </p:sp>
      <p:sp>
        <p:nvSpPr>
          <p:cNvPr id="27" name="TextovéPole 26"/>
          <p:cNvSpPr txBox="1">
            <a:spLocks noChangeArrowheads="1"/>
          </p:cNvSpPr>
          <p:nvPr/>
        </p:nvSpPr>
        <p:spPr bwMode="auto">
          <a:xfrm>
            <a:off x="7000875" y="3752328"/>
            <a:ext cx="1963738" cy="45720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x; současnost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4787900" y="1017588"/>
            <a:ext cx="1160463" cy="466725"/>
          </a:xfrm>
          <a:prstGeom prst="rect">
            <a:avLst/>
          </a:prstGeom>
          <a:solidFill>
            <a:srgbClr val="CC0000">
              <a:alpha val="16078"/>
            </a:srgbClr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baseline="-25000">
                <a:solidFill>
                  <a:schemeClr val="tx1"/>
                </a:solidFill>
                <a:latin typeface="Book Antiqua" pitchFamily="18" charset="0"/>
              </a:rPr>
              <a:t>0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=ct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endParaRPr lang="cs-CZ" altLang="cs-CZ" sz="2400" b="1" i="1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6948488" y="2060575"/>
            <a:ext cx="1944687" cy="466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noProof="1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cs-CZ" sz="2400" b="1" i="1">
                <a:solidFill>
                  <a:schemeClr val="tx1"/>
                </a:solidFill>
                <a:latin typeface="Book Antiqua" pitchFamily="18" charset="0"/>
              </a:rPr>
              <a:t>’</a:t>
            </a:r>
            <a:r>
              <a:rPr lang="cs-CZ" altLang="cs-CZ" sz="2400" b="1" i="1">
                <a:solidFill>
                  <a:schemeClr val="tx1"/>
                </a:solidFill>
                <a:latin typeface="Book Antiqua" pitchFamily="18" charset="0"/>
              </a:rPr>
              <a:t>; </a:t>
            </a:r>
            <a:r>
              <a:rPr lang="cs-CZ" altLang="cs-CZ" sz="2400" i="1">
                <a:solidFill>
                  <a:schemeClr val="tx1"/>
                </a:solidFill>
                <a:latin typeface="Book Antiqua" pitchFamily="18" charset="0"/>
              </a:rPr>
              <a:t>současnost</a:t>
            </a:r>
          </a:p>
        </p:txBody>
      </p:sp>
      <p:sp>
        <p:nvSpPr>
          <p:cNvPr id="43021" name="Line 18"/>
          <p:cNvSpPr>
            <a:spLocks noChangeShapeType="1"/>
          </p:cNvSpPr>
          <p:nvPr/>
        </p:nvSpPr>
        <p:spPr bwMode="auto">
          <a:xfrm>
            <a:off x="2700338" y="19161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2" name="Freeform 19"/>
          <p:cNvSpPr>
            <a:spLocks/>
          </p:cNvSpPr>
          <p:nvPr/>
        </p:nvSpPr>
        <p:spPr bwMode="auto">
          <a:xfrm>
            <a:off x="2484438" y="1520825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3" name="Freeform 20"/>
          <p:cNvSpPr>
            <a:spLocks/>
          </p:cNvSpPr>
          <p:nvPr/>
        </p:nvSpPr>
        <p:spPr bwMode="auto">
          <a:xfrm flipV="1">
            <a:off x="2627313" y="4508500"/>
            <a:ext cx="3673475" cy="1547813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4" name="Freeform 21"/>
          <p:cNvSpPr>
            <a:spLocks/>
          </p:cNvSpPr>
          <p:nvPr/>
        </p:nvSpPr>
        <p:spPr bwMode="auto">
          <a:xfrm rot="-5614091">
            <a:off x="665163" y="2654300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5" name="Freeform 22"/>
          <p:cNvSpPr>
            <a:spLocks/>
          </p:cNvSpPr>
          <p:nvPr/>
        </p:nvSpPr>
        <p:spPr bwMode="auto">
          <a:xfrm rot="5230361">
            <a:off x="3978276" y="3303587"/>
            <a:ext cx="3816350" cy="1476375"/>
          </a:xfrm>
          <a:custGeom>
            <a:avLst/>
            <a:gdLst>
              <a:gd name="T0" fmla="*/ 0 w 2276"/>
              <a:gd name="T1" fmla="*/ 2147483647 h 930"/>
              <a:gd name="T2" fmla="*/ 2147483647 w 2276"/>
              <a:gd name="T3" fmla="*/ 2147483647 h 930"/>
              <a:gd name="T4" fmla="*/ 2147483647 w 2276"/>
              <a:gd name="T5" fmla="*/ 2147483647 h 930"/>
              <a:gd name="T6" fmla="*/ 2147483647 w 2276"/>
              <a:gd name="T7" fmla="*/ 2147483647 h 9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76" h="930">
                <a:moveTo>
                  <a:pt x="0" y="272"/>
                </a:moveTo>
                <a:cubicBezTo>
                  <a:pt x="325" y="601"/>
                  <a:pt x="650" y="930"/>
                  <a:pt x="998" y="907"/>
                </a:cubicBezTo>
                <a:cubicBezTo>
                  <a:pt x="1346" y="884"/>
                  <a:pt x="1898" y="272"/>
                  <a:pt x="2087" y="136"/>
                </a:cubicBezTo>
                <a:cubicBezTo>
                  <a:pt x="2276" y="0"/>
                  <a:pt x="2204" y="45"/>
                  <a:pt x="2132" y="9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6" name="Text Box 23"/>
          <p:cNvSpPr txBox="1">
            <a:spLocks noChangeArrowheads="1"/>
          </p:cNvSpPr>
          <p:nvPr/>
        </p:nvSpPr>
        <p:spPr bwMode="auto">
          <a:xfrm>
            <a:off x="2916238" y="3357563"/>
            <a:ext cx="5032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3027" name="Text Box 24"/>
          <p:cNvSpPr txBox="1">
            <a:spLocks noChangeArrowheads="1"/>
          </p:cNvSpPr>
          <p:nvPr/>
        </p:nvSpPr>
        <p:spPr bwMode="auto">
          <a:xfrm>
            <a:off x="5122863" y="369570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3028" name="Text Box 25"/>
          <p:cNvSpPr txBox="1">
            <a:spLocks noChangeArrowheads="1"/>
          </p:cNvSpPr>
          <p:nvPr/>
        </p:nvSpPr>
        <p:spPr bwMode="auto">
          <a:xfrm>
            <a:off x="3894138" y="4275138"/>
            <a:ext cx="3984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-1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2005" name="Text Box 26"/>
          <p:cNvSpPr txBox="1">
            <a:spLocks noChangeArrowheads="1"/>
          </p:cNvSpPr>
          <p:nvPr/>
        </p:nvSpPr>
        <p:spPr bwMode="auto">
          <a:xfrm>
            <a:off x="3276600" y="479742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42006" name="Text Box 27"/>
          <p:cNvSpPr txBox="1">
            <a:spLocks noChangeArrowheads="1"/>
          </p:cNvSpPr>
          <p:nvPr/>
        </p:nvSpPr>
        <p:spPr bwMode="auto">
          <a:xfrm>
            <a:off x="2484438" y="428625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-1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42007" name="Text Box 28"/>
          <p:cNvSpPr txBox="1">
            <a:spLocks noChangeArrowheads="1"/>
          </p:cNvSpPr>
          <p:nvPr/>
        </p:nvSpPr>
        <p:spPr bwMode="auto">
          <a:xfrm>
            <a:off x="5435600" y="2774950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32B503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32B503"/>
              </a:solidFill>
              <a:latin typeface="Arial" charset="0"/>
            </a:endParaRPr>
          </a:p>
        </p:txBody>
      </p:sp>
      <p:sp>
        <p:nvSpPr>
          <p:cNvPr id="42008" name="Text Box 35"/>
          <p:cNvSpPr txBox="1">
            <a:spLocks noChangeArrowheads="1"/>
          </p:cNvSpPr>
          <p:nvPr/>
        </p:nvSpPr>
        <p:spPr bwMode="auto">
          <a:xfrm>
            <a:off x="4859338" y="1989138"/>
            <a:ext cx="215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rgbClr val="FF3300"/>
                </a:solidFill>
                <a:latin typeface="Arial" charset="0"/>
              </a:rPr>
              <a:t>1</a:t>
            </a:r>
            <a:endParaRPr lang="en-US" altLang="cs-CZ" sz="18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43033" name="Text Box 36"/>
          <p:cNvSpPr txBox="1">
            <a:spLocks noChangeArrowheads="1"/>
          </p:cNvSpPr>
          <p:nvPr/>
        </p:nvSpPr>
        <p:spPr bwMode="auto">
          <a:xfrm>
            <a:off x="3924300" y="2924175"/>
            <a:ext cx="215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1"/>
                </a:solidFill>
                <a:latin typeface="Arial" charset="0"/>
              </a:rPr>
              <a:t>1</a:t>
            </a: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2010" name="Line 38"/>
          <p:cNvSpPr>
            <a:spLocks noChangeShapeType="1"/>
          </p:cNvSpPr>
          <p:nvPr/>
        </p:nvSpPr>
        <p:spPr bwMode="auto">
          <a:xfrm flipH="1">
            <a:off x="2275654" y="1989138"/>
            <a:ext cx="3167062" cy="4392612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1" name="Line 40"/>
          <p:cNvSpPr>
            <a:spLocks noChangeShapeType="1"/>
          </p:cNvSpPr>
          <p:nvPr/>
        </p:nvSpPr>
        <p:spPr bwMode="auto">
          <a:xfrm flipV="1">
            <a:off x="1476375" y="1876975"/>
            <a:ext cx="5472113" cy="3673475"/>
          </a:xfrm>
          <a:prstGeom prst="line">
            <a:avLst/>
          </a:prstGeom>
          <a:noFill/>
          <a:ln w="19050">
            <a:solidFill>
              <a:srgbClr val="21780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2" name="Line 41"/>
          <p:cNvSpPr>
            <a:spLocks noChangeShapeType="1"/>
          </p:cNvSpPr>
          <p:nvPr/>
        </p:nvSpPr>
        <p:spPr bwMode="auto">
          <a:xfrm flipH="1">
            <a:off x="3492500" y="1268413"/>
            <a:ext cx="3094038" cy="44656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3" name="Line 43"/>
          <p:cNvSpPr>
            <a:spLocks noChangeShapeType="1"/>
          </p:cNvSpPr>
          <p:nvPr/>
        </p:nvSpPr>
        <p:spPr bwMode="auto">
          <a:xfrm flipV="1">
            <a:off x="4211638" y="2924175"/>
            <a:ext cx="1223962" cy="792163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4" name="Line 44"/>
          <p:cNvSpPr>
            <a:spLocks noChangeShapeType="1"/>
          </p:cNvSpPr>
          <p:nvPr/>
        </p:nvSpPr>
        <p:spPr bwMode="auto">
          <a:xfrm flipV="1">
            <a:off x="3635375" y="3716338"/>
            <a:ext cx="1223963" cy="792162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5" name="Line 45"/>
          <p:cNvSpPr>
            <a:spLocks noChangeShapeType="1"/>
          </p:cNvSpPr>
          <p:nvPr/>
        </p:nvSpPr>
        <p:spPr bwMode="auto">
          <a:xfrm flipV="1">
            <a:off x="2959100" y="4532313"/>
            <a:ext cx="1366838" cy="86360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6" name="Line 46"/>
          <p:cNvSpPr>
            <a:spLocks noChangeShapeType="1"/>
          </p:cNvSpPr>
          <p:nvPr/>
        </p:nvSpPr>
        <p:spPr bwMode="auto">
          <a:xfrm flipV="1">
            <a:off x="5308600" y="1381125"/>
            <a:ext cx="1223963" cy="792163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2" name="Přímá spojovací čára 6"/>
          <p:cNvCxnSpPr>
            <a:cxnSpLocks noChangeShapeType="1"/>
          </p:cNvCxnSpPr>
          <p:nvPr/>
        </p:nvCxnSpPr>
        <p:spPr bwMode="auto">
          <a:xfrm rot="5400000">
            <a:off x="2682082" y="4091781"/>
            <a:ext cx="4787900" cy="1587"/>
          </a:xfrm>
          <a:prstGeom prst="line">
            <a:avLst/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42" name="AutoShape 50"/>
          <p:cNvSpPr>
            <a:spLocks noChangeArrowheads="1"/>
          </p:cNvSpPr>
          <p:nvPr/>
        </p:nvSpPr>
        <p:spPr bwMode="auto">
          <a:xfrm>
            <a:off x="4211638" y="4941888"/>
            <a:ext cx="863600" cy="431800"/>
          </a:xfrm>
          <a:prstGeom prst="leftRightArrow">
            <a:avLst>
              <a:gd name="adj1" fmla="val 50000"/>
              <a:gd name="adj2" fmla="val 333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3043" name="Text Box 51"/>
          <p:cNvSpPr txBox="1">
            <a:spLocks noChangeArrowheads="1"/>
          </p:cNvSpPr>
          <p:nvPr/>
        </p:nvSpPr>
        <p:spPr bwMode="auto">
          <a:xfrm>
            <a:off x="4179580" y="5294313"/>
            <a:ext cx="85151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3D251D"/>
                </a:solidFill>
                <a:latin typeface="Arial" charset="0"/>
              </a:rPr>
              <a:t>garáž</a:t>
            </a:r>
            <a:br>
              <a:rPr lang="cs-CZ" altLang="cs-CZ" sz="1800" b="1" dirty="0">
                <a:solidFill>
                  <a:srgbClr val="3D251D"/>
                </a:solidFill>
                <a:latin typeface="Arial" charset="0"/>
              </a:rPr>
            </a:br>
            <a:r>
              <a:rPr lang="cs-CZ" altLang="cs-CZ" sz="1800" b="1" dirty="0">
                <a:solidFill>
                  <a:srgbClr val="3D251D"/>
                </a:solidFill>
                <a:latin typeface="Arial" charset="0"/>
              </a:rPr>
              <a:t>&lt; </a:t>
            </a:r>
            <a:r>
              <a:rPr lang="cs-CZ" altLang="cs-CZ" sz="1800" b="1" dirty="0" smtClean="0">
                <a:solidFill>
                  <a:srgbClr val="3D251D"/>
                </a:solidFill>
                <a:latin typeface="Arial" charset="0"/>
              </a:rPr>
              <a:t>1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zavřená</a:t>
            </a:r>
            <a:endParaRPr lang="en-US" altLang="cs-CZ" sz="1400" b="1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42020" name="WordArt 52"/>
          <p:cNvSpPr>
            <a:spLocks noChangeArrowheads="1" noChangeShapeType="1" noTextEdit="1"/>
          </p:cNvSpPr>
          <p:nvPr/>
        </p:nvSpPr>
        <p:spPr bwMode="auto">
          <a:xfrm rot="-446283">
            <a:off x="2657475" y="5518150"/>
            <a:ext cx="838200" cy="10890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cs-CZ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6600000" scaled="1"/>
                </a:gradFill>
                <a:latin typeface="Impact"/>
              </a:rPr>
              <a:t>Auto</a:t>
            </a:r>
            <a:br>
              <a:rPr lang="cs-CZ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6600000" scaled="1"/>
                </a:gradFill>
                <a:latin typeface="Impact"/>
              </a:rPr>
            </a:br>
            <a:endParaRPr lang="cs-CZ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6600000" scaled="1"/>
              </a:gradFill>
              <a:latin typeface="Impact"/>
            </a:endParaRPr>
          </a:p>
          <a:p>
            <a:pPr algn="ctr"/>
            <a:r>
              <a:rPr lang="cs-CZ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6600000" scaled="1"/>
                </a:gradFill>
                <a:latin typeface="Impact"/>
              </a:rPr>
              <a:t>1</a:t>
            </a:r>
          </a:p>
        </p:txBody>
      </p:sp>
      <p:sp>
        <p:nvSpPr>
          <p:cNvPr id="37" name="Line 43"/>
          <p:cNvSpPr>
            <a:spLocks noChangeShapeType="1"/>
          </p:cNvSpPr>
          <p:nvPr/>
        </p:nvSpPr>
        <p:spPr bwMode="auto">
          <a:xfrm flipV="1">
            <a:off x="4756150" y="2187575"/>
            <a:ext cx="1223963" cy="792163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5178425" y="3727450"/>
            <a:ext cx="0" cy="278765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ál 10"/>
          <p:cNvSpPr/>
          <p:nvPr/>
        </p:nvSpPr>
        <p:spPr>
          <a:xfrm>
            <a:off x="4827588" y="3640138"/>
            <a:ext cx="139700" cy="1492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4135438" y="3621088"/>
            <a:ext cx="139700" cy="15081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5006975" y="3387725"/>
            <a:ext cx="138113" cy="1508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6" name="Ovál 45"/>
          <p:cNvSpPr/>
          <p:nvPr/>
        </p:nvSpPr>
        <p:spPr>
          <a:xfrm>
            <a:off x="4324350" y="3371850"/>
            <a:ext cx="139700" cy="15081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cxnSp>
        <p:nvCxnSpPr>
          <p:cNvPr id="57" name="Přímá spojnice 56"/>
          <p:cNvCxnSpPr/>
          <p:nvPr/>
        </p:nvCxnSpPr>
        <p:spPr>
          <a:xfrm>
            <a:off x="5079078" y="3447256"/>
            <a:ext cx="0" cy="27123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>
            <a:off x="4212431" y="3445104"/>
            <a:ext cx="0" cy="27123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>
            <a:off x="5073650" y="5884853"/>
            <a:ext cx="0" cy="27123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>
            <a:off x="4213226" y="5867942"/>
            <a:ext cx="0" cy="27123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stCxn id="42015" idx="0"/>
          </p:cNvCxnSpPr>
          <p:nvPr/>
        </p:nvCxnSpPr>
        <p:spPr>
          <a:xfrm>
            <a:off x="2959100" y="5395913"/>
            <a:ext cx="768074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5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100"/>
                                        <p:tgtEl>
                                          <p:spTgt spid="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  <p:bldP spid="30" grpId="0" animBg="1"/>
      <p:bldP spid="42005" grpId="0"/>
      <p:bldP spid="42006" grpId="0"/>
      <p:bldP spid="42007" grpId="0"/>
      <p:bldP spid="42008" grpId="0"/>
      <p:bldP spid="42010" grpId="0" animBg="1"/>
      <p:bldP spid="42011" grpId="0" animBg="1"/>
      <p:bldP spid="42012" grpId="0" animBg="1"/>
      <p:bldP spid="42013" grpId="0" animBg="1"/>
      <p:bldP spid="42014" grpId="0" animBg="1"/>
      <p:bldP spid="42015" grpId="0" animBg="1"/>
      <p:bldP spid="42016" grpId="0" animBg="1"/>
      <p:bldP spid="43042" grpId="0" animBg="1"/>
      <p:bldP spid="43043" grpId="0"/>
      <p:bldP spid="42020" grpId="0" animBg="1"/>
      <p:bldP spid="37" grpId="0" animBg="1"/>
      <p:bldP spid="11" grpId="0" animBg="1"/>
      <p:bldP spid="44" grpId="0" animBg="1"/>
      <p:bldP spid="45" grpId="0" animBg="1"/>
      <p:bldP spid="4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ovéPole 4"/>
          <p:cNvSpPr txBox="1">
            <a:spLocks noChangeArrowheads="1"/>
          </p:cNvSpPr>
          <p:nvPr/>
        </p:nvSpPr>
        <p:spPr bwMode="auto">
          <a:xfrm>
            <a:off x="3357563" y="714375"/>
            <a:ext cx="200025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0000">
                <a:sym typeface="Wingdings" pitchFamily="2" charset="2"/>
              </a:rPr>
              <a:t></a:t>
            </a:r>
            <a:endParaRPr lang="cs-CZ" sz="20000"/>
          </a:p>
        </p:txBody>
      </p:sp>
      <p:sp>
        <p:nvSpPr>
          <p:cNvPr id="53252" name="TextovéPole 5"/>
          <p:cNvSpPr txBox="1">
            <a:spLocks noChangeArrowheads="1"/>
          </p:cNvSpPr>
          <p:nvPr/>
        </p:nvSpPr>
        <p:spPr bwMode="auto">
          <a:xfrm>
            <a:off x="2762522" y="4500563"/>
            <a:ext cx="371447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4000" dirty="0" smtClean="0">
                <a:latin typeface="Book Antiqua" pitchFamily="18" charset="0"/>
              </a:rPr>
              <a:t>(Konec grafiky)</a:t>
            </a:r>
            <a:endParaRPr lang="cs-CZ" dirty="0">
              <a:latin typeface="Book Antiqua" pitchFamily="18" charset="0"/>
            </a:endParaRPr>
          </a:p>
        </p:txBody>
      </p:sp>
      <p:sp>
        <p:nvSpPr>
          <p:cNvPr id="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7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36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107950" y="1557338"/>
            <a:ext cx="9251950" cy="977900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Čtverec intervalu (</a:t>
            </a:r>
            <a:r>
              <a:rPr lang="en-GB" smtClean="0">
                <a:solidFill>
                  <a:schemeClr val="tx1"/>
                </a:solidFill>
                <a:latin typeface="Book Antiqua" pitchFamily="18" charset="0"/>
              </a:rPr>
              <a:t>&gt;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0: prostoru, </a:t>
            </a:r>
            <a:r>
              <a:rPr lang="en-GB" smtClean="0">
                <a:solidFill>
                  <a:schemeClr val="tx1"/>
                </a:solidFill>
                <a:latin typeface="Book Antiqua" pitchFamily="18" charset="0"/>
              </a:rPr>
              <a:t>&lt;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0: času podobný) </a:t>
            </a:r>
            <a:br>
              <a:rPr lang="cs-CZ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I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=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+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y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+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z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–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c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t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2</a:t>
            </a:r>
          </a:p>
        </p:txBody>
      </p:sp>
      <p:sp>
        <p:nvSpPr>
          <p:cNvPr id="41987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827088" y="423863"/>
            <a:ext cx="741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Invarianty Lorentzových trafo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107950" y="2492375"/>
            <a:ext cx="925195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I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 =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30000">
                <a:latin typeface="Book Antiqua" pitchFamily="18" charset="0"/>
              </a:rPr>
              <a:t>2 </a:t>
            </a:r>
            <a:r>
              <a:rPr lang="cs-CZ" sz="2800">
                <a:latin typeface="Book Antiqua" pitchFamily="18" charset="0"/>
              </a:rPr>
              <a:t>+</a:t>
            </a:r>
            <a:r>
              <a:rPr lang="cs-CZ" sz="2800" i="1">
                <a:latin typeface="Book Antiqua" pitchFamily="18" charset="0"/>
              </a:rPr>
              <a:t>y</a:t>
            </a:r>
            <a:r>
              <a:rPr lang="cs-CZ" sz="2800" baseline="30000">
                <a:latin typeface="Book Antiqua" pitchFamily="18" charset="0"/>
              </a:rPr>
              <a:t>2 </a:t>
            </a:r>
            <a:r>
              <a:rPr lang="cs-CZ" sz="2800">
                <a:latin typeface="Book Antiqua" pitchFamily="18" charset="0"/>
              </a:rPr>
              <a:t>+</a:t>
            </a:r>
            <a:r>
              <a:rPr lang="cs-CZ" sz="2800" i="1">
                <a:latin typeface="Book Antiqua" pitchFamily="18" charset="0"/>
              </a:rPr>
              <a:t>z</a:t>
            </a:r>
            <a:r>
              <a:rPr lang="cs-CZ" sz="2800" baseline="30000">
                <a:latin typeface="Book Antiqua" pitchFamily="18" charset="0"/>
              </a:rPr>
              <a:t>2 </a:t>
            </a:r>
            <a:r>
              <a:rPr lang="cs-CZ" sz="2800">
                <a:latin typeface="Book Antiqua" pitchFamily="18" charset="0"/>
              </a:rPr>
              <a:t>–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		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 = </a:t>
            </a:r>
            <a:r>
              <a:rPr lang="cs-CZ" sz="2800" i="1">
                <a:latin typeface="Book Antiqua" pitchFamily="18" charset="0"/>
              </a:rPr>
              <a:t>c t</a:t>
            </a:r>
            <a:endParaRPr lang="cs-CZ" sz="2800" i="1" baseline="30000">
              <a:latin typeface="Book Antiqua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I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 =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–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baseline="30000">
                <a:latin typeface="Book Antiqua" pitchFamily="18" charset="0"/>
              </a:rPr>
              <a:t>2</a:t>
            </a:r>
          </a:p>
        </p:txBody>
      </p:sp>
      <p:sp>
        <p:nvSpPr>
          <p:cNvPr id="9" name="Zástupný symbol pro obsah 2"/>
          <p:cNvSpPr>
            <a:spLocks/>
          </p:cNvSpPr>
          <p:nvPr/>
        </p:nvSpPr>
        <p:spPr bwMode="auto">
          <a:xfrm>
            <a:off x="-76200" y="3816350"/>
            <a:ext cx="9144000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>
                <a:latin typeface="Book Antiqua" pitchFamily="18" charset="0"/>
              </a:rPr>
              <a:t>H. </a:t>
            </a:r>
            <a:r>
              <a:rPr lang="cs-CZ" sz="2800" dirty="0" err="1">
                <a:latin typeface="Book Antiqua" pitchFamily="18" charset="0"/>
              </a:rPr>
              <a:t>Minkowski</a:t>
            </a:r>
            <a:r>
              <a:rPr lang="cs-CZ" sz="2800" dirty="0">
                <a:latin typeface="Book Antiqua" pitchFamily="18" charset="0"/>
              </a:rPr>
              <a:t>:</a:t>
            </a:r>
            <a:br>
              <a:rPr lang="cs-CZ" sz="2800" dirty="0">
                <a:latin typeface="Book Antiqua" pitchFamily="18" charset="0"/>
              </a:rPr>
            </a:br>
            <a:r>
              <a:rPr lang="cs-CZ" sz="2800" i="1" dirty="0">
                <a:latin typeface="Book Antiqua" pitchFamily="18" charset="0"/>
              </a:rPr>
              <a:t>I</a:t>
            </a:r>
            <a:r>
              <a:rPr lang="cs-CZ" sz="2800" baseline="30000" dirty="0">
                <a:latin typeface="Book Antiqua" pitchFamily="18" charset="0"/>
              </a:rPr>
              <a:t>2</a:t>
            </a:r>
            <a:r>
              <a:rPr lang="cs-CZ" sz="2800" dirty="0">
                <a:latin typeface="Book Antiqua" pitchFamily="18" charset="0"/>
              </a:rPr>
              <a:t> = </a:t>
            </a:r>
            <a:r>
              <a:rPr lang="cs-CZ" sz="2800" i="1" dirty="0">
                <a:latin typeface="Book Antiqua" pitchFamily="18" charset="0"/>
              </a:rPr>
              <a:t>x</a:t>
            </a:r>
            <a:r>
              <a:rPr lang="cs-CZ" sz="2800" baseline="30000" dirty="0">
                <a:latin typeface="Book Antiqua" pitchFamily="18" charset="0"/>
              </a:rPr>
              <a:t>2 </a:t>
            </a:r>
            <a:r>
              <a:rPr lang="cs-CZ" sz="2800" dirty="0">
                <a:latin typeface="Book Antiqua" pitchFamily="18" charset="0"/>
              </a:rPr>
              <a:t>+</a:t>
            </a:r>
            <a:r>
              <a:rPr lang="cs-CZ" sz="2800" i="1" dirty="0">
                <a:latin typeface="Book Antiqua" pitchFamily="18" charset="0"/>
              </a:rPr>
              <a:t>y</a:t>
            </a:r>
            <a:r>
              <a:rPr lang="cs-CZ" sz="2800" baseline="30000" dirty="0">
                <a:latin typeface="Book Antiqua" pitchFamily="18" charset="0"/>
              </a:rPr>
              <a:t>2 </a:t>
            </a:r>
            <a:r>
              <a:rPr lang="cs-CZ" sz="2800" dirty="0">
                <a:latin typeface="Book Antiqua" pitchFamily="18" charset="0"/>
              </a:rPr>
              <a:t>+</a:t>
            </a:r>
            <a:r>
              <a:rPr lang="cs-CZ" sz="2800" i="1" dirty="0">
                <a:latin typeface="Book Antiqua" pitchFamily="18" charset="0"/>
              </a:rPr>
              <a:t>z</a:t>
            </a:r>
            <a:r>
              <a:rPr lang="cs-CZ" sz="2800" baseline="30000" dirty="0">
                <a:latin typeface="Book Antiqua" pitchFamily="18" charset="0"/>
              </a:rPr>
              <a:t>2</a:t>
            </a:r>
            <a:r>
              <a:rPr lang="cs-CZ" sz="2800" dirty="0">
                <a:latin typeface="Book Antiqua" pitchFamily="18" charset="0"/>
              </a:rPr>
              <a:t>+</a:t>
            </a:r>
            <a:r>
              <a:rPr lang="cs-CZ" sz="2800" baseline="30000" dirty="0">
                <a:latin typeface="Book Antiqua" pitchFamily="18" charset="0"/>
              </a:rPr>
              <a:t> </a:t>
            </a:r>
            <a:r>
              <a:rPr lang="cs-CZ" sz="2800" i="1" dirty="0">
                <a:latin typeface="Book Antiqua" pitchFamily="18" charset="0"/>
              </a:rPr>
              <a:t>x</a:t>
            </a:r>
            <a:r>
              <a:rPr lang="cs-CZ" sz="2800" baseline="-25000" dirty="0">
                <a:latin typeface="Book Antiqua" pitchFamily="18" charset="0"/>
              </a:rPr>
              <a:t>4</a:t>
            </a:r>
            <a:r>
              <a:rPr lang="cs-CZ" sz="2800" baseline="30000" dirty="0">
                <a:latin typeface="Book Antiqua" pitchFamily="18" charset="0"/>
              </a:rPr>
              <a:t>2</a:t>
            </a:r>
            <a:r>
              <a:rPr lang="cs-CZ" sz="2800" dirty="0">
                <a:latin typeface="Book Antiqua" pitchFamily="18" charset="0"/>
              </a:rPr>
              <a:t> 		</a:t>
            </a:r>
            <a:r>
              <a:rPr lang="cs-CZ" sz="2800" i="1" dirty="0">
                <a:latin typeface="Book Antiqua" pitchFamily="18" charset="0"/>
              </a:rPr>
              <a:t>x</a:t>
            </a:r>
            <a:r>
              <a:rPr lang="cs-CZ" sz="2800" baseline="-25000" dirty="0">
                <a:latin typeface="Book Antiqua" pitchFamily="18" charset="0"/>
              </a:rPr>
              <a:t>4</a:t>
            </a:r>
            <a:r>
              <a:rPr lang="cs-CZ" sz="2800" dirty="0">
                <a:latin typeface="Book Antiqua" pitchFamily="18" charset="0"/>
              </a:rPr>
              <a:t> = i </a:t>
            </a:r>
            <a:r>
              <a:rPr lang="cs-CZ" sz="2800" i="1" dirty="0">
                <a:latin typeface="Book Antiqua" pitchFamily="18" charset="0"/>
              </a:rPr>
              <a:t>c t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dirty="0" err="1">
                <a:latin typeface="Book Antiqua" pitchFamily="18" charset="0"/>
              </a:rPr>
              <a:t>Pseudoeuklidovská</a:t>
            </a:r>
            <a:r>
              <a:rPr lang="cs-CZ" sz="2800" dirty="0">
                <a:latin typeface="Book Antiqua" pitchFamily="18" charset="0"/>
              </a:rPr>
              <a:t> metrika (</a:t>
            </a:r>
            <a:r>
              <a:rPr lang="cs-CZ" sz="2800" i="1" dirty="0">
                <a:latin typeface="Book Antiqua" pitchFamily="18" charset="0"/>
              </a:rPr>
              <a:t>I</a:t>
            </a:r>
            <a:r>
              <a:rPr lang="cs-CZ" sz="2800" baseline="30000" dirty="0">
                <a:latin typeface="Book Antiqua" pitchFamily="18" charset="0"/>
              </a:rPr>
              <a:t>2</a:t>
            </a:r>
            <a:r>
              <a:rPr lang="cs-CZ" sz="2800" baseline="-25000" dirty="0">
                <a:latin typeface="Book Antiqua" pitchFamily="18" charset="0"/>
              </a:rPr>
              <a:t>AB</a:t>
            </a:r>
            <a:r>
              <a:rPr lang="cs-CZ" sz="2800" dirty="0">
                <a:latin typeface="Book Antiqua" pitchFamily="18" charset="0"/>
              </a:rPr>
              <a:t> = 0 i pro různé události A, B).</a:t>
            </a: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37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21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107950" y="1557338"/>
            <a:ext cx="9251950" cy="977900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Čtyřvektor polohy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(posunutí ∆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): </a:t>
            </a:r>
            <a:br>
              <a:rPr lang="cs-CZ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 = {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;</a:t>
            </a:r>
            <a:r>
              <a:rPr lang="cs-CZ" baseline="30000" smtClean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y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;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z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; i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ct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}</a:t>
            </a:r>
          </a:p>
        </p:txBody>
      </p:sp>
      <p:sp>
        <p:nvSpPr>
          <p:cNvPr id="43011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827088" y="423863"/>
            <a:ext cx="741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Vektor vůči Lorentzovým trafo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107950" y="2492375"/>
            <a:ext cx="925195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R</a:t>
            </a:r>
            <a:r>
              <a:rPr lang="cs-CZ" sz="2800">
                <a:latin typeface="Book Antiqua" pitchFamily="18" charset="0"/>
              </a:rPr>
              <a:t> = {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1</a:t>
            </a:r>
            <a:r>
              <a:rPr lang="cs-CZ" sz="2800">
                <a:latin typeface="Book Antiqua" pitchFamily="18" charset="0"/>
              </a:rPr>
              <a:t>;</a:t>
            </a:r>
            <a:r>
              <a:rPr lang="cs-CZ" sz="2800" baseline="30000">
                <a:latin typeface="Book Antiqua" pitchFamily="18" charset="0"/>
              </a:rPr>
              <a:t> 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;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3</a:t>
            </a:r>
            <a:r>
              <a:rPr lang="cs-CZ" sz="2800">
                <a:latin typeface="Book Antiqua" pitchFamily="18" charset="0"/>
              </a:rPr>
              <a:t>;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4</a:t>
            </a:r>
            <a:r>
              <a:rPr lang="cs-CZ" sz="2800">
                <a:latin typeface="Book Antiqua" pitchFamily="18" charset="0"/>
              </a:rPr>
              <a:t>}</a:t>
            </a:r>
            <a:endParaRPr lang="cs-CZ" sz="2800" baseline="30000">
              <a:latin typeface="Book Antiqua" pitchFamily="18" charset="0"/>
            </a:endParaRP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-111125" y="3059113"/>
            <a:ext cx="925195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R</a:t>
            </a:r>
            <a:r>
              <a:rPr lang="cs-CZ" sz="2800">
                <a:latin typeface="Book Antiqua" pitchFamily="18" charset="0"/>
              </a:rPr>
              <a:t> = {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1</a:t>
            </a:r>
            <a:r>
              <a:rPr lang="cs-CZ" sz="2800">
                <a:latin typeface="Book Antiqua" pitchFamily="18" charset="0"/>
              </a:rPr>
              <a:t>;</a:t>
            </a:r>
            <a:r>
              <a:rPr lang="cs-CZ" sz="2800" baseline="30000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i </a:t>
            </a:r>
            <a:r>
              <a:rPr lang="cs-CZ" sz="2800" i="1">
                <a:latin typeface="Book Antiqua" pitchFamily="18" charset="0"/>
              </a:rPr>
              <a:t>x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}</a:t>
            </a: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-111125" y="3654425"/>
            <a:ext cx="9251950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Pozor: čas </a:t>
            </a:r>
            <a:r>
              <a:rPr lang="cs-CZ" sz="2800" i="1">
                <a:latin typeface="Book Antiqua" pitchFamily="18" charset="0"/>
              </a:rPr>
              <a:t>t </a:t>
            </a:r>
            <a:r>
              <a:rPr lang="cs-CZ" sz="2800">
                <a:latin typeface="Book Antiqua" pitchFamily="18" charset="0"/>
              </a:rPr>
              <a:t>není invariant! Je jen jednou ze složek.</a:t>
            </a:r>
            <a:br>
              <a:rPr lang="cs-CZ" sz="2800">
                <a:latin typeface="Book Antiqua" pitchFamily="18" charset="0"/>
              </a:rPr>
            </a:br>
            <a:r>
              <a:rPr lang="cs-CZ" sz="2800">
                <a:latin typeface="Book Antiqua" pitchFamily="18" charset="0"/>
              </a:rPr>
              <a:t>Invariantem je ale </a:t>
            </a:r>
            <a:r>
              <a:rPr lang="cs-CZ" sz="2800" i="1">
                <a:latin typeface="Book Antiqua" pitchFamily="18" charset="0"/>
              </a:rPr>
              <a:t>vlastní čas </a:t>
            </a:r>
            <a:r>
              <a:rPr lang="el-GR" sz="2800" i="1">
                <a:latin typeface="Book Antiqua" pitchFamily="18" charset="0"/>
              </a:rPr>
              <a:t>τ</a:t>
            </a:r>
            <a:r>
              <a:rPr lang="cs-CZ" sz="2800" i="1">
                <a:latin typeface="Book Antiqua" pitchFamily="18" charset="0"/>
              </a:rPr>
              <a:t> = t /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i="1">
                <a:latin typeface="Book Antiqua" pitchFamily="18" charset="0"/>
              </a:rPr>
              <a:t>.</a:t>
            </a:r>
            <a:br>
              <a:rPr lang="cs-CZ" sz="2800" i="1">
                <a:latin typeface="Book Antiqua" pitchFamily="18" charset="0"/>
              </a:rPr>
            </a:br>
            <a:endParaRPr lang="el-GR" sz="2800" i="1">
              <a:latin typeface="Book Antiqua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b="1">
                <a:latin typeface="Book Antiqua" pitchFamily="18" charset="0"/>
              </a:rPr>
              <a:t>Vlastní čas </a:t>
            </a:r>
            <a:r>
              <a:rPr lang="el-GR" sz="2800" i="1">
                <a:latin typeface="Book Antiqua" pitchFamily="18" charset="0"/>
              </a:rPr>
              <a:t>τ</a:t>
            </a:r>
            <a:r>
              <a:rPr lang="cs-CZ" sz="2800" i="1">
                <a:latin typeface="Book Antiqua" pitchFamily="18" charset="0"/>
              </a:rPr>
              <a:t> = t /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je invariantní vůči Ltrafo.</a:t>
            </a:r>
            <a:endParaRPr lang="cs-CZ" sz="2800" i="1">
              <a:latin typeface="Book Antiqua" pitchFamily="18" charset="0"/>
            </a:endParaRP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38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54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107950" y="1557338"/>
            <a:ext cx="9464675" cy="977900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Časová změna čtyřpolohy podle </a:t>
            </a:r>
            <a:r>
              <a:rPr lang="el-GR" i="1" smtClean="0">
                <a:solidFill>
                  <a:schemeClr val="tx1"/>
                </a:solidFill>
                <a:latin typeface="Book Antiqua" pitchFamily="18" charset="0"/>
              </a:rPr>
              <a:t>τ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: </a:t>
            </a:r>
            <a:br>
              <a:rPr lang="cs-CZ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w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= ∆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/ ∆ </a:t>
            </a:r>
            <a:r>
              <a:rPr lang="el-GR" i="1" smtClean="0">
                <a:solidFill>
                  <a:schemeClr val="tx1"/>
                </a:solidFill>
                <a:latin typeface="Book Antiqua" pitchFamily="18" charset="0"/>
              </a:rPr>
              <a:t>τ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		= </a:t>
            </a:r>
            <a:r>
              <a:rPr lang="el-GR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∆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R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/ ∆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t 	=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{</a:t>
            </a:r>
            <a:r>
              <a:rPr lang="el-GR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v;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i</a:t>
            </a:r>
            <a:r>
              <a:rPr lang="el-GR" i="1" smtClean="0">
                <a:solidFill>
                  <a:schemeClr val="tx1"/>
                </a:solidFill>
                <a:latin typeface="Book Antiqua" pitchFamily="18" charset="0"/>
              </a:rPr>
              <a:t>γ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c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}</a:t>
            </a:r>
          </a:p>
        </p:txBody>
      </p:sp>
      <p:sp>
        <p:nvSpPr>
          <p:cNvPr id="44035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827088" y="423863"/>
            <a:ext cx="741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Čtyřrychlost w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107950" y="2492375"/>
            <a:ext cx="925195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Obyčejná rychlost</a:t>
            </a:r>
            <a:r>
              <a:rPr lang="cs-CZ" sz="2800" i="1">
                <a:latin typeface="Book Antiqua" pitchFamily="18" charset="0"/>
              </a:rPr>
              <a:t>: v</a:t>
            </a:r>
            <a:r>
              <a:rPr lang="cs-CZ" sz="2800">
                <a:latin typeface="Book Antiqua" pitchFamily="18" charset="0"/>
              </a:rPr>
              <a:t> = {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 baseline="-25000">
                <a:latin typeface="Book Antiqua" pitchFamily="18" charset="0"/>
              </a:rPr>
              <a:t>1</a:t>
            </a:r>
            <a:r>
              <a:rPr lang="cs-CZ" sz="2800">
                <a:latin typeface="Book Antiqua" pitchFamily="18" charset="0"/>
              </a:rPr>
              <a:t>;</a:t>
            </a:r>
            <a:r>
              <a:rPr lang="cs-CZ" sz="2800" baseline="30000">
                <a:latin typeface="Book Antiqua" pitchFamily="18" charset="0"/>
              </a:rPr>
              <a:t>  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 baseline="-25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; 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 baseline="-25000">
                <a:latin typeface="Book Antiqua" pitchFamily="18" charset="0"/>
              </a:rPr>
              <a:t>3</a:t>
            </a:r>
            <a:r>
              <a:rPr lang="cs-CZ" sz="2800">
                <a:latin typeface="Book Antiqua" pitchFamily="18" charset="0"/>
              </a:rPr>
              <a:t>}</a:t>
            </a:r>
            <a:endParaRPr lang="cs-CZ" sz="2800" baseline="30000">
              <a:latin typeface="Book Antiqua" pitchFamily="18" charset="0"/>
            </a:endParaRP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-111125" y="3059113"/>
            <a:ext cx="925195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Velikost čtyřrychlosti je konstantní: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w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>
                <a:latin typeface="Book Antiqua" pitchFamily="18" charset="0"/>
              </a:rPr>
              <a:t> =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–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c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el-GR" sz="2800" i="1">
                <a:latin typeface="Book Antiqua" pitchFamily="18" charset="0"/>
              </a:rPr>
              <a:t> </a:t>
            </a:r>
            <a:r>
              <a:rPr lang="cs-CZ" sz="2800" i="1">
                <a:latin typeface="Book Antiqua" pitchFamily="18" charset="0"/>
              </a:rPr>
              <a:t>=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c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(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cs-CZ" sz="2800" i="1">
                <a:latin typeface="Book Antiqua" pitchFamily="18" charset="0"/>
              </a:rPr>
              <a:t>/c</a:t>
            </a:r>
            <a:r>
              <a:rPr lang="cs-CZ" sz="2800" baseline="30000">
                <a:latin typeface="Book Antiqua" pitchFamily="18" charset="0"/>
              </a:rPr>
              <a:t>2</a:t>
            </a:r>
            <a:r>
              <a:rPr lang="el-GR" sz="2800" i="1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– 1) </a:t>
            </a:r>
            <a:r>
              <a:rPr lang="cs-CZ" sz="2800" i="1">
                <a:latin typeface="Book Antiqua" pitchFamily="18" charset="0"/>
              </a:rPr>
              <a:t>= </a:t>
            </a:r>
            <a:r>
              <a:rPr lang="cs-CZ" sz="2800">
                <a:latin typeface="Book Antiqua" pitchFamily="18" charset="0"/>
              </a:rPr>
              <a:t>–</a:t>
            </a:r>
            <a:r>
              <a:rPr lang="cs-CZ" sz="2800" i="1">
                <a:latin typeface="Book Antiqua" pitchFamily="18" charset="0"/>
              </a:rPr>
              <a:t>c</a:t>
            </a:r>
            <a:r>
              <a:rPr lang="cs-CZ" sz="2800" baseline="30000">
                <a:latin typeface="Book Antiqua" pitchFamily="18" charset="0"/>
              </a:rPr>
              <a:t>2</a:t>
            </a: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-107950" y="4333875"/>
            <a:ext cx="9251950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Proto je čtyřzrychlení vždy kolmé na čtyřrychlost.</a:t>
            </a:r>
            <a:endParaRPr lang="cs-CZ" sz="2800" i="1">
              <a:latin typeface="Book Antiqua" pitchFamily="18" charset="0"/>
            </a:endParaRP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84634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1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39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53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63" y="1428750"/>
            <a:ext cx="8488362" cy="5168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3000" b="1" i="1" dirty="0" smtClean="0">
                <a:solidFill>
                  <a:schemeClr val="hlink"/>
                </a:solidFill>
                <a:latin typeface="Book Antiqua" pitchFamily="18" charset="0"/>
              </a:rPr>
              <a:t>Absolutní</a:t>
            </a:r>
            <a:r>
              <a:rPr lang="cs-CZ" sz="3000" dirty="0" smtClean="0">
                <a:latin typeface="Book Antiqua" pitchFamily="18" charset="0"/>
              </a:rPr>
              <a:t>	(nezávislý na pozorovateli = </a:t>
            </a:r>
            <a:r>
              <a:rPr lang="cs-CZ" sz="3000" i="1" dirty="0" smtClean="0">
                <a:latin typeface="Book Antiqua" pitchFamily="18" charset="0"/>
              </a:rPr>
              <a:t>S</a:t>
            </a:r>
            <a:r>
              <a:rPr lang="cs-CZ" sz="3000" dirty="0" smtClean="0">
                <a:latin typeface="Book Antiqua" pitchFamily="18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3000" dirty="0" smtClean="0">
                <a:latin typeface="Book Antiqua" pitchFamily="18" charset="0"/>
              </a:rPr>
              <a:t>teplota </a:t>
            </a:r>
            <a:r>
              <a:rPr lang="cs-CZ" sz="3000" i="1" dirty="0" smtClean="0">
                <a:latin typeface="Book Antiqua" pitchFamily="18" charset="0"/>
              </a:rPr>
              <a:t>T </a:t>
            </a:r>
            <a:r>
              <a:rPr lang="cs-CZ" sz="3000" dirty="0" smtClean="0">
                <a:latin typeface="Book Antiqua" pitchFamily="18" charset="0"/>
              </a:rPr>
              <a:t>kamen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3000" dirty="0" smtClean="0">
                <a:latin typeface="Book Antiqua" pitchFamily="18" charset="0"/>
              </a:rPr>
              <a:t>elektrický náboj </a:t>
            </a:r>
            <a:r>
              <a:rPr lang="cs-CZ" sz="3000" i="1" dirty="0" smtClean="0">
                <a:latin typeface="Book Antiqua" pitchFamily="18" charset="0"/>
              </a:rPr>
              <a:t>Q </a:t>
            </a:r>
            <a:r>
              <a:rPr lang="cs-CZ" sz="3000" dirty="0" smtClean="0">
                <a:latin typeface="Book Antiqua" pitchFamily="18" charset="0"/>
              </a:rPr>
              <a:t>apod.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3000" dirty="0" err="1" smtClean="0">
                <a:latin typeface="Book Antiqua" pitchFamily="18" charset="0"/>
              </a:rPr>
              <a:t>vzáj</a:t>
            </a:r>
            <a:r>
              <a:rPr lang="cs-CZ" sz="3000" dirty="0" smtClean="0">
                <a:latin typeface="Book Antiqua" pitchFamily="18" charset="0"/>
              </a:rPr>
              <a:t>. </a:t>
            </a:r>
            <a:r>
              <a:rPr lang="cs-CZ" sz="3000" dirty="0" err="1" smtClean="0">
                <a:latin typeface="Book Antiqua" pitchFamily="18" charset="0"/>
              </a:rPr>
              <a:t>vzdál</a:t>
            </a:r>
            <a:r>
              <a:rPr lang="cs-CZ" sz="3000" dirty="0" smtClean="0">
                <a:latin typeface="Book Antiqua" pitchFamily="18" charset="0"/>
              </a:rPr>
              <a:t>. </a:t>
            </a:r>
            <a:r>
              <a:rPr lang="cs-CZ" sz="3000" i="1" dirty="0" smtClean="0">
                <a:latin typeface="Book Antiqua" pitchFamily="18" charset="0"/>
              </a:rPr>
              <a:t>d</a:t>
            </a:r>
            <a:r>
              <a:rPr lang="cs-CZ" sz="3000" dirty="0" smtClean="0">
                <a:latin typeface="Book Antiqua" pitchFamily="18" charset="0"/>
              </a:rPr>
              <a:t> v klidu (jsou 0,5 m od sebe)</a:t>
            </a:r>
          </a:p>
          <a:p>
            <a:pPr eaLnBrk="1" hangingPunct="1">
              <a:lnSpc>
                <a:spcPct val="90000"/>
              </a:lnSpc>
            </a:pPr>
            <a:r>
              <a:rPr lang="cs-CZ" sz="3000" b="1" i="1" dirty="0" smtClean="0">
                <a:solidFill>
                  <a:schemeClr val="hlink"/>
                </a:solidFill>
                <a:latin typeface="Book Antiqua" pitchFamily="18" charset="0"/>
              </a:rPr>
              <a:t>Relativní</a:t>
            </a:r>
            <a:r>
              <a:rPr lang="cs-CZ" sz="3000" dirty="0" smtClean="0">
                <a:latin typeface="Book Antiqua" pitchFamily="18" charset="0"/>
              </a:rPr>
              <a:t> 	(vůči pozorovateli</a:t>
            </a:r>
            <a:r>
              <a:rPr lang="cs-CZ" sz="3000" dirty="0" smtClean="0">
                <a:latin typeface="Arial" charset="0"/>
              </a:rPr>
              <a:t>,</a:t>
            </a:r>
            <a:r>
              <a:rPr lang="cs-CZ" sz="3000" dirty="0" smtClean="0">
                <a:latin typeface="Book Antiqua" pitchFamily="18" charset="0"/>
              </a:rPr>
              <a:t> vůči </a:t>
            </a:r>
            <a:r>
              <a:rPr lang="cs-CZ" sz="3000" i="1" dirty="0" smtClean="0">
                <a:latin typeface="Book Antiqua" pitchFamily="18" charset="0"/>
              </a:rPr>
              <a:t>S</a:t>
            </a:r>
            <a:r>
              <a:rPr lang="cs-CZ" sz="3000" dirty="0" smtClean="0">
                <a:latin typeface="Book Antiqua" pitchFamily="18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3000" dirty="0" smtClean="0">
                <a:latin typeface="Book Antiqua" pitchFamily="18" charset="0"/>
              </a:rPr>
              <a:t>poloha </a:t>
            </a:r>
            <a:r>
              <a:rPr lang="cs-CZ" sz="3000" b="1" i="1" dirty="0" smtClean="0">
                <a:latin typeface="Book Antiqua" pitchFamily="18" charset="0"/>
              </a:rPr>
              <a:t>r</a:t>
            </a:r>
            <a:r>
              <a:rPr lang="cs-CZ" sz="3000" dirty="0" smtClean="0">
                <a:latin typeface="Book Antiqua" pitchFamily="18" charset="0"/>
              </a:rPr>
              <a:t> (vpředu, na 5. km nalevo)</a:t>
            </a:r>
            <a:endParaRPr lang="cs-CZ" sz="3000" b="1" i="1" dirty="0" smtClean="0">
              <a:latin typeface="Book Antiqua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sz="3000" dirty="0" smtClean="0">
                <a:latin typeface="Book Antiqua" pitchFamily="18" charset="0"/>
              </a:rPr>
              <a:t>pojem klidu či pohybu (usneme ve vlaku)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3000" dirty="0" smtClean="0">
                <a:latin typeface="Book Antiqua" pitchFamily="18" charset="0"/>
              </a:rPr>
              <a:t>rychlost </a:t>
            </a:r>
            <a:r>
              <a:rPr lang="cs-CZ" sz="3000" b="1" i="1" dirty="0" smtClean="0">
                <a:latin typeface="Book Antiqua" pitchFamily="18" charset="0"/>
              </a:rPr>
              <a:t>v </a:t>
            </a:r>
            <a:r>
              <a:rPr lang="cs-CZ" sz="3000" dirty="0" smtClean="0">
                <a:latin typeface="Book Antiqua" pitchFamily="18" charset="0"/>
              </a:rPr>
              <a:t>(na Zemi letící kolem Slunce) 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430213" y="396875"/>
            <a:ext cx="65213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 dirty="0" smtClean="0">
                <a:solidFill>
                  <a:schemeClr val="tx2"/>
                </a:solidFill>
                <a:latin typeface="Book Antiqua" pitchFamily="18" charset="0"/>
              </a:rPr>
              <a:t>Pojem absolutní </a:t>
            </a:r>
            <a:r>
              <a:rPr lang="en-US" sz="4000" b="1" i="1" dirty="0">
                <a:solidFill>
                  <a:schemeClr val="tx2"/>
                </a:solidFill>
                <a:latin typeface="Book Antiqua" pitchFamily="18" charset="0"/>
              </a:rPr>
              <a:t>×</a:t>
            </a:r>
            <a:r>
              <a:rPr lang="cs-CZ" sz="4000" b="1" i="1" dirty="0">
                <a:solidFill>
                  <a:schemeClr val="tx2"/>
                </a:solidFill>
                <a:latin typeface="Book Antiqua" pitchFamily="18" charset="0"/>
              </a:rPr>
              <a:t> relativní</a:t>
            </a:r>
          </a:p>
        </p:txBody>
      </p:sp>
      <p:sp>
        <p:nvSpPr>
          <p:cNvPr id="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7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3813" y="4119563"/>
            <a:ext cx="9251950" cy="1862137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Zkoumejme zde jen hmotnost setrvačnou. Ta se vyskytuje v klasické mechanice hlavně</a:t>
            </a:r>
          </a:p>
          <a:p>
            <a:pPr lvl="2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v hybnosti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p = mv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</a:p>
          <a:p>
            <a:pPr lvl="2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ve 2NZ: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ma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= ∑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F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anebo d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p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/d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t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= ∑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F </a:t>
            </a:r>
          </a:p>
        </p:txBody>
      </p:sp>
      <p:sp>
        <p:nvSpPr>
          <p:cNvPr id="45059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1922463" y="423863"/>
            <a:ext cx="33178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Hmotnost m</a:t>
            </a:r>
            <a:endParaRPr lang="en-US" sz="4000" b="1" baseline="-2500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1211263"/>
            <a:ext cx="925195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Hledáme relativistický ekvivalent klasické veličiny hmotnost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>
                <a:latin typeface="Book Antiqua" pitchFamily="18" charset="0"/>
              </a:rPr>
              <a:t>. Uvažme proto, kde se hmotnost vyskytuje. 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Jak známo, hmotnost se vyskytuje 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Book Antiqua" pitchFamily="18" charset="0"/>
              </a:rPr>
              <a:t>v gravitačním zákoně jako hmotnost gravitační,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Book Antiqua" pitchFamily="18" charset="0"/>
              </a:rPr>
              <a:t>v pohybových rovnicích jako hmotnost setrvačná.</a:t>
            </a:r>
          </a:p>
        </p:txBody>
      </p:sp>
      <p:sp>
        <p:nvSpPr>
          <p:cNvPr id="45065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40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24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6085" name="Text Box 6"/>
          <p:cNvSpPr txBox="1">
            <a:spLocks noChangeArrowheads="1"/>
          </p:cNvSpPr>
          <p:nvPr/>
        </p:nvSpPr>
        <p:spPr bwMode="auto">
          <a:xfrm>
            <a:off x="1922463" y="423863"/>
            <a:ext cx="330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Hmotnost m</a:t>
            </a:r>
            <a:endParaRPr lang="en-US" sz="4000" b="1" baseline="-2500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-549275" y="1411288"/>
            <a:ext cx="9693275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Vyřešíme nepružnou srážku dvou stejných částic, a to 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Book Antiqua" pitchFamily="18" charset="0"/>
              </a:rPr>
              <a:t>v soustavě </a:t>
            </a:r>
            <a:r>
              <a:rPr lang="cs-CZ" sz="2400" i="1">
                <a:latin typeface="Book Antiqua" pitchFamily="18" charset="0"/>
              </a:rPr>
              <a:t>S</a:t>
            </a:r>
            <a:r>
              <a:rPr lang="cs-CZ" sz="2400">
                <a:latin typeface="Book Antiqua" pitchFamily="18" charset="0"/>
              </a:rPr>
              <a:t>, v níž stojí druhá koule, </a:t>
            </a:r>
          </a:p>
          <a:p>
            <a:pPr marL="1143000" lvl="2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</a:pPr>
            <a:r>
              <a:rPr lang="cs-CZ" sz="2400">
                <a:latin typeface="Book Antiqua" pitchFamily="18" charset="0"/>
              </a:rPr>
              <a:t> v soustavě </a:t>
            </a:r>
            <a:r>
              <a:rPr lang="cs-CZ" sz="2400" i="1">
                <a:latin typeface="Book Antiqua" pitchFamily="18" charset="0"/>
              </a:rPr>
              <a:t>S</a:t>
            </a:r>
            <a:r>
              <a:rPr lang="en-GB" sz="2400">
                <a:latin typeface="Book Antiqua" pitchFamily="18" charset="0"/>
              </a:rPr>
              <a:t>’</a:t>
            </a:r>
            <a:r>
              <a:rPr lang="cs-CZ" sz="2400">
                <a:latin typeface="Book Antiqua" pitchFamily="18" charset="0"/>
              </a:rPr>
              <a:t>, v níž stojí první koule.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Obě řešení pak porovnáme Lorentzovou transformací.</a:t>
            </a:r>
          </a:p>
        </p:txBody>
      </p:sp>
      <p:sp>
        <p:nvSpPr>
          <p:cNvPr id="107529" name="Oval 9"/>
          <p:cNvSpPr>
            <a:spLocks noChangeArrowheads="1"/>
          </p:cNvSpPr>
          <p:nvPr/>
        </p:nvSpPr>
        <p:spPr bwMode="auto">
          <a:xfrm>
            <a:off x="774700" y="525780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0" name="Oval 10"/>
          <p:cNvSpPr>
            <a:spLocks noChangeArrowheads="1"/>
          </p:cNvSpPr>
          <p:nvPr/>
        </p:nvSpPr>
        <p:spPr bwMode="auto">
          <a:xfrm>
            <a:off x="2212975" y="529907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Text Box 11"/>
          <p:cNvSpPr txBox="1">
            <a:spLocks noChangeArrowheads="1"/>
          </p:cNvSpPr>
          <p:nvPr/>
        </p:nvSpPr>
        <p:spPr bwMode="auto">
          <a:xfrm>
            <a:off x="1052513" y="3398838"/>
            <a:ext cx="655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S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6090" name="Text Box 12"/>
          <p:cNvSpPr txBox="1">
            <a:spLocks noChangeArrowheads="1"/>
          </p:cNvSpPr>
          <p:nvPr/>
        </p:nvSpPr>
        <p:spPr bwMode="auto">
          <a:xfrm>
            <a:off x="6675438" y="3400425"/>
            <a:ext cx="655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S</a:t>
            </a:r>
            <a:r>
              <a:rPr lang="en-GB" sz="2400" i="1">
                <a:latin typeface="Book Antiqua" pitchFamily="18" charset="0"/>
              </a:rPr>
              <a:t>’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107533" name="Line 13"/>
          <p:cNvSpPr>
            <a:spLocks noChangeShapeType="1"/>
          </p:cNvSpPr>
          <p:nvPr/>
        </p:nvSpPr>
        <p:spPr bwMode="auto">
          <a:xfrm>
            <a:off x="963613" y="5511800"/>
            <a:ext cx="1071562" cy="19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1697038" y="5083175"/>
            <a:ext cx="509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v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107535" name="Oval 15"/>
          <p:cNvSpPr>
            <a:spLocks noChangeArrowheads="1"/>
          </p:cNvSpPr>
          <p:nvPr/>
        </p:nvSpPr>
        <p:spPr bwMode="auto">
          <a:xfrm>
            <a:off x="1752600" y="461010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6" name="Oval 16"/>
          <p:cNvSpPr>
            <a:spLocks noChangeArrowheads="1"/>
          </p:cNvSpPr>
          <p:nvPr/>
        </p:nvSpPr>
        <p:spPr bwMode="auto">
          <a:xfrm>
            <a:off x="2257425" y="462597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7" name="Oval 17"/>
          <p:cNvSpPr>
            <a:spLocks noChangeArrowheads="1"/>
          </p:cNvSpPr>
          <p:nvPr/>
        </p:nvSpPr>
        <p:spPr bwMode="auto">
          <a:xfrm>
            <a:off x="2647950" y="375285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8" name="Oval 18"/>
          <p:cNvSpPr>
            <a:spLocks noChangeArrowheads="1"/>
          </p:cNvSpPr>
          <p:nvPr/>
        </p:nvSpPr>
        <p:spPr bwMode="auto">
          <a:xfrm>
            <a:off x="3089275" y="376237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9" name="Line 19"/>
          <p:cNvSpPr>
            <a:spLocks noChangeShapeType="1"/>
          </p:cNvSpPr>
          <p:nvPr/>
        </p:nvSpPr>
        <p:spPr bwMode="auto">
          <a:xfrm>
            <a:off x="3448050" y="4011613"/>
            <a:ext cx="636588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40" name="Text Box 20"/>
          <p:cNvSpPr txBox="1">
            <a:spLocks noChangeArrowheads="1"/>
          </p:cNvSpPr>
          <p:nvPr/>
        </p:nvSpPr>
        <p:spPr bwMode="auto">
          <a:xfrm>
            <a:off x="3749675" y="3630613"/>
            <a:ext cx="509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u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107541" name="Oval 21"/>
          <p:cNvSpPr>
            <a:spLocks noChangeArrowheads="1"/>
          </p:cNvSpPr>
          <p:nvPr/>
        </p:nvSpPr>
        <p:spPr bwMode="auto">
          <a:xfrm>
            <a:off x="6645275" y="536416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2" name="Oval 22"/>
          <p:cNvSpPr>
            <a:spLocks noChangeArrowheads="1"/>
          </p:cNvSpPr>
          <p:nvPr/>
        </p:nvSpPr>
        <p:spPr bwMode="auto">
          <a:xfrm>
            <a:off x="8004175" y="54054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3" name="Line 23"/>
          <p:cNvSpPr>
            <a:spLocks noChangeShapeType="1"/>
          </p:cNvSpPr>
          <p:nvPr/>
        </p:nvSpPr>
        <p:spPr bwMode="auto">
          <a:xfrm flipH="1" flipV="1">
            <a:off x="7335838" y="5608638"/>
            <a:ext cx="977900" cy="34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44" name="Text Box 24"/>
          <p:cNvSpPr txBox="1">
            <a:spLocks noChangeArrowheads="1"/>
          </p:cNvSpPr>
          <p:nvPr/>
        </p:nvSpPr>
        <p:spPr bwMode="auto">
          <a:xfrm>
            <a:off x="7335838" y="5159375"/>
            <a:ext cx="75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-v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107545" name="Oval 25"/>
          <p:cNvSpPr>
            <a:spLocks noChangeArrowheads="1"/>
          </p:cNvSpPr>
          <p:nvPr/>
        </p:nvSpPr>
        <p:spPr bwMode="auto">
          <a:xfrm>
            <a:off x="6583363" y="4686300"/>
            <a:ext cx="525462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6" name="Oval 26"/>
          <p:cNvSpPr>
            <a:spLocks noChangeArrowheads="1"/>
          </p:cNvSpPr>
          <p:nvPr/>
        </p:nvSpPr>
        <p:spPr bwMode="auto">
          <a:xfrm>
            <a:off x="7088188" y="4702175"/>
            <a:ext cx="525462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7" name="Oval 27"/>
          <p:cNvSpPr>
            <a:spLocks noChangeArrowheads="1"/>
          </p:cNvSpPr>
          <p:nvPr/>
        </p:nvSpPr>
        <p:spPr bwMode="auto">
          <a:xfrm>
            <a:off x="5734050" y="373697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8" name="Oval 28"/>
          <p:cNvSpPr>
            <a:spLocks noChangeArrowheads="1"/>
          </p:cNvSpPr>
          <p:nvPr/>
        </p:nvSpPr>
        <p:spPr bwMode="auto">
          <a:xfrm>
            <a:off x="6175375" y="374650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9" name="Text Box 29"/>
          <p:cNvSpPr txBox="1">
            <a:spLocks noChangeArrowheads="1"/>
          </p:cNvSpPr>
          <p:nvPr/>
        </p:nvSpPr>
        <p:spPr bwMode="auto">
          <a:xfrm>
            <a:off x="5103813" y="3592513"/>
            <a:ext cx="847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-u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6108" name="Rectangle 32"/>
          <p:cNvSpPr>
            <a:spLocks noChangeArrowheads="1"/>
          </p:cNvSpPr>
          <p:nvPr/>
        </p:nvSpPr>
        <p:spPr bwMode="auto">
          <a:xfrm>
            <a:off x="433388" y="3494088"/>
            <a:ext cx="871061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</p:txBody>
      </p:sp>
      <p:sp>
        <p:nvSpPr>
          <p:cNvPr id="107554" name="AutoShape 34"/>
          <p:cNvSpPr>
            <a:spLocks noChangeArrowheads="1"/>
          </p:cNvSpPr>
          <p:nvPr/>
        </p:nvSpPr>
        <p:spPr bwMode="auto">
          <a:xfrm>
            <a:off x="4248150" y="5578475"/>
            <a:ext cx="884238" cy="82232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>
              <a:alpha val="2509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55" name="Text Box 35"/>
          <p:cNvSpPr txBox="1">
            <a:spLocks noChangeArrowheads="1"/>
          </p:cNvSpPr>
          <p:nvPr/>
        </p:nvSpPr>
        <p:spPr bwMode="auto">
          <a:xfrm>
            <a:off x="4402138" y="6008688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 i="1"/>
              <a:t>čas</a:t>
            </a:r>
            <a:endParaRPr lang="en-US" b="1" i="1"/>
          </a:p>
        </p:txBody>
      </p:sp>
      <p:sp>
        <p:nvSpPr>
          <p:cNvPr id="46111" name="Line 36"/>
          <p:cNvSpPr>
            <a:spLocks noChangeShapeType="1"/>
          </p:cNvSpPr>
          <p:nvPr/>
        </p:nvSpPr>
        <p:spPr bwMode="auto">
          <a:xfrm>
            <a:off x="4686300" y="3581400"/>
            <a:ext cx="0" cy="17907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7558" name="Line 38"/>
          <p:cNvSpPr>
            <a:spLocks noChangeShapeType="1"/>
          </p:cNvSpPr>
          <p:nvPr/>
        </p:nvSpPr>
        <p:spPr bwMode="auto">
          <a:xfrm flipH="1" flipV="1">
            <a:off x="5176838" y="3990975"/>
            <a:ext cx="679450" cy="17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835025" y="5676900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v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251075" y="5703888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baseline="-25000">
                <a:latin typeface="Book Antiqua" pitchFamily="18" charset="0"/>
              </a:rPr>
              <a:t>0</a:t>
            </a:r>
            <a:endParaRPr lang="en-US" sz="2400" baseline="-25000">
              <a:latin typeface="Book Antiqua" pitchFamily="18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2873375" y="421481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u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6684963" y="5781675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v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8101013" y="580866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baseline="-25000">
                <a:latin typeface="Book Antiqua" pitchFamily="18" charset="0"/>
              </a:rPr>
              <a:t>0</a:t>
            </a:r>
            <a:endParaRPr lang="en-US" sz="2400" baseline="-25000">
              <a:latin typeface="Book Antiqua" pitchFamily="18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5978525" y="4241800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u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3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4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41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2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7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07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7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7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07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7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07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07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9" grpId="0" animBg="1"/>
      <p:bldP spid="107530" grpId="0" animBg="1"/>
      <p:bldP spid="107533" grpId="0" animBg="1"/>
      <p:bldP spid="107534" grpId="0"/>
      <p:bldP spid="107535" grpId="0" animBg="1"/>
      <p:bldP spid="107536" grpId="0" animBg="1"/>
      <p:bldP spid="107537" grpId="0" animBg="1"/>
      <p:bldP spid="107538" grpId="0" animBg="1"/>
      <p:bldP spid="107539" grpId="0" animBg="1"/>
      <p:bldP spid="107540" grpId="0"/>
      <p:bldP spid="107541" grpId="0" animBg="1"/>
      <p:bldP spid="107542" grpId="0" animBg="1"/>
      <p:bldP spid="107543" grpId="0" animBg="1"/>
      <p:bldP spid="107544" grpId="0"/>
      <p:bldP spid="107545" grpId="0" animBg="1"/>
      <p:bldP spid="107546" grpId="0" animBg="1"/>
      <p:bldP spid="107547" grpId="0" animBg="1"/>
      <p:bldP spid="107548" grpId="0" animBg="1"/>
      <p:bldP spid="107549" grpId="0"/>
      <p:bldP spid="107554" grpId="0" animBg="1"/>
      <p:bldP spid="107555" grpId="0"/>
      <p:bldP spid="107558" grpId="0" animBg="1"/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442913" y="1557338"/>
            <a:ext cx="9586913" cy="2012950"/>
          </a:xfrm>
        </p:spPr>
        <p:txBody>
          <a:bodyPr/>
          <a:lstStyle/>
          <a:p>
            <a:pPr lvl="1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Předpokládejme při popisu srážky v kterékoli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IS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toto:</a:t>
            </a:r>
          </a:p>
          <a:p>
            <a:pPr lvl="2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částice má hmotnost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m</a:t>
            </a:r>
            <a:r>
              <a:rPr lang="cs-CZ" i="1" baseline="-25000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která závisí na rychlosti: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m</a:t>
            </a:r>
            <a:r>
              <a:rPr lang="cs-CZ" i="1" baseline="-25000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= m</a:t>
            </a:r>
            <a:r>
              <a:rPr lang="cs-CZ" i="1" baseline="-25000" smtClean="0">
                <a:solidFill>
                  <a:schemeClr val="tx1"/>
                </a:solidFill>
                <a:latin typeface="Book Antiqua" pitchFamily="18" charset="0"/>
              </a:rPr>
              <a:t>v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(v)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</a:p>
          <a:p>
            <a:pPr lvl="2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zachovává se celková hmotnost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M =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∑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m</a:t>
            </a:r>
            <a:r>
              <a:rPr lang="cs-CZ" i="1" baseline="-25000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; </a:t>
            </a:r>
          </a:p>
          <a:p>
            <a:pPr lvl="2" eaLnBrk="1" hangingPunct="1"/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zachovává se celková hybnost 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P =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∑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p , 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kde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 p = m</a:t>
            </a:r>
            <a:r>
              <a:rPr lang="cs-CZ" i="1" baseline="-25000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i="1" smtClean="0">
                <a:solidFill>
                  <a:schemeClr val="tx1"/>
                </a:solidFill>
                <a:latin typeface="Book Antiqua" pitchFamily="18" charset="0"/>
              </a:rPr>
              <a:t>v</a:t>
            </a:r>
            <a:r>
              <a:rPr lang="cs-CZ" smtClean="0">
                <a:solidFill>
                  <a:schemeClr val="tx1"/>
                </a:solidFill>
                <a:latin typeface="Book Antiqua" pitchFamily="18" charset="0"/>
              </a:rPr>
              <a:t>,</a:t>
            </a:r>
          </a:p>
        </p:txBody>
      </p:sp>
      <p:sp>
        <p:nvSpPr>
          <p:cNvPr id="47107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1206500" y="423863"/>
            <a:ext cx="73707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 dirty="0">
                <a:latin typeface="Book Antiqua" pitchFamily="18" charset="0"/>
              </a:rPr>
              <a:t>Nepružná srážka dvou částic</a:t>
            </a:r>
            <a:endParaRPr lang="en-US" sz="4000" b="1" baseline="-25000" dirty="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-442913" y="3482975"/>
            <a:ext cx="9251951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 soustavě </a:t>
            </a:r>
            <a:r>
              <a:rPr lang="cs-CZ" sz="2800" i="1">
                <a:latin typeface="Book Antiqua" pitchFamily="18" charset="0"/>
              </a:rPr>
              <a:t>S </a:t>
            </a:r>
            <a:r>
              <a:rPr lang="cs-CZ" sz="2800">
                <a:latin typeface="Book Antiqua" pitchFamily="18" charset="0"/>
              </a:rPr>
              <a:t>má první koule rychlost </a:t>
            </a:r>
            <a:r>
              <a:rPr lang="cs-CZ" sz="2800" i="1">
                <a:latin typeface="Book Antiqua" pitchFamily="18" charset="0"/>
              </a:rPr>
              <a:t>v,</a:t>
            </a:r>
            <a:r>
              <a:rPr lang="cs-CZ" sz="2800">
                <a:latin typeface="Book Antiqua" pitchFamily="18" charset="0"/>
              </a:rPr>
              <a:t> druhá koule rychlost 0 a po srážce mají obě koule společnou rychlost </a:t>
            </a:r>
            <a:r>
              <a:rPr lang="cs-CZ" sz="2800" i="1">
                <a:latin typeface="Book Antiqua" pitchFamily="18" charset="0"/>
              </a:rPr>
              <a:t>u. </a:t>
            </a:r>
            <a:endParaRPr lang="cs-CZ" sz="2800">
              <a:latin typeface="Book Antiqua" pitchFamily="18" charset="0"/>
            </a:endParaRP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-469900" y="5006975"/>
            <a:ext cx="650875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Soustava </a:t>
            </a:r>
            <a:r>
              <a:rPr lang="cs-CZ" sz="2800" i="1">
                <a:latin typeface="Book Antiqua" pitchFamily="18" charset="0"/>
              </a:rPr>
              <a:t>S</a:t>
            </a:r>
            <a:r>
              <a:rPr lang="en-GB" sz="2800" i="1">
                <a:latin typeface="Book Antiqua" pitchFamily="18" charset="0"/>
              </a:rPr>
              <a:t>’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cs-CZ" sz="2800">
                <a:latin typeface="Book Antiqua" pitchFamily="18" charset="0"/>
              </a:rPr>
              <a:t>má vůči </a:t>
            </a:r>
            <a:r>
              <a:rPr lang="cs-CZ" sz="2800" i="1">
                <a:latin typeface="Book Antiqua" pitchFamily="18" charset="0"/>
              </a:rPr>
              <a:t>S</a:t>
            </a:r>
            <a:r>
              <a:rPr lang="cs-CZ" sz="2800">
                <a:latin typeface="Book Antiqua" pitchFamily="18" charset="0"/>
              </a:rPr>
              <a:t> rychlost </a:t>
            </a:r>
            <a:r>
              <a:rPr lang="cs-CZ" sz="2800" i="1">
                <a:latin typeface="Book Antiqua" pitchFamily="18" charset="0"/>
              </a:rPr>
              <a:t>v. </a:t>
            </a:r>
            <a:endParaRPr lang="cs-CZ" sz="2800">
              <a:latin typeface="Book Antiqua" pitchFamily="18" charset="0"/>
            </a:endParaRPr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42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2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8133" name="Text Box 6"/>
          <p:cNvSpPr txBox="1">
            <a:spLocks noChangeArrowheads="1"/>
          </p:cNvSpPr>
          <p:nvPr/>
        </p:nvSpPr>
        <p:spPr bwMode="auto">
          <a:xfrm>
            <a:off x="1206500" y="423863"/>
            <a:ext cx="73707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Nepružná srážka dvou částic</a:t>
            </a:r>
            <a:endParaRPr lang="en-US" sz="4000" b="1" baseline="-2500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-290513" y="3876675"/>
            <a:ext cx="4970463" cy="256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p = 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 i="1">
                <a:latin typeface="Book Antiqua" pitchFamily="18" charset="0"/>
              </a:rPr>
              <a:t>v + 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0 =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u</a:t>
            </a:r>
            <a:r>
              <a:rPr lang="cs-CZ" sz="2800" i="1">
                <a:latin typeface="Book Antiqua" pitchFamily="18" charset="0"/>
              </a:rPr>
              <a:t>u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u</a:t>
            </a:r>
            <a:r>
              <a:rPr lang="cs-CZ" sz="2800" i="1">
                <a:latin typeface="Book Antiqua" pitchFamily="18" charset="0"/>
              </a:rPr>
              <a:t> = 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 i="1">
                <a:latin typeface="Book Antiqua" pitchFamily="18" charset="0"/>
              </a:rPr>
              <a:t> + 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i="1">
                <a:latin typeface="Book Antiqua" pitchFamily="18" charset="0"/>
              </a:rPr>
              <a:t> , </a:t>
            </a:r>
            <a:r>
              <a:rPr lang="cs-CZ" sz="2000">
                <a:latin typeface="Book Antiqua" pitchFamily="18" charset="0"/>
              </a:rPr>
              <a:t>takže</a:t>
            </a:r>
            <a:r>
              <a:rPr lang="cs-CZ" sz="2000" i="1">
                <a:latin typeface="Book Antiqua" pitchFamily="18" charset="0"/>
              </a:rPr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endParaRPr lang="cs-CZ" sz="2000">
              <a:latin typeface="Book Antiqua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 i="1">
                <a:latin typeface="Book Antiqua" pitchFamily="18" charset="0"/>
              </a:rPr>
              <a:t>v </a:t>
            </a:r>
            <a:r>
              <a:rPr lang="cs-CZ" sz="2800">
                <a:latin typeface="Book Antiqua" pitchFamily="18" charset="0"/>
              </a:rPr>
              <a:t>= (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 i="1">
                <a:latin typeface="Book Antiqua" pitchFamily="18" charset="0"/>
              </a:rPr>
              <a:t> + 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)</a:t>
            </a:r>
            <a:r>
              <a:rPr lang="cs-CZ" sz="2800" i="1">
                <a:latin typeface="Book Antiqua" pitchFamily="18" charset="0"/>
              </a:rPr>
              <a:t>u</a:t>
            </a:r>
            <a:r>
              <a:rPr lang="cs-CZ" sz="2000" i="1">
                <a:latin typeface="Book Antiqua" pitchFamily="18" charset="0"/>
              </a:rPr>
              <a:t>, </a:t>
            </a:r>
            <a:r>
              <a:rPr lang="cs-CZ" sz="2000">
                <a:latin typeface="Book Antiqua" pitchFamily="18" charset="0"/>
              </a:rPr>
              <a:t>odkud</a:t>
            </a:r>
            <a:r>
              <a:rPr lang="cs-CZ" sz="2000" i="1">
                <a:latin typeface="Book Antiqua" pitchFamily="18" charset="0"/>
              </a:rPr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 i="1">
                <a:latin typeface="Book Antiqua" pitchFamily="18" charset="0"/>
              </a:rPr>
              <a:t>u = vm</a:t>
            </a:r>
            <a:r>
              <a:rPr lang="cs-CZ" sz="2800" i="1" baseline="-25000">
                <a:latin typeface="Book Antiqua" pitchFamily="18" charset="0"/>
              </a:rPr>
              <a:t>v </a:t>
            </a:r>
            <a:r>
              <a:rPr lang="cs-CZ" sz="2800">
                <a:latin typeface="Book Antiqua" pitchFamily="18" charset="0"/>
              </a:rPr>
              <a:t>/(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 i="1">
                <a:latin typeface="Book Antiqua" pitchFamily="18" charset="0"/>
              </a:rPr>
              <a:t> + 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)</a:t>
            </a:r>
            <a:endParaRPr lang="cs-CZ" sz="2800" i="1">
              <a:latin typeface="Book Antiqua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endParaRPr lang="cs-CZ" sz="2800" i="1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4233863" y="3830638"/>
            <a:ext cx="4910137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</a:pPr>
            <a:r>
              <a:rPr lang="cs-CZ" sz="2400">
                <a:latin typeface="Book Antiqua" pitchFamily="18" charset="0"/>
              </a:rPr>
              <a:t>Lorentzova transformace:</a:t>
            </a:r>
          </a:p>
        </p:txBody>
      </p:sp>
      <p:graphicFrame>
        <p:nvGraphicFramePr>
          <p:cNvPr id="48136" name="Object 30"/>
          <p:cNvGraphicFramePr>
            <a:graphicFrameLocks noChangeAspect="1"/>
          </p:cNvGraphicFramePr>
          <p:nvPr/>
        </p:nvGraphicFramePr>
        <p:xfrm>
          <a:off x="5454650" y="4413250"/>
          <a:ext cx="2017713" cy="17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7" name="Equation" r:id="rId3" imgW="990360" imgH="876240" progId="Equation.DSMT4">
                  <p:embed/>
                </p:oleObj>
              </mc:Choice>
              <mc:Fallback>
                <p:oleObj name="Equation" r:id="rId3" imgW="990360" imgH="876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4650" y="4413250"/>
                        <a:ext cx="2017713" cy="178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7" name="Oval 31"/>
          <p:cNvSpPr>
            <a:spLocks noChangeArrowheads="1"/>
          </p:cNvSpPr>
          <p:nvPr/>
        </p:nvSpPr>
        <p:spPr bwMode="auto">
          <a:xfrm>
            <a:off x="781050" y="306546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Oval 32"/>
          <p:cNvSpPr>
            <a:spLocks noChangeArrowheads="1"/>
          </p:cNvSpPr>
          <p:nvPr/>
        </p:nvSpPr>
        <p:spPr bwMode="auto">
          <a:xfrm>
            <a:off x="2219325" y="31067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Text Box 33"/>
          <p:cNvSpPr txBox="1">
            <a:spLocks noChangeArrowheads="1"/>
          </p:cNvSpPr>
          <p:nvPr/>
        </p:nvSpPr>
        <p:spPr bwMode="auto">
          <a:xfrm>
            <a:off x="1058863" y="1206500"/>
            <a:ext cx="655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S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40" name="Text Box 34"/>
          <p:cNvSpPr txBox="1">
            <a:spLocks noChangeArrowheads="1"/>
          </p:cNvSpPr>
          <p:nvPr/>
        </p:nvSpPr>
        <p:spPr bwMode="auto">
          <a:xfrm>
            <a:off x="6681788" y="1208088"/>
            <a:ext cx="655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S</a:t>
            </a:r>
            <a:r>
              <a:rPr lang="en-GB" sz="2400" i="1">
                <a:latin typeface="Book Antiqua" pitchFamily="18" charset="0"/>
              </a:rPr>
              <a:t>’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41" name="Line 35"/>
          <p:cNvSpPr>
            <a:spLocks noChangeShapeType="1"/>
          </p:cNvSpPr>
          <p:nvPr/>
        </p:nvSpPr>
        <p:spPr bwMode="auto">
          <a:xfrm>
            <a:off x="969963" y="3319463"/>
            <a:ext cx="1071562" cy="19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42" name="Text Box 36"/>
          <p:cNvSpPr txBox="1">
            <a:spLocks noChangeArrowheads="1"/>
          </p:cNvSpPr>
          <p:nvPr/>
        </p:nvSpPr>
        <p:spPr bwMode="auto">
          <a:xfrm>
            <a:off x="1703388" y="2890838"/>
            <a:ext cx="509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v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43" name="Oval 37"/>
          <p:cNvSpPr>
            <a:spLocks noChangeArrowheads="1"/>
          </p:cNvSpPr>
          <p:nvPr/>
        </p:nvSpPr>
        <p:spPr bwMode="auto">
          <a:xfrm>
            <a:off x="1981200" y="241776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Oval 38"/>
          <p:cNvSpPr>
            <a:spLocks noChangeArrowheads="1"/>
          </p:cNvSpPr>
          <p:nvPr/>
        </p:nvSpPr>
        <p:spPr bwMode="auto">
          <a:xfrm>
            <a:off x="2371725" y="24336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Oval 39"/>
          <p:cNvSpPr>
            <a:spLocks noChangeArrowheads="1"/>
          </p:cNvSpPr>
          <p:nvPr/>
        </p:nvSpPr>
        <p:spPr bwMode="auto">
          <a:xfrm>
            <a:off x="2768600" y="156051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Oval 40"/>
          <p:cNvSpPr>
            <a:spLocks noChangeArrowheads="1"/>
          </p:cNvSpPr>
          <p:nvPr/>
        </p:nvSpPr>
        <p:spPr bwMode="auto">
          <a:xfrm>
            <a:off x="3095625" y="15700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Line 41"/>
          <p:cNvSpPr>
            <a:spLocks noChangeShapeType="1"/>
          </p:cNvSpPr>
          <p:nvPr/>
        </p:nvSpPr>
        <p:spPr bwMode="auto">
          <a:xfrm>
            <a:off x="3384550" y="1825625"/>
            <a:ext cx="636588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48" name="Text Box 42"/>
          <p:cNvSpPr txBox="1">
            <a:spLocks noChangeArrowheads="1"/>
          </p:cNvSpPr>
          <p:nvPr/>
        </p:nvSpPr>
        <p:spPr bwMode="auto">
          <a:xfrm>
            <a:off x="3686175" y="1444625"/>
            <a:ext cx="509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u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49" name="Oval 43"/>
          <p:cNvSpPr>
            <a:spLocks noChangeArrowheads="1"/>
          </p:cNvSpPr>
          <p:nvPr/>
        </p:nvSpPr>
        <p:spPr bwMode="auto">
          <a:xfrm>
            <a:off x="6651625" y="3016250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Oval 44"/>
          <p:cNvSpPr>
            <a:spLocks noChangeArrowheads="1"/>
          </p:cNvSpPr>
          <p:nvPr/>
        </p:nvSpPr>
        <p:spPr bwMode="auto">
          <a:xfrm>
            <a:off x="8010525" y="3057525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Line 45"/>
          <p:cNvSpPr>
            <a:spLocks noChangeShapeType="1"/>
          </p:cNvSpPr>
          <p:nvPr/>
        </p:nvSpPr>
        <p:spPr bwMode="auto">
          <a:xfrm flipH="1" flipV="1">
            <a:off x="7308850" y="3271838"/>
            <a:ext cx="977900" cy="34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52" name="Text Box 46"/>
          <p:cNvSpPr txBox="1">
            <a:spLocks noChangeArrowheads="1"/>
          </p:cNvSpPr>
          <p:nvPr/>
        </p:nvSpPr>
        <p:spPr bwMode="auto">
          <a:xfrm>
            <a:off x="7308850" y="2822575"/>
            <a:ext cx="75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-v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53" name="Oval 47"/>
          <p:cNvSpPr>
            <a:spLocks noChangeArrowheads="1"/>
          </p:cNvSpPr>
          <p:nvPr/>
        </p:nvSpPr>
        <p:spPr bwMode="auto">
          <a:xfrm>
            <a:off x="6577013" y="2371725"/>
            <a:ext cx="525462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4" name="Oval 48"/>
          <p:cNvSpPr>
            <a:spLocks noChangeArrowheads="1"/>
          </p:cNvSpPr>
          <p:nvPr/>
        </p:nvSpPr>
        <p:spPr bwMode="auto">
          <a:xfrm>
            <a:off x="6967538" y="2387600"/>
            <a:ext cx="525462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Oval 49"/>
          <p:cNvSpPr>
            <a:spLocks noChangeArrowheads="1"/>
          </p:cNvSpPr>
          <p:nvPr/>
        </p:nvSpPr>
        <p:spPr bwMode="auto">
          <a:xfrm>
            <a:off x="5740400" y="1544638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Oval 50"/>
          <p:cNvSpPr>
            <a:spLocks noChangeArrowheads="1"/>
          </p:cNvSpPr>
          <p:nvPr/>
        </p:nvSpPr>
        <p:spPr bwMode="auto">
          <a:xfrm>
            <a:off x="6067425" y="1554163"/>
            <a:ext cx="525463" cy="523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7" name="Text Box 51"/>
          <p:cNvSpPr txBox="1">
            <a:spLocks noChangeArrowheads="1"/>
          </p:cNvSpPr>
          <p:nvPr/>
        </p:nvSpPr>
        <p:spPr bwMode="auto">
          <a:xfrm>
            <a:off x="5110163" y="1400175"/>
            <a:ext cx="847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-u</a:t>
            </a:r>
            <a:endParaRPr lang="en-US" sz="2400" i="1">
              <a:latin typeface="Book Antiqua" pitchFamily="18" charset="0"/>
            </a:endParaRPr>
          </a:p>
        </p:txBody>
      </p:sp>
      <p:sp>
        <p:nvSpPr>
          <p:cNvPr id="48158" name="Line 52"/>
          <p:cNvSpPr>
            <a:spLocks noChangeShapeType="1"/>
          </p:cNvSpPr>
          <p:nvPr/>
        </p:nvSpPr>
        <p:spPr bwMode="auto">
          <a:xfrm flipH="1" flipV="1">
            <a:off x="5373688" y="1798638"/>
            <a:ext cx="603250" cy="17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59" name="Rectangle 53"/>
          <p:cNvSpPr>
            <a:spLocks noChangeArrowheads="1"/>
          </p:cNvSpPr>
          <p:nvPr/>
        </p:nvSpPr>
        <p:spPr bwMode="auto">
          <a:xfrm>
            <a:off x="433388" y="1377950"/>
            <a:ext cx="871061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  <a:p>
            <a:endParaRPr lang="cs-CZ" i="1"/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846138" y="346551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v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262188" y="3492500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baseline="-25000">
                <a:latin typeface="Book Antiqua" pitchFamily="18" charset="0"/>
              </a:rPr>
              <a:t>0</a:t>
            </a:r>
            <a:endParaRPr lang="en-US" sz="2400" baseline="-25000">
              <a:latin typeface="Book Antiqua" pitchFamily="18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2884488" y="2003425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u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5895975" y="203676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u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6696075" y="3514725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i="1" baseline="-25000">
                <a:latin typeface="Book Antiqua" pitchFamily="18" charset="0"/>
              </a:rPr>
              <a:t>v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8112125" y="3541713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m</a:t>
            </a:r>
            <a:r>
              <a:rPr lang="cs-CZ" sz="2400" baseline="-25000">
                <a:latin typeface="Book Antiqua" pitchFamily="18" charset="0"/>
              </a:rPr>
              <a:t>0</a:t>
            </a:r>
            <a:endParaRPr lang="en-US" sz="2400" baseline="-25000">
              <a:latin typeface="Book Antiqua" pitchFamily="18" charset="0"/>
            </a:endParaRPr>
          </a:p>
        </p:txBody>
      </p:sp>
      <p:sp>
        <p:nvSpPr>
          <p:cNvPr id="48167" name="Line 39"/>
          <p:cNvSpPr>
            <a:spLocks noChangeShapeType="1"/>
          </p:cNvSpPr>
          <p:nvPr/>
        </p:nvSpPr>
        <p:spPr bwMode="auto">
          <a:xfrm flipH="1" flipV="1">
            <a:off x="4606925" y="1157288"/>
            <a:ext cx="11113" cy="2465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4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43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02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4" grpId="0"/>
      <p:bldP spid="4" grpId="0"/>
      <p:bldP spid="5" grpId="0"/>
      <p:bldP spid="6" grpId="0"/>
      <p:bldP spid="7" grpId="0"/>
      <p:bldP spid="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206500" y="423863"/>
            <a:ext cx="73707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Nepružná srážka dvou částic</a:t>
            </a:r>
            <a:endParaRPr lang="en-US" sz="4000" b="1" baseline="-25000">
              <a:latin typeface="Book Antiqua" pitchFamily="18" charset="0"/>
            </a:endParaRPr>
          </a:p>
        </p:txBody>
      </p:sp>
      <p:graphicFrame>
        <p:nvGraphicFramePr>
          <p:cNvPr id="109597" name="Object 29"/>
          <p:cNvGraphicFramePr>
            <a:graphicFrameLocks noChangeAspect="1"/>
          </p:cNvGraphicFramePr>
          <p:nvPr/>
        </p:nvGraphicFramePr>
        <p:xfrm>
          <a:off x="319088" y="2305050"/>
          <a:ext cx="4710112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6" name="Equation" r:id="rId3" imgW="2311200" imgH="419040" progId="Equation.DSMT4">
                  <p:embed/>
                </p:oleObj>
              </mc:Choice>
              <mc:Fallback>
                <p:oleObj name="Equation" r:id="rId3" imgW="23112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8" y="2305050"/>
                        <a:ext cx="4710112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98" name="Object 30"/>
          <p:cNvGraphicFramePr>
            <a:graphicFrameLocks noChangeAspect="1"/>
          </p:cNvGraphicFramePr>
          <p:nvPr/>
        </p:nvGraphicFramePr>
        <p:xfrm>
          <a:off x="617538" y="1370013"/>
          <a:ext cx="3957637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7" name="Equation" r:id="rId5" imgW="1942920" imgH="380880" progId="Equation.DSMT4">
                  <p:embed/>
                </p:oleObj>
              </mc:Choice>
              <mc:Fallback>
                <p:oleObj name="Equation" r:id="rId5" imgW="194292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538" y="1370013"/>
                        <a:ext cx="3957637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99" name="Object 31"/>
          <p:cNvGraphicFramePr>
            <a:graphicFrameLocks noChangeAspect="1"/>
          </p:cNvGraphicFramePr>
          <p:nvPr/>
        </p:nvGraphicFramePr>
        <p:xfrm>
          <a:off x="476250" y="3251200"/>
          <a:ext cx="3881438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8" name="Equation" r:id="rId7" imgW="1904760" imgH="419040" progId="Equation.DSMT4">
                  <p:embed/>
                </p:oleObj>
              </mc:Choice>
              <mc:Fallback>
                <p:oleObj name="Equation" r:id="rId7" imgW="19047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3251200"/>
                        <a:ext cx="3881438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600" name="Object 32"/>
          <p:cNvGraphicFramePr>
            <a:graphicFrameLocks noChangeAspect="1"/>
          </p:cNvGraphicFramePr>
          <p:nvPr/>
        </p:nvGraphicFramePr>
        <p:xfrm>
          <a:off x="530225" y="4159250"/>
          <a:ext cx="3957638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9" name="Equation" r:id="rId9" imgW="1942920" imgH="419040" progId="Equation.DSMT4">
                  <p:embed/>
                </p:oleObj>
              </mc:Choice>
              <mc:Fallback>
                <p:oleObj name="Equation" r:id="rId9" imgW="19429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4159250"/>
                        <a:ext cx="3957638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601" name="Object 33"/>
          <p:cNvGraphicFramePr>
            <a:graphicFrameLocks noChangeAspect="1"/>
          </p:cNvGraphicFramePr>
          <p:nvPr/>
        </p:nvGraphicFramePr>
        <p:xfrm>
          <a:off x="1565275" y="5022850"/>
          <a:ext cx="191452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0" name="Equation" r:id="rId11" imgW="939600" imgH="419040" progId="Equation.DSMT4">
                  <p:embed/>
                </p:oleObj>
              </mc:Choice>
              <mc:Fallback>
                <p:oleObj name="Equation" r:id="rId11" imgW="9396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275" y="5022850"/>
                        <a:ext cx="1914525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602" name="Object 34"/>
          <p:cNvGraphicFramePr>
            <a:graphicFrameLocks noChangeAspect="1"/>
          </p:cNvGraphicFramePr>
          <p:nvPr/>
        </p:nvGraphicFramePr>
        <p:xfrm>
          <a:off x="5187950" y="4573588"/>
          <a:ext cx="2633663" cy="149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1" name="Equation" r:id="rId13" imgW="1002960" imgH="571320" progId="Equation.DSMT4">
                  <p:embed/>
                </p:oleObj>
              </mc:Choice>
              <mc:Fallback>
                <p:oleObj name="Equation" r:id="rId13" imgW="100296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7950" y="4573588"/>
                        <a:ext cx="2633663" cy="1497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603" name="Rectangle 35"/>
          <p:cNvSpPr>
            <a:spLocks noChangeArrowheads="1"/>
          </p:cNvSpPr>
          <p:nvPr/>
        </p:nvSpPr>
        <p:spPr bwMode="auto">
          <a:xfrm>
            <a:off x="4681538" y="4165600"/>
            <a:ext cx="4462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i="1">
                <a:latin typeface="Book Antiqua" pitchFamily="18" charset="0"/>
              </a:rPr>
              <a:t>Relativistická hmotnost m:</a:t>
            </a:r>
            <a:endParaRPr lang="en-US" sz="2400" b="1">
              <a:latin typeface="Book Antiqua" pitchFamily="18" charset="0"/>
            </a:endParaRPr>
          </a:p>
        </p:txBody>
      </p:sp>
      <p:sp>
        <p:nvSpPr>
          <p:cNvPr id="13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EB89FB-8DA9-42C5-B8AA-7E3D8974929E}" type="datetime1">
              <a:rPr lang="cs-CZ" sz="1200" smtClean="0">
                <a:solidFill>
                  <a:srgbClr val="D38E27"/>
                </a:solidFill>
              </a:rPr>
              <a:t>16.4.2014</a:t>
            </a:fld>
            <a:r>
              <a:rPr lang="cs-CZ" sz="1200" dirty="0" smtClean="0">
                <a:solidFill>
                  <a:srgbClr val="D38E27"/>
                </a:solidFill>
              </a:rPr>
              <a:t>  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4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44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35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9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9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9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9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09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09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0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50181" name="Text Box 6"/>
          <p:cNvSpPr txBox="1">
            <a:spLocks noChangeArrowheads="1"/>
          </p:cNvSpPr>
          <p:nvPr/>
        </p:nvSpPr>
        <p:spPr bwMode="auto">
          <a:xfrm>
            <a:off x="1922463" y="423863"/>
            <a:ext cx="53895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Klidová hmotnost m</a:t>
            </a:r>
            <a:r>
              <a:rPr lang="cs-CZ" sz="4000" b="1" baseline="-25000">
                <a:latin typeface="Book Antiqua" pitchFamily="18" charset="0"/>
              </a:rPr>
              <a:t>0</a:t>
            </a:r>
            <a:endParaRPr lang="en-US" sz="4000" b="1" baseline="-25000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0" y="1211263"/>
            <a:ext cx="8489950" cy="145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Veličinu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i="1" baseline="-25000">
                <a:latin typeface="Book Antiqua" pitchFamily="18" charset="0"/>
              </a:rPr>
              <a:t>v</a:t>
            </a:r>
            <a:r>
              <a:rPr lang="cs-CZ" sz="2800">
                <a:latin typeface="Book Antiqua" pitchFamily="18" charset="0"/>
              </a:rPr>
              <a:t> značíme prostě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>
                <a:latin typeface="Book Antiqua" pitchFamily="18" charset="0"/>
              </a:rPr>
              <a:t>. Platí </a:t>
            </a:r>
            <a:r>
              <a:rPr lang="cs-CZ" sz="2800" i="1">
                <a:latin typeface="Book Antiqua" pitchFamily="18" charset="0"/>
              </a:rPr>
              <a:t>m =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i="1">
                <a:latin typeface="Book Antiqua" pitchFamily="18" charset="0"/>
              </a:rPr>
              <a:t> 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>
                <a:latin typeface="Book Antiqua" pitchFamily="18" charset="0"/>
              </a:rPr>
              <a:t> a hraje v relativitě roli (setrvačné) hmotnosti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>
                <a:latin typeface="Book Antiqua" pitchFamily="18" charset="0"/>
              </a:rPr>
              <a:t> částice z klasické mechaniky, měřené při rychlosti 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>
                <a:latin typeface="Book Antiqua" pitchFamily="18" charset="0"/>
              </a:rPr>
              <a:t>. 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3251200"/>
            <a:ext cx="848995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 různých systémech </a:t>
            </a:r>
            <a:r>
              <a:rPr lang="cs-CZ" sz="2800" i="1">
                <a:latin typeface="Book Antiqua" pitchFamily="18" charset="0"/>
              </a:rPr>
              <a:t>S</a:t>
            </a:r>
            <a:r>
              <a:rPr lang="cs-CZ" sz="2800">
                <a:latin typeface="Book Antiqua" pitchFamily="18" charset="0"/>
              </a:rPr>
              <a:t> je </a:t>
            </a:r>
            <a:r>
              <a:rPr lang="cs-CZ" sz="2800" i="1">
                <a:latin typeface="Book Antiqua" pitchFamily="18" charset="0"/>
              </a:rPr>
              <a:t>m </a:t>
            </a:r>
            <a:r>
              <a:rPr lang="cs-CZ" sz="2800">
                <a:latin typeface="Book Antiqua" pitchFamily="18" charset="0"/>
              </a:rPr>
              <a:t>různě velká; nejmenší je v systému, kde částice stojí (</a:t>
            </a:r>
            <a:r>
              <a:rPr lang="cs-CZ" sz="2800" i="1">
                <a:latin typeface="Book Antiqua" pitchFamily="18" charset="0"/>
              </a:rPr>
              <a:t>v </a:t>
            </a:r>
            <a:r>
              <a:rPr lang="cs-CZ" sz="2800">
                <a:latin typeface="Book Antiqua" pitchFamily="18" charset="0"/>
              </a:rPr>
              <a:t>= 0). 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82550" y="4640263"/>
            <a:ext cx="8489950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Tato veličina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i="1">
                <a:latin typeface="Book Antiqua" pitchFamily="18" charset="0"/>
              </a:rPr>
              <a:t>=m</a:t>
            </a:r>
            <a:r>
              <a:rPr lang="cs-CZ" sz="2800">
                <a:latin typeface="Book Antiqua" pitchFamily="18" charset="0"/>
              </a:rPr>
              <a:t>/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i="1">
                <a:latin typeface="Book Antiqua" pitchFamily="18" charset="0"/>
              </a:rPr>
              <a:t> ,</a:t>
            </a:r>
            <a:r>
              <a:rPr lang="cs-CZ" sz="2800">
                <a:latin typeface="Book Antiqua" pitchFamily="18" charset="0"/>
              </a:rPr>
              <a:t> tj. </a:t>
            </a:r>
            <a:r>
              <a:rPr lang="cs-CZ" sz="2800" b="1">
                <a:latin typeface="Book Antiqua" pitchFamily="18" charset="0"/>
              </a:rPr>
              <a:t>klidová hmotnost</a:t>
            </a:r>
            <a:r>
              <a:rPr lang="cs-CZ" sz="2800">
                <a:latin typeface="Book Antiqua" pitchFamily="18" charset="0"/>
              </a:rPr>
              <a:t>, je proto nezávislá na rychlosti </a:t>
            </a:r>
            <a:r>
              <a:rPr lang="cs-CZ" sz="2800" i="1">
                <a:latin typeface="Book Antiqua" pitchFamily="18" charset="0"/>
              </a:rPr>
              <a:t>v</a:t>
            </a:r>
            <a:r>
              <a:rPr lang="cs-CZ" sz="2800">
                <a:latin typeface="Book Antiqua" pitchFamily="18" charset="0"/>
              </a:rPr>
              <a:t> částice pohybující se vůči </a:t>
            </a:r>
            <a:r>
              <a:rPr lang="cs-CZ" sz="2800" i="1">
                <a:latin typeface="Book Antiqua" pitchFamily="18" charset="0"/>
              </a:rPr>
              <a:t>S,</a:t>
            </a:r>
            <a:r>
              <a:rPr lang="cs-CZ" sz="2800">
                <a:latin typeface="Book Antiqua" pitchFamily="18" charset="0"/>
              </a:rPr>
              <a:t> a je tedy invariantem.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45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1922463" y="423863"/>
            <a:ext cx="558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Čtyřhybnost p = m</a:t>
            </a:r>
            <a:r>
              <a:rPr lang="cs-CZ" sz="4000" b="1" baseline="-25000">
                <a:latin typeface="Book Antiqua" pitchFamily="18" charset="0"/>
              </a:rPr>
              <a:t>0 </a:t>
            </a:r>
            <a:r>
              <a:rPr lang="cs-CZ" sz="4000" b="1" i="1">
                <a:latin typeface="Book Antiqua" pitchFamily="18" charset="0"/>
              </a:rPr>
              <a:t>w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25400" y="1179513"/>
            <a:ext cx="8489950" cy="145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Veličina </a:t>
            </a:r>
            <a:r>
              <a:rPr lang="cs-CZ" sz="2800" i="1">
                <a:latin typeface="Book Antiqua" pitchFamily="18" charset="0"/>
              </a:rPr>
              <a:t>p </a:t>
            </a:r>
            <a:r>
              <a:rPr lang="cs-CZ" sz="2800">
                <a:latin typeface="Book Antiqua" pitchFamily="18" charset="0"/>
              </a:rPr>
              <a:t>= 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i="1">
                <a:latin typeface="Book Antiqua" pitchFamily="18" charset="0"/>
              </a:rPr>
              <a:t>w </a:t>
            </a:r>
            <a:r>
              <a:rPr lang="cs-CZ" sz="2800">
                <a:latin typeface="Book Antiqua" pitchFamily="18" charset="0"/>
              </a:rPr>
              <a:t>(čtyřvektor s „prostorovou složkou“</a:t>
            </a:r>
            <a:r>
              <a:rPr lang="cs-CZ" sz="2800" i="1">
                <a:latin typeface="Book Antiqua" pitchFamily="18" charset="0"/>
              </a:rPr>
              <a:t> </a:t>
            </a:r>
            <a:r>
              <a:rPr lang="el-GR" sz="2800" i="1">
                <a:latin typeface="Book Antiqua" pitchFamily="18" charset="0"/>
              </a:rPr>
              <a:t>γ</a:t>
            </a:r>
            <a:r>
              <a:rPr lang="cs-CZ" sz="2800" i="1">
                <a:latin typeface="Book Antiqua" pitchFamily="18" charset="0"/>
              </a:rPr>
              <a:t>m</a:t>
            </a:r>
            <a:r>
              <a:rPr lang="cs-CZ" sz="2800" baseline="-25000">
                <a:latin typeface="Book Antiqua" pitchFamily="18" charset="0"/>
              </a:rPr>
              <a:t>0</a:t>
            </a:r>
            <a:r>
              <a:rPr lang="cs-CZ" sz="2800" i="1">
                <a:latin typeface="Book Antiqua" pitchFamily="18" charset="0"/>
              </a:rPr>
              <a:t>u</a:t>
            </a:r>
            <a:r>
              <a:rPr lang="cs-CZ" sz="2800">
                <a:latin typeface="Book Antiqua" pitchFamily="18" charset="0"/>
              </a:rPr>
              <a:t>) hraje v relativitě roli hybnosti </a:t>
            </a:r>
            <a:r>
              <a:rPr lang="cs-CZ" sz="2800" i="1">
                <a:latin typeface="Book Antiqua" pitchFamily="18" charset="0"/>
              </a:rPr>
              <a:t>p</a:t>
            </a:r>
            <a:r>
              <a:rPr lang="cs-CZ" sz="2800">
                <a:latin typeface="Book Antiqua" pitchFamily="18" charset="0"/>
              </a:rPr>
              <a:t> částice z klasické mechaniky. 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2719388"/>
            <a:ext cx="8997950" cy="183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Protože vlastní čas </a:t>
            </a:r>
            <a:r>
              <a:rPr lang="el-GR" sz="2800" i="1">
                <a:latin typeface="Book Antiqua" pitchFamily="18" charset="0"/>
              </a:rPr>
              <a:t>τ</a:t>
            </a:r>
            <a:r>
              <a:rPr lang="cs-CZ" sz="2800">
                <a:latin typeface="Book Antiqua" pitchFamily="18" charset="0"/>
              </a:rPr>
              <a:t> je invariantem (je stejně velký v různých systémech </a:t>
            </a:r>
            <a:r>
              <a:rPr lang="cs-CZ" sz="2800" i="1">
                <a:latin typeface="Book Antiqua" pitchFamily="18" charset="0"/>
              </a:rPr>
              <a:t>S</a:t>
            </a:r>
            <a:r>
              <a:rPr lang="cs-CZ" sz="2800">
                <a:latin typeface="Book Antiqua" pitchFamily="18" charset="0"/>
              </a:rPr>
              <a:t>), je časová změna (počítaná podle vlastního času) čtyřhybnosti částice čtyřvektorem, a má stejný význam v každém </a:t>
            </a:r>
            <a:r>
              <a:rPr lang="cs-CZ" sz="2800" i="1">
                <a:latin typeface="Book Antiqua" pitchFamily="18" charset="0"/>
              </a:rPr>
              <a:t>S</a:t>
            </a:r>
            <a:r>
              <a:rPr lang="cs-CZ" sz="2800">
                <a:latin typeface="Book Antiqua" pitchFamily="18" charset="0"/>
              </a:rPr>
              <a:t>. 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0" y="4665663"/>
            <a:ext cx="8489950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Toto nám umožňuje formulovat relativisticky invariantní pohybovou rovnici relativistické mechaniky: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46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490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4"/>
          <p:cNvSpPr txBox="1">
            <a:spLocks noGrp="1"/>
          </p:cNvSpPr>
          <p:nvPr/>
        </p:nvSpPr>
        <p:spPr bwMode="auto">
          <a:xfrm>
            <a:off x="3581400" y="76200"/>
            <a:ext cx="28956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sz="1200">
              <a:solidFill>
                <a:srgbClr val="D38E27"/>
              </a:solidFill>
              <a:latin typeface="Book Antiqua" pitchFamily="18" charset="0"/>
            </a:endParaRP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914400" y="423863"/>
            <a:ext cx="6864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4000" b="1" i="1">
                <a:latin typeface="Book Antiqua" pitchFamily="18" charset="0"/>
              </a:rPr>
              <a:t>Další pohybové zákony STR</a:t>
            </a:r>
            <a:endParaRPr lang="en-US" sz="4000" b="1" i="1">
              <a:latin typeface="Book Antiqua" pitchFamily="18" charset="0"/>
            </a:endParaRPr>
          </a:p>
        </p:txBody>
      </p:sp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25400" y="1179513"/>
            <a:ext cx="8489950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3200" i="1">
                <a:solidFill>
                  <a:srgbClr val="FF0000"/>
                </a:solidFill>
                <a:latin typeface="Book Antiqua" pitchFamily="18" charset="0"/>
              </a:rPr>
              <a:t>2NZ: Časová změna čtyřhybnosti částice (podle vlastního času) je rovna výsledné čtyřsíle působící na částici. </a:t>
            </a:r>
            <a:endParaRPr lang="en-US" sz="3200" i="1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0" y="2719388"/>
            <a:ext cx="848995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Druhý Newtonův zákon (s časovou změnou čtyřhybnosti) tedy platí i ve STR.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50800" y="3959225"/>
            <a:ext cx="8489950" cy="275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Pro úplnost: 3NZ (zákon akce a reakce) zůstává rovněž v platnosti, pokud akce i reakce působí v tomtéž místě.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</a:pPr>
            <a:r>
              <a:rPr lang="cs-CZ" sz="2800">
                <a:latin typeface="Book Antiqua" pitchFamily="18" charset="0"/>
              </a:rPr>
              <a:t>„Přesouvání sil“ v rámci  tuhého tělesa však není možné, protože STR vylučuje pojem tuhého tělesa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9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</a:t>
            </a:r>
            <a:r>
              <a:rPr lang="cs-CZ" sz="1200" dirty="0">
                <a:solidFill>
                  <a:srgbClr val="D38E27"/>
                </a:solidFill>
              </a:rPr>
              <a:t>- </a:t>
            </a:r>
            <a:r>
              <a:rPr lang="cs-CZ" sz="1200" dirty="0" smtClean="0">
                <a:solidFill>
                  <a:srgbClr val="D38E27"/>
                </a:solidFill>
              </a:rPr>
              <a:t>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47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19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ovéPole 4"/>
          <p:cNvSpPr txBox="1">
            <a:spLocks noChangeArrowheads="1"/>
          </p:cNvSpPr>
          <p:nvPr/>
        </p:nvSpPr>
        <p:spPr bwMode="auto">
          <a:xfrm>
            <a:off x="3357563" y="714375"/>
            <a:ext cx="200025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0000">
                <a:sym typeface="Wingdings" pitchFamily="2" charset="2"/>
              </a:rPr>
              <a:t></a:t>
            </a:r>
            <a:endParaRPr lang="cs-CZ" sz="20000"/>
          </a:p>
        </p:txBody>
      </p:sp>
      <p:sp>
        <p:nvSpPr>
          <p:cNvPr id="53252" name="TextovéPole 5"/>
          <p:cNvSpPr txBox="1">
            <a:spLocks noChangeArrowheads="1"/>
          </p:cNvSpPr>
          <p:nvPr/>
        </p:nvSpPr>
        <p:spPr bwMode="auto">
          <a:xfrm>
            <a:off x="1636171" y="4500563"/>
            <a:ext cx="593624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4000" dirty="0">
                <a:latin typeface="Book Antiqua" pitchFamily="18" charset="0"/>
              </a:rPr>
              <a:t>Děkuji vám za </a:t>
            </a:r>
            <a:r>
              <a:rPr lang="cs-CZ" sz="4000" dirty="0" smtClean="0">
                <a:latin typeface="Book Antiqua" pitchFamily="18" charset="0"/>
              </a:rPr>
              <a:t>pozornost</a:t>
            </a:r>
          </a:p>
          <a:p>
            <a:pPr algn="r" eaLnBrk="1" hangingPunct="1"/>
            <a:r>
              <a:rPr lang="cs-CZ" sz="2800" dirty="0" smtClean="0">
                <a:latin typeface="Book Antiqua" pitchFamily="18" charset="0"/>
              </a:rPr>
              <a:t>(tentokrát už definitivně)</a:t>
            </a:r>
            <a:endParaRPr lang="cs-CZ" sz="2800" dirty="0">
              <a:latin typeface="Book Antiqua" pitchFamily="18" charset="0"/>
            </a:endParaRPr>
          </a:p>
        </p:txBody>
      </p:sp>
      <p:sp>
        <p:nvSpPr>
          <p:cNvPr id="6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7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48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38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92262"/>
            <a:ext cx="8686800" cy="5037137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cs-CZ" dirty="0" smtClean="0">
                <a:latin typeface="Book Antiqua" pitchFamily="18" charset="0"/>
              </a:rPr>
              <a:t>Další veličina: čas </a:t>
            </a:r>
            <a:r>
              <a:rPr lang="cs-CZ" i="1" dirty="0" smtClean="0">
                <a:latin typeface="Book Antiqua" pitchFamily="18" charset="0"/>
              </a:rPr>
              <a:t>t</a:t>
            </a:r>
            <a:endParaRPr lang="cs-CZ" dirty="0" smtClean="0">
              <a:latin typeface="Book Antiqua" pitchFamily="18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cs-CZ" dirty="0" smtClean="0">
                <a:latin typeface="Book Antiqua" pitchFamily="18" charset="0"/>
              </a:rPr>
              <a:t>Pohyb: poloha </a:t>
            </a:r>
            <a:r>
              <a:rPr lang="cs-CZ" b="1" i="1" dirty="0" smtClean="0">
                <a:latin typeface="Book Antiqua" pitchFamily="18" charset="0"/>
              </a:rPr>
              <a:t>r</a:t>
            </a:r>
            <a:r>
              <a:rPr lang="cs-CZ" dirty="0" smtClean="0">
                <a:latin typeface="Book Antiqua" pitchFamily="18" charset="0"/>
              </a:rPr>
              <a:t> se mění v závislosti na čase </a:t>
            </a:r>
            <a:r>
              <a:rPr lang="cs-CZ" i="1" dirty="0" smtClean="0">
                <a:latin typeface="Book Antiqua" pitchFamily="18" charset="0"/>
              </a:rPr>
              <a:t>t</a:t>
            </a:r>
            <a:endParaRPr lang="cs-CZ" dirty="0" smtClean="0">
              <a:latin typeface="Book Antiqua" pitchFamily="18" charset="0"/>
            </a:endParaRPr>
          </a:p>
          <a:p>
            <a:pPr lvl="1" eaLnBrk="1" hangingPunct="1">
              <a:buFont typeface="Arial" charset="0"/>
              <a:buChar char="–"/>
            </a:pPr>
            <a:r>
              <a:rPr lang="cs-CZ" dirty="0" smtClean="0">
                <a:solidFill>
                  <a:schemeClr val="tx1"/>
                </a:solidFill>
                <a:latin typeface="Book Antiqua" pitchFamily="18" charset="0"/>
              </a:rPr>
              <a:t>Klasická</a:t>
            </a:r>
            <a:r>
              <a:rPr lang="cs-CZ" dirty="0" smtClean="0">
                <a:latin typeface="Book Antiqua" pitchFamily="18" charset="0"/>
              </a:rPr>
              <a:t> fyzika: prostor a čas jsou </a:t>
            </a:r>
            <a:r>
              <a:rPr lang="cs-CZ" b="1" i="1" dirty="0" smtClean="0">
                <a:latin typeface="Book Antiqua" pitchFamily="18" charset="0"/>
              </a:rPr>
              <a:t>nezávislé</a:t>
            </a:r>
          </a:p>
          <a:p>
            <a:pPr lvl="1" eaLnBrk="1" hangingPunct="1">
              <a:buFont typeface="Arial" charset="0"/>
              <a:buChar char="–"/>
            </a:pPr>
            <a:r>
              <a:rPr lang="cs-CZ" dirty="0" smtClean="0">
                <a:solidFill>
                  <a:srgbClr val="0000CC"/>
                </a:solidFill>
                <a:latin typeface="Book Antiqua" pitchFamily="18" charset="0"/>
              </a:rPr>
              <a:t>Relativistická fyzika: prostor a čas spolu souvisejí a vytvářejí </a:t>
            </a:r>
            <a:r>
              <a:rPr lang="cs-CZ" b="1" i="1" dirty="0" smtClean="0">
                <a:solidFill>
                  <a:srgbClr val="0000CC"/>
                </a:solidFill>
                <a:latin typeface="Book Antiqua" pitchFamily="18" charset="0"/>
              </a:rPr>
              <a:t>prostoročas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>
                <a:latin typeface="Book Antiqua" pitchFamily="18" charset="0"/>
              </a:rPr>
              <a:t>Popis pohybu bodu s polohou </a:t>
            </a:r>
            <a:r>
              <a:rPr lang="cs-CZ" b="1" i="1" dirty="0" smtClean="0">
                <a:latin typeface="Book Antiqua" pitchFamily="18" charset="0"/>
              </a:rPr>
              <a:t>r</a:t>
            </a:r>
          </a:p>
          <a:p>
            <a:pPr lvl="1" eaLnBrk="1" hangingPunct="1">
              <a:buFont typeface="Arial" charset="0"/>
              <a:buChar char="–"/>
            </a:pPr>
            <a:r>
              <a:rPr lang="cs-CZ" dirty="0" smtClean="0">
                <a:solidFill>
                  <a:srgbClr val="CC0000"/>
                </a:solidFill>
                <a:latin typeface="Book Antiqua" pitchFamily="18" charset="0"/>
              </a:rPr>
              <a:t>matematický</a:t>
            </a:r>
            <a:r>
              <a:rPr lang="cs-CZ" dirty="0" smtClean="0">
                <a:latin typeface="Book Antiqua" pitchFamily="18" charset="0"/>
              </a:rPr>
              <a:t>: funkce  </a:t>
            </a:r>
            <a:r>
              <a:rPr lang="cs-CZ" b="1" i="1" dirty="0" smtClean="0">
                <a:latin typeface="Book Antiqua" pitchFamily="18" charset="0"/>
              </a:rPr>
              <a:t>r</a:t>
            </a:r>
            <a:r>
              <a:rPr lang="cs-CZ" b="1" dirty="0" smtClean="0">
                <a:latin typeface="Book Antiqua" pitchFamily="18" charset="0"/>
              </a:rPr>
              <a:t> = </a:t>
            </a:r>
            <a:r>
              <a:rPr lang="cs-CZ" b="1" i="1" dirty="0" smtClean="0">
                <a:latin typeface="Book Antiqua" pitchFamily="18" charset="0"/>
              </a:rPr>
              <a:t>r</a:t>
            </a:r>
            <a:r>
              <a:rPr lang="cs-CZ" dirty="0" smtClean="0">
                <a:latin typeface="Book Antiqua" pitchFamily="18" charset="0"/>
              </a:rPr>
              <a:t>(</a:t>
            </a:r>
            <a:r>
              <a:rPr lang="cs-CZ" i="1" dirty="0" smtClean="0">
                <a:latin typeface="Book Antiqua" pitchFamily="18" charset="0"/>
              </a:rPr>
              <a:t>t</a:t>
            </a:r>
            <a:r>
              <a:rPr lang="cs-CZ" dirty="0" smtClean="0">
                <a:latin typeface="Book Antiqua" pitchFamily="18" charset="0"/>
              </a:rPr>
              <a:t>)</a:t>
            </a:r>
          </a:p>
          <a:p>
            <a:pPr lvl="1" eaLnBrk="1" hangingPunct="1">
              <a:buFont typeface="Arial" charset="0"/>
              <a:buChar char="–"/>
            </a:pPr>
            <a:r>
              <a:rPr lang="cs-CZ" dirty="0" smtClean="0">
                <a:solidFill>
                  <a:srgbClr val="CC0000"/>
                </a:solidFill>
                <a:latin typeface="Book Antiqua" pitchFamily="18" charset="0"/>
              </a:rPr>
              <a:t>grafický</a:t>
            </a:r>
            <a:r>
              <a:rPr lang="cs-CZ" dirty="0" smtClean="0">
                <a:latin typeface="Book Antiqua" pitchFamily="18" charset="0"/>
              </a:rPr>
              <a:t>: 1 osa pro čas </a:t>
            </a:r>
            <a:r>
              <a:rPr lang="cs-CZ" i="1" dirty="0" smtClean="0">
                <a:latin typeface="Book Antiqua" pitchFamily="18" charset="0"/>
              </a:rPr>
              <a:t>t</a:t>
            </a:r>
            <a:r>
              <a:rPr lang="cs-CZ" dirty="0" smtClean="0">
                <a:latin typeface="Book Antiqua" pitchFamily="18" charset="0"/>
              </a:rPr>
              <a:t>, 1 osa pro polohu </a:t>
            </a:r>
            <a:r>
              <a:rPr lang="cs-CZ" i="1" dirty="0" smtClean="0">
                <a:latin typeface="Book Antiqua" pitchFamily="18" charset="0"/>
              </a:rPr>
              <a:t>x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b="1" dirty="0" smtClean="0">
                <a:latin typeface="Book Antiqua" pitchFamily="18" charset="0"/>
              </a:rPr>
              <a:t>Událost:</a:t>
            </a:r>
            <a:r>
              <a:rPr lang="cs-CZ" dirty="0" smtClean="0">
                <a:latin typeface="Book Antiqua" pitchFamily="18" charset="0"/>
              </a:rPr>
              <a:t> [</a:t>
            </a:r>
            <a:r>
              <a:rPr lang="cs-CZ" b="1" i="1" dirty="0" smtClean="0">
                <a:latin typeface="Book Antiqua" pitchFamily="18" charset="0"/>
              </a:rPr>
              <a:t>r, </a:t>
            </a:r>
            <a:r>
              <a:rPr lang="cs-CZ" i="1" dirty="0" smtClean="0">
                <a:latin typeface="Book Antiqua" pitchFamily="18" charset="0"/>
              </a:rPr>
              <a:t>t</a:t>
            </a:r>
            <a:r>
              <a:rPr lang="cs-CZ" dirty="0" smtClean="0">
                <a:latin typeface="Book Antiqua" pitchFamily="18" charset="0"/>
              </a:rPr>
              <a:t>]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30213" y="396875"/>
            <a:ext cx="3295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27F727">
                        <a:alpha val="50999"/>
                      </a:srgbClr>
                    </a:gs>
                    <a:gs pos="50000">
                      <a:srgbClr val="FF3300">
                        <a:alpha val="53000"/>
                      </a:srgbClr>
                    </a:gs>
                    <a:gs pos="100000">
                      <a:srgbClr val="27F727">
                        <a:alpha val="50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  <a:defRPr/>
            </a:pPr>
            <a:r>
              <a:rPr lang="cs-CZ" sz="4000" b="1" i="1">
                <a:solidFill>
                  <a:schemeClr val="tx2"/>
                </a:solidFill>
                <a:latin typeface="Book Antiqua" pitchFamily="18" charset="0"/>
              </a:rPr>
              <a:t>Popis pohybu</a:t>
            </a:r>
          </a:p>
        </p:txBody>
      </p:sp>
      <p:sp>
        <p:nvSpPr>
          <p:cNvPr id="7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5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323850" y="1220788"/>
            <a:ext cx="882015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Existuje absolutní prostor</a:t>
            </a:r>
            <a:r>
              <a:rPr lang="cs-CZ" sz="3000">
                <a:solidFill>
                  <a:schemeClr val="tx2"/>
                </a:solidFill>
              </a:rPr>
              <a:t> </a:t>
            </a:r>
            <a:r>
              <a:rPr lang="cs-CZ" sz="3000" i="1">
                <a:solidFill>
                  <a:schemeClr val="tx2"/>
                </a:solidFill>
                <a:latin typeface="Book Antiqua" pitchFamily="18" charset="0"/>
              </a:rPr>
              <a:t>AP</a:t>
            </a: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(v něm: poloha)</a:t>
            </a:r>
            <a:r>
              <a:rPr lang="cs-CZ" sz="3000">
                <a:solidFill>
                  <a:schemeClr val="tx2"/>
                </a:solidFill>
              </a:rPr>
              <a:t>;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942975" y="427038"/>
            <a:ext cx="69643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3300">
                        <a:alpha val="29999"/>
                      </a:srgbClr>
                    </a:gs>
                    <a:gs pos="100000">
                      <a:srgbClr val="FF7350">
                        <a:alpha val="29999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Franklin Gothic Medium" pitchFamily="34" charset="0"/>
              <a:buNone/>
            </a:pPr>
            <a:r>
              <a:rPr lang="cs-CZ" sz="4000" b="1" i="1">
                <a:solidFill>
                  <a:schemeClr val="tx2"/>
                </a:solidFill>
                <a:latin typeface="Book Antiqua" pitchFamily="18" charset="0"/>
              </a:rPr>
              <a:t>Newton (klasická mechanika)</a:t>
            </a:r>
          </a:p>
        </p:txBody>
      </p:sp>
      <p:sp>
        <p:nvSpPr>
          <p:cNvPr id="2" name="Zástupný symbol pro obsah 2"/>
          <p:cNvSpPr>
            <a:spLocks/>
          </p:cNvSpPr>
          <p:nvPr/>
        </p:nvSpPr>
        <p:spPr bwMode="auto">
          <a:xfrm>
            <a:off x="333375" y="1674813"/>
            <a:ext cx="82296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Existuje absolutní čas </a:t>
            </a:r>
            <a:r>
              <a:rPr lang="cs-CZ" sz="3000" i="1">
                <a:solidFill>
                  <a:schemeClr val="tx2"/>
                </a:solidFill>
                <a:latin typeface="Book Antiqua" pitchFamily="18" charset="0"/>
              </a:rPr>
              <a:t>AČ </a:t>
            </a:r>
            <a:r>
              <a:rPr lang="cs-CZ" sz="3000">
                <a:solidFill>
                  <a:schemeClr val="tx2"/>
                </a:solidFill>
                <a:latin typeface="Book Antiqua" pitchFamily="18" charset="0"/>
              </a:rPr>
              <a:t>(okamžik, doba); </a:t>
            </a:r>
          </a:p>
        </p:txBody>
      </p:sp>
      <p:sp>
        <p:nvSpPr>
          <p:cNvPr id="4" name="Zástupný symbol pro obsah 2"/>
          <p:cNvSpPr>
            <a:spLocks/>
          </p:cNvSpPr>
          <p:nvPr/>
        </p:nvSpPr>
        <p:spPr bwMode="auto">
          <a:xfrm>
            <a:off x="328613" y="2144713"/>
            <a:ext cx="8502650" cy="130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>
                <a:solidFill>
                  <a:srgbClr val="FF3300"/>
                </a:solidFill>
                <a:latin typeface="Book Antiqua" pitchFamily="18" charset="0"/>
              </a:rPr>
              <a:t>1NZ:</a:t>
            </a: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b="1">
                <a:solidFill>
                  <a:schemeClr val="tx2"/>
                </a:solidFill>
                <a:latin typeface="Book Antiqua" pitchFamily="18" charset="0"/>
              </a:rPr>
              <a:t>měříme-li</a:t>
            </a:r>
            <a:r>
              <a:rPr lang="cs-CZ" sz="3000" b="1" i="1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b="1">
                <a:solidFill>
                  <a:schemeClr val="tx2"/>
                </a:solidFill>
                <a:latin typeface="Book Antiqua" pitchFamily="18" charset="0"/>
              </a:rPr>
              <a:t>v </a:t>
            </a:r>
            <a:r>
              <a:rPr lang="cs-CZ" sz="3000" i="1">
                <a:solidFill>
                  <a:schemeClr val="tx2"/>
                </a:solidFill>
                <a:latin typeface="Book Antiqua" pitchFamily="18" charset="0"/>
              </a:rPr>
              <a:t>APČ</a:t>
            </a:r>
            <a:r>
              <a:rPr lang="cs-CZ" sz="3000" b="1">
                <a:solidFill>
                  <a:schemeClr val="tx2"/>
                </a:solidFill>
                <a:latin typeface="Book Antiqua" pitchFamily="18" charset="0"/>
              </a:rPr>
              <a:t>, pohybuje se volná částice rovnoměrně přímočaře (nebo stojí)</a:t>
            </a:r>
          </a:p>
        </p:txBody>
      </p:sp>
      <p:sp>
        <p:nvSpPr>
          <p:cNvPr id="5" name="Zástupný symbol pro obsah 2"/>
          <p:cNvSpPr>
            <a:spLocks/>
          </p:cNvSpPr>
          <p:nvPr/>
        </p:nvSpPr>
        <p:spPr bwMode="auto">
          <a:xfrm>
            <a:off x="310356" y="4247129"/>
            <a:ext cx="8328819" cy="894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 dirty="0">
                <a:solidFill>
                  <a:srgbClr val="FF3300"/>
                </a:solidFill>
                <a:latin typeface="Book Antiqua" pitchFamily="18" charset="0"/>
              </a:rPr>
              <a:t>2NZ: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i="1" dirty="0" smtClean="0">
                <a:solidFill>
                  <a:schemeClr val="tx2"/>
                </a:solidFill>
                <a:latin typeface="Book Antiqua" pitchFamily="18" charset="0"/>
              </a:rPr>
              <a:t>APČ: </a:t>
            </a:r>
            <a:r>
              <a:rPr lang="cs-CZ" sz="3000" b="1" dirty="0" smtClean="0">
                <a:solidFill>
                  <a:schemeClr val="tx2"/>
                </a:solidFill>
                <a:latin typeface="Book Antiqua" pitchFamily="18" charset="0"/>
              </a:rPr>
              <a:t>částice </a:t>
            </a:r>
            <a:r>
              <a:rPr lang="cs-CZ" sz="3000" b="1" dirty="0">
                <a:solidFill>
                  <a:schemeClr val="tx2"/>
                </a:solidFill>
                <a:latin typeface="Book Antiqua" pitchFamily="18" charset="0"/>
              </a:rPr>
              <a:t>se pod vlivem sil </a:t>
            </a:r>
            <a:r>
              <a:rPr lang="cs-CZ" sz="3200" b="1" dirty="0">
                <a:solidFill>
                  <a:schemeClr val="tx2"/>
                </a:solidFill>
                <a:latin typeface="Book Antiqua" pitchFamily="18" charset="0"/>
              </a:rPr>
              <a:t>pohybuje </a:t>
            </a:r>
            <a:r>
              <a:rPr lang="cs-CZ" sz="3000" b="1" dirty="0" smtClean="0">
                <a:solidFill>
                  <a:schemeClr val="tx2"/>
                </a:solidFill>
                <a:latin typeface="Book Antiqua" pitchFamily="18" charset="0"/>
              </a:rPr>
              <a:t>zrychleně: </a:t>
            </a:r>
            <a:r>
              <a:rPr lang="cs-CZ" sz="3000" b="1" dirty="0">
                <a:solidFill>
                  <a:schemeClr val="tx2"/>
                </a:solidFill>
                <a:latin typeface="Book Antiqua" pitchFamily="18" charset="0"/>
              </a:rPr>
              <a:t>	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m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a</a:t>
            </a:r>
            <a:r>
              <a:rPr lang="cs-CZ" sz="3000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b="1" dirty="0">
                <a:solidFill>
                  <a:schemeClr val="tx2"/>
                </a:solidFill>
                <a:latin typeface="Book Antiqua" pitchFamily="18" charset="0"/>
              </a:rPr>
              <a:t>= ∑ 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F		</a:t>
            </a:r>
            <a:endParaRPr lang="cs-CZ" sz="3000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6" name="Zástupný symbol pro obsah 2"/>
          <p:cNvSpPr>
            <a:spLocks/>
          </p:cNvSpPr>
          <p:nvPr/>
        </p:nvSpPr>
        <p:spPr bwMode="auto">
          <a:xfrm>
            <a:off x="275431" y="5207732"/>
            <a:ext cx="822960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3000" b="1" i="1" dirty="0">
                <a:solidFill>
                  <a:srgbClr val="FF3300"/>
                </a:solidFill>
                <a:latin typeface="Book Antiqua" pitchFamily="18" charset="0"/>
              </a:rPr>
              <a:t>3NZ: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  F</a:t>
            </a:r>
            <a:r>
              <a:rPr lang="cs-CZ" sz="3000" baseline="-25000" dirty="0">
                <a:solidFill>
                  <a:schemeClr val="tx2"/>
                </a:solidFill>
                <a:latin typeface="Book Antiqua" pitchFamily="18" charset="0"/>
              </a:rPr>
              <a:t>AB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= - F</a:t>
            </a:r>
            <a:r>
              <a:rPr lang="cs-CZ" sz="3000" baseline="-25000" dirty="0">
                <a:solidFill>
                  <a:schemeClr val="tx2"/>
                </a:solidFill>
                <a:latin typeface="Book Antiqua" pitchFamily="18" charset="0"/>
              </a:rPr>
              <a:t>BA</a:t>
            </a:r>
            <a:r>
              <a:rPr lang="cs-CZ" sz="3000" b="1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  <a:r>
              <a:rPr lang="cs-CZ" sz="3000" dirty="0">
                <a:solidFill>
                  <a:schemeClr val="tx2"/>
                </a:solidFill>
                <a:latin typeface="Book Antiqua" pitchFamily="18" charset="0"/>
              </a:rPr>
              <a:t>(zákon akce a reakce)</a:t>
            </a:r>
          </a:p>
        </p:txBody>
      </p:sp>
      <p:sp>
        <p:nvSpPr>
          <p:cNvPr id="7" name="Zástupný symbol pro obsah 2"/>
          <p:cNvSpPr>
            <a:spLocks/>
          </p:cNvSpPr>
          <p:nvPr/>
        </p:nvSpPr>
        <p:spPr bwMode="auto">
          <a:xfrm>
            <a:off x="565150" y="3100387"/>
            <a:ext cx="8302625" cy="1210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2600" b="1" i="1" dirty="0" smtClean="0">
                <a:solidFill>
                  <a:schemeClr val="tx2"/>
                </a:solidFill>
                <a:latin typeface="Book Antiqua" pitchFamily="18" charset="0"/>
              </a:rPr>
              <a:t>ale: taková soustava NENÍ jediná! </a:t>
            </a:r>
            <a:r>
              <a:rPr lang="cs-CZ" sz="2600" dirty="0" smtClean="0">
                <a:solidFill>
                  <a:schemeClr val="tx2"/>
                </a:solidFill>
                <a:latin typeface="Book Antiqua" pitchFamily="18" charset="0"/>
              </a:rPr>
              <a:t>(IS; je jich moc)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cs-CZ" sz="2600" b="1" i="1" dirty="0" smtClean="0">
                <a:solidFill>
                  <a:schemeClr val="tx2"/>
                </a:solidFill>
                <a:latin typeface="Book Antiqua" pitchFamily="18" charset="0"/>
              </a:rPr>
              <a:t>Galileův </a:t>
            </a:r>
            <a:r>
              <a:rPr lang="cs-CZ" sz="2600" b="1" i="1" dirty="0">
                <a:solidFill>
                  <a:schemeClr val="tx2"/>
                </a:solidFill>
                <a:latin typeface="Book Antiqua" pitchFamily="18" charset="0"/>
              </a:rPr>
              <a:t>princip:</a:t>
            </a:r>
            <a:r>
              <a:rPr lang="cs-CZ" sz="2600" b="1" dirty="0">
                <a:solidFill>
                  <a:schemeClr val="tx2"/>
                </a:solidFill>
                <a:latin typeface="Book Antiqua" pitchFamily="18" charset="0"/>
              </a:rPr>
              <a:t> inerciální vztažná soustava </a:t>
            </a:r>
            <a:r>
              <a:rPr lang="cs-CZ" sz="2600" i="1" dirty="0">
                <a:solidFill>
                  <a:schemeClr val="tx2"/>
                </a:solidFill>
                <a:latin typeface="Book Antiqua" pitchFamily="18" charset="0"/>
              </a:rPr>
              <a:t>IS</a:t>
            </a:r>
            <a:r>
              <a:rPr lang="cs-CZ" sz="2600" b="1" dirty="0">
                <a:solidFill>
                  <a:schemeClr val="tx2"/>
                </a:solidFill>
                <a:latin typeface="Book Antiqua" pitchFamily="18" charset="0"/>
              </a:rPr>
              <a:t>; </a:t>
            </a:r>
            <a:br>
              <a:rPr lang="cs-CZ" sz="2600" b="1" dirty="0">
                <a:solidFill>
                  <a:schemeClr val="tx2"/>
                </a:solidFill>
                <a:latin typeface="Book Antiqua" pitchFamily="18" charset="0"/>
              </a:rPr>
            </a:br>
            <a:r>
              <a:rPr lang="cs-CZ" sz="2600" b="1" dirty="0">
                <a:solidFill>
                  <a:schemeClr val="tx2"/>
                </a:solidFill>
                <a:latin typeface="Book Antiqua" pitchFamily="18" charset="0"/>
              </a:rPr>
              <a:t>i v ní platí stejné zákony jako v </a:t>
            </a:r>
            <a:r>
              <a:rPr lang="cs-CZ" sz="2600" i="1" dirty="0">
                <a:solidFill>
                  <a:schemeClr val="tx2"/>
                </a:solidFill>
                <a:latin typeface="Book Antiqua" pitchFamily="18" charset="0"/>
              </a:rPr>
              <a:t>APČ</a:t>
            </a:r>
            <a:r>
              <a:rPr lang="cs-CZ" sz="2500" b="1" i="1" dirty="0">
                <a:solidFill>
                  <a:schemeClr val="tx2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10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12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6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/>
          </p:cNvSpPr>
          <p:nvPr/>
        </p:nvSpPr>
        <p:spPr bwMode="auto">
          <a:xfrm>
            <a:off x="323850" y="1268413"/>
            <a:ext cx="8229600" cy="478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cs-CZ" altLang="cs-CZ" sz="3000" b="1" i="1" dirty="0">
                <a:latin typeface="Book Antiqua" pitchFamily="18" charset="0"/>
              </a:rPr>
              <a:t>Změna chápání </a:t>
            </a:r>
            <a:r>
              <a:rPr lang="cs-CZ" altLang="cs-CZ" sz="3000" dirty="0">
                <a:latin typeface="Book Antiqua" pitchFamily="18" charset="0"/>
              </a:rPr>
              <a:t>prostoru a času</a:t>
            </a:r>
            <a:r>
              <a:rPr lang="cs-CZ" altLang="cs-CZ" sz="3000" b="1" i="1" dirty="0">
                <a:latin typeface="Book Antiqua" pitchFamily="18" charset="0"/>
              </a:rPr>
              <a:t> (</a:t>
            </a:r>
            <a:r>
              <a:rPr lang="cs-CZ" altLang="cs-CZ" sz="3000" b="1" i="1" dirty="0">
                <a:solidFill>
                  <a:srgbClr val="0070C0"/>
                </a:solidFill>
                <a:latin typeface="Book Antiqua" pitchFamily="18" charset="0"/>
              </a:rPr>
              <a:t>prostoročas</a:t>
            </a:r>
            <a:r>
              <a:rPr lang="cs-CZ" altLang="cs-CZ" sz="3000" b="1" i="1" dirty="0">
                <a:latin typeface="Book Antiqua" pitchFamily="18" charset="0"/>
              </a:rPr>
              <a:t>)</a:t>
            </a:r>
            <a:endParaRPr lang="cs-CZ" altLang="cs-CZ" sz="3000" dirty="0">
              <a:latin typeface="Book Antiqua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2600" dirty="0">
                <a:latin typeface="Book Antiqua" pitchFamily="18" charset="0"/>
              </a:rPr>
              <a:t>Doposud: nezávislé veličiny prostor a čas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600" dirty="0">
                <a:latin typeface="Book Antiqua" pitchFamily="18" charset="0"/>
              </a:rPr>
              <a:t>	</a:t>
            </a:r>
            <a:r>
              <a:rPr lang="cs-CZ" altLang="cs-CZ" sz="2600" dirty="0">
                <a:solidFill>
                  <a:srgbClr val="0070C0"/>
                </a:solidFill>
                <a:latin typeface="Book Antiqua" pitchFamily="18" charset="0"/>
              </a:rPr>
              <a:t>Nově: prostoročas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600" dirty="0">
                <a:latin typeface="Book Antiqua" pitchFamily="18" charset="0"/>
              </a:rPr>
              <a:t>Doposud: absolutní je </a:t>
            </a:r>
            <a:r>
              <a:rPr lang="cs-CZ" altLang="cs-CZ" sz="2600" i="1" dirty="0">
                <a:latin typeface="Book Antiqua" pitchFamily="18" charset="0"/>
              </a:rPr>
              <a:t>čas</a:t>
            </a:r>
            <a:r>
              <a:rPr lang="cs-CZ" altLang="cs-CZ" sz="2600" dirty="0">
                <a:latin typeface="Book Antiqua" pitchFamily="18" charset="0"/>
              </a:rPr>
              <a:t> </a:t>
            </a:r>
            <a:r>
              <a:rPr lang="cs-CZ" altLang="cs-CZ" sz="2600" dirty="0" smtClean="0">
                <a:latin typeface="Book Antiqua" pitchFamily="18" charset="0"/>
              </a:rPr>
              <a:t>(současnost, doba</a:t>
            </a:r>
            <a:r>
              <a:rPr lang="cs-CZ" altLang="cs-CZ" sz="2600" dirty="0">
                <a:latin typeface="Book Antiqua" pitchFamily="18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600" dirty="0">
                <a:latin typeface="Book Antiqua" pitchFamily="18" charset="0"/>
              </a:rPr>
              <a:t>	</a:t>
            </a:r>
            <a:r>
              <a:rPr lang="cs-CZ" altLang="cs-CZ" sz="2600" dirty="0">
                <a:solidFill>
                  <a:srgbClr val="0070C0"/>
                </a:solidFill>
                <a:latin typeface="Book Antiqua" pitchFamily="18" charset="0"/>
              </a:rPr>
              <a:t>Nově: absolutní je jistá rychlost </a:t>
            </a:r>
            <a:r>
              <a:rPr lang="cs-CZ" altLang="cs-CZ" sz="2600" i="1" dirty="0">
                <a:solidFill>
                  <a:srgbClr val="0070C0"/>
                </a:solidFill>
                <a:latin typeface="Book Antiqua" pitchFamily="18" charset="0"/>
              </a:rPr>
              <a:t>c</a:t>
            </a:r>
            <a:r>
              <a:rPr lang="cs-CZ" altLang="cs-CZ" sz="2600" baseline="-25000" dirty="0">
                <a:solidFill>
                  <a:srgbClr val="0070C0"/>
                </a:solidFill>
                <a:latin typeface="Book Antiqua" pitchFamily="18" charset="0"/>
              </a:rPr>
              <a:t>0 </a:t>
            </a:r>
            <a:r>
              <a:rPr lang="cs-CZ" altLang="cs-CZ" sz="2600" dirty="0">
                <a:solidFill>
                  <a:srgbClr val="0070C0"/>
                </a:solidFill>
                <a:latin typeface="Book Antiqua" pitchFamily="18" charset="0"/>
              </a:rPr>
              <a:t> (světelná)</a:t>
            </a:r>
            <a:endParaRPr lang="cs-CZ" altLang="cs-CZ" sz="2600" baseline="-25000" dirty="0">
              <a:solidFill>
                <a:srgbClr val="0070C0"/>
              </a:solidFill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3000" dirty="0">
                <a:latin typeface="Book Antiqua" pitchFamily="18" charset="0"/>
              </a:rPr>
              <a:t>Najít</a:t>
            </a:r>
            <a:r>
              <a:rPr lang="cs-CZ" altLang="cs-CZ" sz="3000" b="1" i="1" dirty="0">
                <a:latin typeface="Book Antiqua" pitchFamily="18" charset="0"/>
              </a:rPr>
              <a:t> </a:t>
            </a:r>
            <a:r>
              <a:rPr lang="cs-CZ" altLang="cs-CZ" sz="3000" b="1" i="1" dirty="0" err="1">
                <a:latin typeface="Book Antiqua" pitchFamily="18" charset="0"/>
              </a:rPr>
              <a:t>trafo</a:t>
            </a:r>
            <a:r>
              <a:rPr lang="cs-CZ" altLang="cs-CZ" sz="3000" b="1" i="1" dirty="0">
                <a:latin typeface="Book Antiqua" pitchFamily="18" charset="0"/>
              </a:rPr>
              <a:t> </a:t>
            </a:r>
            <a:r>
              <a:rPr lang="cs-CZ" altLang="cs-CZ" sz="3000" dirty="0">
                <a:latin typeface="Book Antiqua" pitchFamily="18" charset="0"/>
              </a:rPr>
              <a:t>z jedné IS do jiné IS´ </a:t>
            </a:r>
            <a:r>
              <a:rPr lang="cs-CZ" altLang="cs-CZ" sz="3000" b="1" i="1" dirty="0">
                <a:latin typeface="Book Antiqua" pitchFamily="18" charset="0"/>
              </a:rPr>
              <a:t>(</a:t>
            </a:r>
            <a:r>
              <a:rPr lang="cs-CZ" altLang="cs-CZ" sz="3000" b="1" i="1" dirty="0" err="1">
                <a:latin typeface="Book Antiqua" pitchFamily="18" charset="0"/>
              </a:rPr>
              <a:t>Lorentz</a:t>
            </a:r>
            <a:r>
              <a:rPr lang="cs-CZ" altLang="cs-CZ" sz="3000" b="1" i="1" dirty="0">
                <a:latin typeface="Book Antiqua" pitchFamily="18" charset="0"/>
              </a:rPr>
              <a:t>)</a:t>
            </a:r>
            <a:endParaRPr lang="cs-CZ" altLang="cs-CZ" sz="3000" dirty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3000" dirty="0">
                <a:latin typeface="Book Antiqua" pitchFamily="18" charset="0"/>
              </a:rPr>
              <a:t>Formulovat </a:t>
            </a:r>
            <a:r>
              <a:rPr lang="cs-CZ" altLang="cs-CZ" sz="3000" b="1" i="1" dirty="0">
                <a:latin typeface="Book Antiqua" pitchFamily="18" charset="0"/>
              </a:rPr>
              <a:t>zákony </a:t>
            </a:r>
            <a:r>
              <a:rPr lang="cs-CZ" altLang="cs-CZ" sz="3000" dirty="0">
                <a:latin typeface="Book Antiqua" pitchFamily="18" charset="0"/>
              </a:rPr>
              <a:t>mechaniky</a:t>
            </a:r>
            <a:r>
              <a:rPr lang="cs-CZ" altLang="cs-CZ" sz="3000" b="1" i="1" dirty="0">
                <a:latin typeface="Book Antiqua" pitchFamily="18" charset="0"/>
              </a:rPr>
              <a:t> </a:t>
            </a:r>
            <a:r>
              <a:rPr lang="cs-CZ" altLang="cs-CZ" sz="3000" b="1" i="1" dirty="0" smtClean="0">
                <a:latin typeface="Book Antiqua" pitchFamily="18" charset="0"/>
              </a:rPr>
              <a:t>invariantně </a:t>
            </a:r>
            <a:r>
              <a:rPr lang="cs-CZ" altLang="cs-CZ" sz="3000" b="1" i="1" dirty="0">
                <a:latin typeface="Book Antiqua" pitchFamily="18" charset="0"/>
              </a:rPr>
              <a:t>vůči </a:t>
            </a:r>
            <a:r>
              <a:rPr lang="cs-CZ" altLang="cs-CZ" sz="3000" b="1" i="1" dirty="0" smtClean="0">
                <a:latin typeface="Book Antiqua" pitchFamily="18" charset="0"/>
              </a:rPr>
              <a:t>LT </a:t>
            </a:r>
            <a:r>
              <a:rPr lang="cs-CZ" altLang="cs-CZ" sz="3000" dirty="0" smtClean="0">
                <a:latin typeface="Book Antiqua" pitchFamily="18" charset="0"/>
              </a:rPr>
              <a:t>(tj. aby je LT nezměnila)</a:t>
            </a:r>
            <a:endParaRPr lang="cs-CZ" altLang="cs-CZ" sz="3000" dirty="0">
              <a:latin typeface="Book Antiqua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altLang="cs-CZ" sz="2600" dirty="0">
                <a:solidFill>
                  <a:srgbClr val="0070C0"/>
                </a:solidFill>
                <a:latin typeface="Book Antiqua" pitchFamily="18" charset="0"/>
              </a:rPr>
              <a:t>! Elektrodynamika </a:t>
            </a:r>
            <a:r>
              <a:rPr lang="cs-CZ" altLang="cs-CZ" sz="2600" dirty="0" smtClean="0">
                <a:solidFill>
                  <a:srgbClr val="0070C0"/>
                </a:solidFill>
                <a:latin typeface="Book Antiqua" pitchFamily="18" charset="0"/>
              </a:rPr>
              <a:t>ve vakuu už </a:t>
            </a:r>
            <a:r>
              <a:rPr lang="cs-CZ" altLang="cs-CZ" sz="2600" dirty="0">
                <a:solidFill>
                  <a:srgbClr val="0070C0"/>
                </a:solidFill>
                <a:latin typeface="Book Antiqua" pitchFamily="18" charset="0"/>
              </a:rPr>
              <a:t>invariantní je </a:t>
            </a:r>
            <a:r>
              <a:rPr lang="cs-CZ" altLang="cs-CZ" sz="2600" dirty="0" smtClean="0">
                <a:solidFill>
                  <a:srgbClr val="0070C0"/>
                </a:solidFill>
                <a:latin typeface="Book Antiqua" pitchFamily="18" charset="0"/>
              </a:rPr>
              <a:t>!</a:t>
            </a:r>
            <a:endParaRPr lang="cs-CZ" altLang="cs-CZ" sz="2600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990600" y="427038"/>
            <a:ext cx="3473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7F727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cs-CZ" altLang="cs-CZ" sz="4000" b="1" i="1">
                <a:latin typeface="Book Antiqua" pitchFamily="18" charset="0"/>
              </a:rPr>
              <a:t>Einstein (STR)</a:t>
            </a:r>
          </a:p>
        </p:txBody>
      </p:sp>
      <p:sp>
        <p:nvSpPr>
          <p:cNvPr id="4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76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261" y="357166"/>
            <a:ext cx="86868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 Antiqua" pitchFamily="18" charset="0"/>
              </a:rPr>
              <a:t>grafikon</a:t>
            </a:r>
            <a:endParaRPr lang="cs-CZ" dirty="0"/>
          </a:p>
        </p:txBody>
      </p:sp>
      <p:cxnSp>
        <p:nvCxnSpPr>
          <p:cNvPr id="38" name="Přímá spojovací šipka 37"/>
          <p:cNvCxnSpPr/>
          <p:nvPr/>
        </p:nvCxnSpPr>
        <p:spPr>
          <a:xfrm>
            <a:off x="1791168" y="5929313"/>
            <a:ext cx="5500688" cy="158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7136298" y="5857875"/>
            <a:ext cx="23145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i="1" dirty="0" smtClean="0">
                <a:latin typeface="Calibri" pitchFamily="34" charset="0"/>
              </a:rPr>
              <a:t>x/</a:t>
            </a:r>
            <a:r>
              <a:rPr lang="cs-CZ" sz="2800" dirty="0" smtClean="0">
                <a:latin typeface="Calibri" pitchFamily="34" charset="0"/>
              </a:rPr>
              <a:t>m </a:t>
            </a:r>
          </a:p>
          <a:p>
            <a:pPr eaLnBrk="1" hangingPunct="1"/>
            <a:r>
              <a:rPr lang="cs-CZ" sz="2800" dirty="0" smtClean="0">
                <a:latin typeface="Calibri" pitchFamily="34" charset="0"/>
              </a:rPr>
              <a:t>(</a:t>
            </a:r>
            <a:r>
              <a:rPr lang="cs-CZ" sz="2800" b="1" i="1" dirty="0">
                <a:latin typeface="Calibri" pitchFamily="34" charset="0"/>
              </a:rPr>
              <a:t>kde</a:t>
            </a:r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dirty="0" smtClean="0">
                <a:latin typeface="Calibri" pitchFamily="34" charset="0"/>
              </a:rPr>
              <a:t>jsou)</a:t>
            </a:r>
            <a:endParaRPr lang="cs-CZ" sz="2800" dirty="0">
              <a:latin typeface="Calibri" pitchFamily="34" charset="0"/>
            </a:endParaRPr>
          </a:p>
        </p:txBody>
      </p:sp>
      <p:cxnSp>
        <p:nvCxnSpPr>
          <p:cNvPr id="40" name="Přímá spojovací šipka 39"/>
          <p:cNvCxnSpPr/>
          <p:nvPr/>
        </p:nvCxnSpPr>
        <p:spPr>
          <a:xfrm rot="5400000" flipH="1" flipV="1">
            <a:off x="1291109" y="3714750"/>
            <a:ext cx="4500562" cy="714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2505546" y="1482433"/>
            <a:ext cx="40719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i="1" dirty="0" smtClean="0">
                <a:latin typeface="Calibri" pitchFamily="34" charset="0"/>
              </a:rPr>
              <a:t>t/</a:t>
            </a:r>
            <a:r>
              <a:rPr lang="cs-CZ" sz="2800" dirty="0" smtClean="0">
                <a:latin typeface="Calibri" pitchFamily="34" charset="0"/>
              </a:rPr>
              <a:t>s          (</a:t>
            </a:r>
            <a:r>
              <a:rPr lang="cs-CZ" sz="2800" b="1" i="1" dirty="0" smtClean="0">
                <a:latin typeface="Calibri" pitchFamily="34" charset="0"/>
              </a:rPr>
              <a:t>kdy</a:t>
            </a:r>
            <a:r>
              <a:rPr lang="cs-CZ" sz="2800" dirty="0" smtClean="0">
                <a:latin typeface="Calibri" pitchFamily="34" charset="0"/>
              </a:rPr>
              <a:t> kde jsou)</a:t>
            </a:r>
            <a:endParaRPr lang="cs-CZ" sz="2800" i="1" dirty="0">
              <a:latin typeface="Calibri" pitchFamily="34" charset="0"/>
            </a:endParaRPr>
          </a:p>
        </p:txBody>
      </p:sp>
      <p:cxnSp>
        <p:nvCxnSpPr>
          <p:cNvPr id="42" name="Přímá spojovací čára 41"/>
          <p:cNvCxnSpPr>
            <a:cxnSpLocks noChangeShapeType="1"/>
          </p:cNvCxnSpPr>
          <p:nvPr/>
        </p:nvCxnSpPr>
        <p:spPr bwMode="auto">
          <a:xfrm rot="5400000">
            <a:off x="2647624" y="6001544"/>
            <a:ext cx="142875" cy="1588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Přímá spojovací čára 42"/>
          <p:cNvCxnSpPr>
            <a:cxnSpLocks noChangeShapeType="1"/>
          </p:cNvCxnSpPr>
          <p:nvPr/>
        </p:nvCxnSpPr>
        <p:spPr bwMode="auto">
          <a:xfrm rot="5400000">
            <a:off x="3433437" y="6001544"/>
            <a:ext cx="142875" cy="1587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Přímá spojovací čára 43"/>
          <p:cNvCxnSpPr>
            <a:cxnSpLocks noChangeShapeType="1"/>
          </p:cNvCxnSpPr>
          <p:nvPr/>
        </p:nvCxnSpPr>
        <p:spPr bwMode="auto">
          <a:xfrm rot="5400000">
            <a:off x="4147812" y="6001544"/>
            <a:ext cx="142875" cy="1587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Přímá spojovací čára 44"/>
          <p:cNvCxnSpPr>
            <a:cxnSpLocks noChangeShapeType="1"/>
          </p:cNvCxnSpPr>
          <p:nvPr/>
        </p:nvCxnSpPr>
        <p:spPr bwMode="auto">
          <a:xfrm rot="5400000">
            <a:off x="4862187" y="6001544"/>
            <a:ext cx="142875" cy="1587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Přímá spojovací čára 45"/>
          <p:cNvCxnSpPr>
            <a:cxnSpLocks noChangeShapeType="1"/>
          </p:cNvCxnSpPr>
          <p:nvPr/>
        </p:nvCxnSpPr>
        <p:spPr bwMode="auto">
          <a:xfrm rot="5400000">
            <a:off x="5577356" y="6000750"/>
            <a:ext cx="142875" cy="3175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Přímá spojovací čára 46"/>
          <p:cNvCxnSpPr>
            <a:cxnSpLocks noChangeShapeType="1"/>
          </p:cNvCxnSpPr>
          <p:nvPr/>
        </p:nvCxnSpPr>
        <p:spPr bwMode="auto">
          <a:xfrm rot="5400000">
            <a:off x="6292524" y="6001544"/>
            <a:ext cx="142875" cy="1588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Přímá spojovací čára 47"/>
          <p:cNvCxnSpPr>
            <a:cxnSpLocks noChangeShapeType="1"/>
          </p:cNvCxnSpPr>
          <p:nvPr/>
        </p:nvCxnSpPr>
        <p:spPr bwMode="auto">
          <a:xfrm rot="5400000">
            <a:off x="7006899" y="6001544"/>
            <a:ext cx="142875" cy="1588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" name="TextovéPole 48"/>
          <p:cNvSpPr txBox="1">
            <a:spLocks noChangeArrowheads="1"/>
          </p:cNvSpPr>
          <p:nvPr/>
        </p:nvSpPr>
        <p:spPr bwMode="auto">
          <a:xfrm>
            <a:off x="3362793" y="60007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0</a:t>
            </a:r>
          </a:p>
        </p:txBody>
      </p: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4077168" y="59880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1</a:t>
            </a:r>
          </a:p>
        </p:txBody>
      </p:sp>
      <p:cxnSp>
        <p:nvCxnSpPr>
          <p:cNvPr id="51" name="Přímá spojovací čára 50"/>
          <p:cNvCxnSpPr>
            <a:cxnSpLocks noChangeShapeType="1"/>
          </p:cNvCxnSpPr>
          <p:nvPr/>
        </p:nvCxnSpPr>
        <p:spPr bwMode="auto">
          <a:xfrm rot="5400000">
            <a:off x="1791962" y="5999957"/>
            <a:ext cx="142875" cy="1587"/>
          </a:xfrm>
          <a:prstGeom prst="line">
            <a:avLst/>
          </a:prstGeom>
          <a:noFill/>
          <a:ln w="100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" name="TextovéPole 51"/>
          <p:cNvSpPr txBox="1">
            <a:spLocks noChangeArrowheads="1"/>
          </p:cNvSpPr>
          <p:nvPr/>
        </p:nvSpPr>
        <p:spPr bwMode="auto">
          <a:xfrm>
            <a:off x="2505543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-1</a:t>
            </a:r>
          </a:p>
        </p:txBody>
      </p:sp>
      <p:sp>
        <p:nvSpPr>
          <p:cNvPr id="53" name="TextovéPole 52"/>
          <p:cNvSpPr txBox="1">
            <a:spLocks noChangeArrowheads="1"/>
          </p:cNvSpPr>
          <p:nvPr/>
        </p:nvSpPr>
        <p:spPr bwMode="auto">
          <a:xfrm>
            <a:off x="1648293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-2</a:t>
            </a:r>
          </a:p>
        </p:txBody>
      </p:sp>
      <p:sp>
        <p:nvSpPr>
          <p:cNvPr id="54" name="TextovéPole 53"/>
          <p:cNvSpPr txBox="1">
            <a:spLocks noChangeArrowheads="1"/>
          </p:cNvSpPr>
          <p:nvPr/>
        </p:nvSpPr>
        <p:spPr bwMode="auto">
          <a:xfrm>
            <a:off x="4791543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2</a:t>
            </a:r>
          </a:p>
        </p:txBody>
      </p:sp>
      <p:sp>
        <p:nvSpPr>
          <p:cNvPr id="55" name="TextovéPole 54"/>
          <p:cNvSpPr txBox="1">
            <a:spLocks noChangeArrowheads="1"/>
          </p:cNvSpPr>
          <p:nvPr/>
        </p:nvSpPr>
        <p:spPr bwMode="auto">
          <a:xfrm>
            <a:off x="5505918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3</a:t>
            </a:r>
          </a:p>
        </p:txBody>
      </p:sp>
      <p:sp>
        <p:nvSpPr>
          <p:cNvPr id="56" name="TextovéPole 55"/>
          <p:cNvSpPr txBox="1">
            <a:spLocks noChangeArrowheads="1"/>
          </p:cNvSpPr>
          <p:nvPr/>
        </p:nvSpPr>
        <p:spPr bwMode="auto">
          <a:xfrm>
            <a:off x="6204418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4</a:t>
            </a:r>
          </a:p>
        </p:txBody>
      </p:sp>
      <p:sp>
        <p:nvSpPr>
          <p:cNvPr id="57" name="TextovéPole 56"/>
          <p:cNvSpPr txBox="1">
            <a:spLocks noChangeArrowheads="1"/>
          </p:cNvSpPr>
          <p:nvPr/>
        </p:nvSpPr>
        <p:spPr bwMode="auto">
          <a:xfrm>
            <a:off x="6934668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5</a:t>
            </a:r>
          </a:p>
        </p:txBody>
      </p:sp>
      <p:sp>
        <p:nvSpPr>
          <p:cNvPr id="62" name="TextovéPole 61"/>
          <p:cNvSpPr txBox="1">
            <a:spLocks noChangeArrowheads="1"/>
          </p:cNvSpPr>
          <p:nvPr/>
        </p:nvSpPr>
        <p:spPr bwMode="auto">
          <a:xfrm>
            <a:off x="3148481" y="5643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63" name="TextovéPole 62"/>
          <p:cNvSpPr txBox="1">
            <a:spLocks noChangeArrowheads="1"/>
          </p:cNvSpPr>
          <p:nvPr/>
        </p:nvSpPr>
        <p:spPr bwMode="auto">
          <a:xfrm>
            <a:off x="3164356" y="4357688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64" name="TextovéPole 63"/>
          <p:cNvSpPr txBox="1">
            <a:spLocks noChangeArrowheads="1"/>
          </p:cNvSpPr>
          <p:nvPr/>
        </p:nvSpPr>
        <p:spPr bwMode="auto">
          <a:xfrm>
            <a:off x="3148481" y="5032375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65" name="TextovéPole 64"/>
          <p:cNvSpPr txBox="1">
            <a:spLocks noChangeArrowheads="1"/>
          </p:cNvSpPr>
          <p:nvPr/>
        </p:nvSpPr>
        <p:spPr bwMode="auto">
          <a:xfrm>
            <a:off x="3148481" y="3706813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66" name="TextovéPole 65"/>
          <p:cNvSpPr txBox="1">
            <a:spLocks noChangeArrowheads="1"/>
          </p:cNvSpPr>
          <p:nvPr/>
        </p:nvSpPr>
        <p:spPr bwMode="auto">
          <a:xfrm>
            <a:off x="3148481" y="3071813"/>
            <a:ext cx="3000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68" name="TextovéPole 67"/>
          <p:cNvSpPr txBox="1">
            <a:spLocks noChangeArrowheads="1"/>
          </p:cNvSpPr>
          <p:nvPr/>
        </p:nvSpPr>
        <p:spPr bwMode="auto">
          <a:xfrm>
            <a:off x="3148481" y="2349500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5400" name="Text Box 40"/>
          <p:cNvSpPr txBox="1">
            <a:spLocks noChangeArrowheads="1"/>
          </p:cNvSpPr>
          <p:nvPr/>
        </p:nvSpPr>
        <p:spPr bwMode="auto">
          <a:xfrm>
            <a:off x="1699096" y="5621338"/>
            <a:ext cx="6685829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__________0_</a:t>
            </a:r>
            <a:r>
              <a:rPr lang="cs-CZ" dirty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______________________</a:t>
            </a:r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TextovéPole 67"/>
          <p:cNvSpPr txBox="1">
            <a:spLocks noChangeArrowheads="1"/>
          </p:cNvSpPr>
          <p:nvPr/>
        </p:nvSpPr>
        <p:spPr bwMode="auto">
          <a:xfrm>
            <a:off x="3158006" y="1755775"/>
            <a:ext cx="300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58" name="Zástupný symbol pro datum 7"/>
          <p:cNvSpPr txBox="1">
            <a:spLocks noGrp="1"/>
          </p:cNvSpPr>
          <p:nvPr/>
        </p:nvSpPr>
        <p:spPr bwMode="auto">
          <a:xfrm>
            <a:off x="6477466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60" name="Zástupný symbol pro číslo snímku 3"/>
          <p:cNvSpPr txBox="1">
            <a:spLocks noGrp="1"/>
          </p:cNvSpPr>
          <p:nvPr/>
        </p:nvSpPr>
        <p:spPr>
          <a:xfrm>
            <a:off x="9306396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8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9" name="Text Box 40"/>
          <p:cNvSpPr txBox="1">
            <a:spLocks noChangeArrowheads="1"/>
          </p:cNvSpPr>
          <p:nvPr/>
        </p:nvSpPr>
        <p:spPr bwMode="auto">
          <a:xfrm>
            <a:off x="1703003" y="5375154"/>
            <a:ext cx="6620601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  </a:t>
            </a:r>
            <a:r>
              <a:rPr lang="cs-CZ" dirty="0" smtClean="0">
                <a:sym typeface="Webdings" panose="05030102010509060703" pitchFamily="18" charset="2"/>
              </a:rPr>
              <a:t>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___________________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1" name="Text Box 40"/>
          <p:cNvSpPr txBox="1">
            <a:spLocks noChangeArrowheads="1"/>
          </p:cNvSpPr>
          <p:nvPr/>
        </p:nvSpPr>
        <p:spPr bwMode="auto">
          <a:xfrm>
            <a:off x="1710826" y="5054718"/>
            <a:ext cx="6674099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spc="-350" dirty="0" smtClean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olidFill>
                  <a:srgbClr val="00B050"/>
                </a:solidFill>
                <a:sym typeface="Webdings" panose="05030102010509060703" pitchFamily="18" charset="2"/>
              </a:rPr>
              <a:t> </a:t>
            </a:r>
            <a:r>
              <a:rPr lang="cs-CZ" dirty="0" smtClean="0">
                <a:sym typeface="Webdings" panose="05030102010509060703" pitchFamily="18" charset="2"/>
              </a:rPr>
              <a:t>______________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7" name="Text Box 40"/>
          <p:cNvSpPr txBox="1">
            <a:spLocks noChangeArrowheads="1"/>
          </p:cNvSpPr>
          <p:nvPr/>
        </p:nvSpPr>
        <p:spPr bwMode="auto">
          <a:xfrm>
            <a:off x="1682488" y="4746006"/>
            <a:ext cx="65812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</a:t>
            </a:r>
            <a:r>
              <a:rPr lang="cs-CZ" dirty="0" smtClean="0">
                <a:solidFill>
                  <a:srgbClr val="00B050"/>
                </a:solidFill>
                <a:sym typeface="Webdings" panose="05030102010509060703" pitchFamily="18" charset="2"/>
              </a:rPr>
              <a:t>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 </a:t>
            </a:r>
            <a:r>
              <a:rPr lang="cs-CZ" dirty="0" smtClean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_________</a:t>
            </a:r>
            <a:r>
              <a:rPr lang="cs-CZ" spc="-400" dirty="0" smtClean="0">
                <a:sym typeface="Webdings" panose="05030102010509060703" pitchFamily="18" charset="2"/>
              </a:rPr>
              <a:t>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9" name="Text Box 40"/>
          <p:cNvSpPr txBox="1">
            <a:spLocks noChangeArrowheads="1"/>
          </p:cNvSpPr>
          <p:nvPr/>
        </p:nvSpPr>
        <p:spPr bwMode="auto">
          <a:xfrm>
            <a:off x="1686397" y="4407499"/>
            <a:ext cx="65773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1690306" y="4066075"/>
            <a:ext cx="62914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 </a:t>
            </a:r>
            <a:r>
              <a:rPr lang="cs-CZ" dirty="0" smtClean="0">
                <a:sym typeface="Webdings" panose="05030102010509060703" pitchFamily="18" charset="2"/>
              </a:rPr>
              <a:t>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1" name="Text Box 40"/>
          <p:cNvSpPr txBox="1">
            <a:spLocks noChangeArrowheads="1"/>
          </p:cNvSpPr>
          <p:nvPr/>
        </p:nvSpPr>
        <p:spPr bwMode="auto">
          <a:xfrm>
            <a:off x="1600429" y="3726097"/>
            <a:ext cx="65467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_______________</a:t>
            </a:r>
            <a:r>
              <a:rPr lang="cs-CZ" sz="1200" dirty="0" smtClean="0">
                <a:sym typeface="Webdings" panose="05030102010509060703" pitchFamily="18" charset="2"/>
              </a:rPr>
              <a:t>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sz="1000" dirty="0" smtClean="0">
                <a:sym typeface="Webdings" panose="05030102010509060703" pitchFamily="18" charset="2"/>
              </a:rPr>
              <a:t>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 </a:t>
            </a:r>
            <a:r>
              <a:rPr lang="cs-CZ" dirty="0" smtClean="0">
                <a:sym typeface="Webdings" panose="05030102010509060703" pitchFamily="18" charset="2"/>
              </a:rPr>
              <a:t>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2" name="Text Box 40"/>
          <p:cNvSpPr txBox="1">
            <a:spLocks noChangeArrowheads="1"/>
          </p:cNvSpPr>
          <p:nvPr/>
        </p:nvSpPr>
        <p:spPr bwMode="auto">
          <a:xfrm>
            <a:off x="1580889" y="3403951"/>
            <a:ext cx="64777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_____________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</a:t>
            </a:r>
            <a:r>
              <a:rPr lang="cs-CZ" spc="-350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spc="-350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3" name="Text Box 40"/>
          <p:cNvSpPr txBox="1">
            <a:spLocks noChangeArrowheads="1"/>
          </p:cNvSpPr>
          <p:nvPr/>
        </p:nvSpPr>
        <p:spPr bwMode="auto">
          <a:xfrm>
            <a:off x="1584803" y="3100868"/>
            <a:ext cx="63969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_________</a:t>
            </a:r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1598667" y="2738692"/>
            <a:ext cx="63831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solidFill>
                  <a:srgbClr val="00B050"/>
                </a:solidFill>
                <a:sym typeface="Webdings" panose="05030102010509060703" pitchFamily="18" charset="2"/>
              </a:rPr>
              <a:t></a:t>
            </a:r>
            <a:r>
              <a:rPr lang="cs-CZ" dirty="0" smtClean="0">
                <a:sym typeface="Webdings" panose="05030102010509060703" pitchFamily="18" charset="2"/>
              </a:rPr>
              <a:t>________</a:t>
            </a:r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5" name="Text Box 40"/>
          <p:cNvSpPr txBox="1">
            <a:spLocks noChangeArrowheads="1"/>
          </p:cNvSpPr>
          <p:nvPr/>
        </p:nvSpPr>
        <p:spPr bwMode="auto">
          <a:xfrm>
            <a:off x="1576984" y="2374646"/>
            <a:ext cx="6481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______</a:t>
            </a:r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1565261" y="2059699"/>
            <a:ext cx="64321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7" name="Text Box 40"/>
          <p:cNvSpPr txBox="1">
            <a:spLocks noChangeArrowheads="1"/>
          </p:cNvSpPr>
          <p:nvPr/>
        </p:nvSpPr>
        <p:spPr bwMode="auto">
          <a:xfrm>
            <a:off x="1561349" y="1772242"/>
            <a:ext cx="64204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>
                <a:solidFill>
                  <a:srgbClr val="0070C0"/>
                </a:solidFill>
                <a:sym typeface="Webdings" panose="05030102010509060703" pitchFamily="18" charset="2"/>
              </a:rPr>
              <a:t></a:t>
            </a:r>
            <a:r>
              <a:rPr lang="cs-CZ" dirty="0" smtClean="0">
                <a:sym typeface="Webdings" panose="05030102010509060703" pitchFamily="18" charset="2"/>
              </a:rPr>
              <a:t>______________</a:t>
            </a:r>
            <a:r>
              <a:rPr lang="cs-CZ" dirty="0" smtClean="0">
                <a:solidFill>
                  <a:srgbClr val="FF0000"/>
                </a:solidFill>
                <a:sym typeface="Webdings" panose="05030102010509060703" pitchFamily="18" charset="2"/>
              </a:rPr>
              <a:t></a:t>
            </a:r>
            <a:r>
              <a:rPr lang="cs-CZ" dirty="0" smtClean="0">
                <a:sym typeface="Webdings" panose="05030102010509060703" pitchFamily="18" charset="2"/>
              </a:rPr>
              <a:t>___</a:t>
            </a:r>
            <a:r>
              <a:rPr lang="cs-CZ" dirty="0" smtClean="0">
                <a:solidFill>
                  <a:srgbClr val="0070C0"/>
                </a:solidFill>
                <a:sym typeface="Webdings" panose="05030102010509060703" pitchFamily="18" charset="2"/>
              </a:rPr>
              <a:t>_</a:t>
            </a:r>
            <a:r>
              <a:rPr lang="cs-CZ" dirty="0" smtClean="0">
                <a:sym typeface="Webdings" panose="05030102010509060703" pitchFamily="18" charset="2"/>
              </a:rPr>
              <a:t>___________________________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286402" y="2666190"/>
            <a:ext cx="386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Světočáry </a:t>
            </a:r>
            <a:r>
              <a:rPr lang="cs-CZ" dirty="0" smtClean="0">
                <a:solidFill>
                  <a:srgbClr val="00B050"/>
                </a:solidFill>
              </a:rPr>
              <a:t>holubice,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kočky </a:t>
            </a:r>
            <a:r>
              <a:rPr lang="cs-CZ" dirty="0" smtClean="0"/>
              <a:t>a </a:t>
            </a:r>
            <a:r>
              <a:rPr lang="cs-CZ" dirty="0" smtClean="0">
                <a:solidFill>
                  <a:srgbClr val="0070C0"/>
                </a:solidFill>
              </a:rPr>
              <a:t>psa</a:t>
            </a:r>
            <a:endParaRPr lang="cs-CZ" dirty="0">
              <a:solidFill>
                <a:srgbClr val="0070C0"/>
              </a:solidFill>
            </a:endParaRPr>
          </a:p>
        </p:txBody>
      </p:sp>
      <p:cxnSp>
        <p:nvCxnSpPr>
          <p:cNvPr id="6" name="Přímá spojnice 5"/>
          <p:cNvCxnSpPr>
            <a:endCxn id="57" idx="3"/>
          </p:cNvCxnSpPr>
          <p:nvPr/>
        </p:nvCxnSpPr>
        <p:spPr>
          <a:xfrm>
            <a:off x="1561346" y="1755672"/>
            <a:ext cx="5674947" cy="443002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3780916" y="1695938"/>
            <a:ext cx="0" cy="44897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blouk 12"/>
          <p:cNvSpPr/>
          <p:nvPr/>
        </p:nvSpPr>
        <p:spPr>
          <a:xfrm rot="5400000" flipH="1">
            <a:off x="389725" y="2055863"/>
            <a:ext cx="2811259" cy="4982095"/>
          </a:xfrm>
          <a:prstGeom prst="arc">
            <a:avLst>
              <a:gd name="adj1" fmla="val 16200000"/>
              <a:gd name="adj2" fmla="val 1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8" name="Oblouk 77"/>
          <p:cNvSpPr/>
          <p:nvPr/>
        </p:nvSpPr>
        <p:spPr>
          <a:xfrm rot="5400000">
            <a:off x="392603" y="2060417"/>
            <a:ext cx="2811259" cy="4982095"/>
          </a:xfrm>
          <a:prstGeom prst="arc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452951" y="965675"/>
            <a:ext cx="8289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Jsem uprostřed silnice (bod 0), napravo sedí </a:t>
            </a:r>
            <a:r>
              <a:rPr lang="cs-CZ" dirty="0" smtClean="0">
                <a:solidFill>
                  <a:srgbClr val="C00000"/>
                </a:solidFill>
              </a:rPr>
              <a:t>kočka</a:t>
            </a:r>
            <a:r>
              <a:rPr lang="cs-CZ" dirty="0" smtClean="0"/>
              <a:t> a </a:t>
            </a:r>
            <a:r>
              <a:rPr lang="cs-CZ" dirty="0" smtClean="0">
                <a:solidFill>
                  <a:srgbClr val="0070C0"/>
                </a:solidFill>
              </a:rPr>
              <a:t>pes</a:t>
            </a:r>
            <a:r>
              <a:rPr lang="cs-CZ" dirty="0" smtClean="0"/>
              <a:t>, nalevo </a:t>
            </a:r>
            <a:r>
              <a:rPr lang="cs-CZ" dirty="0" smtClean="0">
                <a:solidFill>
                  <a:srgbClr val="009900"/>
                </a:solidFill>
              </a:rPr>
              <a:t>holub</a:t>
            </a:r>
            <a:r>
              <a:rPr lang="cs-CZ" dirty="0" smtClean="0"/>
              <a:t>. Filmuji silnici a skládám okamžité snímky – pásky – nad sebe.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5872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6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7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1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1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00"/>
                            </p:stCondLst>
                            <p:childTnLst>
                              <p:par>
                                <p:cTn id="10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1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3" dur="1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1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7500"/>
                            </p:stCondLst>
                            <p:childTnLst>
                              <p:par>
                                <p:cTn id="11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1" dur="1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9000"/>
                            </p:stCondLst>
                            <p:childTnLst>
                              <p:par>
                                <p:cTn id="1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5" dur="1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9" dur="1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3" dur="1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3500"/>
                            </p:stCondLst>
                            <p:childTnLst>
                              <p:par>
                                <p:cTn id="13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7" dur="1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3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1" dur="1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6500"/>
                            </p:stCondLst>
                            <p:childTnLst>
                              <p:par>
                                <p:cTn id="14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5" dur="1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9" grpId="0"/>
      <p:bldP spid="41" grpId="0"/>
      <p:bldP spid="49" grpId="0"/>
      <p:bldP spid="50" grpId="0"/>
      <p:bldP spid="52" grpId="0"/>
      <p:bldP spid="53" grpId="0"/>
      <p:bldP spid="54" grpId="0"/>
      <p:bldP spid="55" grpId="0"/>
      <p:bldP spid="56" grpId="0"/>
      <p:bldP spid="57" grpId="0"/>
      <p:bldP spid="62" grpId="0"/>
      <p:bldP spid="63" grpId="0"/>
      <p:bldP spid="64" grpId="0"/>
      <p:bldP spid="65" grpId="0"/>
      <p:bldP spid="66" grpId="0"/>
      <p:bldP spid="68" grpId="0"/>
      <p:bldP spid="15400" grpId="0"/>
      <p:bldP spid="3" grpId="0"/>
      <p:bldP spid="59" grpId="0"/>
      <p:bldP spid="61" grpId="0"/>
      <p:bldP spid="67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4" grpId="0"/>
      <p:bldP spid="13" grpId="0" animBg="1"/>
      <p:bldP spid="78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42938" y="444500"/>
            <a:ext cx="7772400" cy="500063"/>
          </a:xfrm>
        </p:spPr>
        <p:txBody>
          <a:bodyPr rtlCol="0"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Book Antiqua" pitchFamily="18" charset="0"/>
              </a:rPr>
              <a:t>Graf (nádražní grafikon)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714375" y="5929313"/>
            <a:ext cx="5500688" cy="158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6572250" y="5857875"/>
            <a:ext cx="2143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i="1">
                <a:latin typeface="Calibri" pitchFamily="34" charset="0"/>
              </a:rPr>
              <a:t>x/</a:t>
            </a:r>
            <a:r>
              <a:rPr lang="cs-CZ" sz="2800">
                <a:latin typeface="Calibri" pitchFamily="34" charset="0"/>
              </a:rPr>
              <a:t>km (kde je)</a:t>
            </a:r>
          </a:p>
        </p:txBody>
      </p:sp>
      <p:cxnSp>
        <p:nvCxnSpPr>
          <p:cNvPr id="8" name="Přímá spojovací šipka 7"/>
          <p:cNvCxnSpPr/>
          <p:nvPr/>
        </p:nvCxnSpPr>
        <p:spPr>
          <a:xfrm rot="5400000" flipH="1" flipV="1">
            <a:off x="214313" y="3714750"/>
            <a:ext cx="4500562" cy="714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428750" y="1285875"/>
            <a:ext cx="40719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800" i="1">
                <a:latin typeface="Calibri" pitchFamily="34" charset="0"/>
              </a:rPr>
              <a:t>t/</a:t>
            </a:r>
            <a:r>
              <a:rPr lang="cs-CZ" sz="2800">
                <a:latin typeface="Calibri" pitchFamily="34" charset="0"/>
              </a:rPr>
              <a:t>min      (kdy tam je)  </a:t>
            </a:r>
            <a:r>
              <a:rPr lang="cs-CZ" sz="2800">
                <a:solidFill>
                  <a:srgbClr val="FF0000"/>
                </a:solidFill>
                <a:latin typeface="Calibri" pitchFamily="34" charset="0"/>
              </a:rPr>
              <a:t>vlak</a:t>
            </a:r>
            <a:endParaRPr lang="cs-CZ" sz="2800" i="1">
              <a:latin typeface="Calibri" pitchFamily="34" charset="0"/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 rot="5400000">
            <a:off x="15708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235664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3071019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>
            <a:off x="3785394" y="6001544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4500563" y="6000750"/>
            <a:ext cx="142875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5400000">
            <a:off x="5215731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5930106" y="6001544"/>
            <a:ext cx="14287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>
            <a:spLocks noChangeArrowheads="1"/>
          </p:cNvSpPr>
          <p:nvPr/>
        </p:nvSpPr>
        <p:spPr bwMode="auto">
          <a:xfrm>
            <a:off x="2286000" y="6000750"/>
            <a:ext cx="28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0</a:t>
            </a:r>
          </a:p>
        </p:txBody>
      </p:sp>
      <p:sp>
        <p:nvSpPr>
          <p:cNvPr id="28" name="TextovéPole 27"/>
          <p:cNvSpPr txBox="1">
            <a:spLocks noChangeArrowheads="1"/>
          </p:cNvSpPr>
          <p:nvPr/>
        </p:nvSpPr>
        <p:spPr bwMode="auto">
          <a:xfrm>
            <a:off x="3000375" y="59880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1</a:t>
            </a:r>
          </a:p>
        </p:txBody>
      </p:sp>
      <p:cxnSp>
        <p:nvCxnSpPr>
          <p:cNvPr id="29" name="Přímá spojovací čára 28"/>
          <p:cNvCxnSpPr/>
          <p:nvPr/>
        </p:nvCxnSpPr>
        <p:spPr>
          <a:xfrm rot="5400000">
            <a:off x="715169" y="5999957"/>
            <a:ext cx="142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>
            <a:spLocks noChangeArrowheads="1"/>
          </p:cNvSpPr>
          <p:nvPr/>
        </p:nvSpPr>
        <p:spPr bwMode="auto">
          <a:xfrm>
            <a:off x="1428750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-1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571500" y="6000750"/>
            <a:ext cx="371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-2</a:t>
            </a:r>
          </a:p>
        </p:txBody>
      </p:sp>
      <p:sp>
        <p:nvSpPr>
          <p:cNvPr id="32" name="TextovéPole 31"/>
          <p:cNvSpPr txBox="1">
            <a:spLocks noChangeArrowheads="1"/>
          </p:cNvSpPr>
          <p:nvPr/>
        </p:nvSpPr>
        <p:spPr bwMode="auto">
          <a:xfrm>
            <a:off x="3714750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2</a:t>
            </a:r>
          </a:p>
        </p:txBody>
      </p:sp>
      <p:sp>
        <p:nvSpPr>
          <p:cNvPr id="33" name="TextovéPole 32"/>
          <p:cNvSpPr txBox="1">
            <a:spLocks noChangeArrowheads="1"/>
          </p:cNvSpPr>
          <p:nvPr/>
        </p:nvSpPr>
        <p:spPr bwMode="auto">
          <a:xfrm>
            <a:off x="44291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3</a:t>
            </a:r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512762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4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5857875" y="6000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5</a:t>
            </a:r>
          </a:p>
        </p:txBody>
      </p:sp>
      <p:cxnSp>
        <p:nvCxnSpPr>
          <p:cNvPr id="38" name="Přímá spojovací čára 37"/>
          <p:cNvCxnSpPr/>
          <p:nvPr/>
        </p:nvCxnSpPr>
        <p:spPr>
          <a:xfrm>
            <a:off x="500063" y="5286375"/>
            <a:ext cx="5857875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571500" y="450056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500063" y="378618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642938" y="2357438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2071688" y="5643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2071688" y="407193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44" name="TextovéPole 43"/>
          <p:cNvSpPr txBox="1">
            <a:spLocks noChangeArrowheads="1"/>
          </p:cNvSpPr>
          <p:nvPr/>
        </p:nvSpPr>
        <p:spPr bwMode="auto">
          <a:xfrm>
            <a:off x="2071688" y="48577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5" name="TextovéPole 44"/>
          <p:cNvSpPr txBox="1">
            <a:spLocks noChangeArrowheads="1"/>
          </p:cNvSpPr>
          <p:nvPr/>
        </p:nvSpPr>
        <p:spPr bwMode="auto">
          <a:xfrm>
            <a:off x="2071688" y="33575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46" name="TextovéPole 45"/>
          <p:cNvSpPr txBox="1">
            <a:spLocks noChangeArrowheads="1"/>
          </p:cNvSpPr>
          <p:nvPr/>
        </p:nvSpPr>
        <p:spPr bwMode="auto">
          <a:xfrm>
            <a:off x="2071688" y="264318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47" name="TextovéPole 46"/>
          <p:cNvSpPr txBox="1">
            <a:spLocks noChangeArrowheads="1"/>
          </p:cNvSpPr>
          <p:nvPr/>
        </p:nvSpPr>
        <p:spPr bwMode="auto">
          <a:xfrm>
            <a:off x="1928813" y="6215063"/>
            <a:ext cx="100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(nádraží)</a:t>
            </a:r>
          </a:p>
        </p:txBody>
      </p:sp>
      <p:cxnSp>
        <p:nvCxnSpPr>
          <p:cNvPr id="49" name="Přímá spojovací čára 48"/>
          <p:cNvCxnSpPr/>
          <p:nvPr/>
        </p:nvCxnSpPr>
        <p:spPr>
          <a:xfrm>
            <a:off x="642938" y="3071813"/>
            <a:ext cx="5857875" cy="1587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>
            <a:spLocks noChangeArrowheads="1"/>
          </p:cNvSpPr>
          <p:nvPr/>
        </p:nvSpPr>
        <p:spPr bwMode="auto">
          <a:xfrm>
            <a:off x="2071688" y="1857375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0070C0"/>
                </a:solidFill>
                <a:latin typeface="Calibri" pitchFamily="34" charset="0"/>
              </a:rPr>
              <a:t>5</a:t>
            </a:r>
          </a:p>
        </p:txBody>
      </p:sp>
      <p:cxnSp>
        <p:nvCxnSpPr>
          <p:cNvPr id="37" name="Přímá spojovací čára 36"/>
          <p:cNvCxnSpPr/>
          <p:nvPr/>
        </p:nvCxnSpPr>
        <p:spPr>
          <a:xfrm rot="5400000" flipH="1" flipV="1">
            <a:off x="2392363" y="5894388"/>
            <a:ext cx="71437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čára 51"/>
          <p:cNvCxnSpPr/>
          <p:nvPr/>
        </p:nvCxnSpPr>
        <p:spPr>
          <a:xfrm rot="5400000" flipH="1" flipV="1">
            <a:off x="2394744" y="5823744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/>
          <p:nvPr/>
        </p:nvCxnSpPr>
        <p:spPr>
          <a:xfrm rot="5400000" flipH="1" flipV="1">
            <a:off x="2401094" y="5679281"/>
            <a:ext cx="6985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/>
          <p:nvPr/>
        </p:nvCxnSpPr>
        <p:spPr>
          <a:xfrm rot="5400000" flipH="1" flipV="1">
            <a:off x="2401888" y="5608638"/>
            <a:ext cx="71437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/>
          <p:nvPr/>
        </p:nvCxnSpPr>
        <p:spPr>
          <a:xfrm rot="5400000" flipH="1" flipV="1">
            <a:off x="2396331" y="5750719"/>
            <a:ext cx="7302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ovací čára 74"/>
          <p:cNvCxnSpPr/>
          <p:nvPr/>
        </p:nvCxnSpPr>
        <p:spPr>
          <a:xfrm rot="5400000" flipH="1" flipV="1">
            <a:off x="2401094" y="5536407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čára 75"/>
          <p:cNvCxnSpPr/>
          <p:nvPr/>
        </p:nvCxnSpPr>
        <p:spPr>
          <a:xfrm rot="5400000" flipH="1" flipV="1">
            <a:off x="2401094" y="5464969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ovací čára 76"/>
          <p:cNvCxnSpPr/>
          <p:nvPr/>
        </p:nvCxnSpPr>
        <p:spPr>
          <a:xfrm rot="5400000" flipH="1" flipV="1">
            <a:off x="2401094" y="5393532"/>
            <a:ext cx="730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ovací čára 77"/>
          <p:cNvCxnSpPr/>
          <p:nvPr/>
        </p:nvCxnSpPr>
        <p:spPr>
          <a:xfrm rot="5400000" flipH="1" flipV="1">
            <a:off x="2403475" y="5321300"/>
            <a:ext cx="71438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čára 78"/>
          <p:cNvCxnSpPr/>
          <p:nvPr/>
        </p:nvCxnSpPr>
        <p:spPr>
          <a:xfrm rot="5400000" flipH="1" flipV="1">
            <a:off x="2396331" y="5183982"/>
            <a:ext cx="144463" cy="635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ovací čára 81"/>
          <p:cNvCxnSpPr/>
          <p:nvPr/>
        </p:nvCxnSpPr>
        <p:spPr>
          <a:xfrm rot="5400000" flipH="1" flipV="1">
            <a:off x="2499519" y="50014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ovací čára 83"/>
          <p:cNvCxnSpPr/>
          <p:nvPr/>
        </p:nvCxnSpPr>
        <p:spPr>
          <a:xfrm rot="5400000" flipH="1" flipV="1">
            <a:off x="2642394" y="48585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Přímá spojovací čára 84"/>
          <p:cNvCxnSpPr/>
          <p:nvPr/>
        </p:nvCxnSpPr>
        <p:spPr>
          <a:xfrm rot="5400000" flipH="1" flipV="1">
            <a:off x="2785269" y="47156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ovací čára 85"/>
          <p:cNvCxnSpPr/>
          <p:nvPr/>
        </p:nvCxnSpPr>
        <p:spPr>
          <a:xfrm rot="5400000" flipH="1" flipV="1">
            <a:off x="2928144" y="45727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ovací čára 86"/>
          <p:cNvCxnSpPr/>
          <p:nvPr/>
        </p:nvCxnSpPr>
        <p:spPr>
          <a:xfrm rot="5400000" flipH="1" flipV="1">
            <a:off x="3071019" y="44299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ovací čára 87"/>
          <p:cNvCxnSpPr/>
          <p:nvPr/>
        </p:nvCxnSpPr>
        <p:spPr>
          <a:xfrm rot="5400000" flipH="1" flipV="1">
            <a:off x="3213894" y="42870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Přímá spojovací čára 88"/>
          <p:cNvCxnSpPr/>
          <p:nvPr/>
        </p:nvCxnSpPr>
        <p:spPr>
          <a:xfrm rot="5400000" flipH="1" flipV="1">
            <a:off x="3356769" y="41441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římá spojovací čára 89"/>
          <p:cNvCxnSpPr/>
          <p:nvPr/>
        </p:nvCxnSpPr>
        <p:spPr>
          <a:xfrm rot="5400000" flipH="1" flipV="1">
            <a:off x="3499644" y="40012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ovací čára 90"/>
          <p:cNvCxnSpPr/>
          <p:nvPr/>
        </p:nvCxnSpPr>
        <p:spPr>
          <a:xfrm rot="5400000" flipH="1" flipV="1">
            <a:off x="3642519" y="38584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ovací čára 91"/>
          <p:cNvCxnSpPr/>
          <p:nvPr/>
        </p:nvCxnSpPr>
        <p:spPr>
          <a:xfrm rot="5400000" flipH="1" flipV="1">
            <a:off x="3785394" y="371554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ovací čára 92"/>
          <p:cNvCxnSpPr/>
          <p:nvPr/>
        </p:nvCxnSpPr>
        <p:spPr>
          <a:xfrm rot="5400000" flipH="1" flipV="1">
            <a:off x="3928269" y="357266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ovací čára 93"/>
          <p:cNvCxnSpPr/>
          <p:nvPr/>
        </p:nvCxnSpPr>
        <p:spPr>
          <a:xfrm rot="5400000" flipH="1" flipV="1">
            <a:off x="4071144" y="3429794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ovací čára 94"/>
          <p:cNvCxnSpPr/>
          <p:nvPr/>
        </p:nvCxnSpPr>
        <p:spPr>
          <a:xfrm rot="5400000" flipH="1" flipV="1">
            <a:off x="4214019" y="3286919"/>
            <a:ext cx="144463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ovací čára 95"/>
          <p:cNvCxnSpPr/>
          <p:nvPr/>
        </p:nvCxnSpPr>
        <p:spPr>
          <a:xfrm rot="5400000" flipH="1" flipV="1">
            <a:off x="4357688" y="3143250"/>
            <a:ext cx="142875" cy="1428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ovací čára 96"/>
          <p:cNvCxnSpPr/>
          <p:nvPr/>
        </p:nvCxnSpPr>
        <p:spPr>
          <a:xfrm rot="5400000" flipH="1" flipV="1">
            <a:off x="4500563" y="3071813"/>
            <a:ext cx="71437" cy="714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ovací čára 97"/>
          <p:cNvCxnSpPr/>
          <p:nvPr/>
        </p:nvCxnSpPr>
        <p:spPr>
          <a:xfrm rot="5400000" flipH="1" flipV="1">
            <a:off x="4464051" y="2963862"/>
            <a:ext cx="215900" cy="31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ovací čára 98"/>
          <p:cNvCxnSpPr/>
          <p:nvPr/>
        </p:nvCxnSpPr>
        <p:spPr>
          <a:xfrm rot="5400000" flipH="1" flipV="1">
            <a:off x="4501356" y="2785269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ovací čára 99"/>
          <p:cNvCxnSpPr/>
          <p:nvPr/>
        </p:nvCxnSpPr>
        <p:spPr>
          <a:xfrm rot="5400000" flipH="1" flipV="1">
            <a:off x="4501356" y="2642394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ovací čára 104"/>
          <p:cNvCxnSpPr/>
          <p:nvPr/>
        </p:nvCxnSpPr>
        <p:spPr>
          <a:xfrm rot="5400000" flipH="1" flipV="1">
            <a:off x="4501356" y="2499519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římá spojovací čára 105"/>
          <p:cNvCxnSpPr/>
          <p:nvPr/>
        </p:nvCxnSpPr>
        <p:spPr>
          <a:xfrm rot="5400000" flipH="1" flipV="1">
            <a:off x="4501356" y="2356644"/>
            <a:ext cx="1428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51" name="TextovéPole 107"/>
          <p:cNvSpPr txBox="1">
            <a:spLocks noChangeArrowheads="1"/>
          </p:cNvSpPr>
          <p:nvPr/>
        </p:nvSpPr>
        <p:spPr bwMode="auto">
          <a:xfrm>
            <a:off x="4286250" y="6199188"/>
            <a:ext cx="528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latin typeface="Calibri" pitchFamily="34" charset="0"/>
              </a:rPr>
              <a:t>(cíl)</a:t>
            </a:r>
          </a:p>
        </p:txBody>
      </p:sp>
      <p:sp>
        <p:nvSpPr>
          <p:cNvPr id="109" name="TextovéPole 108"/>
          <p:cNvSpPr txBox="1">
            <a:spLocks noChangeArrowheads="1"/>
          </p:cNvSpPr>
          <p:nvPr/>
        </p:nvSpPr>
        <p:spPr bwMode="auto">
          <a:xfrm>
            <a:off x="2428875" y="5429250"/>
            <a:ext cx="576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FF0000"/>
                </a:solidFill>
                <a:latin typeface="Calibri" pitchFamily="34" charset="0"/>
              </a:rPr>
              <a:t>stojí</a:t>
            </a:r>
          </a:p>
        </p:txBody>
      </p:sp>
      <p:sp>
        <p:nvSpPr>
          <p:cNvPr id="110" name="TextovéPole 109"/>
          <p:cNvSpPr txBox="1">
            <a:spLocks noChangeArrowheads="1"/>
          </p:cNvSpPr>
          <p:nvPr/>
        </p:nvSpPr>
        <p:spPr bwMode="auto">
          <a:xfrm>
            <a:off x="2622550" y="4845050"/>
            <a:ext cx="592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FF0000"/>
                </a:solidFill>
                <a:latin typeface="Calibri" pitchFamily="34" charset="0"/>
              </a:rPr>
              <a:t>jede</a:t>
            </a:r>
          </a:p>
        </p:txBody>
      </p:sp>
      <p:sp>
        <p:nvSpPr>
          <p:cNvPr id="111" name="TextovéPole 110"/>
          <p:cNvSpPr txBox="1">
            <a:spLocks noChangeArrowheads="1"/>
          </p:cNvSpPr>
          <p:nvPr/>
        </p:nvSpPr>
        <p:spPr bwMode="auto">
          <a:xfrm>
            <a:off x="3940175" y="2773363"/>
            <a:ext cx="576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>
                <a:solidFill>
                  <a:srgbClr val="FF0000"/>
                </a:solidFill>
                <a:latin typeface="Calibri" pitchFamily="34" charset="0"/>
              </a:rPr>
              <a:t>stojí</a:t>
            </a:r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5614988" y="2087563"/>
            <a:ext cx="352901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i="1">
                <a:latin typeface="Book Antiqua" pitchFamily="18" charset="0"/>
              </a:rPr>
              <a:t>Tento (statický) grafikon zobrazuje </a:t>
            </a:r>
            <a:r>
              <a:rPr lang="cs-CZ" sz="2400" i="1">
                <a:solidFill>
                  <a:srgbClr val="CC0000"/>
                </a:solidFill>
                <a:latin typeface="Book Antiqua" pitchFamily="18" charset="0"/>
              </a:rPr>
              <a:t>celý pohyb</a:t>
            </a:r>
            <a:r>
              <a:rPr lang="cs-CZ" sz="2400" i="1">
                <a:latin typeface="Book Antiqua" pitchFamily="18" charset="0"/>
              </a:rPr>
              <a:t> vlaku v čase a 1D prostoru. </a:t>
            </a:r>
            <a:endParaRPr lang="en-US" sz="2400" i="1" baseline="-25000">
              <a:latin typeface="Book Antiqua" pitchFamily="18" charset="0"/>
            </a:endParaRPr>
          </a:p>
        </p:txBody>
      </p:sp>
      <p:sp>
        <p:nvSpPr>
          <p:cNvPr id="73" name="Zástupný symbol pro datum 7"/>
          <p:cNvSpPr txBox="1">
            <a:spLocks noGrp="1"/>
          </p:cNvSpPr>
          <p:nvPr/>
        </p:nvSpPr>
        <p:spPr bwMode="auto">
          <a:xfrm>
            <a:off x="6477000" y="0"/>
            <a:ext cx="26336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1200" dirty="0" smtClean="0">
                <a:solidFill>
                  <a:srgbClr val="D38E27"/>
                </a:solidFill>
              </a:rPr>
              <a:t>22.4.2014  </a:t>
            </a:r>
            <a:r>
              <a:rPr lang="cs-CZ" sz="1200" dirty="0" smtClean="0">
                <a:solidFill>
                  <a:srgbClr val="D38E27"/>
                </a:solidFill>
              </a:rPr>
              <a:t>-  </a:t>
            </a:r>
            <a:r>
              <a:rPr lang="cs-CZ" sz="1200" dirty="0" err="1" smtClean="0">
                <a:solidFill>
                  <a:srgbClr val="D38E27"/>
                </a:solidFill>
              </a:rPr>
              <a:t>FyM</a:t>
            </a:r>
            <a:r>
              <a:rPr lang="cs-CZ" sz="1200" dirty="0" smtClean="0">
                <a:solidFill>
                  <a:srgbClr val="D38E27"/>
                </a:solidFill>
              </a:rPr>
              <a:t> - Obdržálek</a:t>
            </a:r>
            <a:endParaRPr lang="cs-CZ" sz="1200" dirty="0">
              <a:solidFill>
                <a:srgbClr val="D38E27"/>
              </a:solidFill>
            </a:endParaRPr>
          </a:p>
        </p:txBody>
      </p:sp>
      <p:sp>
        <p:nvSpPr>
          <p:cNvPr id="80" name="Zástupný symbol pro číslo snímku 3"/>
          <p:cNvSpPr txBox="1">
            <a:spLocks noGrp="1"/>
          </p:cNvSpPr>
          <p:nvPr/>
        </p:nvSpPr>
        <p:spPr>
          <a:xfrm>
            <a:off x="8229600" y="6473825"/>
            <a:ext cx="758825" cy="247650"/>
          </a:xfrm>
          <a:prstGeom prst="rect">
            <a:avLst/>
          </a:prstGeom>
          <a:noFill/>
        </p:spPr>
        <p:txBody>
          <a:bodyPr/>
          <a:lstStyle/>
          <a:p>
            <a:pPr algn="r">
              <a:defRPr/>
            </a:pPr>
            <a:fld id="{74E14B70-F373-40F1-AC42-139490800137}" type="slidenum">
              <a:rPr lang="cs-CZ" sz="1200" smtClean="0">
                <a:solidFill>
                  <a:schemeClr val="accent1">
                    <a:shade val="75000"/>
                  </a:schemeClr>
                </a:solidFill>
              </a:rPr>
              <a:pPr algn="r">
                <a:defRPr/>
              </a:pPr>
              <a:t>9</a:t>
            </a:fld>
            <a:r>
              <a:rPr lang="cs-CZ" sz="1200" dirty="0">
                <a:solidFill>
                  <a:schemeClr val="accent1">
                    <a:shade val="75000"/>
                  </a:schemeClr>
                </a:solidFill>
              </a:rPr>
              <a:t>/</a:t>
            </a:r>
            <a:r>
              <a:rPr lang="cs-CZ" sz="1200" dirty="0" smtClean="0">
                <a:solidFill>
                  <a:schemeClr val="accent1">
                    <a:shade val="75000"/>
                  </a:schemeClr>
                </a:solidFill>
              </a:rPr>
              <a:t>44</a:t>
            </a:r>
            <a:endParaRPr lang="cs-CZ" sz="1200" dirty="0">
              <a:solidFill>
                <a:schemeClr val="accent1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8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3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3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4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4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4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5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5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6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6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6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6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6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42" grpId="0"/>
      <p:bldP spid="43" grpId="0"/>
      <p:bldP spid="44" grpId="0"/>
      <p:bldP spid="45" grpId="0"/>
      <p:bldP spid="46" grpId="0"/>
      <p:bldP spid="47" grpId="0"/>
      <p:bldP spid="50" grpId="0"/>
      <p:bldP spid="109" grpId="0"/>
      <p:bldP spid="110" grpId="0"/>
      <p:bldP spid="111" grpId="0"/>
      <p:bldP spid="10753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3|1.3|1.1|2|2.5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7|5.2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est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5388</TotalTime>
  <Words>3132</Words>
  <Application>Microsoft Office PowerPoint</Application>
  <PresentationFormat>Předvádění na obrazovce (4:3)</PresentationFormat>
  <Paragraphs>821</Paragraphs>
  <Slides>48</Slides>
  <Notes>16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0" baseType="lpstr">
      <vt:lpstr>Cesta</vt:lpstr>
      <vt:lpstr>Equation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grafikon</vt:lpstr>
      <vt:lpstr>Graf (nádražní grafikon)</vt:lpstr>
      <vt:lpstr>Graf (nádražní grafikon)</vt:lpstr>
      <vt:lpstr>Poloha vůči vlaku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Princip stálé rychlosti světelné</vt:lpstr>
      <vt:lpstr>Porovnání teorií s experimenty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MFF UK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Obdržálek</dc:creator>
  <cp:lastModifiedBy>Jenda</cp:lastModifiedBy>
  <cp:revision>227</cp:revision>
  <cp:lastPrinted>2014-03-09T18:11:39Z</cp:lastPrinted>
  <dcterms:created xsi:type="dcterms:W3CDTF">2010-10-29T03:57:00Z</dcterms:created>
  <dcterms:modified xsi:type="dcterms:W3CDTF">2014-04-16T09:31:48Z</dcterms:modified>
</cp:coreProperties>
</file>