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77" r:id="rId4"/>
    <p:sldId id="292" r:id="rId5"/>
    <p:sldId id="258" r:id="rId6"/>
    <p:sldId id="293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4" r:id="rId26"/>
    <p:sldId id="281" r:id="rId27"/>
    <p:sldId id="305" r:id="rId28"/>
    <p:sldId id="283" r:id="rId29"/>
    <p:sldId id="284" r:id="rId30"/>
    <p:sldId id="286" r:id="rId31"/>
    <p:sldId id="285" r:id="rId32"/>
    <p:sldId id="306" r:id="rId33"/>
    <p:sldId id="307" r:id="rId34"/>
    <p:sldId id="308" r:id="rId35"/>
    <p:sldId id="309" r:id="rId36"/>
    <p:sldId id="310" r:id="rId37"/>
    <p:sldId id="311" r:id="rId38"/>
    <p:sldId id="270" r:id="rId39"/>
    <p:sldId id="271" r:id="rId40"/>
    <p:sldId id="272" r:id="rId41"/>
    <p:sldId id="275" r:id="rId42"/>
    <p:sldId id="276" r:id="rId43"/>
    <p:sldId id="278" r:id="rId4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CD7"/>
    <a:srgbClr val="820000"/>
    <a:srgbClr val="9900CC"/>
    <a:srgbClr val="FF0000"/>
    <a:srgbClr val="FF00FF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79" autoAdjust="0"/>
    <p:restoredTop sz="90929"/>
  </p:normalViewPr>
  <p:slideViewPr>
    <p:cSldViewPr snapToGrid="0">
      <p:cViewPr varScale="1">
        <p:scale>
          <a:sx n="83" d="100"/>
          <a:sy n="83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52003-3F9D-450F-88AA-D063D624A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344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19BF-1223-4BC9-B0A9-C0D313EBB6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988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3A13-D0E0-4C58-B262-78C799CD74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626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484F-4636-4B04-ABEA-A8ABB50D668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839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1B68A-C52A-4D8E-B36F-22E2913A07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915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2F325-743C-404B-965E-606117E634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169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E49D6-4FE4-4FDB-A666-9148C346E26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121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DFCC-2A9E-4546-99A4-1F7138A942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2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EDF6-D5F5-4C6A-9462-3EB578F16C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950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E8622-8B41-4AE6-B7B7-0888EA9883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3584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762EA-CF08-4157-879E-2D5A06B511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19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01E37"/>
            </a:gs>
            <a:gs pos="100000">
              <a:srgbClr val="224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BD8F435-C629-4B10-BA72-F145060DE7F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tiff"/><Relationship Id="rId13" Type="http://schemas.openxmlformats.org/officeDocument/2006/relationships/image" Target="../media/image33.tiff"/><Relationship Id="rId3" Type="http://schemas.openxmlformats.org/officeDocument/2006/relationships/image" Target="../media/image23.tiff"/><Relationship Id="rId7" Type="http://schemas.openxmlformats.org/officeDocument/2006/relationships/image" Target="../media/image27.tiff"/><Relationship Id="rId12" Type="http://schemas.openxmlformats.org/officeDocument/2006/relationships/image" Target="../media/image32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5" Type="http://schemas.openxmlformats.org/officeDocument/2006/relationships/image" Target="../media/image25.tiff"/><Relationship Id="rId10" Type="http://schemas.openxmlformats.org/officeDocument/2006/relationships/image" Target="../media/image30.tiff"/><Relationship Id="rId4" Type="http://schemas.openxmlformats.org/officeDocument/2006/relationships/image" Target="../media/image24.tiff"/><Relationship Id="rId9" Type="http://schemas.openxmlformats.org/officeDocument/2006/relationships/image" Target="../media/image29.tiff"/><Relationship Id="rId1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6.tiff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0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3738" y="230188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dirty="0" err="1" smtClean="0">
                <a:solidFill>
                  <a:schemeClr val="bg1"/>
                </a:solidFill>
                <a:latin typeface="Arial" charset="0"/>
              </a:rPr>
              <a:t>Optika</a:t>
            </a:r>
            <a:endParaRPr lang="cs-CZ" sz="4800" b="1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2062163" y="1774825"/>
            <a:ext cx="54498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rgbClr val="FFCC99"/>
              </a:buClr>
            </a:pPr>
            <a:r>
              <a:rPr lang="en-US" sz="3200" b="1">
                <a:solidFill>
                  <a:schemeClr val="bg1"/>
                </a:solidFill>
                <a:latin typeface="Arial" charset="0"/>
              </a:rPr>
              <a:t>Co je sv</a:t>
            </a:r>
            <a:r>
              <a:rPr lang="cs-CZ" sz="3200" b="1">
                <a:solidFill>
                  <a:schemeClr val="bg1"/>
                </a:solidFill>
                <a:latin typeface="Arial" charset="0"/>
              </a:rPr>
              <a:t>ětlo ?</a:t>
            </a:r>
          </a:p>
          <a:p>
            <a:pPr algn="just" eaLnBrk="1" hangingPunct="1">
              <a:spcBef>
                <a:spcPct val="50000"/>
              </a:spcBef>
              <a:buClr>
                <a:srgbClr val="FFCC99"/>
              </a:buClr>
            </a:pPr>
            <a:r>
              <a:rPr lang="cs-CZ" sz="3200" b="1">
                <a:solidFill>
                  <a:schemeClr val="bg1"/>
                </a:solidFill>
                <a:latin typeface="Arial" charset="0"/>
              </a:rPr>
              <a:t>Laser – vlastnosti a využití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2025650" y="4970463"/>
            <a:ext cx="491807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10000"/>
              </a:spcBef>
              <a:buClr>
                <a:srgbClr val="FFCC99"/>
              </a:buClr>
            </a:pPr>
            <a:r>
              <a:rPr lang="cs-CZ" i="1">
                <a:solidFill>
                  <a:schemeClr val="bg1"/>
                </a:solidFill>
                <a:latin typeface="Arial" charset="0"/>
              </a:rPr>
              <a:t>Josef Štěpánek</a:t>
            </a:r>
          </a:p>
          <a:p>
            <a:pPr algn="ctr" eaLnBrk="1" hangingPunct="1">
              <a:spcBef>
                <a:spcPct val="10000"/>
              </a:spcBef>
              <a:buClr>
                <a:srgbClr val="FFCC99"/>
              </a:buClr>
            </a:pPr>
            <a:r>
              <a:rPr lang="cs-CZ" i="1">
                <a:solidFill>
                  <a:schemeClr val="bg1"/>
                </a:solidFill>
                <a:latin typeface="Arial" charset="0"/>
              </a:rPr>
              <a:t>Fyzikální ústav MFF 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5381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Zákon odrazu a zákon lomu</a:t>
            </a:r>
          </a:p>
        </p:txBody>
      </p:sp>
      <p:grpSp>
        <p:nvGrpSpPr>
          <p:cNvPr id="9220" name="Group 12"/>
          <p:cNvGrpSpPr>
            <a:grpSpLocks/>
          </p:cNvGrpSpPr>
          <p:nvPr/>
        </p:nvGrpSpPr>
        <p:grpSpPr bwMode="auto">
          <a:xfrm>
            <a:off x="838200" y="3048000"/>
            <a:ext cx="3733800" cy="3048000"/>
            <a:chOff x="1728" y="1968"/>
            <a:chExt cx="2352" cy="1920"/>
          </a:xfrm>
        </p:grpSpPr>
        <p:sp>
          <p:nvSpPr>
            <p:cNvPr id="9227" name="Line 4"/>
            <p:cNvSpPr>
              <a:spLocks noChangeShapeType="1"/>
            </p:cNvSpPr>
            <p:nvPr/>
          </p:nvSpPr>
          <p:spPr bwMode="auto">
            <a:xfrm>
              <a:off x="1728" y="3024"/>
              <a:ext cx="2352" cy="0"/>
            </a:xfrm>
            <a:prstGeom prst="line">
              <a:avLst/>
            </a:prstGeom>
            <a:noFill/>
            <a:ln w="28575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8" name="Line 5"/>
            <p:cNvSpPr>
              <a:spLocks noChangeShapeType="1"/>
            </p:cNvSpPr>
            <p:nvPr/>
          </p:nvSpPr>
          <p:spPr bwMode="auto">
            <a:xfrm>
              <a:off x="2880" y="1968"/>
              <a:ext cx="0" cy="1920"/>
            </a:xfrm>
            <a:prstGeom prst="line">
              <a:avLst/>
            </a:prstGeom>
            <a:noFill/>
            <a:ln w="22225">
              <a:solidFill>
                <a:schemeClr val="bg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9" name="Line 6"/>
            <p:cNvSpPr>
              <a:spLocks noChangeShapeType="1"/>
            </p:cNvSpPr>
            <p:nvPr/>
          </p:nvSpPr>
          <p:spPr bwMode="auto">
            <a:xfrm>
              <a:off x="2304" y="2160"/>
              <a:ext cx="57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0" name="Line 7"/>
            <p:cNvSpPr>
              <a:spLocks noChangeShapeType="1"/>
            </p:cNvSpPr>
            <p:nvPr/>
          </p:nvSpPr>
          <p:spPr bwMode="auto">
            <a:xfrm>
              <a:off x="2880" y="3024"/>
              <a:ext cx="33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1" name="Line 8"/>
            <p:cNvSpPr>
              <a:spLocks noChangeShapeType="1"/>
            </p:cNvSpPr>
            <p:nvPr/>
          </p:nvSpPr>
          <p:spPr bwMode="auto">
            <a:xfrm flipV="1">
              <a:off x="2880" y="2160"/>
              <a:ext cx="576" cy="864"/>
            </a:xfrm>
            <a:prstGeom prst="line">
              <a:avLst/>
            </a:prstGeom>
            <a:noFill/>
            <a:ln w="19050">
              <a:solidFill>
                <a:srgbClr val="FFCC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2" name="Text Box 9"/>
            <p:cNvSpPr txBox="1">
              <a:spLocks noChangeArrowheads="1"/>
            </p:cNvSpPr>
            <p:nvPr/>
          </p:nvSpPr>
          <p:spPr bwMode="auto">
            <a:xfrm>
              <a:off x="2544" y="230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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  <p:sp>
          <p:nvSpPr>
            <p:cNvPr id="9233" name="Text Box 10"/>
            <p:cNvSpPr txBox="1">
              <a:spLocks noChangeArrowheads="1"/>
            </p:cNvSpPr>
            <p:nvPr/>
          </p:nvSpPr>
          <p:spPr bwMode="auto">
            <a:xfrm>
              <a:off x="2880" y="3504"/>
              <a:ext cx="24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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  <p:sp>
          <p:nvSpPr>
            <p:cNvPr id="9234" name="Text Box 11"/>
            <p:cNvSpPr txBox="1">
              <a:spLocks noChangeArrowheads="1"/>
            </p:cNvSpPr>
            <p:nvPr/>
          </p:nvSpPr>
          <p:spPr bwMode="auto">
            <a:xfrm>
              <a:off x="2880" y="2304"/>
              <a:ext cx="33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cs-CZ" sz="2800" b="1">
                  <a:solidFill>
                    <a:srgbClr val="FFCC99"/>
                  </a:solidFill>
                  <a:sym typeface="Symbol" pitchFamily="18" charset="2"/>
                </a:rPr>
                <a:t></a:t>
              </a:r>
              <a:r>
                <a:rPr lang="en-US" sz="2800" b="1">
                  <a:solidFill>
                    <a:srgbClr val="FFCC99"/>
                  </a:solidFill>
                  <a:sym typeface="Symbol" pitchFamily="18" charset="2"/>
                </a:rPr>
                <a:t>’</a:t>
              </a:r>
              <a:endParaRPr lang="cs-CZ" sz="2800" b="1">
                <a:solidFill>
                  <a:srgbClr val="FFCC99"/>
                </a:solidFill>
              </a:endParaRPr>
            </a:p>
          </p:txBody>
        </p:sp>
      </p:grpSp>
      <p:sp>
        <p:nvSpPr>
          <p:cNvPr id="9221" name="Rectangle 13"/>
          <p:cNvSpPr>
            <a:spLocks noChangeArrowheads="1"/>
          </p:cNvSpPr>
          <p:nvPr/>
        </p:nvSpPr>
        <p:spPr bwMode="auto">
          <a:xfrm>
            <a:off x="5410200" y="3429000"/>
            <a:ext cx="1371600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14"/>
          <p:cNvSpPr>
            <a:spLocks noChangeArrowheads="1"/>
          </p:cNvSpPr>
          <p:nvPr/>
        </p:nvSpPr>
        <p:spPr bwMode="auto">
          <a:xfrm>
            <a:off x="5410200" y="5029200"/>
            <a:ext cx="2743200" cy="99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223" name="Rectangle 16"/>
          <p:cNvSpPr>
            <a:spLocks noChangeArrowheads="1"/>
          </p:cNvSpPr>
          <p:nvPr/>
        </p:nvSpPr>
        <p:spPr bwMode="auto">
          <a:xfrm>
            <a:off x="43481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24" name="Object 15"/>
          <p:cNvGraphicFramePr>
            <a:graphicFrameLocks noChangeAspect="1"/>
          </p:cNvGraphicFramePr>
          <p:nvPr/>
        </p:nvGraphicFramePr>
        <p:xfrm>
          <a:off x="5410200" y="3429000"/>
          <a:ext cx="12192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" r:id="rId3" imgW="444307" imgH="228501" progId="Equation.3">
                  <p:embed/>
                </p:oleObj>
              </mc:Choice>
              <mc:Fallback>
                <p:oleObj r:id="rId3" imgW="444307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429000"/>
                        <a:ext cx="12192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18"/>
          <p:cNvSpPr>
            <a:spLocks noChangeArrowheads="1"/>
          </p:cNvSpPr>
          <p:nvPr/>
        </p:nvSpPr>
        <p:spPr bwMode="auto">
          <a:xfrm>
            <a:off x="3938588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9226" name="Object 17"/>
          <p:cNvGraphicFramePr>
            <a:graphicFrameLocks noChangeAspect="1"/>
          </p:cNvGraphicFramePr>
          <p:nvPr/>
        </p:nvGraphicFramePr>
        <p:xfrm>
          <a:off x="5410200" y="5029200"/>
          <a:ext cx="27432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r:id="rId5" imgW="1270000" imgH="419100" progId="Equation.3">
                  <p:embed/>
                </p:oleObj>
              </mc:Choice>
              <mc:Fallback>
                <p:oleObj r:id="rId5" imgW="1270000" imgH="4191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029200"/>
                        <a:ext cx="2743200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5381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Šíření ve vakuu</a:t>
            </a:r>
          </a:p>
        </p:txBody>
      </p:sp>
      <p:pic>
        <p:nvPicPr>
          <p:cNvPr id="11268" name="Picture 5" descr="HDFWF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2"/>
          <a:stretch>
            <a:fillRect/>
          </a:stretch>
        </p:blipFill>
        <p:spPr bwMode="auto">
          <a:xfrm>
            <a:off x="2322513" y="3087688"/>
            <a:ext cx="4497387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5381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Rozklad bílého světla na barevné složky</a:t>
            </a:r>
          </a:p>
        </p:txBody>
      </p:sp>
      <p:pic>
        <p:nvPicPr>
          <p:cNvPr id="12292" name="Picture 5" descr="SOC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429000"/>
            <a:ext cx="5205413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11795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Světlé a tmavé kroužky na tenké vrstvě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(Newtonova skla)</a:t>
            </a:r>
          </a:p>
        </p:txBody>
      </p:sp>
      <p:pic>
        <p:nvPicPr>
          <p:cNvPr id="13316" name="Picture 5" descr="Newtonova sk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529013"/>
            <a:ext cx="30289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Newtonova skla sche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3562350"/>
            <a:ext cx="1987550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Newtonova skla z bo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3517900"/>
            <a:ext cx="1211262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28700" y="1981200"/>
            <a:ext cx="7086600" cy="11795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Difrakční jevy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(Grimaldiho pokusy)</a:t>
            </a:r>
          </a:p>
        </p:txBody>
      </p:sp>
      <p:pic>
        <p:nvPicPr>
          <p:cNvPr id="14340" name="Picture 5" descr="difrak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3838575"/>
            <a:ext cx="3178175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727408"/>
              </p:ext>
            </p:extLst>
          </p:nvPr>
        </p:nvGraphicFramePr>
        <p:xfrm>
          <a:off x="304800" y="1397000"/>
          <a:ext cx="8534400" cy="5008565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1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30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360469"/>
              </p:ext>
            </p:extLst>
          </p:nvPr>
        </p:nvGraphicFramePr>
        <p:xfrm>
          <a:off x="304800" y="1397000"/>
          <a:ext cx="8534400" cy="5008565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1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51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4360" y="52578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err="1" smtClean="0">
                <a:solidFill>
                  <a:srgbClr val="FFC000"/>
                </a:solidFill>
                <a:latin typeface="Arial" charset="0"/>
              </a:rPr>
              <a:t>Huygensův</a:t>
            </a:r>
            <a:r>
              <a:rPr lang="cs-CZ" sz="2800" b="1" dirty="0" smtClean="0">
                <a:solidFill>
                  <a:srgbClr val="FFC000"/>
                </a:solidFill>
                <a:latin typeface="Arial" charset="0"/>
              </a:rPr>
              <a:t> princip</a:t>
            </a:r>
            <a:endParaRPr lang="cs-CZ" sz="2800" dirty="0" smtClean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55320" y="2433430"/>
            <a:ext cx="777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kern="0" dirty="0" smtClean="0">
                <a:solidFill>
                  <a:schemeClr val="bg1"/>
                </a:solidFill>
                <a:latin typeface="Arial" charset="0"/>
              </a:rPr>
              <a:t>Způsob šíření vlny – každé místo, kam vlna dospěje, se stane středem elementární kulové vlny. Výsledná vlnoplocha je obálkou elementárních vlnoploch.</a:t>
            </a:r>
          </a:p>
        </p:txBody>
      </p:sp>
    </p:spTree>
    <p:extLst>
      <p:ext uri="{BB962C8B-B14F-4D97-AF65-F5344CB8AC3E}">
        <p14:creationId xmlns:p14="http://schemas.microsoft.com/office/powerpoint/2010/main" val="276699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411647"/>
              </p:ext>
            </p:extLst>
          </p:nvPr>
        </p:nvGraphicFramePr>
        <p:xfrm>
          <a:off x="304800" y="1397000"/>
          <a:ext cx="8534400" cy="5008565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1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450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FFFFCC"/>
                </a:solidFill>
                <a:latin typeface="Arial" charset="0"/>
              </a:rPr>
              <a:t>Zákon odrazu a lomu podle vlnové teorie</a:t>
            </a:r>
            <a:endParaRPr lang="cs-CZ" sz="24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43481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3938588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3938588" y="4855576"/>
                <a:ext cx="1758174" cy="85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82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  <m:r>
                        <a:rPr lang="en-US" b="1" i="1">
                          <a:solidFill>
                            <a:srgbClr val="82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82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82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8588" y="4855576"/>
                <a:ext cx="1758174" cy="850169"/>
              </a:xfrm>
              <a:prstGeom prst="rect">
                <a:avLst/>
              </a:prstGeom>
              <a:blipFill rotWithShape="1">
                <a:blip r:embed="rId1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57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Pepa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063" y="319088"/>
            <a:ext cx="22177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0" descr="Do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3" y="0"/>
            <a:ext cx="1360487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49288" y="569913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chemeClr val="bg1"/>
                </a:solidFill>
                <a:latin typeface="Arial" charset="0"/>
              </a:rPr>
              <a:t>Optika</a:t>
            </a:r>
            <a:endParaRPr lang="cs-CZ" sz="4800" b="1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7" name="Picture 5" descr="Pepa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2260600" cy="1682750"/>
          </a:xfrm>
          <a:prstGeom prst="rect">
            <a:avLst/>
          </a:prstGeom>
          <a:noFill/>
          <a:ln w="127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5" descr="Pepa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588" y="4968875"/>
            <a:ext cx="2132012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4" descr="Pepa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986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5" descr="krajina_z_druz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t="4942" r="4871" b="4942"/>
          <a:stretch>
            <a:fillRect/>
          </a:stretch>
        </p:blipFill>
        <p:spPr bwMode="auto">
          <a:xfrm>
            <a:off x="6908800" y="4389438"/>
            <a:ext cx="2235200" cy="21971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22" descr="zarovk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317500"/>
            <a:ext cx="122872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587375" y="2405063"/>
            <a:ext cx="8001000" cy="180975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>
              <a:spcBef>
                <a:spcPct val="50000"/>
              </a:spcBef>
              <a:buClr>
                <a:srgbClr val="FFCC99"/>
              </a:buClr>
              <a:defRPr/>
            </a:pPr>
            <a:r>
              <a:rPr lang="en-US" sz="2800" dirty="0">
                <a:solidFill>
                  <a:srgbClr val="FFFFCC"/>
                </a:solidFill>
                <a:latin typeface="Arial" charset="0"/>
              </a:rPr>
              <a:t>V</a:t>
            </a:r>
            <a:r>
              <a:rPr lang="cs-CZ" sz="2800" dirty="0" err="1">
                <a:solidFill>
                  <a:srgbClr val="FFFFCC"/>
                </a:solidFill>
                <a:latin typeface="Arial" charset="0"/>
              </a:rPr>
              <a:t>ědecká</a:t>
            </a:r>
            <a:r>
              <a:rPr lang="cs-CZ" sz="2800" dirty="0">
                <a:solidFill>
                  <a:srgbClr val="FFFFCC"/>
                </a:solidFill>
                <a:latin typeface="Arial" charset="0"/>
              </a:rPr>
              <a:t> disciplína zabývající se světlem a zářením obdobných vlastností (optické záření) z hlediska jeho vzniku, šíření, interakcí s látkami a technickým využitím.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66874"/>
              </p:ext>
            </p:extLst>
          </p:nvPr>
        </p:nvGraphicFramePr>
        <p:xfrm>
          <a:off x="304800" y="1397000"/>
          <a:ext cx="8534400" cy="5008565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581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1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430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FFFFCC"/>
                </a:solidFill>
                <a:latin typeface="Arial" charset="0"/>
              </a:rPr>
              <a:t>Zákon odrazu a lomu podle korpuskulární teorie</a:t>
            </a:r>
            <a:endParaRPr lang="cs-CZ" sz="24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0243" name="Rectangle 16"/>
          <p:cNvSpPr>
            <a:spLocks noChangeArrowheads="1"/>
          </p:cNvSpPr>
          <p:nvPr/>
        </p:nvSpPr>
        <p:spPr bwMode="auto">
          <a:xfrm>
            <a:off x="4348163" y="33147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4" name="Rectangle 18"/>
          <p:cNvSpPr>
            <a:spLocks noChangeArrowheads="1"/>
          </p:cNvSpPr>
          <p:nvPr/>
        </p:nvSpPr>
        <p:spPr bwMode="auto">
          <a:xfrm>
            <a:off x="3938588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88" y="914400"/>
            <a:ext cx="6973824" cy="5029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2092713" y="4670522"/>
                <a:ext cx="1758174" cy="850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𝜶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𝜷</m:t>
                              </m:r>
                            </m:e>
                          </m:func>
                        </m:den>
                      </m:f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cs-CZ" b="1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713" y="4670522"/>
                <a:ext cx="1758174" cy="85016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2555558" y="3886200"/>
            <a:ext cx="138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i="1" dirty="0" smtClean="0">
                <a:solidFill>
                  <a:srgbClr val="C00000"/>
                </a:solidFill>
              </a:rPr>
              <a:t> = </a:t>
            </a:r>
            <a:r>
              <a:rPr lang="en-US" sz="2800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i="1" dirty="0" smtClean="0">
                <a:solidFill>
                  <a:srgbClr val="C00000"/>
                </a:solidFill>
              </a:rPr>
              <a:t>’</a:t>
            </a:r>
            <a:endParaRPr lang="cs-CZ" sz="2800" b="1" i="1" dirty="0">
              <a:solidFill>
                <a:srgbClr val="C00000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1085088" y="914400"/>
            <a:ext cx="6973824" cy="5029200"/>
            <a:chOff x="1085088" y="914400"/>
            <a:chExt cx="6973824" cy="50292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5088" y="914400"/>
              <a:ext cx="6973824" cy="5029200"/>
            </a:xfrm>
            <a:prstGeom prst="rect">
              <a:avLst/>
            </a:prstGeom>
          </p:spPr>
        </p:pic>
        <p:sp>
          <p:nvSpPr>
            <p:cNvPr id="10" name="Obdélník 9"/>
            <p:cNvSpPr/>
            <p:nvPr/>
          </p:nvSpPr>
          <p:spPr>
            <a:xfrm>
              <a:off x="5611091" y="3602182"/>
              <a:ext cx="360218" cy="2355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2707958" y="4038600"/>
            <a:ext cx="1383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i="1" dirty="0" smtClean="0">
                <a:solidFill>
                  <a:srgbClr val="C00000"/>
                </a:solidFill>
              </a:rPr>
              <a:t> = </a:t>
            </a:r>
            <a:r>
              <a:rPr lang="en-US" sz="2800" b="1" i="1" dirty="0" smtClean="0">
                <a:solidFill>
                  <a:srgbClr val="C00000"/>
                </a:solidFill>
                <a:latin typeface="Symbol" pitchFamily="18" charset="2"/>
              </a:rPr>
              <a:t>a</a:t>
            </a:r>
            <a:r>
              <a:rPr lang="en-US" sz="2800" b="1" i="1" dirty="0" smtClean="0">
                <a:solidFill>
                  <a:srgbClr val="C00000"/>
                </a:solidFill>
              </a:rPr>
              <a:t>’</a:t>
            </a:r>
            <a:endParaRPr lang="cs-CZ" sz="2800" b="1" i="1" dirty="0">
              <a:solidFill>
                <a:srgbClr val="C00000"/>
              </a:solidFill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  <p:sp>
        <p:nvSpPr>
          <p:cNvPr id="13" name="Obdélník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5113" y="4822922"/>
            <a:ext cx="1758174" cy="850169"/>
          </a:xfrm>
          <a:prstGeom prst="rect">
            <a:avLst/>
          </a:prstGeom>
          <a:blipFill rotWithShape="1">
            <a:blip r:embed="rId6" cstate="print"/>
            <a:stretch>
              <a:fillRect/>
            </a:stretch>
          </a:blipFill>
        </p:spPr>
        <p:txBody>
          <a:bodyPr/>
          <a:lstStyle/>
          <a:p>
            <a:r>
              <a:rPr lang="cs-CZ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8017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475076"/>
              </p:ext>
            </p:extLst>
          </p:nvPr>
        </p:nvGraphicFramePr>
        <p:xfrm>
          <a:off x="347003" y="1716259"/>
          <a:ext cx="8534400" cy="490032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472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kern="0" dirty="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7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987469"/>
              </p:ext>
            </p:extLst>
          </p:nvPr>
        </p:nvGraphicFramePr>
        <p:xfrm>
          <a:off x="347003" y="1716259"/>
          <a:ext cx="8534400" cy="490032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472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Triviálně nelze,     pojem „éteru“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kern="0" dirty="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06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92260"/>
              </p:ext>
            </p:extLst>
          </p:nvPr>
        </p:nvGraphicFramePr>
        <p:xfrm>
          <a:off x="347003" y="1716259"/>
          <a:ext cx="8534400" cy="490032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472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Triviálně nelze,     pojem „éteru“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800" b="1" kern="0" smtClean="0">
                <a:solidFill>
                  <a:srgbClr val="FFFFCC"/>
                </a:solidFill>
                <a:latin typeface="Arial" charset="0"/>
              </a:rPr>
              <a:t>Jak se obě teorie vyrovnaly se známými vlastnostmi světla?</a:t>
            </a:r>
            <a:endParaRPr lang="cs-CZ" sz="2800" kern="0" dirty="0" smtClean="0">
              <a:solidFill>
                <a:srgbClr val="FFFF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94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8812" y="439616"/>
            <a:ext cx="8975188" cy="762000"/>
          </a:xfrm>
        </p:spPr>
        <p:txBody>
          <a:bodyPr/>
          <a:lstStyle/>
          <a:p>
            <a:pPr eaLnBrk="1" hangingPunct="1"/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spor </a:t>
            </a:r>
            <a:r>
              <a:rPr lang="cs-CZ" sz="2800" dirty="0" err="1" smtClean="0">
                <a:solidFill>
                  <a:srgbClr val="FFFFCC"/>
                </a:solidFill>
                <a:latin typeface="Arial" charset="0"/>
              </a:rPr>
              <a:t>Hooke</a:t>
            </a: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 x Newton,  příklon </a:t>
            </a:r>
            <a:r>
              <a:rPr lang="en-US" sz="2800" dirty="0" err="1" smtClean="0">
                <a:solidFill>
                  <a:srgbClr val="FFFFCC"/>
                </a:solidFill>
                <a:latin typeface="Arial" charset="0"/>
              </a:rPr>
              <a:t>Newtona</a:t>
            </a:r>
            <a:r>
              <a:rPr lang="en-US" sz="2800" dirty="0" smtClean="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ke korpuskulární teorii</a:t>
            </a:r>
            <a:r>
              <a:rPr lang="en-US" sz="2800" dirty="0" smtClean="0">
                <a:solidFill>
                  <a:srgbClr val="FFFFCC"/>
                </a:solidFill>
                <a:latin typeface="Arial" charset="0"/>
              </a:rPr>
              <a:t>, </a:t>
            </a:r>
            <a:r>
              <a:rPr lang="en-US" sz="2800" dirty="0" err="1" smtClean="0">
                <a:solidFill>
                  <a:srgbClr val="FFFFCC"/>
                </a:solidFill>
                <a:latin typeface="Arial" charset="0"/>
              </a:rPr>
              <a:t>akceptov</a:t>
            </a:r>
            <a:r>
              <a:rPr lang="cs-CZ" sz="2800" dirty="0" err="1" smtClean="0">
                <a:solidFill>
                  <a:srgbClr val="FFFFCC"/>
                </a:solidFill>
                <a:latin typeface="Arial" charset="0"/>
              </a:rPr>
              <a:t>áno</a:t>
            </a:r>
            <a:r>
              <a:rPr lang="cs-CZ" sz="2800" dirty="0" smtClean="0">
                <a:solidFill>
                  <a:srgbClr val="FFFFCC"/>
                </a:solidFill>
                <a:latin typeface="Arial" charset="0"/>
              </a:rPr>
              <a:t>  po celé 18. století</a:t>
            </a:r>
          </a:p>
        </p:txBody>
      </p:sp>
      <p:graphicFrame>
        <p:nvGraphicFramePr>
          <p:cNvPr id="13499" name="Group 1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153063"/>
              </p:ext>
            </p:extLst>
          </p:nvPr>
        </p:nvGraphicFramePr>
        <p:xfrm>
          <a:off x="347003" y="1716259"/>
          <a:ext cx="8534400" cy="4900322"/>
        </p:xfrm>
        <a:graphic>
          <a:graphicData uri="http://schemas.openxmlformats.org/drawingml/2006/table">
            <a:tbl>
              <a:tblPr/>
              <a:tblGrid>
                <a:gridCol w="2844800"/>
                <a:gridCol w="2844800"/>
                <a:gridCol w="2844800"/>
              </a:tblGrid>
              <a:tr h="4728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Jev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Vlnová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Korpuskulární teorie</a:t>
                      </a:r>
                    </a:p>
                  </a:txBody>
                  <a:tcPr marL="45720" marR="45720" marT="45723" marB="45723"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Přímočaré šíření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ale problém „zpětné vlny“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odrazu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Zákon lomu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endParaRPr kumimoji="0" lang="cs-CZ" sz="20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ANO, 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= 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cs-CZ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/v</a:t>
                      </a:r>
                      <a:r>
                        <a:rPr kumimoji="0" lang="cs-CZ" sz="2000" b="0" i="1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Šíření ve vakuu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Triviálně nelze,     pojem „éteru“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Rozklad na barevné složky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ANO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Newtonova skla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Difrakce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?</a:t>
                      </a:r>
                    </a:p>
                  </a:txBody>
                  <a:tcPr marT="45723" marB="45723" anchor="ctr" anchorCtr="1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Elipsa 3"/>
          <p:cNvSpPr/>
          <p:nvPr/>
        </p:nvSpPr>
        <p:spPr>
          <a:xfrm>
            <a:off x="6274191" y="1603717"/>
            <a:ext cx="2433710" cy="4346917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7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87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077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spor Hooke x Newton,  příklon ke korpuskulární teorii                            	po celé 18. století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6387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0772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spor Hooke x Newton,  příklon ke korpuskulární teorii                            	po celé 18. století</a:t>
            </a:r>
          </a:p>
        </p:txBody>
      </p:sp>
      <p:pic>
        <p:nvPicPr>
          <p:cNvPr id="4" name="Obrázek 3" descr="Thomas_Young1773_1829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133" y="2154767"/>
            <a:ext cx="1310217" cy="1557534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1"/>
          <p:cNvSpPr txBox="1">
            <a:spLocks noChangeArrowheads="1"/>
          </p:cNvSpPr>
          <p:nvPr/>
        </p:nvSpPr>
        <p:spPr bwMode="auto">
          <a:xfrm>
            <a:off x="527050" y="2234309"/>
            <a:ext cx="807720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konec 18. století … Thomas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			difrakce na dvojštěrbině – interference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301740" y="3778342"/>
            <a:ext cx="28422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Thomas </a:t>
            </a: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Young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(1773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1829)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7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8435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3820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- spor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Hooke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: 			difrakce na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dvojštěrbině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Vyhlášení ceny Francouzské akademie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b="1" dirty="0" smtClean="0">
                <a:solidFill>
                  <a:schemeClr val="bg1"/>
                </a:solidFill>
                <a:latin typeface="Arial" charset="0"/>
              </a:rPr>
              <a:t>Fresnel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: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světlo jako vlnění, které se skládá</a:t>
            </a:r>
          </a:p>
        </p:txBody>
      </p:sp>
      <p:pic>
        <p:nvPicPr>
          <p:cNvPr id="18436" name="Obrázek 3" descr="Augustin_Jean_Fresnel1788_1827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54" y="4324350"/>
            <a:ext cx="1238779" cy="1742598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6707" y="6027003"/>
            <a:ext cx="40728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Augustin Jean </a:t>
            </a:r>
            <a:r>
              <a:rPr lang="cs-CZ" b="1" dirty="0" smtClean="0">
                <a:solidFill>
                  <a:schemeClr val="bg1"/>
                </a:solidFill>
                <a:latin typeface="Arial" charset="0"/>
              </a:rPr>
              <a:t>Fresnel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(1788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1827)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ext Box 41"/>
          <p:cNvSpPr txBox="1">
            <a:spLocks noChangeArrowheads="1"/>
          </p:cNvSpPr>
          <p:nvPr/>
        </p:nvSpPr>
        <p:spPr bwMode="auto">
          <a:xfrm>
            <a:off x="3174383" y="4688206"/>
            <a:ext cx="5580151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3200" dirty="0" err="1" smtClean="0">
                <a:solidFill>
                  <a:schemeClr val="bg1"/>
                </a:solidFill>
                <a:latin typeface="Arial" charset="0"/>
              </a:rPr>
              <a:t>Huygensův</a:t>
            </a:r>
            <a:r>
              <a:rPr lang="cs-CZ" sz="3200" dirty="0" smtClean="0">
                <a:solidFill>
                  <a:schemeClr val="bg1"/>
                </a:solidFill>
                <a:latin typeface="Arial" charset="0"/>
              </a:rPr>
              <a:t>-Fresnelův </a:t>
            </a:r>
            <a:r>
              <a:rPr lang="cs-CZ" sz="3200" dirty="0">
                <a:solidFill>
                  <a:schemeClr val="bg1"/>
                </a:solidFill>
                <a:latin typeface="Arial" charset="0"/>
              </a:rPr>
              <a:t>princip</a:t>
            </a:r>
            <a:endParaRPr lang="cs-CZ" sz="3200" dirty="0" smtClean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59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267700" cy="358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spor Hooke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			difrakce na dvojštěrbině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Vyhlášení ceny Francouzské akademie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Augustin Jean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Fresnel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světlo jako vlnění, které se skládá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Snaha o zavržení Fresnelovy teorie (Poisson x Arago)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Co je to sv</a:t>
            </a:r>
            <a:r>
              <a:rPr lang="cs-CZ" sz="4000" b="1" smtClean="0">
                <a:solidFill>
                  <a:schemeClr val="bg1"/>
                </a:solidFill>
                <a:latin typeface="Arial" charset="0"/>
              </a:rPr>
              <a:t>ětlo?</a:t>
            </a:r>
          </a:p>
        </p:txBody>
      </p:sp>
      <p:pic>
        <p:nvPicPr>
          <p:cNvPr id="24578" name="Picture 2" descr="http://www.cez-okno.net/files/clanok-subory-2013/svet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1436280"/>
            <a:ext cx="8017164" cy="52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0483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2677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- spor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Hooke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 dirty="0" err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: 			difrakce na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dvojštěrbině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Vyhlášení ceny Francouzské akademie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Augustin Jean </a:t>
            </a:r>
            <a:r>
              <a:rPr lang="cs-CZ" b="1" dirty="0">
                <a:solidFill>
                  <a:schemeClr val="bg1"/>
                </a:solidFill>
                <a:latin typeface="Arial" charset="0"/>
              </a:rPr>
              <a:t>Fresnel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: světlo jako vlnění, které se skládá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 Snaha o zavržení Fresnelovy teorie (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Poisson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x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Arago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endParaRPr lang="cs-CZ" dirty="0">
              <a:solidFill>
                <a:schemeClr val="bg1"/>
              </a:solidFill>
              <a:latin typeface="Arial" charset="0"/>
            </a:endParaRP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		</a:t>
            </a:r>
          </a:p>
        </p:txBody>
      </p:sp>
      <p:pic>
        <p:nvPicPr>
          <p:cNvPr id="20484" name="Obrázek 3" descr="Francois_Arago1786_1853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38" y="4886044"/>
            <a:ext cx="1431395" cy="1769536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20385" y="5395545"/>
            <a:ext cx="3108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Francois </a:t>
            </a: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Arago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(1786 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1853)</a:t>
            </a:r>
            <a:endParaRPr lang="cs-CZ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Od 17. do začátku 19. století</a:t>
            </a:r>
            <a:endParaRPr lang="cs-CZ" sz="28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1507" name="Text Box 41"/>
          <p:cNvSpPr txBox="1">
            <a:spLocks noChangeArrowheads="1"/>
          </p:cNvSpPr>
          <p:nvPr/>
        </p:nvSpPr>
        <p:spPr bwMode="auto">
          <a:xfrm>
            <a:off x="533400" y="1282700"/>
            <a:ext cx="82677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spor Hooke x Newton,  příklon ke korpuskulární teorii                            	po celé 18. století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konec 18. století … Thomas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Young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			difrakce na dvojštěrbině – interference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Vyhlášení ceny Francouzské akademie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Augustin Jean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Fresnel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: světlo jako vlnění, které se skládá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Snaha o zavržení Fresnelovy teorie (Poisson x Arago)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Rozpor s jevem polarizace světla odrazem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- Young, Arago: světlo je </a:t>
            </a:r>
            <a:r>
              <a:rPr lang="cs-CZ" b="1" u="sng">
                <a:solidFill>
                  <a:schemeClr val="bg1"/>
                </a:solidFill>
                <a:latin typeface="Arial" charset="0"/>
              </a:rPr>
              <a:t>příčné vlnění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803910" y="2827020"/>
            <a:ext cx="7597140" cy="881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FFCC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90500"/>
          </a:effectLst>
          <a:extLst/>
        </p:spPr>
        <p:txBody>
          <a:bodyPr wrap="square" tIns="108000" bIns="21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Jakou rychlostí se světlo šíří?</a:t>
            </a:r>
            <a:endParaRPr lang="cs-CZ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369" y="11049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První odhady rychlosti světla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7169" y="2044701"/>
            <a:ext cx="86867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>
                <a:solidFill>
                  <a:srgbClr val="FFC000"/>
                </a:solidFill>
                <a:latin typeface="Arial" charset="0"/>
              </a:rPr>
              <a:t>První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realistický odhad rychlosti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světla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Römer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(nápad údajně pochází od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Cassiniho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) na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základě pozorovaných nepravidelností v zatmění Jupiterova měsíčku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Io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. Získal řádově správnou hodnotu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c = 2 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endParaRPr lang="cs-CZ" sz="20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7" name="Picture 5" descr="E:\PREDNASK\Materialy_optika\Co_je_svetlo\Ole_Roemer1644_1710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9" t="3291" r="7039" b="17863"/>
          <a:stretch>
            <a:fillRect/>
          </a:stretch>
        </p:blipFill>
        <p:spPr bwMode="auto">
          <a:xfrm>
            <a:off x="674327" y="3556636"/>
            <a:ext cx="1497414" cy="1644014"/>
          </a:xfrm>
          <a:prstGeom prst="rect">
            <a:avLst/>
          </a:prstGeom>
          <a:noFill/>
          <a:ln w="28575">
            <a:solidFill>
              <a:srgbClr val="00C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7170" y="818833"/>
            <a:ext cx="868679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Návrh pokusu o změření konečné rychlosti světla. </a:t>
            </a: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Galilei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: dva pozorovatelé s lucernami. Realizováno po jeho smrti, neúspěšné. </a:t>
            </a:r>
            <a:r>
              <a:rPr lang="cs-CZ" sz="2000" dirty="0" err="1" smtClean="0">
                <a:solidFill>
                  <a:schemeClr val="bg1"/>
                </a:solidFill>
                <a:latin typeface="Arial" charset="0"/>
              </a:rPr>
              <a:t>Hook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: Neznamená to, že rychlost světla je nekonečná.</a:t>
            </a:r>
            <a:endParaRPr lang="cs-CZ" sz="20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217169" y="5371444"/>
            <a:ext cx="2411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Olaf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Rømer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(1644–1710)</a:t>
            </a:r>
          </a:p>
        </p:txBody>
      </p:sp>
      <p:pic>
        <p:nvPicPr>
          <p:cNvPr id="12" name="Picture 6" descr="Roem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t="2301" r="2818" b="2538"/>
          <a:stretch>
            <a:fillRect/>
          </a:stretch>
        </p:blipFill>
        <p:spPr bwMode="auto">
          <a:xfrm>
            <a:off x="3990024" y="3014197"/>
            <a:ext cx="2347526" cy="376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74369" y="11049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První odhady rychlosti světla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7168" y="1160800"/>
            <a:ext cx="8686799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Další upřesnění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– </a:t>
            </a: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při měření paralaxy hvězd zjistil odchylky v závislosti na poloze hvězdy vůči směru rotace Země – aberace hvězd. </a:t>
            </a:r>
            <a:r>
              <a:rPr lang="cs-CZ" sz="2000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vysvětlil aberaci konečnou rychlostí světla, kterou vypočetl na hodnotu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</a:t>
            </a: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2,95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endParaRPr lang="cs-CZ" sz="2000" dirty="0">
              <a:solidFill>
                <a:srgbClr val="FFC000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62064" y="5134151"/>
            <a:ext cx="24117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James </a:t>
            </a: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Bradley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(1693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1762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24578" name="Picture 2" descr="http://www.daviddarling.info/images/Bradl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67" y="2971324"/>
            <a:ext cx="1661126" cy="1926907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http://www.gsjournal.net/old/tieman/fg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04" y="2772830"/>
            <a:ext cx="3970655" cy="31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090" y="1905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První měření rychlosti světla </a:t>
            </a:r>
            <a:br>
              <a:rPr lang="cs-CZ" sz="2800" b="1" dirty="0" smtClean="0">
                <a:solidFill>
                  <a:srgbClr val="FFFFCC"/>
                </a:solidFill>
                <a:latin typeface="Arial" charset="0"/>
              </a:rPr>
            </a:br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v pozemských podmínkách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5275" y="1361440"/>
            <a:ext cx="86312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cs-CZ" sz="2000" dirty="0">
                <a:solidFill>
                  <a:srgbClr val="FFC000"/>
                </a:solidFill>
                <a:latin typeface="Arial" charset="0"/>
              </a:rPr>
              <a:t>První změření rychlosti světla v pozemských podmínkách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Fizeau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(1849) pomocí rychle rotujícího ozubeného kola s využitím stroboskopického principu. Určil rychlost světla ve vzduchu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c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= 3 x 10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8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m.s</a:t>
            </a:r>
            <a:r>
              <a:rPr lang="cs-CZ" sz="2000" baseline="30000" dirty="0">
                <a:solidFill>
                  <a:srgbClr val="FFC000"/>
                </a:solidFill>
                <a:latin typeface="Arial" charset="0"/>
              </a:rPr>
              <a:t>-1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(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s chybou 5</a:t>
            </a:r>
            <a:r>
              <a:rPr lang="en-US" sz="2000" dirty="0">
                <a:solidFill>
                  <a:schemeClr val="bg1"/>
                </a:solidFill>
                <a:latin typeface="Arial" charset="0"/>
              </a:rPr>
              <a:t>%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19464" name="Picture 8" descr="http://130.94.23.9/wigi/thumb.php?f=Fizeau.jpg&amp;w=17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65" y="2528115"/>
            <a:ext cx="1504375" cy="2108105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296025" y="4856793"/>
            <a:ext cx="28276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Armand Louis </a:t>
            </a:r>
            <a:endParaRPr lang="cs-CZ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Fizeau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(1819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1896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103188" y="3246120"/>
            <a:ext cx="6423342" cy="2514050"/>
            <a:chOff x="929" y="2387"/>
            <a:chExt cx="3901" cy="1416"/>
          </a:xfrm>
        </p:grpSpPr>
        <p:pic>
          <p:nvPicPr>
            <p:cNvPr id="12" name="Picture 6" descr="Fizeaus_cog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" t="4358" r="4327" b="69917"/>
            <a:stretch>
              <a:fillRect/>
            </a:stretch>
          </p:blipFill>
          <p:spPr bwMode="auto">
            <a:xfrm>
              <a:off x="929" y="2387"/>
              <a:ext cx="3901" cy="1416"/>
            </a:xfrm>
            <a:prstGeom prst="rect">
              <a:avLst/>
            </a:prstGeom>
            <a:noFill/>
            <a:ln w="222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4195" y="3612"/>
              <a:ext cx="454" cy="18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4" name="Rectangle 8"/>
            <p:cNvSpPr>
              <a:spLocks noChangeArrowheads="1"/>
            </p:cNvSpPr>
            <p:nvPr/>
          </p:nvSpPr>
          <p:spPr bwMode="auto">
            <a:xfrm>
              <a:off x="930" y="3702"/>
              <a:ext cx="454" cy="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1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20090" y="1905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První měření rychlosti světla </a:t>
            </a:r>
            <a:br>
              <a:rPr lang="cs-CZ" sz="2800" b="1" dirty="0" smtClean="0">
                <a:solidFill>
                  <a:srgbClr val="FFFFCC"/>
                </a:solidFill>
                <a:latin typeface="Arial" charset="0"/>
              </a:rPr>
            </a:br>
            <a:r>
              <a:rPr lang="cs-CZ" sz="2800" b="1" dirty="0" smtClean="0">
                <a:solidFill>
                  <a:srgbClr val="FFFFCC"/>
                </a:solidFill>
                <a:latin typeface="Arial" charset="0"/>
              </a:rPr>
              <a:t>v pozemských podmínkách</a:t>
            </a:r>
            <a:endParaRPr lang="cs-CZ" sz="2800" dirty="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95275" y="1144270"/>
            <a:ext cx="8631238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95000"/>
              </a:lnSpc>
            </a:pPr>
            <a:r>
              <a:rPr lang="cs-CZ" sz="2000" dirty="0" smtClean="0">
                <a:solidFill>
                  <a:srgbClr val="FFC000"/>
                </a:solidFill>
                <a:latin typeface="Arial" charset="0"/>
              </a:rPr>
              <a:t>Zpřesnění rychlosti </a:t>
            </a:r>
            <a:r>
              <a:rPr lang="cs-CZ" sz="2000" dirty="0">
                <a:solidFill>
                  <a:srgbClr val="FFC000"/>
                </a:solidFill>
                <a:latin typeface="Arial" charset="0"/>
              </a:rPr>
              <a:t>světla v pozemských podmínkách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</a:t>
            </a:r>
            <a:endParaRPr lang="cs-CZ" sz="2000" dirty="0" smtClean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r>
              <a:rPr lang="cs-CZ" sz="2000" b="1" dirty="0" err="1" smtClean="0">
                <a:solidFill>
                  <a:schemeClr val="bg1"/>
                </a:solidFill>
                <a:latin typeface="Arial" charset="0"/>
              </a:rPr>
              <a:t>Foucault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(1850) pomocí rychle rotujícího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zrcadla. Chyba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pod 1</a:t>
            </a:r>
            <a:r>
              <a:rPr lang="en-US" sz="2000" dirty="0" smtClean="0">
                <a:solidFill>
                  <a:schemeClr val="bg1"/>
                </a:solidFill>
                <a:latin typeface="Arial" charset="0"/>
              </a:rPr>
              <a:t>%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a změření rychlosti světla i v jiném látkovém prostředí 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(potvrzení nižší rychlosti v látce).</a:t>
            </a:r>
            <a:endParaRPr lang="cs-CZ" sz="2000" dirty="0">
              <a:solidFill>
                <a:schemeClr val="bg1"/>
              </a:solidFill>
              <a:latin typeface="Arial" charset="0"/>
            </a:endParaRPr>
          </a:p>
          <a:p>
            <a:pPr algn="just" eaLnBrk="1" hangingPunct="1">
              <a:lnSpc>
                <a:spcPct val="95000"/>
              </a:lnSpc>
            </a:pPr>
            <a:endParaRPr lang="en-US" sz="20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9462" name="Picture 6" descr="E:\PREDNASK\Materialy_optika\Co_je_svetlo\Jean_Bernard_Leon_Foucault1819-1868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2698542"/>
            <a:ext cx="1544955" cy="1953914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0" y="4822503"/>
            <a:ext cx="28276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Jean Bernard Leon </a:t>
            </a:r>
            <a:r>
              <a:rPr lang="cs-CZ" b="1" dirty="0" err="1" smtClean="0">
                <a:solidFill>
                  <a:schemeClr val="bg1"/>
                </a:solidFill>
                <a:latin typeface="Arial" charset="0"/>
              </a:rPr>
              <a:t>Foucault</a:t>
            </a:r>
            <a:endParaRPr lang="cs-CZ" b="1" dirty="0" smtClean="0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(1819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1868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  <p:pic>
        <p:nvPicPr>
          <p:cNvPr id="25602" name="Picture 2" descr="Foucault's method for measuring the speed of ligh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05" y="3166110"/>
            <a:ext cx="548639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0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803910" y="2827020"/>
            <a:ext cx="7597140" cy="14351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FFCC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90500"/>
          </a:effectLst>
          <a:extLst/>
        </p:spPr>
        <p:txBody>
          <a:bodyPr wrap="square" tIns="108000" bIns="21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Souvislost mezi světlem a elektřinou či magnetismem?</a:t>
            </a:r>
            <a:endParaRPr lang="cs-CZ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8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Překvapivé nalezení veličiny 3 x 10</a:t>
            </a:r>
            <a:r>
              <a:rPr lang="cs-CZ" sz="2800" b="1" baseline="30000" smtClean="0">
                <a:solidFill>
                  <a:srgbClr val="FFFFCC"/>
                </a:solidFill>
                <a:latin typeface="Arial" charset="0"/>
              </a:rPr>
              <a:t>8</a:t>
            </a: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 m.s</a:t>
            </a:r>
            <a:r>
              <a:rPr lang="cs-CZ" sz="2800" b="1" baseline="30000" smtClean="0">
                <a:solidFill>
                  <a:srgbClr val="FFFFCC"/>
                </a:solidFill>
                <a:latin typeface="Arial" charset="0"/>
              </a:rPr>
              <a:t>-1</a:t>
            </a: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 </a:t>
            </a:r>
            <a:br>
              <a:rPr lang="cs-CZ" sz="2800" b="1" smtClean="0">
                <a:solidFill>
                  <a:srgbClr val="FFFFCC"/>
                </a:solidFill>
                <a:latin typeface="Arial" charset="0"/>
              </a:rPr>
            </a:b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v oblasti elektřiny a magnetismu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04800" y="1096963"/>
            <a:ext cx="85344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 V 19.století řešení soustavy jednotek. Pro mechaniku soustava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CGS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 (</a:t>
            </a:r>
            <a:r>
              <a:rPr lang="cs-CZ" u="sng">
                <a:solidFill>
                  <a:schemeClr val="bg1"/>
                </a:solidFill>
                <a:latin typeface="Arial" charset="0"/>
              </a:rPr>
              <a:t>C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entimetr </a:t>
            </a:r>
            <a:r>
              <a:rPr lang="cs-CZ" u="sng">
                <a:solidFill>
                  <a:schemeClr val="bg1"/>
                </a:solidFill>
                <a:latin typeface="Arial" charset="0"/>
              </a:rPr>
              <a:t>G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ram </a:t>
            </a:r>
            <a:r>
              <a:rPr lang="cs-CZ" u="sng">
                <a:solidFill>
                  <a:schemeClr val="bg1"/>
                </a:solidFill>
                <a:latin typeface="Arial" charset="0"/>
              </a:rPr>
              <a:t>S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ekunda)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  <a:buFontTx/>
              <a:buChar char="-"/>
            </a:pPr>
            <a:r>
              <a:rPr lang="cs-CZ">
                <a:solidFill>
                  <a:schemeClr val="bg1"/>
                </a:solidFill>
                <a:latin typeface="Arial" charset="0"/>
              </a:rPr>
              <a:t>Pro oblast elektřiny a magnetismu řešení pomocí fyzikálních rovnic. Dvě možná řešení:</a:t>
            </a:r>
            <a:endParaRPr lang="cs-CZ" baseline="300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3557588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0" y="2895600"/>
            <a:ext cx="5181600" cy="1447800"/>
            <a:chOff x="2400" y="1824"/>
            <a:chExt cx="3264" cy="912"/>
          </a:xfrm>
        </p:grpSpPr>
        <p:sp>
          <p:nvSpPr>
            <p:cNvPr id="23564" name="Rectangle 4"/>
            <p:cNvSpPr>
              <a:spLocks noChangeArrowheads="1"/>
            </p:cNvSpPr>
            <p:nvPr/>
          </p:nvSpPr>
          <p:spPr bwMode="auto">
            <a:xfrm>
              <a:off x="2400" y="1824"/>
              <a:ext cx="3264" cy="9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65" name="Object 5"/>
            <p:cNvGraphicFramePr>
              <a:graphicFrameLocks noChangeAspect="1"/>
            </p:cNvGraphicFramePr>
            <p:nvPr/>
          </p:nvGraphicFramePr>
          <p:xfrm>
            <a:off x="2448" y="1968"/>
            <a:ext cx="3168" cy="6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2" r:id="rId3" imgW="2032000" imgH="444500" progId="Equation.3">
                    <p:embed/>
                  </p:oleObj>
                </mc:Choice>
                <mc:Fallback>
                  <p:oleObj r:id="rId3" imgW="2032000" imgH="44450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8" y="1968"/>
                          <a:ext cx="3168" cy="6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361950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810000" y="4953000"/>
            <a:ext cx="5181600" cy="1447800"/>
            <a:chOff x="2400" y="3120"/>
            <a:chExt cx="3264" cy="912"/>
          </a:xfrm>
        </p:grpSpPr>
        <p:sp>
          <p:nvSpPr>
            <p:cNvPr id="23562" name="Rectangle 7"/>
            <p:cNvSpPr>
              <a:spLocks noChangeArrowheads="1"/>
            </p:cNvSpPr>
            <p:nvPr/>
          </p:nvSpPr>
          <p:spPr bwMode="auto">
            <a:xfrm>
              <a:off x="2400" y="3120"/>
              <a:ext cx="3264" cy="912"/>
            </a:xfrm>
            <a:prstGeom prst="rect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3563" name="Object 8"/>
            <p:cNvGraphicFramePr>
              <a:graphicFrameLocks noChangeAspect="1"/>
            </p:cNvGraphicFramePr>
            <p:nvPr/>
          </p:nvGraphicFramePr>
          <p:xfrm>
            <a:off x="2544" y="3216"/>
            <a:ext cx="2880" cy="6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603" r:id="rId5" imgW="1905000" imgH="444500" progId="Equation.3">
                    <p:embed/>
                  </p:oleObj>
                </mc:Choice>
                <mc:Fallback>
                  <p:oleObj r:id="rId5" imgW="1905000" imgH="4445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4" y="3216"/>
                          <a:ext cx="2880" cy="6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61" name="Text Box 3"/>
          <p:cNvSpPr txBox="1">
            <a:spLocks noChangeArrowheads="1"/>
          </p:cNvSpPr>
          <p:nvPr/>
        </p:nvSpPr>
        <p:spPr bwMode="auto">
          <a:xfrm>
            <a:off x="271463" y="2925763"/>
            <a:ext cx="32480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1. Coulombův zákon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         soustava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CGSE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[ Q ]</a:t>
            </a:r>
            <a:r>
              <a:rPr lang="cs-CZ" baseline="-25000">
                <a:solidFill>
                  <a:schemeClr val="bg1"/>
                </a:solidFill>
                <a:latin typeface="Arial" charset="0"/>
              </a:rPr>
              <a:t>E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= g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1/2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cm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3/2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s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-1</a:t>
            </a:r>
          </a:p>
        </p:txBody>
      </p:sp>
      <p:sp>
        <p:nvSpPr>
          <p:cNvPr id="2062" name="Text Box 3"/>
          <p:cNvSpPr txBox="1">
            <a:spLocks noChangeArrowheads="1"/>
          </p:cNvSpPr>
          <p:nvPr/>
        </p:nvSpPr>
        <p:spPr bwMode="auto">
          <a:xfrm>
            <a:off x="215900" y="4838700"/>
            <a:ext cx="3481388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en-US">
                <a:solidFill>
                  <a:schemeClr val="bg1"/>
                </a:solidFill>
                <a:latin typeface="Arial" charset="0"/>
              </a:rPr>
              <a:t>2</a:t>
            </a:r>
            <a:r>
              <a:rPr lang="cs-CZ">
                <a:solidFill>
                  <a:schemeClr val="bg1"/>
                </a:solidFill>
                <a:latin typeface="Arial" charset="0"/>
              </a:rPr>
              <a:t>. síla mezi vodiči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         soustava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CGSM</a:t>
            </a:r>
          </a:p>
          <a:p>
            <a:pPr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b="1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[ Q ]</a:t>
            </a:r>
            <a:r>
              <a:rPr lang="cs-CZ" baseline="-25000">
                <a:solidFill>
                  <a:schemeClr val="bg1"/>
                </a:solidFill>
                <a:latin typeface="Arial" charset="0"/>
              </a:rPr>
              <a:t>M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 = g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1/2</a:t>
            </a:r>
            <a:r>
              <a:rPr lang="en-US">
                <a:solidFill>
                  <a:schemeClr val="bg1"/>
                </a:solidFill>
                <a:latin typeface="Arial" charset="0"/>
              </a:rPr>
              <a:t>cm</a:t>
            </a:r>
            <a:r>
              <a:rPr lang="cs-CZ" baseline="30000">
                <a:solidFill>
                  <a:schemeClr val="bg1"/>
                </a:solidFill>
                <a:latin typeface="Arial" charset="0"/>
              </a:rPr>
              <a:t>1</a:t>
            </a:r>
            <a:r>
              <a:rPr lang="en-US" baseline="30000">
                <a:solidFill>
                  <a:schemeClr val="bg1"/>
                </a:solidFill>
                <a:latin typeface="Arial" charset="0"/>
              </a:rPr>
              <a:t>/2</a:t>
            </a:r>
            <a:endParaRPr lang="cs-CZ" baseline="30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  <p:bldP spid="206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Překvapivé nalezení veličiny 3 x 10</a:t>
            </a:r>
            <a:r>
              <a:rPr lang="cs-CZ" sz="2800" b="1" baseline="30000" smtClean="0">
                <a:solidFill>
                  <a:srgbClr val="FFFFCC"/>
                </a:solidFill>
                <a:latin typeface="Arial" charset="0"/>
              </a:rPr>
              <a:t>8</a:t>
            </a: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 m.s</a:t>
            </a:r>
            <a:r>
              <a:rPr lang="cs-CZ" sz="2800" b="1" baseline="30000" smtClean="0">
                <a:solidFill>
                  <a:srgbClr val="FFFFCC"/>
                </a:solidFill>
                <a:latin typeface="Arial" charset="0"/>
              </a:rPr>
              <a:t>-1</a:t>
            </a: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 </a:t>
            </a:r>
            <a:br>
              <a:rPr lang="cs-CZ" sz="2800" b="1" smtClean="0">
                <a:solidFill>
                  <a:srgbClr val="FFFFCC"/>
                </a:solidFill>
                <a:latin typeface="Arial" charset="0"/>
              </a:rPr>
            </a:br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v oblasti elektřiny a magnetismu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2386013"/>
            <a:ext cx="91440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Velikost obou jednotek náboje je možné určit měřením</a:t>
            </a:r>
          </a:p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3200" b="1">
                <a:solidFill>
                  <a:srgbClr val="FFCC99"/>
                </a:solidFill>
                <a:latin typeface="Arial" charset="0"/>
              </a:rPr>
              <a:t>Výsledek:  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[ Q ]</a:t>
            </a:r>
            <a:r>
              <a:rPr lang="cs-CZ" sz="3200" b="1" baseline="-25000">
                <a:solidFill>
                  <a:srgbClr val="FFCC99"/>
                </a:solidFill>
                <a:latin typeface="Arial" charset="0"/>
              </a:rPr>
              <a:t>E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/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 [ Q ]</a:t>
            </a:r>
            <a:r>
              <a:rPr lang="cs-CZ" sz="3200" b="1" baseline="-25000">
                <a:solidFill>
                  <a:srgbClr val="FFCC99"/>
                </a:solidFill>
                <a:latin typeface="Arial" charset="0"/>
              </a:rPr>
              <a:t>M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 = 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3 x 10</a:t>
            </a:r>
            <a:r>
              <a:rPr lang="cs-CZ" sz="3200" b="1" baseline="30000">
                <a:solidFill>
                  <a:srgbClr val="FFCC99"/>
                </a:solidFill>
                <a:latin typeface="Arial" charset="0"/>
              </a:rPr>
              <a:t>10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cm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FFCC99"/>
                </a:solidFill>
                <a:latin typeface="Arial" charset="0"/>
              </a:rPr>
              <a:t>s</a:t>
            </a:r>
            <a:r>
              <a:rPr lang="en-US" sz="3200" b="1" baseline="30000">
                <a:solidFill>
                  <a:srgbClr val="FFCC99"/>
                </a:solidFill>
                <a:latin typeface="Arial" charset="0"/>
              </a:rPr>
              <a:t>-1</a:t>
            </a:r>
            <a:r>
              <a:rPr lang="cs-CZ" sz="3200" b="1">
                <a:solidFill>
                  <a:srgbClr val="FFCC99"/>
                </a:solidFill>
                <a:latin typeface="Arial" charset="0"/>
              </a:rPr>
              <a:t>   ! ! </a:t>
            </a:r>
            <a:endParaRPr lang="en-US" sz="3200" b="1" baseline="30000">
              <a:solidFill>
                <a:srgbClr val="FFCC99"/>
              </a:solidFill>
              <a:latin typeface="Arial" charset="0"/>
            </a:endParaRPr>
          </a:p>
        </p:txBody>
      </p:sp>
      <p:sp>
        <p:nvSpPr>
          <p:cNvPr id="24580" name="Text Box 10"/>
          <p:cNvSpPr txBox="1">
            <a:spLocks noChangeArrowheads="1"/>
          </p:cNvSpPr>
          <p:nvPr/>
        </p:nvSpPr>
        <p:spPr bwMode="auto">
          <a:xfrm>
            <a:off x="354013" y="4473575"/>
            <a:ext cx="85344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Zpřesňování hodnot tohoto poměru i rychlosti světla ve vakuu </a:t>
            </a:r>
            <a:r>
              <a:rPr lang="cs-CZ">
                <a:solidFill>
                  <a:schemeClr val="bg1"/>
                </a:solidFill>
                <a:latin typeface="Arial" charset="0"/>
                <a:sym typeface="Symbol" pitchFamily="18" charset="2"/>
              </a:rPr>
              <a:t> nejde o nahodilou shodu</a:t>
            </a:r>
            <a:endParaRPr lang="en-US" baseline="30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  <a:latin typeface="Arial" charset="0"/>
              </a:rPr>
              <a:t>Co je to sv</a:t>
            </a:r>
            <a:r>
              <a:rPr lang="cs-CZ" sz="4000" b="1" smtClean="0">
                <a:solidFill>
                  <a:schemeClr val="bg1"/>
                </a:solidFill>
                <a:latin typeface="Arial" charset="0"/>
              </a:rPr>
              <a:t>ětlo?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711200" y="2374900"/>
            <a:ext cx="80010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CC99"/>
              </a:buClr>
              <a:buFontTx/>
              <a:buAutoNum type="arabicPeriod"/>
            </a:pPr>
            <a:r>
              <a:rPr lang="cs-CZ" sz="2800">
                <a:solidFill>
                  <a:srgbClr val="FFFFCC"/>
                </a:solidFill>
                <a:latin typeface="Arial" charset="0"/>
              </a:rPr>
              <a:t>17. století – souboj o otázku způsobu šíření</a:t>
            </a:r>
            <a:r>
              <a:rPr lang="en-US" sz="2800">
                <a:solidFill>
                  <a:srgbClr val="FFFFCC"/>
                </a:solidFill>
                <a:latin typeface="Arial" charset="0"/>
              </a:rPr>
              <a:t> </a:t>
            </a:r>
            <a:r>
              <a:rPr lang="cs-CZ" sz="2800">
                <a:solidFill>
                  <a:srgbClr val="FFFFCC"/>
                </a:solidFill>
                <a:latin typeface="Arial" charset="0"/>
              </a:rPr>
              <a:t>světla</a:t>
            </a:r>
          </a:p>
          <a:p>
            <a:pPr eaLnBrk="1" hangingPunct="1">
              <a:spcBef>
                <a:spcPct val="50000"/>
              </a:spcBef>
              <a:buClr>
                <a:srgbClr val="FFCC99"/>
              </a:buClr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2.</a:t>
            </a:r>
            <a:r>
              <a:rPr lang="cs-CZ" sz="2800">
                <a:solidFill>
                  <a:srgbClr val="FFFFCC"/>
                </a:solidFill>
                <a:latin typeface="Arial" charset="0"/>
              </a:rPr>
              <a:t>  Začátek 19. století – konečné vyřešení otázky šíření světla z pohledu klasické fyziky</a:t>
            </a:r>
          </a:p>
          <a:p>
            <a:pPr eaLnBrk="1" hangingPunct="1">
              <a:spcBef>
                <a:spcPct val="50000"/>
              </a:spcBef>
              <a:buClr>
                <a:srgbClr val="FFCC99"/>
              </a:buClr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3.</a:t>
            </a:r>
            <a:r>
              <a:rPr lang="cs-CZ" sz="2800">
                <a:solidFill>
                  <a:srgbClr val="FFFFCC"/>
                </a:solidFill>
                <a:latin typeface="Arial" charset="0"/>
              </a:rPr>
              <a:t>  Polovina 19. století – existuje souvislost mezi světlem a jevy elektřiny a magnetismu?</a:t>
            </a:r>
          </a:p>
        </p:txBody>
      </p:sp>
    </p:spTree>
    <p:extLst>
      <p:ext uri="{BB962C8B-B14F-4D97-AF65-F5344CB8AC3E}">
        <p14:creationId xmlns:p14="http://schemas.microsoft.com/office/powerpoint/2010/main" val="65908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2800" b="1" smtClean="0">
                <a:solidFill>
                  <a:srgbClr val="FFFFCC"/>
                </a:solidFill>
                <a:latin typeface="Arial" charset="0"/>
              </a:rPr>
              <a:t>Konečné vyřešení problému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38113" y="752475"/>
            <a:ext cx="5946775" cy="422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b="1" dirty="0" smtClean="0">
                <a:solidFill>
                  <a:schemeClr val="bg1"/>
                </a:solidFill>
                <a:latin typeface="Arial" charset="0"/>
              </a:rPr>
              <a:t>Maxwell</a:t>
            </a:r>
            <a:r>
              <a:rPr lang="cs-CZ" sz="20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(1865) – vytvořil soustavu diferenciálních rovnic (Maxwellovy rovnice), které shrnovaly známé zákonitosti elektrostatického pole, </a:t>
            </a:r>
            <a:r>
              <a:rPr lang="cs-CZ" sz="2000" dirty="0" err="1">
                <a:solidFill>
                  <a:schemeClr val="bg1"/>
                </a:solidFill>
                <a:latin typeface="Arial" charset="0"/>
              </a:rPr>
              <a:t>magnetostatického</a:t>
            </a:r>
            <a:r>
              <a:rPr lang="cs-CZ" sz="2000" dirty="0">
                <a:solidFill>
                  <a:schemeClr val="bg1"/>
                </a:solidFill>
                <a:latin typeface="Arial" charset="0"/>
              </a:rPr>
              <a:t> pole, elektromagnetické indukce a vytváření magnetického pole kolem vodiče protékaného proudem. Soustavu ještě doplnil jedním členem.</a:t>
            </a:r>
          </a:p>
          <a:p>
            <a:pPr lvl="4" algn="just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000" dirty="0">
                <a:solidFill>
                  <a:schemeClr val="bg1"/>
                </a:solidFill>
                <a:latin typeface="Arial" charset="0"/>
              </a:rPr>
              <a:t>Bylo možné ukázat, že tato soustava má řešení v podobě příčného elektromagnetického vlnění, které nese energii (proto se může nazývat záření) a ve vakuu se šíří rychlostí 		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c = 3 x 10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8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m.s</a:t>
            </a:r>
            <a:r>
              <a:rPr lang="cs-CZ" baseline="30000" dirty="0">
                <a:solidFill>
                  <a:schemeClr val="bg1"/>
                </a:solidFill>
                <a:latin typeface="Arial" charset="0"/>
              </a:rPr>
              <a:t>-1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 .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5111750"/>
            <a:ext cx="8534400" cy="155098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Závěr ze 70. let 19.století:</a:t>
            </a:r>
          </a:p>
          <a:p>
            <a:pPr lvl="4" algn="ctr" eaLnBrk="1" hangingPunct="1">
              <a:lnSpc>
                <a:spcPct val="95000"/>
              </a:lnSpc>
              <a:spcBef>
                <a:spcPct val="70000"/>
              </a:spcBef>
            </a:pPr>
            <a:r>
              <a:rPr lang="cs-CZ" sz="2800" b="1">
                <a:solidFill>
                  <a:srgbClr val="FFFFCC"/>
                </a:solidFill>
                <a:latin typeface="Arial" charset="0"/>
              </a:rPr>
              <a:t>Světlo je elektromagnetické záření z určitého frekvenčního oboru</a:t>
            </a:r>
            <a:endParaRPr lang="en-US" sz="2800" b="1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25605" name="Obrázek 6" descr="maxwell.jp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127654"/>
            <a:ext cx="1754188" cy="1927225"/>
          </a:xfrm>
          <a:prstGeom prst="rect">
            <a:avLst/>
          </a:prstGeom>
          <a:noFill/>
          <a:ln w="1587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98168" y="3165153"/>
            <a:ext cx="253095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James </a:t>
            </a:r>
            <a:r>
              <a:rPr lang="cs-CZ" dirty="0" err="1">
                <a:solidFill>
                  <a:schemeClr val="bg1"/>
                </a:solidFill>
                <a:latin typeface="Arial" charset="0"/>
              </a:rPr>
              <a:t>Clerk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cs-CZ" b="1" dirty="0" smtClean="0">
                <a:solidFill>
                  <a:schemeClr val="bg1"/>
                </a:solidFill>
                <a:latin typeface="Arial" charset="0"/>
              </a:rPr>
              <a:t>Maxwell</a:t>
            </a:r>
          </a:p>
          <a:p>
            <a:pPr algn="ctr" eaLnBrk="1" hangingPunct="1">
              <a:spcBef>
                <a:spcPts val="0"/>
              </a:spcBef>
            </a:pPr>
            <a:r>
              <a:rPr lang="cs-CZ" dirty="0">
                <a:solidFill>
                  <a:schemeClr val="bg1"/>
                </a:solidFill>
                <a:latin typeface="Arial" charset="0"/>
              </a:rPr>
              <a:t>(1831 – </a:t>
            </a:r>
            <a:r>
              <a:rPr lang="cs-CZ" dirty="0" smtClean="0">
                <a:solidFill>
                  <a:schemeClr val="bg1"/>
                </a:solidFill>
                <a:latin typeface="Arial" charset="0"/>
              </a:rPr>
              <a:t>1879</a:t>
            </a:r>
            <a:r>
              <a:rPr lang="cs-CZ" dirty="0">
                <a:solidFill>
                  <a:schemeClr val="bg1"/>
                </a:solidFill>
                <a:latin typeface="Arial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pic>
        <p:nvPicPr>
          <p:cNvPr id="40963" name="Picture 3" descr="E:\PREDNASK\KurzRS\podklady\EM-wav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40" y="3933408"/>
            <a:ext cx="21717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E:\PREDNASK\Materialy_optika\elmag_vlna\elmag_vlna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5" y="2236628"/>
            <a:ext cx="4627563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742950" y="1131570"/>
            <a:ext cx="7658100" cy="102552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sz="2000" u="sng">
                <a:solidFill>
                  <a:schemeClr val="bg1"/>
                </a:solidFill>
                <a:latin typeface="Arial" charset="0"/>
              </a:rPr>
              <a:t>Postupná elektromagnetická vlna:</a:t>
            </a:r>
          </a:p>
          <a:p>
            <a:pPr eaLnBrk="1" hangingPunct="1"/>
            <a:r>
              <a:rPr lang="cs-CZ" sz="2000">
                <a:solidFill>
                  <a:schemeClr val="bg1"/>
                </a:solidFill>
                <a:latin typeface="Arial" charset="0"/>
              </a:rPr>
              <a:t>Elektrické a magnetické pole osciluje ve vzájemně kolmých směrech ve fázi; obě komponenty jsou kolmé na směr šíření</a:t>
            </a: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7078980" y="3093720"/>
            <a:ext cx="1447800" cy="457200"/>
          </a:xfrm>
          <a:prstGeom prst="wedgeRectCallout">
            <a:avLst>
              <a:gd name="adj1" fmla="val -39583"/>
              <a:gd name="adj2" fmla="val 273611"/>
            </a:avLst>
          </a:prstGeom>
          <a:solidFill>
            <a:srgbClr val="FF99CC"/>
          </a:soli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 err="1">
                <a:solidFill>
                  <a:schemeClr val="tx2"/>
                </a:solidFill>
                <a:latin typeface="Arial" charset="0"/>
              </a:rPr>
              <a:t>frekvence</a:t>
            </a:r>
            <a:endParaRPr lang="cs-CZ" sz="2000" b="1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61023" y="4317056"/>
            <a:ext cx="2139950" cy="1833562"/>
            <a:chOff x="2360" y="2637"/>
            <a:chExt cx="1336" cy="1155"/>
          </a:xfrm>
        </p:grpSpPr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544" y="3504"/>
              <a:ext cx="1152" cy="288"/>
            </a:xfrm>
            <a:prstGeom prst="wedgeRectCallout">
              <a:avLst>
                <a:gd name="adj1" fmla="val -40278"/>
                <a:gd name="adj2" fmla="val -304861"/>
              </a:avLst>
            </a:prstGeom>
            <a:solidFill>
              <a:srgbClr val="FF99CC"/>
            </a:solidFill>
            <a:ln w="19050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cs-CZ" sz="2000" b="1" dirty="0" smtClean="0">
                  <a:solidFill>
                    <a:schemeClr val="tx2"/>
                  </a:solidFill>
                  <a:latin typeface="Arial" charset="0"/>
                </a:rPr>
                <a:t>vlnová </a:t>
              </a:r>
              <a:r>
                <a:rPr lang="cs-CZ" sz="2000" b="1" dirty="0">
                  <a:solidFill>
                    <a:schemeClr val="tx2"/>
                  </a:solidFill>
                  <a:latin typeface="Arial" charset="0"/>
                </a:rPr>
                <a:t>délka</a:t>
              </a:r>
            </a:p>
          </p:txBody>
        </p:sp>
        <p:sp>
          <p:nvSpPr>
            <p:cNvPr id="26633" name="AutoShape 9"/>
            <p:cNvSpPr>
              <a:spLocks/>
            </p:cNvSpPr>
            <p:nvPr/>
          </p:nvSpPr>
          <p:spPr bwMode="auto">
            <a:xfrm rot="4057254">
              <a:off x="2552" y="2445"/>
              <a:ext cx="143" cy="528"/>
            </a:xfrm>
            <a:prstGeom prst="rightBrace">
              <a:avLst>
                <a:gd name="adj1" fmla="val 30769"/>
                <a:gd name="adj2" fmla="val 50000"/>
              </a:avLst>
            </a:prstGeom>
            <a:noFill/>
            <a:ln w="285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ovéPole 2"/>
          <p:cNvSpPr txBox="1"/>
          <p:nvPr/>
        </p:nvSpPr>
        <p:spPr>
          <a:xfrm>
            <a:off x="1287780" y="6229349"/>
            <a:ext cx="6568440" cy="461665"/>
          </a:xfrm>
          <a:prstGeom prst="rect">
            <a:avLst/>
          </a:prstGeom>
          <a:solidFill>
            <a:srgbClr val="F5ECD7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vlnová délka  x  frekvence  =  rychlost šíření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7" grpId="0" animBg="1" autoUpdateAnimBg="0"/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grpSp>
        <p:nvGrpSpPr>
          <p:cNvPr id="27651" name="Group 22"/>
          <p:cNvGrpSpPr>
            <a:grpSpLocks/>
          </p:cNvGrpSpPr>
          <p:nvPr/>
        </p:nvGrpSpPr>
        <p:grpSpPr bwMode="auto">
          <a:xfrm>
            <a:off x="0" y="1339850"/>
            <a:ext cx="9144000" cy="4176713"/>
            <a:chOff x="0" y="844"/>
            <a:chExt cx="5760" cy="2631"/>
          </a:xfrm>
        </p:grpSpPr>
        <p:pic>
          <p:nvPicPr>
            <p:cNvPr id="27666" name="Picture 10" descr="EMSp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07"/>
            <a:stretch>
              <a:fillRect/>
            </a:stretch>
          </p:blipFill>
          <p:spPr bwMode="auto">
            <a:xfrm>
              <a:off x="0" y="844"/>
              <a:ext cx="5760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 Box 18"/>
            <p:cNvSpPr txBox="1">
              <a:spLocks noChangeArrowheads="1"/>
            </p:cNvSpPr>
            <p:nvPr/>
          </p:nvSpPr>
          <p:spPr bwMode="auto">
            <a:xfrm>
              <a:off x="114" y="2050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Typ záření</a:t>
              </a:r>
            </a:p>
            <a:p>
              <a:pPr eaLnBrk="1" hangingPunct="1"/>
              <a:endParaRPr lang="cs-CZ" sz="1200" b="1">
                <a:latin typeface="Arial" charset="0"/>
              </a:endParaRPr>
            </a:p>
          </p:txBody>
        </p:sp>
        <p:sp>
          <p:nvSpPr>
            <p:cNvPr id="27668" name="Text Box 19"/>
            <p:cNvSpPr txBox="1">
              <a:spLocks noChangeArrowheads="1"/>
            </p:cNvSpPr>
            <p:nvPr/>
          </p:nvSpPr>
          <p:spPr bwMode="auto">
            <a:xfrm>
              <a:off x="113" y="174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Velikost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vlnové délky</a:t>
              </a:r>
            </a:p>
          </p:txBody>
        </p:sp>
        <p:sp>
          <p:nvSpPr>
            <p:cNvPr id="27669" name="Text Box 20"/>
            <p:cNvSpPr txBox="1">
              <a:spLocks noChangeArrowheads="1"/>
            </p:cNvSpPr>
            <p:nvPr/>
          </p:nvSpPr>
          <p:spPr bwMode="auto">
            <a:xfrm>
              <a:off x="130" y="2732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Zdroje záření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</a:t>
              </a:r>
            </a:p>
          </p:txBody>
        </p:sp>
        <p:sp>
          <p:nvSpPr>
            <p:cNvPr id="27670" name="Text Box 21"/>
            <p:cNvSpPr txBox="1">
              <a:spLocks noChangeArrowheads="1"/>
            </p:cNvSpPr>
            <p:nvPr/>
          </p:nvSpPr>
          <p:spPr bwMode="auto">
            <a:xfrm>
              <a:off x="173" y="3089"/>
              <a:ext cx="524" cy="345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Frekvence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(kmitů za sekundu)</a:t>
              </a:r>
            </a:p>
          </p:txBody>
        </p:sp>
        <p:sp>
          <p:nvSpPr>
            <p:cNvPr id="27671" name="Text Box 17"/>
            <p:cNvSpPr txBox="1">
              <a:spLocks noChangeArrowheads="1"/>
            </p:cNvSpPr>
            <p:nvPr/>
          </p:nvSpPr>
          <p:spPr bwMode="auto">
            <a:xfrm>
              <a:off x="103" y="142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Vlnová délka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(v metrech)</a:t>
              </a:r>
            </a:p>
          </p:txBody>
        </p:sp>
      </p:grpSp>
      <p:sp>
        <p:nvSpPr>
          <p:cNvPr id="27652" name="Text Box 18"/>
          <p:cNvSpPr txBox="1">
            <a:spLocks noChangeArrowheads="1"/>
          </p:cNvSpPr>
          <p:nvPr/>
        </p:nvSpPr>
        <p:spPr bwMode="auto">
          <a:xfrm>
            <a:off x="1077913" y="2547938"/>
            <a:ext cx="515937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3" name="Text Box 18"/>
          <p:cNvSpPr txBox="1">
            <a:spLocks noChangeArrowheads="1"/>
          </p:cNvSpPr>
          <p:nvPr/>
        </p:nvSpPr>
        <p:spPr bwMode="auto">
          <a:xfrm>
            <a:off x="1035050" y="5272088"/>
            <a:ext cx="515938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4" name="Text Box 18"/>
          <p:cNvSpPr txBox="1">
            <a:spLocks noChangeArrowheads="1"/>
          </p:cNvSpPr>
          <p:nvPr/>
        </p:nvSpPr>
        <p:spPr bwMode="auto">
          <a:xfrm>
            <a:off x="8491538" y="2559050"/>
            <a:ext cx="515937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7655" name="Text Box 18"/>
          <p:cNvSpPr txBox="1">
            <a:spLocks noChangeArrowheads="1"/>
          </p:cNvSpPr>
          <p:nvPr/>
        </p:nvSpPr>
        <p:spPr bwMode="auto">
          <a:xfrm>
            <a:off x="8612188" y="5267325"/>
            <a:ext cx="411162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408113" y="3030538"/>
            <a:ext cx="4103687" cy="3384550"/>
            <a:chOff x="748" y="1888"/>
            <a:chExt cx="2585" cy="2132"/>
          </a:xfrm>
        </p:grpSpPr>
        <p:sp>
          <p:nvSpPr>
            <p:cNvPr id="27662" name="Rectangle 5"/>
            <p:cNvSpPr>
              <a:spLocks noChangeArrowheads="1"/>
            </p:cNvSpPr>
            <p:nvPr/>
          </p:nvSpPr>
          <p:spPr bwMode="auto">
            <a:xfrm>
              <a:off x="748" y="1888"/>
              <a:ext cx="1996" cy="2132"/>
            </a:xfrm>
            <a:prstGeom prst="rect">
              <a:avLst/>
            </a:prstGeom>
            <a:solidFill>
              <a:srgbClr val="FFCC99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AutoShape 6"/>
            <p:cNvSpPr>
              <a:spLocks noChangeArrowheads="1"/>
            </p:cNvSpPr>
            <p:nvPr/>
          </p:nvSpPr>
          <p:spPr bwMode="auto">
            <a:xfrm rot="6235167">
              <a:off x="2698" y="2342"/>
              <a:ext cx="953" cy="317"/>
            </a:xfrm>
            <a:prstGeom prst="curvedDownArrow">
              <a:avLst>
                <a:gd name="adj1" fmla="val 60126"/>
                <a:gd name="adj2" fmla="val 120252"/>
                <a:gd name="adj3" fmla="val 33333"/>
              </a:avLst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839" y="1939"/>
              <a:ext cx="1860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Objev infračerveného záření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               1800</a:t>
              </a: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cs-CZ" sz="2000">
                  <a:solidFill>
                    <a:schemeClr val="tx2"/>
                  </a:solidFill>
                  <a:latin typeface="Arial" charset="0"/>
                  <a:cs typeface="Arial" charset="0"/>
                </a:rPr>
                <a:t>William</a:t>
              </a: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 Herschel</a:t>
              </a:r>
              <a:endParaRPr lang="en-US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5" name="Picture 8" descr="William_Herschel_1738_1822_IR_18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341"/>
              <a:ext cx="961" cy="13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Skupina 41"/>
          <p:cNvGrpSpPr>
            <a:grpSpLocks/>
          </p:cNvGrpSpPr>
          <p:nvPr/>
        </p:nvGrpSpPr>
        <p:grpSpPr bwMode="auto">
          <a:xfrm>
            <a:off x="5975350" y="2708275"/>
            <a:ext cx="3168650" cy="4149725"/>
            <a:chOff x="5975349" y="2708275"/>
            <a:chExt cx="3168651" cy="4149725"/>
          </a:xfrm>
        </p:grpSpPr>
        <p:sp>
          <p:nvSpPr>
            <p:cNvPr id="27658" name="AutoShape 10"/>
            <p:cNvSpPr>
              <a:spLocks noChangeArrowheads="1"/>
            </p:cNvSpPr>
            <p:nvPr/>
          </p:nvSpPr>
          <p:spPr bwMode="auto">
            <a:xfrm rot="-10476463" flipH="1" flipV="1">
              <a:off x="6443662" y="2708275"/>
              <a:ext cx="1512888" cy="503238"/>
            </a:xfrm>
            <a:prstGeom prst="curvedDownArrow">
              <a:avLst>
                <a:gd name="adj1" fmla="val 60126"/>
                <a:gd name="adj2" fmla="val 120252"/>
                <a:gd name="adj3" fmla="val 33333"/>
              </a:avLst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Rectangle 11"/>
            <p:cNvSpPr>
              <a:spLocks noChangeArrowheads="1"/>
            </p:cNvSpPr>
            <p:nvPr/>
          </p:nvSpPr>
          <p:spPr bwMode="auto">
            <a:xfrm>
              <a:off x="5975349" y="3473450"/>
              <a:ext cx="3168650" cy="3384550"/>
            </a:xfrm>
            <a:prstGeom prst="rect">
              <a:avLst/>
            </a:prstGeom>
            <a:solidFill>
              <a:srgbClr val="CC99FF">
                <a:alpha val="89803"/>
              </a:srgbClr>
            </a:solidFill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Text Box 12"/>
            <p:cNvSpPr txBox="1">
              <a:spLocks noChangeArrowheads="1"/>
            </p:cNvSpPr>
            <p:nvPr/>
          </p:nvSpPr>
          <p:spPr bwMode="auto">
            <a:xfrm>
              <a:off x="6011862" y="3644900"/>
              <a:ext cx="3132138" cy="31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Objev ultrafialového záření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cs-CZ" b="1">
                  <a:solidFill>
                    <a:schemeClr val="tx2"/>
                  </a:solidFill>
                  <a:latin typeface="Arial" charset="0"/>
                  <a:cs typeface="Arial" charset="0"/>
                </a:rPr>
                <a:t>                   1801</a:t>
              </a: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eaLnBrk="1" hangingPunct="1">
                <a:spcBef>
                  <a:spcPct val="50000"/>
                </a:spcBef>
              </a:pPr>
              <a:endParaRPr lang="cs-CZ" sz="2000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cs-CZ" sz="2000">
                  <a:solidFill>
                    <a:schemeClr val="tx2"/>
                  </a:solidFill>
                  <a:latin typeface="Arial" charset="0"/>
                  <a:cs typeface="Arial" charset="0"/>
                </a:rPr>
                <a:t>Johann Wilhelm </a:t>
              </a:r>
              <a:r>
                <a:rPr lang="cs-CZ" sz="2000" b="1">
                  <a:solidFill>
                    <a:schemeClr val="tx2"/>
                  </a:solidFill>
                  <a:latin typeface="Arial" charset="0"/>
                  <a:cs typeface="Arial" charset="0"/>
                </a:rPr>
                <a:t>Ritter</a:t>
              </a:r>
              <a:endParaRPr lang="en-US" b="1">
                <a:solidFill>
                  <a:schemeClr val="tx2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27661" name="Picture 13" descr="Johann_Wilhelm_Ritter_1776_1810_UV_18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6162" y="4373440"/>
              <a:ext cx="1524000" cy="1928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80772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Světlo j</a:t>
            </a:r>
            <a:r>
              <a:rPr lang="en-US" sz="3200" b="1" smtClean="0">
                <a:solidFill>
                  <a:srgbClr val="FFFFCC"/>
                </a:solidFill>
                <a:latin typeface="Arial" charset="0"/>
              </a:rPr>
              <a:t>e</a:t>
            </a:r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 elektromagnetické záření</a:t>
            </a:r>
          </a:p>
        </p:txBody>
      </p:sp>
      <p:grpSp>
        <p:nvGrpSpPr>
          <p:cNvPr id="28675" name="Group 22"/>
          <p:cNvGrpSpPr>
            <a:grpSpLocks/>
          </p:cNvGrpSpPr>
          <p:nvPr/>
        </p:nvGrpSpPr>
        <p:grpSpPr bwMode="auto">
          <a:xfrm>
            <a:off x="0" y="1339850"/>
            <a:ext cx="9144000" cy="4176713"/>
            <a:chOff x="0" y="844"/>
            <a:chExt cx="5760" cy="2631"/>
          </a:xfrm>
        </p:grpSpPr>
        <p:pic>
          <p:nvPicPr>
            <p:cNvPr id="28686" name="Picture 10" descr="EMSpec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007"/>
            <a:stretch>
              <a:fillRect/>
            </a:stretch>
          </p:blipFill>
          <p:spPr bwMode="auto">
            <a:xfrm>
              <a:off x="0" y="844"/>
              <a:ext cx="5760" cy="2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7" name="Text Box 18"/>
            <p:cNvSpPr txBox="1">
              <a:spLocks noChangeArrowheads="1"/>
            </p:cNvSpPr>
            <p:nvPr/>
          </p:nvSpPr>
          <p:spPr bwMode="auto">
            <a:xfrm>
              <a:off x="114" y="2050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Typ záření</a:t>
              </a:r>
            </a:p>
            <a:p>
              <a:pPr eaLnBrk="1" hangingPunct="1"/>
              <a:endParaRPr lang="cs-CZ" sz="1200" b="1">
                <a:latin typeface="Arial" charset="0"/>
              </a:endParaRPr>
            </a:p>
          </p:txBody>
        </p:sp>
        <p:sp>
          <p:nvSpPr>
            <p:cNvPr id="28688" name="Text Box 19"/>
            <p:cNvSpPr txBox="1">
              <a:spLocks noChangeArrowheads="1"/>
            </p:cNvSpPr>
            <p:nvPr/>
          </p:nvSpPr>
          <p:spPr bwMode="auto">
            <a:xfrm>
              <a:off x="113" y="174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Velikost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vlnové délky</a:t>
              </a:r>
            </a:p>
          </p:txBody>
        </p:sp>
        <p:sp>
          <p:nvSpPr>
            <p:cNvPr id="28689" name="Text Box 20"/>
            <p:cNvSpPr txBox="1">
              <a:spLocks noChangeArrowheads="1"/>
            </p:cNvSpPr>
            <p:nvPr/>
          </p:nvSpPr>
          <p:spPr bwMode="auto">
            <a:xfrm>
              <a:off x="130" y="2732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Zdroje záření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</a:t>
              </a:r>
            </a:p>
          </p:txBody>
        </p:sp>
        <p:sp>
          <p:nvSpPr>
            <p:cNvPr id="28690" name="Text Box 21"/>
            <p:cNvSpPr txBox="1">
              <a:spLocks noChangeArrowheads="1"/>
            </p:cNvSpPr>
            <p:nvPr/>
          </p:nvSpPr>
          <p:spPr bwMode="auto">
            <a:xfrm>
              <a:off x="173" y="3089"/>
              <a:ext cx="524" cy="345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Frekvence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(kmitů za sekundu)</a:t>
              </a:r>
            </a:p>
          </p:txBody>
        </p:sp>
        <p:sp>
          <p:nvSpPr>
            <p:cNvPr id="28691" name="Text Box 17"/>
            <p:cNvSpPr txBox="1">
              <a:spLocks noChangeArrowheads="1"/>
            </p:cNvSpPr>
            <p:nvPr/>
          </p:nvSpPr>
          <p:spPr bwMode="auto">
            <a:xfrm>
              <a:off x="103" y="1424"/>
              <a:ext cx="619" cy="230"/>
            </a:xfrm>
            <a:prstGeom prst="rect">
              <a:avLst/>
            </a:prstGeom>
            <a:solidFill>
              <a:srgbClr val="F5E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cs-CZ" sz="1200" b="1">
                  <a:latin typeface="Arial" charset="0"/>
                </a:rPr>
                <a:t>Vlnová délka</a:t>
              </a:r>
            </a:p>
            <a:p>
              <a:pPr eaLnBrk="1" hangingPunct="1"/>
              <a:r>
                <a:rPr lang="cs-CZ" sz="1200" b="1">
                  <a:latin typeface="Arial" charset="0"/>
                </a:rPr>
                <a:t> (v metrech)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046288" y="2465388"/>
            <a:ext cx="3233737" cy="4200525"/>
            <a:chOff x="1289" y="1553"/>
            <a:chExt cx="2037" cy="2646"/>
          </a:xfrm>
        </p:grpSpPr>
        <p:sp>
          <p:nvSpPr>
            <p:cNvPr id="28684" name="Line 11"/>
            <p:cNvSpPr>
              <a:spLocks noChangeShapeType="1"/>
            </p:cNvSpPr>
            <p:nvPr/>
          </p:nvSpPr>
          <p:spPr bwMode="auto">
            <a:xfrm>
              <a:off x="2771" y="1553"/>
              <a:ext cx="0" cy="22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1289" y="3559"/>
              <a:ext cx="2037" cy="6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dirty="0" smtClean="0">
                  <a:solidFill>
                    <a:srgbClr val="FF0000"/>
                  </a:solidFill>
                  <a:latin typeface="Arial" charset="0"/>
                </a:rPr>
                <a:t>Vlnová délka přestává být mnohem menší než běžné velikosti technických </a:t>
              </a:r>
              <a:r>
                <a:rPr lang="cs-CZ" sz="2000" dirty="0">
                  <a:solidFill>
                    <a:srgbClr val="FF0000"/>
                  </a:solidFill>
                  <a:latin typeface="Arial" charset="0"/>
                </a:rPr>
                <a:t>prvků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5648325" y="2465388"/>
            <a:ext cx="3359149" cy="4195763"/>
            <a:chOff x="3558" y="1553"/>
            <a:chExt cx="2116" cy="2643"/>
          </a:xfrm>
        </p:grpSpPr>
        <p:sp>
          <p:nvSpPr>
            <p:cNvPr id="28682" name="Line 12"/>
            <p:cNvSpPr>
              <a:spLocks noChangeShapeType="1"/>
            </p:cNvSpPr>
            <p:nvPr/>
          </p:nvSpPr>
          <p:spPr bwMode="auto">
            <a:xfrm>
              <a:off x="4246" y="1553"/>
              <a:ext cx="0" cy="2208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prstDash val="dash"/>
              <a:round/>
              <a:headEnd type="stealth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3558" y="3556"/>
              <a:ext cx="2116" cy="6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80008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000" dirty="0" smtClean="0">
                  <a:solidFill>
                    <a:srgbClr val="9900CC"/>
                  </a:solidFill>
                  <a:latin typeface="Arial" charset="0"/>
                </a:rPr>
                <a:t>Vlnová délka přestává být mnohem větší než meziatomové </a:t>
              </a:r>
              <a:r>
                <a:rPr lang="cs-CZ" sz="2000" dirty="0">
                  <a:solidFill>
                    <a:srgbClr val="9900CC"/>
                  </a:solidFill>
                  <a:latin typeface="Arial" charset="0"/>
                </a:rPr>
                <a:t>vzdálenosti</a:t>
              </a:r>
            </a:p>
          </p:txBody>
        </p:sp>
      </p:grpSp>
      <p:sp>
        <p:nvSpPr>
          <p:cNvPr id="28678" name="Text Box 18"/>
          <p:cNvSpPr txBox="1">
            <a:spLocks noChangeArrowheads="1"/>
          </p:cNvSpPr>
          <p:nvPr/>
        </p:nvSpPr>
        <p:spPr bwMode="auto">
          <a:xfrm>
            <a:off x="1077913" y="2547938"/>
            <a:ext cx="515937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79" name="Text Box 18"/>
          <p:cNvSpPr txBox="1">
            <a:spLocks noChangeArrowheads="1"/>
          </p:cNvSpPr>
          <p:nvPr/>
        </p:nvSpPr>
        <p:spPr bwMode="auto">
          <a:xfrm>
            <a:off x="1035050" y="5272088"/>
            <a:ext cx="515938" cy="246062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8491538" y="2559050"/>
            <a:ext cx="515937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  <p:sp>
        <p:nvSpPr>
          <p:cNvPr id="28681" name="Text Box 18"/>
          <p:cNvSpPr txBox="1">
            <a:spLocks noChangeArrowheads="1"/>
          </p:cNvSpPr>
          <p:nvPr/>
        </p:nvSpPr>
        <p:spPr bwMode="auto">
          <a:xfrm>
            <a:off x="8612188" y="5267325"/>
            <a:ext cx="411162" cy="246063"/>
          </a:xfrm>
          <a:prstGeom prst="rect">
            <a:avLst/>
          </a:prstGeom>
          <a:solidFill>
            <a:srgbClr val="F5EC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sz="800" b="1">
              <a:latin typeface="Arial" charset="0"/>
            </a:endParaRPr>
          </a:p>
          <a:p>
            <a:pPr eaLnBrk="1" hangingPunct="1"/>
            <a:endParaRPr lang="cs-CZ" sz="800" b="1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17. století</a:t>
            </a:r>
            <a:r>
              <a:rPr lang="cs-CZ" sz="3200" b="1" smtClean="0">
                <a:solidFill>
                  <a:schemeClr val="bg1"/>
                </a:solidFill>
                <a:latin typeface="Arial" charset="0"/>
              </a:rPr>
              <a:t> </a:t>
            </a:r>
            <a:br>
              <a:rPr lang="cs-CZ" sz="3200" b="1" smtClean="0">
                <a:solidFill>
                  <a:schemeClr val="bg1"/>
                </a:solidFill>
                <a:latin typeface="Arial" charset="0"/>
              </a:rPr>
            </a:br>
            <a:r>
              <a:rPr lang="cs-CZ" sz="3200" smtClean="0">
                <a:solidFill>
                  <a:srgbClr val="FFFFCC"/>
                </a:solidFill>
                <a:latin typeface="Arial" charset="0"/>
              </a:rPr>
              <a:t>období vzniku moderní fyziky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2884488"/>
            <a:ext cx="2362200" cy="544512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Co je světlo?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038600" y="1828800"/>
            <a:ext cx="3429000" cy="544513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světlo vzniká?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038600" y="2884488"/>
            <a:ext cx="3429000" cy="544512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působí?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038600" y="4038600"/>
            <a:ext cx="3429000" cy="544513"/>
          </a:xfrm>
          <a:prstGeom prst="rect">
            <a:avLst/>
          </a:prstGeom>
          <a:noFill/>
          <a:ln w="25400">
            <a:solidFill>
              <a:srgbClr val="FFCC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>
                <a:solidFill>
                  <a:srgbClr val="FFCC99"/>
                </a:solidFill>
                <a:latin typeface="Arial" charset="0"/>
              </a:rPr>
              <a:t>Jak se šíří?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19400" y="2971800"/>
            <a:ext cx="838200" cy="457200"/>
          </a:xfrm>
          <a:prstGeom prst="rightArrow">
            <a:avLst>
              <a:gd name="adj1" fmla="val 50000"/>
              <a:gd name="adj2" fmla="val 45833"/>
            </a:avLst>
          </a:prstGeom>
          <a:solidFill>
            <a:srgbClr val="FFCC99">
              <a:alpha val="50195"/>
            </a:srgbClr>
          </a:solidFill>
          <a:ln w="22225">
            <a:solidFill>
              <a:srgbClr val="FFCC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029200" y="4800600"/>
            <a:ext cx="3429000" cy="1306513"/>
            <a:chOff x="3168" y="3024"/>
            <a:chExt cx="2160" cy="823"/>
          </a:xfrm>
        </p:grpSpPr>
        <p:sp>
          <p:nvSpPr>
            <p:cNvPr id="5132" name="Text Box 9"/>
            <p:cNvSpPr txBox="1">
              <a:spLocks noChangeArrowheads="1"/>
            </p:cNvSpPr>
            <p:nvPr/>
          </p:nvSpPr>
          <p:spPr bwMode="auto">
            <a:xfrm>
              <a:off x="3168" y="3504"/>
              <a:ext cx="2160" cy="343"/>
            </a:xfrm>
            <a:prstGeom prst="rect">
              <a:avLst/>
            </a:prstGeom>
            <a:noFill/>
            <a:ln w="2540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800">
                  <a:solidFill>
                    <a:srgbClr val="FFFFCC"/>
                  </a:solidFill>
                  <a:latin typeface="Arial" charset="0"/>
                </a:rPr>
                <a:t>Jakou rychlostí?</a:t>
              </a:r>
            </a:p>
          </p:txBody>
        </p:sp>
        <p:sp>
          <p:nvSpPr>
            <p:cNvPr id="5133" name="Line 10"/>
            <p:cNvSpPr>
              <a:spLocks noChangeShapeType="1"/>
            </p:cNvSpPr>
            <p:nvPr/>
          </p:nvSpPr>
          <p:spPr bwMode="auto">
            <a:xfrm>
              <a:off x="3408" y="3024"/>
              <a:ext cx="624" cy="384"/>
            </a:xfrm>
            <a:prstGeom prst="line">
              <a:avLst/>
            </a:prstGeom>
            <a:noFill/>
            <a:ln w="22225">
              <a:solidFill>
                <a:srgbClr val="FFFF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09600" y="4724400"/>
            <a:ext cx="3581400" cy="1382713"/>
            <a:chOff x="384" y="2976"/>
            <a:chExt cx="2256" cy="871"/>
          </a:xfrm>
        </p:grpSpPr>
        <p:sp>
          <p:nvSpPr>
            <p:cNvPr id="5130" name="Text Box 8"/>
            <p:cNvSpPr txBox="1">
              <a:spLocks noChangeArrowheads="1"/>
            </p:cNvSpPr>
            <p:nvPr/>
          </p:nvSpPr>
          <p:spPr bwMode="auto">
            <a:xfrm>
              <a:off x="384" y="3504"/>
              <a:ext cx="2160" cy="343"/>
            </a:xfrm>
            <a:prstGeom prst="rect">
              <a:avLst/>
            </a:prstGeom>
            <a:noFill/>
            <a:ln w="25400">
              <a:solidFill>
                <a:srgbClr val="FFFF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cs-CZ" sz="2800">
                  <a:solidFill>
                    <a:srgbClr val="FFFFCC"/>
                  </a:solidFill>
                  <a:latin typeface="Arial" charset="0"/>
                </a:rPr>
                <a:t>Jakým způsobem?</a:t>
              </a:r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 flipH="1">
              <a:off x="1536" y="2976"/>
              <a:ext cx="1104" cy="480"/>
            </a:xfrm>
            <a:prstGeom prst="line">
              <a:avLst/>
            </a:prstGeom>
            <a:noFill/>
            <a:ln w="22225">
              <a:solidFill>
                <a:srgbClr val="FFFFCC"/>
              </a:solidFill>
              <a:round/>
              <a:headEnd/>
              <a:tailEnd type="arrow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 autoUpdateAnimBg="0"/>
      <p:bldP spid="4100" grpId="0" animBg="1" autoUpdateAnimBg="0"/>
      <p:bldP spid="4101" grpId="0" animBg="1" autoUpdateAnimBg="0"/>
      <p:bldP spid="4102" grpId="0" animBg="1" autoUpdateAnimBg="0"/>
      <p:bldP spid="41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8"/>
          <p:cNvSpPr txBox="1">
            <a:spLocks noChangeArrowheads="1"/>
          </p:cNvSpPr>
          <p:nvPr/>
        </p:nvSpPr>
        <p:spPr bwMode="auto">
          <a:xfrm>
            <a:off x="803910" y="2827020"/>
            <a:ext cx="7597140" cy="881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rgbClr val="FFFFCC"/>
            </a:solidFill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90500"/>
          </a:effectLst>
          <a:extLst/>
        </p:spPr>
        <p:txBody>
          <a:bodyPr wrap="square" tIns="108000" bIns="2160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Jakým </a:t>
            </a:r>
            <a:r>
              <a:rPr lang="cs-CZ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způsobem se světlo šíří?</a:t>
            </a:r>
            <a:endParaRPr lang="cs-CZ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Částicová (korpuskulární) teorie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6147" name="Picture 16" descr="I:\Co_je_svetlo\Rene_Descartes1596_1650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12963"/>
            <a:ext cx="2163763" cy="2630487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1371600" y="50292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Rene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Descartes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(1596 – 1650)</a:t>
            </a:r>
          </a:p>
        </p:txBody>
      </p:sp>
      <p:pic>
        <p:nvPicPr>
          <p:cNvPr id="6149" name="Picture 18" descr="I:\Co_je_svetlo\Isaac_Newton1643_1727.j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095500"/>
            <a:ext cx="2197100" cy="26670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19"/>
          <p:cNvSpPr txBox="1">
            <a:spLocks noChangeArrowheads="1"/>
          </p:cNvSpPr>
          <p:nvPr/>
        </p:nvSpPr>
        <p:spPr bwMode="auto">
          <a:xfrm>
            <a:off x="5181600" y="50292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Isaac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Newton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(1643 – 1727)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Vlnová teorie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371600" y="5029200"/>
            <a:ext cx="2667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Robert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Hooke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(1635 – 1703)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4953000" y="5029200"/>
            <a:ext cx="3200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Christians </a:t>
            </a:r>
            <a:r>
              <a:rPr lang="cs-CZ" b="1">
                <a:solidFill>
                  <a:schemeClr val="bg1"/>
                </a:solidFill>
                <a:latin typeface="Arial" charset="0"/>
              </a:rPr>
              <a:t>Huygens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>
                <a:solidFill>
                  <a:schemeClr val="bg1"/>
                </a:solidFill>
                <a:latin typeface="Arial" charset="0"/>
              </a:rPr>
              <a:t>(1629 – 1695)</a:t>
            </a:r>
          </a:p>
        </p:txBody>
      </p:sp>
      <p:pic>
        <p:nvPicPr>
          <p:cNvPr id="7173" name="Picture 7" descr="I:\Co_je_svetlo\Robert_Hooke1635_1703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73275"/>
            <a:ext cx="2154238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I:\Co_je_svetlo\Christian_Huygens1629_169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4815" b="38889"/>
          <a:stretch>
            <a:fillRect/>
          </a:stretch>
        </p:blipFill>
        <p:spPr bwMode="auto">
          <a:xfrm>
            <a:off x="5410200" y="2101850"/>
            <a:ext cx="2290763" cy="26543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FFFFCC"/>
                </a:solidFill>
                <a:latin typeface="Arial" charset="0"/>
              </a:rPr>
              <a:t>Jaké vlastnosti světla byly známé?</a:t>
            </a:r>
            <a:endParaRPr lang="cs-CZ" sz="3200" smtClean="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028700" y="1339933"/>
            <a:ext cx="7086600" cy="53816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>
                <a:solidFill>
                  <a:schemeClr val="bg1"/>
                </a:solidFill>
                <a:latin typeface="Arial" charset="0"/>
              </a:rPr>
              <a:t>Přímočaré šíření světla</a:t>
            </a:r>
          </a:p>
        </p:txBody>
      </p:sp>
      <p:pic>
        <p:nvPicPr>
          <p:cNvPr id="25602" name="Picture 2" descr="http://files.opravdovysvet.cz/200002145-b178fb36d3/P10207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513" y="2064327"/>
            <a:ext cx="4048125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1450</Words>
  <Application>Microsoft Office PowerPoint</Application>
  <PresentationFormat>Předvádění na obrazovce (4:3)</PresentationFormat>
  <Paragraphs>315</Paragraphs>
  <Slides>43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43</vt:i4>
      </vt:variant>
    </vt:vector>
  </HeadingPairs>
  <TitlesOfParts>
    <vt:vector size="45" baseType="lpstr">
      <vt:lpstr>Default Design</vt:lpstr>
      <vt:lpstr>Editor rovnic 3.0</vt:lpstr>
      <vt:lpstr>Optika</vt:lpstr>
      <vt:lpstr>Optika</vt:lpstr>
      <vt:lpstr>Co je to světlo?</vt:lpstr>
      <vt:lpstr>Co je to světlo?</vt:lpstr>
      <vt:lpstr>17. století  období vzniku moderní fyziky</vt:lpstr>
      <vt:lpstr>Prezentace aplikace PowerPoint</vt:lpstr>
      <vt:lpstr>Částicová (korpuskulární) teorie</vt:lpstr>
      <vt:lpstr>Vlnová teorie</vt:lpstr>
      <vt:lpstr>Jaké vlastnosti světla byly známé?</vt:lpstr>
      <vt:lpstr>Jaké vlastnosti světla byly známé?</vt:lpstr>
      <vt:lpstr>Jaké vlastnosti světla byly známé?</vt:lpstr>
      <vt:lpstr>Jaké vlastnosti světla byly známé?</vt:lpstr>
      <vt:lpstr>Jaké vlastnosti světla byly známé?</vt:lpstr>
      <vt:lpstr>Jaké vlastnosti světla byly známé?</vt:lpstr>
      <vt:lpstr>Jak se obě teorie vyrovnaly se známými vlastnostmi světla?</vt:lpstr>
      <vt:lpstr>Jak se obě teorie vyrovnaly se známými vlastnostmi světla?</vt:lpstr>
      <vt:lpstr>Huygensův princip</vt:lpstr>
      <vt:lpstr>Jak se obě teorie vyrovnaly se známými vlastnostmi světla?</vt:lpstr>
      <vt:lpstr>Zákon odrazu a lomu podle vlnové teorie</vt:lpstr>
      <vt:lpstr>Jak se obě teorie vyrovnaly se známými vlastnostmi světla?</vt:lpstr>
      <vt:lpstr>Zákon odrazu a lomu podle korpuskulární teorie</vt:lpstr>
      <vt:lpstr>Prezentace aplikace PowerPoint</vt:lpstr>
      <vt:lpstr>Prezentace aplikace PowerPoint</vt:lpstr>
      <vt:lpstr>Prezentace aplikace PowerPoint</vt:lpstr>
      <vt:lpstr>spor Hooke x Newton,  příklon Newtona ke korpuskulární teorii, akceptováno  po celé 18. století</vt:lpstr>
      <vt:lpstr>Od 17. do začátku 19. století</vt:lpstr>
      <vt:lpstr>Od 17. do začátku 19. století</vt:lpstr>
      <vt:lpstr>Od 17. do začátku 19. století</vt:lpstr>
      <vt:lpstr>Od 17. do začátku 19. století</vt:lpstr>
      <vt:lpstr>Od 17. do začátku 19. století</vt:lpstr>
      <vt:lpstr>Od 17. do začátku 19. století</vt:lpstr>
      <vt:lpstr>Prezentace aplikace PowerPoint</vt:lpstr>
      <vt:lpstr>První odhady rychlosti světla</vt:lpstr>
      <vt:lpstr>První odhady rychlosti světla</vt:lpstr>
      <vt:lpstr>První měření rychlosti světla  v pozemských podmínkách</vt:lpstr>
      <vt:lpstr>První měření rychlosti světla  v pozemských podmínkách</vt:lpstr>
      <vt:lpstr>Prezentace aplikace PowerPoint</vt:lpstr>
      <vt:lpstr>Překvapivé nalezení veličiny 3 x 108 m.s-1  v oblasti elektřiny a magnetismu</vt:lpstr>
      <vt:lpstr>Překvapivé nalezení veličiny 3 x 108 m.s-1  v oblasti elektřiny a magnetismu</vt:lpstr>
      <vt:lpstr>Konečné vyřešení problému</vt:lpstr>
      <vt:lpstr>Světlo je elektromagnetické záření</vt:lpstr>
      <vt:lpstr>Světlo je elektromagnetické záření</vt:lpstr>
      <vt:lpstr>Světlo je elektromagnetické záření</vt:lpstr>
    </vt:vector>
  </TitlesOfParts>
  <Company>Fyzikální ústav 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je to světlo?</dc:title>
  <dc:creator>OFB</dc:creator>
  <cp:lastModifiedBy>Pepa</cp:lastModifiedBy>
  <cp:revision>53</cp:revision>
  <dcterms:created xsi:type="dcterms:W3CDTF">2005-04-10T19:47:03Z</dcterms:created>
  <dcterms:modified xsi:type="dcterms:W3CDTF">2016-02-13T20:21:07Z</dcterms:modified>
</cp:coreProperties>
</file>