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77" r:id="rId2"/>
    <p:sldId id="287" r:id="rId3"/>
    <p:sldId id="292" r:id="rId4"/>
    <p:sldId id="322" r:id="rId5"/>
    <p:sldId id="323" r:id="rId6"/>
    <p:sldId id="324" r:id="rId7"/>
    <p:sldId id="325" r:id="rId8"/>
    <p:sldId id="326" r:id="rId9"/>
    <p:sldId id="333" r:id="rId10"/>
    <p:sldId id="334" r:id="rId11"/>
    <p:sldId id="328" r:id="rId12"/>
    <p:sldId id="335" r:id="rId13"/>
    <p:sldId id="293" r:id="rId14"/>
    <p:sldId id="329" r:id="rId15"/>
    <p:sldId id="294" r:id="rId16"/>
    <p:sldId id="330" r:id="rId17"/>
    <p:sldId id="331" r:id="rId18"/>
    <p:sldId id="332" r:id="rId19"/>
    <p:sldId id="261" r:id="rId20"/>
    <p:sldId id="278" r:id="rId21"/>
    <p:sldId id="279" r:id="rId22"/>
    <p:sldId id="304" r:id="rId23"/>
    <p:sldId id="306" r:id="rId24"/>
    <p:sldId id="310" r:id="rId25"/>
    <p:sldId id="311" r:id="rId26"/>
    <p:sldId id="314" r:id="rId27"/>
    <p:sldId id="316" r:id="rId28"/>
    <p:sldId id="317" r:id="rId29"/>
    <p:sldId id="318" r:id="rId30"/>
    <p:sldId id="319" r:id="rId31"/>
    <p:sldId id="320" r:id="rId32"/>
    <p:sldId id="321" r:id="rId33"/>
    <p:sldId id="286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8E9"/>
    <a:srgbClr val="000050"/>
    <a:srgbClr val="FFF2D9"/>
    <a:srgbClr val="FFCC99"/>
    <a:srgbClr val="000099"/>
    <a:srgbClr val="66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7" autoAdjust="0"/>
  </p:normalViewPr>
  <p:slideViewPr>
    <p:cSldViewPr snapToGrid="0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"/>
    </p:cViewPr>
  </p:sorterViewPr>
  <p:notesViewPr>
    <p:cSldViewPr snapToGrid="0">
      <p:cViewPr varScale="1">
        <p:scale>
          <a:sx n="55" d="100"/>
          <a:sy n="55" d="100"/>
        </p:scale>
        <p:origin x="-179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6600"/>
            </a:gs>
            <a:gs pos="100000">
              <a:srgbClr val="99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6D12FD-108F-4D0D-98FB-46BC51D8A4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2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2FDE-D724-4645-81B2-898EA1A984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8763-1D83-48AB-9603-FA9E78CFD8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938F-2B2F-491C-8136-5ED0E62DA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828B-1CEB-452C-8B1C-AEF088AFA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457F-928A-4D41-B87A-48E84FCAC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5C98-B5D2-4A11-9391-9796525A15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3E43-D1E5-4A98-85EA-2795693982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4199C-11A8-4E6B-BBDA-C74E5B5500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6D60-3226-48C6-8309-92CBB0F80B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78E2A-294D-48D5-BB1C-F7F43B2602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D3D7-CA6A-4161-9A93-D4266EF6EB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00865B-1929-4790-AD77-DCFB088DD1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oleObject" Target="../embeddings/oleObject9.bin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video" Target="file:///E:\Prednasky\U3V\hloubeni.mpeg" TargetMode="External"/><Relationship Id="rId7" Type="http://schemas.openxmlformats.org/officeDocument/2006/relationships/image" Target="../media/image34.png"/><Relationship Id="rId2" Type="http://schemas.microsoft.com/office/2007/relationships/media" Target="file:///E:\Prednasky\U3V\hloubeni.mpeg" TargetMode="Externa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879600" y="4343400"/>
            <a:ext cx="546893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Specifické vlastnosti laseru jako zdroje optického záření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16238" y="3624263"/>
            <a:ext cx="33655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rgbClr val="FFFF99"/>
                </a:solidFill>
                <a:latin typeface="Arial" charset="0"/>
              </a:rPr>
              <a:t>P</a:t>
            </a:r>
            <a:r>
              <a:rPr lang="en-US" sz="2400" b="1">
                <a:solidFill>
                  <a:srgbClr val="FFFF99"/>
                </a:solidFill>
                <a:latin typeface="Arial" charset="0"/>
              </a:rPr>
              <a:t>rincip </a:t>
            </a:r>
            <a:r>
              <a:rPr lang="cs-CZ" sz="2400" b="1">
                <a:solidFill>
                  <a:srgbClr val="FFFF99"/>
                </a:solidFill>
                <a:latin typeface="Arial" charset="0"/>
              </a:rPr>
              <a:t>laseru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271588" y="5943600"/>
            <a:ext cx="65722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V čem mohou být lasery nebezpečné ?</a:t>
            </a: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2370138" y="317500"/>
            <a:ext cx="4406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b="1">
                <a:solidFill>
                  <a:schemeClr val="tx2"/>
                </a:solidFill>
                <a:latin typeface="Arial" charset="0"/>
              </a:rPr>
              <a:t>L  A  S  E  R</a:t>
            </a:r>
            <a:endParaRPr lang="cs-CZ" sz="5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533650" y="5229225"/>
            <a:ext cx="41624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rgbClr val="FFFF99"/>
                </a:solidFill>
                <a:latin typeface="Arial" charset="0"/>
              </a:rPr>
              <a:t>Typy laserů a jejich využití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0" y="1784350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rgbClr val="FFFF99"/>
                </a:solidFill>
                <a:latin typeface="Arial" charset="0"/>
              </a:rPr>
              <a:t>Krize klasické fyziky na přelomu 19. a 20. století, vznik k</a:t>
            </a:r>
            <a:r>
              <a:rPr lang="en-US" sz="2400" b="1">
                <a:solidFill>
                  <a:srgbClr val="FFFF99"/>
                </a:solidFill>
                <a:latin typeface="Arial" charset="0"/>
              </a:rPr>
              <a:t>vantov</a:t>
            </a:r>
            <a:r>
              <a:rPr lang="cs-CZ" sz="2400" b="1">
                <a:solidFill>
                  <a:srgbClr val="FFFF99"/>
                </a:solidFill>
                <a:latin typeface="Arial" charset="0"/>
              </a:rPr>
              <a:t>ých představ o interakci optického záření s látkami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63850" y="2941638"/>
            <a:ext cx="33655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Stimulovaná emise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autoUpdateAnimBg="0"/>
      <p:bldP spid="26632" grpId="0" autoUpdateAnimBg="0"/>
      <p:bldP spid="26639" grpId="0" autoUpdateAnimBg="0"/>
      <p:bldP spid="26640" grpId="0" autoUpdateAnimBg="0"/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09204" y="870010"/>
            <a:ext cx="7634796" cy="1016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Kvantov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povaha neelastick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interakce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558604" y="284085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7" name="Obrázek 16" descr="Albert_Einstein_(Nobel).png"/>
          <p:cNvPicPr>
            <a:picLocks noChangeAspect="1"/>
          </p:cNvPicPr>
          <p:nvPr/>
        </p:nvPicPr>
        <p:blipFill>
          <a:blip r:embed="rId2" cstate="print">
            <a:lum bright="21000" contrast="-20000"/>
          </a:blip>
          <a:stretch>
            <a:fillRect/>
          </a:stretch>
        </p:blipFill>
        <p:spPr>
          <a:xfrm>
            <a:off x="133165" y="124288"/>
            <a:ext cx="1331649" cy="1883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8" y="2001728"/>
            <a:ext cx="7136695" cy="48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543419"/>
            <a:ext cx="9144000" cy="31400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CC"/>
                </a:solidFill>
                <a:latin typeface="Arial" charset="0"/>
              </a:rPr>
              <a:t>Každý náboj s nenulovým zrychlením se stává zdrojem elektromagnetického záření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>
                <a:solidFill>
                  <a:srgbClr val="FFFFCC"/>
                </a:solidFill>
                <a:latin typeface="Arial" charset="0"/>
              </a:rPr>
              <a:t>Thompsonův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 model – elektrony v klidu, při rozkmitání vyzařují. </a:t>
            </a:r>
            <a:endParaRPr lang="cs-CZ" sz="2000" dirty="0" smtClean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Popřen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objevem atomového jádra.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 smtClean="0">
                <a:solidFill>
                  <a:srgbClr val="FFFFCC"/>
                </a:solidFill>
                <a:latin typeface="Arial" charset="0"/>
              </a:rPr>
              <a:t>Rutherfordův</a:t>
            </a:r>
            <a:r>
              <a:rPr lang="cs-CZ" sz="20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(planetární) model atomu – elektrony obíhají po eliptických drahách kolem jádra. </a:t>
            </a:r>
          </a:p>
          <a:p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Podle klasické teorie elektromagnetického pole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však za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méně než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10</a:t>
            </a:r>
            <a:r>
              <a:rPr lang="cs-CZ" sz="2000" b="1" baseline="30000" dirty="0" smtClean="0">
                <a:solidFill>
                  <a:srgbClr val="FFCC66"/>
                </a:solidFill>
                <a:latin typeface="Arial" charset="0"/>
              </a:rPr>
              <a:t>-10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s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předá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elektron veškerou kinetickou energii</a:t>
            </a:r>
            <a:r>
              <a:rPr lang="cs-CZ" sz="2000" dirty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generovanému </a:t>
            </a:r>
            <a:r>
              <a:rPr lang="cs-CZ" sz="2000" b="1" dirty="0" err="1" smtClean="0">
                <a:solidFill>
                  <a:srgbClr val="FFCC66"/>
                </a:solidFill>
                <a:latin typeface="Arial" charset="0"/>
              </a:rPr>
              <a:t>elmag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. záření!</a:t>
            </a:r>
            <a:endParaRPr lang="en-US" sz="1800" b="1" dirty="0">
              <a:solidFill>
                <a:srgbClr val="FFCC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59293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Vyzařov</a:t>
            </a:r>
            <a:r>
              <a:rPr lang="cs-CZ" sz="3200" b="1" dirty="0" smtClean="0">
                <a:solidFill>
                  <a:schemeClr val="bg1"/>
                </a:solidFill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cs-CZ" sz="3200" b="1" dirty="0" smtClean="0">
                <a:solidFill>
                  <a:schemeClr val="bg1"/>
                </a:solidFill>
              </a:rPr>
              <a:t>í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 atomů</a:t>
            </a:r>
            <a:endParaRPr lang="en-US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2226" name="Picture 2" descr="http://edu.techmania.cz/sites/default/files/styles/extra_large/public/podrobnosti/insert/25.jpg?itok=O82n8-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48" y="3735509"/>
            <a:ext cx="5481965" cy="26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543419"/>
            <a:ext cx="9144000" cy="31400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CC"/>
                </a:solidFill>
                <a:latin typeface="Arial" charset="0"/>
              </a:rPr>
              <a:t>Každý náboj s nenulovým zrychlením se stává zdrojem elektromagnetického záření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>
                <a:solidFill>
                  <a:srgbClr val="FFFFCC"/>
                </a:solidFill>
                <a:latin typeface="Arial" charset="0"/>
              </a:rPr>
              <a:t>Thompsonův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 model – elektrony v klidu, při rozkmitání vyzařují. </a:t>
            </a:r>
            <a:endParaRPr lang="cs-CZ" sz="2000" dirty="0" smtClean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Popřen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objevem atomového jádra.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 smtClean="0">
                <a:solidFill>
                  <a:srgbClr val="FFFFCC"/>
                </a:solidFill>
                <a:latin typeface="Arial" charset="0"/>
              </a:rPr>
              <a:t>Rutherfordův</a:t>
            </a:r>
            <a:r>
              <a:rPr lang="cs-CZ" sz="20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(planetární) model atomu – elektrony obíhají po eliptických drahách kolem jádra. </a:t>
            </a:r>
          </a:p>
          <a:p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Podle klasické teorie elektromagnetického pole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však za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méně než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10</a:t>
            </a:r>
            <a:r>
              <a:rPr lang="cs-CZ" sz="2000" b="1" baseline="30000" dirty="0" smtClean="0">
                <a:solidFill>
                  <a:srgbClr val="FFCC66"/>
                </a:solidFill>
                <a:latin typeface="Arial" charset="0"/>
              </a:rPr>
              <a:t>-10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s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předá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elektron veškerou kinetickou energii</a:t>
            </a:r>
            <a:r>
              <a:rPr lang="cs-CZ" sz="2000" dirty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generovanému </a:t>
            </a:r>
            <a:r>
              <a:rPr lang="cs-CZ" sz="2000" b="1" dirty="0" err="1" smtClean="0">
                <a:solidFill>
                  <a:srgbClr val="FFCC66"/>
                </a:solidFill>
                <a:latin typeface="Arial" charset="0"/>
              </a:rPr>
              <a:t>elmag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. záření!</a:t>
            </a:r>
            <a:endParaRPr lang="en-US" sz="1800" b="1" dirty="0">
              <a:solidFill>
                <a:srgbClr val="FFCC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59293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Vyzařov</a:t>
            </a:r>
            <a:r>
              <a:rPr lang="cs-CZ" sz="3200" b="1" dirty="0" smtClean="0">
                <a:solidFill>
                  <a:schemeClr val="bg1"/>
                </a:solidFill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cs-CZ" sz="3200" b="1" dirty="0" smtClean="0">
                <a:solidFill>
                  <a:schemeClr val="bg1"/>
                </a:solidFill>
              </a:rPr>
              <a:t>í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 atomů</a:t>
            </a:r>
            <a:endParaRPr lang="en-US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76039" y="4488120"/>
            <a:ext cx="7767961" cy="236988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>
                <a:solidFill>
                  <a:srgbClr val="FFFFCC"/>
                </a:solidFill>
                <a:latin typeface="Arial" charset="0"/>
              </a:rPr>
              <a:t>Existují stavy atomů a molekul, kdy nevydávají elektromagnetické záření a tedy si zachovávají vnitřní energii. Tyto stavy se nazývají </a:t>
            </a:r>
            <a:r>
              <a:rPr lang="cs-CZ" sz="2400" b="1">
                <a:solidFill>
                  <a:srgbClr val="FFFF66"/>
                </a:solidFill>
                <a:latin typeface="Arial" charset="0"/>
              </a:rPr>
              <a:t>stacionární</a:t>
            </a:r>
            <a:r>
              <a:rPr lang="cs-CZ" sz="2000">
                <a:solidFill>
                  <a:srgbClr val="FFFFCC"/>
                </a:solidFill>
                <a:latin typeface="Arial" charset="0"/>
              </a:rPr>
              <a:t>.</a:t>
            </a:r>
          </a:p>
          <a:p>
            <a:endParaRPr lang="cs-CZ" sz="2000">
              <a:solidFill>
                <a:srgbClr val="FFFFCC"/>
              </a:solidFill>
              <a:latin typeface="Arial" charset="0"/>
            </a:endParaRPr>
          </a:p>
          <a:p>
            <a:r>
              <a:rPr lang="cs-CZ" sz="2000">
                <a:solidFill>
                  <a:srgbClr val="FFFFCC"/>
                </a:solidFill>
                <a:latin typeface="Arial" charset="0"/>
              </a:rPr>
              <a:t>Může docházet ke skokové změně stacionárního stavu, kdy se energetická bilance vyrovná absorpcí nebo emisí fotonu – </a:t>
            </a:r>
            <a:r>
              <a:rPr lang="cs-CZ" sz="2400" b="1">
                <a:solidFill>
                  <a:srgbClr val="FFFF66"/>
                </a:solidFill>
                <a:latin typeface="Arial" charset="0"/>
              </a:rPr>
              <a:t>optické přechody</a:t>
            </a:r>
            <a:r>
              <a:rPr lang="cs-CZ" sz="2000">
                <a:solidFill>
                  <a:srgbClr val="FFFFCC"/>
                </a:solidFill>
                <a:latin typeface="Arial" charset="0"/>
              </a:rPr>
              <a:t>.</a:t>
            </a:r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041419" y="3794803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Niels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Bohr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Obrázek 5" descr="Niels_Bo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4007063"/>
            <a:ext cx="1240588" cy="1754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23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96863" y="414338"/>
            <a:ext cx="841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Stacionární stavy atomů a molekul a přechody mezi nimi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701675" y="1673225"/>
            <a:ext cx="3644900" cy="1330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stacionární stavy: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základní stav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excitované stavy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01675" y="3429000"/>
            <a:ext cx="3644900" cy="288607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přechody: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zářivé </a:t>
            </a:r>
            <a:r>
              <a:rPr lang="cs-CZ" sz="240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/>
              <a:t> </a:t>
            </a:r>
            <a:r>
              <a:rPr lang="cs-CZ" sz="2000">
                <a:solidFill>
                  <a:schemeClr val="tx2"/>
                </a:solidFill>
                <a:latin typeface="Arial" charset="0"/>
              </a:rPr>
              <a:t>nezářivé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u="sng">
                <a:solidFill>
                  <a:schemeClr val="tx2"/>
                </a:solidFill>
                <a:latin typeface="Arial" charset="0"/>
              </a:rPr>
              <a:t>zářivé přechody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    absorpční x emisní</a:t>
            </a:r>
          </a:p>
          <a:p>
            <a:pPr>
              <a:spcBef>
                <a:spcPct val="50000"/>
              </a:spcBef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941388" y="5422900"/>
          <a:ext cx="3267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3" imgW="1562100" imgH="304800" progId="">
                  <p:embed/>
                </p:oleObj>
              </mc:Choice>
              <mc:Fallback>
                <p:oleObj name="Equation" r:id="rId3" imgW="1562100" imgH="304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5422900"/>
                        <a:ext cx="3267075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287963" y="1430338"/>
            <a:ext cx="3292475" cy="5030787"/>
            <a:chOff x="1182" y="745"/>
            <a:chExt cx="2074" cy="3169"/>
          </a:xfrm>
        </p:grpSpPr>
        <p:sp>
          <p:nvSpPr>
            <p:cNvPr id="12299" name="Rectangle 2"/>
            <p:cNvSpPr>
              <a:spLocks noChangeArrowheads="1"/>
            </p:cNvSpPr>
            <p:nvPr/>
          </p:nvSpPr>
          <p:spPr bwMode="auto">
            <a:xfrm>
              <a:off x="1182" y="745"/>
              <a:ext cx="2042" cy="31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0" name="Text Box 13"/>
            <p:cNvSpPr txBox="1">
              <a:spLocks noChangeArrowheads="1"/>
            </p:cNvSpPr>
            <p:nvPr/>
          </p:nvSpPr>
          <p:spPr bwMode="auto">
            <a:xfrm>
              <a:off x="1257" y="854"/>
              <a:ext cx="19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Lokalizovaný systém nabitých částic </a:t>
              </a:r>
            </a:p>
            <a:p>
              <a:pPr algn="ctr"/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(atom, molekula)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2301" name="Line 14"/>
            <p:cNvSpPr>
              <a:spLocks noChangeShapeType="1"/>
            </p:cNvSpPr>
            <p:nvPr/>
          </p:nvSpPr>
          <p:spPr bwMode="auto">
            <a:xfrm>
              <a:off x="1719" y="1509"/>
              <a:ext cx="0" cy="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2" name="Line 15"/>
            <p:cNvSpPr>
              <a:spLocks noChangeShapeType="1"/>
            </p:cNvSpPr>
            <p:nvPr/>
          </p:nvSpPr>
          <p:spPr bwMode="auto">
            <a:xfrm>
              <a:off x="1801" y="357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3" name="Line 16"/>
            <p:cNvSpPr>
              <a:spLocks noChangeShapeType="1"/>
            </p:cNvSpPr>
            <p:nvPr/>
          </p:nvSpPr>
          <p:spPr bwMode="auto">
            <a:xfrm>
              <a:off x="1800" y="2961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4" name="Line 17"/>
            <p:cNvSpPr>
              <a:spLocks noChangeShapeType="1"/>
            </p:cNvSpPr>
            <p:nvPr/>
          </p:nvSpPr>
          <p:spPr bwMode="auto">
            <a:xfrm>
              <a:off x="1791" y="2513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18"/>
            <p:cNvSpPr>
              <a:spLocks noChangeShapeType="1"/>
            </p:cNvSpPr>
            <p:nvPr/>
          </p:nvSpPr>
          <p:spPr bwMode="auto">
            <a:xfrm>
              <a:off x="1800" y="2168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Line 19"/>
            <p:cNvSpPr>
              <a:spLocks noChangeShapeType="1"/>
            </p:cNvSpPr>
            <p:nvPr/>
          </p:nvSpPr>
          <p:spPr bwMode="auto">
            <a:xfrm>
              <a:off x="1800" y="174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7" name="Text Box 20"/>
            <p:cNvSpPr txBox="1">
              <a:spLocks noChangeArrowheads="1"/>
            </p:cNvSpPr>
            <p:nvPr/>
          </p:nvSpPr>
          <p:spPr bwMode="auto">
            <a:xfrm>
              <a:off x="2528" y="348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0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08" name="Text Box 21"/>
            <p:cNvSpPr txBox="1">
              <a:spLocks noChangeArrowheads="1"/>
            </p:cNvSpPr>
            <p:nvPr/>
          </p:nvSpPr>
          <p:spPr bwMode="auto">
            <a:xfrm>
              <a:off x="2553" y="2879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09" name="Text Box 22"/>
            <p:cNvSpPr txBox="1">
              <a:spLocks noChangeArrowheads="1"/>
            </p:cNvSpPr>
            <p:nvPr/>
          </p:nvSpPr>
          <p:spPr bwMode="auto">
            <a:xfrm>
              <a:off x="2553" y="2420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2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0" name="Text Box 23"/>
            <p:cNvSpPr txBox="1">
              <a:spLocks noChangeArrowheads="1"/>
            </p:cNvSpPr>
            <p:nvPr/>
          </p:nvSpPr>
          <p:spPr bwMode="auto">
            <a:xfrm>
              <a:off x="2562" y="2064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3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1" name="Text Box 24"/>
            <p:cNvSpPr txBox="1">
              <a:spLocks noChangeArrowheads="1"/>
            </p:cNvSpPr>
            <p:nvPr/>
          </p:nvSpPr>
          <p:spPr bwMode="auto">
            <a:xfrm>
              <a:off x="2543" y="1652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4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2" name="Text Box 25"/>
            <p:cNvSpPr txBox="1">
              <a:spLocks noChangeArrowheads="1"/>
            </p:cNvSpPr>
            <p:nvPr/>
          </p:nvSpPr>
          <p:spPr bwMode="auto">
            <a:xfrm rot="-5400000">
              <a:off x="1180" y="3008"/>
              <a:ext cx="7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chemeClr val="bg2"/>
                  </a:solidFill>
                  <a:latin typeface="Arial" charset="0"/>
                </a:rPr>
                <a:t>energie</a:t>
              </a:r>
              <a:r>
                <a:rPr lang="cs-CZ"/>
                <a:t> </a:t>
              </a:r>
              <a:endParaRPr lang="en-US"/>
            </a:p>
          </p:txBody>
        </p:sp>
        <p:sp>
          <p:nvSpPr>
            <p:cNvPr id="12313" name="Line 26"/>
            <p:cNvSpPr>
              <a:spLocks noChangeShapeType="1"/>
            </p:cNvSpPr>
            <p:nvPr/>
          </p:nvSpPr>
          <p:spPr bwMode="auto">
            <a:xfrm flipV="1">
              <a:off x="1610" y="2350"/>
              <a:ext cx="0" cy="42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4" name="Oval 27"/>
            <p:cNvSpPr>
              <a:spLocks noChangeAspect="1" noChangeArrowheads="1"/>
            </p:cNvSpPr>
            <p:nvPr/>
          </p:nvSpPr>
          <p:spPr bwMode="auto">
            <a:xfrm>
              <a:off x="2139" y="2915"/>
              <a:ext cx="79" cy="7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872288" y="4221163"/>
            <a:ext cx="1644650" cy="711200"/>
            <a:chOff x="4329" y="2659"/>
            <a:chExt cx="1036" cy="448"/>
          </a:xfrm>
        </p:grpSpPr>
        <p:sp>
          <p:nvSpPr>
            <p:cNvPr id="12297" name="Line 30"/>
            <p:cNvSpPr>
              <a:spLocks noChangeShapeType="1"/>
            </p:cNvSpPr>
            <p:nvPr/>
          </p:nvSpPr>
          <p:spPr bwMode="auto">
            <a:xfrm flipV="1">
              <a:off x="4329" y="2659"/>
              <a:ext cx="0" cy="44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98" name="Text Box 31"/>
            <p:cNvSpPr txBox="1">
              <a:spLocks noChangeArrowheads="1"/>
            </p:cNvSpPr>
            <p:nvPr/>
          </p:nvSpPr>
          <p:spPr bwMode="auto">
            <a:xfrm>
              <a:off x="4420" y="2743"/>
              <a:ext cx="9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absorpce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440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96863" y="414338"/>
            <a:ext cx="841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Stacionární stavy atomů a molekul a přechody mezi nimi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01675" y="1673225"/>
            <a:ext cx="3644900" cy="1330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stacionární stavy: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základní stav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excitované stavy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01675" y="3429000"/>
            <a:ext cx="3644900" cy="288607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přechody: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zářivé </a:t>
            </a:r>
            <a:r>
              <a:rPr lang="cs-CZ" sz="240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/>
              <a:t> </a:t>
            </a:r>
            <a:r>
              <a:rPr lang="cs-CZ" sz="2000">
                <a:solidFill>
                  <a:schemeClr val="tx2"/>
                </a:solidFill>
                <a:latin typeface="Arial" charset="0"/>
              </a:rPr>
              <a:t>nezářivé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u="sng">
                <a:solidFill>
                  <a:schemeClr val="tx2"/>
                </a:solidFill>
                <a:latin typeface="Arial" charset="0"/>
              </a:rPr>
              <a:t>zářivé přechody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    absorpční x emisní</a:t>
            </a:r>
          </a:p>
          <a:p>
            <a:pPr>
              <a:spcBef>
                <a:spcPct val="50000"/>
              </a:spcBef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8" name="Object 9"/>
          <p:cNvGraphicFramePr>
            <a:graphicFrameLocks noChangeAspect="1"/>
          </p:cNvGraphicFramePr>
          <p:nvPr/>
        </p:nvGraphicFramePr>
        <p:xfrm>
          <a:off x="941388" y="5422900"/>
          <a:ext cx="3267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3" imgW="1562100" imgH="304800" progId="">
                  <p:embed/>
                </p:oleObj>
              </mc:Choice>
              <mc:Fallback>
                <p:oleObj name="Equation" r:id="rId3" imgW="1562100" imgH="304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5422900"/>
                        <a:ext cx="3267075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5287963" y="1430338"/>
            <a:ext cx="3292475" cy="5030787"/>
            <a:chOff x="1182" y="745"/>
            <a:chExt cx="2074" cy="3169"/>
          </a:xfrm>
        </p:grpSpPr>
        <p:sp>
          <p:nvSpPr>
            <p:cNvPr id="13322" name="Rectangle 2"/>
            <p:cNvSpPr>
              <a:spLocks noChangeArrowheads="1"/>
            </p:cNvSpPr>
            <p:nvPr/>
          </p:nvSpPr>
          <p:spPr bwMode="auto">
            <a:xfrm>
              <a:off x="1182" y="745"/>
              <a:ext cx="2042" cy="31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23" name="Text Box 13"/>
            <p:cNvSpPr txBox="1">
              <a:spLocks noChangeArrowheads="1"/>
            </p:cNvSpPr>
            <p:nvPr/>
          </p:nvSpPr>
          <p:spPr bwMode="auto">
            <a:xfrm>
              <a:off x="1257" y="854"/>
              <a:ext cx="19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Lokalizovaný systém nabitých částic </a:t>
              </a:r>
            </a:p>
            <a:p>
              <a:pPr algn="ctr"/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(atom, molekula)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3324" name="Line 10"/>
            <p:cNvSpPr>
              <a:spLocks noChangeShapeType="1"/>
            </p:cNvSpPr>
            <p:nvPr/>
          </p:nvSpPr>
          <p:spPr bwMode="auto">
            <a:xfrm>
              <a:off x="1719" y="1509"/>
              <a:ext cx="0" cy="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>
              <a:off x="1801" y="357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1800" y="2961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1791" y="2513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8" name="Line 14"/>
            <p:cNvSpPr>
              <a:spLocks noChangeShapeType="1"/>
            </p:cNvSpPr>
            <p:nvPr/>
          </p:nvSpPr>
          <p:spPr bwMode="auto">
            <a:xfrm>
              <a:off x="1800" y="2168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9" name="Line 15"/>
            <p:cNvSpPr>
              <a:spLocks noChangeShapeType="1"/>
            </p:cNvSpPr>
            <p:nvPr/>
          </p:nvSpPr>
          <p:spPr bwMode="auto">
            <a:xfrm>
              <a:off x="1800" y="174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0" name="Text Box 16"/>
            <p:cNvSpPr txBox="1">
              <a:spLocks noChangeArrowheads="1"/>
            </p:cNvSpPr>
            <p:nvPr/>
          </p:nvSpPr>
          <p:spPr bwMode="auto">
            <a:xfrm>
              <a:off x="2528" y="348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0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2553" y="2879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2" name="Text Box 18"/>
            <p:cNvSpPr txBox="1">
              <a:spLocks noChangeArrowheads="1"/>
            </p:cNvSpPr>
            <p:nvPr/>
          </p:nvSpPr>
          <p:spPr bwMode="auto">
            <a:xfrm>
              <a:off x="2553" y="2420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2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3" name="Text Box 19"/>
            <p:cNvSpPr txBox="1">
              <a:spLocks noChangeArrowheads="1"/>
            </p:cNvSpPr>
            <p:nvPr/>
          </p:nvSpPr>
          <p:spPr bwMode="auto">
            <a:xfrm>
              <a:off x="2562" y="2064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3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4" name="Text Box 20"/>
            <p:cNvSpPr txBox="1">
              <a:spLocks noChangeArrowheads="1"/>
            </p:cNvSpPr>
            <p:nvPr/>
          </p:nvSpPr>
          <p:spPr bwMode="auto">
            <a:xfrm>
              <a:off x="2543" y="1652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4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5" name="Text Box 21"/>
            <p:cNvSpPr txBox="1">
              <a:spLocks noChangeArrowheads="1"/>
            </p:cNvSpPr>
            <p:nvPr/>
          </p:nvSpPr>
          <p:spPr bwMode="auto">
            <a:xfrm rot="-5400000">
              <a:off x="1180" y="3008"/>
              <a:ext cx="7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chemeClr val="bg2"/>
                  </a:solidFill>
                  <a:latin typeface="Arial" charset="0"/>
                </a:rPr>
                <a:t>energie</a:t>
              </a:r>
              <a:r>
                <a:rPr lang="cs-CZ"/>
                <a:t> </a:t>
              </a:r>
              <a:endParaRPr lang="en-US"/>
            </a:p>
          </p:txBody>
        </p:sp>
        <p:sp>
          <p:nvSpPr>
            <p:cNvPr id="13336" name="Line 22"/>
            <p:cNvSpPr>
              <a:spLocks noChangeShapeType="1"/>
            </p:cNvSpPr>
            <p:nvPr/>
          </p:nvSpPr>
          <p:spPr bwMode="auto">
            <a:xfrm flipV="1">
              <a:off x="1610" y="2350"/>
              <a:ext cx="0" cy="42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7" name="Oval 23"/>
            <p:cNvSpPr>
              <a:spLocks noChangeAspect="1" noChangeArrowheads="1"/>
            </p:cNvSpPr>
            <p:nvPr/>
          </p:nvSpPr>
          <p:spPr bwMode="auto">
            <a:xfrm>
              <a:off x="2139" y="2915"/>
              <a:ext cx="79" cy="7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320" name="Line 25"/>
          <p:cNvSpPr>
            <a:spLocks noChangeShapeType="1"/>
          </p:cNvSpPr>
          <p:nvPr/>
        </p:nvSpPr>
        <p:spPr bwMode="auto">
          <a:xfrm>
            <a:off x="6872288" y="4932363"/>
            <a:ext cx="0" cy="9874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7234238" y="5138738"/>
            <a:ext cx="1036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emise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44475" y="1968500"/>
            <a:ext cx="7335838" cy="382746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2768600" y="2101850"/>
          <a:ext cx="31940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101850"/>
                        <a:ext cx="31940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742950" y="2466975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latin typeface="Arial" charset="0"/>
              </a:rPr>
              <a:t>absorpce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94209" y="156762"/>
            <a:ext cx="87703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CC99"/>
                </a:solidFill>
                <a:latin typeface="Arial" charset="0"/>
              </a:rPr>
              <a:t>Základy teorie absorpčních </a:t>
            </a:r>
          </a:p>
          <a:p>
            <a:pPr algn="ctr"/>
            <a:r>
              <a:rPr lang="cs-CZ" sz="3200" b="1" dirty="0">
                <a:solidFill>
                  <a:srgbClr val="FFCC99"/>
                </a:solidFill>
                <a:latin typeface="Arial" charset="0"/>
              </a:rPr>
              <a:t>a emisních přechodů</a:t>
            </a:r>
            <a:endParaRPr lang="en-US" sz="3200" b="1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8988" y="3794125"/>
            <a:ext cx="5537200" cy="1203325"/>
            <a:chOff x="1037" y="2784"/>
            <a:chExt cx="3488" cy="758"/>
          </a:xfrm>
        </p:grpSpPr>
        <p:graphicFrame>
          <p:nvGraphicFramePr>
            <p:cNvPr id="14353" name="Object 12"/>
            <p:cNvGraphicFramePr>
              <a:graphicFrameLocks noChangeAspect="1"/>
            </p:cNvGraphicFramePr>
            <p:nvPr/>
          </p:nvGraphicFramePr>
          <p:xfrm>
            <a:off x="2058" y="2784"/>
            <a:ext cx="2467" cy="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5" name="Equation" r:id="rId5" imgW="1828800" imgH="558800" progId="">
                    <p:embed/>
                  </p:oleObj>
                </mc:Choice>
                <mc:Fallback>
                  <p:oleObj name="Equation" r:id="rId5" imgW="1828800" imgH="55880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8" y="2784"/>
                          <a:ext cx="2467" cy="7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4" name="Text Box 14"/>
            <p:cNvSpPr txBox="1">
              <a:spLocks noChangeArrowheads="1"/>
            </p:cNvSpPr>
            <p:nvPr/>
          </p:nvSpPr>
          <p:spPr bwMode="auto">
            <a:xfrm>
              <a:off x="1037" y="2925"/>
              <a:ext cx="7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solidFill>
                    <a:srgbClr val="FF0000"/>
                  </a:solidFill>
                  <a:latin typeface="Arial" charset="0"/>
                </a:rPr>
                <a:t>emise</a:t>
              </a:r>
              <a:endParaRPr lang="en-US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343275" y="3319463"/>
            <a:ext cx="3375025" cy="2205037"/>
            <a:chOff x="2710" y="2529"/>
            <a:chExt cx="2126" cy="1389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3645" y="2529"/>
              <a:ext cx="1191" cy="284"/>
            </a:xfrm>
            <a:prstGeom prst="wedgeRoundRectCallout">
              <a:avLst>
                <a:gd name="adj1" fmla="val 9699"/>
                <a:gd name="adj2" fmla="val 145421"/>
                <a:gd name="adj3" fmla="val 16667"/>
              </a:avLst>
            </a:prstGeom>
            <a:solidFill>
              <a:srgbClr val="CC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FF0000"/>
                  </a:solidFill>
                  <a:latin typeface="Arial" charset="0"/>
                </a:rPr>
                <a:t>spontánní</a:t>
              </a:r>
              <a:endParaRPr 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>
              <a:off x="2710" y="3634"/>
              <a:ext cx="1389" cy="284"/>
            </a:xfrm>
            <a:prstGeom prst="wedgeRoundRectCallout">
              <a:avLst>
                <a:gd name="adj1" fmla="val 11625"/>
                <a:gd name="adj2" fmla="val -163028"/>
                <a:gd name="adj3" fmla="val 16667"/>
              </a:avLst>
            </a:prstGeom>
            <a:solidFill>
              <a:srgbClr val="CC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FF0000"/>
                  </a:solidFill>
                  <a:latin typeface="Arial" charset="0"/>
                </a:rPr>
                <a:t>stimulovaná</a:t>
              </a:r>
              <a:endParaRPr lang="en-US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7190" name="Picture 22" descr="absspontem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9547" y="3217032"/>
            <a:ext cx="19462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 descr="absstimem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1607" y="4950968"/>
            <a:ext cx="18938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505774" y="1389848"/>
            <a:ext cx="297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5243575" y="1233981"/>
            <a:ext cx="3233738" cy="986932"/>
          </a:xfrm>
          <a:prstGeom prst="wedgeRoundRectCallout">
            <a:avLst>
              <a:gd name="adj1" fmla="val -36966"/>
              <a:gd name="adj2" fmla="val 89514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 dirty="0" smtClean="0">
                <a:solidFill>
                  <a:srgbClr val="CC3300"/>
                </a:solidFill>
                <a:latin typeface="Arial" charset="0"/>
              </a:rPr>
              <a:t>prostorová hustota</a:t>
            </a:r>
          </a:p>
          <a:p>
            <a:pPr algn="ctr"/>
            <a:r>
              <a:rPr lang="cs-CZ" sz="2400" dirty="0" smtClean="0">
                <a:solidFill>
                  <a:srgbClr val="CC3300"/>
                </a:solidFill>
                <a:latin typeface="Arial" charset="0"/>
              </a:rPr>
              <a:t>energie </a:t>
            </a:r>
            <a:r>
              <a:rPr lang="cs-CZ" sz="2400" dirty="0" err="1" smtClean="0">
                <a:solidFill>
                  <a:srgbClr val="CC3300"/>
                </a:solidFill>
                <a:latin typeface="Arial" charset="0"/>
              </a:rPr>
              <a:t>elmag</a:t>
            </a:r>
            <a:r>
              <a:rPr lang="cs-CZ" sz="2400" dirty="0" smtClean="0">
                <a:solidFill>
                  <a:srgbClr val="CC3300"/>
                </a:solidFill>
                <a:latin typeface="Arial" charset="0"/>
              </a:rPr>
              <a:t>. pole</a:t>
            </a:r>
            <a:endParaRPr lang="en-US" sz="2400" dirty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latin typeface="Arial" charset="0"/>
              </a:rPr>
              <a:t>1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latin typeface="Arial" charset="0"/>
              </a:rPr>
              <a:t>2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5371" name="Oval 13"/>
          <p:cNvSpPr>
            <a:spLocks noChangeAspect="1" noChangeArrowheads="1"/>
          </p:cNvSpPr>
          <p:nvPr/>
        </p:nvSpPr>
        <p:spPr bwMode="auto">
          <a:xfrm>
            <a:off x="298450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2" name="Oval 15"/>
          <p:cNvSpPr>
            <a:spLocks noChangeAspect="1" noChangeArrowheads="1"/>
          </p:cNvSpPr>
          <p:nvPr/>
        </p:nvSpPr>
        <p:spPr bwMode="auto">
          <a:xfrm>
            <a:off x="36115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3" name="Oval 16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4" name="Oval 17"/>
          <p:cNvSpPr>
            <a:spLocks noChangeAspect="1" noChangeArrowheads="1"/>
          </p:cNvSpPr>
          <p:nvPr/>
        </p:nvSpPr>
        <p:spPr bwMode="auto">
          <a:xfrm>
            <a:off x="32702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5" name="Oval 18"/>
          <p:cNvSpPr>
            <a:spLocks noChangeAspect="1" noChangeArrowheads="1"/>
          </p:cNvSpPr>
          <p:nvPr/>
        </p:nvSpPr>
        <p:spPr bwMode="auto">
          <a:xfrm>
            <a:off x="34861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6" name="Oval 19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1203325" y="3001963"/>
            <a:ext cx="67357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CC0066"/>
                </a:solidFill>
                <a:latin typeface="Arial" charset="0"/>
              </a:rPr>
              <a:t>Nelze rozlišit mezi původními fotony </a:t>
            </a:r>
          </a:p>
          <a:p>
            <a:pPr algn="ctr"/>
            <a:r>
              <a:rPr lang="cs-CZ" b="1">
                <a:solidFill>
                  <a:srgbClr val="CC0066"/>
                </a:solidFill>
                <a:latin typeface="Arial" charset="0"/>
              </a:rPr>
              <a:t>a fotony pocházejícími ze stimulované emise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5378" name="Oval 30"/>
          <p:cNvSpPr>
            <a:spLocks noChangeAspect="1" noChangeArrowheads="1"/>
          </p:cNvSpPr>
          <p:nvPr/>
        </p:nvSpPr>
        <p:spPr bwMode="auto">
          <a:xfrm>
            <a:off x="3103563" y="4638675"/>
            <a:ext cx="125412" cy="125413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9" name="Text Box 2"/>
          <p:cNvSpPr txBox="1">
            <a:spLocks noChangeArrowheads="1"/>
          </p:cNvSpPr>
          <p:nvPr/>
        </p:nvSpPr>
        <p:spPr bwMode="auto">
          <a:xfrm>
            <a:off x="180975" y="0"/>
            <a:ext cx="8780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5380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33438"/>
                        <a:ext cx="2409825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1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5" imgW="1828800" imgH="558800" progId="">
                  <p:embed/>
                </p:oleObj>
              </mc:Choice>
              <mc:Fallback>
                <p:oleObj name="Equation" r:id="rId5" imgW="1828800" imgH="558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831850"/>
                        <a:ext cx="32162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52525" y="4686300"/>
            <a:ext cx="2382838" cy="989013"/>
            <a:chOff x="726" y="2952"/>
            <a:chExt cx="1501" cy="623"/>
          </a:xfrm>
        </p:grpSpPr>
        <p:sp>
          <p:nvSpPr>
            <p:cNvPr id="15387" name="Line 25"/>
            <p:cNvSpPr>
              <a:spLocks noChangeShapeType="1"/>
            </p:cNvSpPr>
            <p:nvPr/>
          </p:nvSpPr>
          <p:spPr bwMode="auto">
            <a:xfrm flipV="1">
              <a:off x="2091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8" name="Line 26"/>
            <p:cNvSpPr>
              <a:spLocks noChangeShapeType="1"/>
            </p:cNvSpPr>
            <p:nvPr/>
          </p:nvSpPr>
          <p:spPr bwMode="auto">
            <a:xfrm flipV="1">
              <a:off x="1840" y="2952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9" name="Line 28"/>
            <p:cNvSpPr>
              <a:spLocks noChangeShapeType="1"/>
            </p:cNvSpPr>
            <p:nvPr/>
          </p:nvSpPr>
          <p:spPr bwMode="auto">
            <a:xfrm flipV="1">
              <a:off x="2227" y="2960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90" name="Text Box 34"/>
            <p:cNvSpPr txBox="1">
              <a:spLocks noChangeArrowheads="1"/>
            </p:cNvSpPr>
            <p:nvPr/>
          </p:nvSpPr>
          <p:spPr bwMode="auto">
            <a:xfrm>
              <a:off x="726" y="3126"/>
              <a:ext cx="11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159125" y="4700588"/>
            <a:ext cx="4476750" cy="987425"/>
            <a:chOff x="1990" y="2961"/>
            <a:chExt cx="2820" cy="622"/>
          </a:xfrm>
        </p:grpSpPr>
        <p:sp>
          <p:nvSpPr>
            <p:cNvPr id="15384" name="Line 27"/>
            <p:cNvSpPr>
              <a:spLocks noChangeShapeType="1"/>
            </p:cNvSpPr>
            <p:nvPr/>
          </p:nvSpPr>
          <p:spPr bwMode="auto">
            <a:xfrm flipH="1">
              <a:off x="1990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5" name="Line 35"/>
            <p:cNvSpPr>
              <a:spLocks noChangeShapeType="1"/>
            </p:cNvSpPr>
            <p:nvPr/>
          </p:nvSpPr>
          <p:spPr bwMode="auto">
            <a:xfrm flipH="1">
              <a:off x="2474" y="2969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6" name="Text Box 36"/>
            <p:cNvSpPr txBox="1">
              <a:spLocks noChangeArrowheads="1"/>
            </p:cNvSpPr>
            <p:nvPr/>
          </p:nvSpPr>
          <p:spPr bwMode="auto">
            <a:xfrm>
              <a:off x="2688" y="3107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latin typeface="Arial" charset="0"/>
              </a:rPr>
              <a:t>1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latin typeface="Arial" charset="0"/>
              </a:rPr>
              <a:t>2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6395" name="Oval 11"/>
          <p:cNvSpPr>
            <a:spLocks noChangeAspect="1" noChangeArrowheads="1"/>
          </p:cNvSpPr>
          <p:nvPr/>
        </p:nvSpPr>
        <p:spPr bwMode="auto">
          <a:xfrm>
            <a:off x="298450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6" name="Oval 12"/>
          <p:cNvSpPr>
            <a:spLocks noChangeAspect="1" noChangeArrowheads="1"/>
          </p:cNvSpPr>
          <p:nvPr/>
        </p:nvSpPr>
        <p:spPr bwMode="auto">
          <a:xfrm>
            <a:off x="36115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7" name="Oval 13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8" name="Oval 14"/>
          <p:cNvSpPr>
            <a:spLocks noChangeAspect="1" noChangeArrowheads="1"/>
          </p:cNvSpPr>
          <p:nvPr/>
        </p:nvSpPr>
        <p:spPr bwMode="auto">
          <a:xfrm>
            <a:off x="32702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9" name="Oval 15"/>
          <p:cNvSpPr>
            <a:spLocks noChangeAspect="1" noChangeArrowheads="1"/>
          </p:cNvSpPr>
          <p:nvPr/>
        </p:nvSpPr>
        <p:spPr bwMode="auto">
          <a:xfrm>
            <a:off x="34861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0" name="Oval 16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33538" y="5834063"/>
            <a:ext cx="5613400" cy="519112"/>
            <a:chOff x="1029" y="3675"/>
            <a:chExt cx="3536" cy="327"/>
          </a:xfrm>
        </p:grpSpPr>
        <p:sp>
          <p:nvSpPr>
            <p:cNvPr id="16413" name="Text Box 18"/>
            <p:cNvSpPr txBox="1">
              <a:spLocks noChangeArrowheads="1"/>
            </p:cNvSpPr>
            <p:nvPr/>
          </p:nvSpPr>
          <p:spPr bwMode="auto">
            <a:xfrm>
              <a:off x="1029" y="3675"/>
              <a:ext cx="1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  </a:t>
              </a:r>
              <a:r>
                <a:rPr lang="en-US">
                  <a:latin typeface="Arial" charset="0"/>
                </a:rPr>
                <a:t>&gt;&gt;</a:t>
              </a:r>
            </a:p>
          </p:txBody>
        </p:sp>
        <p:sp>
          <p:nvSpPr>
            <p:cNvPr id="16414" name="Text Box 19"/>
            <p:cNvSpPr txBox="1">
              <a:spLocks noChangeArrowheads="1"/>
            </p:cNvSpPr>
            <p:nvPr/>
          </p:nvSpPr>
          <p:spPr bwMode="auto">
            <a:xfrm>
              <a:off x="2443" y="3675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6402" name="Text Box 20"/>
          <p:cNvSpPr txBox="1">
            <a:spLocks noChangeArrowheads="1"/>
          </p:cNvSpPr>
          <p:nvPr/>
        </p:nvSpPr>
        <p:spPr bwMode="auto">
          <a:xfrm>
            <a:off x="2368550" y="2955925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0066"/>
                </a:solidFill>
                <a:latin typeface="Arial" charset="0"/>
              </a:rPr>
              <a:t>Termodynamická rovnováha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28938" y="4700588"/>
            <a:ext cx="1003300" cy="974725"/>
            <a:chOff x="1845" y="2961"/>
            <a:chExt cx="632" cy="614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845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2106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flipH="1">
              <a:off x="2475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2" name="Line 25"/>
            <p:cNvSpPr>
              <a:spLocks noChangeShapeType="1"/>
            </p:cNvSpPr>
            <p:nvPr/>
          </p:nvSpPr>
          <p:spPr bwMode="auto">
            <a:xfrm flipV="1">
              <a:off x="1926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404" name="Oval 26"/>
          <p:cNvSpPr>
            <a:spLocks noChangeAspect="1" noChangeArrowheads="1"/>
          </p:cNvSpPr>
          <p:nvPr/>
        </p:nvSpPr>
        <p:spPr bwMode="auto">
          <a:xfrm>
            <a:off x="314483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5" name="Oval 27"/>
          <p:cNvSpPr>
            <a:spLocks noChangeAspect="1" noChangeArrowheads="1"/>
          </p:cNvSpPr>
          <p:nvPr/>
        </p:nvSpPr>
        <p:spPr bwMode="auto">
          <a:xfrm>
            <a:off x="3611563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6" name="Text Box 2"/>
          <p:cNvSpPr txBox="1">
            <a:spLocks noChangeArrowheads="1"/>
          </p:cNvSpPr>
          <p:nvPr/>
        </p:nvSpPr>
        <p:spPr bwMode="auto">
          <a:xfrm>
            <a:off x="363538" y="0"/>
            <a:ext cx="841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6407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33438"/>
                        <a:ext cx="2409825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8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Equation" r:id="rId5" imgW="1828800" imgH="558800" progId="">
                  <p:embed/>
                </p:oleObj>
              </mc:Choice>
              <mc:Fallback>
                <p:oleObj name="Equation" r:id="rId5" imgW="1828800" imgH="558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831850"/>
                        <a:ext cx="32162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latin typeface="Arial" charset="0"/>
              </a:rPr>
              <a:t>1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latin typeface="Arial" charset="0"/>
              </a:rPr>
              <a:t>2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7419" name="Oval 11"/>
          <p:cNvSpPr>
            <a:spLocks noChangeAspect="1" noChangeArrowheads="1"/>
          </p:cNvSpPr>
          <p:nvPr/>
        </p:nvSpPr>
        <p:spPr bwMode="auto">
          <a:xfrm>
            <a:off x="302260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0" name="Oval 12"/>
          <p:cNvSpPr>
            <a:spLocks noChangeAspect="1" noChangeArrowheads="1"/>
          </p:cNvSpPr>
          <p:nvPr/>
        </p:nvSpPr>
        <p:spPr bwMode="auto">
          <a:xfrm>
            <a:off x="3751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1" name="Oval 13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2" name="Oval 14"/>
          <p:cNvSpPr>
            <a:spLocks noChangeAspect="1" noChangeArrowheads="1"/>
          </p:cNvSpPr>
          <p:nvPr/>
        </p:nvSpPr>
        <p:spPr bwMode="auto">
          <a:xfrm>
            <a:off x="327025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3" name="Oval 15"/>
          <p:cNvSpPr>
            <a:spLocks noChangeAspect="1" noChangeArrowheads="1"/>
          </p:cNvSpPr>
          <p:nvPr/>
        </p:nvSpPr>
        <p:spPr bwMode="auto">
          <a:xfrm>
            <a:off x="344170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4" name="Oval 16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33538" y="5834063"/>
            <a:ext cx="5613400" cy="519112"/>
            <a:chOff x="1029" y="3675"/>
            <a:chExt cx="3536" cy="327"/>
          </a:xfrm>
        </p:grpSpPr>
        <p:sp>
          <p:nvSpPr>
            <p:cNvPr id="17439" name="Text Box 18"/>
            <p:cNvSpPr txBox="1">
              <a:spLocks noChangeArrowheads="1"/>
            </p:cNvSpPr>
            <p:nvPr/>
          </p:nvSpPr>
          <p:spPr bwMode="auto">
            <a:xfrm>
              <a:off x="1029" y="3675"/>
              <a:ext cx="1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  </a:t>
              </a:r>
              <a:r>
                <a:rPr lang="en-US">
                  <a:latin typeface="Arial" charset="0"/>
                </a:rPr>
                <a:t>&lt;</a:t>
              </a:r>
            </a:p>
          </p:txBody>
        </p:sp>
        <p:sp>
          <p:nvSpPr>
            <p:cNvPr id="17440" name="Text Box 19"/>
            <p:cNvSpPr txBox="1">
              <a:spLocks noChangeArrowheads="1"/>
            </p:cNvSpPr>
            <p:nvPr/>
          </p:nvSpPr>
          <p:spPr bwMode="auto">
            <a:xfrm>
              <a:off x="2443" y="3675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2368550" y="2955925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rgbClr val="CC0066"/>
                </a:solidFill>
                <a:latin typeface="Arial" charset="0"/>
              </a:rPr>
              <a:t>Inverzní populace stavů </a:t>
            </a:r>
            <a:r>
              <a:rPr lang="cs-CZ" b="1" dirty="0" smtClean="0">
                <a:solidFill>
                  <a:srgbClr val="CC0066"/>
                </a:solidFill>
                <a:latin typeface="Arial" charset="0"/>
              </a:rPr>
              <a:t>1 </a:t>
            </a:r>
            <a:r>
              <a:rPr lang="cs-CZ" b="1" dirty="0">
                <a:solidFill>
                  <a:srgbClr val="CC0066"/>
                </a:solidFill>
                <a:latin typeface="Arial" charset="0"/>
              </a:rPr>
              <a:t>a </a:t>
            </a:r>
            <a:r>
              <a:rPr lang="cs-CZ" b="1" dirty="0" smtClean="0">
                <a:solidFill>
                  <a:srgbClr val="CC0066"/>
                </a:solidFill>
                <a:latin typeface="Arial" charset="0"/>
              </a:rPr>
              <a:t>2</a:t>
            </a:r>
            <a:endParaRPr lang="en-US" b="1" dirty="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7427" name="Oval 26"/>
          <p:cNvSpPr>
            <a:spLocks noChangeAspect="1" noChangeArrowheads="1"/>
          </p:cNvSpPr>
          <p:nvPr/>
        </p:nvSpPr>
        <p:spPr bwMode="auto">
          <a:xfrm>
            <a:off x="314483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8" name="Oval 27"/>
          <p:cNvSpPr>
            <a:spLocks noChangeAspect="1" noChangeArrowheads="1"/>
          </p:cNvSpPr>
          <p:nvPr/>
        </p:nvSpPr>
        <p:spPr bwMode="auto">
          <a:xfrm>
            <a:off x="3611563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9" name="Text Box 2"/>
          <p:cNvSpPr txBox="1">
            <a:spLocks noChangeArrowheads="1"/>
          </p:cNvSpPr>
          <p:nvPr/>
        </p:nvSpPr>
        <p:spPr bwMode="auto">
          <a:xfrm>
            <a:off x="363538" y="0"/>
            <a:ext cx="841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7430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33438"/>
                        <a:ext cx="2409825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1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5" imgW="1828800" imgH="558800" progId="">
                  <p:embed/>
                </p:oleObj>
              </mc:Choice>
              <mc:Fallback>
                <p:oleObj name="Equation" r:id="rId5" imgW="1828800" imgH="558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831850"/>
                        <a:ext cx="32162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913063" y="4687888"/>
            <a:ext cx="1022350" cy="993775"/>
            <a:chOff x="1835" y="2953"/>
            <a:chExt cx="644" cy="626"/>
          </a:xfrm>
        </p:grpSpPr>
        <p:sp>
          <p:nvSpPr>
            <p:cNvPr id="17433" name="Line 22"/>
            <p:cNvSpPr>
              <a:spLocks noChangeShapeType="1"/>
            </p:cNvSpPr>
            <p:nvPr/>
          </p:nvSpPr>
          <p:spPr bwMode="auto">
            <a:xfrm flipV="1">
              <a:off x="1835" y="2953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4" name="Line 24"/>
            <p:cNvSpPr>
              <a:spLocks noChangeShapeType="1"/>
            </p:cNvSpPr>
            <p:nvPr/>
          </p:nvSpPr>
          <p:spPr bwMode="auto">
            <a:xfrm flipH="1">
              <a:off x="1942" y="2965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5" name="Line 25"/>
            <p:cNvSpPr>
              <a:spLocks noChangeShapeType="1"/>
            </p:cNvSpPr>
            <p:nvPr/>
          </p:nvSpPr>
          <p:spPr bwMode="auto">
            <a:xfrm flipV="1">
              <a:off x="2316" y="2953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6" name="Line 31"/>
            <p:cNvSpPr>
              <a:spLocks noChangeShapeType="1"/>
            </p:cNvSpPr>
            <p:nvPr/>
          </p:nvSpPr>
          <p:spPr bwMode="auto">
            <a:xfrm flipH="1">
              <a:off x="2097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7" name="Line 32"/>
            <p:cNvSpPr>
              <a:spLocks noChangeShapeType="1"/>
            </p:cNvSpPr>
            <p:nvPr/>
          </p:nvSpPr>
          <p:spPr bwMode="auto">
            <a:xfrm flipH="1">
              <a:off x="2477" y="2957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8" name="Line 33"/>
            <p:cNvSpPr>
              <a:spLocks noChangeShapeType="1"/>
            </p:cNvSpPr>
            <p:nvPr/>
          </p:nvSpPr>
          <p:spPr bwMode="auto">
            <a:xfrm flipH="1">
              <a:off x="2401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9"/>
          <p:cNvSpPr txBox="1">
            <a:spLocks noChangeArrowheads="1"/>
          </p:cNvSpPr>
          <p:nvPr/>
        </p:nvSpPr>
        <p:spPr bwMode="auto">
          <a:xfrm>
            <a:off x="2368550" y="254000"/>
            <a:ext cx="44069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  A  S  E  R</a:t>
            </a:r>
            <a:endParaRPr lang="cs-CZ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5" name="Text Box 20"/>
          <p:cNvSpPr txBox="1">
            <a:spLocks noChangeArrowheads="1"/>
          </p:cNvSpPr>
          <p:nvPr/>
        </p:nvSpPr>
        <p:spPr bwMode="auto">
          <a:xfrm>
            <a:off x="546100" y="869950"/>
            <a:ext cx="80502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>
                <a:solidFill>
                  <a:srgbClr val="FFCC66"/>
                </a:solidFill>
                <a:latin typeface="Arial" charset="0"/>
              </a:rPr>
              <a:t>L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ight</a:t>
            </a:r>
            <a:r>
              <a:rPr lang="en-US" sz="32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A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mplification</a:t>
            </a:r>
            <a:r>
              <a:rPr lang="cs-CZ" sz="32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by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S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timulated</a:t>
            </a:r>
            <a:r>
              <a:rPr lang="en-US" sz="32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E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mission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of</a:t>
            </a:r>
            <a:r>
              <a:rPr lang="cs-CZ" sz="32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R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adiation</a:t>
            </a:r>
          </a:p>
        </p:txBody>
      </p:sp>
      <p:sp>
        <p:nvSpPr>
          <p:cNvPr id="18436" name="Text Box 21"/>
          <p:cNvSpPr txBox="1">
            <a:spLocks noChangeArrowheads="1"/>
          </p:cNvSpPr>
          <p:nvPr/>
        </p:nvSpPr>
        <p:spPr bwMode="auto">
          <a:xfrm>
            <a:off x="546100" y="1676400"/>
            <a:ext cx="8050213" cy="669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>
                <a:latin typeface="Arial" charset="0"/>
              </a:rPr>
              <a:t>L</a:t>
            </a:r>
            <a:r>
              <a:rPr lang="cs-CZ" sz="2000" b="1">
                <a:latin typeface="Arial" charset="0"/>
              </a:rPr>
              <a:t>aser … generátor optického záření</a:t>
            </a:r>
          </a:p>
          <a:p>
            <a:pPr algn="ctr">
              <a:lnSpc>
                <a:spcPct val="95000"/>
              </a:lnSpc>
            </a:pPr>
            <a:r>
              <a:rPr lang="cs-CZ" sz="2000" b="1" i="1">
                <a:latin typeface="Arial" charset="0"/>
              </a:rPr>
              <a:t>Generátor  =  zesilovač + zpětná vazba</a:t>
            </a:r>
            <a:endParaRPr lang="cs-CZ" sz="2000" b="1">
              <a:latin typeface="Arial" charset="0"/>
            </a:endParaRPr>
          </a:p>
        </p:txBody>
      </p:sp>
      <p:pic>
        <p:nvPicPr>
          <p:cNvPr id="18437" name="Picture 3" descr="Pepa18"/>
          <p:cNvPicPr>
            <a:picLocks noChangeAspect="1" noChangeArrowheads="1"/>
          </p:cNvPicPr>
          <p:nvPr/>
        </p:nvPicPr>
        <p:blipFill>
          <a:blip r:embed="rId3" cstate="print"/>
          <a:srcRect l="1901" t="3149"/>
          <a:stretch>
            <a:fillRect/>
          </a:stretch>
        </p:blipFill>
        <p:spPr bwMode="auto">
          <a:xfrm>
            <a:off x="3643313" y="2541588"/>
            <a:ext cx="25368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Pepa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0575" y="4656138"/>
            <a:ext cx="24066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8" descr="E:\PREDNASK\U3V\laser\P4060007.j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" y="4264025"/>
            <a:ext cx="33115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33525" y="414338"/>
            <a:ext cx="60753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Od 70. let 19. stolet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í: </a:t>
            </a:r>
          </a:p>
          <a:p>
            <a:pPr algn="ctr">
              <a:lnSpc>
                <a:spcPct val="95000"/>
              </a:lnSpc>
              <a:defRPr/>
            </a:pPr>
            <a:endParaRPr lang="cs-CZ" b="1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cs-CZ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Optické záření je elektromagnetické vlnění </a:t>
            </a:r>
          </a:p>
          <a:p>
            <a:pPr algn="ctr">
              <a:lnSpc>
                <a:spcPct val="95000"/>
              </a:lnSpc>
              <a:defRPr/>
            </a:pPr>
            <a:r>
              <a:rPr lang="cs-CZ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 určitém frekvenčním oboru</a:t>
            </a:r>
          </a:p>
        </p:txBody>
      </p:sp>
      <p:pic>
        <p:nvPicPr>
          <p:cNvPr id="4" name="Picture 4" descr="E:\PREDNASK\Materialy_optika\elmag_vlna\elmag_vln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04" y="3173027"/>
            <a:ext cx="462756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030" descr="aktmedSol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1027113"/>
            <a:ext cx="4171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028"/>
          <p:cNvSpPr txBox="1">
            <a:spLocks noChangeArrowheads="1"/>
          </p:cNvSpPr>
          <p:nvPr/>
        </p:nvSpPr>
        <p:spPr bwMode="auto">
          <a:xfrm>
            <a:off x="1276350" y="276225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solidFill>
                  <a:schemeClr val="accent1"/>
                </a:solidFill>
                <a:latin typeface="Arial" charset="0"/>
              </a:rPr>
              <a:t>Zesílení stimulovanou emisí v aktivním médiu</a:t>
            </a:r>
          </a:p>
        </p:txBody>
      </p:sp>
      <p:pic>
        <p:nvPicPr>
          <p:cNvPr id="28677" name="Picture 1029" descr="aktmedDisch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463" y="1279525"/>
            <a:ext cx="4281487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031"/>
          <p:cNvSpPr txBox="1">
            <a:spLocks noChangeArrowheads="1"/>
          </p:cNvSpPr>
          <p:nvPr/>
        </p:nvSpPr>
        <p:spPr bwMode="auto">
          <a:xfrm>
            <a:off x="1457325" y="3200400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solidFill>
                  <a:schemeClr val="accent1"/>
                </a:solidFill>
                <a:latin typeface="Arial" charset="0"/>
              </a:rPr>
              <a:t>Zavedení optické zpětné vazby - </a:t>
            </a:r>
            <a:r>
              <a:rPr lang="cs-CZ" sz="2400" i="1">
                <a:solidFill>
                  <a:schemeClr val="accent1"/>
                </a:solidFill>
                <a:latin typeface="Arial" charset="0"/>
              </a:rPr>
              <a:t>rezonátor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6688" y="3849688"/>
            <a:ext cx="663416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76350" y="392113"/>
            <a:ext cx="6589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Vlastnosti laserového záření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62013" y="1328738"/>
            <a:ext cx="370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směrovost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69950" y="2063750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koherence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62013" y="3522663"/>
            <a:ext cx="370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časový režim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769938" y="3033713"/>
            <a:ext cx="38020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44550" y="4175125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polarizace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2" grpId="0" autoUpdateAnimBg="0"/>
      <p:bldP spid="29703" grpId="0" autoUpdateAnimBg="0"/>
      <p:bldP spid="29704" grpId="0" animBg="1"/>
      <p:bldP spid="2970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44663" y="384175"/>
            <a:ext cx="56546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3200" b="1">
                <a:solidFill>
                  <a:schemeClr val="tx2"/>
                </a:solidFill>
                <a:latin typeface="Arial" charset="0"/>
              </a:rPr>
              <a:t>Typy laserů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17588" y="1831975"/>
            <a:ext cx="710723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5000"/>
              </a:spcBef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hlavní rozdělení podle aktivního media</a:t>
            </a:r>
          </a:p>
          <a:p>
            <a:pPr>
              <a:spcBef>
                <a:spcPct val="105000"/>
              </a:spcBef>
            </a:pPr>
            <a:r>
              <a:rPr lang="cs-CZ" sz="1800">
                <a:solidFill>
                  <a:srgbClr val="FFFF66"/>
                </a:solidFill>
                <a:latin typeface="Arial" charset="0"/>
              </a:rPr>
              <a:t>      </a:t>
            </a:r>
            <a:r>
              <a:rPr lang="cs-CZ" sz="2400" b="1">
                <a:solidFill>
                  <a:schemeClr val="accent1"/>
                </a:solidFill>
                <a:latin typeface="Arial" charset="0"/>
              </a:rPr>
              <a:t>plynové</a:t>
            </a:r>
          </a:p>
          <a:p>
            <a:pPr>
              <a:spcBef>
                <a:spcPct val="105000"/>
              </a:spcBef>
            </a:pPr>
            <a:r>
              <a:rPr lang="cs-CZ" sz="2400" b="1">
                <a:solidFill>
                  <a:schemeClr val="accent1"/>
                </a:solidFill>
                <a:latin typeface="Arial" charset="0"/>
              </a:rPr>
              <a:t>    pevnolátkové, (polovodičové)	</a:t>
            </a:r>
          </a:p>
          <a:p>
            <a:pPr>
              <a:spcBef>
                <a:spcPct val="105000"/>
              </a:spcBef>
            </a:pPr>
            <a:r>
              <a:rPr lang="cs-CZ" sz="2400" b="1">
                <a:solidFill>
                  <a:schemeClr val="accent1"/>
                </a:solidFill>
                <a:latin typeface="Arial" charset="0"/>
              </a:rPr>
              <a:t>    kapalinové</a:t>
            </a:r>
            <a:endParaRPr lang="en-US" sz="24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He-Ne laser</a:t>
            </a:r>
          </a:p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plynový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, </a:t>
            </a:r>
            <a:r>
              <a:rPr lang="cs-CZ" sz="2400" b="1">
                <a:solidFill>
                  <a:schemeClr val="tx2"/>
                </a:solidFill>
                <a:latin typeface="Arial" charset="0"/>
              </a:rPr>
              <a:t>na neutrálních atomech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50900" y="1185863"/>
            <a:ext cx="744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kontinuální, pevná vlnová délka viditelná (obvykle 633nm)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mechanismus přenosu excitační energie od He k Ne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2532" name="Picture 6" descr="HeNe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2708275"/>
            <a:ext cx="2549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HeNevyst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238" y="2759075"/>
            <a:ext cx="2538412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0" y="1185863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příměs v krystalu, přenos energie na příměs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optické čerpání – výbojka, LED, polovodičový laser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pevná vlnová délka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pulsní, ale může být i kontinuální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blízká infračervená oblast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3556" name="Picture 7" descr="aktmedSol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97" y="3544490"/>
            <a:ext cx="4171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842963" y="277813"/>
            <a:ext cx="74231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Nd:YAG l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aser</a:t>
            </a:r>
          </a:p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pevnolátkový</a:t>
            </a:r>
          </a:p>
        </p:txBody>
      </p:sp>
      <p:pic>
        <p:nvPicPr>
          <p:cNvPr id="54274" name="Picture 2" descr="&#10;   &#10;    Figure E2: Simplified diagram for the transition at 1064 nm.&#10;   &#10; 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3530" r="7227" b="3601"/>
          <a:stretch/>
        </p:blipFill>
        <p:spPr bwMode="auto">
          <a:xfrm>
            <a:off x="5010748" y="3034973"/>
            <a:ext cx="3961034" cy="28129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063625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zářivá rekombinace elektronů a děr na P-N přechodu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fixní vlnová délka, nejčastěji v červené nebo blízké infračervené oblasti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vysoká účinnost, levný, malé rozměry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horší kvalita záření (divergence, módy)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4579" name="Picture 5" descr="polovodice_pasovesch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963" y="2911475"/>
            <a:ext cx="3138487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842963" y="277813"/>
            <a:ext cx="74231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GaAs l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aser</a:t>
            </a:r>
          </a:p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polovodičový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3600" b="1">
                <a:solidFill>
                  <a:srgbClr val="FFF8E9"/>
                </a:solidFill>
                <a:latin typeface="Arial" charset="0"/>
              </a:rPr>
              <a:t>Využití laserů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Optické snímače, optický záznam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1401763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Snímače čárkových kódů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CD disky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Laserové tiskárny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Optická čidla a sondy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6628" name="Picture 5" descr="carkovy_k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71588"/>
            <a:ext cx="1485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Pepa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2988" y="3160713"/>
            <a:ext cx="4902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Komunikace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1903413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Vláknové komunikace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Komunikace volným prostorem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7652" name="Picture 5" descr="Pepa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25" y="1357313"/>
            <a:ext cx="3902075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Zpracování materiálů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Laserové obrábění – řezání, vrtání, hloubení, atd.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8676" name="Picture 5" descr="Pepa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1679575"/>
            <a:ext cx="24320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Pepa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7588" y="1717675"/>
            <a:ext cx="2678112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hloubeni.mpeg">
            <a:hlinkClick r:id="" action="ppaction://media"/>
          </p:cNvPr>
          <p:cNvPicPr>
            <a:picLocks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005263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96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4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63538" y="646113"/>
            <a:ext cx="8415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bg1"/>
                </a:solidFill>
                <a:latin typeface="Arial" charset="0"/>
              </a:rPr>
              <a:t>Mechanismus interakce optického záření</a:t>
            </a:r>
          </a:p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bg1"/>
                </a:solidFill>
                <a:latin typeface="Arial" charset="0"/>
              </a:rPr>
              <a:t>s látkami </a:t>
            </a:r>
          </a:p>
          <a:p>
            <a:pPr algn="ctr">
              <a:lnSpc>
                <a:spcPct val="95000"/>
              </a:lnSpc>
            </a:pPr>
            <a:r>
              <a:rPr lang="cs-CZ">
                <a:solidFill>
                  <a:schemeClr val="bg1"/>
                </a:solidFill>
                <a:latin typeface="Arial" charset="0"/>
              </a:rPr>
              <a:t>(zdánlivě zřejmý)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73050" y="2736850"/>
            <a:ext cx="8596313" cy="2644775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          </a:t>
            </a:r>
            <a:r>
              <a:rPr lang="cs-CZ" sz="2000" dirty="0">
                <a:latin typeface="Arial" charset="0"/>
              </a:rPr>
              <a:t>Optické záření  - </a:t>
            </a:r>
            <a:r>
              <a:rPr lang="cs-CZ" sz="2000" b="1" dirty="0">
                <a:latin typeface="Arial" charset="0"/>
              </a:rPr>
              <a:t>proměnné </a:t>
            </a:r>
            <a:r>
              <a:rPr lang="cs-CZ" sz="2000" b="1" dirty="0" err="1">
                <a:latin typeface="Arial" charset="0"/>
              </a:rPr>
              <a:t>elmag</a:t>
            </a:r>
            <a:r>
              <a:rPr lang="cs-CZ" sz="2000" b="1" dirty="0">
                <a:latin typeface="Arial" charset="0"/>
              </a:rPr>
              <a:t> pole</a:t>
            </a:r>
          </a:p>
          <a:p>
            <a:r>
              <a:rPr lang="cs-CZ" sz="2000" dirty="0">
                <a:latin typeface="Arial" charset="0"/>
              </a:rPr>
              <a:t>     	        </a:t>
            </a:r>
            <a:r>
              <a:rPr lang="cs-CZ" sz="2000" dirty="0" smtClean="0">
                <a:latin typeface="Arial" charset="0"/>
              </a:rPr>
              <a:t>působí </a:t>
            </a:r>
            <a:r>
              <a:rPr lang="cs-CZ" sz="2000" dirty="0">
                <a:latin typeface="Arial" charset="0"/>
              </a:rPr>
              <a:t>na </a:t>
            </a:r>
            <a:r>
              <a:rPr lang="cs-CZ" sz="2000" dirty="0" smtClean="0">
                <a:latin typeface="Arial" charset="0"/>
              </a:rPr>
              <a:t>elektrické náboje </a:t>
            </a:r>
            <a:r>
              <a:rPr lang="cs-CZ" sz="2000" dirty="0">
                <a:latin typeface="Arial" charset="0"/>
              </a:rPr>
              <a:t>Lorentzovou silou, </a:t>
            </a:r>
          </a:p>
          <a:p>
            <a:r>
              <a:rPr lang="cs-CZ" sz="2000" dirty="0">
                <a:latin typeface="Arial" charset="0"/>
              </a:rPr>
              <a:t>                     </a:t>
            </a:r>
            <a:r>
              <a:rPr lang="cs-CZ" sz="2000" dirty="0" smtClean="0">
                <a:latin typeface="Arial" charset="0"/>
              </a:rPr>
              <a:t>vyvolává tedy </a:t>
            </a:r>
            <a:r>
              <a:rPr lang="cs-CZ" sz="2000" b="1" dirty="0" smtClean="0">
                <a:latin typeface="Arial" charset="0"/>
              </a:rPr>
              <a:t>vynucené oscilace </a:t>
            </a:r>
            <a:r>
              <a:rPr lang="en-US" sz="2000" b="1" dirty="0" err="1" smtClean="0">
                <a:latin typeface="Arial" charset="0"/>
              </a:rPr>
              <a:t>nabit</a:t>
            </a:r>
            <a:r>
              <a:rPr lang="cs-CZ" sz="2000" b="1" dirty="0" err="1" smtClean="0">
                <a:latin typeface="Arial" charset="0"/>
              </a:rPr>
              <a:t>ých</a:t>
            </a:r>
            <a:r>
              <a:rPr lang="cs-CZ" sz="2000" b="1" dirty="0" smtClean="0">
                <a:latin typeface="Arial" charset="0"/>
              </a:rPr>
              <a:t> částí atomů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            Následek: změna vnitřní energie atomu či </a:t>
            </a:r>
            <a:r>
              <a:rPr lang="cs-CZ" sz="2000" dirty="0" smtClean="0">
                <a:latin typeface="Arial" charset="0"/>
              </a:rPr>
              <a:t>molekuly;</a:t>
            </a: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		</a:t>
            </a:r>
            <a:r>
              <a:rPr lang="cs-CZ" sz="2000" dirty="0" smtClean="0">
                <a:latin typeface="Arial" charset="0"/>
              </a:rPr>
              <a:t>oscilující náboje emitují elektromagnetické </a:t>
            </a:r>
            <a:r>
              <a:rPr lang="cs-CZ" sz="2000" dirty="0">
                <a:latin typeface="Arial" charset="0"/>
              </a:rPr>
              <a:t>záření 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Zpracování materiálů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Mikroobrábění, laserová litografie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9700" name="Picture 5" descr="Pepa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700" y="4222750"/>
            <a:ext cx="32956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Pepa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1846263"/>
            <a:ext cx="4891088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8725" y="4446588"/>
            <a:ext cx="3343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9438" y="1219200"/>
            <a:ext cx="27908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Lékařské aplikace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0" y="1725613"/>
            <a:ext cx="8061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Dermatologie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Fotodynamická terapie 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Laserový skalpel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Oftalmologie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Diagnostika (endoskopie, infračervená tomografie ?)</a:t>
            </a:r>
            <a:endParaRPr lang="en-US" sz="24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Picture 5" descr="Do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938" y="173038"/>
            <a:ext cx="19685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Pep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0338" y="3930650"/>
            <a:ext cx="53403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60425" y="217488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Výzkum, analýza a technologie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63613" y="901700"/>
            <a:ext cx="6838950" cy="26162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</a:rPr>
              <a:t>Optická spektroskopie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		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Ramanův rozptyl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časově-rozlišená měření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mikrofluorimetrie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                          </a:t>
            </a:r>
            <a:r>
              <a:rPr lang="en-US" sz="2000">
                <a:solidFill>
                  <a:srgbClr val="FFF8E9"/>
                </a:solidFill>
                <a:latin typeface="Arial" charset="0"/>
              </a:rPr>
              <a:t>n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elineární spektroskopie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elastický rozptyl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dynamický a Brillouienův rozptyl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fotoakustická spektroskopie</a:t>
            </a:r>
            <a:endParaRPr lang="en-US" sz="2000">
              <a:solidFill>
                <a:srgbClr val="FFF8E9"/>
              </a:solidFill>
              <a:latin typeface="Arial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89013" y="3873500"/>
            <a:ext cx="6813550" cy="20002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 dirty="0">
                <a:solidFill>
                  <a:schemeClr val="tx2"/>
                </a:solidFill>
                <a:latin typeface="Arial" charset="0"/>
              </a:rPr>
              <a:t>Aktivní použití laseru</a:t>
            </a:r>
            <a:endParaRPr lang="en-US" sz="2400" dirty="0">
              <a:solidFill>
                <a:schemeClr val="tx2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		 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laserové ablace</a:t>
            </a:r>
          </a:p>
          <a:p>
            <a:pPr>
              <a:tabLst>
                <a:tab pos="0" algn="l"/>
              </a:tabLst>
            </a:pPr>
            <a:r>
              <a:rPr lang="cs-CZ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řízená fotochemie a </a:t>
            </a:r>
            <a:r>
              <a:rPr lang="cs-CZ" sz="2000" dirty="0" err="1">
                <a:solidFill>
                  <a:srgbClr val="FFF8E9"/>
                </a:solidFill>
                <a:latin typeface="Arial" charset="0"/>
              </a:rPr>
              <a:t>fotodegradace</a:t>
            </a:r>
            <a:endParaRPr lang="cs-CZ" sz="2000" dirty="0">
              <a:solidFill>
                <a:srgbClr val="FFF8E9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	 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řízená polymerace</a:t>
            </a:r>
          </a:p>
          <a:p>
            <a:pPr>
              <a:tabLst>
                <a:tab pos="0" algn="l"/>
              </a:tabLst>
            </a:pPr>
            <a:r>
              <a:rPr lang="cs-CZ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 dirty="0" smtClean="0">
                <a:solidFill>
                  <a:srgbClr val="FFF8E9"/>
                </a:solidFill>
                <a:latin typeface="Arial" charset="0"/>
              </a:rPr>
              <a:t>laserová pinzeta</a:t>
            </a:r>
            <a:endParaRPr lang="cs-CZ" sz="2000" dirty="0">
              <a:solidFill>
                <a:srgbClr val="FFF8E9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76350" y="423863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accent1"/>
                </a:solidFill>
                <a:latin typeface="Arial" charset="0"/>
              </a:rPr>
              <a:t>V čem jsou lasery nebezpečné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00063" y="1606550"/>
            <a:ext cx="8142287" cy="854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latin typeface="Arial" charset="0"/>
              </a:rPr>
              <a:t>Hlavní nebezpečí pro</a:t>
            </a:r>
            <a:r>
              <a:rPr lang="cs-CZ" sz="2000" b="1">
                <a:latin typeface="Arial" charset="0"/>
              </a:rPr>
              <a:t> zrak – </a:t>
            </a:r>
          </a:p>
          <a:p>
            <a:pPr algn="ctr">
              <a:spcBef>
                <a:spcPct val="50000"/>
              </a:spcBef>
            </a:pPr>
            <a:r>
              <a:rPr lang="cs-CZ" sz="2000">
                <a:latin typeface="Arial" charset="0"/>
              </a:rPr>
              <a:t>oproti klasickým zdrojům </a:t>
            </a:r>
            <a:r>
              <a:rPr lang="cs-CZ" sz="2000" u="sng">
                <a:latin typeface="Arial" charset="0"/>
              </a:rPr>
              <a:t>úzký svazek a velká rovnoběžnost</a:t>
            </a:r>
          </a:p>
        </p:txBody>
      </p:sp>
      <p:pic>
        <p:nvPicPr>
          <p:cNvPr id="32773" name="Picture 5" descr="Pepa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3114675"/>
            <a:ext cx="45148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5534"/>
            <a:ext cx="91440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Krize klasick</a:t>
            </a:r>
            <a:r>
              <a:rPr lang="cs-CZ" sz="3200" b="1" dirty="0" smtClean="0">
                <a:solidFill>
                  <a:srgbClr val="FFFF99"/>
                </a:solidFill>
              </a:rPr>
              <a:t>é</a:t>
            </a:r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 fyziky na přelomu </a:t>
            </a:r>
            <a:br>
              <a:rPr lang="cs-CZ" sz="32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19. a 20. stolet</a:t>
            </a:r>
            <a:r>
              <a:rPr lang="cs-CZ" sz="3200" b="1" dirty="0" smtClean="0">
                <a:solidFill>
                  <a:srgbClr val="FFFF99"/>
                </a:solidFill>
              </a:rPr>
              <a:t>í</a:t>
            </a:r>
            <a:endParaRPr lang="en-US" sz="3200" b="1" dirty="0" smtClean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79400" y="3293769"/>
            <a:ext cx="8680450" cy="3235325"/>
          </a:xfrm>
          <a:prstGeom prst="rect">
            <a:avLst/>
          </a:prstGeom>
          <a:solidFill>
            <a:srgbClr val="000050"/>
          </a:solidFill>
          <a:ln w="31750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endParaRPr lang="cs-CZ" sz="8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Jevy týkající se absorpce či emise optického záření, které klasická fyzika neuměla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vysvělit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Spektrální tvar tepelného záření absolutně černého 	tělesa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Existence dlouhovlnné hrany </a:t>
            </a:r>
            <a:r>
              <a:rPr lang="cs-CZ" sz="2400" dirty="0" err="1" smtClean="0">
                <a:solidFill>
                  <a:srgbClr val="FFFFCC"/>
                </a:solidFill>
                <a:latin typeface="Arial" charset="0"/>
              </a:rPr>
              <a:t>fotoelektr</a:t>
            </a:r>
            <a:r>
              <a:rPr lang="en-US" sz="2400" dirty="0" err="1" smtClean="0">
                <a:solidFill>
                  <a:srgbClr val="FFFFCC"/>
                </a:solidFill>
                <a:latin typeface="Arial" charset="0"/>
              </a:rPr>
              <a:t>ick</a:t>
            </a:r>
            <a:r>
              <a:rPr lang="cs-CZ" sz="2400" dirty="0" err="1" smtClean="0">
                <a:solidFill>
                  <a:srgbClr val="FFFFCC"/>
                </a:solidFill>
                <a:latin typeface="Arial" charset="0"/>
              </a:rPr>
              <a:t>ého</a:t>
            </a:r>
            <a:r>
              <a:rPr lang="cs-CZ" sz="24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jevu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Stabilita atomů a jejich </a:t>
            </a:r>
            <a:r>
              <a:rPr lang="cs-CZ" sz="2400" dirty="0" err="1">
                <a:solidFill>
                  <a:srgbClr val="FFFFCC"/>
                </a:solidFill>
                <a:latin typeface="Arial" charset="0"/>
              </a:rPr>
              <a:t>čarová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emisní a absorpční spektra</a:t>
            </a:r>
          </a:p>
          <a:p>
            <a:pPr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endParaRPr lang="cs-CZ" sz="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3180" y="125983"/>
            <a:ext cx="8693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>
                <a:solidFill>
                  <a:schemeClr val="bg1"/>
                </a:solidFill>
                <a:latin typeface="Arial" charset="0"/>
              </a:rPr>
              <a:t>Zjistilo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se však,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že některé optické jevy související </a:t>
            </a:r>
            <a:br>
              <a:rPr lang="cs-CZ" dirty="0">
                <a:solidFill>
                  <a:schemeClr val="bg1"/>
                </a:solidFill>
                <a:latin typeface="Arial" charset="0"/>
              </a:rPr>
            </a:br>
            <a:r>
              <a:rPr lang="cs-CZ" dirty="0">
                <a:solidFill>
                  <a:schemeClr val="bg1"/>
                </a:solidFill>
                <a:latin typeface="Arial" charset="0"/>
              </a:rPr>
              <a:t>s předáváním energie mezi optickým zářením a látkami nelze pomocí klasické fyziky vysvětlit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505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914400" y="7620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400" b="1">
                <a:solidFill>
                  <a:schemeClr val="bg1"/>
                </a:solidFill>
                <a:latin typeface="Arial" charset="0"/>
              </a:rPr>
              <a:t>Každé těleso o nenulové absolutní teplotě vysílá elektromagnetické záření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Tepeln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zdroje</a:t>
            </a:r>
            <a:endParaRPr lang="cs-CZ" sz="3600" smtClean="0">
              <a:solidFill>
                <a:schemeClr val="bg1"/>
              </a:solidFill>
            </a:endParaRPr>
          </a:p>
        </p:txBody>
      </p:sp>
      <p:grpSp>
        <p:nvGrpSpPr>
          <p:cNvPr id="6148" name="Group 28"/>
          <p:cNvGrpSpPr>
            <a:grpSpLocks/>
          </p:cNvGrpSpPr>
          <p:nvPr/>
        </p:nvGrpSpPr>
        <p:grpSpPr bwMode="auto">
          <a:xfrm>
            <a:off x="457200" y="1768475"/>
            <a:ext cx="8229600" cy="4848225"/>
            <a:chOff x="288" y="1114"/>
            <a:chExt cx="5184" cy="3054"/>
          </a:xfrm>
        </p:grpSpPr>
        <p:sp>
          <p:nvSpPr>
            <p:cNvPr id="6166" name="Text Box 5"/>
            <p:cNvSpPr txBox="1">
              <a:spLocks noChangeArrowheads="1"/>
            </p:cNvSpPr>
            <p:nvPr/>
          </p:nvSpPr>
          <p:spPr bwMode="auto">
            <a:xfrm>
              <a:off x="288" y="1114"/>
              <a:ext cx="5184" cy="30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r>
                <a:rPr lang="cs-CZ" sz="2400"/>
                <a:t>             </a:t>
              </a:r>
              <a:endParaRPr lang="cs-CZ" sz="240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</p:txBody>
        </p:sp>
        <p:graphicFrame>
          <p:nvGraphicFramePr>
            <p:cNvPr id="6167" name="Object 7"/>
            <p:cNvGraphicFramePr>
              <a:graphicFrameLocks noChangeAspect="1"/>
            </p:cNvGraphicFramePr>
            <p:nvPr/>
          </p:nvGraphicFramePr>
          <p:xfrm>
            <a:off x="1203" y="1816"/>
            <a:ext cx="2172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3" r:id="rId3" imgW="1866900" imgH="292100" progId="">
                    <p:embed/>
                  </p:oleObj>
                </mc:Choice>
                <mc:Fallback>
                  <p:oleObj r:id="rId3" imgW="1866900" imgH="29210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3" y="1816"/>
                          <a:ext cx="2172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49" name="Group 24"/>
          <p:cNvGrpSpPr>
            <a:grpSpLocks/>
          </p:cNvGrpSpPr>
          <p:nvPr/>
        </p:nvGrpSpPr>
        <p:grpSpPr bwMode="auto">
          <a:xfrm>
            <a:off x="614363" y="1878013"/>
            <a:ext cx="8529637" cy="839787"/>
            <a:chOff x="387" y="1183"/>
            <a:chExt cx="5373" cy="529"/>
          </a:xfrm>
        </p:grpSpPr>
        <p:sp>
          <p:nvSpPr>
            <p:cNvPr id="6163" name="AutoShape 12"/>
            <p:cNvSpPr>
              <a:spLocks noChangeArrowheads="1"/>
            </p:cNvSpPr>
            <p:nvPr/>
          </p:nvSpPr>
          <p:spPr bwMode="auto">
            <a:xfrm>
              <a:off x="1927" y="1273"/>
              <a:ext cx="953" cy="318"/>
            </a:xfrm>
            <a:prstGeom prst="wedgeRoundRectCallout">
              <a:avLst>
                <a:gd name="adj1" fmla="val 2255"/>
                <a:gd name="adj2" fmla="val 127046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CC3300"/>
                  </a:solidFill>
                  <a:latin typeface="Arial" charset="0"/>
                </a:rPr>
                <a:t>emisivita</a:t>
              </a:r>
            </a:p>
          </p:txBody>
        </p:sp>
        <p:sp>
          <p:nvSpPr>
            <p:cNvPr id="6164" name="AutoShape 13"/>
            <p:cNvSpPr>
              <a:spLocks noChangeArrowheads="1"/>
            </p:cNvSpPr>
            <p:nvPr/>
          </p:nvSpPr>
          <p:spPr bwMode="auto">
            <a:xfrm>
              <a:off x="3002" y="1205"/>
              <a:ext cx="2758" cy="507"/>
            </a:xfrm>
            <a:prstGeom prst="wedgeRoundRectCallout">
              <a:avLst>
                <a:gd name="adj1" fmla="val -43801"/>
                <a:gd name="adj2" fmla="val 78995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funkce teploty nezávislá na povrchu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65" name="AutoShape 19"/>
            <p:cNvSpPr>
              <a:spLocks noChangeArrowheads="1"/>
            </p:cNvSpPr>
            <p:nvPr/>
          </p:nvSpPr>
          <p:spPr bwMode="auto">
            <a:xfrm>
              <a:off x="387" y="1183"/>
              <a:ext cx="1322" cy="519"/>
            </a:xfrm>
            <a:prstGeom prst="wedgeRoundRectCallout">
              <a:avLst>
                <a:gd name="adj1" fmla="val 25911"/>
                <a:gd name="adj2" fmla="val 86784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 dirty="0" smtClean="0">
                  <a:solidFill>
                    <a:srgbClr val="CC3300"/>
                  </a:solidFill>
                  <a:latin typeface="Arial" charset="0"/>
                </a:rPr>
                <a:t>spektrální hustota záře</a:t>
              </a:r>
              <a:endParaRPr lang="en-US" sz="2400" dirty="0">
                <a:solidFill>
                  <a:srgbClr val="CC3300"/>
                </a:solidFill>
                <a:latin typeface="Arial" charset="0"/>
              </a:endParaRPr>
            </a:p>
          </p:txBody>
        </p:sp>
      </p:grpSp>
      <p:sp>
        <p:nvSpPr>
          <p:cNvPr id="6161" name="AutoShape 18"/>
          <p:cNvSpPr>
            <a:spLocks noChangeArrowheads="1"/>
          </p:cNvSpPr>
          <p:nvPr/>
        </p:nvSpPr>
        <p:spPr bwMode="auto">
          <a:xfrm>
            <a:off x="1020763" y="3724275"/>
            <a:ext cx="5216525" cy="504825"/>
          </a:xfrm>
          <a:prstGeom prst="wedgeRoundRectCallout">
            <a:avLst>
              <a:gd name="adj1" fmla="val 21727"/>
              <a:gd name="adj2" fmla="val -109750"/>
              <a:gd name="adj3" fmla="val 16667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z</a:t>
            </a:r>
            <a:r>
              <a:rPr lang="cs-CZ" sz="2400" b="1" dirty="0" err="1">
                <a:solidFill>
                  <a:srgbClr val="FF0000"/>
                </a:solidFill>
                <a:latin typeface="Arial" charset="0"/>
              </a:rPr>
              <a:t>áření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 absolutně černého tělesa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62" name="Oval 20"/>
          <p:cNvSpPr>
            <a:spLocks noChangeArrowheads="1"/>
          </p:cNvSpPr>
          <p:nvPr/>
        </p:nvSpPr>
        <p:spPr bwMode="auto">
          <a:xfrm>
            <a:off x="4257676" y="2716213"/>
            <a:ext cx="1198563" cy="9144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6151" name="Group 25"/>
          <p:cNvGrpSpPr>
            <a:grpSpLocks/>
          </p:cNvGrpSpPr>
          <p:nvPr/>
        </p:nvGrpSpPr>
        <p:grpSpPr bwMode="auto">
          <a:xfrm>
            <a:off x="711200" y="4098925"/>
            <a:ext cx="7566025" cy="974725"/>
            <a:chOff x="448" y="2582"/>
            <a:chExt cx="4766" cy="614"/>
          </a:xfrm>
        </p:grpSpPr>
        <p:graphicFrame>
          <p:nvGraphicFramePr>
            <p:cNvPr id="6158" name="Object 9"/>
            <p:cNvGraphicFramePr>
              <a:graphicFrameLocks noChangeAspect="1"/>
            </p:cNvGraphicFramePr>
            <p:nvPr/>
          </p:nvGraphicFramePr>
          <p:xfrm>
            <a:off x="2228" y="2863"/>
            <a:ext cx="1560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4" name="Equation" r:id="rId5" imgW="1295400" imgH="279400" progId="">
                    <p:embed/>
                  </p:oleObj>
                </mc:Choice>
                <mc:Fallback>
                  <p:oleObj name="Equation" r:id="rId5" imgW="1295400" imgH="27940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8" y="2863"/>
                          <a:ext cx="1560" cy="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AutoShape 14"/>
            <p:cNvSpPr>
              <a:spLocks noChangeArrowheads="1"/>
            </p:cNvSpPr>
            <p:nvPr/>
          </p:nvSpPr>
          <p:spPr bwMode="auto">
            <a:xfrm>
              <a:off x="3963" y="2582"/>
              <a:ext cx="1251" cy="318"/>
            </a:xfrm>
            <a:prstGeom prst="wedgeRoundRectCallout">
              <a:avLst>
                <a:gd name="adj1" fmla="val -70384"/>
                <a:gd name="adj2" fmla="val 73269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absorptivita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60" name="Text Box 22"/>
            <p:cNvSpPr txBox="1">
              <a:spLocks noChangeArrowheads="1"/>
            </p:cNvSpPr>
            <p:nvPr/>
          </p:nvSpPr>
          <p:spPr bwMode="auto">
            <a:xfrm>
              <a:off x="448" y="2853"/>
              <a:ext cx="1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Kirchhoffův zákon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</p:grpSp>
      <p:grpSp>
        <p:nvGrpSpPr>
          <p:cNvPr id="6152" name="Group 26"/>
          <p:cNvGrpSpPr>
            <a:grpSpLocks/>
          </p:cNvGrpSpPr>
          <p:nvPr/>
        </p:nvGrpSpPr>
        <p:grpSpPr bwMode="auto">
          <a:xfrm>
            <a:off x="1293813" y="4837113"/>
            <a:ext cx="7281862" cy="1225550"/>
            <a:chOff x="815" y="3047"/>
            <a:chExt cx="4587" cy="772"/>
          </a:xfrm>
        </p:grpSpPr>
        <p:graphicFrame>
          <p:nvGraphicFramePr>
            <p:cNvPr id="6155" name="Object 11"/>
            <p:cNvGraphicFramePr>
              <a:graphicFrameLocks noChangeAspect="1"/>
            </p:cNvGraphicFramePr>
            <p:nvPr/>
          </p:nvGraphicFramePr>
          <p:xfrm>
            <a:off x="2880" y="3475"/>
            <a:ext cx="1968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5" r:id="rId7" imgW="1523339" imgH="266584" progId="">
                    <p:embed/>
                  </p:oleObj>
                </mc:Choice>
                <mc:Fallback>
                  <p:oleObj r:id="rId7" imgW="1523339" imgH="266584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475"/>
                          <a:ext cx="1968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6" name="AutoShape 15"/>
            <p:cNvSpPr>
              <a:spLocks noChangeArrowheads="1"/>
            </p:cNvSpPr>
            <p:nvPr/>
          </p:nvSpPr>
          <p:spPr bwMode="auto">
            <a:xfrm>
              <a:off x="4077" y="3047"/>
              <a:ext cx="1325" cy="318"/>
            </a:xfrm>
            <a:prstGeom prst="wedgeRoundRectCallout">
              <a:avLst>
                <a:gd name="adj1" fmla="val -32736"/>
                <a:gd name="adj2" fmla="val 97801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reflektivita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57" name="Text Box 23"/>
            <p:cNvSpPr txBox="1">
              <a:spLocks noChangeArrowheads="1"/>
            </p:cNvSpPr>
            <p:nvPr/>
          </p:nvSpPr>
          <p:spPr bwMode="auto">
            <a:xfrm>
              <a:off x="815" y="3511"/>
              <a:ext cx="19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latin typeface="Arial" charset="0"/>
                </a:rPr>
                <a:t>neprůhledné těleso:</a:t>
              </a:r>
              <a:endParaRPr lang="en-US" sz="2400">
                <a:latin typeface="Arial" charset="0"/>
              </a:endParaRPr>
            </a:p>
          </p:txBody>
        </p:sp>
      </p:grpSp>
      <p:sp>
        <p:nvSpPr>
          <p:cNvPr id="6153" name="TextovéPole 22"/>
          <p:cNvSpPr txBox="1">
            <a:spLocks noChangeArrowheads="1"/>
          </p:cNvSpPr>
          <p:nvPr/>
        </p:nvSpPr>
        <p:spPr bwMode="auto">
          <a:xfrm>
            <a:off x="3257550" y="2843213"/>
            <a:ext cx="277813" cy="504825"/>
          </a:xfrm>
          <a:prstGeom prst="rect">
            <a:avLst/>
          </a:prstGeom>
          <a:solidFill>
            <a:srgbClr val="FFF8E9"/>
          </a:solidFill>
          <a:ln w="9525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r>
              <a:rPr lang="cs-CZ">
                <a:latin typeface="Script MT Bold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lang="cs-CZ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4" name="TextovéPole 23"/>
          <p:cNvSpPr txBox="1">
            <a:spLocks noChangeArrowheads="1"/>
          </p:cNvSpPr>
          <p:nvPr/>
        </p:nvSpPr>
        <p:spPr bwMode="auto">
          <a:xfrm>
            <a:off x="3527425" y="4535488"/>
            <a:ext cx="277813" cy="431800"/>
          </a:xfrm>
          <a:prstGeom prst="rect">
            <a:avLst/>
          </a:prstGeom>
          <a:solidFill>
            <a:srgbClr val="FFF8E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dirty="0">
                <a:latin typeface="Script MT Bold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lang="cs-CZ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2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181100" y="993775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400">
                <a:solidFill>
                  <a:schemeClr val="bg1"/>
                </a:solidFill>
                <a:latin typeface="Arial" charset="0"/>
              </a:rPr>
              <a:t>Technická realizace:</a:t>
            </a:r>
            <a:r>
              <a:rPr lang="cs-CZ" sz="2400" b="1">
                <a:solidFill>
                  <a:schemeClr val="bg1"/>
                </a:solidFill>
                <a:latin typeface="Arial" charset="0"/>
              </a:rPr>
              <a:t> vyhřívaná dutina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03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Absolutně čern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těleso</a:t>
            </a:r>
            <a:endParaRPr lang="cs-CZ" sz="3600" smtClean="0">
              <a:solidFill>
                <a:schemeClr val="bg1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7200" y="1768475"/>
            <a:ext cx="8229600" cy="484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r>
              <a:rPr lang="cs-CZ" sz="2400"/>
              <a:t>             </a:t>
            </a:r>
            <a:endParaRPr lang="cs-CZ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175" name="Object 11"/>
          <p:cNvGraphicFramePr>
            <a:graphicFrameLocks noChangeAspect="1"/>
          </p:cNvGraphicFramePr>
          <p:nvPr/>
        </p:nvGraphicFramePr>
        <p:xfrm>
          <a:off x="1611313" y="2051050"/>
          <a:ext cx="55149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SPW 8.0 Graph" r:id="rId3" imgW="5515661" imgH="4267505" progId="SigmaPlotGraphicObject.11">
                  <p:embed/>
                </p:oleObj>
              </mc:Choice>
              <mc:Fallback>
                <p:oleObj name="SPW 8.0 Graph" r:id="rId3" imgW="5515661" imgH="4267505" progId="SigmaPlotGraphicObject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2051050"/>
                        <a:ext cx="55149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AutoShape 12"/>
          <p:cNvSpPr>
            <a:spLocks noChangeArrowheads="1"/>
          </p:cNvSpPr>
          <p:nvPr/>
        </p:nvSpPr>
        <p:spPr bwMode="auto">
          <a:xfrm>
            <a:off x="4572000" y="2363788"/>
            <a:ext cx="4378325" cy="1282700"/>
          </a:xfrm>
          <a:prstGeom prst="wedgeRoundRectCallout">
            <a:avLst>
              <a:gd name="adj1" fmla="val -61347"/>
              <a:gd name="adj2" fmla="val 115718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Předpověď podle klasické fyziky</a:t>
            </a:r>
          </a:p>
          <a:p>
            <a:pPr algn="ctr"/>
            <a:r>
              <a:rPr lang="cs-CZ" sz="2400" b="1">
                <a:solidFill>
                  <a:srgbClr val="FF0000"/>
                </a:solidFill>
                <a:latin typeface="Arial" charset="0"/>
              </a:rPr>
              <a:t>„ultrafialová katastrofa“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7" name="AutoShape 13"/>
          <p:cNvSpPr>
            <a:spLocks noChangeArrowheads="1"/>
          </p:cNvSpPr>
          <p:nvPr/>
        </p:nvSpPr>
        <p:spPr bwMode="auto">
          <a:xfrm>
            <a:off x="735013" y="2058988"/>
            <a:ext cx="2014537" cy="509587"/>
          </a:xfrm>
          <a:prstGeom prst="wedgeRoundRectCallout">
            <a:avLst>
              <a:gd name="adj1" fmla="val 67810"/>
              <a:gd name="adj2" fmla="val 419472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Experiment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63353" y="91541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Planckův vyzařovac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kon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158291" y="192441"/>
            <a:ext cx="262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Max Planck: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412812" y="2010175"/>
            <a:ext cx="8229600" cy="4665663"/>
            <a:chOff x="288" y="1160"/>
            <a:chExt cx="5184" cy="2939"/>
          </a:xfrm>
        </p:grpSpPr>
        <p:sp>
          <p:nvSpPr>
            <p:cNvPr id="8199" name="Text Box 11"/>
            <p:cNvSpPr txBox="1">
              <a:spLocks noChangeArrowheads="1"/>
            </p:cNvSpPr>
            <p:nvPr/>
          </p:nvSpPr>
          <p:spPr bwMode="auto">
            <a:xfrm>
              <a:off x="288" y="1160"/>
              <a:ext cx="5184" cy="29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Planckův zákon</a:t>
              </a: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990033"/>
                  </a:solidFill>
                  <a:latin typeface="Arial" charset="0"/>
                </a:rPr>
                <a:t>Teoreticky lze odvodit za </a:t>
              </a:r>
              <a:r>
                <a:rPr lang="cs-CZ" sz="2400" b="1">
                  <a:solidFill>
                    <a:srgbClr val="990033"/>
                  </a:solidFill>
                  <a:latin typeface="Arial" charset="0"/>
                </a:rPr>
                <a:t>předpokladu kvantování energie elektromagnetického záření</a:t>
              </a: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990033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</p:txBody>
        </p:sp>
        <p:graphicFrame>
          <p:nvGraphicFramePr>
            <p:cNvPr id="8200" name="Object 12"/>
            <p:cNvGraphicFramePr>
              <a:graphicFrameLocks noChangeAspect="1"/>
            </p:cNvGraphicFramePr>
            <p:nvPr/>
          </p:nvGraphicFramePr>
          <p:xfrm>
            <a:off x="1456" y="1599"/>
            <a:ext cx="2437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8" name="Equation" r:id="rId3" imgW="1905000" imgH="571500" progId="">
                    <p:embed/>
                  </p:oleObj>
                </mc:Choice>
                <mc:Fallback>
                  <p:oleObj name="Equation" r:id="rId3" imgW="1905000" imgH="57150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1599"/>
                          <a:ext cx="2437" cy="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1" name="AutoShape 13"/>
            <p:cNvSpPr>
              <a:spLocks noChangeArrowheads="1"/>
            </p:cNvSpPr>
            <p:nvPr/>
          </p:nvSpPr>
          <p:spPr bwMode="auto">
            <a:xfrm>
              <a:off x="1651" y="3679"/>
              <a:ext cx="2037" cy="318"/>
            </a:xfrm>
            <a:prstGeom prst="wedgeRoundRectCallout">
              <a:avLst>
                <a:gd name="adj1" fmla="val -29223"/>
                <a:gd name="adj2" fmla="val -151399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Planckova konstanta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</p:grpSp>
      <p:pic>
        <p:nvPicPr>
          <p:cNvPr id="11" name="Obrázek 10" descr="planck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585" y="36000"/>
            <a:ext cx="1420538" cy="189405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512269" y="4981961"/>
                <a:ext cx="6030686" cy="60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𝜈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𝜈</m:t>
                              </m:r>
                            </m:e>
                          </m:d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h</m:t>
                      </m:r>
                      <m:r>
                        <a:rPr lang="cs-CZ" i="1">
                          <a:latin typeface="Cambria Math"/>
                        </a:rPr>
                        <m:t>𝜈</m:t>
                      </m:r>
                      <m:r>
                        <a:rPr lang="cs-CZ" i="1">
                          <a:latin typeface="Cambria Math"/>
                        </a:rPr>
                        <m:t>       ;    </m:t>
                      </m:r>
                      <m:r>
                        <a:rPr lang="cs-CZ" i="1">
                          <a:latin typeface="Cambria Math"/>
                        </a:rPr>
                        <m:t>h</m:t>
                      </m:r>
                      <m:r>
                        <a:rPr lang="cs-CZ" i="1">
                          <a:latin typeface="Cambria Math"/>
                        </a:rPr>
                        <m:t>=6,63 . 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</a:rPr>
                            <m:t>−34</m:t>
                          </m:r>
                        </m:sup>
                      </m:sSup>
                      <m:r>
                        <a:rPr lang="cs-CZ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Js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269" y="4981961"/>
                <a:ext cx="6030686" cy="6031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chemeClr val="tx2"/>
                </a:solidFill>
                <a:cs typeface="Arial" charset="0"/>
              </a:rPr>
              <a:t> </a:t>
            </a:r>
            <a:endParaRPr lang="cs-CZ" sz="1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88925"/>
            <a:ext cx="8642350" cy="836613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Fotoelektrický jev</a:t>
            </a:r>
            <a:b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(vněj</a:t>
            </a: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ší</a:t>
            </a: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fotoefekt)</a:t>
            </a:r>
            <a:endParaRPr lang="en-US" sz="32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6638" y="1473693"/>
            <a:ext cx="8699500" cy="5078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Foton </a:t>
            </a:r>
            <a:r>
              <a:rPr lang="cs-CZ" sz="2400" dirty="0">
                <a:latin typeface="Arial" charset="0"/>
                <a:cs typeface="Arial" charset="0"/>
              </a:rPr>
              <a:t>předá energii vodivostnímu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  <a:cs typeface="Arial" charset="0"/>
              </a:rPr>
              <a:t>elektronu v kovu a ten je emitován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  <a:cs typeface="Arial" charset="0"/>
              </a:rPr>
              <a:t> do vakua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Při </a:t>
            </a:r>
            <a:r>
              <a:rPr lang="cs-CZ" sz="2400" dirty="0">
                <a:latin typeface="Arial" charset="0"/>
                <a:cs typeface="Arial" charset="0"/>
              </a:rPr>
              <a:t>zvětšování vlnové délky </a:t>
            </a:r>
            <a:r>
              <a:rPr lang="cs-CZ" sz="2400" dirty="0" smtClean="0">
                <a:latin typeface="Arial" charset="0"/>
                <a:cs typeface="Arial" charset="0"/>
              </a:rPr>
              <a:t>působícího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záření </a:t>
            </a:r>
            <a:r>
              <a:rPr lang="cs-CZ" sz="2400" dirty="0">
                <a:latin typeface="Arial" charset="0"/>
                <a:cs typeface="Arial" charset="0"/>
              </a:rPr>
              <a:t>po překročení určité hodnoty 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(</a:t>
            </a:r>
            <a:r>
              <a:rPr lang="cs-CZ" sz="2400" dirty="0">
                <a:latin typeface="Arial" charset="0"/>
                <a:cs typeface="Arial" charset="0"/>
              </a:rPr>
              <a:t>závisí na druhu kovu) jev </a:t>
            </a:r>
            <a:r>
              <a:rPr lang="cs-CZ" sz="2400" dirty="0" smtClean="0">
                <a:latin typeface="Arial" charset="0"/>
                <a:cs typeface="Arial" charset="0"/>
              </a:rPr>
              <a:t>mizí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4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b="1" dirty="0">
                <a:latin typeface="Arial" charset="0"/>
                <a:cs typeface="Arial" charset="0"/>
              </a:rPr>
              <a:t>Dlouhovlnná hrana fotoefektu (nelze klasicky vysvětlit)</a:t>
            </a:r>
            <a:endParaRPr lang="en-US" sz="2400" b="1" i="1" dirty="0">
              <a:latin typeface="Arial" charset="0"/>
              <a:cs typeface="Arial" charset="0"/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857783" y="1659184"/>
          <a:ext cx="2946400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Snímek" r:id="rId3" imgW="4572000" imgH="3429000" progId="PowerPoint.Slide.8">
                  <p:embed/>
                </p:oleObj>
              </mc:Choice>
              <mc:Fallback>
                <p:oleObj name="Snímek" r:id="rId3" imgW="4572000" imgH="3429000" progId="PowerPoint.Slid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858" t="43045" r="33858" b="4199"/>
                      <a:stretch>
                        <a:fillRect/>
                      </a:stretch>
                    </p:blipFill>
                    <p:spPr bwMode="auto">
                      <a:xfrm>
                        <a:off x="5857783" y="1659184"/>
                        <a:ext cx="2946400" cy="36163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09204" y="870010"/>
            <a:ext cx="7634796" cy="1016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Kvantov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povaha neelastick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interakce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558604" y="284085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7" name="Obrázek 16" descr="Albert_Einstein_(Nobel).png"/>
          <p:cNvPicPr>
            <a:picLocks noChangeAspect="1"/>
          </p:cNvPicPr>
          <p:nvPr/>
        </p:nvPicPr>
        <p:blipFill>
          <a:blip r:embed="rId2" cstate="print">
            <a:lum bright="21000" contrast="-20000"/>
          </a:blip>
          <a:stretch>
            <a:fillRect/>
          </a:stretch>
        </p:blipFill>
        <p:spPr>
          <a:xfrm>
            <a:off x="133165" y="124288"/>
            <a:ext cx="1331649" cy="1883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ázek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28" y="2074432"/>
            <a:ext cx="6896952" cy="4662604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361349" y="3854422"/>
            <a:ext cx="1197255" cy="397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361349" y="4207060"/>
            <a:ext cx="5744728" cy="2439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892</Words>
  <Application>Microsoft Office PowerPoint</Application>
  <PresentationFormat>Předvádění na obrazovce (4:3)</PresentationFormat>
  <Paragraphs>250</Paragraphs>
  <Slides>33</Slides>
  <Notes>0</Notes>
  <HiddenSlides>0</HiddenSlides>
  <MMClips>1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Default Design</vt:lpstr>
      <vt:lpstr>Equation</vt:lpstr>
      <vt:lpstr>SPW 8.0 Graph</vt:lpstr>
      <vt:lpstr>Snímek</vt:lpstr>
      <vt:lpstr>Prezentace aplikace PowerPoint</vt:lpstr>
      <vt:lpstr>Prezentace aplikace PowerPoint</vt:lpstr>
      <vt:lpstr>Prezentace aplikace PowerPoint</vt:lpstr>
      <vt:lpstr>Krize klasické fyziky na přelomu  19. a 20. století</vt:lpstr>
      <vt:lpstr>Tepelné zdroje</vt:lpstr>
      <vt:lpstr>Absolutně černé těleso</vt:lpstr>
      <vt:lpstr>Planckův vyzařovací zákon</vt:lpstr>
      <vt:lpstr>Fotoelektrický jev (vnější fotoefekt)</vt:lpstr>
      <vt:lpstr>Kvantová povaha neelastické interakce</vt:lpstr>
      <vt:lpstr>Kvantová povaha neelastické interakce</vt:lpstr>
      <vt:lpstr>Vyzařování atomů</vt:lpstr>
      <vt:lpstr>Vyzařování atomů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Fyzikální ústav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UMAX</dc:creator>
  <cp:lastModifiedBy>Pepa</cp:lastModifiedBy>
  <cp:revision>194</cp:revision>
  <dcterms:created xsi:type="dcterms:W3CDTF">2002-08-27T16:21:44Z</dcterms:created>
  <dcterms:modified xsi:type="dcterms:W3CDTF">2020-02-24T11:33:58Z</dcterms:modified>
</cp:coreProperties>
</file>