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comments/comment1.xml" ContentType="application/vnd.openxmlformats-officedocument.presentationml.comment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comments/comment2.xml" ContentType="application/vnd.openxmlformats-officedocument.presentationml.comment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34"/>
  </p:notesMasterIdLst>
  <p:handoutMasterIdLst>
    <p:handoutMasterId r:id="rId35"/>
  </p:handoutMasterIdLst>
  <p:sldIdLst>
    <p:sldId id="256" r:id="rId2"/>
    <p:sldId id="347" r:id="rId3"/>
    <p:sldId id="352" r:id="rId4"/>
    <p:sldId id="375" r:id="rId5"/>
    <p:sldId id="353" r:id="rId6"/>
    <p:sldId id="355" r:id="rId7"/>
    <p:sldId id="354" r:id="rId8"/>
    <p:sldId id="376" r:id="rId9"/>
    <p:sldId id="377" r:id="rId10"/>
    <p:sldId id="379" r:id="rId11"/>
    <p:sldId id="378" r:id="rId12"/>
    <p:sldId id="356" r:id="rId13"/>
    <p:sldId id="357" r:id="rId14"/>
    <p:sldId id="358" r:id="rId15"/>
    <p:sldId id="373" r:id="rId16"/>
    <p:sldId id="359" r:id="rId17"/>
    <p:sldId id="361" r:id="rId18"/>
    <p:sldId id="366" r:id="rId19"/>
    <p:sldId id="360" r:id="rId20"/>
    <p:sldId id="374" r:id="rId21"/>
    <p:sldId id="367" r:id="rId22"/>
    <p:sldId id="368" r:id="rId23"/>
    <p:sldId id="369" r:id="rId24"/>
    <p:sldId id="365" r:id="rId25"/>
    <p:sldId id="362" r:id="rId26"/>
    <p:sldId id="363" r:id="rId27"/>
    <p:sldId id="364" r:id="rId28"/>
    <p:sldId id="370" r:id="rId29"/>
    <p:sldId id="371" r:id="rId30"/>
    <p:sldId id="372" r:id="rId31"/>
    <p:sldId id="351" r:id="rId32"/>
    <p:sldId id="339" r:id="rId33"/>
  </p:sldIdLst>
  <p:sldSz cx="9144000" cy="6858000" type="screen4x3"/>
  <p:notesSz cx="10234613" cy="70993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n Obdržálek" initials="JO" lastIdx="5" clrIdx="0">
    <p:extLst>
      <p:ext uri="{19B8F6BF-5375-455C-9EA6-DF929625EA0E}">
        <p15:presenceInfo xmlns:p15="http://schemas.microsoft.com/office/powerpoint/2012/main" userId="8ac049be5ba3c96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09FF0F"/>
    <a:srgbClr val="FFCCCC"/>
    <a:srgbClr val="FF3300"/>
    <a:srgbClr val="FFCCFF"/>
    <a:srgbClr val="CCFFFF"/>
    <a:srgbClr val="FF5050"/>
    <a:srgbClr val="CC0000"/>
    <a:srgbClr val="0099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89" autoAdjust="0"/>
    <p:restoredTop sz="86535" autoAdjust="0"/>
  </p:normalViewPr>
  <p:slideViewPr>
    <p:cSldViewPr snapToGrid="0">
      <p:cViewPr varScale="1">
        <p:scale>
          <a:sx n="117" d="100"/>
          <a:sy n="117" d="100"/>
        </p:scale>
        <p:origin x="121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528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3-10T10:39:23.950" idx="3">
    <p:pos x="10" y="10"/>
    <p:text>Zelené: důraz
Modré: já
červené: přítel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3-09T19:16:56.830" idx="1">
    <p:pos x="10" y="10"/>
    <p:text>Zajet myší dolů a kliknout:
Rozložíme foťáky a děláme snímky</p:text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4999" cy="35496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5797246" y="0"/>
            <a:ext cx="4434999" cy="35496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pPr>
              <a:defRPr/>
            </a:pPr>
            <a:r>
              <a:rPr lang="cs-CZ" dirty="0"/>
              <a:t>2014-03-10T14:00 </a:t>
            </a:r>
            <a:r>
              <a:rPr lang="cs-CZ" dirty="0" smtClean="0"/>
              <a:t>U3V</a:t>
            </a: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6743103"/>
            <a:ext cx="4434999" cy="35496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5797246" y="6743103"/>
            <a:ext cx="4434999" cy="35496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pPr>
              <a:defRPr/>
            </a:pPr>
            <a:fld id="{D68BB328-EE29-4456-B815-326014EF39C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3049792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4999" cy="35496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5797246" y="0"/>
            <a:ext cx="4434999" cy="35496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pPr>
              <a:defRPr/>
            </a:pPr>
            <a:r>
              <a:rPr lang="cs-CZ" dirty="0"/>
              <a:t>2014-03-10T14:00 </a:t>
            </a:r>
            <a:r>
              <a:rPr lang="cs-CZ" dirty="0" smtClean="0"/>
              <a:t>U3V</a:t>
            </a:r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341688" y="531813"/>
            <a:ext cx="3551237" cy="26622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1023462" y="3372168"/>
            <a:ext cx="8187690" cy="3194685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cs-CZ" noProof="0"/>
              <a:t>Klepnutím lze upravit styly předlohy textu.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6743103"/>
            <a:ext cx="4434999" cy="35496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5797246" y="6743103"/>
            <a:ext cx="4434999" cy="35496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pPr>
              <a:defRPr/>
            </a:pPr>
            <a:fld id="{DDE77076-6BF1-479D-83A0-87B5ABAEF25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5035656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/>
              <a:t>2014-03-10T14:00 </a:t>
            </a:r>
            <a:r>
              <a:rPr lang="cs-CZ" dirty="0" smtClean="0"/>
              <a:t>U3V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3971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2014-03-10T14:00 U3V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322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2014-03-10T14:00 U3V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9578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72708" name="Zástupný symbol pro datum 3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4763" indent="-309524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238098" indent="-24762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733337" indent="-24762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228576" indent="-24762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/>
              <a:t>2014-03-10T14:00 </a:t>
            </a:r>
            <a:r>
              <a:rPr lang="cs-CZ" altLang="cs-CZ" dirty="0" smtClean="0"/>
              <a:t>U3V</a:t>
            </a:r>
            <a:endParaRPr lang="cs-CZ" altLang="cs-CZ" dirty="0"/>
          </a:p>
        </p:txBody>
      </p:sp>
      <p:sp>
        <p:nvSpPr>
          <p:cNvPr id="72709" name="Zástupný symbol pro číslo snímku 4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4763" indent="-309524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238098" indent="-24762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733337" indent="-24762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228576" indent="-24762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D88BCE5-BF07-4343-9265-A73DCE7DCDD2}" type="slidenum">
              <a:rPr lang="cs-CZ" altLang="cs-CZ" smtClean="0"/>
              <a:pPr eaLnBrk="1" hangingPunct="1"/>
              <a:t>24</a:t>
            </a:fld>
            <a:endParaRPr lang="cs-CZ" altLang="cs-CZ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5513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72708" name="Zástupný symbol pro datum 3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4763" indent="-309524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238098" indent="-24762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733337" indent="-24762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228576" indent="-24762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/>
              <a:t>2014-03-10T14:00 </a:t>
            </a:r>
            <a:r>
              <a:rPr lang="cs-CZ" altLang="cs-CZ" dirty="0" smtClean="0"/>
              <a:t>U3V</a:t>
            </a:r>
            <a:endParaRPr lang="cs-CZ" altLang="cs-CZ" dirty="0"/>
          </a:p>
        </p:txBody>
      </p:sp>
      <p:sp>
        <p:nvSpPr>
          <p:cNvPr id="72709" name="Zástupný symbol pro číslo snímku 4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4763" indent="-309524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238098" indent="-24762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733337" indent="-24762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228576" indent="-24762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D88BCE5-BF07-4343-9265-A73DCE7DCDD2}" type="slidenum">
              <a:rPr lang="cs-CZ" altLang="cs-CZ" smtClean="0"/>
              <a:pPr eaLnBrk="1" hangingPunct="1"/>
              <a:t>25</a:t>
            </a:fld>
            <a:endParaRPr lang="cs-CZ" altLang="cs-CZ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284652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72708" name="Zástupný symbol pro datum 3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4763" indent="-309524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238098" indent="-24762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733337" indent="-24762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228576" indent="-24762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/>
              <a:t>2014-03-10T14:00 </a:t>
            </a:r>
            <a:r>
              <a:rPr lang="cs-CZ" altLang="cs-CZ" dirty="0" smtClean="0"/>
              <a:t>U3V</a:t>
            </a:r>
            <a:endParaRPr lang="cs-CZ" altLang="cs-CZ" dirty="0"/>
          </a:p>
        </p:txBody>
      </p:sp>
      <p:sp>
        <p:nvSpPr>
          <p:cNvPr id="72709" name="Zástupný symbol pro číslo snímku 4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4763" indent="-309524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238098" indent="-24762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733337" indent="-24762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228576" indent="-24762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D88BCE5-BF07-4343-9265-A73DCE7DCDD2}" type="slidenum">
              <a:rPr lang="cs-CZ" altLang="cs-CZ" smtClean="0"/>
              <a:pPr eaLnBrk="1" hangingPunct="1"/>
              <a:t>26</a:t>
            </a:fld>
            <a:endParaRPr lang="cs-CZ" altLang="cs-CZ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343462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72708" name="Zástupný symbol pro datum 3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4763" indent="-309524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238098" indent="-24762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733337" indent="-24762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228576" indent="-24762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/>
              <a:t>2014-03-10T14:00 </a:t>
            </a:r>
            <a:r>
              <a:rPr lang="cs-CZ" altLang="cs-CZ" dirty="0" smtClean="0"/>
              <a:t>U3V</a:t>
            </a:r>
            <a:endParaRPr lang="cs-CZ" altLang="cs-CZ" dirty="0"/>
          </a:p>
        </p:txBody>
      </p:sp>
      <p:sp>
        <p:nvSpPr>
          <p:cNvPr id="72709" name="Zástupný symbol pro číslo snímku 4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4763" indent="-309524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238098" indent="-24762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733337" indent="-24762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228576" indent="-24762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D88BCE5-BF07-4343-9265-A73DCE7DCDD2}" type="slidenum">
              <a:rPr lang="cs-CZ" altLang="cs-CZ" smtClean="0"/>
              <a:pPr eaLnBrk="1" hangingPunct="1"/>
              <a:t>27</a:t>
            </a:fld>
            <a:endParaRPr lang="cs-CZ" altLang="cs-CZ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0977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A7BE8-7C6E-48D5-A09E-9A5CA2302599}" type="datetime1">
              <a:rPr lang="cs-CZ" smtClean="0"/>
              <a:t>16.03.2021</a:t>
            </a:fld>
            <a:endParaRPr lang="cs-CZ"/>
          </a:p>
        </p:txBody>
      </p:sp>
      <p:sp>
        <p:nvSpPr>
          <p:cNvPr id="5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U3V Fyzika pro nefyziky - Obdržálek</a:t>
            </a:r>
          </a:p>
        </p:txBody>
      </p:sp>
      <p:sp>
        <p:nvSpPr>
          <p:cNvPr id="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5F2A2-301E-4D79-82A2-10FB1D862EF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3431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římá spojovací čára 12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5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A4BA6-7559-4E9D-877D-4204AF4C04DF}" type="datetime1">
              <a:rPr lang="cs-CZ" smtClean="0"/>
              <a:t>16.03.2021</a:t>
            </a:fld>
            <a:endParaRPr lang="cs-CZ"/>
          </a:p>
        </p:txBody>
      </p:sp>
      <p:sp>
        <p:nvSpPr>
          <p:cNvPr id="7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U3V Fyzika pro nefyziky - Obdržálek</a:t>
            </a:r>
          </a:p>
        </p:txBody>
      </p:sp>
      <p:sp>
        <p:nvSpPr>
          <p:cNvPr id="9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637FF-94DD-43B1-A59E-4EB38ACF18C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75238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9F760-3EA6-4F97-984D-9D896593EDB6}" type="datetime1">
              <a:rPr lang="cs-CZ" smtClean="0"/>
              <a:t>16.03.2021</a:t>
            </a:fld>
            <a:endParaRPr lang="cs-CZ"/>
          </a:p>
        </p:txBody>
      </p:sp>
      <p:sp>
        <p:nvSpPr>
          <p:cNvPr id="6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U3V Fyzika pro nefyziky - Obdržálek</a:t>
            </a:r>
          </a:p>
        </p:txBody>
      </p:sp>
      <p:sp>
        <p:nvSpPr>
          <p:cNvPr id="7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7129B-61DE-4281-BBEA-50CD310EA1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7191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12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8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D96F7-134D-40B5-8070-FB333D086BD3}" type="datetime1">
              <a:rPr lang="cs-CZ" smtClean="0"/>
              <a:t>16.03.2021</a:t>
            </a:fld>
            <a:endParaRPr lang="cs-CZ"/>
          </a:p>
        </p:txBody>
      </p:sp>
      <p:sp>
        <p:nvSpPr>
          <p:cNvPr id="9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U3V Fyzika pro nefyziky - Obdržálek</a:t>
            </a:r>
          </a:p>
        </p:txBody>
      </p:sp>
      <p:sp>
        <p:nvSpPr>
          <p:cNvPr id="10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6FCE8-A434-4C8F-9CDD-9A2AE8F02FA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5791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88C8A-2242-44CD-97DF-31BE9331C7F5}" type="datetime1">
              <a:rPr lang="cs-CZ" smtClean="0"/>
              <a:t>16.03.2021</a:t>
            </a:fld>
            <a:endParaRPr lang="cs-CZ"/>
          </a:p>
        </p:txBody>
      </p:sp>
      <p:sp>
        <p:nvSpPr>
          <p:cNvPr id="4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U3V Fyzika pro nefyziky - Obdržálek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EF8C9-069C-4FA2-8C19-FC27C60C1B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7365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římá spojovací čára 12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6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D21FA-7FFE-4817-AEED-D2599DBA9CEA}" type="datetime1">
              <a:rPr lang="cs-CZ" smtClean="0"/>
              <a:t>16.03.2021</a:t>
            </a:fld>
            <a:endParaRPr lang="cs-CZ"/>
          </a:p>
        </p:txBody>
      </p:sp>
      <p:sp>
        <p:nvSpPr>
          <p:cNvPr id="7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U3V Fyzika pro nefyziky - Obdržálek</a:t>
            </a:r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CD1D8-0D3C-4E8D-87DF-70377AAD68D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3756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/>
              <a:t>Klepnutím na ikonu přidáte obrázek.</a:t>
            </a:r>
            <a:endParaRPr lang="en-US" noProof="0" dirty="0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D6865-886F-41E9-B389-7ADE3664A2E4}" type="datetime1">
              <a:rPr lang="cs-CZ" smtClean="0"/>
              <a:t>16.03.2021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U3V Fyzika pro nefyziky - Obdržálek</a:t>
            </a:r>
          </a:p>
        </p:txBody>
      </p:sp>
      <p:sp>
        <p:nvSpPr>
          <p:cNvPr id="7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7490B-C69F-488E-A822-8D478D73AA2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7611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5FB87-2C93-4506-8A87-18715759F7B7}" type="datetime1">
              <a:rPr lang="cs-CZ" smtClean="0"/>
              <a:t>16.03.2021</a:t>
            </a:fld>
            <a:endParaRPr lang="cs-CZ"/>
          </a:p>
        </p:txBody>
      </p:sp>
      <p:sp>
        <p:nvSpPr>
          <p:cNvPr id="5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U3V Fyzika pro nefyziky - Obdržálek</a:t>
            </a:r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B8357-E09B-43CE-8CDE-B385BAEC1BA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4616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2C4E1-CC40-4C64-9831-99FD76EA58F4}" type="datetime1">
              <a:rPr lang="cs-CZ" smtClean="0"/>
              <a:t>16.03.2021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U3V Fyzika pro nefyziky - Obdržálek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8A854-7E7F-4C31-92ED-9EC62F540B3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99138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Zástupný symbol pro text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117B7E9D-9174-4626-8FF2-DCDD9BD8F9AF}" type="datetime1">
              <a:rPr lang="cs-CZ" smtClean="0"/>
              <a:t>16.03.2021</a:t>
            </a:fld>
            <a:endParaRPr lang="cs-CZ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cs-CZ"/>
              <a:t>U3V Fyzika pro nefyziky - Obdržálek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2534F899-505C-440E-8C77-AF8B9184DEA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0" r:id="rId3"/>
    <p:sldLayoutId id="2147483793" r:id="rId4"/>
    <p:sldLayoutId id="2147483789" r:id="rId5"/>
    <p:sldLayoutId id="2147483794" r:id="rId6"/>
    <p:sldLayoutId id="2147483795" r:id="rId7"/>
    <p:sldLayoutId id="2147483788" r:id="rId8"/>
    <p:sldLayoutId id="2147483796" r:id="rId9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comments" Target="../comments/comment2.xml"/><Relationship Id="rId2" Type="http://schemas.microsoft.com/office/2007/relationships/media" Target="../media/media1.mp4"/><Relationship Id="rId1" Type="http://schemas.openxmlformats.org/officeDocument/2006/relationships/tags" Target="../tags/tag14.xml"/><Relationship Id="rId6" Type="http://schemas.openxmlformats.org/officeDocument/2006/relationships/image" Target="../media/image9.pn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5" Type="http://schemas.openxmlformats.org/officeDocument/2006/relationships/image" Target="../media/image10.jpeg"/><Relationship Id="rId4" Type="http://schemas.openxmlformats.org/officeDocument/2006/relationships/audio" Target="../media/audio2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7.jpg"/><Relationship Id="rId5" Type="http://schemas.openxmlformats.org/officeDocument/2006/relationships/image" Target="../media/image3.jp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idx="1"/>
          </p:nvPr>
        </p:nvSpPr>
        <p:spPr>
          <a:xfrm>
            <a:off x="2654709" y="5097463"/>
            <a:ext cx="3658061" cy="1500187"/>
          </a:xfrm>
        </p:spPr>
        <p:txBody>
          <a:bodyPr anchor="b"/>
          <a:lstStyle/>
          <a:p>
            <a:pPr marL="0" indent="0" algn="ctr" eaLnBrk="1" hangingPunct="1">
              <a:buFont typeface="Wingdings 2" pitchFamily="18" charset="2"/>
              <a:buNone/>
            </a:pPr>
            <a:r>
              <a:rPr lang="cs-CZ" sz="4400" i="1" dirty="0">
                <a:solidFill>
                  <a:srgbClr val="002060"/>
                </a:solidFill>
                <a:latin typeface="Book Antiqua" pitchFamily="18" charset="0"/>
              </a:rPr>
              <a:t>Jan Obdržálek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cs-CZ" sz="2800" b="1" dirty="0">
                <a:solidFill>
                  <a:srgbClr val="002060"/>
                </a:solidFill>
              </a:rPr>
              <a:t> </a:t>
            </a:r>
            <a:r>
              <a:rPr lang="cs-CZ" sz="2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2021-03-22</a:t>
            </a:r>
          </a:p>
        </p:txBody>
      </p:sp>
      <p:sp>
        <p:nvSpPr>
          <p:cNvPr id="4" name="TextovéPole 3"/>
          <p:cNvSpPr txBox="1">
            <a:spLocks noChangeArrowheads="1"/>
          </p:cNvSpPr>
          <p:nvPr/>
        </p:nvSpPr>
        <p:spPr bwMode="auto">
          <a:xfrm>
            <a:off x="502399" y="1193932"/>
            <a:ext cx="8376558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cs-CZ" sz="7200" dirty="0">
                <a:solidFill>
                  <a:srgbClr val="00B050"/>
                </a:solidFill>
                <a:latin typeface="Book Antiqua" pitchFamily="18" charset="0"/>
              </a:rPr>
              <a:t>Co objevil Einstein?</a:t>
            </a:r>
            <a:br>
              <a:rPr lang="cs-CZ" sz="7200" dirty="0">
                <a:solidFill>
                  <a:srgbClr val="00B050"/>
                </a:solidFill>
                <a:latin typeface="Book Antiqua" pitchFamily="18" charset="0"/>
              </a:rPr>
            </a:br>
            <a:r>
              <a:rPr lang="cs-CZ" sz="4400" dirty="0">
                <a:latin typeface="Book Antiqua" pitchFamily="18" charset="0"/>
              </a:rPr>
              <a:t>(Podstata STR)</a:t>
            </a:r>
          </a:p>
        </p:txBody>
      </p:sp>
      <p:sp>
        <p:nvSpPr>
          <p:cNvPr id="8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9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1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6" name="TextovéPole 5"/>
          <p:cNvSpPr txBox="1">
            <a:spLocks noChangeArrowheads="1"/>
          </p:cNvSpPr>
          <p:nvPr/>
        </p:nvSpPr>
        <p:spPr bwMode="auto">
          <a:xfrm>
            <a:off x="3515519" y="3192463"/>
            <a:ext cx="20843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7200" dirty="0">
                <a:latin typeface="Book Antiqua" pitchFamily="18" charset="0"/>
              </a:rPr>
              <a:t>U3V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2443" y="1384299"/>
            <a:ext cx="8799945" cy="780732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Lorentzova transformace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: (</a:t>
            </a:r>
            <a:r>
              <a:rPr lang="cs-CZ" i="1" dirty="0">
                <a:solidFill>
                  <a:srgbClr val="0070C0"/>
                </a:solidFill>
                <a:latin typeface="Book Antiqua" pitchFamily="18" charset="0"/>
              </a:rPr>
              <a:t>x, </a:t>
            </a:r>
            <a:r>
              <a:rPr lang="cs-CZ" i="1" dirty="0" smtClean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)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→ (</a:t>
            </a:r>
            <a:r>
              <a:rPr lang="cs-CZ" i="1" dirty="0">
                <a:solidFill>
                  <a:srgbClr val="FF0000"/>
                </a:solidFill>
                <a:latin typeface="Book Antiqua" pitchFamily="18" charset="0"/>
              </a:rPr>
              <a:t>x‘, </a:t>
            </a:r>
            <a:r>
              <a:rPr lang="cs-CZ" i="1" dirty="0" smtClean="0">
                <a:solidFill>
                  <a:srgbClr val="FF0000"/>
                </a:solidFill>
                <a:latin typeface="Book Antiqua" pitchFamily="18" charset="0"/>
              </a:rPr>
              <a:t>t‘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Lorentzův činitel </a:t>
            </a:r>
            <a:r>
              <a:rPr lang="el-GR" i="1" dirty="0" smtClean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i="1" dirty="0" smtClean="0">
                <a:solidFill>
                  <a:schemeClr val="tx1"/>
                </a:solidFill>
                <a:latin typeface="Book Antiqua" pitchFamily="18" charset="0"/>
              </a:rPr>
              <a:t> =   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1</a:t>
            </a:r>
            <a:r>
              <a:rPr lang="cs-CZ" i="1" dirty="0" smtClean="0">
                <a:solidFill>
                  <a:schemeClr val="tx1"/>
                </a:solidFill>
                <a:latin typeface="Book Antiqua" pitchFamily="18" charset="0"/>
              </a:rPr>
              <a:t>/√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(1</a:t>
            </a:r>
            <a:r>
              <a:rPr lang="cs-CZ" i="1" dirty="0" smtClean="0">
                <a:solidFill>
                  <a:schemeClr val="tx1"/>
                </a:solidFill>
                <a:latin typeface="Book Antiqua" pitchFamily="18" charset="0"/>
              </a:rPr>
              <a:t>-w</a:t>
            </a:r>
            <a:r>
              <a:rPr lang="cs-CZ" i="1" baseline="30000" dirty="0" smtClean="0">
                <a:solidFill>
                  <a:schemeClr val="tx1"/>
                </a:solidFill>
                <a:latin typeface="Book Antiqua" pitchFamily="18" charset="0"/>
              </a:rPr>
              <a:t>2</a:t>
            </a:r>
            <a:r>
              <a:rPr lang="cs-CZ" i="1" dirty="0" smtClean="0">
                <a:solidFill>
                  <a:schemeClr val="tx1"/>
                </a:solidFill>
                <a:latin typeface="Book Antiqua" pitchFamily="18" charset="0"/>
              </a:rPr>
              <a:t>/c</a:t>
            </a:r>
            <a:r>
              <a:rPr lang="cs-CZ" i="1" baseline="30000" dirty="0" smtClean="0">
                <a:solidFill>
                  <a:schemeClr val="tx1"/>
                </a:solidFill>
                <a:latin typeface="Book Antiqua" pitchFamily="18" charset="0"/>
              </a:rPr>
              <a:t>2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)    ≥ 1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r>
              <a:rPr lang="cs-CZ" sz="2400" dirty="0">
                <a:solidFill>
                  <a:schemeClr val="tx1"/>
                </a:solidFill>
                <a:latin typeface="Book Antiqua" pitchFamily="18" charset="0"/>
              </a:rPr>
              <a:t>Platí pro </a:t>
            </a:r>
            <a:r>
              <a:rPr lang="cs-CZ" sz="2400" b="1" dirty="0">
                <a:solidFill>
                  <a:schemeClr val="tx1"/>
                </a:solidFill>
                <a:latin typeface="Book Antiqua" pitchFamily="18" charset="0"/>
              </a:rPr>
              <a:t>všechny</a:t>
            </a:r>
            <a:r>
              <a:rPr lang="cs-CZ" sz="2400" dirty="0">
                <a:solidFill>
                  <a:schemeClr val="tx1"/>
                </a:solidFill>
                <a:latin typeface="Book Antiqua" pitchFamily="18" charset="0"/>
              </a:rPr>
              <a:t> rychlosti; Galileo </a:t>
            </a:r>
            <a:r>
              <a:rPr lang="cs-CZ" sz="2400" i="1" dirty="0">
                <a:solidFill>
                  <a:schemeClr val="tx1"/>
                </a:solidFill>
                <a:latin typeface="Book Antiqua" pitchFamily="18" charset="0"/>
              </a:rPr>
              <a:t>w</a:t>
            </a:r>
            <a:r>
              <a:rPr lang="cs-CZ" sz="24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sz="2400" i="1" dirty="0" smtClean="0">
                <a:solidFill>
                  <a:schemeClr val="tx1"/>
                </a:solidFill>
                <a:latin typeface="Book Antiqua" pitchFamily="18" charset="0"/>
              </a:rPr>
              <a:t>«</a:t>
            </a:r>
            <a:r>
              <a:rPr lang="cs-CZ" sz="2400" i="1" dirty="0" smtClean="0">
                <a:solidFill>
                  <a:schemeClr val="tx1"/>
                </a:solidFill>
                <a:latin typeface="Book Antiqua" pitchFamily="18" charset="0"/>
              </a:rPr>
              <a:t> c</a:t>
            </a:r>
            <a:r>
              <a:rPr lang="cs-CZ" sz="2400" dirty="0" smtClean="0">
                <a:solidFill>
                  <a:schemeClr val="tx1"/>
                </a:solidFill>
                <a:latin typeface="Book Antiqua" pitchFamily="18" charset="0"/>
              </a:rPr>
              <a:t>, </a:t>
            </a:r>
            <a:r>
              <a:rPr lang="el-GR" sz="2400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sz="24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sz="2400" i="1" dirty="0" smtClean="0">
                <a:solidFill>
                  <a:schemeClr val="tx1"/>
                </a:solidFill>
                <a:latin typeface="Book Antiqua" pitchFamily="18" charset="0"/>
              </a:rPr>
              <a:t>≈</a:t>
            </a:r>
            <a:r>
              <a:rPr lang="cs-CZ" sz="24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2400" dirty="0">
                <a:solidFill>
                  <a:schemeClr val="tx1"/>
                </a:solidFill>
                <a:latin typeface="Book Antiqua" pitchFamily="18" charset="0"/>
              </a:rPr>
              <a:t>1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4400" b="1" i="1" dirty="0" smtClean="0">
                <a:solidFill>
                  <a:srgbClr val="FF0000"/>
                </a:solidFill>
                <a:latin typeface="Book Antiqua" pitchFamily="18" charset="0"/>
              </a:rPr>
              <a:t>x</a:t>
            </a:r>
            <a:r>
              <a:rPr lang="cs-CZ" sz="4400" b="1" i="1" dirty="0">
                <a:solidFill>
                  <a:srgbClr val="FF0000"/>
                </a:solidFill>
                <a:latin typeface="Book Antiqua" pitchFamily="18" charset="0"/>
              </a:rPr>
              <a:t>‘</a:t>
            </a:r>
            <a:r>
              <a:rPr lang="cs-CZ" sz="4400" i="1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cs-CZ" sz="4400" i="1" dirty="0">
                <a:solidFill>
                  <a:schemeClr val="tx1"/>
                </a:solidFill>
                <a:latin typeface="Book Antiqua" pitchFamily="18" charset="0"/>
              </a:rPr>
              <a:t>=</a:t>
            </a:r>
            <a:r>
              <a:rPr lang="cs-CZ" sz="4400" i="1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l-GR" sz="4400" i="1" dirty="0" smtClean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sz="4400" i="1" dirty="0" smtClean="0">
                <a:solidFill>
                  <a:srgbClr val="0070C0"/>
                </a:solidFill>
                <a:latin typeface="Book Antiqua" pitchFamily="18" charset="0"/>
              </a:rPr>
              <a:t>(</a:t>
            </a:r>
            <a:r>
              <a:rPr lang="cs-CZ" sz="4400" b="1" i="1" dirty="0" smtClean="0">
                <a:solidFill>
                  <a:srgbClr val="0070C0"/>
                </a:solidFill>
                <a:latin typeface="Book Antiqua" pitchFamily="18" charset="0"/>
              </a:rPr>
              <a:t>x</a:t>
            </a:r>
            <a:r>
              <a:rPr lang="cs-CZ" sz="4400" i="1" dirty="0" smtClean="0">
                <a:solidFill>
                  <a:srgbClr val="0070C0"/>
                </a:solidFill>
                <a:latin typeface="Book Antiqua" pitchFamily="18" charset="0"/>
              </a:rPr>
              <a:t> </a:t>
            </a:r>
            <a:r>
              <a:rPr lang="cs-CZ" sz="4400" i="1" dirty="0">
                <a:solidFill>
                  <a:srgbClr val="0070C0"/>
                </a:solidFill>
                <a:latin typeface="Book Antiqua" pitchFamily="18" charset="0"/>
              </a:rPr>
              <a:t>– </a:t>
            </a:r>
            <a:r>
              <a:rPr lang="cs-CZ" sz="4400" i="1" dirty="0" err="1" smtClean="0">
                <a:solidFill>
                  <a:schemeClr val="tx1"/>
                </a:solidFill>
                <a:latin typeface="Book Antiqua" pitchFamily="18" charset="0"/>
              </a:rPr>
              <a:t>w</a:t>
            </a:r>
            <a:r>
              <a:rPr lang="cs-CZ" sz="4400" b="1" i="1" dirty="0" err="1" smtClean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cs-CZ" sz="4400" i="1" dirty="0" smtClean="0">
                <a:solidFill>
                  <a:srgbClr val="0070C0"/>
                </a:solidFill>
                <a:latin typeface="Book Antiqua" pitchFamily="18" charset="0"/>
              </a:rPr>
              <a:t>)			</a:t>
            </a:r>
            <a:r>
              <a:rPr lang="cs-CZ" sz="2400" b="1" dirty="0" smtClean="0">
                <a:solidFill>
                  <a:schemeClr val="tx1"/>
                </a:solidFill>
                <a:latin typeface="Book Antiqua" pitchFamily="18" charset="0"/>
              </a:rPr>
              <a:t>G:  </a:t>
            </a:r>
            <a:r>
              <a:rPr lang="cs-CZ" sz="2400" b="1" i="1" dirty="0" smtClean="0">
                <a:solidFill>
                  <a:srgbClr val="FF0000"/>
                </a:solidFill>
                <a:latin typeface="Book Antiqua" pitchFamily="18" charset="0"/>
              </a:rPr>
              <a:t>x</a:t>
            </a:r>
            <a:r>
              <a:rPr lang="cs-CZ" sz="2400" b="1" i="1" dirty="0">
                <a:solidFill>
                  <a:srgbClr val="FF0000"/>
                </a:solidFill>
                <a:latin typeface="Book Antiqua" pitchFamily="18" charset="0"/>
              </a:rPr>
              <a:t>‘</a:t>
            </a:r>
            <a:r>
              <a:rPr lang="cs-CZ" sz="2400" i="1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cs-CZ" sz="2400" i="1" dirty="0" smtClean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cs-CZ" sz="2400" i="1" dirty="0" smtClean="0">
                <a:solidFill>
                  <a:schemeClr val="tx1"/>
                </a:solidFill>
                <a:latin typeface="Book Antiqua" pitchFamily="18" charset="0"/>
              </a:rPr>
              <a:t>=</a:t>
            </a:r>
            <a:r>
              <a:rPr lang="cs-CZ" sz="2400" i="1" dirty="0" smtClean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cs-CZ" sz="2400" b="1" i="1" dirty="0" smtClean="0">
                <a:solidFill>
                  <a:srgbClr val="0070C0"/>
                </a:solidFill>
                <a:latin typeface="Book Antiqua" pitchFamily="18" charset="0"/>
              </a:rPr>
              <a:t>x</a:t>
            </a:r>
            <a:r>
              <a:rPr lang="cs-CZ" sz="2400" i="1" dirty="0" smtClean="0">
                <a:solidFill>
                  <a:srgbClr val="0070C0"/>
                </a:solidFill>
                <a:latin typeface="Book Antiqua" pitchFamily="18" charset="0"/>
              </a:rPr>
              <a:t> </a:t>
            </a:r>
            <a:r>
              <a:rPr lang="cs-CZ" sz="2400" i="1" dirty="0">
                <a:solidFill>
                  <a:srgbClr val="0070C0"/>
                </a:solidFill>
                <a:latin typeface="Book Antiqua" pitchFamily="18" charset="0"/>
              </a:rPr>
              <a:t>– </a:t>
            </a:r>
            <a:r>
              <a:rPr lang="cs-CZ" sz="2400" i="1" dirty="0" err="1" smtClean="0">
                <a:solidFill>
                  <a:schemeClr val="tx1"/>
                </a:solidFill>
                <a:latin typeface="Book Antiqua" pitchFamily="18" charset="0"/>
              </a:rPr>
              <a:t>w</a:t>
            </a:r>
            <a:r>
              <a:rPr lang="cs-CZ" sz="2400" b="1" i="1" dirty="0" err="1" smtClean="0">
                <a:solidFill>
                  <a:srgbClr val="0070C0"/>
                </a:solidFill>
                <a:latin typeface="Book Antiqua" pitchFamily="18" charset="0"/>
              </a:rPr>
              <a:t>t</a:t>
            </a:r>
            <a:endParaRPr lang="cs-CZ" sz="2400" i="1" dirty="0">
              <a:solidFill>
                <a:srgbClr val="0070C0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4400" b="1" i="1" dirty="0" smtClean="0">
                <a:solidFill>
                  <a:srgbClr val="FF0000"/>
                </a:solidFill>
                <a:latin typeface="Book Antiqua" pitchFamily="18" charset="0"/>
              </a:rPr>
              <a:t>t‘</a:t>
            </a:r>
            <a:r>
              <a:rPr lang="cs-CZ" sz="4400" i="1" dirty="0" smtClean="0">
                <a:solidFill>
                  <a:srgbClr val="FF0000"/>
                </a:solidFill>
                <a:latin typeface="Book Antiqua" pitchFamily="18" charset="0"/>
              </a:rPr>
              <a:t>  </a:t>
            </a:r>
            <a:r>
              <a:rPr lang="cs-CZ" sz="4400" i="1" dirty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el-GR" sz="4400" i="1" dirty="0" smtClean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sz="4400" i="1" dirty="0" smtClean="0">
                <a:solidFill>
                  <a:srgbClr val="0070C0"/>
                </a:solidFill>
                <a:latin typeface="Book Antiqua" pitchFamily="18" charset="0"/>
              </a:rPr>
              <a:t>(</a:t>
            </a:r>
            <a:r>
              <a:rPr lang="cs-CZ" sz="4400" b="1" i="1" dirty="0" smtClean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cs-CZ" sz="4400" i="1" dirty="0" smtClean="0">
                <a:solidFill>
                  <a:srgbClr val="0070C0"/>
                </a:solidFill>
                <a:latin typeface="Book Antiqua" pitchFamily="18" charset="0"/>
              </a:rPr>
              <a:t> – </a:t>
            </a:r>
            <a:r>
              <a:rPr lang="cs-CZ" sz="4400" b="1" i="1" dirty="0" err="1" smtClean="0">
                <a:solidFill>
                  <a:srgbClr val="0070C0"/>
                </a:solidFill>
                <a:latin typeface="Book Antiqua" pitchFamily="18" charset="0"/>
              </a:rPr>
              <a:t>x</a:t>
            </a:r>
            <a:r>
              <a:rPr lang="cs-CZ" sz="4400" i="1" dirty="0" err="1" smtClean="0">
                <a:solidFill>
                  <a:schemeClr val="tx1"/>
                </a:solidFill>
                <a:latin typeface="Book Antiqua" pitchFamily="18" charset="0"/>
              </a:rPr>
              <a:t>w</a:t>
            </a:r>
            <a:r>
              <a:rPr lang="cs-CZ" sz="4400" i="1" dirty="0" smtClean="0">
                <a:solidFill>
                  <a:schemeClr val="tx1"/>
                </a:solidFill>
                <a:latin typeface="Book Antiqua" pitchFamily="18" charset="0"/>
              </a:rPr>
              <a:t>/c</a:t>
            </a:r>
            <a:r>
              <a:rPr lang="cs-CZ" sz="4400" i="1" baseline="30000" dirty="0" smtClean="0">
                <a:solidFill>
                  <a:schemeClr val="tx1"/>
                </a:solidFill>
                <a:latin typeface="Book Antiqua" pitchFamily="18" charset="0"/>
              </a:rPr>
              <a:t>2</a:t>
            </a:r>
            <a:r>
              <a:rPr lang="cs-CZ" sz="4400" i="1" dirty="0" smtClean="0">
                <a:solidFill>
                  <a:srgbClr val="0070C0"/>
                </a:solidFill>
                <a:latin typeface="Book Antiqua" pitchFamily="18" charset="0"/>
              </a:rPr>
              <a:t>)		</a:t>
            </a:r>
            <a:r>
              <a:rPr lang="cs-CZ" sz="2400" b="1" dirty="0" smtClean="0">
                <a:solidFill>
                  <a:schemeClr val="tx1"/>
                </a:solidFill>
                <a:latin typeface="Book Antiqua" pitchFamily="18" charset="0"/>
              </a:rPr>
              <a:t>G</a:t>
            </a:r>
            <a:r>
              <a:rPr lang="cs-CZ" sz="2400" b="1" dirty="0">
                <a:solidFill>
                  <a:schemeClr val="tx1"/>
                </a:solidFill>
                <a:latin typeface="Book Antiqua" pitchFamily="18" charset="0"/>
              </a:rPr>
              <a:t>: </a:t>
            </a:r>
            <a:r>
              <a:rPr lang="cs-CZ" sz="2400" b="1" dirty="0" smtClean="0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cs-CZ" sz="2400" b="1" i="1" dirty="0" smtClean="0">
                <a:solidFill>
                  <a:srgbClr val="FF0000"/>
                </a:solidFill>
                <a:latin typeface="Book Antiqua" pitchFamily="18" charset="0"/>
              </a:rPr>
              <a:t>T</a:t>
            </a:r>
            <a:r>
              <a:rPr lang="cs-CZ" sz="2400" b="1" i="1" dirty="0">
                <a:solidFill>
                  <a:srgbClr val="FF0000"/>
                </a:solidFill>
                <a:latin typeface="Book Antiqua" pitchFamily="18" charset="0"/>
              </a:rPr>
              <a:t>‘</a:t>
            </a:r>
            <a:r>
              <a:rPr lang="cs-CZ" sz="2400" i="1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cs-CZ" sz="2400" i="1" dirty="0" smtClean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cs-CZ" sz="2400" i="1" dirty="0" smtClean="0">
                <a:solidFill>
                  <a:srgbClr val="0070C0"/>
                </a:solidFill>
                <a:latin typeface="Book Antiqua" pitchFamily="18" charset="0"/>
              </a:rPr>
              <a:t> </a:t>
            </a:r>
            <a:r>
              <a:rPr lang="cs-CZ" sz="2400" b="1" i="1" dirty="0" smtClean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cs-CZ" sz="2400" i="1" dirty="0" smtClean="0">
                <a:solidFill>
                  <a:srgbClr val="0070C0"/>
                </a:solidFill>
                <a:latin typeface="Book Antiqua" pitchFamily="18" charset="0"/>
              </a:rPr>
              <a:t> </a:t>
            </a:r>
            <a:endParaRPr lang="cs-CZ" sz="2400" i="1" dirty="0">
              <a:solidFill>
                <a:srgbClr val="0070C0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Odtud plyne </a:t>
            </a:r>
            <a:endParaRPr lang="cs-CZ" i="1" dirty="0">
              <a:solidFill>
                <a:srgbClr val="FF0000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4400" i="1" dirty="0">
                <a:solidFill>
                  <a:srgbClr val="FF0000"/>
                </a:solidFill>
                <a:latin typeface="Book Antiqua" pitchFamily="18" charset="0"/>
              </a:rPr>
              <a:t>v‘ </a:t>
            </a:r>
            <a:r>
              <a:rPr lang="cs-CZ" sz="4400" i="1" dirty="0">
                <a:solidFill>
                  <a:schemeClr val="tx1"/>
                </a:solidFill>
                <a:latin typeface="Book Antiqua" pitchFamily="18" charset="0"/>
              </a:rPr>
              <a:t>=</a:t>
            </a:r>
            <a:r>
              <a:rPr lang="cs-CZ" sz="4400" i="1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cs-CZ" sz="44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4400" dirty="0" smtClean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sz="4400" i="1" dirty="0" smtClean="0">
                <a:solidFill>
                  <a:srgbClr val="0070C0"/>
                </a:solidFill>
                <a:latin typeface="Book Antiqua" pitchFamily="18" charset="0"/>
              </a:rPr>
              <a:t>v </a:t>
            </a:r>
            <a:r>
              <a:rPr lang="cs-CZ" sz="4400" i="1" dirty="0">
                <a:solidFill>
                  <a:schemeClr val="tx1"/>
                </a:solidFill>
                <a:latin typeface="Book Antiqua" pitchFamily="18" charset="0"/>
              </a:rPr>
              <a:t>– </a:t>
            </a:r>
            <a:r>
              <a:rPr lang="cs-CZ" sz="4400" i="1" dirty="0" smtClean="0">
                <a:solidFill>
                  <a:schemeClr val="tx1"/>
                </a:solidFill>
                <a:latin typeface="Book Antiqua" pitchFamily="18" charset="0"/>
              </a:rPr>
              <a:t>w</a:t>
            </a:r>
            <a:r>
              <a:rPr lang="cs-CZ" sz="4400" dirty="0" smtClean="0">
                <a:solidFill>
                  <a:schemeClr val="tx1"/>
                </a:solidFill>
                <a:latin typeface="Book Antiqua" pitchFamily="18" charset="0"/>
              </a:rPr>
              <a:t>)/(1</a:t>
            </a:r>
            <a:r>
              <a:rPr lang="cs-CZ" sz="4400" i="1" dirty="0" smtClean="0">
                <a:solidFill>
                  <a:schemeClr val="tx1"/>
                </a:solidFill>
                <a:latin typeface="Book Antiqua" pitchFamily="18" charset="0"/>
              </a:rPr>
              <a:t>-</a:t>
            </a:r>
            <a:r>
              <a:rPr lang="cs-CZ" sz="4400" i="1" dirty="0">
                <a:solidFill>
                  <a:srgbClr val="0070C0"/>
                </a:solidFill>
                <a:latin typeface="Book Antiqua" pitchFamily="18" charset="0"/>
              </a:rPr>
              <a:t>v</a:t>
            </a:r>
            <a:r>
              <a:rPr lang="cs-CZ" sz="4400" i="1" dirty="0" smtClean="0">
                <a:solidFill>
                  <a:schemeClr val="tx1"/>
                </a:solidFill>
                <a:latin typeface="Book Antiqua" pitchFamily="18" charset="0"/>
              </a:rPr>
              <a:t>w/c</a:t>
            </a:r>
            <a:r>
              <a:rPr lang="cs-CZ" sz="4400" i="1" baseline="30000" dirty="0" smtClean="0">
                <a:solidFill>
                  <a:schemeClr val="tx1"/>
                </a:solidFill>
                <a:latin typeface="Book Antiqua" pitchFamily="18" charset="0"/>
              </a:rPr>
              <a:t>2</a:t>
            </a:r>
            <a:r>
              <a:rPr lang="cs-CZ" sz="4400" dirty="0" smtClean="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cs-CZ" sz="4400" i="1" dirty="0" smtClean="0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cs-CZ" sz="2400" b="1" dirty="0" smtClean="0">
                <a:solidFill>
                  <a:schemeClr val="tx1"/>
                </a:solidFill>
                <a:latin typeface="Book Antiqua" pitchFamily="18" charset="0"/>
              </a:rPr>
              <a:t>G</a:t>
            </a:r>
            <a:r>
              <a:rPr lang="cs-CZ" sz="2400" b="1" dirty="0">
                <a:solidFill>
                  <a:schemeClr val="tx1"/>
                </a:solidFill>
                <a:latin typeface="Book Antiqua" pitchFamily="18" charset="0"/>
              </a:rPr>
              <a:t>:   </a:t>
            </a:r>
            <a:r>
              <a:rPr lang="cs-CZ" sz="2400" b="1" i="1" dirty="0" smtClean="0">
                <a:solidFill>
                  <a:srgbClr val="FF0000"/>
                </a:solidFill>
                <a:latin typeface="Book Antiqua" pitchFamily="18" charset="0"/>
              </a:rPr>
              <a:t>v‘</a:t>
            </a:r>
            <a:r>
              <a:rPr lang="cs-CZ" sz="2400" i="1" dirty="0" smtClean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cs-CZ" sz="2400" i="1" dirty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cs-CZ" sz="2400" b="1" i="1" dirty="0" smtClean="0">
                <a:solidFill>
                  <a:srgbClr val="0070C0"/>
                </a:solidFill>
                <a:latin typeface="Book Antiqua" pitchFamily="18" charset="0"/>
              </a:rPr>
              <a:t>v </a:t>
            </a:r>
            <a:r>
              <a:rPr lang="cs-CZ" sz="2400" i="1" dirty="0" smtClean="0">
                <a:solidFill>
                  <a:schemeClr val="tx1"/>
                </a:solidFill>
                <a:latin typeface="Book Antiqua" pitchFamily="18" charset="0"/>
              </a:rPr>
              <a:t>- w</a:t>
            </a:r>
            <a:endParaRPr lang="cs-CZ" sz="2400" i="1" dirty="0">
              <a:solidFill>
                <a:schemeClr val="tx1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400" dirty="0" smtClean="0">
                <a:solidFill>
                  <a:srgbClr val="9933FF"/>
                </a:solidFill>
                <a:latin typeface="Book Antiqua" pitchFamily="18" charset="0"/>
              </a:rPr>
              <a:t>L.t</a:t>
            </a:r>
            <a:r>
              <a:rPr lang="cs-CZ" sz="2400" dirty="0">
                <a:solidFill>
                  <a:srgbClr val="9933FF"/>
                </a:solidFill>
                <a:latin typeface="Book Antiqua" pitchFamily="18" charset="0"/>
              </a:rPr>
              <a:t>. lineární: rovnoměrný přímočarý v </a:t>
            </a:r>
            <a:r>
              <a:rPr lang="cs-CZ" sz="2400" dirty="0" smtClean="0">
                <a:solidFill>
                  <a:srgbClr val="9933FF"/>
                </a:solidFill>
                <a:latin typeface="Book Antiqua" pitchFamily="18" charset="0"/>
              </a:rPr>
              <a:t>obou soustavách</a:t>
            </a:r>
            <a:endParaRPr lang="cs-CZ" sz="2400" dirty="0">
              <a:solidFill>
                <a:srgbClr val="9933FF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endParaRPr lang="cs-CZ" sz="28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30213" y="396875"/>
            <a:ext cx="8312005" cy="65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 smtClean="0">
                <a:solidFill>
                  <a:srgbClr val="9933FF"/>
                </a:solidFill>
                <a:latin typeface="Book Antiqua" pitchFamily="18" charset="0"/>
              </a:rPr>
              <a:t>STR</a:t>
            </a:r>
            <a:r>
              <a:rPr lang="cs-CZ" sz="4000" b="1" i="1" dirty="0">
                <a:solidFill>
                  <a:srgbClr val="9933FF"/>
                </a:solidFill>
                <a:latin typeface="Book Antiqua" pitchFamily="18" charset="0"/>
              </a:rPr>
              <a:t>: </a:t>
            </a:r>
            <a:r>
              <a:rPr lang="cs-CZ" sz="4000" b="1" i="1" dirty="0" smtClean="0">
                <a:solidFill>
                  <a:srgbClr val="9933FF"/>
                </a:solidFill>
                <a:latin typeface="Book Antiqua" pitchFamily="18" charset="0"/>
              </a:rPr>
              <a:t>nová </a:t>
            </a:r>
            <a:r>
              <a:rPr lang="cs-CZ" sz="4000" b="1" i="1" dirty="0" err="1" smtClean="0">
                <a:solidFill>
                  <a:srgbClr val="9933FF"/>
                </a:solidFill>
                <a:latin typeface="Book Antiqua" pitchFamily="18" charset="0"/>
              </a:rPr>
              <a:t>trafo</a:t>
            </a:r>
            <a:r>
              <a:rPr lang="cs-CZ" sz="4000" b="1" i="1" dirty="0" smtClean="0">
                <a:solidFill>
                  <a:srgbClr val="9933FF"/>
                </a:solidFill>
                <a:latin typeface="Book Antiqua" pitchFamily="18" charset="0"/>
              </a:rPr>
              <a:t>, </a:t>
            </a:r>
            <a:r>
              <a:rPr lang="cs-CZ" sz="4000" b="1" i="1" dirty="0" smtClean="0">
                <a:solidFill>
                  <a:srgbClr val="9933FF"/>
                </a:solidFill>
                <a:latin typeface="Book Antiqua" pitchFamily="18" charset="0"/>
              </a:rPr>
              <a:t>matematika</a:t>
            </a:r>
            <a:endParaRPr lang="cs-CZ" sz="4000" b="1" i="1" dirty="0">
              <a:solidFill>
                <a:srgbClr val="9933FF"/>
              </a:solidFill>
              <a:latin typeface="Book Antiqua" pitchFamily="18" charset="0"/>
            </a:endParaRP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10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AutoShape 2" descr="Hendrik Antoon Lorentz – Wikipedie"/>
          <p:cNvSpPr>
            <a:spLocks noChangeAspect="1" noChangeArrowheads="1"/>
          </p:cNvSpPr>
          <p:nvPr/>
        </p:nvSpPr>
        <p:spPr bwMode="auto">
          <a:xfrm>
            <a:off x="155575" y="-1181100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" name="AutoShape 4" descr="Hendrik Antoon Lorentz – Wikipedie"/>
          <p:cNvSpPr>
            <a:spLocks noChangeAspect="1" noChangeArrowheads="1"/>
          </p:cNvSpPr>
          <p:nvPr/>
        </p:nvSpPr>
        <p:spPr bwMode="auto">
          <a:xfrm>
            <a:off x="0" y="1498600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9" name="AutoShape 10" descr="Hendrik Lorentz, Dutch physicist - Stock Image - C009/5080 - Science Photo  Library"/>
          <p:cNvSpPr>
            <a:spLocks noChangeAspect="1" noChangeArrowheads="1"/>
          </p:cNvSpPr>
          <p:nvPr/>
        </p:nvSpPr>
        <p:spPr bwMode="auto">
          <a:xfrm>
            <a:off x="155575" y="-1165225"/>
            <a:ext cx="1885950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2" name="AutoShape 16" descr="Hendrik Lorentz, Dutch physicist - Stock Image - C009/5080 - Science Photo  Library"/>
          <p:cNvSpPr>
            <a:spLocks noChangeAspect="1" noChangeArrowheads="1"/>
          </p:cNvSpPr>
          <p:nvPr/>
        </p:nvSpPr>
        <p:spPr bwMode="auto">
          <a:xfrm>
            <a:off x="447675" y="-822325"/>
            <a:ext cx="1885950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1" name="TextovéPole 10"/>
          <p:cNvSpPr txBox="1"/>
          <p:nvPr/>
        </p:nvSpPr>
        <p:spPr>
          <a:xfrm>
            <a:off x="6164428" y="1272541"/>
            <a:ext cx="940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>
                <a:solidFill>
                  <a:srgbClr val="0070C0"/>
                </a:solidFill>
                <a:latin typeface="Book Antiqua" pitchFamily="18" charset="0"/>
              </a:rPr>
              <a:t>w</a:t>
            </a:r>
            <a:endParaRPr lang="cs-CZ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43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2443" y="1384299"/>
            <a:ext cx="8799945" cy="7807325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dirty="0" smtClean="0">
                <a:solidFill>
                  <a:srgbClr val="00B050"/>
                </a:solidFill>
                <a:latin typeface="Book Antiqua" pitchFamily="18" charset="0"/>
              </a:rPr>
              <a:t>Einstein</a:t>
            </a:r>
            <a:r>
              <a:rPr lang="cs-CZ" dirty="0">
                <a:solidFill>
                  <a:srgbClr val="00B050"/>
                </a:solidFill>
                <a:latin typeface="Book Antiqua" pitchFamily="18" charset="0"/>
              </a:rPr>
              <a:t>: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 ne vlastnost věcí a světla, ale </a:t>
            </a:r>
            <a:r>
              <a:rPr lang="cs-CZ" dirty="0">
                <a:solidFill>
                  <a:srgbClr val="00B050"/>
                </a:solidFill>
                <a:latin typeface="Book Antiqua" pitchFamily="18" charset="0"/>
              </a:rPr>
              <a:t>prostoročasu</a:t>
            </a:r>
            <a:endParaRPr lang="cs-CZ" i="1" dirty="0">
              <a:solidFill>
                <a:srgbClr val="00B050"/>
              </a:solidFill>
              <a:latin typeface="Book Antiqua" pitchFamily="18" charset="0"/>
            </a:endParaRP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b="1" i="1" dirty="0">
                <a:solidFill>
                  <a:srgbClr val="00B050"/>
                </a:solidFill>
                <a:latin typeface="Book Antiqua" pitchFamily="18" charset="0"/>
              </a:rPr>
              <a:t>Prostoročas</a:t>
            </a:r>
            <a:r>
              <a:rPr lang="cs-CZ" dirty="0">
                <a:solidFill>
                  <a:srgbClr val="00B050"/>
                </a:solidFill>
                <a:latin typeface="Book Antiqua" pitchFamily="18" charset="0"/>
              </a:rPr>
              <a:t>: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 všem je společná </a:t>
            </a:r>
            <a:r>
              <a:rPr lang="cs-CZ" i="1" dirty="0" smtClean="0">
                <a:solidFill>
                  <a:schemeClr val="tx1"/>
                </a:solidFill>
                <a:latin typeface="Book Antiqua" pitchFamily="18" charset="0"/>
              </a:rPr>
              <a:t>v 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cs-CZ" i="1" dirty="0" smtClean="0">
                <a:solidFill>
                  <a:schemeClr val="tx1"/>
                </a:solidFill>
                <a:latin typeface="Book Antiqua" pitchFamily="18" charset="0"/>
              </a:rPr>
              <a:t>c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, a nikoli čas, současnost (</a:t>
            </a:r>
            <a:r>
              <a:rPr lang="cs-CZ" i="1" dirty="0" smtClean="0">
                <a:solidFill>
                  <a:schemeClr val="tx1"/>
                </a:solidFill>
                <a:latin typeface="Book Antiqua" pitchFamily="18" charset="0"/>
              </a:rPr>
              <a:t>v 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  <a:sym typeface="Symbol" panose="05050102010706020507" pitchFamily="18" charset="2"/>
              </a:rPr>
              <a:t>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cs-CZ" i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30213" y="396875"/>
            <a:ext cx="8312005" cy="65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STR</a:t>
            </a: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: </a:t>
            </a: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nová </a:t>
            </a:r>
            <a:r>
              <a:rPr lang="cs-CZ" sz="4000" b="1" i="1" dirty="0" err="1" smtClean="0">
                <a:solidFill>
                  <a:schemeClr val="tx2"/>
                </a:solidFill>
                <a:latin typeface="Book Antiqua" pitchFamily="18" charset="0"/>
              </a:rPr>
              <a:t>trafo</a:t>
            </a: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, </a:t>
            </a:r>
            <a:r>
              <a:rPr lang="cs-CZ" sz="4000" b="1" i="1" dirty="0" err="1" smtClean="0">
                <a:solidFill>
                  <a:schemeClr val="tx2"/>
                </a:solidFill>
                <a:latin typeface="Book Antiqua" pitchFamily="18" charset="0"/>
              </a:rPr>
              <a:t>Lorentz</a:t>
            </a:r>
            <a:endParaRPr lang="cs-CZ" sz="4000" b="1" i="1" dirty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11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AutoShape 2" descr="Hendrik Antoon Lorentz – Wikipedie"/>
          <p:cNvSpPr>
            <a:spLocks noChangeAspect="1" noChangeArrowheads="1"/>
          </p:cNvSpPr>
          <p:nvPr/>
        </p:nvSpPr>
        <p:spPr bwMode="auto">
          <a:xfrm>
            <a:off x="155575" y="-1181100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" name="AutoShape 4" descr="Hendrik Antoon Lorentz – Wikipedie"/>
          <p:cNvSpPr>
            <a:spLocks noChangeAspect="1" noChangeArrowheads="1"/>
          </p:cNvSpPr>
          <p:nvPr/>
        </p:nvSpPr>
        <p:spPr bwMode="auto">
          <a:xfrm>
            <a:off x="0" y="1498600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9" name="AutoShape 10" descr="Hendrik Lorentz, Dutch physicist - Stock Image - C009/5080 - Science Photo  Library"/>
          <p:cNvSpPr>
            <a:spLocks noChangeAspect="1" noChangeArrowheads="1"/>
          </p:cNvSpPr>
          <p:nvPr/>
        </p:nvSpPr>
        <p:spPr bwMode="auto">
          <a:xfrm>
            <a:off x="155575" y="-1165225"/>
            <a:ext cx="1885950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2" name="AutoShape 16" descr="Hendrik Lorentz, Dutch physicist - Stock Image - C009/5080 - Science Photo  Library"/>
          <p:cNvSpPr>
            <a:spLocks noChangeAspect="1" noChangeArrowheads="1"/>
          </p:cNvSpPr>
          <p:nvPr/>
        </p:nvSpPr>
        <p:spPr bwMode="auto">
          <a:xfrm>
            <a:off x="447675" y="-822325"/>
            <a:ext cx="1885950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124" y="3334214"/>
            <a:ext cx="2602149" cy="3429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5093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0718" y="1455721"/>
            <a:ext cx="8677707" cy="501810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Dva výbuchy A, Z: </a:t>
            </a:r>
            <a:r>
              <a:rPr lang="cs-CZ" i="1" dirty="0" err="1" smtClean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t</a:t>
            </a:r>
            <a:r>
              <a:rPr lang="cs-CZ" baseline="-25000" dirty="0" err="1" smtClean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A</a:t>
            </a:r>
            <a:r>
              <a:rPr lang="cs-CZ" baseline="-25000" dirty="0" smtClean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 </a:t>
            </a:r>
            <a:r>
              <a:rPr lang="cs-CZ" dirty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= </a:t>
            </a:r>
            <a:r>
              <a:rPr lang="cs-CZ" i="1" dirty="0" err="1" smtClean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t</a:t>
            </a:r>
            <a:r>
              <a:rPr lang="cs-CZ" baseline="-25000" dirty="0" err="1" smtClean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Z</a:t>
            </a:r>
            <a:r>
              <a:rPr lang="cs-CZ" baseline="-25000" dirty="0" smtClean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, ale </a:t>
            </a:r>
            <a:r>
              <a:rPr lang="cs-CZ" i="1" dirty="0" err="1" smtClean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t‘</a:t>
            </a:r>
            <a:r>
              <a:rPr lang="cs-CZ" baseline="-25000" dirty="0" err="1" smtClean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A</a:t>
            </a:r>
            <a:r>
              <a:rPr lang="cs-CZ" baseline="-25000" dirty="0" smtClean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 </a:t>
            </a:r>
            <a:r>
              <a:rPr lang="cs-CZ" dirty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&lt; </a:t>
            </a:r>
            <a:r>
              <a:rPr lang="cs-CZ" i="1" dirty="0" err="1" smtClean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t‘</a:t>
            </a:r>
            <a:r>
              <a:rPr lang="cs-CZ" baseline="-25000" dirty="0" err="1" smtClean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Z</a:t>
            </a:r>
            <a:endParaRPr lang="cs-CZ" b="1" i="1" dirty="0">
              <a:solidFill>
                <a:srgbClr val="FF0000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Délka vlaku: </a:t>
            </a:r>
            <a:r>
              <a:rPr lang="cs-CZ" i="1" dirty="0">
                <a:solidFill>
                  <a:srgbClr val="FF0000"/>
                </a:solidFill>
                <a:latin typeface="Book Antiqua" pitchFamily="18" charset="0"/>
              </a:rPr>
              <a:t>l‘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 &gt; </a:t>
            </a:r>
            <a:r>
              <a:rPr lang="cs-CZ" i="1" dirty="0">
                <a:solidFill>
                  <a:srgbClr val="0070C0"/>
                </a:solidFill>
                <a:latin typeface="Book Antiqua" pitchFamily="18" charset="0"/>
              </a:rPr>
              <a:t>l</a:t>
            </a:r>
            <a:r>
              <a:rPr lang="cs-CZ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2400" i="1" dirty="0" smtClean="0">
                <a:solidFill>
                  <a:schemeClr val="tx1"/>
                </a:solidFill>
                <a:latin typeface="Book Antiqua" pitchFamily="18" charset="0"/>
              </a:rPr>
              <a:t>(pro </a:t>
            </a:r>
            <a:r>
              <a:rPr lang="cs-CZ" sz="2400" i="1" dirty="0" smtClean="0">
                <a:solidFill>
                  <a:srgbClr val="0070C0"/>
                </a:solidFill>
                <a:latin typeface="Book Antiqua" pitchFamily="18" charset="0"/>
              </a:rPr>
              <a:t>mne </a:t>
            </a:r>
            <a:r>
              <a:rPr lang="cs-CZ" sz="2400" i="1" dirty="0" smtClean="0">
                <a:solidFill>
                  <a:schemeClr val="tx1"/>
                </a:solidFill>
                <a:latin typeface="Book Antiqua" pitchFamily="18" charset="0"/>
              </a:rPr>
              <a:t>je </a:t>
            </a:r>
            <a:r>
              <a:rPr lang="cs-CZ" sz="2400" i="1" dirty="0">
                <a:solidFill>
                  <a:schemeClr val="tx1"/>
                </a:solidFill>
                <a:latin typeface="Book Antiqua" pitchFamily="18" charset="0"/>
              </a:rPr>
              <a:t>jeho vlak</a:t>
            </a:r>
            <a:r>
              <a:rPr lang="cs-CZ" sz="2400" i="1" dirty="0">
                <a:solidFill>
                  <a:srgbClr val="0070C0"/>
                </a:solidFill>
                <a:latin typeface="Book Antiqua" pitchFamily="18" charset="0"/>
              </a:rPr>
              <a:t> </a:t>
            </a:r>
            <a:r>
              <a:rPr lang="cs-CZ" sz="2400" i="1" dirty="0" smtClean="0">
                <a:solidFill>
                  <a:srgbClr val="0070C0"/>
                </a:solidFill>
                <a:latin typeface="Book Antiqua" pitchFamily="18" charset="0"/>
              </a:rPr>
              <a:t>kratší</a:t>
            </a:r>
            <a:r>
              <a:rPr lang="cs-CZ" sz="24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2400" i="1" dirty="0">
                <a:solidFill>
                  <a:schemeClr val="tx1"/>
                </a:solidFill>
                <a:latin typeface="Book Antiqua" pitchFamily="18" charset="0"/>
              </a:rPr>
              <a:t>než </a:t>
            </a:r>
            <a:r>
              <a:rPr lang="cs-CZ" sz="2400" i="1" dirty="0" smtClean="0">
                <a:solidFill>
                  <a:schemeClr val="tx1"/>
                </a:solidFill>
                <a:latin typeface="Book Antiqua" pitchFamily="18" charset="0"/>
              </a:rPr>
              <a:t>pro </a:t>
            </a:r>
            <a:r>
              <a:rPr lang="cs-CZ" sz="2400" i="1" dirty="0" smtClean="0">
                <a:solidFill>
                  <a:srgbClr val="C00000"/>
                </a:solidFill>
                <a:latin typeface="Book Antiqua" pitchFamily="18" charset="0"/>
              </a:rPr>
              <a:t>něj</a:t>
            </a:r>
            <a:r>
              <a:rPr lang="cs-CZ" sz="2400" i="1" dirty="0" smtClean="0">
                <a:solidFill>
                  <a:schemeClr val="tx1"/>
                </a:solidFill>
                <a:latin typeface="Book Antiqua" pitchFamily="18" charset="0"/>
              </a:rPr>
              <a:t>) </a:t>
            </a:r>
            <a:endParaRPr lang="cs-CZ" sz="2400" i="1" dirty="0">
              <a:solidFill>
                <a:schemeClr val="tx1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Doba cesty: </a:t>
            </a:r>
            <a:r>
              <a:rPr lang="cs-CZ" i="1" dirty="0" smtClean="0">
                <a:solidFill>
                  <a:srgbClr val="FF0000"/>
                </a:solidFill>
                <a:latin typeface="Book Antiqua" pitchFamily="18" charset="0"/>
              </a:rPr>
              <a:t>t‘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&lt; </a:t>
            </a:r>
            <a:r>
              <a:rPr lang="cs-CZ" i="1" dirty="0" smtClean="0">
                <a:solidFill>
                  <a:srgbClr val="0070C0"/>
                </a:solidFill>
                <a:latin typeface="Book Antiqua" pitchFamily="18" charset="0"/>
              </a:rPr>
              <a:t>t </a:t>
            </a:r>
            <a:r>
              <a:rPr lang="cs-CZ" sz="2400" i="1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sz="2400" i="1" dirty="0">
                <a:solidFill>
                  <a:srgbClr val="0070C0"/>
                </a:solidFill>
                <a:latin typeface="Book Antiqua" pitchFamily="18" charset="0"/>
              </a:rPr>
              <a:t>moje doba </a:t>
            </a:r>
            <a:r>
              <a:rPr lang="cs-CZ" sz="2400" dirty="0">
                <a:solidFill>
                  <a:srgbClr val="0070C0"/>
                </a:solidFill>
                <a:latin typeface="Book Antiqua" pitchFamily="18" charset="0"/>
              </a:rPr>
              <a:t>60 </a:t>
            </a:r>
            <a:r>
              <a:rPr lang="cs-CZ" sz="2400" dirty="0">
                <a:solidFill>
                  <a:srgbClr val="0070C0"/>
                </a:solidFill>
                <a:latin typeface="Book Antiqua" pitchFamily="18" charset="0"/>
                <a:sym typeface="Symbol" panose="05050102010706020507" pitchFamily="18" charset="2"/>
              </a:rPr>
              <a:t></a:t>
            </a:r>
            <a:r>
              <a:rPr lang="cs-CZ" sz="2400" dirty="0">
                <a:solidFill>
                  <a:srgbClr val="0070C0"/>
                </a:solidFill>
                <a:latin typeface="Book Antiqua" pitchFamily="18" charset="0"/>
              </a:rPr>
              <a:t>s</a:t>
            </a:r>
            <a:r>
              <a:rPr lang="cs-CZ" sz="2400" dirty="0">
                <a:solidFill>
                  <a:srgbClr val="00B0F0"/>
                </a:solidFill>
                <a:latin typeface="Book Antiqua" pitchFamily="18" charset="0"/>
              </a:rPr>
              <a:t> </a:t>
            </a:r>
            <a:r>
              <a:rPr lang="cs-CZ" sz="2400" i="1" dirty="0">
                <a:solidFill>
                  <a:schemeClr val="tx1"/>
                </a:solidFill>
                <a:latin typeface="Book Antiqua" pitchFamily="18" charset="0"/>
              </a:rPr>
              <a:t>mezi vznikem a zánikem </a:t>
            </a:r>
            <a:r>
              <a:rPr lang="cs-CZ" sz="2400" i="1" dirty="0" err="1">
                <a:solidFill>
                  <a:schemeClr val="tx1"/>
                </a:solidFill>
                <a:latin typeface="Book Antiqua" pitchFamily="18" charset="0"/>
              </a:rPr>
              <a:t>mionu</a:t>
            </a:r>
            <a:r>
              <a:rPr lang="cs-CZ" sz="2400" i="1" dirty="0">
                <a:solidFill>
                  <a:schemeClr val="tx1"/>
                </a:solidFill>
                <a:latin typeface="Book Antiqua" pitchFamily="18" charset="0"/>
              </a:rPr>
              <a:t> je delší než </a:t>
            </a:r>
            <a:r>
              <a:rPr lang="cs-CZ" sz="2400" i="1" dirty="0">
                <a:solidFill>
                  <a:srgbClr val="FF0000"/>
                </a:solidFill>
                <a:latin typeface="Book Antiqua" pitchFamily="18" charset="0"/>
              </a:rPr>
              <a:t>jeho</a:t>
            </a:r>
            <a:r>
              <a:rPr lang="cs-CZ" sz="24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2400" dirty="0">
                <a:solidFill>
                  <a:srgbClr val="FF0000"/>
                </a:solidFill>
                <a:latin typeface="Book Antiqua" pitchFamily="18" charset="0"/>
              </a:rPr>
              <a:t>2,2 </a:t>
            </a:r>
            <a:r>
              <a:rPr lang="cs-CZ" sz="2400" dirty="0">
                <a:solidFill>
                  <a:srgbClr val="FF0000"/>
                </a:solidFill>
                <a:latin typeface="Book Antiqua" pitchFamily="18" charset="0"/>
                <a:sym typeface="Symbol" panose="05050102010706020507" pitchFamily="18" charset="2"/>
              </a:rPr>
              <a:t></a:t>
            </a:r>
            <a:r>
              <a:rPr lang="cs-CZ" sz="2400" dirty="0">
                <a:solidFill>
                  <a:srgbClr val="FF0000"/>
                </a:solidFill>
                <a:latin typeface="Book Antiqua" pitchFamily="18" charset="0"/>
              </a:rPr>
              <a:t>s</a:t>
            </a:r>
            <a:r>
              <a:rPr lang="cs-CZ" sz="2400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cs-CZ" sz="2400" i="1" dirty="0">
                <a:solidFill>
                  <a:schemeClr val="tx1"/>
                </a:solidFill>
                <a:latin typeface="Book Antiqua" pitchFamily="18" charset="0"/>
              </a:rPr>
              <a:t> → </a:t>
            </a:r>
            <a:r>
              <a:rPr lang="cs-CZ" sz="2400" i="1" dirty="0" err="1">
                <a:solidFill>
                  <a:schemeClr val="tx1"/>
                </a:solidFill>
                <a:latin typeface="Book Antiqua" pitchFamily="18" charset="0"/>
              </a:rPr>
              <a:t>mionu</a:t>
            </a:r>
            <a:r>
              <a:rPr lang="cs-CZ" sz="2400" i="1" dirty="0">
                <a:solidFill>
                  <a:schemeClr val="tx1"/>
                </a:solidFill>
                <a:latin typeface="Book Antiqua" pitchFamily="18" charset="0"/>
              </a:rPr>
              <a:t> plyne čas pomaleji než mně)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Rychlost </a:t>
            </a:r>
            <a:r>
              <a:rPr lang="cs-CZ" i="1" dirty="0">
                <a:solidFill>
                  <a:srgbClr val="0070C0"/>
                </a:solidFill>
                <a:latin typeface="Book Antiqua" pitchFamily="18" charset="0"/>
              </a:rPr>
              <a:t>u</a:t>
            </a:r>
            <a:r>
              <a:rPr lang="cs-CZ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jiného vlaku: </a:t>
            </a:r>
            <a:r>
              <a:rPr lang="cs-CZ" i="1" dirty="0">
                <a:solidFill>
                  <a:srgbClr val="FF0000"/>
                </a:solidFill>
                <a:latin typeface="Book Antiqua" pitchFamily="18" charset="0"/>
              </a:rPr>
              <a:t>u‘ </a:t>
            </a:r>
            <a:r>
              <a:rPr lang="cs-CZ" i="1" dirty="0">
                <a:solidFill>
                  <a:srgbClr val="00B050"/>
                </a:solidFill>
                <a:latin typeface="Book Antiqua" pitchFamily="18" charset="0"/>
              </a:rPr>
              <a:t>≠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i="1" dirty="0">
                <a:solidFill>
                  <a:srgbClr val="0070C0"/>
                </a:solidFill>
                <a:latin typeface="Book Antiqua" pitchFamily="18" charset="0"/>
              </a:rPr>
              <a:t>u </a:t>
            </a:r>
            <a:r>
              <a:rPr lang="cs-CZ" dirty="0">
                <a:solidFill>
                  <a:srgbClr val="0070C0"/>
                </a:solidFill>
                <a:latin typeface="Book Antiqua" pitchFamily="18" charset="0"/>
                <a:sym typeface="Symbol" panose="05050102010706020507" pitchFamily="18" charset="2"/>
              </a:rPr>
              <a:t>-</a:t>
            </a:r>
            <a:r>
              <a:rPr lang="cs-CZ" i="1" dirty="0">
                <a:solidFill>
                  <a:srgbClr val="0070C0"/>
                </a:solidFill>
                <a:latin typeface="Book Antiqua" pitchFamily="18" charset="0"/>
              </a:rPr>
              <a:t> w 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cs-CZ" i="1" dirty="0">
                <a:solidFill>
                  <a:schemeClr val="tx1"/>
                </a:solidFill>
                <a:latin typeface="Book Antiqua" pitchFamily="18" charset="0"/>
              </a:rPr>
              <a:t>  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vždy je </a:t>
            </a:r>
            <a:r>
              <a:rPr lang="cs-CZ" i="1" dirty="0">
                <a:solidFill>
                  <a:srgbClr val="0070C0"/>
                </a:solidFill>
                <a:latin typeface="Book Antiqua" pitchFamily="18" charset="0"/>
              </a:rPr>
              <a:t>u</a:t>
            </a:r>
            <a:r>
              <a:rPr lang="cs-CZ" i="1" dirty="0">
                <a:solidFill>
                  <a:schemeClr val="tx1"/>
                </a:solidFill>
                <a:latin typeface="Book Antiqua" pitchFamily="18" charset="0"/>
              </a:rPr>
              <a:t> &lt; c, </a:t>
            </a:r>
            <a:r>
              <a:rPr lang="cs-CZ" i="1" dirty="0">
                <a:solidFill>
                  <a:srgbClr val="FF0000"/>
                </a:solidFill>
                <a:latin typeface="Book Antiqua" pitchFamily="18" charset="0"/>
              </a:rPr>
              <a:t>u‘</a:t>
            </a:r>
            <a:r>
              <a:rPr lang="cs-CZ" i="1" dirty="0">
                <a:solidFill>
                  <a:schemeClr val="tx1"/>
                </a:solidFill>
                <a:latin typeface="Book Antiqua" pitchFamily="18" charset="0"/>
              </a:rPr>
              <a:t> &lt; c ;    </a:t>
            </a:r>
            <a:r>
              <a:rPr lang="cs-CZ" sz="2000" i="1" dirty="0">
                <a:solidFill>
                  <a:srgbClr val="FF0000"/>
                </a:solidFill>
                <a:latin typeface="Book Antiqua" pitchFamily="18" charset="0"/>
              </a:rPr>
              <a:t>u‘</a:t>
            </a:r>
            <a:r>
              <a:rPr lang="cs-CZ" sz="2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2000" i="1" dirty="0">
                <a:solidFill>
                  <a:srgbClr val="00B050"/>
                </a:solidFill>
                <a:latin typeface="Book Antiqua" pitchFamily="18" charset="0"/>
              </a:rPr>
              <a:t>=</a:t>
            </a:r>
            <a:r>
              <a:rPr lang="cs-CZ" sz="2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2000" dirty="0">
                <a:solidFill>
                  <a:srgbClr val="0070C0"/>
                </a:solidFill>
                <a:latin typeface="Book Antiqua" pitchFamily="18" charset="0"/>
              </a:rPr>
              <a:t>(</a:t>
            </a:r>
            <a:r>
              <a:rPr lang="cs-CZ" sz="2000" i="1" dirty="0">
                <a:solidFill>
                  <a:srgbClr val="0070C0"/>
                </a:solidFill>
                <a:latin typeface="Book Antiqua" pitchFamily="18" charset="0"/>
              </a:rPr>
              <a:t>u </a:t>
            </a:r>
            <a:r>
              <a:rPr lang="cs-CZ" sz="2000" dirty="0">
                <a:solidFill>
                  <a:srgbClr val="0070C0"/>
                </a:solidFill>
                <a:latin typeface="Book Antiqua" pitchFamily="18" charset="0"/>
                <a:sym typeface="Symbol" panose="05050102010706020507" pitchFamily="18" charset="2"/>
              </a:rPr>
              <a:t>-</a:t>
            </a:r>
            <a:r>
              <a:rPr lang="cs-CZ" sz="2000" i="1" dirty="0">
                <a:solidFill>
                  <a:srgbClr val="0070C0"/>
                </a:solidFill>
                <a:latin typeface="Book Antiqua" pitchFamily="18" charset="0"/>
              </a:rPr>
              <a:t> w</a:t>
            </a:r>
            <a:r>
              <a:rPr lang="cs-CZ" sz="2000" dirty="0">
                <a:solidFill>
                  <a:srgbClr val="0070C0"/>
                </a:solidFill>
                <a:latin typeface="Book Antiqua" pitchFamily="18" charset="0"/>
              </a:rPr>
              <a:t>)/(1 </a:t>
            </a:r>
            <a:r>
              <a:rPr lang="cs-CZ" sz="2000" dirty="0">
                <a:solidFill>
                  <a:srgbClr val="0070C0"/>
                </a:solidFill>
                <a:latin typeface="Book Antiqua" pitchFamily="18" charset="0"/>
                <a:sym typeface="Symbol" panose="05050102010706020507" pitchFamily="18" charset="2"/>
              </a:rPr>
              <a:t>- </a:t>
            </a:r>
            <a:r>
              <a:rPr lang="cs-CZ" sz="2000" i="1" dirty="0" err="1">
                <a:solidFill>
                  <a:srgbClr val="0070C0"/>
                </a:solidFill>
                <a:latin typeface="Book Antiqua" pitchFamily="18" charset="0"/>
              </a:rPr>
              <a:t>uw</a:t>
            </a:r>
            <a:r>
              <a:rPr lang="cs-CZ" sz="2000" dirty="0">
                <a:solidFill>
                  <a:srgbClr val="0070C0"/>
                </a:solidFill>
                <a:latin typeface="Book Antiqua" pitchFamily="18" charset="0"/>
              </a:rPr>
              <a:t>/</a:t>
            </a:r>
            <a:r>
              <a:rPr lang="cs-CZ" sz="2000" i="1" dirty="0">
                <a:solidFill>
                  <a:srgbClr val="0070C0"/>
                </a:solidFill>
                <a:latin typeface="Book Antiqua" pitchFamily="18" charset="0"/>
              </a:rPr>
              <a:t>c</a:t>
            </a:r>
            <a:r>
              <a:rPr lang="cs-CZ" sz="2000" baseline="30000" dirty="0">
                <a:solidFill>
                  <a:srgbClr val="0070C0"/>
                </a:solidFill>
                <a:latin typeface="Book Antiqua" pitchFamily="18" charset="0"/>
              </a:rPr>
              <a:t>2</a:t>
            </a:r>
            <a:r>
              <a:rPr lang="cs-CZ" sz="2000" dirty="0">
                <a:solidFill>
                  <a:srgbClr val="0070C0"/>
                </a:solidFill>
                <a:latin typeface="Book Antiqua" pitchFamily="18" charset="0"/>
              </a:rPr>
              <a:t>)</a:t>
            </a:r>
            <a:endParaRPr lang="cs-CZ" dirty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30213" y="396875"/>
            <a:ext cx="34483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Důsledky STR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12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0471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0718" y="1455721"/>
            <a:ext cx="8799945" cy="501810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Graficky!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1D pohyb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„koleje“ </a:t>
            </a:r>
            <a:r>
              <a:rPr lang="cs-CZ" sz="2400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(ovšem beze </a:t>
            </a:r>
            <a:r>
              <a:rPr lang="cs-CZ" sz="24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srážek)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</a:t>
            </a:r>
            <a:b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</a:b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Zavedeme pojmy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b="1" i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současnost</a:t>
            </a:r>
            <a:r>
              <a:rPr lang="cs-CZ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: </a:t>
            </a:r>
            <a:r>
              <a:rPr lang="cs-CZ" i="1" dirty="0" err="1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t</a:t>
            </a:r>
            <a:r>
              <a:rPr lang="cs-CZ" baseline="-25000" dirty="0" err="1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A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= </a:t>
            </a:r>
            <a:r>
              <a:rPr lang="cs-CZ" i="1" dirty="0" err="1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t</a:t>
            </a:r>
            <a:r>
              <a:rPr lang="cs-CZ" baseline="-25000" dirty="0" err="1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B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</a:t>
            </a:r>
            <a:r>
              <a:rPr lang="cs-CZ" sz="24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(události A, B ve 3 ráno) - </a:t>
            </a:r>
            <a:r>
              <a:rPr lang="cs-CZ" sz="2400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TEĎ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b="1" i="1" dirty="0" err="1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soumístnost</a:t>
            </a:r>
            <a:r>
              <a:rPr lang="cs-CZ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: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</a:t>
            </a:r>
            <a:r>
              <a:rPr lang="cs-CZ" i="1" dirty="0" err="1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x</a:t>
            </a:r>
            <a:r>
              <a:rPr lang="cs-CZ" baseline="-25000" dirty="0" err="1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A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= </a:t>
            </a:r>
            <a:r>
              <a:rPr lang="cs-CZ" i="1" dirty="0" err="1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x</a:t>
            </a:r>
            <a:r>
              <a:rPr lang="cs-CZ" baseline="-25000" dirty="0" err="1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B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</a:t>
            </a:r>
            <a:r>
              <a:rPr lang="cs-CZ" sz="24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</a:t>
            </a:r>
            <a:r>
              <a:rPr lang="cs-CZ" sz="2400" dirty="0" err="1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kafe</a:t>
            </a:r>
            <a:r>
              <a:rPr lang="cs-CZ" sz="24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u 1. stolku) - </a:t>
            </a:r>
            <a:r>
              <a:rPr lang="cs-CZ" sz="2400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TADY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b="1" dirty="0" err="1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Soumístnost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</a:t>
            </a:r>
            <a:r>
              <a:rPr lang="cs-CZ" sz="2400" b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(TADY)</a:t>
            </a:r>
            <a:r>
              <a:rPr lang="cs-CZ" b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je </a:t>
            </a:r>
            <a:r>
              <a:rPr lang="cs-CZ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relativní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: káva - mezi objednáním a dodáním vlak ujel kus cesty 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Současnost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</a:t>
            </a:r>
            <a:r>
              <a:rPr lang="cs-CZ" sz="2400" b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(TEĎ)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v klas </a:t>
            </a:r>
            <a:r>
              <a:rPr lang="cs-CZ" dirty="0" err="1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fyz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. byla </a:t>
            </a:r>
            <a:r>
              <a:rPr lang="cs-CZ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absolutní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– ale nebude! </a:t>
            </a:r>
            <a:r>
              <a:rPr lang="cs-CZ" sz="24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(v grafech čárkovaně: - - - - -)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cs-CZ" sz="2400" dirty="0">
              <a:solidFill>
                <a:schemeClr val="tx1"/>
              </a:solidFill>
              <a:latin typeface="Book Antiqua" pitchFamily="18" charset="0"/>
              <a:sym typeface="Wingdings" panose="05000000000000000000" pitchFamily="2" charset="2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cs-CZ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30213" y="396875"/>
            <a:ext cx="746550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Jak to popsat bez  matematiky?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13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9722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0718" y="1455721"/>
            <a:ext cx="8677707" cy="5018103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Vše bude jen na </a:t>
            </a:r>
            <a:r>
              <a:rPr lang="cs-CZ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přímé dráze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, nic mimo ni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Finta! nefotím z jednoho místa (zdržení světlem), ale </a:t>
            </a:r>
            <a:r>
              <a:rPr lang="cs-CZ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podél trasy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umístíme </a:t>
            </a:r>
            <a:r>
              <a:rPr lang="cs-CZ" dirty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synchronizované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kamery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V pravidelných okamžicích každá udělá </a:t>
            </a:r>
            <a:r>
              <a:rPr lang="cs-CZ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fotku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Fotky z téhož okamžiku se slepí do </a:t>
            </a:r>
            <a:r>
              <a:rPr lang="cs-CZ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pásu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Pás se zasune do </a:t>
            </a:r>
            <a:r>
              <a:rPr lang="cs-CZ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archivu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b="1" i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Současnost</a:t>
            </a:r>
            <a:r>
              <a:rPr lang="cs-CZ" b="1" i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: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podél </a:t>
            </a:r>
            <a:r>
              <a:rPr lang="cs-CZ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pásu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cs-CZ" b="1" i="1" dirty="0" err="1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Soumístnost</a:t>
            </a:r>
            <a:r>
              <a:rPr lang="cs-CZ" b="1" i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: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podél vhodné </a:t>
            </a:r>
            <a:r>
              <a:rPr lang="cs-CZ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přímky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</a:t>
            </a:r>
            <a:b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</a:b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			(</a:t>
            </a:r>
            <a:r>
              <a:rPr lang="cs-CZ" dirty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pro mne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: kolmé k pásu)</a:t>
            </a:r>
            <a:b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</a:b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			(</a:t>
            </a:r>
            <a:r>
              <a:rPr lang="cs-CZ" dirty="0">
                <a:solidFill>
                  <a:srgbClr val="FF3300"/>
                </a:solidFill>
                <a:latin typeface="Book Antiqua" pitchFamily="18" charset="0"/>
                <a:sym typeface="Wingdings" panose="05000000000000000000" pitchFamily="2" charset="2"/>
              </a:rPr>
              <a:t>pro přítele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: šikmé k pásu)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cs-CZ" dirty="0">
              <a:solidFill>
                <a:schemeClr val="tx1"/>
              </a:solidFill>
              <a:latin typeface="Book Antiqua" pitchFamily="18" charset="0"/>
              <a:sym typeface="Wingdings" panose="05000000000000000000" pitchFamily="2" charset="2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cs-CZ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30212" y="396875"/>
            <a:ext cx="66182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„Archiv fotek</a:t>
            </a: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“ – </a:t>
            </a:r>
            <a:r>
              <a:rPr lang="cs-CZ" sz="4000" b="1" dirty="0" smtClean="0">
                <a:solidFill>
                  <a:schemeClr val="tx2"/>
                </a:solidFill>
                <a:latin typeface="Book Antiqua" pitchFamily="18" charset="0"/>
              </a:rPr>
              <a:t>Dějiny 1D</a:t>
            </a:r>
            <a:endParaRPr lang="cs-CZ" sz="4000" b="1" dirty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14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02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eorieRelativity24_04_2017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1150" y="1524000"/>
            <a:ext cx="8677275" cy="4881563"/>
          </a:xfrm>
        </p:spPr>
      </p:pic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79199" y="380546"/>
            <a:ext cx="6335258" cy="65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„Archiv fotek</a:t>
            </a: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“– </a:t>
            </a:r>
            <a:r>
              <a:rPr lang="cs-CZ" sz="4000" b="1" dirty="0">
                <a:solidFill>
                  <a:schemeClr val="tx2"/>
                </a:solidFill>
                <a:latin typeface="Book Antiqua" pitchFamily="18" charset="0"/>
              </a:rPr>
              <a:t>Dějiny </a:t>
            </a:r>
            <a:r>
              <a:rPr lang="cs-CZ" sz="4000" b="1" dirty="0" smtClean="0">
                <a:solidFill>
                  <a:schemeClr val="tx2"/>
                </a:solidFill>
                <a:latin typeface="Book Antiqua" pitchFamily="18" charset="0"/>
              </a:rPr>
              <a:t>1D</a:t>
            </a:r>
            <a:endParaRPr lang="cs-CZ" sz="4000" b="1" dirty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15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460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67133" y="1299874"/>
            <a:ext cx="8677707" cy="2226428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1800" dirty="0">
                <a:solidFill>
                  <a:schemeClr val="tx1"/>
                </a:solidFill>
                <a:sym typeface="Wingdings" panose="05000000000000000000" pitchFamily="2" charset="2"/>
              </a:rPr>
              <a:t>Na každé fotce: </a:t>
            </a:r>
            <a:r>
              <a:rPr lang="cs-CZ" sz="1800" dirty="0">
                <a:solidFill>
                  <a:srgbClr val="0070C0"/>
                </a:solidFill>
                <a:sym typeface="Wingdings" panose="05000000000000000000" pitchFamily="2" charset="2"/>
              </a:rPr>
              <a:t>Já</a:t>
            </a:r>
            <a:r>
              <a:rPr lang="cs-CZ" sz="1800" dirty="0">
                <a:solidFill>
                  <a:schemeClr val="tx1"/>
                </a:solidFill>
                <a:sym typeface="Wingdings" panose="05000000000000000000" pitchFamily="2" charset="2"/>
              </a:rPr>
              <a:t>, </a:t>
            </a:r>
            <a:r>
              <a:rPr lang="cs-CZ" sz="1800" dirty="0">
                <a:solidFill>
                  <a:srgbClr val="FF0000"/>
                </a:solidFill>
                <a:sym typeface="Wingdings" panose="05000000000000000000" pitchFamily="2" charset="2"/>
              </a:rPr>
              <a:t>P</a:t>
            </a:r>
            <a:r>
              <a:rPr lang="cs-CZ" sz="1800" dirty="0">
                <a:solidFill>
                  <a:schemeClr val="tx1"/>
                </a:solidFill>
                <a:sym typeface="Wingdings" panose="05000000000000000000" pitchFamily="2" charset="2"/>
              </a:rPr>
              <a:t>řítel, </a:t>
            </a:r>
            <a:r>
              <a:rPr lang="cs-CZ" sz="1800" dirty="0">
                <a:solidFill>
                  <a:srgbClr val="00B050"/>
                </a:solidFill>
                <a:sym typeface="Wingdings" panose="05000000000000000000" pitchFamily="2" charset="2"/>
              </a:rPr>
              <a:t>M</a:t>
            </a:r>
            <a:r>
              <a:rPr lang="cs-CZ" sz="1800" dirty="0">
                <a:solidFill>
                  <a:schemeClr val="tx1"/>
                </a:solidFill>
                <a:sym typeface="Wingdings" panose="05000000000000000000" pitchFamily="2" charset="2"/>
              </a:rPr>
              <a:t>otorka, </a:t>
            </a:r>
            <a:r>
              <a:rPr lang="cs-CZ" sz="1800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V</a:t>
            </a:r>
            <a:r>
              <a:rPr lang="cs-CZ" sz="1800" dirty="0">
                <a:solidFill>
                  <a:schemeClr val="tx1"/>
                </a:solidFill>
                <a:sym typeface="Wingdings" panose="05000000000000000000" pitchFamily="2" charset="2"/>
              </a:rPr>
              <a:t>laštovka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cs-CZ" sz="1800" dirty="0">
                <a:solidFill>
                  <a:schemeClr val="tx1"/>
                </a:solidFill>
                <a:sym typeface="Wingdings" panose="05000000000000000000" pitchFamily="2" charset="2"/>
              </a:rPr>
              <a:t>bod Q: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1800" dirty="0">
                <a:solidFill>
                  <a:schemeClr val="tx1"/>
                </a:solidFill>
                <a:sym typeface="Wingdings" panose="05000000000000000000" pitchFamily="2" charset="2"/>
              </a:rPr>
              <a:t>Fotky ukládáme postupně podle času do krabice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1800" dirty="0">
                <a:solidFill>
                  <a:srgbClr val="00B050"/>
                </a:solidFill>
                <a:sym typeface="Wingdings" panose="05000000000000000000" pitchFamily="2" charset="2"/>
              </a:rPr>
              <a:t>Svě</a:t>
            </a:r>
            <a:r>
              <a:rPr lang="cs-CZ" sz="1800" dirty="0">
                <a:solidFill>
                  <a:srgbClr val="FF3300"/>
                </a:solidFill>
                <a:sym typeface="Wingdings" panose="05000000000000000000" pitchFamily="2" charset="2"/>
              </a:rPr>
              <a:t>to</a:t>
            </a:r>
            <a:r>
              <a:rPr lang="cs-CZ" sz="1800" dirty="0">
                <a:solidFill>
                  <a:srgbClr val="0070C0"/>
                </a:solidFill>
                <a:sym typeface="Wingdings" panose="05000000000000000000" pitchFamily="2" charset="2"/>
              </a:rPr>
              <a:t>čá</a:t>
            </a:r>
            <a:r>
              <a:rPr lang="cs-CZ" sz="1800" dirty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  <a:t>ry</a:t>
            </a:r>
            <a:r>
              <a:rPr lang="cs-CZ" sz="1800" dirty="0">
                <a:solidFill>
                  <a:schemeClr val="tx1"/>
                </a:solidFill>
                <a:sym typeface="Wingdings" panose="05000000000000000000" pitchFamily="2" charset="2"/>
              </a:rPr>
              <a:t>: Každá nese časový údaj</a:t>
            </a:r>
            <a:r>
              <a:rPr lang="cs-CZ" sz="18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</a:t>
            </a:r>
            <a:r>
              <a:rPr lang="cs-CZ" sz="1800" b="1" i="1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t</a:t>
            </a:r>
            <a:r>
              <a:rPr lang="cs-CZ" sz="1800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; </a:t>
            </a:r>
            <a:r>
              <a:rPr lang="cs-CZ" sz="1800" dirty="0">
                <a:solidFill>
                  <a:schemeClr val="tx1"/>
                </a:solidFill>
                <a:sym typeface="Wingdings" panose="05000000000000000000" pitchFamily="2" charset="2"/>
              </a:rPr>
              <a:t>na ní je </a:t>
            </a:r>
            <a:r>
              <a:rPr lang="cs-CZ" sz="1800" b="1" i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x</a:t>
            </a:r>
            <a:r>
              <a:rPr lang="cs-CZ" sz="1800" b="1" baseline="30000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‘</a:t>
            </a:r>
            <a:r>
              <a:rPr lang="cs-CZ" sz="1800" b="1" baseline="30000" dirty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‘</a:t>
            </a:r>
            <a:r>
              <a:rPr lang="cs-CZ" sz="1800" b="1" baseline="30000" dirty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‘</a:t>
            </a:r>
            <a:r>
              <a:rPr lang="cs-CZ" sz="1800" b="1" baseline="30000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‘</a:t>
            </a:r>
            <a:r>
              <a:rPr lang="cs-CZ" sz="18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= 0 (od ní se měří </a:t>
            </a:r>
            <a:r>
              <a:rPr lang="cs-CZ" sz="1800" u="sng" cap="small" dirty="0">
                <a:solidFill>
                  <a:schemeClr val="tx1"/>
                </a:solidFill>
                <a:latin typeface="Bahnschrift SemiBold" panose="020B0502040204020203" pitchFamily="34" charset="0"/>
                <a:sym typeface="Wingdings" panose="05000000000000000000" pitchFamily="2" charset="2"/>
              </a:rPr>
              <a:t>kde</a:t>
            </a:r>
            <a:r>
              <a:rPr lang="cs-CZ" sz="18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od </a:t>
            </a:r>
            <a:r>
              <a:rPr lang="cs-CZ" sz="1800" u="sng" cap="small" dirty="0">
                <a:solidFill>
                  <a:schemeClr val="tx1"/>
                </a:solidFill>
                <a:latin typeface="Bahnschrift SemiBold" panose="020B0502040204020203" pitchFamily="34" charset="0"/>
                <a:sym typeface="Wingdings" panose="05000000000000000000" pitchFamily="2" charset="2"/>
              </a:rPr>
              <a:t>zde</a:t>
            </a:r>
            <a:r>
              <a:rPr lang="cs-CZ" sz="18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)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1800" dirty="0">
                <a:solidFill>
                  <a:schemeClr val="tx1"/>
                </a:solidFill>
                <a:sym typeface="Wingdings" panose="05000000000000000000" pitchFamily="2" charset="2"/>
              </a:rPr>
              <a:t>vodorovná šipka (</a:t>
            </a:r>
            <a:r>
              <a:rPr lang="cs-CZ" sz="1800" u="sng" cap="small" dirty="0">
                <a:solidFill>
                  <a:schemeClr val="tx1"/>
                </a:solidFill>
                <a:latin typeface="Bahnschrift SemiBold" panose="020B0502040204020203" pitchFamily="34" charset="0"/>
                <a:sym typeface="Wingdings" panose="05000000000000000000" pitchFamily="2" charset="2"/>
              </a:rPr>
              <a:t>teď</a:t>
            </a:r>
            <a:r>
              <a:rPr lang="cs-CZ" sz="1800" dirty="0">
                <a:solidFill>
                  <a:schemeClr val="tx1"/>
                </a:solidFill>
                <a:sym typeface="Wingdings" panose="05000000000000000000" pitchFamily="2" charset="2"/>
              </a:rPr>
              <a:t>) určí čas </a:t>
            </a:r>
            <a:r>
              <a:rPr lang="cs-CZ" sz="1800" b="1" i="1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t</a:t>
            </a:r>
            <a:r>
              <a:rPr lang="cs-CZ" sz="1800" b="1" baseline="-25000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0</a:t>
            </a:r>
            <a:r>
              <a:rPr lang="cs-CZ" sz="18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cs-CZ" sz="1800" dirty="0">
                <a:solidFill>
                  <a:schemeClr val="tx1"/>
                </a:solidFill>
                <a:sym typeface="Wingdings" panose="05000000000000000000" pitchFamily="2" charset="2"/>
              </a:rPr>
              <a:t>(</a:t>
            </a:r>
            <a:r>
              <a:rPr lang="cs-CZ" sz="1800" u="sng" cap="small" dirty="0">
                <a:solidFill>
                  <a:schemeClr val="tx1"/>
                </a:solidFill>
                <a:latin typeface="Bahnschrift SemiBold" panose="020B0502040204020203" pitchFamily="34" charset="0"/>
                <a:sym typeface="Wingdings" panose="05000000000000000000" pitchFamily="2" charset="2"/>
              </a:rPr>
              <a:t>kdy</a:t>
            </a:r>
            <a:r>
              <a:rPr lang="cs-CZ" sz="1800" dirty="0">
                <a:solidFill>
                  <a:schemeClr val="tx1"/>
                </a:solidFill>
                <a:sym typeface="Wingdings" panose="05000000000000000000" pitchFamily="2" charset="2"/>
              </a:rPr>
              <a:t>); její délka = poloha </a:t>
            </a:r>
            <a:r>
              <a:rPr lang="cs-CZ" sz="1800" b="1" i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x </a:t>
            </a:r>
            <a:r>
              <a:rPr lang="cs-CZ" sz="1800" dirty="0">
                <a:solidFill>
                  <a:schemeClr val="tx1"/>
                </a:solidFill>
                <a:sym typeface="Wingdings" panose="05000000000000000000" pitchFamily="2" charset="2"/>
              </a:rPr>
              <a:t> (</a:t>
            </a:r>
            <a:r>
              <a:rPr lang="cs-CZ" sz="1800" u="sng" cap="small" dirty="0">
                <a:solidFill>
                  <a:schemeClr val="tx1"/>
                </a:solidFill>
                <a:latin typeface="Bahnschrift SemiBold" panose="020B0502040204020203" pitchFamily="34" charset="0"/>
                <a:sym typeface="Wingdings" panose="05000000000000000000" pitchFamily="2" charset="2"/>
              </a:rPr>
              <a:t>kde</a:t>
            </a:r>
            <a:r>
              <a:rPr lang="cs-CZ" sz="1800" dirty="0">
                <a:solidFill>
                  <a:schemeClr val="tx1"/>
                </a:solidFill>
                <a:sym typeface="Wingdings" panose="05000000000000000000" pitchFamily="2" charset="2"/>
              </a:rPr>
              <a:t>)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1800" dirty="0">
                <a:solidFill>
                  <a:schemeClr val="tx1"/>
                </a:solidFill>
                <a:sym typeface="Wingdings" panose="05000000000000000000" pitchFamily="2" charset="2"/>
              </a:rPr>
              <a:t>setkání </a:t>
            </a:r>
            <a:r>
              <a:rPr lang="cs-CZ" sz="1800" dirty="0">
                <a:solidFill>
                  <a:srgbClr val="00B050"/>
                </a:solidFill>
                <a:sym typeface="Wingdings" panose="05000000000000000000" pitchFamily="2" charset="2"/>
              </a:rPr>
              <a:t>M</a:t>
            </a:r>
            <a:r>
              <a:rPr lang="cs-CZ" sz="1800" dirty="0">
                <a:solidFill>
                  <a:srgbClr val="FF3300"/>
                </a:solidFill>
                <a:sym typeface="Wingdings" panose="05000000000000000000" pitchFamily="2" charset="2"/>
              </a:rPr>
              <a:t>P</a:t>
            </a:r>
            <a:r>
              <a:rPr lang="cs-CZ" sz="1800" dirty="0">
                <a:solidFill>
                  <a:schemeClr val="tx1"/>
                </a:solidFill>
                <a:sym typeface="Wingdings" panose="05000000000000000000" pitchFamily="2" charset="2"/>
              </a:rPr>
              <a:t>: </a:t>
            </a:r>
            <a:r>
              <a:rPr lang="cs-CZ" sz="1800" i="1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t </a:t>
            </a:r>
            <a:r>
              <a:rPr lang="cs-CZ" sz="18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= 5,4 s;   </a:t>
            </a:r>
            <a:r>
              <a:rPr lang="cs-CZ" sz="1800" i="1" dirty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x</a:t>
            </a:r>
            <a:r>
              <a:rPr lang="cs-CZ" sz="1800" dirty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 = 8,1; </a:t>
            </a:r>
            <a:r>
              <a:rPr lang="cs-CZ" sz="1800" i="1" dirty="0">
                <a:solidFill>
                  <a:srgbClr val="FF3300"/>
                </a:solidFill>
                <a:latin typeface="Book Antiqua" pitchFamily="18" charset="0"/>
                <a:sym typeface="Wingdings" panose="05000000000000000000" pitchFamily="2" charset="2"/>
              </a:rPr>
              <a:t>x</a:t>
            </a:r>
            <a:r>
              <a:rPr lang="cs-CZ" sz="1800" dirty="0">
                <a:solidFill>
                  <a:srgbClr val="FF3300"/>
                </a:solidFill>
                <a:latin typeface="Book Antiqua" pitchFamily="18" charset="0"/>
                <a:sym typeface="Wingdings" panose="05000000000000000000" pitchFamily="2" charset="2"/>
              </a:rPr>
              <a:t>‘ = 0;    </a:t>
            </a:r>
            <a:r>
              <a:rPr lang="cs-CZ" sz="1800" i="1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x‘</a:t>
            </a:r>
            <a:r>
              <a:rPr lang="cs-CZ" sz="1800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‘ = 0;  </a:t>
            </a:r>
            <a:r>
              <a:rPr lang="cs-CZ" sz="1800" i="1" dirty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  <a:sym typeface="Wingdings" panose="05000000000000000000" pitchFamily="2" charset="2"/>
              </a:rPr>
              <a:t>x</a:t>
            </a:r>
            <a:r>
              <a:rPr lang="cs-CZ" sz="1800" dirty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  <a:sym typeface="Wingdings" panose="05000000000000000000" pitchFamily="2" charset="2"/>
              </a:rPr>
              <a:t>‘‘‘ = 10,7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cs-CZ" sz="1800" dirty="0">
                <a:solidFill>
                  <a:schemeClr val="tx1"/>
                </a:solidFill>
                <a:sym typeface="Wingdings" panose="05000000000000000000" pitchFamily="2" charset="2"/>
              </a:rPr>
              <a:t>setkání </a:t>
            </a:r>
            <a:r>
              <a:rPr lang="cs-CZ" sz="1800" dirty="0">
                <a:solidFill>
                  <a:srgbClr val="00B050"/>
                </a:solidFill>
                <a:sym typeface="Wingdings" panose="05000000000000000000" pitchFamily="2" charset="2"/>
              </a:rPr>
              <a:t>M</a:t>
            </a:r>
            <a:r>
              <a:rPr lang="cs-CZ" sz="1800" dirty="0">
                <a:solidFill>
                  <a:schemeClr val="accent1">
                    <a:lumMod val="50000"/>
                  </a:schemeClr>
                </a:solidFill>
                <a:sym typeface="Wingdings" panose="05000000000000000000" pitchFamily="2" charset="2"/>
              </a:rPr>
              <a:t>V</a:t>
            </a:r>
            <a:r>
              <a:rPr lang="cs-CZ" sz="1800" dirty="0">
                <a:solidFill>
                  <a:schemeClr val="tx1"/>
                </a:solidFill>
                <a:sym typeface="Wingdings" panose="05000000000000000000" pitchFamily="2" charset="2"/>
              </a:rPr>
              <a:t>: </a:t>
            </a:r>
            <a:r>
              <a:rPr lang="cs-CZ" sz="1800" i="1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t</a:t>
            </a:r>
            <a:r>
              <a:rPr lang="cs-CZ" sz="1800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</a:t>
            </a:r>
            <a:r>
              <a:rPr lang="cs-CZ" sz="18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= 3,3 s;  </a:t>
            </a:r>
            <a:r>
              <a:rPr lang="cs-CZ" sz="1800" i="1" dirty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x</a:t>
            </a:r>
            <a:r>
              <a:rPr lang="cs-CZ" sz="1800" dirty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 = 1,2</a:t>
            </a:r>
            <a:r>
              <a:rPr lang="cs-CZ" sz="18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;  </a:t>
            </a:r>
            <a:r>
              <a:rPr lang="cs-CZ" sz="1800" i="1" dirty="0">
                <a:solidFill>
                  <a:srgbClr val="FF3300"/>
                </a:solidFill>
                <a:latin typeface="Book Antiqua" pitchFamily="18" charset="0"/>
                <a:sym typeface="Wingdings" panose="05000000000000000000" pitchFamily="2" charset="2"/>
              </a:rPr>
              <a:t>x</a:t>
            </a:r>
            <a:r>
              <a:rPr lang="cs-CZ" sz="1800" dirty="0">
                <a:solidFill>
                  <a:srgbClr val="FF3300"/>
                </a:solidFill>
                <a:latin typeface="Book Antiqua" pitchFamily="18" charset="0"/>
                <a:sym typeface="Wingdings" panose="05000000000000000000" pitchFamily="2" charset="2"/>
              </a:rPr>
              <a:t>‘ = –2;</a:t>
            </a:r>
            <a:r>
              <a:rPr lang="cs-CZ" sz="18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 </a:t>
            </a:r>
            <a:r>
              <a:rPr lang="cs-CZ" sz="1800" i="1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x‘</a:t>
            </a:r>
            <a:r>
              <a:rPr lang="cs-CZ" sz="1800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‘ = 0;  </a:t>
            </a:r>
            <a:r>
              <a:rPr lang="cs-CZ" sz="1800" i="1" dirty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  <a:sym typeface="Wingdings" panose="05000000000000000000" pitchFamily="2" charset="2"/>
              </a:rPr>
              <a:t>x</a:t>
            </a:r>
            <a:r>
              <a:rPr lang="cs-CZ" sz="1800" dirty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  <a:sym typeface="Wingdings" panose="05000000000000000000" pitchFamily="2" charset="2"/>
              </a:rPr>
              <a:t>‘‘‘ = 0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18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</a:t>
            </a:r>
            <a:endParaRPr lang="cs-CZ" sz="1800" dirty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30213" y="396875"/>
            <a:ext cx="494879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„Archiv fotek“ shora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16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cxnSp>
        <p:nvCxnSpPr>
          <p:cNvPr id="31" name="Přímá spojnice se šipkou 30"/>
          <p:cNvCxnSpPr/>
          <p:nvPr/>
        </p:nvCxnSpPr>
        <p:spPr>
          <a:xfrm flipV="1">
            <a:off x="4497705" y="4030359"/>
            <a:ext cx="45085" cy="2282190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Přímá spojnice se šipkou 31"/>
          <p:cNvCxnSpPr/>
          <p:nvPr/>
        </p:nvCxnSpPr>
        <p:spPr>
          <a:xfrm flipV="1">
            <a:off x="2502535" y="4017137"/>
            <a:ext cx="4629150" cy="226060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nice se šipkou 32"/>
          <p:cNvCxnSpPr/>
          <p:nvPr/>
        </p:nvCxnSpPr>
        <p:spPr>
          <a:xfrm flipV="1">
            <a:off x="2056329" y="3982326"/>
            <a:ext cx="5452020" cy="1851426"/>
          </a:xfrm>
          <a:prstGeom prst="straightConnector1">
            <a:avLst/>
          </a:prstGeom>
          <a:ln w="12700">
            <a:solidFill>
              <a:srgbClr val="09FF0F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Přímá spojnice 34"/>
          <p:cNvCxnSpPr/>
          <p:nvPr/>
        </p:nvCxnSpPr>
        <p:spPr>
          <a:xfrm flipV="1">
            <a:off x="2049145" y="5867506"/>
            <a:ext cx="5302250" cy="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Přímá spojnice 35"/>
          <p:cNvCxnSpPr/>
          <p:nvPr/>
        </p:nvCxnSpPr>
        <p:spPr>
          <a:xfrm flipV="1">
            <a:off x="2169795" y="5275261"/>
            <a:ext cx="5245100" cy="1270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Přímá spojnice 40"/>
          <p:cNvCxnSpPr/>
          <p:nvPr/>
        </p:nvCxnSpPr>
        <p:spPr>
          <a:xfrm flipV="1">
            <a:off x="1942465" y="4421878"/>
            <a:ext cx="5232400" cy="1270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Přímá spojnice 43"/>
          <p:cNvCxnSpPr/>
          <p:nvPr/>
        </p:nvCxnSpPr>
        <p:spPr>
          <a:xfrm flipV="1">
            <a:off x="2134235" y="4719943"/>
            <a:ext cx="5283200" cy="1905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Přímá spojnice 44"/>
          <p:cNvCxnSpPr/>
          <p:nvPr/>
        </p:nvCxnSpPr>
        <p:spPr>
          <a:xfrm flipV="1">
            <a:off x="1910715" y="4139255"/>
            <a:ext cx="5264150" cy="1905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Přímá spojnice se šipkou 48"/>
          <p:cNvCxnSpPr/>
          <p:nvPr/>
        </p:nvCxnSpPr>
        <p:spPr>
          <a:xfrm flipH="1" flipV="1">
            <a:off x="3442447" y="4050015"/>
            <a:ext cx="3847037" cy="2422953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ál 49"/>
          <p:cNvSpPr/>
          <p:nvPr/>
        </p:nvSpPr>
        <p:spPr>
          <a:xfrm>
            <a:off x="4773370" y="4879399"/>
            <a:ext cx="50800" cy="5461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cs-CZ"/>
          </a:p>
        </p:txBody>
      </p:sp>
      <p:cxnSp>
        <p:nvCxnSpPr>
          <p:cNvPr id="51" name="Přímá spojnice 50"/>
          <p:cNvCxnSpPr/>
          <p:nvPr/>
        </p:nvCxnSpPr>
        <p:spPr>
          <a:xfrm flipH="1">
            <a:off x="4785783" y="4904304"/>
            <a:ext cx="518055" cy="1765"/>
          </a:xfrm>
          <a:prstGeom prst="line">
            <a:avLst/>
          </a:prstGeom>
          <a:ln>
            <a:solidFill>
              <a:srgbClr val="FF0000"/>
            </a:solidFill>
            <a:prstDash val="dashDot"/>
            <a:headEnd type="none" w="med" len="med"/>
            <a:tailEnd type="triangl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2" name="Přímá spojnice se šipkou 51"/>
          <p:cNvCxnSpPr/>
          <p:nvPr/>
        </p:nvCxnSpPr>
        <p:spPr>
          <a:xfrm flipV="1">
            <a:off x="4524375" y="4904304"/>
            <a:ext cx="270510" cy="381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nice se šipkou 52"/>
          <p:cNvCxnSpPr/>
          <p:nvPr/>
        </p:nvCxnSpPr>
        <p:spPr>
          <a:xfrm flipH="1" flipV="1">
            <a:off x="6513610" y="4343998"/>
            <a:ext cx="33166" cy="1526358"/>
          </a:xfrm>
          <a:prstGeom prst="straightConnector1">
            <a:avLst/>
          </a:prstGeom>
          <a:ln w="3175">
            <a:solidFill>
              <a:srgbClr val="0070C0"/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Přímá spojnice se šipkou 53"/>
          <p:cNvCxnSpPr/>
          <p:nvPr/>
        </p:nvCxnSpPr>
        <p:spPr>
          <a:xfrm flipH="1" flipV="1">
            <a:off x="4527174" y="4306967"/>
            <a:ext cx="1981630" cy="10802"/>
          </a:xfrm>
          <a:prstGeom prst="straightConnector1">
            <a:avLst/>
          </a:prstGeom>
          <a:ln>
            <a:solidFill>
              <a:srgbClr val="0070C0"/>
            </a:solidFill>
            <a:headEnd type="triangle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5" name="Přímá spojnice se šipkou 54"/>
          <p:cNvCxnSpPr>
            <a:stCxn id="50" idx="4"/>
          </p:cNvCxnSpPr>
          <p:nvPr/>
        </p:nvCxnSpPr>
        <p:spPr>
          <a:xfrm flipH="1">
            <a:off x="4786538" y="4934009"/>
            <a:ext cx="12232" cy="935902"/>
          </a:xfrm>
          <a:prstGeom prst="straightConnector1">
            <a:avLst/>
          </a:prstGeom>
          <a:ln w="3175">
            <a:solidFill>
              <a:schemeClr val="tx1"/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Přímá spojnice 55"/>
          <p:cNvCxnSpPr/>
          <p:nvPr/>
        </p:nvCxnSpPr>
        <p:spPr>
          <a:xfrm flipV="1">
            <a:off x="2068513" y="5580122"/>
            <a:ext cx="5302250" cy="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Přímá spojnice 56"/>
          <p:cNvCxnSpPr/>
          <p:nvPr/>
        </p:nvCxnSpPr>
        <p:spPr>
          <a:xfrm flipV="1">
            <a:off x="2049145" y="4984045"/>
            <a:ext cx="5270500" cy="2540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Ovál 5"/>
          <p:cNvSpPr/>
          <p:nvPr/>
        </p:nvSpPr>
        <p:spPr>
          <a:xfrm>
            <a:off x="6305148" y="5841379"/>
            <a:ext cx="57954" cy="57955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8" name="Ovál 57"/>
          <p:cNvSpPr/>
          <p:nvPr/>
        </p:nvSpPr>
        <p:spPr>
          <a:xfrm>
            <a:off x="4478670" y="5834655"/>
            <a:ext cx="57954" cy="57955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9" name="Ovál 58"/>
          <p:cNvSpPr/>
          <p:nvPr/>
        </p:nvSpPr>
        <p:spPr>
          <a:xfrm>
            <a:off x="3317808" y="5838244"/>
            <a:ext cx="57954" cy="5795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0" name="Ovál 59"/>
          <p:cNvSpPr/>
          <p:nvPr/>
        </p:nvSpPr>
        <p:spPr>
          <a:xfrm>
            <a:off x="2012716" y="5826458"/>
            <a:ext cx="57954" cy="57955"/>
          </a:xfrm>
          <a:prstGeom prst="ellipse">
            <a:avLst/>
          </a:prstGeom>
          <a:solidFill>
            <a:srgbClr val="09FF0F"/>
          </a:solidFill>
          <a:ln>
            <a:solidFill>
              <a:srgbClr val="09F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1" name="Ovál 60"/>
          <p:cNvSpPr/>
          <p:nvPr/>
        </p:nvSpPr>
        <p:spPr>
          <a:xfrm>
            <a:off x="4484345" y="5553236"/>
            <a:ext cx="57954" cy="57955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2" name="Ovál 61"/>
          <p:cNvSpPr/>
          <p:nvPr/>
        </p:nvSpPr>
        <p:spPr>
          <a:xfrm>
            <a:off x="3909907" y="5554383"/>
            <a:ext cx="57954" cy="5795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3" name="Ovál 62"/>
          <p:cNvSpPr/>
          <p:nvPr/>
        </p:nvSpPr>
        <p:spPr>
          <a:xfrm>
            <a:off x="2828524" y="5542068"/>
            <a:ext cx="57954" cy="57955"/>
          </a:xfrm>
          <a:prstGeom prst="ellipse">
            <a:avLst/>
          </a:prstGeom>
          <a:solidFill>
            <a:srgbClr val="09FF0F"/>
          </a:solidFill>
          <a:ln>
            <a:solidFill>
              <a:srgbClr val="09F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4" name="Ovál 63"/>
          <p:cNvSpPr/>
          <p:nvPr/>
        </p:nvSpPr>
        <p:spPr>
          <a:xfrm>
            <a:off x="5858183" y="5550197"/>
            <a:ext cx="57954" cy="57955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5" name="Ovál 64"/>
          <p:cNvSpPr/>
          <p:nvPr/>
        </p:nvSpPr>
        <p:spPr>
          <a:xfrm>
            <a:off x="4491779" y="5254057"/>
            <a:ext cx="57954" cy="57955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8" name="Ovál 67"/>
          <p:cNvSpPr/>
          <p:nvPr/>
        </p:nvSpPr>
        <p:spPr>
          <a:xfrm>
            <a:off x="4473997" y="5255616"/>
            <a:ext cx="57954" cy="5795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9" name="Ovál 68"/>
          <p:cNvSpPr/>
          <p:nvPr/>
        </p:nvSpPr>
        <p:spPr>
          <a:xfrm>
            <a:off x="3650595" y="5256030"/>
            <a:ext cx="57954" cy="57955"/>
          </a:xfrm>
          <a:prstGeom prst="ellipse">
            <a:avLst/>
          </a:prstGeom>
          <a:solidFill>
            <a:srgbClr val="09FF0F"/>
          </a:solidFill>
          <a:ln>
            <a:solidFill>
              <a:srgbClr val="09F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0" name="Ovál 69"/>
          <p:cNvSpPr/>
          <p:nvPr/>
        </p:nvSpPr>
        <p:spPr>
          <a:xfrm>
            <a:off x="5366015" y="5250701"/>
            <a:ext cx="57954" cy="57955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1" name="Ovál 70"/>
          <p:cNvSpPr/>
          <p:nvPr/>
        </p:nvSpPr>
        <p:spPr>
          <a:xfrm>
            <a:off x="4498196" y="4966694"/>
            <a:ext cx="57954" cy="57955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2" name="Ovál 71"/>
          <p:cNvSpPr/>
          <p:nvPr/>
        </p:nvSpPr>
        <p:spPr>
          <a:xfrm>
            <a:off x="5109138" y="4969561"/>
            <a:ext cx="57954" cy="5795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3" name="Ovál 72"/>
          <p:cNvSpPr/>
          <p:nvPr/>
        </p:nvSpPr>
        <p:spPr>
          <a:xfrm>
            <a:off x="4469219" y="4962463"/>
            <a:ext cx="57954" cy="57955"/>
          </a:xfrm>
          <a:prstGeom prst="ellipse">
            <a:avLst/>
          </a:prstGeom>
          <a:solidFill>
            <a:srgbClr val="09FF0F"/>
          </a:solidFill>
          <a:ln>
            <a:solidFill>
              <a:srgbClr val="09F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4" name="Ovál 73"/>
          <p:cNvSpPr/>
          <p:nvPr/>
        </p:nvSpPr>
        <p:spPr>
          <a:xfrm>
            <a:off x="4920271" y="4966694"/>
            <a:ext cx="57954" cy="57955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5" name="Ovál 74"/>
          <p:cNvSpPr/>
          <p:nvPr/>
        </p:nvSpPr>
        <p:spPr>
          <a:xfrm>
            <a:off x="4495398" y="4699739"/>
            <a:ext cx="57954" cy="57955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6" name="Ovál 75"/>
          <p:cNvSpPr/>
          <p:nvPr/>
        </p:nvSpPr>
        <p:spPr>
          <a:xfrm>
            <a:off x="5284554" y="4698024"/>
            <a:ext cx="57954" cy="57955"/>
          </a:xfrm>
          <a:prstGeom prst="ellipse">
            <a:avLst/>
          </a:prstGeom>
          <a:solidFill>
            <a:srgbClr val="09FF0F"/>
          </a:solidFill>
          <a:ln>
            <a:solidFill>
              <a:srgbClr val="09F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7" name="Ovál 76"/>
          <p:cNvSpPr/>
          <p:nvPr/>
        </p:nvSpPr>
        <p:spPr>
          <a:xfrm>
            <a:off x="5650547" y="4698024"/>
            <a:ext cx="57954" cy="5795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8" name="Ovál 77"/>
          <p:cNvSpPr/>
          <p:nvPr/>
        </p:nvSpPr>
        <p:spPr>
          <a:xfrm>
            <a:off x="4474661" y="4695140"/>
            <a:ext cx="57954" cy="57955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9" name="Ovál 78"/>
          <p:cNvSpPr/>
          <p:nvPr/>
        </p:nvSpPr>
        <p:spPr>
          <a:xfrm>
            <a:off x="4505987" y="4413101"/>
            <a:ext cx="57540" cy="5082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0" name="Ovál 79"/>
          <p:cNvSpPr/>
          <p:nvPr/>
        </p:nvSpPr>
        <p:spPr>
          <a:xfrm>
            <a:off x="4002594" y="4403357"/>
            <a:ext cx="57540" cy="50822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1" name="Ovál 80"/>
          <p:cNvSpPr/>
          <p:nvPr/>
        </p:nvSpPr>
        <p:spPr>
          <a:xfrm>
            <a:off x="6177979" y="4395091"/>
            <a:ext cx="57954" cy="57955"/>
          </a:xfrm>
          <a:prstGeom prst="ellipse">
            <a:avLst/>
          </a:prstGeom>
          <a:solidFill>
            <a:srgbClr val="09FF0F"/>
          </a:solidFill>
          <a:ln>
            <a:solidFill>
              <a:srgbClr val="09F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2" name="Ovál 81"/>
          <p:cNvSpPr/>
          <p:nvPr/>
        </p:nvSpPr>
        <p:spPr>
          <a:xfrm>
            <a:off x="6290850" y="4395091"/>
            <a:ext cx="57954" cy="5795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3" name="Ovál 82"/>
          <p:cNvSpPr/>
          <p:nvPr/>
        </p:nvSpPr>
        <p:spPr>
          <a:xfrm>
            <a:off x="4519886" y="4124509"/>
            <a:ext cx="57540" cy="5082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4" name="Ovál 83"/>
          <p:cNvSpPr/>
          <p:nvPr/>
        </p:nvSpPr>
        <p:spPr>
          <a:xfrm>
            <a:off x="3567398" y="4124509"/>
            <a:ext cx="57540" cy="50822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5" name="Ovál 84"/>
          <p:cNvSpPr/>
          <p:nvPr/>
        </p:nvSpPr>
        <p:spPr>
          <a:xfrm>
            <a:off x="7040124" y="4105802"/>
            <a:ext cx="57954" cy="57955"/>
          </a:xfrm>
          <a:prstGeom prst="ellipse">
            <a:avLst/>
          </a:prstGeom>
          <a:solidFill>
            <a:srgbClr val="09FF0F"/>
          </a:solidFill>
          <a:ln>
            <a:solidFill>
              <a:srgbClr val="09F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6" name="Ovál 85"/>
          <p:cNvSpPr/>
          <p:nvPr/>
        </p:nvSpPr>
        <p:spPr>
          <a:xfrm>
            <a:off x="6844777" y="4111857"/>
            <a:ext cx="57954" cy="5795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808389" y="5441129"/>
            <a:ext cx="5560878" cy="367983"/>
          </a:xfrm>
          <a:prstGeom prst="rect">
            <a:avLst/>
          </a:prstGeom>
          <a:blipFill dpi="0" rotWithShape="1">
            <a:blip r:embed="rId5">
              <a:alphaModFix amt="27000"/>
            </a:blip>
            <a:srcRect/>
            <a:tile tx="0" ty="0" sx="100000" sy="100000" flip="none" algn="tl"/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b="1" dirty="0">
                <a:solidFill>
                  <a:srgbClr val="09FF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</a:t>
            </a:r>
            <a:r>
              <a:rPr lang="cs-CZ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  </a:t>
            </a:r>
            <a: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  <a:r>
              <a:rPr lang="cs-CZ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   </a:t>
            </a:r>
            <a: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</a:t>
            </a:r>
            <a:r>
              <a:rPr lang="cs-CZ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4071045" y="5687992"/>
            <a:ext cx="52092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b="1" i="1" dirty="0">
                <a:latin typeface="Book Antiqua" panose="02040602050305030304" pitchFamily="18" charset="0"/>
              </a:rPr>
              <a:t>t</a:t>
            </a:r>
            <a:r>
              <a:rPr lang="cs-CZ" sz="900" b="1" i="1" dirty="0"/>
              <a:t> </a:t>
            </a:r>
            <a:r>
              <a:rPr lang="cs-CZ" sz="900" dirty="0"/>
              <a:t>= 0 s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226227" y="5397773"/>
            <a:ext cx="34488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1 s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4226227" y="5102198"/>
            <a:ext cx="3816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2 s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4224827" y="4810116"/>
            <a:ext cx="3816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3 s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4226227" y="4545681"/>
            <a:ext cx="3816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4 s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4226227" y="4239966"/>
            <a:ext cx="3637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5 s</a:t>
            </a:r>
          </a:p>
        </p:txBody>
      </p:sp>
      <p:sp>
        <p:nvSpPr>
          <p:cNvPr id="93" name="TextovéPole 92"/>
          <p:cNvSpPr txBox="1"/>
          <p:nvPr/>
        </p:nvSpPr>
        <p:spPr>
          <a:xfrm>
            <a:off x="4226227" y="3969194"/>
            <a:ext cx="3637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6 s</a:t>
            </a:r>
          </a:p>
        </p:txBody>
      </p:sp>
      <p:sp>
        <p:nvSpPr>
          <p:cNvPr id="113" name="Ovál 112"/>
          <p:cNvSpPr/>
          <p:nvPr/>
        </p:nvSpPr>
        <p:spPr>
          <a:xfrm>
            <a:off x="6482780" y="4293013"/>
            <a:ext cx="50800" cy="5461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cs-CZ"/>
          </a:p>
        </p:txBody>
      </p:sp>
      <p:sp>
        <p:nvSpPr>
          <p:cNvPr id="114" name="TextovéPole 113"/>
          <p:cNvSpPr txBox="1"/>
          <p:nvPr/>
        </p:nvSpPr>
        <p:spPr>
          <a:xfrm>
            <a:off x="1855948" y="5144636"/>
            <a:ext cx="5532564" cy="367983"/>
          </a:xfrm>
          <a:prstGeom prst="rect">
            <a:avLst/>
          </a:prstGeom>
          <a:blipFill dpi="0" rotWithShape="1">
            <a:blip r:embed="rId5">
              <a:alphaModFix amt="27000"/>
            </a:blip>
            <a:srcRect/>
            <a:tile tx="0" ty="0" sx="100000" sy="100000" flip="none" algn="tl"/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  <a:r>
              <a:rPr lang="cs-CZ" b="1" dirty="0">
                <a:solidFill>
                  <a:srgbClr val="09FF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</a:t>
            </a:r>
            <a:r>
              <a:rPr lang="cs-CZ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  </a:t>
            </a:r>
            <a: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cs-CZ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   </a:t>
            </a:r>
            <a: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</a:t>
            </a:r>
            <a:r>
              <a:rPr lang="cs-CZ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</a:p>
        </p:txBody>
      </p:sp>
      <p:sp>
        <p:nvSpPr>
          <p:cNvPr id="115" name="TextovéPole 114"/>
          <p:cNvSpPr txBox="1"/>
          <p:nvPr/>
        </p:nvSpPr>
        <p:spPr>
          <a:xfrm>
            <a:off x="1814561" y="4925089"/>
            <a:ext cx="5532564" cy="367983"/>
          </a:xfrm>
          <a:prstGeom prst="rect">
            <a:avLst/>
          </a:prstGeom>
          <a:blipFill dpi="0" rotWithShape="1">
            <a:blip r:embed="rId5">
              <a:alphaModFix amt="27000"/>
            </a:blip>
            <a:srcRect/>
            <a:tile tx="0" ty="0" sx="100000" sy="100000" flip="none" algn="tl"/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</a:t>
            </a:r>
            <a:r>
              <a:rPr lang="cs-CZ" b="1" dirty="0">
                <a:solidFill>
                  <a:srgbClr val="09FF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cs-CZ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cs-CZ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</a:t>
            </a:r>
            <a: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cs-CZ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</a:p>
        </p:txBody>
      </p:sp>
      <p:sp>
        <p:nvSpPr>
          <p:cNvPr id="116" name="TextovéPole 115"/>
          <p:cNvSpPr txBox="1"/>
          <p:nvPr/>
        </p:nvSpPr>
        <p:spPr>
          <a:xfrm>
            <a:off x="1788732" y="4654703"/>
            <a:ext cx="5532564" cy="367983"/>
          </a:xfrm>
          <a:prstGeom prst="rect">
            <a:avLst/>
          </a:prstGeom>
          <a:blipFill dpi="0" rotWithShape="1">
            <a:blip r:embed="rId5">
              <a:alphaModFix amt="27000"/>
            </a:blip>
            <a:srcRect/>
            <a:tile tx="0" ty="0" sx="100000" sy="100000" flip="none" algn="tl"/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</a:t>
            </a:r>
            <a:r>
              <a:rPr lang="cs-CZ" b="1" dirty="0">
                <a:solidFill>
                  <a:srgbClr val="09FF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cs-CZ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</a:t>
            </a:r>
            <a: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cs-CZ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cs-CZ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cs-CZ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7" name="TextovéPole 116"/>
          <p:cNvSpPr txBox="1"/>
          <p:nvPr/>
        </p:nvSpPr>
        <p:spPr>
          <a:xfrm>
            <a:off x="1887419" y="4380511"/>
            <a:ext cx="5532564" cy="367983"/>
          </a:xfrm>
          <a:prstGeom prst="rect">
            <a:avLst/>
          </a:prstGeom>
          <a:blipFill dpi="0" rotWithShape="1">
            <a:blip r:embed="rId5">
              <a:alphaModFix amt="27000"/>
            </a:blip>
            <a:srcRect/>
            <a:tile tx="0" ty="0" sx="100000" sy="100000" flip="none" algn="tl"/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</a:t>
            </a:r>
            <a:r>
              <a:rPr lang="cs-CZ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r>
              <a:rPr lang="cs-CZ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          </a:t>
            </a:r>
            <a: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cs-CZ" b="1" dirty="0">
                <a:solidFill>
                  <a:srgbClr val="09FF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cs-CZ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cs-CZ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cs-CZ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8" name="TextovéPole 117"/>
          <p:cNvSpPr txBox="1"/>
          <p:nvPr/>
        </p:nvSpPr>
        <p:spPr>
          <a:xfrm>
            <a:off x="1937345" y="4031416"/>
            <a:ext cx="5532564" cy="367983"/>
          </a:xfrm>
          <a:prstGeom prst="rect">
            <a:avLst/>
          </a:prstGeom>
          <a:blipFill dpi="0" rotWithShape="1">
            <a:blip r:embed="rId5">
              <a:alphaModFix amt="27000"/>
            </a:blip>
            <a:srcRect/>
            <a:tile tx="0" ty="0" sx="100000" sy="100000" flip="none" algn="tl"/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</a:t>
            </a:r>
            <a:r>
              <a:rPr lang="cs-CZ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        </a:t>
            </a:r>
            <a:r>
              <a:rPr lang="cs-CZ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          </a:t>
            </a:r>
            <a: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</a:t>
            </a:r>
            <a:r>
              <a:rPr lang="cs-CZ" b="1" dirty="0">
                <a:solidFill>
                  <a:srgbClr val="09FF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cs-CZ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cs-CZ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9" name="TextovéPole 118"/>
          <p:cNvSpPr txBox="1"/>
          <p:nvPr/>
        </p:nvSpPr>
        <p:spPr>
          <a:xfrm>
            <a:off x="1865848" y="3659751"/>
            <a:ext cx="5532564" cy="367983"/>
          </a:xfrm>
          <a:prstGeom prst="rect">
            <a:avLst/>
          </a:prstGeom>
          <a:blipFill dpi="0" rotWithShape="1">
            <a:blip r:embed="rId5">
              <a:alphaModFix amt="27000"/>
            </a:blip>
            <a:srcRect/>
            <a:tile tx="0" ty="0" sx="100000" sy="100000" flip="none" algn="tl"/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</a:t>
            </a:r>
            <a:r>
              <a:rPr lang="cs-CZ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               </a:t>
            </a:r>
            <a:r>
              <a:rPr lang="cs-CZ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          </a:t>
            </a:r>
            <a: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</a:t>
            </a:r>
            <a:r>
              <a:rPr lang="cs-CZ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 </a:t>
            </a:r>
            <a:r>
              <a:rPr lang="cs-CZ" b="1" dirty="0">
                <a:solidFill>
                  <a:srgbClr val="09FF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</a:p>
        </p:txBody>
      </p:sp>
      <p:sp>
        <p:nvSpPr>
          <p:cNvPr id="120" name="Obdélníkový bublinový popisek 36"/>
          <p:cNvSpPr>
            <a:spLocks noChangeArrowheads="1"/>
          </p:cNvSpPr>
          <p:nvPr/>
        </p:nvSpPr>
        <p:spPr bwMode="auto">
          <a:xfrm>
            <a:off x="3391549" y="3266141"/>
            <a:ext cx="428625" cy="250825"/>
          </a:xfrm>
          <a:prstGeom prst="wedgeRectCallout">
            <a:avLst>
              <a:gd name="adj1" fmla="val -13560"/>
              <a:gd name="adj2" fmla="val 264273"/>
            </a:avLst>
          </a:prstGeom>
          <a:noFill/>
          <a:ln w="127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cs-CZ" altLang="cs-CZ" sz="1100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</a:p>
        </p:txBody>
      </p:sp>
      <p:sp>
        <p:nvSpPr>
          <p:cNvPr id="121" name="Obdélníkový bublinový popisek 36"/>
          <p:cNvSpPr>
            <a:spLocks noChangeArrowheads="1"/>
          </p:cNvSpPr>
          <p:nvPr/>
        </p:nvSpPr>
        <p:spPr bwMode="auto">
          <a:xfrm>
            <a:off x="4627172" y="3179040"/>
            <a:ext cx="428625" cy="250825"/>
          </a:xfrm>
          <a:prstGeom prst="wedgeRectCallout">
            <a:avLst>
              <a:gd name="adj1" fmla="val -57429"/>
              <a:gd name="adj2" fmla="val 258990"/>
            </a:avLst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Já</a:t>
            </a:r>
            <a:endParaRPr kumimoji="0" lang="cs-CZ" altLang="cs-CZ" sz="18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2" name="Obdélníkový bublinový popisek 36"/>
          <p:cNvSpPr>
            <a:spLocks noChangeArrowheads="1"/>
          </p:cNvSpPr>
          <p:nvPr/>
        </p:nvSpPr>
        <p:spPr bwMode="auto">
          <a:xfrm>
            <a:off x="6813585" y="3282167"/>
            <a:ext cx="428625" cy="250825"/>
          </a:xfrm>
          <a:prstGeom prst="wedgeRectCallout">
            <a:avLst>
              <a:gd name="adj1" fmla="val -98"/>
              <a:gd name="adj2" fmla="val 242339"/>
            </a:avLst>
          </a:prstGeom>
          <a:noFill/>
          <a:ln w="1270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 dirty="0">
                <a:ln>
                  <a:noFill/>
                </a:ln>
                <a:solidFill>
                  <a:srgbClr val="FF33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endParaRPr kumimoji="0" lang="cs-CZ" altLang="cs-CZ" sz="1800" b="0" i="0" u="none" strike="noStrike" cap="none" normalizeH="0" baseline="0" dirty="0">
              <a:ln>
                <a:noFill/>
              </a:ln>
              <a:solidFill>
                <a:srgbClr val="FF33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3" name="Obdélníkový bublinový popisek 36"/>
          <p:cNvSpPr>
            <a:spLocks noChangeArrowheads="1"/>
          </p:cNvSpPr>
          <p:nvPr/>
        </p:nvSpPr>
        <p:spPr bwMode="auto">
          <a:xfrm>
            <a:off x="7351395" y="3282516"/>
            <a:ext cx="428625" cy="250825"/>
          </a:xfrm>
          <a:prstGeom prst="wedgeRectCallout">
            <a:avLst>
              <a:gd name="adj1" fmla="val -28190"/>
              <a:gd name="adj2" fmla="val 205647"/>
            </a:avLst>
          </a:prstGeom>
          <a:noFill/>
          <a:ln w="12700">
            <a:solidFill>
              <a:srgbClr val="09FF0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 dirty="0">
                <a:ln>
                  <a:solidFill>
                    <a:srgbClr val="09FF0F"/>
                  </a:solidFill>
                </a:ln>
                <a:solidFill>
                  <a:srgbClr val="09FF0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endParaRPr kumimoji="0" lang="cs-CZ" altLang="cs-CZ" sz="1800" b="0" i="0" u="none" strike="noStrike" cap="none" normalizeH="0" baseline="0" dirty="0">
              <a:ln>
                <a:solidFill>
                  <a:srgbClr val="09FF0F"/>
                </a:solidFill>
              </a:ln>
              <a:solidFill>
                <a:srgbClr val="09FF0F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9" name="Přímá spojnice 8"/>
          <p:cNvCxnSpPr/>
          <p:nvPr/>
        </p:nvCxnSpPr>
        <p:spPr>
          <a:xfrm flipV="1">
            <a:off x="3841750" y="4305300"/>
            <a:ext cx="698500" cy="6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1933033" y="5882067"/>
            <a:ext cx="5441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-10</a:t>
            </a:r>
            <a:r>
              <a:rPr lang="en-US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-9  -8  -7  -6  </a:t>
            </a:r>
            <a:r>
              <a:rPr lang="cs-CZ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-5  -4  -3  -2  -1   0   1   2   3   4   5   6   7   8   9 </a:t>
            </a:r>
            <a:r>
              <a:rPr lang="en-US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cs-CZ" sz="800" b="1" i="1" dirty="0">
                <a:solidFill>
                  <a:srgbClr val="0070C0"/>
                </a:solidFill>
                <a:latin typeface="Book Antiqua" panose="02040602050305030304" pitchFamily="18" charset="0"/>
                <a:cs typeface="Courier New" panose="02070309020205020404" pitchFamily="49" charset="0"/>
              </a:rPr>
              <a:t>x</a:t>
            </a:r>
            <a:r>
              <a:rPr lang="cs-CZ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r>
              <a:rPr lang="cs-CZ" sz="8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-5  -4  -3  -2  -1   0   1   2   3   4   5   6   7   8   9  10  11  12  13  14</a:t>
            </a:r>
            <a:r>
              <a:rPr lang="en-US" sz="8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cs-CZ" sz="800" b="1" i="1" dirty="0">
                <a:solidFill>
                  <a:srgbClr val="C00000"/>
                </a:solidFill>
                <a:latin typeface="Book Antiqua" panose="02040602050305030304" pitchFamily="18" charset="0"/>
                <a:cs typeface="Courier New" panose="02070309020205020404" pitchFamily="49" charset="0"/>
              </a:rPr>
              <a:t>x‘ </a:t>
            </a:r>
          </a:p>
          <a:p>
            <a:r>
              <a:rPr lang="cs-CZ" sz="800" b="1" dirty="0">
                <a:solidFill>
                  <a:srgbClr val="09FF0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0   1   2   3   4   5   6   7   8   9  10  11  12  13  14  </a:t>
            </a:r>
            <a:r>
              <a:rPr lang="en-US" sz="800" b="1" dirty="0">
                <a:solidFill>
                  <a:srgbClr val="09FF0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15  16  17  18  19    </a:t>
            </a:r>
            <a:r>
              <a:rPr lang="cs-CZ" sz="800" b="1" i="1" dirty="0">
                <a:solidFill>
                  <a:srgbClr val="09FF0F"/>
                </a:solidFill>
                <a:latin typeface="Book Antiqua" panose="02040602050305030304" pitchFamily="18" charset="0"/>
                <a:cs typeface="Courier New" panose="02070309020205020404" pitchFamily="49" charset="0"/>
              </a:rPr>
              <a:t>x‘‘</a:t>
            </a:r>
            <a:endParaRPr lang="en-US" sz="800" b="1" i="1" dirty="0">
              <a:solidFill>
                <a:srgbClr val="09FF0F"/>
              </a:solidFill>
              <a:latin typeface="Book Antiqua" panose="02040602050305030304" pitchFamily="18" charset="0"/>
              <a:cs typeface="Courier New" panose="02070309020205020404" pitchFamily="49" charset="0"/>
            </a:endParaRPr>
          </a:p>
          <a:p>
            <a:r>
              <a:rPr lang="en-US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80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-17 -16 -15 -14 -13 -12 -11 </a:t>
            </a:r>
            <a:r>
              <a:rPr lang="cs-CZ" sz="80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-10</a:t>
            </a:r>
            <a:r>
              <a:rPr lang="en-US" sz="80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-9  -8  -7  -6  </a:t>
            </a:r>
            <a:r>
              <a:rPr lang="cs-CZ" sz="80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-5  -4  -3  -2  -1   0   1   2 </a:t>
            </a:r>
            <a:r>
              <a:rPr lang="cs-CZ" sz="800" b="1" i="1" dirty="0">
                <a:solidFill>
                  <a:schemeClr val="accent6">
                    <a:lumMod val="75000"/>
                  </a:schemeClr>
                </a:solidFill>
                <a:latin typeface="Book Antiqua" panose="02040602050305030304" pitchFamily="18" charset="0"/>
                <a:cs typeface="Courier New" panose="02070309020205020404" pitchFamily="49" charset="0"/>
              </a:rPr>
              <a:t>x‘‘‘</a:t>
            </a:r>
            <a:endParaRPr lang="cs-CZ" sz="800" b="1" dirty="0">
              <a:solidFill>
                <a:schemeClr val="accent6">
                  <a:lumMod val="75000"/>
                </a:schemeClr>
              </a:solidFill>
              <a:latin typeface="Book Antiqua" panose="02040602050305030304" pitchFamily="18" charset="0"/>
              <a:cs typeface="Courier New" panose="02070309020205020404" pitchFamily="49" charset="0"/>
            </a:endParaRPr>
          </a:p>
        </p:txBody>
      </p:sp>
      <p:sp>
        <p:nvSpPr>
          <p:cNvPr id="125" name="TextovéPole 124"/>
          <p:cNvSpPr txBox="1"/>
          <p:nvPr/>
        </p:nvSpPr>
        <p:spPr>
          <a:xfrm>
            <a:off x="1944700" y="5555505"/>
            <a:ext cx="6127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-10</a:t>
            </a:r>
            <a:r>
              <a:rPr lang="en-US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-9  -8  -7  -6  </a:t>
            </a:r>
            <a:r>
              <a:rPr lang="cs-CZ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-5  -4  -3  -2  -1   0   1   2   3   4   5   6   7   8   9  </a:t>
            </a:r>
            <a:r>
              <a:rPr lang="en-US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cs-CZ" sz="800" b="1" i="1" dirty="0">
                <a:solidFill>
                  <a:srgbClr val="0070C0"/>
                </a:solidFill>
                <a:latin typeface="Book Antiqua" panose="02040602050305030304" pitchFamily="18" charset="0"/>
                <a:cs typeface="Courier New" panose="02070309020205020404" pitchFamily="49" charset="0"/>
              </a:rPr>
              <a:t>x</a:t>
            </a:r>
            <a:r>
              <a:rPr lang="cs-CZ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r>
              <a:rPr lang="cs-CZ" sz="8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-7  -6  -5  -4  -3  -2  -1   0   1   2   3   4   5   6   7   8   9  10  11   </a:t>
            </a:r>
            <a:r>
              <a:rPr lang="en-US" sz="8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cs-CZ" sz="800" b="1" i="1" dirty="0">
                <a:solidFill>
                  <a:srgbClr val="C00000"/>
                </a:solidFill>
                <a:latin typeface="Book Antiqua" panose="02040602050305030304" pitchFamily="18" charset="0"/>
                <a:cs typeface="Courier New" panose="02070309020205020404" pitchFamily="49" charset="0"/>
              </a:rPr>
              <a:t>x‘ </a:t>
            </a:r>
          </a:p>
        </p:txBody>
      </p:sp>
      <p:sp>
        <p:nvSpPr>
          <p:cNvPr id="127" name="TextovéPole 126"/>
          <p:cNvSpPr txBox="1"/>
          <p:nvPr/>
        </p:nvSpPr>
        <p:spPr>
          <a:xfrm>
            <a:off x="1956525" y="5123678"/>
            <a:ext cx="60903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-10</a:t>
            </a:r>
            <a:r>
              <a:rPr lang="en-US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-9  -8  -7  -6  </a:t>
            </a:r>
            <a:r>
              <a:rPr lang="cs-CZ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-5  -4  -3  -2  -1   0   1   2   3   4   5   6   7   8   9  10</a:t>
            </a:r>
            <a:r>
              <a:rPr lang="en-US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cs-CZ" sz="800" b="1" dirty="0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cs-CZ" sz="800" b="1" i="1" dirty="0" smtClean="0">
                <a:solidFill>
                  <a:srgbClr val="0070C0"/>
                </a:solidFill>
                <a:latin typeface="Book Antiqua" panose="02040602050305030304" pitchFamily="18" charset="0"/>
                <a:cs typeface="Courier New" panose="02070309020205020404" pitchFamily="49" charset="0"/>
              </a:rPr>
              <a:t>x</a:t>
            </a:r>
            <a:r>
              <a:rPr lang="cs-CZ" sz="800" b="1" dirty="0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cs-CZ" sz="800" b="1" dirty="0">
              <a:solidFill>
                <a:srgbClr val="0070C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cs-CZ" sz="8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-10 -9  -8  -7  -6  -5  -4  -3  -2  -1   0   1   2   3   4   5   6   7   8   9   </a:t>
            </a:r>
            <a:r>
              <a:rPr lang="en-US" sz="8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cs-CZ" sz="800" b="1" i="1" dirty="0">
                <a:solidFill>
                  <a:srgbClr val="C00000"/>
                </a:solidFill>
                <a:latin typeface="Book Antiqua" panose="02040602050305030304" pitchFamily="18" charset="0"/>
                <a:cs typeface="Courier New" panose="02070309020205020404" pitchFamily="49" charset="0"/>
              </a:rPr>
              <a:t>x‘ </a:t>
            </a:r>
            <a:r>
              <a:rPr lang="cs-CZ" sz="800" b="1" dirty="0">
                <a:solidFill>
                  <a:srgbClr val="09FF0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endParaRPr lang="cs-CZ" sz="800" b="1" dirty="0">
              <a:solidFill>
                <a:schemeClr val="accent6">
                  <a:lumMod val="75000"/>
                </a:schemeClr>
              </a:solidFill>
              <a:latin typeface="Book Antiqua" panose="02040602050305030304" pitchFamily="18" charset="0"/>
              <a:cs typeface="Courier New" panose="02070309020205020404" pitchFamily="49" charset="0"/>
            </a:endParaRPr>
          </a:p>
        </p:txBody>
      </p:sp>
      <p:sp>
        <p:nvSpPr>
          <p:cNvPr id="128" name="TextovéPole 127"/>
          <p:cNvSpPr txBox="1"/>
          <p:nvPr/>
        </p:nvSpPr>
        <p:spPr>
          <a:xfrm>
            <a:off x="1957587" y="4839954"/>
            <a:ext cx="6127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-10</a:t>
            </a:r>
            <a:r>
              <a:rPr lang="en-US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-9  -8  -7  -6  </a:t>
            </a:r>
            <a:r>
              <a:rPr lang="cs-CZ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-5  -4  -3  -2  -1   0   1   2   3   4   5   6   7   8   9  10</a:t>
            </a:r>
            <a:r>
              <a:rPr lang="en-US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cs-CZ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cs-CZ" sz="800" b="1" i="1" dirty="0">
                <a:solidFill>
                  <a:srgbClr val="0070C0"/>
                </a:solidFill>
                <a:latin typeface="Book Antiqua" panose="02040602050305030304" pitchFamily="18" charset="0"/>
                <a:cs typeface="Courier New" panose="02070309020205020404" pitchFamily="49" charset="0"/>
              </a:rPr>
              <a:t>x</a:t>
            </a:r>
            <a:r>
              <a:rPr lang="cs-CZ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r>
              <a:rPr lang="cs-CZ" sz="8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-12 -11 -10 -</a:t>
            </a:r>
            <a:r>
              <a:rPr lang="cs-CZ" sz="800" b="1" dirty="0" smtClean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9</a:t>
            </a:r>
            <a:r>
              <a:rPr lang="cs-CZ" sz="800" b="1" cap="all" dirty="0" smtClean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cs-CZ" sz="800" b="1" dirty="0" smtClean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cs-CZ" sz="8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-8  -7  -6  -5  -4  -3  -2  -1   0   1   2   3   4   5   6   7   8 </a:t>
            </a:r>
            <a:r>
              <a:rPr lang="cs-CZ" sz="800" b="1" i="1" dirty="0">
                <a:solidFill>
                  <a:srgbClr val="C00000"/>
                </a:solidFill>
                <a:latin typeface="Book Antiqua" panose="02040602050305030304" pitchFamily="18" charset="0"/>
                <a:cs typeface="Courier New" panose="02070309020205020404" pitchFamily="49" charset="0"/>
              </a:rPr>
              <a:t>x‘ </a:t>
            </a:r>
          </a:p>
        </p:txBody>
      </p:sp>
      <p:sp>
        <p:nvSpPr>
          <p:cNvPr id="129" name="TextovéPole 128"/>
          <p:cNvSpPr txBox="1"/>
          <p:nvPr/>
        </p:nvSpPr>
        <p:spPr>
          <a:xfrm>
            <a:off x="1946663" y="4571327"/>
            <a:ext cx="6127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-10</a:t>
            </a:r>
            <a:r>
              <a:rPr lang="en-US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-9  -8  -7  -6  </a:t>
            </a:r>
            <a:r>
              <a:rPr lang="cs-CZ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-5  -4  -3  -2  -1   0   1   2   3   4   5   6   7   8   9  10</a:t>
            </a:r>
            <a:r>
              <a:rPr lang="en-US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cs-CZ" sz="800" b="1" dirty="0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11   </a:t>
            </a:r>
            <a:r>
              <a:rPr lang="cs-CZ" sz="800" b="1" i="1" dirty="0">
                <a:solidFill>
                  <a:srgbClr val="0070C0"/>
                </a:solidFill>
                <a:latin typeface="Book Antiqua" panose="02040602050305030304" pitchFamily="18" charset="0"/>
                <a:cs typeface="Courier New" panose="02070309020205020404" pitchFamily="49" charset="0"/>
              </a:rPr>
              <a:t>x</a:t>
            </a:r>
            <a:r>
              <a:rPr lang="cs-CZ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r>
              <a:rPr lang="cs-CZ" sz="8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-15 -14 -13 -12 -11 -10 -9  -8  -7  -6  -5  -4  -3  -2  -1  </a:t>
            </a:r>
            <a:r>
              <a:rPr lang="cs-CZ" sz="800" b="1" dirty="0" smtClean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   </a:t>
            </a:r>
            <a:r>
              <a:rPr lang="cs-CZ" sz="8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1   2   3   4   5   6   </a:t>
            </a:r>
            <a:r>
              <a:rPr lang="cs-CZ" sz="800" b="1" dirty="0" smtClean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cs-CZ" sz="800" b="1" i="1" dirty="0">
                <a:solidFill>
                  <a:srgbClr val="C00000"/>
                </a:solidFill>
                <a:latin typeface="Book Antiqua" panose="02040602050305030304" pitchFamily="18" charset="0"/>
                <a:cs typeface="Courier New" panose="02070309020205020404" pitchFamily="49" charset="0"/>
              </a:rPr>
              <a:t>x‘ </a:t>
            </a:r>
          </a:p>
        </p:txBody>
      </p:sp>
      <p:sp>
        <p:nvSpPr>
          <p:cNvPr id="2" name="Ovál 1"/>
          <p:cNvSpPr/>
          <p:nvPr/>
        </p:nvSpPr>
        <p:spPr>
          <a:xfrm>
            <a:off x="5020917" y="5791841"/>
            <a:ext cx="45719" cy="5133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vál 3"/>
          <p:cNvSpPr/>
          <p:nvPr/>
        </p:nvSpPr>
        <p:spPr>
          <a:xfrm>
            <a:off x="4308909" y="5714198"/>
            <a:ext cx="194110" cy="171651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4" name="Ovál 93"/>
          <p:cNvSpPr/>
          <p:nvPr/>
        </p:nvSpPr>
        <p:spPr>
          <a:xfrm>
            <a:off x="4970262" y="5890453"/>
            <a:ext cx="115504" cy="12192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5" name="Ovál 94"/>
          <p:cNvSpPr/>
          <p:nvPr/>
        </p:nvSpPr>
        <p:spPr>
          <a:xfrm>
            <a:off x="4289884" y="5688734"/>
            <a:ext cx="229403" cy="21175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6" name="Ovál 95"/>
          <p:cNvSpPr/>
          <p:nvPr/>
        </p:nvSpPr>
        <p:spPr>
          <a:xfrm>
            <a:off x="4971970" y="6009373"/>
            <a:ext cx="115504" cy="12192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/>
          <p:cNvSpPr txBox="1"/>
          <p:nvPr/>
        </p:nvSpPr>
        <p:spPr>
          <a:xfrm>
            <a:off x="884350" y="1584101"/>
            <a:ext cx="1661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 smtClean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t </a:t>
            </a:r>
            <a:r>
              <a:rPr lang="cs-CZ" dirty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= 0 s;</a:t>
            </a:r>
            <a:r>
              <a:rPr lang="cs-CZ" dirty="0">
                <a:latin typeface="Book Antiqua" pitchFamily="18" charset="0"/>
                <a:sym typeface="Wingdings" panose="05000000000000000000" pitchFamily="2" charset="2"/>
              </a:rPr>
              <a:t>   </a:t>
            </a:r>
            <a:r>
              <a:rPr lang="cs-CZ" i="1" dirty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x</a:t>
            </a:r>
            <a:r>
              <a:rPr lang="cs-CZ" dirty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 = 2;</a:t>
            </a:r>
            <a:endParaRPr lang="cs-CZ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2275268" y="1584100"/>
            <a:ext cx="1747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ym typeface="Wingdings" panose="05000000000000000000" pitchFamily="2" charset="2"/>
              </a:rPr>
              <a:t> </a:t>
            </a:r>
            <a:r>
              <a:rPr lang="cs-CZ" i="1" dirty="0" smtClean="0">
                <a:solidFill>
                  <a:srgbClr val="C00000"/>
                </a:solidFill>
                <a:latin typeface="Book Antiqua" pitchFamily="18" charset="0"/>
                <a:sym typeface="Wingdings" panose="05000000000000000000" pitchFamily="2" charset="2"/>
              </a:rPr>
              <a:t>t </a:t>
            </a:r>
            <a:r>
              <a:rPr lang="cs-CZ" dirty="0">
                <a:solidFill>
                  <a:srgbClr val="C00000"/>
                </a:solidFill>
                <a:latin typeface="Book Antiqua" pitchFamily="18" charset="0"/>
                <a:sym typeface="Wingdings" panose="05000000000000000000" pitchFamily="2" charset="2"/>
              </a:rPr>
              <a:t>= 0 s;   </a:t>
            </a:r>
            <a:r>
              <a:rPr lang="cs-CZ" i="1" dirty="0">
                <a:solidFill>
                  <a:srgbClr val="C00000"/>
                </a:solidFill>
                <a:latin typeface="Book Antiqua" pitchFamily="18" charset="0"/>
                <a:sym typeface="Wingdings" panose="05000000000000000000" pitchFamily="2" charset="2"/>
              </a:rPr>
              <a:t>x</a:t>
            </a:r>
            <a:r>
              <a:rPr lang="cs-CZ" dirty="0">
                <a:solidFill>
                  <a:srgbClr val="C00000"/>
                </a:solidFill>
                <a:latin typeface="Book Antiqua" pitchFamily="18" charset="0"/>
                <a:sym typeface="Wingdings" panose="05000000000000000000" pitchFamily="2" charset="2"/>
              </a:rPr>
              <a:t> = 7 </a:t>
            </a:r>
            <a:endParaRPr lang="cs-CZ" dirty="0">
              <a:solidFill>
                <a:srgbClr val="C00000"/>
              </a:solidFill>
              <a:sym typeface="Wingdings" panose="05000000000000000000" pitchFamily="2" charset="2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4859628" y="5574220"/>
            <a:ext cx="2919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/>
              <a:t>Q</a:t>
            </a:r>
          </a:p>
        </p:txBody>
      </p:sp>
      <p:sp>
        <p:nvSpPr>
          <p:cNvPr id="97" name="TextovéPole 96"/>
          <p:cNvSpPr txBox="1"/>
          <p:nvPr/>
        </p:nvSpPr>
        <p:spPr>
          <a:xfrm>
            <a:off x="1968109" y="4246864"/>
            <a:ext cx="6127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-10</a:t>
            </a:r>
            <a:r>
              <a:rPr lang="en-US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-9  -8  -7  -6  </a:t>
            </a:r>
            <a:r>
              <a:rPr lang="cs-CZ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-5  -4  -3  -2  -1   0   1   2   3   4   5   6   7   8   9  10</a:t>
            </a:r>
            <a:r>
              <a:rPr lang="en-US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cs-CZ" sz="800" b="1" dirty="0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11    </a:t>
            </a:r>
            <a:r>
              <a:rPr lang="cs-CZ" sz="800" b="1" i="1" dirty="0">
                <a:solidFill>
                  <a:srgbClr val="0070C0"/>
                </a:solidFill>
                <a:latin typeface="Book Antiqua" panose="02040602050305030304" pitchFamily="18" charset="0"/>
                <a:cs typeface="Courier New" panose="02070309020205020404" pitchFamily="49" charset="0"/>
              </a:rPr>
              <a:t>x</a:t>
            </a:r>
            <a:r>
              <a:rPr lang="cs-CZ" sz="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r>
              <a:rPr lang="cs-CZ" sz="8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-17 -16 -15 -14 -13 -12 -11 -10 -9  -8  -7  -6  -5  -4  -3  -2  -1  </a:t>
            </a:r>
            <a:r>
              <a:rPr lang="cs-CZ" sz="800" b="1" dirty="0" smtClean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   </a:t>
            </a:r>
            <a:r>
              <a:rPr lang="cs-CZ" sz="8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1   2   3   4   </a:t>
            </a:r>
            <a:r>
              <a:rPr lang="cs-CZ" sz="800" b="1" i="1" dirty="0">
                <a:solidFill>
                  <a:srgbClr val="C00000"/>
                </a:solidFill>
                <a:latin typeface="Book Antiqua" panose="02040602050305030304" pitchFamily="18" charset="0"/>
                <a:cs typeface="Courier New" panose="02070309020205020404" pitchFamily="49" charset="0"/>
              </a:rPr>
              <a:t>x‘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218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900"/>
                            </p:stCondLst>
                            <p:childTnLst>
                              <p:par>
                                <p:cTn id="32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" dur="250" autoRev="1" fill="remove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4" dur="250" autoRev="1" fill="remove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5" dur="250" autoRev="1" fill="remove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autoRev="1" fill="remove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86000"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"/>
                            </p:stCondLst>
                            <p:childTnLst>
                              <p:par>
                                <p:cTn id="1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"/>
                            </p:stCondLst>
                            <p:childTnLst>
                              <p:par>
                                <p:cTn id="12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00"/>
                            </p:stCondLst>
                            <p:childTnLst>
                              <p:par>
                                <p:cTn id="124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00"/>
                            </p:stCondLst>
                            <p:childTnLst>
                              <p:par>
                                <p:cTn id="127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00"/>
                            </p:stCondLst>
                            <p:childTnLst>
                              <p:par>
                                <p:cTn id="130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800"/>
                            </p:stCondLst>
                            <p:childTnLst>
                              <p:par>
                                <p:cTn id="1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600"/>
                            </p:stCondLst>
                            <p:childTnLst>
                              <p:par>
                                <p:cTn id="161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6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600"/>
                            </p:stCondLst>
                            <p:childTnLst>
                              <p:par>
                                <p:cTn id="17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400"/>
                            </p:stCondLst>
                            <p:childTnLst>
                              <p:par>
                                <p:cTn id="19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900"/>
                            </p:stCondLst>
                            <p:childTnLst>
                              <p:par>
                                <p:cTn id="19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400"/>
                            </p:stCondLst>
                            <p:childTnLst>
                              <p:par>
                                <p:cTn id="196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400"/>
                            </p:stCondLst>
                            <p:childTnLst>
                              <p:par>
                                <p:cTn id="2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400"/>
                            </p:stCondLst>
                            <p:childTnLst>
                              <p:par>
                                <p:cTn id="2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600"/>
                            </p:stCondLst>
                            <p:childTnLst>
                              <p:par>
                                <p:cTn id="2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100"/>
                            </p:stCondLst>
                            <p:childTnLst>
                              <p:par>
                                <p:cTn id="228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800"/>
                            </p:stCondLst>
                            <p:childTnLst>
                              <p:par>
                                <p:cTn id="231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800"/>
                            </p:stCondLst>
                            <p:childTnLst>
                              <p:par>
                                <p:cTn id="2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800"/>
                            </p:stCondLst>
                            <p:childTnLst>
                              <p:par>
                                <p:cTn id="24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300"/>
                            </p:stCondLst>
                            <p:childTnLst>
                              <p:par>
                                <p:cTn id="25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00"/>
                            </p:stCondLst>
                            <p:childTnLst>
                              <p:par>
                                <p:cTn id="26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1300"/>
                            </p:stCondLst>
                            <p:childTnLst>
                              <p:par>
                                <p:cTn id="263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6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3000"/>
                            </p:stCondLst>
                            <p:childTnLst>
                              <p:par>
                                <p:cTn id="2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3000"/>
                            </p:stCondLst>
                            <p:childTnLst>
                              <p:par>
                                <p:cTn id="27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1000"/>
                            </p:stCondLst>
                            <p:childTnLst>
                              <p:par>
                                <p:cTn id="30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1500"/>
                            </p:stCondLst>
                            <p:childTnLst>
                              <p:par>
                                <p:cTn id="316" presetID="1" presetClass="entr" presetSubtype="0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3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3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3000"/>
                            </p:stCondLst>
                            <p:childTnLst>
                              <p:par>
                                <p:cTn id="340" presetID="1" presetClass="entr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  <p:bldP spid="50" grpId="0" animBg="1"/>
      <p:bldP spid="6" grpId="0" animBg="1"/>
      <p:bldP spid="58" grpId="0" animBg="1"/>
      <p:bldP spid="58" grpId="1" animBg="1"/>
      <p:bldP spid="59" grpId="0" animBg="1"/>
      <p:bldP spid="59" grpId="1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12" grpId="0" animBg="1"/>
      <p:bldP spid="12" grpId="1" animBg="1"/>
      <p:bldP spid="113" grpId="0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1" grpId="0" animBg="1"/>
      <p:bldP spid="122" grpId="0" animBg="1"/>
      <p:bldP spid="123" grpId="0" animBg="1"/>
      <p:bldP spid="10" grpId="0"/>
      <p:bldP spid="10" grpId="1"/>
      <p:bldP spid="125" grpId="0"/>
      <p:bldP spid="125" grpId="1"/>
      <p:bldP spid="127" grpId="0"/>
      <p:bldP spid="127" grpId="1"/>
      <p:bldP spid="128" grpId="0"/>
      <p:bldP spid="128" grpId="1"/>
      <p:bldP spid="129" grpId="0"/>
      <p:bldP spid="129" grpId="1"/>
      <p:bldP spid="2" grpId="0" animBg="1"/>
      <p:bldP spid="2" grpId="1" animBg="1"/>
      <p:bldP spid="4" grpId="0" animBg="1"/>
      <p:bldP spid="4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5" grpId="0"/>
      <p:bldP spid="5" grpId="1"/>
      <p:bldP spid="11" grpId="0"/>
      <p:bldP spid="11" grpId="1"/>
      <p:bldP spid="13" grpId="0"/>
      <p:bldP spid="13" grpId="1"/>
      <p:bldP spid="97" grpId="0"/>
      <p:bldP spid="9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0718" y="1455721"/>
            <a:ext cx="8677707" cy="501810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b="1" i="1" u="sng" dirty="0" err="1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Soumístnost</a:t>
            </a:r>
            <a:r>
              <a:rPr lang="cs-CZ" b="1" i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: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plná barevná (podle předmětu)</a:t>
            </a:r>
            <a:endParaRPr lang="cs-CZ" dirty="0">
              <a:solidFill>
                <a:schemeClr val="tx1"/>
              </a:solidFill>
              <a:latin typeface="Book Antiqua" pitchFamily="18" charset="0"/>
            </a:endParaRP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b="1" i="1" u="sng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S</a:t>
            </a:r>
            <a:r>
              <a:rPr lang="cs-CZ" b="1" i="1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o</a:t>
            </a:r>
            <a:r>
              <a:rPr lang="cs-CZ" b="1" i="1" u="sng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u</a:t>
            </a:r>
            <a:r>
              <a:rPr lang="cs-CZ" b="1" i="1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č</a:t>
            </a:r>
            <a:r>
              <a:rPr lang="cs-CZ" b="1" i="1" u="sng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a</a:t>
            </a:r>
            <a:r>
              <a:rPr lang="cs-CZ" b="1" i="1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s</a:t>
            </a:r>
            <a:r>
              <a:rPr lang="cs-CZ" b="1" i="1" u="sng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n</a:t>
            </a:r>
            <a:r>
              <a:rPr lang="cs-CZ" b="1" i="1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o</a:t>
            </a:r>
            <a:r>
              <a:rPr lang="cs-CZ" b="1" i="1" u="sng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s</a:t>
            </a:r>
            <a:r>
              <a:rPr lang="cs-CZ" b="1" i="1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t</a:t>
            </a:r>
            <a:r>
              <a:rPr lang="cs-CZ" b="1" i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: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čárkovaná (zatím splývaly, černé)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b="1" dirty="0">
                <a:solidFill>
                  <a:srgbClr val="09FF0F"/>
                </a:solidFill>
                <a:latin typeface="Book Antiqua" pitchFamily="18" charset="0"/>
              </a:rPr>
              <a:t>Odklon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 od světočáry udává </a:t>
            </a:r>
            <a:r>
              <a:rPr lang="cs-CZ" b="1" dirty="0">
                <a:solidFill>
                  <a:srgbClr val="09FF0F"/>
                </a:solidFill>
                <a:latin typeface="Book Antiqua" pitchFamily="18" charset="0"/>
              </a:rPr>
              <a:t>rychlost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 pohybu: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zdola nahoru: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   </a:t>
            </a:r>
            <a:r>
              <a:rPr lang="cs-CZ" b="1" dirty="0">
                <a:solidFill>
                  <a:srgbClr val="09FF0F"/>
                </a:solidFill>
                <a:latin typeface="Book Antiqua" pitchFamily="18" charset="0"/>
              </a:rPr>
              <a:t>doprava</a:t>
            </a:r>
            <a:r>
              <a:rPr lang="cs-CZ" dirty="0">
                <a:solidFill>
                  <a:srgbClr val="09FF0F"/>
                </a:solidFill>
                <a:latin typeface="Book Antiqua" pitchFamily="18" charset="0"/>
              </a:rPr>
              <a:t>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od </a:t>
            </a:r>
            <a:r>
              <a:rPr lang="cs-CZ" dirty="0" err="1">
                <a:solidFill>
                  <a:schemeClr val="tx1"/>
                </a:solidFill>
                <a:latin typeface="Book Antiqua" pitchFamily="18" charset="0"/>
              </a:rPr>
              <a:t>světoč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.: pohyb daným směrem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dirty="0">
                <a:solidFill>
                  <a:srgbClr val="09FF0F"/>
                </a:solidFill>
                <a:latin typeface="Book Antiqua" pitchFamily="18" charset="0"/>
              </a:rPr>
              <a:t>   </a:t>
            </a:r>
            <a:r>
              <a:rPr lang="cs-CZ" b="1" dirty="0">
                <a:solidFill>
                  <a:srgbClr val="09FF0F"/>
                </a:solidFill>
                <a:latin typeface="Book Antiqua" pitchFamily="18" charset="0"/>
              </a:rPr>
              <a:t>doleva</a:t>
            </a:r>
            <a:r>
              <a:rPr lang="cs-CZ" dirty="0">
                <a:solidFill>
                  <a:srgbClr val="09FF0F"/>
                </a:solidFill>
                <a:latin typeface="Book Antiqua" pitchFamily="18" charset="0"/>
              </a:rPr>
              <a:t>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od </a:t>
            </a:r>
            <a:r>
              <a:rPr lang="cs-CZ" dirty="0" err="1">
                <a:solidFill>
                  <a:schemeClr val="tx1"/>
                </a:solidFill>
                <a:latin typeface="Book Antiqua" pitchFamily="18" charset="0"/>
              </a:rPr>
              <a:t>světoč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.: pohyb opačným směrem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Rovnoběžně se </a:t>
            </a:r>
            <a:r>
              <a:rPr lang="cs-CZ" dirty="0" err="1">
                <a:solidFill>
                  <a:schemeClr val="tx1"/>
                </a:solidFill>
                <a:latin typeface="Book Antiqua" pitchFamily="18" charset="0"/>
              </a:rPr>
              <a:t>světoč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.: </a:t>
            </a:r>
            <a:r>
              <a:rPr lang="cs-CZ" b="1" dirty="0">
                <a:solidFill>
                  <a:srgbClr val="09FF0F"/>
                </a:solidFill>
                <a:latin typeface="Book Antiqua" pitchFamily="18" charset="0"/>
              </a:rPr>
              <a:t>klid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šikmá: pohyb tím rychleji, čím „vodorovnější“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b="1" dirty="0">
                <a:solidFill>
                  <a:srgbClr val="09FF0F"/>
                </a:solidFill>
                <a:latin typeface="Book Antiqua" pitchFamily="18" charset="0"/>
              </a:rPr>
              <a:t>vodorovná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: </a:t>
            </a:r>
            <a:r>
              <a:rPr lang="cs-CZ" i="1" dirty="0">
                <a:solidFill>
                  <a:schemeClr val="tx1"/>
                </a:solidFill>
                <a:latin typeface="Book Antiqua" pitchFamily="18" charset="0"/>
              </a:rPr>
              <a:t>w =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Symbol" panose="05050102010706020507" pitchFamily="18" charset="2"/>
              </a:rPr>
              <a:t> , </a:t>
            </a:r>
            <a:r>
              <a:rPr lang="cs-CZ" dirty="0">
                <a:solidFill>
                  <a:srgbClr val="09FF0F"/>
                </a:solidFill>
                <a:latin typeface="Book Antiqua" pitchFamily="18" charset="0"/>
                <a:sym typeface="Symbol" panose="05050102010706020507" pitchFamily="18" charset="2"/>
              </a:rPr>
              <a:t>současnost</a:t>
            </a:r>
            <a:endParaRPr lang="cs-CZ" dirty="0">
              <a:solidFill>
                <a:srgbClr val="09FF0F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30213" y="396875"/>
            <a:ext cx="61750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Grafikon ( = archiv shora)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17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1" name="Přímá spojnice se šipkou 20"/>
          <p:cNvCxnSpPr/>
          <p:nvPr/>
        </p:nvCxnSpPr>
        <p:spPr>
          <a:xfrm flipV="1">
            <a:off x="4497705" y="3411774"/>
            <a:ext cx="45085" cy="2282190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Přímá spojnice se šipkou 30"/>
          <p:cNvCxnSpPr/>
          <p:nvPr/>
        </p:nvCxnSpPr>
        <p:spPr>
          <a:xfrm flipV="1">
            <a:off x="2502535" y="3398552"/>
            <a:ext cx="4629150" cy="226060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římá spojnice se šipkou 31"/>
          <p:cNvCxnSpPr>
            <a:stCxn id="53" idx="0"/>
          </p:cNvCxnSpPr>
          <p:nvPr/>
        </p:nvCxnSpPr>
        <p:spPr>
          <a:xfrm flipV="1">
            <a:off x="2041693" y="3363740"/>
            <a:ext cx="5466656" cy="1844133"/>
          </a:xfrm>
          <a:prstGeom prst="straightConnector1">
            <a:avLst/>
          </a:prstGeom>
          <a:ln w="12700">
            <a:solidFill>
              <a:srgbClr val="09FF0F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Přímá spojnice 32"/>
          <p:cNvCxnSpPr/>
          <p:nvPr/>
        </p:nvCxnSpPr>
        <p:spPr>
          <a:xfrm flipV="1">
            <a:off x="2049145" y="5248921"/>
            <a:ext cx="5302250" cy="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Přímá spojnice 34"/>
          <p:cNvCxnSpPr/>
          <p:nvPr/>
        </p:nvCxnSpPr>
        <p:spPr>
          <a:xfrm flipV="1">
            <a:off x="2169795" y="4656676"/>
            <a:ext cx="5245100" cy="1270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Přímá spojnice 35"/>
          <p:cNvCxnSpPr/>
          <p:nvPr/>
        </p:nvCxnSpPr>
        <p:spPr>
          <a:xfrm flipV="1">
            <a:off x="1942465" y="3803293"/>
            <a:ext cx="5232400" cy="1270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Přímá spojnice 36"/>
          <p:cNvCxnSpPr/>
          <p:nvPr/>
        </p:nvCxnSpPr>
        <p:spPr>
          <a:xfrm flipV="1">
            <a:off x="2134235" y="4101358"/>
            <a:ext cx="5283200" cy="1905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Přímá spojnice 37"/>
          <p:cNvCxnSpPr/>
          <p:nvPr/>
        </p:nvCxnSpPr>
        <p:spPr>
          <a:xfrm flipV="1">
            <a:off x="1910715" y="3520670"/>
            <a:ext cx="5264150" cy="1905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Přímá spojnice se šipkou 38"/>
          <p:cNvCxnSpPr/>
          <p:nvPr/>
        </p:nvCxnSpPr>
        <p:spPr>
          <a:xfrm flipH="1" flipV="1">
            <a:off x="3442447" y="3431430"/>
            <a:ext cx="3847037" cy="2422953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ál 40"/>
          <p:cNvSpPr/>
          <p:nvPr/>
        </p:nvSpPr>
        <p:spPr>
          <a:xfrm>
            <a:off x="4773370" y="4260814"/>
            <a:ext cx="50800" cy="5461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cs-CZ"/>
          </a:p>
        </p:txBody>
      </p:sp>
      <p:cxnSp>
        <p:nvCxnSpPr>
          <p:cNvPr id="42" name="Přímá spojnice 41"/>
          <p:cNvCxnSpPr/>
          <p:nvPr/>
        </p:nvCxnSpPr>
        <p:spPr>
          <a:xfrm flipH="1">
            <a:off x="4785783" y="4285719"/>
            <a:ext cx="518055" cy="1765"/>
          </a:xfrm>
          <a:prstGeom prst="line">
            <a:avLst/>
          </a:prstGeom>
          <a:ln>
            <a:solidFill>
              <a:srgbClr val="FF0000"/>
            </a:solidFill>
            <a:prstDash val="dashDot"/>
            <a:headEnd type="none" w="med" len="med"/>
            <a:tailEnd type="triangl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4" name="Přímá spojnice se šipkou 43"/>
          <p:cNvCxnSpPr/>
          <p:nvPr/>
        </p:nvCxnSpPr>
        <p:spPr>
          <a:xfrm flipV="1">
            <a:off x="4524375" y="4285719"/>
            <a:ext cx="270510" cy="381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nice se šipkou 44"/>
          <p:cNvCxnSpPr/>
          <p:nvPr/>
        </p:nvCxnSpPr>
        <p:spPr>
          <a:xfrm>
            <a:off x="6508804" y="3706508"/>
            <a:ext cx="9862" cy="1535942"/>
          </a:xfrm>
          <a:prstGeom prst="straightConnector1">
            <a:avLst/>
          </a:prstGeom>
          <a:ln w="3175">
            <a:solidFill>
              <a:schemeClr val="tx1"/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římá spojnice se šipkou 45"/>
          <p:cNvCxnSpPr/>
          <p:nvPr/>
        </p:nvCxnSpPr>
        <p:spPr>
          <a:xfrm flipH="1" flipV="1">
            <a:off x="4527174" y="3688382"/>
            <a:ext cx="1981630" cy="10802"/>
          </a:xfrm>
          <a:prstGeom prst="straightConnector1">
            <a:avLst/>
          </a:prstGeom>
          <a:ln w="3175">
            <a:solidFill>
              <a:srgbClr val="0070C0"/>
            </a:solidFill>
            <a:prstDash val="lgDash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nice se šipkou 46"/>
          <p:cNvCxnSpPr>
            <a:stCxn id="41" idx="4"/>
          </p:cNvCxnSpPr>
          <p:nvPr/>
        </p:nvCxnSpPr>
        <p:spPr>
          <a:xfrm flipH="1">
            <a:off x="4786538" y="4315424"/>
            <a:ext cx="12232" cy="935902"/>
          </a:xfrm>
          <a:prstGeom prst="straightConnector1">
            <a:avLst/>
          </a:prstGeom>
          <a:ln w="3175">
            <a:solidFill>
              <a:schemeClr val="tx1"/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Přímá spojnice 47"/>
          <p:cNvCxnSpPr/>
          <p:nvPr/>
        </p:nvCxnSpPr>
        <p:spPr>
          <a:xfrm flipV="1">
            <a:off x="2068513" y="4961537"/>
            <a:ext cx="5302250" cy="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Přímá spojnice 48"/>
          <p:cNvCxnSpPr/>
          <p:nvPr/>
        </p:nvCxnSpPr>
        <p:spPr>
          <a:xfrm flipV="1">
            <a:off x="2049145" y="4365460"/>
            <a:ext cx="5270500" cy="2540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Ovál 49"/>
          <p:cNvSpPr/>
          <p:nvPr/>
        </p:nvSpPr>
        <p:spPr>
          <a:xfrm>
            <a:off x="6305148" y="5222794"/>
            <a:ext cx="57954" cy="57955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1" name="Ovál 50"/>
          <p:cNvSpPr/>
          <p:nvPr/>
        </p:nvSpPr>
        <p:spPr>
          <a:xfrm>
            <a:off x="4478670" y="5216070"/>
            <a:ext cx="57954" cy="57955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2" name="Ovál 51"/>
          <p:cNvSpPr/>
          <p:nvPr/>
        </p:nvSpPr>
        <p:spPr>
          <a:xfrm>
            <a:off x="3317808" y="5219659"/>
            <a:ext cx="57954" cy="5795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3" name="Ovál 52"/>
          <p:cNvSpPr/>
          <p:nvPr/>
        </p:nvSpPr>
        <p:spPr>
          <a:xfrm>
            <a:off x="2012716" y="5207873"/>
            <a:ext cx="57954" cy="57955"/>
          </a:xfrm>
          <a:prstGeom prst="ellipse">
            <a:avLst/>
          </a:prstGeom>
          <a:solidFill>
            <a:srgbClr val="09FF0F"/>
          </a:solidFill>
          <a:ln>
            <a:solidFill>
              <a:srgbClr val="09F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4" name="Ovál 53"/>
          <p:cNvSpPr/>
          <p:nvPr/>
        </p:nvSpPr>
        <p:spPr>
          <a:xfrm>
            <a:off x="4484345" y="4934651"/>
            <a:ext cx="57954" cy="57955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5" name="Ovál 54"/>
          <p:cNvSpPr/>
          <p:nvPr/>
        </p:nvSpPr>
        <p:spPr>
          <a:xfrm>
            <a:off x="3909907" y="4935798"/>
            <a:ext cx="57954" cy="5795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6" name="Ovál 55"/>
          <p:cNvSpPr/>
          <p:nvPr/>
        </p:nvSpPr>
        <p:spPr>
          <a:xfrm>
            <a:off x="2828524" y="4923483"/>
            <a:ext cx="57954" cy="57955"/>
          </a:xfrm>
          <a:prstGeom prst="ellipse">
            <a:avLst/>
          </a:prstGeom>
          <a:solidFill>
            <a:srgbClr val="09FF0F"/>
          </a:solidFill>
          <a:ln>
            <a:solidFill>
              <a:srgbClr val="09F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7" name="Ovál 56"/>
          <p:cNvSpPr/>
          <p:nvPr/>
        </p:nvSpPr>
        <p:spPr>
          <a:xfrm>
            <a:off x="5858183" y="4931612"/>
            <a:ext cx="57954" cy="57955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8" name="Ovál 57"/>
          <p:cNvSpPr/>
          <p:nvPr/>
        </p:nvSpPr>
        <p:spPr>
          <a:xfrm>
            <a:off x="4491779" y="4635472"/>
            <a:ext cx="57954" cy="57955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9" name="Ovál 58"/>
          <p:cNvSpPr/>
          <p:nvPr/>
        </p:nvSpPr>
        <p:spPr>
          <a:xfrm>
            <a:off x="4473997" y="4637031"/>
            <a:ext cx="57954" cy="5795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0" name="Ovál 59"/>
          <p:cNvSpPr/>
          <p:nvPr/>
        </p:nvSpPr>
        <p:spPr>
          <a:xfrm>
            <a:off x="3650595" y="4637445"/>
            <a:ext cx="57954" cy="57955"/>
          </a:xfrm>
          <a:prstGeom prst="ellipse">
            <a:avLst/>
          </a:prstGeom>
          <a:solidFill>
            <a:srgbClr val="09FF0F"/>
          </a:solidFill>
          <a:ln>
            <a:solidFill>
              <a:srgbClr val="09F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1" name="Ovál 60"/>
          <p:cNvSpPr/>
          <p:nvPr/>
        </p:nvSpPr>
        <p:spPr>
          <a:xfrm>
            <a:off x="5366015" y="4632116"/>
            <a:ext cx="57954" cy="57955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2" name="Ovál 61"/>
          <p:cNvSpPr/>
          <p:nvPr/>
        </p:nvSpPr>
        <p:spPr>
          <a:xfrm>
            <a:off x="4498196" y="4348109"/>
            <a:ext cx="57954" cy="57955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3" name="Ovál 62"/>
          <p:cNvSpPr/>
          <p:nvPr/>
        </p:nvSpPr>
        <p:spPr>
          <a:xfrm>
            <a:off x="5109138" y="4350976"/>
            <a:ext cx="57954" cy="5795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4" name="Ovál 63"/>
          <p:cNvSpPr/>
          <p:nvPr/>
        </p:nvSpPr>
        <p:spPr>
          <a:xfrm>
            <a:off x="4469219" y="4343878"/>
            <a:ext cx="57954" cy="57955"/>
          </a:xfrm>
          <a:prstGeom prst="ellipse">
            <a:avLst/>
          </a:prstGeom>
          <a:solidFill>
            <a:srgbClr val="09FF0F"/>
          </a:solidFill>
          <a:ln>
            <a:solidFill>
              <a:srgbClr val="09F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5" name="Ovál 64"/>
          <p:cNvSpPr/>
          <p:nvPr/>
        </p:nvSpPr>
        <p:spPr>
          <a:xfrm>
            <a:off x="4920271" y="4348109"/>
            <a:ext cx="57954" cy="57955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6" name="Ovál 65"/>
          <p:cNvSpPr/>
          <p:nvPr/>
        </p:nvSpPr>
        <p:spPr>
          <a:xfrm>
            <a:off x="4495398" y="4081154"/>
            <a:ext cx="57954" cy="57955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7" name="Ovál 66"/>
          <p:cNvSpPr/>
          <p:nvPr/>
        </p:nvSpPr>
        <p:spPr>
          <a:xfrm>
            <a:off x="5284554" y="4079439"/>
            <a:ext cx="57954" cy="57955"/>
          </a:xfrm>
          <a:prstGeom prst="ellipse">
            <a:avLst/>
          </a:prstGeom>
          <a:solidFill>
            <a:srgbClr val="09FF0F"/>
          </a:solidFill>
          <a:ln>
            <a:solidFill>
              <a:srgbClr val="09F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8" name="Ovál 67"/>
          <p:cNvSpPr/>
          <p:nvPr/>
        </p:nvSpPr>
        <p:spPr>
          <a:xfrm>
            <a:off x="5650547" y="4079439"/>
            <a:ext cx="57954" cy="5795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9" name="Ovál 68"/>
          <p:cNvSpPr/>
          <p:nvPr/>
        </p:nvSpPr>
        <p:spPr>
          <a:xfrm>
            <a:off x="4474661" y="4076555"/>
            <a:ext cx="57954" cy="57955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0" name="Ovál 69"/>
          <p:cNvSpPr/>
          <p:nvPr/>
        </p:nvSpPr>
        <p:spPr>
          <a:xfrm>
            <a:off x="4505987" y="3794516"/>
            <a:ext cx="57540" cy="5082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1" name="Ovál 70"/>
          <p:cNvSpPr/>
          <p:nvPr/>
        </p:nvSpPr>
        <p:spPr>
          <a:xfrm>
            <a:off x="4002594" y="3784772"/>
            <a:ext cx="57540" cy="50822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2" name="Ovál 71"/>
          <p:cNvSpPr/>
          <p:nvPr/>
        </p:nvSpPr>
        <p:spPr>
          <a:xfrm>
            <a:off x="6177979" y="3776506"/>
            <a:ext cx="57954" cy="57955"/>
          </a:xfrm>
          <a:prstGeom prst="ellipse">
            <a:avLst/>
          </a:prstGeom>
          <a:solidFill>
            <a:srgbClr val="09FF0F"/>
          </a:solidFill>
          <a:ln>
            <a:solidFill>
              <a:srgbClr val="09F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3" name="Ovál 72"/>
          <p:cNvSpPr/>
          <p:nvPr/>
        </p:nvSpPr>
        <p:spPr>
          <a:xfrm>
            <a:off x="6290850" y="3776506"/>
            <a:ext cx="57954" cy="5795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4" name="Ovál 73"/>
          <p:cNvSpPr/>
          <p:nvPr/>
        </p:nvSpPr>
        <p:spPr>
          <a:xfrm>
            <a:off x="4519886" y="3505924"/>
            <a:ext cx="57540" cy="5082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5" name="Ovál 74"/>
          <p:cNvSpPr/>
          <p:nvPr/>
        </p:nvSpPr>
        <p:spPr>
          <a:xfrm>
            <a:off x="3567398" y="3505924"/>
            <a:ext cx="57540" cy="50822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6" name="Ovál 75"/>
          <p:cNvSpPr/>
          <p:nvPr/>
        </p:nvSpPr>
        <p:spPr>
          <a:xfrm>
            <a:off x="7040124" y="3487217"/>
            <a:ext cx="57954" cy="57955"/>
          </a:xfrm>
          <a:prstGeom prst="ellipse">
            <a:avLst/>
          </a:prstGeom>
          <a:solidFill>
            <a:srgbClr val="09FF0F"/>
          </a:solidFill>
          <a:ln>
            <a:solidFill>
              <a:srgbClr val="09F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7" name="Ovál 76"/>
          <p:cNvSpPr/>
          <p:nvPr/>
        </p:nvSpPr>
        <p:spPr>
          <a:xfrm>
            <a:off x="6844777" y="3493272"/>
            <a:ext cx="57954" cy="5795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9" name="TextovéPole 78"/>
          <p:cNvSpPr txBox="1"/>
          <p:nvPr/>
        </p:nvSpPr>
        <p:spPr>
          <a:xfrm>
            <a:off x="4450328" y="5211129"/>
            <a:ext cx="1270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0</a:t>
            </a:r>
          </a:p>
        </p:txBody>
      </p:sp>
      <p:sp>
        <p:nvSpPr>
          <p:cNvPr id="80" name="TextovéPole 79"/>
          <p:cNvSpPr txBox="1"/>
          <p:nvPr/>
        </p:nvSpPr>
        <p:spPr>
          <a:xfrm>
            <a:off x="4230372" y="5060296"/>
            <a:ext cx="3507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0 s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226227" y="4779188"/>
            <a:ext cx="34488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1 s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4226227" y="4483613"/>
            <a:ext cx="3816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2 s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4221810" y="4180678"/>
            <a:ext cx="3816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3 s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4226227" y="3927096"/>
            <a:ext cx="3816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4 s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4226227" y="3621381"/>
            <a:ext cx="3637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5 s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4226227" y="3350609"/>
            <a:ext cx="6465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6 s    </a:t>
            </a:r>
            <a:r>
              <a:rPr lang="cs-CZ" sz="900" i="1" dirty="0">
                <a:solidFill>
                  <a:srgbClr val="0070C0"/>
                </a:solidFill>
                <a:latin typeface="Book Antiqua" panose="02040602050305030304" pitchFamily="18" charset="0"/>
              </a:rPr>
              <a:t>t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4683739" y="5206589"/>
            <a:ext cx="1270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1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937471" y="5204693"/>
            <a:ext cx="1270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2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5193369" y="5198120"/>
            <a:ext cx="1270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3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5448548" y="5201579"/>
            <a:ext cx="1270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4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698995" y="5198120"/>
            <a:ext cx="1270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5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4121041" y="5215167"/>
            <a:ext cx="2929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-1</a:t>
            </a:r>
          </a:p>
        </p:txBody>
      </p:sp>
      <p:sp>
        <p:nvSpPr>
          <p:cNvPr id="93" name="TextovéPole 92"/>
          <p:cNvSpPr txBox="1"/>
          <p:nvPr/>
        </p:nvSpPr>
        <p:spPr>
          <a:xfrm>
            <a:off x="3878049" y="5213814"/>
            <a:ext cx="2929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-2</a:t>
            </a:r>
          </a:p>
        </p:txBody>
      </p:sp>
      <p:sp>
        <p:nvSpPr>
          <p:cNvPr id="94" name="TextovéPole 93"/>
          <p:cNvSpPr txBox="1"/>
          <p:nvPr/>
        </p:nvSpPr>
        <p:spPr>
          <a:xfrm>
            <a:off x="3623985" y="5208094"/>
            <a:ext cx="2929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-3</a:t>
            </a:r>
          </a:p>
        </p:txBody>
      </p:sp>
      <p:sp>
        <p:nvSpPr>
          <p:cNvPr id="95" name="TextovéPole 94"/>
          <p:cNvSpPr txBox="1"/>
          <p:nvPr/>
        </p:nvSpPr>
        <p:spPr>
          <a:xfrm>
            <a:off x="3391549" y="5204693"/>
            <a:ext cx="2929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-4</a:t>
            </a:r>
          </a:p>
        </p:txBody>
      </p:sp>
      <p:sp>
        <p:nvSpPr>
          <p:cNvPr id="96" name="TextovéPole 95"/>
          <p:cNvSpPr txBox="1"/>
          <p:nvPr/>
        </p:nvSpPr>
        <p:spPr>
          <a:xfrm>
            <a:off x="3166344" y="5205251"/>
            <a:ext cx="2929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-5</a:t>
            </a:r>
          </a:p>
        </p:txBody>
      </p:sp>
      <p:sp>
        <p:nvSpPr>
          <p:cNvPr id="97" name="TextovéPole 96"/>
          <p:cNvSpPr txBox="1"/>
          <p:nvPr/>
        </p:nvSpPr>
        <p:spPr>
          <a:xfrm>
            <a:off x="2898224" y="5205564"/>
            <a:ext cx="2929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-6</a:t>
            </a:r>
          </a:p>
        </p:txBody>
      </p:sp>
      <p:sp>
        <p:nvSpPr>
          <p:cNvPr id="98" name="TextovéPole 97"/>
          <p:cNvSpPr txBox="1"/>
          <p:nvPr/>
        </p:nvSpPr>
        <p:spPr>
          <a:xfrm>
            <a:off x="2658278" y="5211129"/>
            <a:ext cx="2929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-7</a:t>
            </a:r>
          </a:p>
        </p:txBody>
      </p:sp>
      <p:sp>
        <p:nvSpPr>
          <p:cNvPr id="99" name="TextovéPole 98"/>
          <p:cNvSpPr txBox="1"/>
          <p:nvPr/>
        </p:nvSpPr>
        <p:spPr>
          <a:xfrm>
            <a:off x="2411554" y="5213243"/>
            <a:ext cx="2929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-8</a:t>
            </a:r>
          </a:p>
        </p:txBody>
      </p:sp>
      <p:sp>
        <p:nvSpPr>
          <p:cNvPr id="100" name="TextovéPole 99"/>
          <p:cNvSpPr txBox="1"/>
          <p:nvPr/>
        </p:nvSpPr>
        <p:spPr>
          <a:xfrm>
            <a:off x="2156434" y="5206190"/>
            <a:ext cx="2929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-9</a:t>
            </a:r>
          </a:p>
        </p:txBody>
      </p:sp>
      <p:sp>
        <p:nvSpPr>
          <p:cNvPr id="101" name="TextovéPole 100"/>
          <p:cNvSpPr txBox="1"/>
          <p:nvPr/>
        </p:nvSpPr>
        <p:spPr>
          <a:xfrm>
            <a:off x="1843072" y="5206332"/>
            <a:ext cx="3745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-10</a:t>
            </a:r>
          </a:p>
        </p:txBody>
      </p:sp>
      <p:sp>
        <p:nvSpPr>
          <p:cNvPr id="102" name="TextovéPole 101"/>
          <p:cNvSpPr txBox="1"/>
          <p:nvPr/>
        </p:nvSpPr>
        <p:spPr>
          <a:xfrm>
            <a:off x="5945159" y="5192560"/>
            <a:ext cx="1270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6</a:t>
            </a:r>
          </a:p>
        </p:txBody>
      </p:sp>
      <p:sp>
        <p:nvSpPr>
          <p:cNvPr id="103" name="TextovéPole 102"/>
          <p:cNvSpPr txBox="1"/>
          <p:nvPr/>
        </p:nvSpPr>
        <p:spPr>
          <a:xfrm>
            <a:off x="6168313" y="5195668"/>
            <a:ext cx="1270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7</a:t>
            </a:r>
          </a:p>
        </p:txBody>
      </p:sp>
      <p:sp>
        <p:nvSpPr>
          <p:cNvPr id="104" name="TextovéPole 103"/>
          <p:cNvSpPr txBox="1"/>
          <p:nvPr/>
        </p:nvSpPr>
        <p:spPr>
          <a:xfrm>
            <a:off x="6413451" y="5195694"/>
            <a:ext cx="1270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8</a:t>
            </a:r>
          </a:p>
        </p:txBody>
      </p:sp>
      <p:sp>
        <p:nvSpPr>
          <p:cNvPr id="105" name="TextovéPole 104"/>
          <p:cNvSpPr txBox="1"/>
          <p:nvPr/>
        </p:nvSpPr>
        <p:spPr>
          <a:xfrm>
            <a:off x="6663711" y="5196910"/>
            <a:ext cx="83627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9             </a:t>
            </a:r>
            <a:r>
              <a:rPr lang="cs-CZ" sz="900" i="1" dirty="0">
                <a:solidFill>
                  <a:srgbClr val="0070C0"/>
                </a:solidFill>
                <a:latin typeface="Book Antiqua" panose="02040602050305030304" pitchFamily="18" charset="0"/>
              </a:rPr>
              <a:t>x</a:t>
            </a:r>
          </a:p>
        </p:txBody>
      </p:sp>
      <p:sp>
        <p:nvSpPr>
          <p:cNvPr id="106" name="Ovál 105"/>
          <p:cNvSpPr/>
          <p:nvPr/>
        </p:nvSpPr>
        <p:spPr>
          <a:xfrm>
            <a:off x="6482780" y="3674428"/>
            <a:ext cx="50800" cy="5461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cs-CZ"/>
          </a:p>
        </p:txBody>
      </p:sp>
      <p:sp>
        <p:nvSpPr>
          <p:cNvPr id="113" name="Obdélníkový bublinový popisek 36"/>
          <p:cNvSpPr>
            <a:spLocks noChangeArrowheads="1"/>
          </p:cNvSpPr>
          <p:nvPr/>
        </p:nvSpPr>
        <p:spPr bwMode="auto">
          <a:xfrm>
            <a:off x="3409672" y="2415521"/>
            <a:ext cx="428625" cy="250825"/>
          </a:xfrm>
          <a:prstGeom prst="wedgeRectCallout">
            <a:avLst>
              <a:gd name="adj1" fmla="val -25913"/>
              <a:gd name="adj2" fmla="val 316237"/>
            </a:avLst>
          </a:prstGeom>
          <a:noFill/>
          <a:ln w="12700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endParaRPr kumimoji="0" lang="cs-CZ" altLang="cs-CZ" sz="1800" b="0" i="0" u="none" strike="noStrike" cap="none" normalizeH="0" baseline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4" name="Obdélníkový bublinový popisek 36"/>
          <p:cNvSpPr>
            <a:spLocks noChangeArrowheads="1"/>
          </p:cNvSpPr>
          <p:nvPr/>
        </p:nvSpPr>
        <p:spPr bwMode="auto">
          <a:xfrm>
            <a:off x="4607859" y="2429014"/>
            <a:ext cx="428625" cy="250825"/>
          </a:xfrm>
          <a:prstGeom prst="wedgeRectCallout">
            <a:avLst>
              <a:gd name="adj1" fmla="val -58854"/>
              <a:gd name="adj2" fmla="val 302834"/>
            </a:avLst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Já</a:t>
            </a:r>
            <a:endParaRPr kumimoji="0" lang="cs-CZ" altLang="cs-CZ" sz="18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5" name="Obdélníkový bublinový popisek 36"/>
          <p:cNvSpPr>
            <a:spLocks noChangeArrowheads="1"/>
          </p:cNvSpPr>
          <p:nvPr/>
        </p:nvSpPr>
        <p:spPr bwMode="auto">
          <a:xfrm>
            <a:off x="6790809" y="2429014"/>
            <a:ext cx="428625" cy="250825"/>
          </a:xfrm>
          <a:prstGeom prst="wedgeRectCallout">
            <a:avLst>
              <a:gd name="adj1" fmla="val -24920"/>
              <a:gd name="adj2" fmla="val 344027"/>
            </a:avLst>
          </a:prstGeom>
          <a:noFill/>
          <a:ln w="1270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 dirty="0">
                <a:ln>
                  <a:noFill/>
                </a:ln>
                <a:solidFill>
                  <a:srgbClr val="FF33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endParaRPr kumimoji="0" lang="cs-CZ" altLang="cs-CZ" sz="1800" b="0" i="0" u="none" strike="noStrike" cap="none" normalizeH="0" baseline="0" dirty="0">
              <a:ln>
                <a:noFill/>
              </a:ln>
              <a:solidFill>
                <a:srgbClr val="FF33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6" name="Obdélníkový bublinový popisek 36"/>
          <p:cNvSpPr>
            <a:spLocks noChangeArrowheads="1"/>
          </p:cNvSpPr>
          <p:nvPr/>
        </p:nvSpPr>
        <p:spPr bwMode="auto">
          <a:xfrm>
            <a:off x="7344611" y="2442483"/>
            <a:ext cx="428625" cy="250825"/>
          </a:xfrm>
          <a:prstGeom prst="wedgeRectCallout">
            <a:avLst>
              <a:gd name="adj1" fmla="val -103030"/>
              <a:gd name="adj2" fmla="val 359663"/>
            </a:avLst>
          </a:prstGeom>
          <a:noFill/>
          <a:ln w="12700">
            <a:solidFill>
              <a:srgbClr val="09FF0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 dirty="0">
                <a:ln>
                  <a:noFill/>
                </a:ln>
                <a:solidFill>
                  <a:srgbClr val="09FF0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endParaRPr kumimoji="0" lang="cs-CZ" altLang="cs-CZ" sz="1800" b="0" i="0" u="none" strike="noStrike" cap="none" normalizeH="0" baseline="0" dirty="0">
              <a:ln>
                <a:noFill/>
              </a:ln>
              <a:solidFill>
                <a:srgbClr val="09FF0F"/>
              </a:solidFill>
              <a:effectLst/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331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20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20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20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0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0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20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2000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2000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20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2000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0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0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20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20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20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20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20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0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20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0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20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0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0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20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20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20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8" fill="hold">
                      <p:stCondLst>
                        <p:cond delay="indefinite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2" fill="hold">
                      <p:stCondLst>
                        <p:cond delay="indefinite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6" fill="hold">
                      <p:stCondLst>
                        <p:cond delay="indefinite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0" fill="hold">
                      <p:stCondLst>
                        <p:cond delay="indefinite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9" grpId="0" build="allAtOnce"/>
      <p:bldP spid="80" grpId="0" build="allAtOnce"/>
      <p:bldP spid="81" grpId="0" build="allAtOnce"/>
      <p:bldP spid="82" grpId="0" build="allAtOnce"/>
      <p:bldP spid="83" grpId="0" build="allAtOnce"/>
      <p:bldP spid="84" grpId="0" build="allAtOnce"/>
      <p:bldP spid="85" grpId="0" build="allAtOnce"/>
      <p:bldP spid="86" grpId="0" build="allAtOnce"/>
      <p:bldP spid="87" grpId="0" build="allAtOnce"/>
      <p:bldP spid="88" grpId="0" build="allAtOnce"/>
      <p:bldP spid="89" grpId="0" build="allAtOnce"/>
      <p:bldP spid="90" grpId="0" build="allAtOnce"/>
      <p:bldP spid="91" grpId="0" build="allAtOnce"/>
      <p:bldP spid="92" grpId="0" build="allAtOnce"/>
      <p:bldP spid="93" grpId="0" build="allAtOnce"/>
      <p:bldP spid="94" grpId="0" build="allAtOnce"/>
      <p:bldP spid="95" grpId="0" build="allAtOnce"/>
      <p:bldP spid="96" grpId="0" build="allAtOnce"/>
      <p:bldP spid="97" grpId="0" build="allAtOnce"/>
      <p:bldP spid="98" grpId="0" build="allAtOnce"/>
      <p:bldP spid="99" grpId="0" build="allAtOnce"/>
      <p:bldP spid="100" grpId="0" build="allAtOnce"/>
      <p:bldP spid="101" grpId="0" build="allAtOnce"/>
      <p:bldP spid="102" grpId="0" build="allAtOnce"/>
      <p:bldP spid="103" grpId="0" build="allAtOnce"/>
      <p:bldP spid="104" grpId="0" build="allAtOnce"/>
      <p:bldP spid="105" grpId="0" build="allAtOnce"/>
      <p:bldP spid="106" grpId="0" animBg="1"/>
      <p:bldP spid="106" grpId="1" animBg="1"/>
      <p:bldP spid="113" grpId="0" animBg="1"/>
      <p:bldP spid="113" grpId="1" animBg="1"/>
      <p:bldP spid="113" grpId="2" animBg="1"/>
      <p:bldP spid="114" grpId="0" animBg="1"/>
      <p:bldP spid="114" grpId="1" animBg="1"/>
      <p:bldP spid="114" grpId="2" animBg="1"/>
      <p:bldP spid="115" grpId="0" animBg="1"/>
      <p:bldP spid="115" grpId="1" animBg="1"/>
      <p:bldP spid="115" grpId="2" animBg="1"/>
      <p:bldP spid="116" grpId="0" animBg="1"/>
      <p:bldP spid="116" grpId="1" animBg="1"/>
      <p:bldP spid="116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0718" y="1455721"/>
            <a:ext cx="8677707" cy="501810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Poloha</a:t>
            </a:r>
            <a:r>
              <a:rPr lang="cs-CZ" b="1" i="1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bodu (události) určuje „</a:t>
            </a:r>
            <a:r>
              <a:rPr lang="cs-CZ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kde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“ a „</a:t>
            </a:r>
            <a:r>
              <a:rPr lang="cs-CZ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kdy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“ rovnoběžkami se </a:t>
            </a:r>
            <a:r>
              <a:rPr lang="cs-CZ" sz="2400" u="sng" cap="small" dirty="0">
                <a:solidFill>
                  <a:schemeClr val="tx1"/>
                </a:solidFill>
                <a:latin typeface="Bahnschrift SemiBold" panose="020B0502040204020203" pitchFamily="34" charset="0"/>
                <a:sym typeface="Wingdings" panose="05000000000000000000" pitchFamily="2" charset="2"/>
              </a:rPr>
              <a:t>zde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a </a:t>
            </a:r>
            <a:r>
              <a:rPr lang="cs-CZ" sz="2400" u="sng" cap="small" dirty="0">
                <a:solidFill>
                  <a:schemeClr val="tx1"/>
                </a:solidFill>
                <a:latin typeface="Bahnschrift SemiBold" panose="020B0502040204020203" pitchFamily="34" charset="0"/>
                <a:sym typeface="Wingdings" panose="05000000000000000000" pitchFamily="2" charset="2"/>
              </a:rPr>
              <a:t>t</a:t>
            </a:r>
            <a:r>
              <a:rPr lang="cs-CZ" sz="2400" cap="small" dirty="0">
                <a:solidFill>
                  <a:schemeClr val="tx1"/>
                </a:solidFill>
                <a:latin typeface="Bahnschrift SemiBold" panose="020B0502040204020203" pitchFamily="34" charset="0"/>
                <a:sym typeface="Wingdings" panose="05000000000000000000" pitchFamily="2" charset="2"/>
              </a:rPr>
              <a:t>e</a:t>
            </a:r>
            <a:r>
              <a:rPr lang="cs-CZ" sz="2400" u="sng" cap="small" dirty="0">
                <a:solidFill>
                  <a:schemeClr val="tx1"/>
                </a:solidFill>
                <a:latin typeface="Bahnschrift SemiBold" panose="020B0502040204020203" pitchFamily="34" charset="0"/>
                <a:sym typeface="Wingdings" panose="05000000000000000000" pitchFamily="2" charset="2"/>
              </a:rPr>
              <a:t>ď</a:t>
            </a:r>
            <a:r>
              <a:rPr lang="cs-CZ" cap="small" dirty="0">
                <a:solidFill>
                  <a:schemeClr val="tx1"/>
                </a:solidFill>
                <a:latin typeface="Bahnschrift SemiBold" panose="020B0502040204020203" pitchFamily="34" charset="0"/>
                <a:sym typeface="Wingdings" panose="05000000000000000000" pitchFamily="2" charset="2"/>
              </a:rPr>
              <a:t> </a:t>
            </a:r>
            <a:r>
              <a:rPr lang="cs-CZ" dirty="0">
                <a:solidFill>
                  <a:srgbClr val="C00000"/>
                </a:solidFill>
                <a:latin typeface="Book Antiqua" pitchFamily="18" charset="0"/>
                <a:sym typeface="Wingdings" panose="05000000000000000000" pitchFamily="2" charset="2"/>
              </a:rPr>
              <a:t>dotyč</a:t>
            </a:r>
            <a:r>
              <a:rPr lang="cs-CZ" dirty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ného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</a:t>
            </a:r>
            <a:endParaRPr lang="cs-CZ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30213" y="396875"/>
            <a:ext cx="6175088" cy="65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Grafikon ( = archiv shora)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18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1" name="Přímá spojnice se šipkou 20"/>
          <p:cNvCxnSpPr/>
          <p:nvPr/>
        </p:nvCxnSpPr>
        <p:spPr>
          <a:xfrm flipV="1">
            <a:off x="4497705" y="3411774"/>
            <a:ext cx="45085" cy="2282190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Přímá spojnice se šipkou 30"/>
          <p:cNvCxnSpPr/>
          <p:nvPr/>
        </p:nvCxnSpPr>
        <p:spPr>
          <a:xfrm flipV="1">
            <a:off x="3875916" y="3398552"/>
            <a:ext cx="3255769" cy="229541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nice 32"/>
          <p:cNvCxnSpPr/>
          <p:nvPr/>
        </p:nvCxnSpPr>
        <p:spPr>
          <a:xfrm flipV="1">
            <a:off x="2049145" y="5280749"/>
            <a:ext cx="5302250" cy="0"/>
          </a:xfrm>
          <a:prstGeom prst="line">
            <a:avLst/>
          </a:prstGeom>
          <a:ln w="28575">
            <a:solidFill>
              <a:srgbClr val="0070C0"/>
            </a:solidFill>
            <a:prstDash val="lgDash"/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Přímá spojnice 34"/>
          <p:cNvCxnSpPr/>
          <p:nvPr/>
        </p:nvCxnSpPr>
        <p:spPr>
          <a:xfrm flipV="1">
            <a:off x="2169795" y="4656676"/>
            <a:ext cx="5245100" cy="1270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Přímá spojnice 35"/>
          <p:cNvCxnSpPr/>
          <p:nvPr/>
        </p:nvCxnSpPr>
        <p:spPr>
          <a:xfrm flipV="1">
            <a:off x="2033371" y="3847084"/>
            <a:ext cx="5232400" cy="1270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Přímá spojnice 36"/>
          <p:cNvCxnSpPr/>
          <p:nvPr/>
        </p:nvCxnSpPr>
        <p:spPr>
          <a:xfrm flipV="1">
            <a:off x="2131770" y="4115460"/>
            <a:ext cx="5283200" cy="1905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Přímá spojnice 37"/>
          <p:cNvCxnSpPr/>
          <p:nvPr/>
        </p:nvCxnSpPr>
        <p:spPr>
          <a:xfrm flipV="1">
            <a:off x="1925356" y="3526351"/>
            <a:ext cx="5264150" cy="1905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Přímá spojnice 41"/>
          <p:cNvCxnSpPr/>
          <p:nvPr/>
        </p:nvCxnSpPr>
        <p:spPr>
          <a:xfrm flipV="1">
            <a:off x="6079372" y="4125073"/>
            <a:ext cx="478839" cy="14386"/>
          </a:xfrm>
          <a:prstGeom prst="line">
            <a:avLst/>
          </a:prstGeom>
          <a:ln w="12700">
            <a:solidFill>
              <a:srgbClr val="FF3300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5" name="Přímá spojnice se šipkou 44"/>
          <p:cNvCxnSpPr>
            <a:stCxn id="106" idx="1"/>
          </p:cNvCxnSpPr>
          <p:nvPr/>
        </p:nvCxnSpPr>
        <p:spPr>
          <a:xfrm flipH="1">
            <a:off x="4937472" y="4138469"/>
            <a:ext cx="1597995" cy="1105272"/>
          </a:xfrm>
          <a:prstGeom prst="straightConnector1">
            <a:avLst/>
          </a:prstGeom>
          <a:ln w="12700">
            <a:solidFill>
              <a:srgbClr val="FF33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římá spojnice se šipkou 45"/>
          <p:cNvCxnSpPr/>
          <p:nvPr/>
        </p:nvCxnSpPr>
        <p:spPr>
          <a:xfrm flipH="1">
            <a:off x="4510646" y="4099552"/>
            <a:ext cx="2024821" cy="0"/>
          </a:xfrm>
          <a:prstGeom prst="straightConnector1">
            <a:avLst/>
          </a:prstGeom>
          <a:ln w="12700">
            <a:solidFill>
              <a:srgbClr val="0070C0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nice se šipkou 46"/>
          <p:cNvCxnSpPr/>
          <p:nvPr/>
        </p:nvCxnSpPr>
        <p:spPr>
          <a:xfrm flipH="1">
            <a:off x="6538750" y="4115625"/>
            <a:ext cx="8592" cy="1147521"/>
          </a:xfrm>
          <a:prstGeom prst="straightConnector1">
            <a:avLst/>
          </a:prstGeom>
          <a:ln w="12700">
            <a:solidFill>
              <a:srgbClr val="0070C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Přímá spojnice 47"/>
          <p:cNvCxnSpPr/>
          <p:nvPr/>
        </p:nvCxnSpPr>
        <p:spPr>
          <a:xfrm flipV="1">
            <a:off x="2068513" y="4961537"/>
            <a:ext cx="5302250" cy="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Přímá spojnice 48"/>
          <p:cNvCxnSpPr/>
          <p:nvPr/>
        </p:nvCxnSpPr>
        <p:spPr>
          <a:xfrm flipV="1">
            <a:off x="2049145" y="4365460"/>
            <a:ext cx="5270500" cy="2540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TextovéPole 78"/>
          <p:cNvSpPr txBox="1"/>
          <p:nvPr/>
        </p:nvSpPr>
        <p:spPr>
          <a:xfrm>
            <a:off x="4463552" y="5232055"/>
            <a:ext cx="1270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0</a:t>
            </a:r>
          </a:p>
        </p:txBody>
      </p:sp>
      <p:sp>
        <p:nvSpPr>
          <p:cNvPr id="80" name="TextovéPole 79"/>
          <p:cNvSpPr txBox="1"/>
          <p:nvPr/>
        </p:nvSpPr>
        <p:spPr>
          <a:xfrm>
            <a:off x="4217285" y="5056365"/>
            <a:ext cx="3507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0 s</a:t>
            </a:r>
          </a:p>
        </p:txBody>
      </p:sp>
      <p:sp>
        <p:nvSpPr>
          <p:cNvPr id="81" name="TextovéPole 80"/>
          <p:cNvSpPr txBox="1"/>
          <p:nvPr/>
        </p:nvSpPr>
        <p:spPr>
          <a:xfrm>
            <a:off x="4212546" y="4780286"/>
            <a:ext cx="34488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1 s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4215253" y="4498653"/>
            <a:ext cx="3816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2 s</a:t>
            </a:r>
          </a:p>
        </p:txBody>
      </p:sp>
      <p:sp>
        <p:nvSpPr>
          <p:cNvPr id="83" name="TextovéPole 82"/>
          <p:cNvSpPr txBox="1"/>
          <p:nvPr/>
        </p:nvSpPr>
        <p:spPr>
          <a:xfrm>
            <a:off x="4218053" y="4185782"/>
            <a:ext cx="3816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3 s</a:t>
            </a:r>
          </a:p>
        </p:txBody>
      </p:sp>
      <p:sp>
        <p:nvSpPr>
          <p:cNvPr id="84" name="TextovéPole 83"/>
          <p:cNvSpPr txBox="1"/>
          <p:nvPr/>
        </p:nvSpPr>
        <p:spPr>
          <a:xfrm>
            <a:off x="4213607" y="3908627"/>
            <a:ext cx="3816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4 s</a:t>
            </a:r>
          </a:p>
        </p:txBody>
      </p:sp>
      <p:sp>
        <p:nvSpPr>
          <p:cNvPr id="85" name="TextovéPole 84"/>
          <p:cNvSpPr txBox="1"/>
          <p:nvPr/>
        </p:nvSpPr>
        <p:spPr>
          <a:xfrm>
            <a:off x="4221632" y="3625715"/>
            <a:ext cx="3637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5 s</a:t>
            </a:r>
          </a:p>
        </p:txBody>
      </p:sp>
      <p:sp>
        <p:nvSpPr>
          <p:cNvPr id="86" name="TextovéPole 85"/>
          <p:cNvSpPr txBox="1"/>
          <p:nvPr/>
        </p:nvSpPr>
        <p:spPr>
          <a:xfrm>
            <a:off x="4218442" y="3291477"/>
            <a:ext cx="5585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6 s     </a:t>
            </a:r>
            <a:r>
              <a:rPr lang="cs-CZ" sz="1400" i="1" dirty="0">
                <a:solidFill>
                  <a:srgbClr val="0070C0"/>
                </a:solidFill>
                <a:latin typeface="Book Antiqua" panose="02040602050305030304" pitchFamily="18" charset="0"/>
              </a:rPr>
              <a:t>t</a:t>
            </a:r>
          </a:p>
        </p:txBody>
      </p:sp>
      <p:sp>
        <p:nvSpPr>
          <p:cNvPr id="87" name="TextovéPole 86"/>
          <p:cNvSpPr txBox="1"/>
          <p:nvPr/>
        </p:nvSpPr>
        <p:spPr>
          <a:xfrm>
            <a:off x="4687024" y="5227077"/>
            <a:ext cx="1270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1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4938004" y="5227077"/>
            <a:ext cx="1270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2</a:t>
            </a:r>
          </a:p>
        </p:txBody>
      </p:sp>
      <p:sp>
        <p:nvSpPr>
          <p:cNvPr id="89" name="TextovéPole 88"/>
          <p:cNvSpPr txBox="1"/>
          <p:nvPr/>
        </p:nvSpPr>
        <p:spPr>
          <a:xfrm>
            <a:off x="5194979" y="5227077"/>
            <a:ext cx="1270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3</a:t>
            </a:r>
          </a:p>
        </p:txBody>
      </p:sp>
      <p:sp>
        <p:nvSpPr>
          <p:cNvPr id="90" name="TextovéPole 89"/>
          <p:cNvSpPr txBox="1"/>
          <p:nvPr/>
        </p:nvSpPr>
        <p:spPr>
          <a:xfrm>
            <a:off x="5440573" y="5233445"/>
            <a:ext cx="1270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4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5699436" y="5227077"/>
            <a:ext cx="1270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5</a:t>
            </a:r>
          </a:p>
        </p:txBody>
      </p:sp>
      <p:sp>
        <p:nvSpPr>
          <p:cNvPr id="92" name="TextovéPole 91"/>
          <p:cNvSpPr txBox="1"/>
          <p:nvPr/>
        </p:nvSpPr>
        <p:spPr>
          <a:xfrm>
            <a:off x="4122402" y="5230267"/>
            <a:ext cx="2929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-1</a:t>
            </a:r>
          </a:p>
        </p:txBody>
      </p:sp>
      <p:sp>
        <p:nvSpPr>
          <p:cNvPr id="93" name="TextovéPole 92"/>
          <p:cNvSpPr txBox="1"/>
          <p:nvPr/>
        </p:nvSpPr>
        <p:spPr>
          <a:xfrm>
            <a:off x="3873606" y="5227077"/>
            <a:ext cx="2929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-2</a:t>
            </a:r>
          </a:p>
        </p:txBody>
      </p:sp>
      <p:sp>
        <p:nvSpPr>
          <p:cNvPr id="94" name="TextovéPole 93"/>
          <p:cNvSpPr txBox="1"/>
          <p:nvPr/>
        </p:nvSpPr>
        <p:spPr>
          <a:xfrm>
            <a:off x="3623896" y="5230267"/>
            <a:ext cx="2929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-3</a:t>
            </a:r>
          </a:p>
        </p:txBody>
      </p:sp>
      <p:sp>
        <p:nvSpPr>
          <p:cNvPr id="95" name="TextovéPole 94"/>
          <p:cNvSpPr txBox="1"/>
          <p:nvPr/>
        </p:nvSpPr>
        <p:spPr>
          <a:xfrm>
            <a:off x="3390599" y="5230267"/>
            <a:ext cx="2929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-4</a:t>
            </a:r>
          </a:p>
        </p:txBody>
      </p:sp>
      <p:sp>
        <p:nvSpPr>
          <p:cNvPr id="96" name="TextovéPole 95"/>
          <p:cNvSpPr txBox="1"/>
          <p:nvPr/>
        </p:nvSpPr>
        <p:spPr>
          <a:xfrm>
            <a:off x="3171839" y="5235109"/>
            <a:ext cx="2929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-5</a:t>
            </a:r>
          </a:p>
        </p:txBody>
      </p:sp>
      <p:sp>
        <p:nvSpPr>
          <p:cNvPr id="97" name="TextovéPole 96"/>
          <p:cNvSpPr txBox="1"/>
          <p:nvPr/>
        </p:nvSpPr>
        <p:spPr>
          <a:xfrm>
            <a:off x="2913877" y="5230267"/>
            <a:ext cx="2929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-6</a:t>
            </a:r>
          </a:p>
        </p:txBody>
      </p:sp>
      <p:sp>
        <p:nvSpPr>
          <p:cNvPr id="98" name="TextovéPole 97"/>
          <p:cNvSpPr txBox="1"/>
          <p:nvPr/>
        </p:nvSpPr>
        <p:spPr>
          <a:xfrm>
            <a:off x="2679301" y="5235109"/>
            <a:ext cx="2929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-7</a:t>
            </a:r>
          </a:p>
        </p:txBody>
      </p:sp>
      <p:sp>
        <p:nvSpPr>
          <p:cNvPr id="99" name="TextovéPole 98"/>
          <p:cNvSpPr txBox="1"/>
          <p:nvPr/>
        </p:nvSpPr>
        <p:spPr>
          <a:xfrm>
            <a:off x="2402331" y="5235109"/>
            <a:ext cx="2929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-8</a:t>
            </a:r>
          </a:p>
        </p:txBody>
      </p:sp>
      <p:sp>
        <p:nvSpPr>
          <p:cNvPr id="100" name="TextovéPole 99"/>
          <p:cNvSpPr txBox="1"/>
          <p:nvPr/>
        </p:nvSpPr>
        <p:spPr>
          <a:xfrm>
            <a:off x="2153399" y="5241434"/>
            <a:ext cx="2929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-9</a:t>
            </a:r>
          </a:p>
        </p:txBody>
      </p:sp>
      <p:sp>
        <p:nvSpPr>
          <p:cNvPr id="101" name="TextovéPole 100"/>
          <p:cNvSpPr txBox="1"/>
          <p:nvPr/>
        </p:nvSpPr>
        <p:spPr>
          <a:xfrm>
            <a:off x="1873812" y="5241434"/>
            <a:ext cx="3745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-10</a:t>
            </a:r>
          </a:p>
        </p:txBody>
      </p:sp>
      <p:sp>
        <p:nvSpPr>
          <p:cNvPr id="102" name="TextovéPole 101"/>
          <p:cNvSpPr txBox="1"/>
          <p:nvPr/>
        </p:nvSpPr>
        <p:spPr>
          <a:xfrm>
            <a:off x="5922372" y="5227077"/>
            <a:ext cx="1270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6</a:t>
            </a:r>
          </a:p>
        </p:txBody>
      </p:sp>
      <p:sp>
        <p:nvSpPr>
          <p:cNvPr id="103" name="TextovéPole 102"/>
          <p:cNvSpPr txBox="1"/>
          <p:nvPr/>
        </p:nvSpPr>
        <p:spPr>
          <a:xfrm>
            <a:off x="6168095" y="5233445"/>
            <a:ext cx="1270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7</a:t>
            </a:r>
          </a:p>
        </p:txBody>
      </p:sp>
      <p:sp>
        <p:nvSpPr>
          <p:cNvPr id="104" name="TextovéPole 103"/>
          <p:cNvSpPr txBox="1"/>
          <p:nvPr/>
        </p:nvSpPr>
        <p:spPr>
          <a:xfrm>
            <a:off x="6412538" y="5234254"/>
            <a:ext cx="1270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8</a:t>
            </a:r>
          </a:p>
        </p:txBody>
      </p:sp>
      <p:sp>
        <p:nvSpPr>
          <p:cNvPr id="105" name="TextovéPole 104"/>
          <p:cNvSpPr txBox="1"/>
          <p:nvPr/>
        </p:nvSpPr>
        <p:spPr>
          <a:xfrm>
            <a:off x="6680482" y="5198046"/>
            <a:ext cx="1125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9</a:t>
            </a:r>
            <a:r>
              <a:rPr lang="cs-CZ" sz="1400" dirty="0">
                <a:latin typeface="Book Antiqua" panose="02040602050305030304" pitchFamily="18" charset="0"/>
              </a:rPr>
              <a:t>     </a:t>
            </a:r>
            <a:r>
              <a:rPr lang="cs-CZ" sz="1400" i="1" dirty="0">
                <a:solidFill>
                  <a:srgbClr val="0070C0"/>
                </a:solidFill>
                <a:latin typeface="Book Antiqua" panose="02040602050305030304" pitchFamily="18" charset="0"/>
              </a:rPr>
              <a:t>x</a:t>
            </a:r>
            <a:r>
              <a:rPr lang="cs-CZ" sz="1400" i="1" dirty="0">
                <a:latin typeface="Book Antiqua" panose="02040602050305030304" pitchFamily="18" charset="0"/>
              </a:rPr>
              <a:t>         </a:t>
            </a:r>
            <a:r>
              <a:rPr lang="cs-CZ" sz="1400" i="1" dirty="0" err="1">
                <a:solidFill>
                  <a:srgbClr val="CC0000"/>
                </a:solidFill>
                <a:latin typeface="Book Antiqua" panose="02040602050305030304" pitchFamily="18" charset="0"/>
              </a:rPr>
              <a:t>x</a:t>
            </a:r>
            <a:r>
              <a:rPr lang="cs-CZ" sz="1400" i="1" dirty="0">
                <a:solidFill>
                  <a:srgbClr val="CC0000"/>
                </a:solidFill>
                <a:latin typeface="Book Antiqua" panose="02040602050305030304" pitchFamily="18" charset="0"/>
              </a:rPr>
              <a:t>‘</a:t>
            </a:r>
          </a:p>
        </p:txBody>
      </p:sp>
      <p:sp>
        <p:nvSpPr>
          <p:cNvPr id="106" name="Ovál 105"/>
          <p:cNvSpPr/>
          <p:nvPr/>
        </p:nvSpPr>
        <p:spPr>
          <a:xfrm flipV="1">
            <a:off x="6528772" y="4099445"/>
            <a:ext cx="45719" cy="4571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cs-CZ"/>
          </a:p>
        </p:txBody>
      </p:sp>
      <p:sp>
        <p:nvSpPr>
          <p:cNvPr id="114" name="Obdélníkový bublinový popisek 36"/>
          <p:cNvSpPr>
            <a:spLocks noChangeArrowheads="1"/>
          </p:cNvSpPr>
          <p:nvPr/>
        </p:nvSpPr>
        <p:spPr bwMode="auto">
          <a:xfrm>
            <a:off x="4607859" y="2429014"/>
            <a:ext cx="428625" cy="250825"/>
          </a:xfrm>
          <a:prstGeom prst="wedgeRectCallout">
            <a:avLst>
              <a:gd name="adj1" fmla="val -58854"/>
              <a:gd name="adj2" fmla="val 302834"/>
            </a:avLst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Já</a:t>
            </a:r>
            <a:endParaRPr kumimoji="0" lang="cs-CZ" altLang="cs-CZ" sz="18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5" name="Obdélníkový bublinový popisek 36"/>
          <p:cNvSpPr>
            <a:spLocks noChangeArrowheads="1"/>
          </p:cNvSpPr>
          <p:nvPr/>
        </p:nvSpPr>
        <p:spPr bwMode="auto">
          <a:xfrm>
            <a:off x="6790809" y="2429014"/>
            <a:ext cx="428625" cy="250825"/>
          </a:xfrm>
          <a:prstGeom prst="wedgeRectCallout">
            <a:avLst>
              <a:gd name="adj1" fmla="val 7029"/>
              <a:gd name="adj2" fmla="val 289431"/>
            </a:avLst>
          </a:prstGeom>
          <a:noFill/>
          <a:ln w="1270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 dirty="0">
                <a:ln>
                  <a:noFill/>
                </a:ln>
                <a:solidFill>
                  <a:srgbClr val="FF33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endParaRPr kumimoji="0" lang="cs-CZ" altLang="cs-CZ" sz="1800" b="0" i="0" u="none" strike="noStrike" cap="none" normalizeH="0" baseline="0" dirty="0">
              <a:ln>
                <a:noFill/>
              </a:ln>
              <a:solidFill>
                <a:srgbClr val="FF3300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07" name="Přímá spojnice se šipkou 106"/>
          <p:cNvCxnSpPr/>
          <p:nvPr/>
        </p:nvCxnSpPr>
        <p:spPr>
          <a:xfrm flipV="1">
            <a:off x="1691846" y="5251651"/>
            <a:ext cx="5832026" cy="565"/>
          </a:xfrm>
          <a:prstGeom prst="straightConnector1">
            <a:avLst/>
          </a:prstGeom>
          <a:ln w="28575">
            <a:solidFill>
              <a:srgbClr val="FF0000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Obdélníkový bublinový popisek 36"/>
          <p:cNvSpPr>
            <a:spLocks noChangeArrowheads="1"/>
          </p:cNvSpPr>
          <p:nvPr/>
        </p:nvSpPr>
        <p:spPr bwMode="auto">
          <a:xfrm>
            <a:off x="5660970" y="3565168"/>
            <a:ext cx="625966" cy="250825"/>
          </a:xfrm>
          <a:prstGeom prst="wedgeRectCallout">
            <a:avLst>
              <a:gd name="adj1" fmla="val -121852"/>
              <a:gd name="adj2" fmla="val 151139"/>
            </a:avLst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 cm</a:t>
            </a:r>
            <a:endParaRPr kumimoji="0" lang="cs-CZ" altLang="cs-CZ" sz="18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1" name="Obdélníkový bublinový popisek 36"/>
          <p:cNvSpPr>
            <a:spLocks noChangeArrowheads="1"/>
          </p:cNvSpPr>
          <p:nvPr/>
        </p:nvSpPr>
        <p:spPr bwMode="auto">
          <a:xfrm>
            <a:off x="6665967" y="4534706"/>
            <a:ext cx="625966" cy="250825"/>
          </a:xfrm>
          <a:prstGeom prst="wedgeRectCallout">
            <a:avLst>
              <a:gd name="adj1" fmla="val -65970"/>
              <a:gd name="adj2" fmla="val 131566"/>
            </a:avLst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 s</a:t>
            </a:r>
            <a:endParaRPr kumimoji="0" lang="cs-CZ" altLang="cs-CZ" sz="18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2" name="Obdélníkový bublinový popisek 36"/>
          <p:cNvSpPr>
            <a:spLocks noChangeArrowheads="1"/>
          </p:cNvSpPr>
          <p:nvPr/>
        </p:nvSpPr>
        <p:spPr bwMode="auto">
          <a:xfrm>
            <a:off x="6744114" y="3843142"/>
            <a:ext cx="625966" cy="250825"/>
          </a:xfrm>
          <a:prstGeom prst="wedgeRectCallout">
            <a:avLst>
              <a:gd name="adj1" fmla="val -111068"/>
              <a:gd name="adj2" fmla="val 50825"/>
            </a:avLst>
          </a:prstGeom>
          <a:noFill/>
          <a:ln w="1270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1,5 cm</a:t>
            </a:r>
            <a:endParaRPr kumimoji="0" lang="cs-CZ" altLang="cs-CZ" sz="18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7" name="Obdélníkový bublinový popisek 36"/>
          <p:cNvSpPr>
            <a:spLocks noChangeArrowheads="1"/>
          </p:cNvSpPr>
          <p:nvPr/>
        </p:nvSpPr>
        <p:spPr bwMode="auto">
          <a:xfrm>
            <a:off x="5879753" y="4628790"/>
            <a:ext cx="625966" cy="250825"/>
          </a:xfrm>
          <a:prstGeom prst="wedgeRectCallout">
            <a:avLst>
              <a:gd name="adj1" fmla="val -71852"/>
              <a:gd name="adj2" fmla="val -20129"/>
            </a:avLst>
          </a:prstGeom>
          <a:noFill/>
          <a:ln w="1270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 s</a:t>
            </a:r>
            <a:endParaRPr kumimoji="0" lang="cs-CZ" altLang="cs-CZ" sz="18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8" name="TextovéPole 117"/>
          <p:cNvSpPr txBox="1"/>
          <p:nvPr/>
        </p:nvSpPr>
        <p:spPr>
          <a:xfrm>
            <a:off x="4656668" y="4761220"/>
            <a:ext cx="34488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>
                <a:solidFill>
                  <a:srgbClr val="C00000"/>
                </a:solidFill>
              </a:rPr>
              <a:t>1 s</a:t>
            </a:r>
          </a:p>
        </p:txBody>
      </p:sp>
      <p:sp>
        <p:nvSpPr>
          <p:cNvPr id="119" name="TextovéPole 118"/>
          <p:cNvSpPr txBox="1"/>
          <p:nvPr/>
        </p:nvSpPr>
        <p:spPr>
          <a:xfrm>
            <a:off x="5052619" y="4479418"/>
            <a:ext cx="3816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>
                <a:solidFill>
                  <a:srgbClr val="C00000"/>
                </a:solidFill>
              </a:rPr>
              <a:t>2 s</a:t>
            </a:r>
          </a:p>
        </p:txBody>
      </p:sp>
      <p:sp>
        <p:nvSpPr>
          <p:cNvPr id="120" name="TextovéPole 119"/>
          <p:cNvSpPr txBox="1"/>
          <p:nvPr/>
        </p:nvSpPr>
        <p:spPr>
          <a:xfrm>
            <a:off x="5494384" y="4172427"/>
            <a:ext cx="3816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>
                <a:solidFill>
                  <a:srgbClr val="C00000"/>
                </a:solidFill>
              </a:rPr>
              <a:t>3 s</a:t>
            </a:r>
          </a:p>
        </p:txBody>
      </p:sp>
      <p:sp>
        <p:nvSpPr>
          <p:cNvPr id="121" name="TextovéPole 120"/>
          <p:cNvSpPr txBox="1"/>
          <p:nvPr/>
        </p:nvSpPr>
        <p:spPr>
          <a:xfrm>
            <a:off x="5853196" y="3882629"/>
            <a:ext cx="3816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>
                <a:solidFill>
                  <a:srgbClr val="C00000"/>
                </a:solidFill>
              </a:rPr>
              <a:t>4 s</a:t>
            </a:r>
          </a:p>
        </p:txBody>
      </p:sp>
      <p:sp>
        <p:nvSpPr>
          <p:cNvPr id="122" name="TextovéPole 121"/>
          <p:cNvSpPr txBox="1"/>
          <p:nvPr/>
        </p:nvSpPr>
        <p:spPr>
          <a:xfrm>
            <a:off x="6254402" y="3625475"/>
            <a:ext cx="3637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>
                <a:solidFill>
                  <a:srgbClr val="C00000"/>
                </a:solidFill>
              </a:rPr>
              <a:t>5 s</a:t>
            </a:r>
          </a:p>
        </p:txBody>
      </p:sp>
      <p:sp>
        <p:nvSpPr>
          <p:cNvPr id="123" name="TextovéPole 122"/>
          <p:cNvSpPr txBox="1"/>
          <p:nvPr/>
        </p:nvSpPr>
        <p:spPr>
          <a:xfrm>
            <a:off x="6700892" y="3322887"/>
            <a:ext cx="74063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>
                <a:solidFill>
                  <a:srgbClr val="C00000"/>
                </a:solidFill>
              </a:rPr>
              <a:t>6 s       </a:t>
            </a:r>
            <a:r>
              <a:rPr lang="cs-CZ" sz="900" i="1" dirty="0">
                <a:solidFill>
                  <a:srgbClr val="C00000"/>
                </a:solidFill>
                <a:latin typeface="Book Antiqua" panose="02040602050305030304" pitchFamily="18" charset="0"/>
              </a:rPr>
              <a:t>t‘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34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14" grpId="0" animBg="1"/>
      <p:bldP spid="115" grpId="0" animBg="1"/>
      <p:bldP spid="108" grpId="0" animBg="1"/>
      <p:bldP spid="111" grpId="0" animBg="1"/>
      <p:bldP spid="112" grpId="0" animBg="1"/>
      <p:bldP spid="1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5073" y="1294241"/>
            <a:ext cx="8677707" cy="501810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„Lidské míry“: světlo těsně u „</a:t>
            </a:r>
            <a:r>
              <a:rPr lang="cs-CZ" sz="2000" u="sng" dirty="0">
                <a:solidFill>
                  <a:schemeClr val="tx1"/>
                </a:solidFill>
                <a:latin typeface="Bahnschrift SemiBold" panose="020B0502040204020203" pitchFamily="34" charset="0"/>
                <a:sym typeface="Wingdings" panose="05000000000000000000" pitchFamily="2" charset="2"/>
              </a:rPr>
              <a:t>T</a:t>
            </a:r>
            <a:r>
              <a:rPr lang="cs-CZ" sz="2000" dirty="0">
                <a:solidFill>
                  <a:schemeClr val="tx1"/>
                </a:solidFill>
                <a:latin typeface="Bahnschrift SemiBold" panose="020B0502040204020203" pitchFamily="34" charset="0"/>
                <a:sym typeface="Wingdings" panose="05000000000000000000" pitchFamily="2" charset="2"/>
              </a:rPr>
              <a:t>E</a:t>
            </a:r>
            <a:r>
              <a:rPr lang="cs-CZ" sz="2000" u="sng" dirty="0">
                <a:solidFill>
                  <a:schemeClr val="tx1"/>
                </a:solidFill>
                <a:latin typeface="Bahnschrift SemiBold" panose="020B0502040204020203" pitchFamily="34" charset="0"/>
                <a:sym typeface="Wingdings" panose="05000000000000000000" pitchFamily="2" charset="2"/>
              </a:rPr>
              <a:t>Ď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“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Něco lepšího?</a:t>
            </a:r>
          </a:p>
          <a:p>
            <a:pPr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endParaRPr lang="cs-CZ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48198" y="396875"/>
            <a:ext cx="637706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Novoty pro STR - </a:t>
            </a:r>
            <a:r>
              <a:rPr lang="cs-CZ" sz="4000" b="1" i="1" dirty="0">
                <a:solidFill>
                  <a:srgbClr val="09FF0F"/>
                </a:solidFill>
                <a:latin typeface="Book Antiqua" pitchFamily="18" charset="0"/>
              </a:rPr>
              <a:t>formální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19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2" name="Obdélníkový bublinový popisek 21"/>
          <p:cNvSpPr>
            <a:spLocks noChangeArrowheads="1"/>
          </p:cNvSpPr>
          <p:nvPr/>
        </p:nvSpPr>
        <p:spPr bwMode="auto">
          <a:xfrm>
            <a:off x="5918201" y="-3040318"/>
            <a:ext cx="438150" cy="285750"/>
          </a:xfrm>
          <a:prstGeom prst="wedgeRectCallout">
            <a:avLst>
              <a:gd name="adj1" fmla="val -36773"/>
              <a:gd name="adj2" fmla="val -79722"/>
            </a:avLst>
          </a:prstGeom>
          <a:solidFill>
            <a:srgbClr val="FFFFFF"/>
          </a:solidFill>
          <a:ln w="12700">
            <a:solidFill>
              <a:srgbClr val="70AD47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Obdélníkový bublinový popisek 22"/>
          <p:cNvSpPr>
            <a:spLocks noChangeArrowheads="1"/>
          </p:cNvSpPr>
          <p:nvPr/>
        </p:nvSpPr>
        <p:spPr bwMode="auto">
          <a:xfrm>
            <a:off x="1274763" y="-2114805"/>
            <a:ext cx="5180013" cy="3048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-3	-2	-1	0	 1	 2	 3	 4	 5	dráha </a:t>
            </a:r>
            <a:r>
              <a:rPr kumimoji="0" lang="cs-CZ" altLang="cs-CZ" sz="11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Obdélníkový bublinový popisek 23"/>
          <p:cNvSpPr>
            <a:spLocks noChangeArrowheads="1"/>
          </p:cNvSpPr>
          <p:nvPr/>
        </p:nvSpPr>
        <p:spPr bwMode="auto">
          <a:xfrm>
            <a:off x="2825751" y="-231324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Obdélníkový bublinový popisek 24"/>
          <p:cNvSpPr>
            <a:spLocks noChangeArrowheads="1"/>
          </p:cNvSpPr>
          <p:nvPr/>
        </p:nvSpPr>
        <p:spPr bwMode="auto">
          <a:xfrm>
            <a:off x="2794001" y="-192589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Obdélníkový bublinový popisek 25"/>
          <p:cNvSpPr>
            <a:spLocks noChangeArrowheads="1"/>
          </p:cNvSpPr>
          <p:nvPr/>
        </p:nvSpPr>
        <p:spPr bwMode="auto">
          <a:xfrm>
            <a:off x="2794001" y="-170364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bdélníkový bublinový popisek 26"/>
          <p:cNvSpPr>
            <a:spLocks noChangeArrowheads="1"/>
          </p:cNvSpPr>
          <p:nvPr/>
        </p:nvSpPr>
        <p:spPr bwMode="auto">
          <a:xfrm>
            <a:off x="2787651" y="-1492505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-3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Obdélníkový bublinový popisek 27"/>
          <p:cNvSpPr>
            <a:spLocks noChangeArrowheads="1"/>
          </p:cNvSpPr>
          <p:nvPr/>
        </p:nvSpPr>
        <p:spPr bwMode="auto">
          <a:xfrm>
            <a:off x="2787651" y="-1282955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-4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Obdélníkový bublinový popisek 29"/>
          <p:cNvSpPr>
            <a:spLocks noChangeArrowheads="1"/>
          </p:cNvSpPr>
          <p:nvPr/>
        </p:nvSpPr>
        <p:spPr bwMode="auto">
          <a:xfrm>
            <a:off x="2844801" y="-254978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Obdélníkový bublinový popisek 30"/>
          <p:cNvSpPr>
            <a:spLocks noChangeArrowheads="1"/>
          </p:cNvSpPr>
          <p:nvPr/>
        </p:nvSpPr>
        <p:spPr bwMode="auto">
          <a:xfrm>
            <a:off x="2851151" y="-2741868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Obdélníkový bublinový popisek 31"/>
          <p:cNvSpPr>
            <a:spLocks noChangeArrowheads="1"/>
          </p:cNvSpPr>
          <p:nvPr/>
        </p:nvSpPr>
        <p:spPr bwMode="auto">
          <a:xfrm>
            <a:off x="2857501" y="-2951418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Obdélníkový bublinový popisek 32"/>
          <p:cNvSpPr>
            <a:spLocks noChangeArrowheads="1"/>
          </p:cNvSpPr>
          <p:nvPr/>
        </p:nvSpPr>
        <p:spPr bwMode="auto">
          <a:xfrm>
            <a:off x="2576513" y="-3160968"/>
            <a:ext cx="611188" cy="28575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čas </a:t>
            </a:r>
            <a:r>
              <a:rPr kumimoji="0" lang="cs-CZ" altLang="cs-CZ" sz="11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5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0" name="Obdélníkový bublinový popisek 36"/>
          <p:cNvSpPr>
            <a:spLocks noChangeArrowheads="1"/>
          </p:cNvSpPr>
          <p:nvPr/>
        </p:nvSpPr>
        <p:spPr bwMode="auto">
          <a:xfrm>
            <a:off x="5303838" y="-1579818"/>
            <a:ext cx="428625" cy="250825"/>
          </a:xfrm>
          <a:prstGeom prst="wedgeRectCallout">
            <a:avLst>
              <a:gd name="adj1" fmla="val -44736"/>
              <a:gd name="adj2" fmla="val 80347"/>
            </a:avLst>
          </a:prstGeom>
          <a:noFill/>
          <a:ln w="12700">
            <a:solidFill>
              <a:srgbClr val="BF8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rgbClr val="BF8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Obdélníkový bublinový popisek 14"/>
          <p:cNvSpPr>
            <a:spLocks noChangeArrowheads="1"/>
          </p:cNvSpPr>
          <p:nvPr/>
        </p:nvSpPr>
        <p:spPr bwMode="auto">
          <a:xfrm>
            <a:off x="2982913" y="-293713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4,2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" name="Obdélníkový bublinový popisek 28"/>
          <p:cNvSpPr>
            <a:spLocks noChangeArrowheads="1"/>
          </p:cNvSpPr>
          <p:nvPr/>
        </p:nvSpPr>
        <p:spPr bwMode="auto">
          <a:xfrm>
            <a:off x="4719638" y="-194018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4,1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5" name="Přímá spojnice 34"/>
          <p:cNvCxnSpPr/>
          <p:nvPr/>
        </p:nvCxnSpPr>
        <p:spPr>
          <a:xfrm flipV="1">
            <a:off x="2055813" y="5398475"/>
            <a:ext cx="5302250" cy="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Přímá spojnice 35"/>
          <p:cNvCxnSpPr/>
          <p:nvPr/>
        </p:nvCxnSpPr>
        <p:spPr>
          <a:xfrm flipV="1">
            <a:off x="2193998" y="4771974"/>
            <a:ext cx="52451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Přímá spojnice 40"/>
          <p:cNvCxnSpPr/>
          <p:nvPr/>
        </p:nvCxnSpPr>
        <p:spPr>
          <a:xfrm flipV="1">
            <a:off x="1942465" y="3803954"/>
            <a:ext cx="52324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Přímá spojnice 41"/>
          <p:cNvCxnSpPr/>
          <p:nvPr/>
        </p:nvCxnSpPr>
        <p:spPr>
          <a:xfrm flipV="1">
            <a:off x="2081213" y="3159334"/>
            <a:ext cx="527685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Přímá spojnice 43"/>
          <p:cNvCxnSpPr/>
          <p:nvPr/>
        </p:nvCxnSpPr>
        <p:spPr>
          <a:xfrm flipV="1">
            <a:off x="2134235" y="4126691"/>
            <a:ext cx="5283200" cy="1905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Přímá spojnice 44"/>
          <p:cNvCxnSpPr/>
          <p:nvPr/>
        </p:nvCxnSpPr>
        <p:spPr>
          <a:xfrm flipV="1">
            <a:off x="1970835" y="3482071"/>
            <a:ext cx="5264150" cy="1905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Přímá spojnice 55"/>
          <p:cNvCxnSpPr/>
          <p:nvPr/>
        </p:nvCxnSpPr>
        <p:spPr>
          <a:xfrm flipV="1">
            <a:off x="2118677" y="5089284"/>
            <a:ext cx="5302250" cy="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Přímá spojnice 57"/>
          <p:cNvCxnSpPr/>
          <p:nvPr/>
        </p:nvCxnSpPr>
        <p:spPr>
          <a:xfrm flipV="1">
            <a:off x="1917719" y="4464563"/>
            <a:ext cx="52324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Přímá spojnice se šipkou 58"/>
          <p:cNvCxnSpPr/>
          <p:nvPr/>
        </p:nvCxnSpPr>
        <p:spPr>
          <a:xfrm flipV="1">
            <a:off x="4769802" y="2804241"/>
            <a:ext cx="9385" cy="2594234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Přímá spojnice se šipkou 59"/>
          <p:cNvCxnSpPr/>
          <p:nvPr/>
        </p:nvCxnSpPr>
        <p:spPr>
          <a:xfrm flipV="1">
            <a:off x="5089222" y="2804241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 flipV="1">
            <a:off x="3236599" y="2578816"/>
            <a:ext cx="3116891" cy="308318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Přímá spojnice se šipkou 69"/>
          <p:cNvCxnSpPr/>
          <p:nvPr/>
        </p:nvCxnSpPr>
        <p:spPr>
          <a:xfrm flipH="1" flipV="1">
            <a:off x="3329538" y="2675726"/>
            <a:ext cx="2974021" cy="30089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Přímá spojnice se šipkou 70"/>
          <p:cNvCxnSpPr/>
          <p:nvPr/>
        </p:nvCxnSpPr>
        <p:spPr>
          <a:xfrm flipV="1">
            <a:off x="5409472" y="2769074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Přímá spojnice se šipkou 71"/>
          <p:cNvCxnSpPr/>
          <p:nvPr/>
        </p:nvCxnSpPr>
        <p:spPr>
          <a:xfrm flipV="1">
            <a:off x="5728892" y="2769074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Přímá spojnice se šipkou 72"/>
          <p:cNvCxnSpPr/>
          <p:nvPr/>
        </p:nvCxnSpPr>
        <p:spPr>
          <a:xfrm flipV="1">
            <a:off x="6048121" y="2795557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Přímá spojnice se šipkou 73"/>
          <p:cNvCxnSpPr/>
          <p:nvPr/>
        </p:nvCxnSpPr>
        <p:spPr>
          <a:xfrm flipV="1">
            <a:off x="6368371" y="2760390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Přímá spojnice se šipkou 74"/>
          <p:cNvCxnSpPr/>
          <p:nvPr/>
        </p:nvCxnSpPr>
        <p:spPr>
          <a:xfrm flipV="1">
            <a:off x="6687791" y="2760390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Přímá spojnice se šipkou 75"/>
          <p:cNvCxnSpPr/>
          <p:nvPr/>
        </p:nvCxnSpPr>
        <p:spPr>
          <a:xfrm flipV="1">
            <a:off x="2850983" y="2839408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Přímá spojnice se šipkou 76"/>
          <p:cNvCxnSpPr/>
          <p:nvPr/>
        </p:nvCxnSpPr>
        <p:spPr>
          <a:xfrm flipV="1">
            <a:off x="3171233" y="2804241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Přímá spojnice se šipkou 77"/>
          <p:cNvCxnSpPr/>
          <p:nvPr/>
        </p:nvCxnSpPr>
        <p:spPr>
          <a:xfrm flipV="1">
            <a:off x="3490653" y="2804241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Přímá spojnice se šipkou 78"/>
          <p:cNvCxnSpPr/>
          <p:nvPr/>
        </p:nvCxnSpPr>
        <p:spPr>
          <a:xfrm flipV="1">
            <a:off x="3809882" y="2830724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Přímá spojnice se šipkou 79"/>
          <p:cNvCxnSpPr/>
          <p:nvPr/>
        </p:nvCxnSpPr>
        <p:spPr>
          <a:xfrm flipV="1">
            <a:off x="4130132" y="2795557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Přímá spojnice se šipkou 80"/>
          <p:cNvCxnSpPr/>
          <p:nvPr/>
        </p:nvCxnSpPr>
        <p:spPr>
          <a:xfrm flipV="1">
            <a:off x="4449552" y="2795557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ovéPole 17"/>
          <p:cNvSpPr txBox="1"/>
          <p:nvPr/>
        </p:nvSpPr>
        <p:spPr>
          <a:xfrm>
            <a:off x="4673803" y="2551316"/>
            <a:ext cx="280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t</a:t>
            </a:r>
            <a:endParaRPr lang="cs-CZ" sz="1200" i="1" dirty="0">
              <a:solidFill>
                <a:srgbClr val="0070C0"/>
              </a:solidFill>
              <a:latin typeface="Book Antiqua" panose="02040602050305030304" pitchFamily="18" charset="0"/>
            </a:endParaRPr>
          </a:p>
        </p:txBody>
      </p:sp>
      <p:sp>
        <p:nvSpPr>
          <p:cNvPr id="82" name="TextovéPole 81"/>
          <p:cNvSpPr txBox="1"/>
          <p:nvPr/>
        </p:nvSpPr>
        <p:spPr>
          <a:xfrm>
            <a:off x="7205470" y="4092674"/>
            <a:ext cx="573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>
                <a:solidFill>
                  <a:srgbClr val="0070C0"/>
                </a:solidFill>
                <a:latin typeface="Book Antiqua" panose="02040602050305030304" pitchFamily="18" charset="0"/>
              </a:rPr>
              <a:t>x</a:t>
            </a:r>
          </a:p>
        </p:txBody>
      </p:sp>
      <p:cxnSp>
        <p:nvCxnSpPr>
          <p:cNvPr id="46" name="Přímá spojnice se šipkou 45">
            <a:extLst>
              <a:ext uri="{FF2B5EF4-FFF2-40B4-BE49-F238E27FC236}">
                <a16:creationId xmlns="" xmlns:a16="http://schemas.microsoft.com/office/drawing/2014/main" id="{2919D990-1722-455D-9540-180CDD672DB1}"/>
              </a:ext>
            </a:extLst>
          </p:cNvPr>
          <p:cNvCxnSpPr>
            <a:cxnSpLocks/>
          </p:cNvCxnSpPr>
          <p:nvPr/>
        </p:nvCxnSpPr>
        <p:spPr>
          <a:xfrm flipV="1">
            <a:off x="2005781" y="3687097"/>
            <a:ext cx="5272548" cy="94389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nice se šipkou 50">
            <a:extLst>
              <a:ext uri="{FF2B5EF4-FFF2-40B4-BE49-F238E27FC236}">
                <a16:creationId xmlns="" xmlns:a16="http://schemas.microsoft.com/office/drawing/2014/main" id="{0AB18A35-2823-4109-926B-B31840002125}"/>
              </a:ext>
            </a:extLst>
          </p:cNvPr>
          <p:cNvCxnSpPr>
            <a:cxnSpLocks/>
          </p:cNvCxnSpPr>
          <p:nvPr/>
        </p:nvCxnSpPr>
        <p:spPr>
          <a:xfrm flipH="1" flipV="1">
            <a:off x="2013156" y="3664975"/>
            <a:ext cx="5287296" cy="89965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ovéPole 30">
            <a:extLst>
              <a:ext uri="{FF2B5EF4-FFF2-40B4-BE49-F238E27FC236}">
                <a16:creationId xmlns="" xmlns:a16="http://schemas.microsoft.com/office/drawing/2014/main" id="{473B8FBB-9C04-441C-8F45-620D1A2EB151}"/>
              </a:ext>
            </a:extLst>
          </p:cNvPr>
          <p:cNvSpPr txBox="1"/>
          <p:nvPr/>
        </p:nvSpPr>
        <p:spPr>
          <a:xfrm>
            <a:off x="4572000" y="3569109"/>
            <a:ext cx="6415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u="sng" dirty="0"/>
              <a:t>1 s</a:t>
            </a:r>
          </a:p>
        </p:txBody>
      </p:sp>
      <p:sp>
        <p:nvSpPr>
          <p:cNvPr id="47" name="TextovéPole 46">
            <a:extLst>
              <a:ext uri="{FF2B5EF4-FFF2-40B4-BE49-F238E27FC236}">
                <a16:creationId xmlns="" xmlns:a16="http://schemas.microsoft.com/office/drawing/2014/main" id="{69D4E640-2BF1-4AE0-8B20-C8F7F270FF67}"/>
              </a:ext>
            </a:extLst>
          </p:cNvPr>
          <p:cNvSpPr txBox="1"/>
          <p:nvPr/>
        </p:nvSpPr>
        <p:spPr>
          <a:xfrm>
            <a:off x="6600144" y="3940577"/>
            <a:ext cx="13052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/>
              <a:t>|</a:t>
            </a:r>
          </a:p>
          <a:p>
            <a:r>
              <a:rPr lang="cs-CZ" sz="1400" dirty="0"/>
              <a:t>300 000  km</a:t>
            </a:r>
          </a:p>
        </p:txBody>
      </p:sp>
      <p:sp>
        <p:nvSpPr>
          <p:cNvPr id="68" name="TextovéPole 67">
            <a:extLst>
              <a:ext uri="{FF2B5EF4-FFF2-40B4-BE49-F238E27FC236}">
                <a16:creationId xmlns="" xmlns:a16="http://schemas.microsoft.com/office/drawing/2014/main" id="{77E9CA0E-F62E-4691-82D0-F2A345FF7853}"/>
              </a:ext>
            </a:extLst>
          </p:cNvPr>
          <p:cNvSpPr txBox="1"/>
          <p:nvPr/>
        </p:nvSpPr>
        <p:spPr>
          <a:xfrm>
            <a:off x="4975123" y="3898311"/>
            <a:ext cx="707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|</a:t>
            </a:r>
          </a:p>
          <a:p>
            <a:r>
              <a:rPr lang="cs-CZ" sz="1400" dirty="0"/>
              <a:t>1 km</a:t>
            </a:r>
          </a:p>
        </p:txBody>
      </p:sp>
      <p:sp>
        <p:nvSpPr>
          <p:cNvPr id="48" name="TextovéPole 47">
            <a:extLst>
              <a:ext uri="{FF2B5EF4-FFF2-40B4-BE49-F238E27FC236}">
                <a16:creationId xmlns="" xmlns:a16="http://schemas.microsoft.com/office/drawing/2014/main" id="{E77B3F15-482B-4982-BBCB-9ADE6AAEC48E}"/>
              </a:ext>
            </a:extLst>
          </p:cNvPr>
          <p:cNvSpPr txBox="1"/>
          <p:nvPr/>
        </p:nvSpPr>
        <p:spPr>
          <a:xfrm>
            <a:off x="4557132" y="4118517"/>
            <a:ext cx="4609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0</a:t>
            </a:r>
          </a:p>
        </p:txBody>
      </p:sp>
      <p:cxnSp>
        <p:nvCxnSpPr>
          <p:cNvPr id="50" name="Přímá spojnice se šipkou 49">
            <a:extLst>
              <a:ext uri="{FF2B5EF4-FFF2-40B4-BE49-F238E27FC236}">
                <a16:creationId xmlns="" xmlns:a16="http://schemas.microsoft.com/office/drawing/2014/main" id="{455CE4DD-5FA8-4CD6-A7FD-556E8D3FC078}"/>
              </a:ext>
            </a:extLst>
          </p:cNvPr>
          <p:cNvCxnSpPr/>
          <p:nvPr/>
        </p:nvCxnSpPr>
        <p:spPr>
          <a:xfrm>
            <a:off x="2022088" y="4133386"/>
            <a:ext cx="5783766" cy="0"/>
          </a:xfrm>
          <a:prstGeom prst="straightConnector1">
            <a:avLst/>
          </a:prstGeom>
          <a:ln>
            <a:headEnd type="triangle"/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TextovéPole 51">
            <a:extLst>
              <a:ext uri="{FF2B5EF4-FFF2-40B4-BE49-F238E27FC236}">
                <a16:creationId xmlns="" xmlns:a16="http://schemas.microsoft.com/office/drawing/2014/main" id="{058B934B-2B79-4AD0-BDFA-B30071204DC5}"/>
              </a:ext>
            </a:extLst>
          </p:cNvPr>
          <p:cNvSpPr txBox="1"/>
          <p:nvPr/>
        </p:nvSpPr>
        <p:spPr>
          <a:xfrm>
            <a:off x="299600" y="1293542"/>
            <a:ext cx="8482362" cy="1588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32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Měřítko pro </a:t>
            </a:r>
            <a:r>
              <a:rPr lang="cs-CZ" sz="3200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čas i délku</a:t>
            </a:r>
            <a:r>
              <a:rPr lang="cs-CZ" sz="32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:  </a:t>
            </a:r>
            <a:r>
              <a:rPr lang="cs-CZ" sz="3200" i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t → T = </a:t>
            </a:r>
            <a:r>
              <a:rPr lang="cs-CZ" sz="3200" i="1" dirty="0" err="1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ct</a:t>
            </a:r>
            <a:endParaRPr lang="cs-CZ" sz="3200" i="1" dirty="0">
              <a:solidFill>
                <a:schemeClr val="tx1"/>
              </a:solidFill>
              <a:latin typeface="Book Antiqua" pitchFamily="18" charset="0"/>
              <a:sym typeface="Wingdings" panose="05000000000000000000" pitchFamily="2" charset="2"/>
            </a:endParaRPr>
          </a:p>
          <a:p>
            <a:pPr lvl="1"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r>
              <a:rPr lang="cs-CZ" sz="32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světelná rychlost = 1 </a:t>
            </a:r>
            <a:br>
              <a:rPr lang="cs-CZ" sz="32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</a:br>
            <a:r>
              <a:rPr lang="cs-CZ" sz="24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</a:t>
            </a:r>
            <a:r>
              <a:rPr lang="en-US" sz="2400" dirty="0" err="1">
                <a:latin typeface="Book Antiqua" pitchFamily="18" charset="0"/>
                <a:sym typeface="Wingdings" panose="05000000000000000000" pitchFamily="2" charset="2"/>
              </a:rPr>
              <a:t>asi</a:t>
            </a:r>
            <a:r>
              <a:rPr lang="en-US" sz="2400" dirty="0">
                <a:latin typeface="Book Antiqua" pitchFamily="18" charset="0"/>
                <a:sym typeface="Wingdings" panose="05000000000000000000" pitchFamily="2" charset="2"/>
              </a:rPr>
              <a:t> </a:t>
            </a:r>
            <a:r>
              <a:rPr lang="en-US" sz="2400" dirty="0" err="1">
                <a:latin typeface="Book Antiqua" pitchFamily="18" charset="0"/>
                <a:sym typeface="Wingdings" panose="05000000000000000000" pitchFamily="2" charset="2"/>
              </a:rPr>
              <a:t>jako</a:t>
            </a:r>
            <a:r>
              <a:rPr lang="en-US" sz="2400" dirty="0">
                <a:latin typeface="Book Antiqua" pitchFamily="18" charset="0"/>
                <a:sym typeface="Wingdings" panose="05000000000000000000" pitchFamily="2" charset="2"/>
              </a:rPr>
              <a:t> 1 </a:t>
            </a:r>
            <a:r>
              <a:rPr lang="cs-CZ" sz="24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rok a </a:t>
            </a:r>
            <a:r>
              <a:rPr lang="en-US" sz="24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1 </a:t>
            </a:r>
            <a:r>
              <a:rPr lang="cs-CZ" sz="24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světelný rok)</a:t>
            </a:r>
          </a:p>
          <a:p>
            <a:endParaRPr lang="cs-CZ" dirty="0"/>
          </a:p>
        </p:txBody>
      </p:sp>
      <p:sp>
        <p:nvSpPr>
          <p:cNvPr id="53" name="TextovéPole 52">
            <a:extLst>
              <a:ext uri="{FF2B5EF4-FFF2-40B4-BE49-F238E27FC236}">
                <a16:creationId xmlns="" xmlns:a16="http://schemas.microsoft.com/office/drawing/2014/main" id="{1AD8DBF1-E38E-4FAD-B453-0F6AEF08859A}"/>
              </a:ext>
            </a:extLst>
          </p:cNvPr>
          <p:cNvSpPr txBox="1"/>
          <p:nvPr/>
        </p:nvSpPr>
        <p:spPr>
          <a:xfrm>
            <a:off x="4643937" y="2520736"/>
            <a:ext cx="267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i="1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T</a:t>
            </a:r>
            <a:endParaRPr lang="cs-CZ" sz="1400" i="1" dirty="0">
              <a:solidFill>
                <a:srgbClr val="0070C0"/>
              </a:solidFill>
              <a:latin typeface="Book Antiqua" panose="0204060205030503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215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0162 L -0.03403 0.00023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3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17448 -0.00023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3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000"/>
                            </p:stCondLst>
                            <p:childTnLst>
                              <p:par>
                                <p:cTn id="108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1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00"/>
                            </p:stCondLst>
                            <p:childTnLst>
                              <p:par>
                                <p:cTn id="1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uiExpand="1" build="p"/>
      <p:bldP spid="18" grpId="0" build="allAtOnce"/>
      <p:bldP spid="31" grpId="0" uiExpand="1"/>
      <p:bldP spid="47" grpId="1" uiExpand="1"/>
      <p:bldP spid="47" grpId="2"/>
      <p:bldP spid="68" grpId="1" uiExpand="1"/>
      <p:bldP spid="68" grpId="2"/>
      <p:bldP spid="68" grpId="3"/>
      <p:bldP spid="5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30213" y="1455722"/>
            <a:ext cx="8558212" cy="397953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Měření </a:t>
            </a:r>
            <a:r>
              <a:rPr lang="cs-CZ" dirty="0">
                <a:solidFill>
                  <a:srgbClr val="00B050"/>
                </a:solidFill>
                <a:latin typeface="Book Antiqua" pitchFamily="18" charset="0"/>
              </a:rPr>
              <a:t>prostoru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 a </a:t>
            </a:r>
            <a:r>
              <a:rPr lang="cs-CZ" dirty="0">
                <a:solidFill>
                  <a:srgbClr val="00B050"/>
                </a:solidFill>
                <a:latin typeface="Book Antiqua" pitchFamily="18" charset="0"/>
              </a:rPr>
              <a:t>času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 smtClean="0">
                <a:solidFill>
                  <a:srgbClr val="0070C0"/>
                </a:solidFill>
                <a:latin typeface="Book Antiqua" pitchFamily="18" charset="0"/>
              </a:rPr>
              <a:t>Já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 měřím na nádraží podél koleje</a:t>
            </a:r>
            <a:endParaRPr lang="cs-CZ" dirty="0">
              <a:solidFill>
                <a:schemeClr val="tx1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rgbClr val="FF0000"/>
                </a:solidFill>
                <a:latin typeface="Book Antiqua" pitchFamily="18" charset="0"/>
              </a:rPr>
              <a:t>Přítel P‘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jede ve vlaku (</a:t>
            </a:r>
            <a:r>
              <a:rPr lang="cs-CZ" i="1" dirty="0">
                <a:solidFill>
                  <a:srgbClr val="0070C0"/>
                </a:solidFill>
                <a:latin typeface="Book Antiqua" pitchFamily="18" charset="0"/>
              </a:rPr>
              <a:t>w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). Co 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naměří on?</a:t>
            </a:r>
            <a:endParaRPr lang="cs-CZ" dirty="0">
              <a:solidFill>
                <a:schemeClr val="tx1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cs-CZ" dirty="0">
                <a:solidFill>
                  <a:srgbClr val="0070C0"/>
                </a:solidFill>
                <a:latin typeface="Book Antiqua" pitchFamily="18" charset="0"/>
              </a:rPr>
              <a:t>já J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měřím v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ůči</a:t>
            </a:r>
            <a:r>
              <a:rPr lang="cs-CZ" dirty="0" smtClean="0">
                <a:solidFill>
                  <a:srgbClr val="0070C0"/>
                </a:solidFill>
                <a:latin typeface="Book Antiqua" pitchFamily="18" charset="0"/>
              </a:rPr>
              <a:t> nádraží 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polohu </a:t>
            </a:r>
            <a:r>
              <a:rPr lang="cs-CZ" i="1" dirty="0">
                <a:solidFill>
                  <a:srgbClr val="0070C0"/>
                </a:solidFill>
                <a:latin typeface="Book Antiqua" pitchFamily="18" charset="0"/>
              </a:rPr>
              <a:t>r,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 rychlost </a:t>
            </a:r>
            <a:r>
              <a:rPr lang="cs-CZ" i="1" dirty="0">
                <a:solidFill>
                  <a:srgbClr val="0070C0"/>
                </a:solidFill>
                <a:latin typeface="Book Antiqua" pitchFamily="18" charset="0"/>
              </a:rPr>
              <a:t>v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a čas </a:t>
            </a:r>
            <a:r>
              <a:rPr lang="cs-CZ" i="1" dirty="0" smtClean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dirty="0" smtClean="0">
                <a:solidFill>
                  <a:srgbClr val="FF0000"/>
                </a:solidFill>
                <a:latin typeface="Book Antiqua" pitchFamily="18" charset="0"/>
              </a:rPr>
              <a:t>přítel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dirty="0">
                <a:solidFill>
                  <a:srgbClr val="FF0000"/>
                </a:solidFill>
                <a:latin typeface="Book Antiqua" pitchFamily="18" charset="0"/>
              </a:rPr>
              <a:t>P‘ 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měří vůči </a:t>
            </a:r>
            <a:r>
              <a:rPr lang="cs-CZ" dirty="0" smtClean="0">
                <a:solidFill>
                  <a:srgbClr val="C00000"/>
                </a:solidFill>
                <a:latin typeface="Book Antiqua" pitchFamily="18" charset="0"/>
              </a:rPr>
              <a:t>vlaku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. Jakou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polohu </a:t>
            </a:r>
            <a:r>
              <a:rPr lang="cs-CZ" i="1" dirty="0" smtClean="0">
                <a:solidFill>
                  <a:srgbClr val="FF0000"/>
                </a:solidFill>
                <a:latin typeface="Book Antiqua" pitchFamily="18" charset="0"/>
              </a:rPr>
              <a:t>r‘,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rychlost </a:t>
            </a:r>
            <a:r>
              <a:rPr lang="cs-CZ" i="1" dirty="0" smtClean="0">
                <a:solidFill>
                  <a:srgbClr val="FF0000"/>
                </a:solidFill>
                <a:latin typeface="Book Antiqua" pitchFamily="18" charset="0"/>
              </a:rPr>
              <a:t>v‘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a čas </a:t>
            </a:r>
            <a:r>
              <a:rPr lang="cs-CZ" i="1" dirty="0" smtClean="0">
                <a:solidFill>
                  <a:srgbClr val="FF0000"/>
                </a:solidFill>
                <a:latin typeface="Book Antiqua" pitchFamily="18" charset="0"/>
              </a:rPr>
              <a:t>t‘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 naměří on?</a:t>
            </a:r>
            <a:b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</a:br>
            <a:endParaRPr lang="cs-CZ" dirty="0" smtClean="0">
              <a:solidFill>
                <a:schemeClr val="tx1"/>
              </a:solidFill>
              <a:latin typeface="Book Antiqua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i="1" dirty="0">
                <a:solidFill>
                  <a:srgbClr val="0070C0"/>
                </a:solidFill>
                <a:latin typeface="Book Antiqua" pitchFamily="18" charset="0"/>
              </a:rPr>
              <a:t>x, </a:t>
            </a:r>
            <a:r>
              <a:rPr lang="cs-CZ" i="1" dirty="0" smtClean="0">
                <a:solidFill>
                  <a:srgbClr val="0070C0"/>
                </a:solidFill>
                <a:latin typeface="Book Antiqua" pitchFamily="18" charset="0"/>
              </a:rPr>
              <a:t>t, v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)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→ (</a:t>
            </a:r>
            <a:r>
              <a:rPr lang="cs-CZ" i="1" dirty="0">
                <a:solidFill>
                  <a:srgbClr val="FF0000"/>
                </a:solidFill>
                <a:latin typeface="Book Antiqua" pitchFamily="18" charset="0"/>
              </a:rPr>
              <a:t>x‘, t</a:t>
            </a:r>
            <a:r>
              <a:rPr lang="cs-CZ" i="1" dirty="0" smtClean="0">
                <a:solidFill>
                  <a:srgbClr val="FF0000"/>
                </a:solidFill>
                <a:latin typeface="Book Antiqua" pitchFamily="18" charset="0"/>
              </a:rPr>
              <a:t>‘, v‘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)</a:t>
            </a:r>
            <a:endParaRPr lang="cs-CZ" dirty="0">
              <a:solidFill>
                <a:schemeClr val="tx1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cs-CZ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30213" y="396875"/>
            <a:ext cx="324800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O čem je STR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2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4331368" y="468887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i="1" dirty="0" smtClean="0">
                <a:latin typeface="Book Antiqua" panose="02040602050305030304" pitchFamily="18" charset="0"/>
              </a:rPr>
              <a:t>w</a:t>
            </a:r>
            <a:endParaRPr lang="cs-CZ" i="1" dirty="0">
              <a:latin typeface="Book Antiqua" panose="0204060205030503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548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2770" y="1294241"/>
            <a:ext cx="8677707" cy="501810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Stejné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měřítko pro </a:t>
            </a:r>
            <a:r>
              <a:rPr lang="cs-CZ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čas i délku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:  </a:t>
            </a:r>
            <a:r>
              <a:rPr lang="cs-CZ" i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t → T = </a:t>
            </a:r>
            <a:r>
              <a:rPr lang="cs-CZ" i="1" dirty="0" err="1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ct</a:t>
            </a:r>
            <a:endParaRPr lang="cs-CZ" i="1" dirty="0">
              <a:solidFill>
                <a:schemeClr val="tx1"/>
              </a:solidFill>
              <a:latin typeface="Book Antiqua" pitchFamily="18" charset="0"/>
              <a:sym typeface="Wingdings" panose="05000000000000000000" pitchFamily="2" charset="2"/>
            </a:endParaRPr>
          </a:p>
          <a:p>
            <a:pPr lvl="1"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světelná rychlost = 1 (rok a světelný rok)</a:t>
            </a:r>
          </a:p>
          <a:p>
            <a:pPr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endParaRPr lang="cs-CZ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48198" y="396875"/>
            <a:ext cx="637706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Novoty pro STR - </a:t>
            </a:r>
            <a:r>
              <a:rPr lang="cs-CZ" sz="4000" b="1" i="1" dirty="0">
                <a:solidFill>
                  <a:srgbClr val="09FF0F"/>
                </a:solidFill>
                <a:latin typeface="Book Antiqua" pitchFamily="18" charset="0"/>
              </a:rPr>
              <a:t>formální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20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2" name="Obdélníkový bublinový popisek 21"/>
          <p:cNvSpPr>
            <a:spLocks noChangeArrowheads="1"/>
          </p:cNvSpPr>
          <p:nvPr/>
        </p:nvSpPr>
        <p:spPr bwMode="auto">
          <a:xfrm>
            <a:off x="5918201" y="-3040318"/>
            <a:ext cx="438150" cy="285750"/>
          </a:xfrm>
          <a:prstGeom prst="wedgeRectCallout">
            <a:avLst>
              <a:gd name="adj1" fmla="val -36773"/>
              <a:gd name="adj2" fmla="val -79722"/>
            </a:avLst>
          </a:prstGeom>
          <a:solidFill>
            <a:srgbClr val="FFFFFF"/>
          </a:solidFill>
          <a:ln w="12700">
            <a:solidFill>
              <a:srgbClr val="70AD47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Obdélníkový bublinový popisek 22"/>
          <p:cNvSpPr>
            <a:spLocks noChangeArrowheads="1"/>
          </p:cNvSpPr>
          <p:nvPr/>
        </p:nvSpPr>
        <p:spPr bwMode="auto">
          <a:xfrm>
            <a:off x="1274763" y="-2114805"/>
            <a:ext cx="5180013" cy="3048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-3	-2	-1	0	 1	 2	 3	 4	 5	dráha </a:t>
            </a:r>
            <a:r>
              <a:rPr kumimoji="0" lang="cs-CZ" altLang="cs-CZ" sz="11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Obdélníkový bublinový popisek 23"/>
          <p:cNvSpPr>
            <a:spLocks noChangeArrowheads="1"/>
          </p:cNvSpPr>
          <p:nvPr/>
        </p:nvSpPr>
        <p:spPr bwMode="auto">
          <a:xfrm>
            <a:off x="2825751" y="-231324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Obdélníkový bublinový popisek 24"/>
          <p:cNvSpPr>
            <a:spLocks noChangeArrowheads="1"/>
          </p:cNvSpPr>
          <p:nvPr/>
        </p:nvSpPr>
        <p:spPr bwMode="auto">
          <a:xfrm>
            <a:off x="2794001" y="-192589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Obdélníkový bublinový popisek 25"/>
          <p:cNvSpPr>
            <a:spLocks noChangeArrowheads="1"/>
          </p:cNvSpPr>
          <p:nvPr/>
        </p:nvSpPr>
        <p:spPr bwMode="auto">
          <a:xfrm>
            <a:off x="2794001" y="-170364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bdélníkový bublinový popisek 26"/>
          <p:cNvSpPr>
            <a:spLocks noChangeArrowheads="1"/>
          </p:cNvSpPr>
          <p:nvPr/>
        </p:nvSpPr>
        <p:spPr bwMode="auto">
          <a:xfrm>
            <a:off x="2787651" y="-1492505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-3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Obdélníkový bublinový popisek 27"/>
          <p:cNvSpPr>
            <a:spLocks noChangeArrowheads="1"/>
          </p:cNvSpPr>
          <p:nvPr/>
        </p:nvSpPr>
        <p:spPr bwMode="auto">
          <a:xfrm>
            <a:off x="2787651" y="-1282955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-4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Obdélníkový bublinový popisek 29"/>
          <p:cNvSpPr>
            <a:spLocks noChangeArrowheads="1"/>
          </p:cNvSpPr>
          <p:nvPr/>
        </p:nvSpPr>
        <p:spPr bwMode="auto">
          <a:xfrm>
            <a:off x="2844801" y="-254978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Obdélníkový bublinový popisek 30"/>
          <p:cNvSpPr>
            <a:spLocks noChangeArrowheads="1"/>
          </p:cNvSpPr>
          <p:nvPr/>
        </p:nvSpPr>
        <p:spPr bwMode="auto">
          <a:xfrm>
            <a:off x="2851151" y="-2741868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Obdélníkový bublinový popisek 31"/>
          <p:cNvSpPr>
            <a:spLocks noChangeArrowheads="1"/>
          </p:cNvSpPr>
          <p:nvPr/>
        </p:nvSpPr>
        <p:spPr bwMode="auto">
          <a:xfrm>
            <a:off x="2857501" y="-2951418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Obdélníkový bublinový popisek 32"/>
          <p:cNvSpPr>
            <a:spLocks noChangeArrowheads="1"/>
          </p:cNvSpPr>
          <p:nvPr/>
        </p:nvSpPr>
        <p:spPr bwMode="auto">
          <a:xfrm>
            <a:off x="2576513" y="-3160968"/>
            <a:ext cx="611188" cy="28575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čas </a:t>
            </a:r>
            <a:r>
              <a:rPr kumimoji="0" lang="cs-CZ" altLang="cs-CZ" sz="11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5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0" name="Obdélníkový bublinový popisek 36"/>
          <p:cNvSpPr>
            <a:spLocks noChangeArrowheads="1"/>
          </p:cNvSpPr>
          <p:nvPr/>
        </p:nvSpPr>
        <p:spPr bwMode="auto">
          <a:xfrm>
            <a:off x="5303838" y="-1579818"/>
            <a:ext cx="428625" cy="250825"/>
          </a:xfrm>
          <a:prstGeom prst="wedgeRectCallout">
            <a:avLst>
              <a:gd name="adj1" fmla="val -44736"/>
              <a:gd name="adj2" fmla="val 80347"/>
            </a:avLst>
          </a:prstGeom>
          <a:noFill/>
          <a:ln w="12700">
            <a:solidFill>
              <a:srgbClr val="BF8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rgbClr val="BF8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Obdélníkový bublinový popisek 14"/>
          <p:cNvSpPr>
            <a:spLocks noChangeArrowheads="1"/>
          </p:cNvSpPr>
          <p:nvPr/>
        </p:nvSpPr>
        <p:spPr bwMode="auto">
          <a:xfrm>
            <a:off x="2982913" y="-293713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4,2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" name="Obdélníkový bublinový popisek 28"/>
          <p:cNvSpPr>
            <a:spLocks noChangeArrowheads="1"/>
          </p:cNvSpPr>
          <p:nvPr/>
        </p:nvSpPr>
        <p:spPr bwMode="auto">
          <a:xfrm>
            <a:off x="4719638" y="-194018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4,1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5" name="Přímá spojnice 34"/>
          <p:cNvCxnSpPr/>
          <p:nvPr/>
        </p:nvCxnSpPr>
        <p:spPr>
          <a:xfrm flipV="1">
            <a:off x="2055813" y="5398475"/>
            <a:ext cx="5302250" cy="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Přímá spojnice 35"/>
          <p:cNvCxnSpPr/>
          <p:nvPr/>
        </p:nvCxnSpPr>
        <p:spPr>
          <a:xfrm flipV="1">
            <a:off x="2193998" y="4771974"/>
            <a:ext cx="52451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Přímá spojnice 40"/>
          <p:cNvCxnSpPr/>
          <p:nvPr/>
        </p:nvCxnSpPr>
        <p:spPr>
          <a:xfrm flipV="1">
            <a:off x="1942465" y="3803954"/>
            <a:ext cx="52324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Přímá spojnice 41"/>
          <p:cNvCxnSpPr/>
          <p:nvPr/>
        </p:nvCxnSpPr>
        <p:spPr>
          <a:xfrm flipV="1">
            <a:off x="2081213" y="3159334"/>
            <a:ext cx="527685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Přímá spojnice 43"/>
          <p:cNvCxnSpPr/>
          <p:nvPr/>
        </p:nvCxnSpPr>
        <p:spPr>
          <a:xfrm flipV="1">
            <a:off x="2134235" y="4126691"/>
            <a:ext cx="5283200" cy="1905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Přímá spojnice 44"/>
          <p:cNvCxnSpPr/>
          <p:nvPr/>
        </p:nvCxnSpPr>
        <p:spPr>
          <a:xfrm flipV="1">
            <a:off x="1926590" y="3482071"/>
            <a:ext cx="5264150" cy="1905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Přímá spojnice 55"/>
          <p:cNvCxnSpPr/>
          <p:nvPr/>
        </p:nvCxnSpPr>
        <p:spPr>
          <a:xfrm flipV="1">
            <a:off x="2118677" y="5089284"/>
            <a:ext cx="5302250" cy="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Přímá spojnice 57"/>
          <p:cNvCxnSpPr/>
          <p:nvPr/>
        </p:nvCxnSpPr>
        <p:spPr>
          <a:xfrm flipV="1">
            <a:off x="1917719" y="4464563"/>
            <a:ext cx="52324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Přímá spojnice se šipkou 58"/>
          <p:cNvCxnSpPr/>
          <p:nvPr/>
        </p:nvCxnSpPr>
        <p:spPr>
          <a:xfrm flipV="1">
            <a:off x="4769802" y="2804241"/>
            <a:ext cx="9385" cy="2594234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Přímá spojnice se šipkou 59"/>
          <p:cNvCxnSpPr/>
          <p:nvPr/>
        </p:nvCxnSpPr>
        <p:spPr>
          <a:xfrm flipV="1">
            <a:off x="5089222" y="2804241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 flipV="1">
            <a:off x="3236599" y="2578816"/>
            <a:ext cx="3116891" cy="308318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Přímá spojnice se šipkou 69"/>
          <p:cNvCxnSpPr/>
          <p:nvPr/>
        </p:nvCxnSpPr>
        <p:spPr>
          <a:xfrm flipH="1" flipV="1">
            <a:off x="3329538" y="2675726"/>
            <a:ext cx="2974021" cy="30089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Přímá spojnice se šipkou 70"/>
          <p:cNvCxnSpPr/>
          <p:nvPr/>
        </p:nvCxnSpPr>
        <p:spPr>
          <a:xfrm flipV="1">
            <a:off x="5409472" y="2769074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Přímá spojnice se šipkou 71"/>
          <p:cNvCxnSpPr/>
          <p:nvPr/>
        </p:nvCxnSpPr>
        <p:spPr>
          <a:xfrm flipV="1">
            <a:off x="5728892" y="2769074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Přímá spojnice se šipkou 72"/>
          <p:cNvCxnSpPr/>
          <p:nvPr/>
        </p:nvCxnSpPr>
        <p:spPr>
          <a:xfrm flipV="1">
            <a:off x="6048121" y="2795557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Přímá spojnice se šipkou 73"/>
          <p:cNvCxnSpPr/>
          <p:nvPr/>
        </p:nvCxnSpPr>
        <p:spPr>
          <a:xfrm flipV="1">
            <a:off x="6368371" y="2760390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Přímá spojnice se šipkou 74"/>
          <p:cNvCxnSpPr/>
          <p:nvPr/>
        </p:nvCxnSpPr>
        <p:spPr>
          <a:xfrm flipV="1">
            <a:off x="6687791" y="2760390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Přímá spojnice se šipkou 75"/>
          <p:cNvCxnSpPr/>
          <p:nvPr/>
        </p:nvCxnSpPr>
        <p:spPr>
          <a:xfrm flipV="1">
            <a:off x="2850983" y="2839408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Přímá spojnice se šipkou 76"/>
          <p:cNvCxnSpPr/>
          <p:nvPr/>
        </p:nvCxnSpPr>
        <p:spPr>
          <a:xfrm flipV="1">
            <a:off x="3171233" y="2804241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Přímá spojnice se šipkou 77"/>
          <p:cNvCxnSpPr/>
          <p:nvPr/>
        </p:nvCxnSpPr>
        <p:spPr>
          <a:xfrm flipV="1">
            <a:off x="3490653" y="2804241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Přímá spojnice se šipkou 78"/>
          <p:cNvCxnSpPr/>
          <p:nvPr/>
        </p:nvCxnSpPr>
        <p:spPr>
          <a:xfrm flipV="1">
            <a:off x="3809882" y="2830724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Přímá spojnice se šipkou 79"/>
          <p:cNvCxnSpPr/>
          <p:nvPr/>
        </p:nvCxnSpPr>
        <p:spPr>
          <a:xfrm flipV="1">
            <a:off x="4130132" y="2795557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Přímá spojnice se šipkou 80"/>
          <p:cNvCxnSpPr/>
          <p:nvPr/>
        </p:nvCxnSpPr>
        <p:spPr>
          <a:xfrm flipV="1">
            <a:off x="4449552" y="2795557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ovéPole 17"/>
          <p:cNvSpPr txBox="1"/>
          <p:nvPr/>
        </p:nvSpPr>
        <p:spPr>
          <a:xfrm>
            <a:off x="4673803" y="2551316"/>
            <a:ext cx="280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>
                <a:solidFill>
                  <a:srgbClr val="0070C0"/>
                </a:solidFill>
                <a:latin typeface="Book Antiqua" panose="02040602050305030304" pitchFamily="18" charset="0"/>
              </a:rPr>
              <a:t>T</a:t>
            </a:r>
          </a:p>
        </p:txBody>
      </p:sp>
      <p:sp>
        <p:nvSpPr>
          <p:cNvPr id="82" name="TextovéPole 81"/>
          <p:cNvSpPr txBox="1"/>
          <p:nvPr/>
        </p:nvSpPr>
        <p:spPr>
          <a:xfrm>
            <a:off x="7205470" y="4092674"/>
            <a:ext cx="573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>
                <a:solidFill>
                  <a:srgbClr val="0070C0"/>
                </a:solidFill>
                <a:latin typeface="Book Antiqua" panose="02040602050305030304" pitchFamily="18" charset="0"/>
              </a:rPr>
              <a:t>x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759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2770" y="1294241"/>
            <a:ext cx="8677707" cy="501810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K dané rychlosti přítele se mění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dirty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měřítko + + +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dirty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současnost - - - -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(symetricky kolem světla)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cs-CZ" dirty="0">
              <a:solidFill>
                <a:schemeClr val="tx1"/>
              </a:solidFill>
              <a:latin typeface="Book Antiqua" pitchFamily="18" charset="0"/>
              <a:sym typeface="Wingdings" panose="05000000000000000000" pitchFamily="2" charset="2"/>
            </a:endParaRPr>
          </a:p>
          <a:p>
            <a:pPr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endParaRPr lang="cs-CZ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48198" y="396875"/>
            <a:ext cx="680346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Novoty pro STR - </a:t>
            </a:r>
            <a:r>
              <a:rPr lang="cs-CZ" sz="4000" b="1" i="1" dirty="0">
                <a:solidFill>
                  <a:srgbClr val="09FF0F"/>
                </a:solidFill>
                <a:latin typeface="Book Antiqua" pitchFamily="18" charset="0"/>
              </a:rPr>
              <a:t>opravdové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21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2" name="Obdélníkový bublinový popisek 21"/>
          <p:cNvSpPr>
            <a:spLocks noChangeArrowheads="1"/>
          </p:cNvSpPr>
          <p:nvPr/>
        </p:nvSpPr>
        <p:spPr bwMode="auto">
          <a:xfrm>
            <a:off x="5918201" y="-3040318"/>
            <a:ext cx="438150" cy="285750"/>
          </a:xfrm>
          <a:prstGeom prst="wedgeRectCallout">
            <a:avLst>
              <a:gd name="adj1" fmla="val -36773"/>
              <a:gd name="adj2" fmla="val -79722"/>
            </a:avLst>
          </a:prstGeom>
          <a:solidFill>
            <a:srgbClr val="FFFFFF"/>
          </a:solidFill>
          <a:ln w="12700">
            <a:solidFill>
              <a:srgbClr val="70AD47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Obdélníkový bublinový popisek 22"/>
          <p:cNvSpPr>
            <a:spLocks noChangeArrowheads="1"/>
          </p:cNvSpPr>
          <p:nvPr/>
        </p:nvSpPr>
        <p:spPr bwMode="auto">
          <a:xfrm>
            <a:off x="1274763" y="-2114805"/>
            <a:ext cx="5180013" cy="3048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-3	-2	-1	0	 1	 2	 3	 4	 5	dráha </a:t>
            </a:r>
            <a:r>
              <a:rPr kumimoji="0" lang="cs-CZ" altLang="cs-CZ" sz="11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Obdélníkový bublinový popisek 23"/>
          <p:cNvSpPr>
            <a:spLocks noChangeArrowheads="1"/>
          </p:cNvSpPr>
          <p:nvPr/>
        </p:nvSpPr>
        <p:spPr bwMode="auto">
          <a:xfrm>
            <a:off x="2825751" y="-231324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Obdélníkový bublinový popisek 24"/>
          <p:cNvSpPr>
            <a:spLocks noChangeArrowheads="1"/>
          </p:cNvSpPr>
          <p:nvPr/>
        </p:nvSpPr>
        <p:spPr bwMode="auto">
          <a:xfrm>
            <a:off x="2794001" y="-192589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Obdélníkový bublinový popisek 25"/>
          <p:cNvSpPr>
            <a:spLocks noChangeArrowheads="1"/>
          </p:cNvSpPr>
          <p:nvPr/>
        </p:nvSpPr>
        <p:spPr bwMode="auto">
          <a:xfrm>
            <a:off x="2794001" y="-170364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bdélníkový bublinový popisek 26"/>
          <p:cNvSpPr>
            <a:spLocks noChangeArrowheads="1"/>
          </p:cNvSpPr>
          <p:nvPr/>
        </p:nvSpPr>
        <p:spPr bwMode="auto">
          <a:xfrm>
            <a:off x="2787651" y="-1492505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-3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Obdélníkový bublinový popisek 27"/>
          <p:cNvSpPr>
            <a:spLocks noChangeArrowheads="1"/>
          </p:cNvSpPr>
          <p:nvPr/>
        </p:nvSpPr>
        <p:spPr bwMode="auto">
          <a:xfrm>
            <a:off x="2787651" y="-1282955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-4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Obdélníkový bublinový popisek 29"/>
          <p:cNvSpPr>
            <a:spLocks noChangeArrowheads="1"/>
          </p:cNvSpPr>
          <p:nvPr/>
        </p:nvSpPr>
        <p:spPr bwMode="auto">
          <a:xfrm>
            <a:off x="2844801" y="-254978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Obdélníkový bublinový popisek 30"/>
          <p:cNvSpPr>
            <a:spLocks noChangeArrowheads="1"/>
          </p:cNvSpPr>
          <p:nvPr/>
        </p:nvSpPr>
        <p:spPr bwMode="auto">
          <a:xfrm>
            <a:off x="2851151" y="-2741868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Obdélníkový bublinový popisek 31"/>
          <p:cNvSpPr>
            <a:spLocks noChangeArrowheads="1"/>
          </p:cNvSpPr>
          <p:nvPr/>
        </p:nvSpPr>
        <p:spPr bwMode="auto">
          <a:xfrm>
            <a:off x="2857501" y="-2951418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Obdélníkový bublinový popisek 32"/>
          <p:cNvSpPr>
            <a:spLocks noChangeArrowheads="1"/>
          </p:cNvSpPr>
          <p:nvPr/>
        </p:nvSpPr>
        <p:spPr bwMode="auto">
          <a:xfrm>
            <a:off x="2576513" y="-3160968"/>
            <a:ext cx="611188" cy="28575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čas </a:t>
            </a:r>
            <a:r>
              <a:rPr kumimoji="0" lang="cs-CZ" altLang="cs-CZ" sz="11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5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0" name="Obdélníkový bublinový popisek 36"/>
          <p:cNvSpPr>
            <a:spLocks noChangeArrowheads="1"/>
          </p:cNvSpPr>
          <p:nvPr/>
        </p:nvSpPr>
        <p:spPr bwMode="auto">
          <a:xfrm>
            <a:off x="5303838" y="-1579818"/>
            <a:ext cx="428625" cy="250825"/>
          </a:xfrm>
          <a:prstGeom prst="wedgeRectCallout">
            <a:avLst>
              <a:gd name="adj1" fmla="val -44736"/>
              <a:gd name="adj2" fmla="val 80347"/>
            </a:avLst>
          </a:prstGeom>
          <a:noFill/>
          <a:ln w="12700">
            <a:solidFill>
              <a:srgbClr val="BF8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rgbClr val="BF8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Obdélníkový bublinový popisek 14"/>
          <p:cNvSpPr>
            <a:spLocks noChangeArrowheads="1"/>
          </p:cNvSpPr>
          <p:nvPr/>
        </p:nvSpPr>
        <p:spPr bwMode="auto">
          <a:xfrm>
            <a:off x="2982913" y="-293713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4,2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" name="Obdélníkový bublinový popisek 28"/>
          <p:cNvSpPr>
            <a:spLocks noChangeArrowheads="1"/>
          </p:cNvSpPr>
          <p:nvPr/>
        </p:nvSpPr>
        <p:spPr bwMode="auto">
          <a:xfrm>
            <a:off x="4719638" y="-194018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4,1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5" name="Přímá spojnice 34"/>
          <p:cNvCxnSpPr/>
          <p:nvPr/>
        </p:nvCxnSpPr>
        <p:spPr>
          <a:xfrm flipV="1">
            <a:off x="1984093" y="6124618"/>
            <a:ext cx="5302250" cy="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Přímá spojnice 35"/>
          <p:cNvCxnSpPr/>
          <p:nvPr/>
        </p:nvCxnSpPr>
        <p:spPr>
          <a:xfrm flipV="1">
            <a:off x="2122278" y="5498117"/>
            <a:ext cx="52451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Přímá spojnice 40"/>
          <p:cNvCxnSpPr/>
          <p:nvPr/>
        </p:nvCxnSpPr>
        <p:spPr>
          <a:xfrm flipV="1">
            <a:off x="1870745" y="4530097"/>
            <a:ext cx="52324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Přímá spojnice 41"/>
          <p:cNvCxnSpPr/>
          <p:nvPr/>
        </p:nvCxnSpPr>
        <p:spPr>
          <a:xfrm flipV="1">
            <a:off x="2009493" y="3885477"/>
            <a:ext cx="527685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Přímá spojnice 43"/>
          <p:cNvCxnSpPr/>
          <p:nvPr/>
        </p:nvCxnSpPr>
        <p:spPr>
          <a:xfrm flipV="1">
            <a:off x="2062515" y="4852834"/>
            <a:ext cx="5283200" cy="1905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Přímá spojnice 44"/>
          <p:cNvCxnSpPr/>
          <p:nvPr/>
        </p:nvCxnSpPr>
        <p:spPr>
          <a:xfrm flipV="1">
            <a:off x="1854870" y="4208214"/>
            <a:ext cx="5264150" cy="1905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Přímá spojnice 55"/>
          <p:cNvCxnSpPr/>
          <p:nvPr/>
        </p:nvCxnSpPr>
        <p:spPr>
          <a:xfrm flipV="1">
            <a:off x="2046957" y="5815427"/>
            <a:ext cx="5302250" cy="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Přímá spojnice 57"/>
          <p:cNvCxnSpPr/>
          <p:nvPr/>
        </p:nvCxnSpPr>
        <p:spPr>
          <a:xfrm flipV="1">
            <a:off x="1845999" y="5190706"/>
            <a:ext cx="52324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Přímá spojnice se šipkou 58"/>
          <p:cNvCxnSpPr/>
          <p:nvPr/>
        </p:nvCxnSpPr>
        <p:spPr>
          <a:xfrm flipV="1">
            <a:off x="4698082" y="3530384"/>
            <a:ext cx="9385" cy="2594234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Přímá spojnice se šipkou 59"/>
          <p:cNvCxnSpPr/>
          <p:nvPr/>
        </p:nvCxnSpPr>
        <p:spPr>
          <a:xfrm flipV="1">
            <a:off x="5017502" y="3530384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 flipV="1">
            <a:off x="3164879" y="3304959"/>
            <a:ext cx="3116891" cy="308318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Přímá spojnice se šipkou 69"/>
          <p:cNvCxnSpPr/>
          <p:nvPr/>
        </p:nvCxnSpPr>
        <p:spPr>
          <a:xfrm flipH="1" flipV="1">
            <a:off x="3257818" y="3401869"/>
            <a:ext cx="2974021" cy="30089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Přímá spojnice se šipkou 70"/>
          <p:cNvCxnSpPr/>
          <p:nvPr/>
        </p:nvCxnSpPr>
        <p:spPr>
          <a:xfrm flipV="1">
            <a:off x="5337752" y="3495217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Přímá spojnice se šipkou 71"/>
          <p:cNvCxnSpPr/>
          <p:nvPr/>
        </p:nvCxnSpPr>
        <p:spPr>
          <a:xfrm flipV="1">
            <a:off x="5657172" y="3495217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Přímá spojnice se šipkou 72"/>
          <p:cNvCxnSpPr/>
          <p:nvPr/>
        </p:nvCxnSpPr>
        <p:spPr>
          <a:xfrm flipV="1">
            <a:off x="5976401" y="3521700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Přímá spojnice se šipkou 73"/>
          <p:cNvCxnSpPr/>
          <p:nvPr/>
        </p:nvCxnSpPr>
        <p:spPr>
          <a:xfrm flipV="1">
            <a:off x="6296651" y="3486533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Přímá spojnice se šipkou 74"/>
          <p:cNvCxnSpPr/>
          <p:nvPr/>
        </p:nvCxnSpPr>
        <p:spPr>
          <a:xfrm flipV="1">
            <a:off x="6616071" y="3486533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Přímá spojnice se šipkou 75"/>
          <p:cNvCxnSpPr/>
          <p:nvPr/>
        </p:nvCxnSpPr>
        <p:spPr>
          <a:xfrm flipV="1">
            <a:off x="2779263" y="3565551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Přímá spojnice se šipkou 76"/>
          <p:cNvCxnSpPr/>
          <p:nvPr/>
        </p:nvCxnSpPr>
        <p:spPr>
          <a:xfrm flipV="1">
            <a:off x="3099513" y="3530384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Přímá spojnice se šipkou 77"/>
          <p:cNvCxnSpPr/>
          <p:nvPr/>
        </p:nvCxnSpPr>
        <p:spPr>
          <a:xfrm flipV="1">
            <a:off x="3418933" y="3530384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Přímá spojnice se šipkou 78"/>
          <p:cNvCxnSpPr/>
          <p:nvPr/>
        </p:nvCxnSpPr>
        <p:spPr>
          <a:xfrm flipV="1">
            <a:off x="3738162" y="3556867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Přímá spojnice se šipkou 79"/>
          <p:cNvCxnSpPr/>
          <p:nvPr/>
        </p:nvCxnSpPr>
        <p:spPr>
          <a:xfrm flipV="1">
            <a:off x="4058412" y="3521700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Přímá spojnice se šipkou 80"/>
          <p:cNvCxnSpPr/>
          <p:nvPr/>
        </p:nvCxnSpPr>
        <p:spPr>
          <a:xfrm flipV="1">
            <a:off x="4377832" y="3521700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 flipV="1">
            <a:off x="3928780" y="3304959"/>
            <a:ext cx="1566582" cy="3105885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/>
          <p:cNvCxnSpPr/>
          <p:nvPr/>
        </p:nvCxnSpPr>
        <p:spPr>
          <a:xfrm>
            <a:off x="4840939" y="4439772"/>
            <a:ext cx="150159" cy="6947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Přímá spojnice 53"/>
          <p:cNvCxnSpPr/>
          <p:nvPr/>
        </p:nvCxnSpPr>
        <p:spPr>
          <a:xfrm>
            <a:off x="5035838" y="4046733"/>
            <a:ext cx="150159" cy="6947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nice 54"/>
          <p:cNvCxnSpPr/>
          <p:nvPr/>
        </p:nvCxnSpPr>
        <p:spPr>
          <a:xfrm>
            <a:off x="5228270" y="3644873"/>
            <a:ext cx="150159" cy="6947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nice 56"/>
          <p:cNvCxnSpPr/>
          <p:nvPr/>
        </p:nvCxnSpPr>
        <p:spPr>
          <a:xfrm>
            <a:off x="4043047" y="6034073"/>
            <a:ext cx="150159" cy="6947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nice 60"/>
          <p:cNvCxnSpPr/>
          <p:nvPr/>
        </p:nvCxnSpPr>
        <p:spPr>
          <a:xfrm>
            <a:off x="4234815" y="5631684"/>
            <a:ext cx="150159" cy="6947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římá spojnice 61"/>
          <p:cNvCxnSpPr/>
          <p:nvPr/>
        </p:nvCxnSpPr>
        <p:spPr>
          <a:xfrm>
            <a:off x="4430378" y="5239174"/>
            <a:ext cx="150159" cy="6947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19"/>
          <p:cNvCxnSpPr>
            <a:cxnSpLocks/>
          </p:cNvCxnSpPr>
          <p:nvPr/>
        </p:nvCxnSpPr>
        <p:spPr>
          <a:xfrm>
            <a:off x="1865971" y="4839629"/>
            <a:ext cx="5791200" cy="1"/>
          </a:xfrm>
          <a:prstGeom prst="line">
            <a:avLst/>
          </a:prstGeom>
          <a:ln w="28575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nice 30"/>
          <p:cNvCxnSpPr/>
          <p:nvPr/>
        </p:nvCxnSpPr>
        <p:spPr>
          <a:xfrm>
            <a:off x="5070772" y="4583142"/>
            <a:ext cx="63371" cy="14766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nice 62"/>
          <p:cNvCxnSpPr/>
          <p:nvPr/>
        </p:nvCxnSpPr>
        <p:spPr>
          <a:xfrm>
            <a:off x="5465395" y="4381768"/>
            <a:ext cx="63371" cy="14766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Přímá spojnice 63"/>
          <p:cNvCxnSpPr/>
          <p:nvPr/>
        </p:nvCxnSpPr>
        <p:spPr>
          <a:xfrm>
            <a:off x="5870038" y="4197376"/>
            <a:ext cx="63371" cy="14766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nice 64"/>
          <p:cNvCxnSpPr/>
          <p:nvPr/>
        </p:nvCxnSpPr>
        <p:spPr>
          <a:xfrm>
            <a:off x="6264661" y="3996002"/>
            <a:ext cx="63371" cy="14766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Přímá spojnice 65"/>
          <p:cNvCxnSpPr/>
          <p:nvPr/>
        </p:nvCxnSpPr>
        <p:spPr>
          <a:xfrm>
            <a:off x="3078883" y="5584437"/>
            <a:ext cx="63371" cy="14766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nice 66"/>
          <p:cNvCxnSpPr/>
          <p:nvPr/>
        </p:nvCxnSpPr>
        <p:spPr>
          <a:xfrm>
            <a:off x="3473506" y="5383063"/>
            <a:ext cx="63371" cy="14766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Přímá spojnice 67"/>
          <p:cNvCxnSpPr/>
          <p:nvPr/>
        </p:nvCxnSpPr>
        <p:spPr>
          <a:xfrm>
            <a:off x="3878149" y="5198671"/>
            <a:ext cx="63371" cy="14766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nice 68"/>
          <p:cNvCxnSpPr/>
          <p:nvPr/>
        </p:nvCxnSpPr>
        <p:spPr>
          <a:xfrm>
            <a:off x="4272772" y="4997297"/>
            <a:ext cx="63371" cy="14766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nice 32"/>
          <p:cNvCxnSpPr/>
          <p:nvPr/>
        </p:nvCxnSpPr>
        <p:spPr>
          <a:xfrm>
            <a:off x="4647918" y="4542797"/>
            <a:ext cx="127818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Přímá spojnice 81"/>
          <p:cNvCxnSpPr/>
          <p:nvPr/>
        </p:nvCxnSpPr>
        <p:spPr>
          <a:xfrm>
            <a:off x="4647918" y="4221612"/>
            <a:ext cx="127818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Přímá spojnice 82"/>
          <p:cNvCxnSpPr/>
          <p:nvPr/>
        </p:nvCxnSpPr>
        <p:spPr>
          <a:xfrm>
            <a:off x="4647918" y="3898177"/>
            <a:ext cx="127818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Přímá spojnice 83"/>
          <p:cNvCxnSpPr/>
          <p:nvPr/>
        </p:nvCxnSpPr>
        <p:spPr>
          <a:xfrm>
            <a:off x="4643558" y="5202098"/>
            <a:ext cx="127818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Přímá spojnice 84"/>
          <p:cNvCxnSpPr/>
          <p:nvPr/>
        </p:nvCxnSpPr>
        <p:spPr>
          <a:xfrm>
            <a:off x="4634173" y="5508483"/>
            <a:ext cx="127818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Přímá spojnice 85"/>
          <p:cNvCxnSpPr/>
          <p:nvPr/>
        </p:nvCxnSpPr>
        <p:spPr>
          <a:xfrm>
            <a:off x="4634173" y="5809946"/>
            <a:ext cx="127818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Přímá spojnice 86">
            <a:extLst>
              <a:ext uri="{FF2B5EF4-FFF2-40B4-BE49-F238E27FC236}">
                <a16:creationId xmlns="" xmlns:a16="http://schemas.microsoft.com/office/drawing/2014/main" id="{BECDFE9C-2452-4E99-AA50-6D0ED9B29D7D}"/>
              </a:ext>
            </a:extLst>
          </p:cNvPr>
          <p:cNvCxnSpPr>
            <a:cxnSpLocks/>
          </p:cNvCxnSpPr>
          <p:nvPr/>
        </p:nvCxnSpPr>
        <p:spPr>
          <a:xfrm flipV="1">
            <a:off x="2267415" y="3776546"/>
            <a:ext cx="4646341" cy="2282283"/>
          </a:xfrm>
          <a:prstGeom prst="line">
            <a:avLst/>
          </a:prstGeom>
          <a:ln w="28575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73705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3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6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9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80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1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4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7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3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"/>
                            </p:stCondLst>
                            <p:childTnLst>
                              <p:par>
                                <p:cTn id="10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"/>
                            </p:stCondLst>
                            <p:childTnLst>
                              <p:par>
                                <p:cTn id="10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600"/>
                            </p:stCondLst>
                            <p:childTnLst>
                              <p:par>
                                <p:cTn id="11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100"/>
                            </p:stCondLst>
                            <p:childTnLst>
                              <p:par>
                                <p:cTn id="11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600"/>
                            </p:stCondLst>
                            <p:childTnLst>
                              <p:par>
                                <p:cTn id="11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6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00"/>
                            </p:stCondLst>
                            <p:childTnLst>
                              <p:par>
                                <p:cTn id="1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1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600"/>
                            </p:stCondLst>
                            <p:childTnLst>
                              <p:par>
                                <p:cTn id="139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800"/>
                            </p:stCondLst>
                            <p:childTnLst>
                              <p:par>
                                <p:cTn id="142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000"/>
                            </p:stCondLst>
                            <p:childTnLst>
                              <p:par>
                                <p:cTn id="145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200"/>
                            </p:stCondLst>
                            <p:childTnLst>
                              <p:par>
                                <p:cTn id="148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400"/>
                            </p:stCondLst>
                            <p:childTnLst>
                              <p:par>
                                <p:cTn id="151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600"/>
                            </p:stCondLst>
                            <p:childTnLst>
                              <p:par>
                                <p:cTn id="154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800"/>
                            </p:stCondLst>
                            <p:childTnLst>
                              <p:par>
                                <p:cTn id="157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000"/>
                            </p:stCondLst>
                            <p:childTnLst>
                              <p:par>
                                <p:cTn id="16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louk 5"/>
          <p:cNvSpPr/>
          <p:nvPr/>
        </p:nvSpPr>
        <p:spPr>
          <a:xfrm rot="18871029">
            <a:off x="3723726" y="4406482"/>
            <a:ext cx="1417221" cy="1465376"/>
          </a:xfrm>
          <a:prstGeom prst="arc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6" name="Oblouk 85"/>
          <p:cNvSpPr/>
          <p:nvPr/>
        </p:nvSpPr>
        <p:spPr>
          <a:xfrm rot="3067228">
            <a:off x="3693989" y="4401590"/>
            <a:ext cx="1457736" cy="1465376"/>
          </a:xfrm>
          <a:prstGeom prst="arc">
            <a:avLst>
              <a:gd name="adj1" fmla="val 5081698"/>
              <a:gd name="adj2" fmla="val 10482587"/>
            </a:avLst>
          </a:prstGeom>
          <a:solidFill>
            <a:srgbClr val="FFFF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2770" y="1294241"/>
            <a:ext cx="8677707" cy="501810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Světelný kužel </a:t>
            </a:r>
            <a:r>
              <a:rPr lang="cs-CZ" dirty="0">
                <a:solidFill>
                  <a:srgbClr val="FFFF00"/>
                </a:solidFill>
                <a:latin typeface="Bahnschrift SemiBold" panose="020B0502040204020203" pitchFamily="34" charset="0"/>
                <a:sym typeface="Wingdings" panose="05000000000000000000" pitchFamily="2" charset="2"/>
              </a:rPr>
              <a:t>X</a:t>
            </a:r>
            <a:endParaRPr lang="cs-CZ" i="1" dirty="0">
              <a:solidFill>
                <a:srgbClr val="FFFF00"/>
              </a:solidFill>
              <a:latin typeface="Bahnschrift SemiBold" panose="020B0502040204020203" pitchFamily="34" charset="0"/>
              <a:sym typeface="Wingdings" panose="05000000000000000000" pitchFamily="2" charset="2"/>
            </a:endParaRPr>
          </a:p>
          <a:p>
            <a:pPr lvl="1"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absolutní </a:t>
            </a:r>
            <a:r>
              <a:rPr lang="cs-CZ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budoucnost </a:t>
            </a:r>
            <a:r>
              <a:rPr lang="cs-CZ" sz="1800" b="1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(lze najít světočáru … bude </a:t>
            </a:r>
            <a:r>
              <a:rPr lang="cs-CZ" sz="1800" b="1" dirty="0" smtClean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tady</a:t>
            </a:r>
            <a:r>
              <a:rPr lang="cs-CZ" sz="1800" b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)</a:t>
            </a:r>
          </a:p>
          <a:p>
            <a:pPr lvl="1"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absolutní </a:t>
            </a:r>
            <a:r>
              <a:rPr lang="cs-CZ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minulost  </a:t>
            </a:r>
            <a:r>
              <a:rPr lang="cs-CZ" sz="1800" b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(lze najít světočáru </a:t>
            </a:r>
            <a:r>
              <a:rPr lang="cs-CZ" sz="1800" b="1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… bylo </a:t>
            </a:r>
            <a:r>
              <a:rPr lang="cs-CZ" sz="1800" b="1" dirty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tady</a:t>
            </a:r>
            <a:r>
              <a:rPr lang="cs-CZ" sz="1800" b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)</a:t>
            </a:r>
          </a:p>
          <a:p>
            <a:pPr lvl="1"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r>
              <a:rPr lang="cs-CZ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relativní přítomnost</a:t>
            </a:r>
            <a:r>
              <a:rPr lang="cs-CZ" sz="1800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   </a:t>
            </a:r>
            <a:r>
              <a:rPr lang="cs-CZ" sz="1800" b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(lze najít světočáru </a:t>
            </a:r>
            <a:r>
              <a:rPr lang="cs-CZ" sz="1800" b="1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… je </a:t>
            </a:r>
            <a:r>
              <a:rPr lang="cs-CZ" sz="1800" b="1" dirty="0" smtClean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teď</a:t>
            </a:r>
            <a:r>
              <a:rPr lang="cs-CZ" sz="1800" b="1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)</a:t>
            </a:r>
            <a:endParaRPr lang="cs-CZ" sz="1800" b="1" dirty="0">
              <a:solidFill>
                <a:schemeClr val="tx1"/>
              </a:solidFill>
              <a:latin typeface="Book Antiqua" pitchFamily="18" charset="0"/>
              <a:sym typeface="Wingdings" panose="05000000000000000000" pitchFamily="2" charset="2"/>
            </a:endParaRPr>
          </a:p>
          <a:p>
            <a:pPr lvl="1"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endParaRPr lang="cs-CZ" b="1" dirty="0">
              <a:solidFill>
                <a:srgbClr val="00B050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48198" y="396875"/>
            <a:ext cx="57759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Novoty pro STR - názvy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22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2" name="Obdélníkový bublinový popisek 21"/>
          <p:cNvSpPr>
            <a:spLocks noChangeArrowheads="1"/>
          </p:cNvSpPr>
          <p:nvPr/>
        </p:nvSpPr>
        <p:spPr bwMode="auto">
          <a:xfrm>
            <a:off x="5918201" y="-3040318"/>
            <a:ext cx="438150" cy="285750"/>
          </a:xfrm>
          <a:prstGeom prst="wedgeRectCallout">
            <a:avLst>
              <a:gd name="adj1" fmla="val -36773"/>
              <a:gd name="adj2" fmla="val -79722"/>
            </a:avLst>
          </a:prstGeom>
          <a:solidFill>
            <a:srgbClr val="FFFFFF"/>
          </a:solidFill>
          <a:ln w="12700">
            <a:solidFill>
              <a:srgbClr val="70AD47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Obdélníkový bublinový popisek 22"/>
          <p:cNvSpPr>
            <a:spLocks noChangeArrowheads="1"/>
          </p:cNvSpPr>
          <p:nvPr/>
        </p:nvSpPr>
        <p:spPr bwMode="auto">
          <a:xfrm>
            <a:off x="1274763" y="-2114805"/>
            <a:ext cx="5180013" cy="3048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-3	-2	-1	0	 1	 2	 3	 4	 5	dráha </a:t>
            </a:r>
            <a:r>
              <a:rPr kumimoji="0" lang="cs-CZ" altLang="cs-CZ" sz="11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Obdélníkový bublinový popisek 23"/>
          <p:cNvSpPr>
            <a:spLocks noChangeArrowheads="1"/>
          </p:cNvSpPr>
          <p:nvPr/>
        </p:nvSpPr>
        <p:spPr bwMode="auto">
          <a:xfrm>
            <a:off x="2825751" y="-231324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Obdélníkový bublinový popisek 24"/>
          <p:cNvSpPr>
            <a:spLocks noChangeArrowheads="1"/>
          </p:cNvSpPr>
          <p:nvPr/>
        </p:nvSpPr>
        <p:spPr bwMode="auto">
          <a:xfrm>
            <a:off x="2794001" y="-192589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Obdélníkový bublinový popisek 25"/>
          <p:cNvSpPr>
            <a:spLocks noChangeArrowheads="1"/>
          </p:cNvSpPr>
          <p:nvPr/>
        </p:nvSpPr>
        <p:spPr bwMode="auto">
          <a:xfrm>
            <a:off x="2794001" y="-170364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bdélníkový bublinový popisek 26"/>
          <p:cNvSpPr>
            <a:spLocks noChangeArrowheads="1"/>
          </p:cNvSpPr>
          <p:nvPr/>
        </p:nvSpPr>
        <p:spPr bwMode="auto">
          <a:xfrm>
            <a:off x="2787651" y="-1492505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-3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Obdélníkový bublinový popisek 27"/>
          <p:cNvSpPr>
            <a:spLocks noChangeArrowheads="1"/>
          </p:cNvSpPr>
          <p:nvPr/>
        </p:nvSpPr>
        <p:spPr bwMode="auto">
          <a:xfrm>
            <a:off x="2787651" y="-1282955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-4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Obdélníkový bublinový popisek 29"/>
          <p:cNvSpPr>
            <a:spLocks noChangeArrowheads="1"/>
          </p:cNvSpPr>
          <p:nvPr/>
        </p:nvSpPr>
        <p:spPr bwMode="auto">
          <a:xfrm>
            <a:off x="2844801" y="-254978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Obdélníkový bublinový popisek 30"/>
          <p:cNvSpPr>
            <a:spLocks noChangeArrowheads="1"/>
          </p:cNvSpPr>
          <p:nvPr/>
        </p:nvSpPr>
        <p:spPr bwMode="auto">
          <a:xfrm>
            <a:off x="2851151" y="-2741868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Obdélníkový bublinový popisek 31"/>
          <p:cNvSpPr>
            <a:spLocks noChangeArrowheads="1"/>
          </p:cNvSpPr>
          <p:nvPr/>
        </p:nvSpPr>
        <p:spPr bwMode="auto">
          <a:xfrm>
            <a:off x="2857501" y="-2951418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Obdélníkový bublinový popisek 32"/>
          <p:cNvSpPr>
            <a:spLocks noChangeArrowheads="1"/>
          </p:cNvSpPr>
          <p:nvPr/>
        </p:nvSpPr>
        <p:spPr bwMode="auto">
          <a:xfrm>
            <a:off x="2576513" y="-3160968"/>
            <a:ext cx="611188" cy="28575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čas </a:t>
            </a:r>
            <a:r>
              <a:rPr kumimoji="0" lang="cs-CZ" altLang="cs-CZ" sz="11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5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0" name="Obdélníkový bublinový popisek 36"/>
          <p:cNvSpPr>
            <a:spLocks noChangeArrowheads="1"/>
          </p:cNvSpPr>
          <p:nvPr/>
        </p:nvSpPr>
        <p:spPr bwMode="auto">
          <a:xfrm>
            <a:off x="5303838" y="-1579818"/>
            <a:ext cx="428625" cy="250825"/>
          </a:xfrm>
          <a:prstGeom prst="wedgeRectCallout">
            <a:avLst>
              <a:gd name="adj1" fmla="val -44736"/>
              <a:gd name="adj2" fmla="val 80347"/>
            </a:avLst>
          </a:prstGeom>
          <a:noFill/>
          <a:ln w="12700">
            <a:solidFill>
              <a:srgbClr val="BF8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rgbClr val="BF8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Obdélníkový bublinový popisek 14"/>
          <p:cNvSpPr>
            <a:spLocks noChangeArrowheads="1"/>
          </p:cNvSpPr>
          <p:nvPr/>
        </p:nvSpPr>
        <p:spPr bwMode="auto">
          <a:xfrm>
            <a:off x="2982913" y="-293713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4,2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" name="Obdélníkový bublinový popisek 28"/>
          <p:cNvSpPr>
            <a:spLocks noChangeArrowheads="1"/>
          </p:cNvSpPr>
          <p:nvPr/>
        </p:nvSpPr>
        <p:spPr bwMode="auto">
          <a:xfrm>
            <a:off x="4719638" y="-194018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4,1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5" name="Přímá spojnice 34"/>
          <p:cNvCxnSpPr/>
          <p:nvPr/>
        </p:nvCxnSpPr>
        <p:spPr>
          <a:xfrm flipV="1">
            <a:off x="1715844" y="6387284"/>
            <a:ext cx="5302250" cy="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Přímá spojnice 35"/>
          <p:cNvCxnSpPr/>
          <p:nvPr/>
        </p:nvCxnSpPr>
        <p:spPr>
          <a:xfrm flipV="1">
            <a:off x="1854029" y="5760783"/>
            <a:ext cx="52451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Přímá spojnice 40"/>
          <p:cNvCxnSpPr/>
          <p:nvPr/>
        </p:nvCxnSpPr>
        <p:spPr>
          <a:xfrm flipV="1">
            <a:off x="1602496" y="4792763"/>
            <a:ext cx="52324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Přímá spojnice 41"/>
          <p:cNvCxnSpPr/>
          <p:nvPr/>
        </p:nvCxnSpPr>
        <p:spPr>
          <a:xfrm flipV="1">
            <a:off x="1741244" y="4148143"/>
            <a:ext cx="527685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Přímá spojnice 43"/>
          <p:cNvCxnSpPr/>
          <p:nvPr/>
        </p:nvCxnSpPr>
        <p:spPr>
          <a:xfrm flipV="1">
            <a:off x="1794266" y="5115500"/>
            <a:ext cx="5283200" cy="1905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Přímá spojnice 44"/>
          <p:cNvCxnSpPr/>
          <p:nvPr/>
        </p:nvCxnSpPr>
        <p:spPr>
          <a:xfrm flipV="1">
            <a:off x="1586621" y="4470880"/>
            <a:ext cx="5264150" cy="1905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Přímá spojnice 55"/>
          <p:cNvCxnSpPr/>
          <p:nvPr/>
        </p:nvCxnSpPr>
        <p:spPr>
          <a:xfrm flipV="1">
            <a:off x="1778708" y="6078093"/>
            <a:ext cx="5302250" cy="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Přímá spojnice 57"/>
          <p:cNvCxnSpPr/>
          <p:nvPr/>
        </p:nvCxnSpPr>
        <p:spPr>
          <a:xfrm flipV="1">
            <a:off x="1584447" y="5461374"/>
            <a:ext cx="52324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Přímá spojnice se šipkou 58"/>
          <p:cNvCxnSpPr/>
          <p:nvPr/>
        </p:nvCxnSpPr>
        <p:spPr>
          <a:xfrm flipV="1">
            <a:off x="4429833" y="3793050"/>
            <a:ext cx="9385" cy="2594234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Přímá spojnice se šipkou 59"/>
          <p:cNvCxnSpPr/>
          <p:nvPr/>
        </p:nvCxnSpPr>
        <p:spPr>
          <a:xfrm flipV="1">
            <a:off x="4749253" y="3793050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 flipV="1">
            <a:off x="2896630" y="3567625"/>
            <a:ext cx="3116891" cy="308318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Přímá spojnice se šipkou 69"/>
          <p:cNvCxnSpPr/>
          <p:nvPr/>
        </p:nvCxnSpPr>
        <p:spPr>
          <a:xfrm flipH="1" flipV="1">
            <a:off x="3006195" y="3692244"/>
            <a:ext cx="2974021" cy="30089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Přímá spojnice se šipkou 70"/>
          <p:cNvCxnSpPr/>
          <p:nvPr/>
        </p:nvCxnSpPr>
        <p:spPr>
          <a:xfrm flipV="1">
            <a:off x="5069503" y="3757883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Přímá spojnice se šipkou 71"/>
          <p:cNvCxnSpPr/>
          <p:nvPr/>
        </p:nvCxnSpPr>
        <p:spPr>
          <a:xfrm flipV="1">
            <a:off x="5388923" y="3757883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Přímá spojnice se šipkou 72"/>
          <p:cNvCxnSpPr/>
          <p:nvPr/>
        </p:nvCxnSpPr>
        <p:spPr>
          <a:xfrm flipV="1">
            <a:off x="5708152" y="3784366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Přímá spojnice se šipkou 73"/>
          <p:cNvCxnSpPr/>
          <p:nvPr/>
        </p:nvCxnSpPr>
        <p:spPr>
          <a:xfrm flipV="1">
            <a:off x="6028402" y="3749199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Přímá spojnice se šipkou 74"/>
          <p:cNvCxnSpPr/>
          <p:nvPr/>
        </p:nvCxnSpPr>
        <p:spPr>
          <a:xfrm flipV="1">
            <a:off x="6347822" y="3749199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Přímá spojnice se šipkou 75"/>
          <p:cNvCxnSpPr/>
          <p:nvPr/>
        </p:nvCxnSpPr>
        <p:spPr>
          <a:xfrm flipV="1">
            <a:off x="2511014" y="3828217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Přímá spojnice se šipkou 76"/>
          <p:cNvCxnSpPr/>
          <p:nvPr/>
        </p:nvCxnSpPr>
        <p:spPr>
          <a:xfrm flipV="1">
            <a:off x="2831264" y="3793050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Přímá spojnice se šipkou 77"/>
          <p:cNvCxnSpPr/>
          <p:nvPr/>
        </p:nvCxnSpPr>
        <p:spPr>
          <a:xfrm flipV="1">
            <a:off x="3150684" y="3793050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Přímá spojnice se šipkou 78"/>
          <p:cNvCxnSpPr/>
          <p:nvPr/>
        </p:nvCxnSpPr>
        <p:spPr>
          <a:xfrm flipV="1">
            <a:off x="3469913" y="3819533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Přímá spojnice se šipkou 79"/>
          <p:cNvCxnSpPr/>
          <p:nvPr/>
        </p:nvCxnSpPr>
        <p:spPr>
          <a:xfrm flipV="1">
            <a:off x="3790163" y="3784366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Přímá spojnice se šipkou 80"/>
          <p:cNvCxnSpPr/>
          <p:nvPr/>
        </p:nvCxnSpPr>
        <p:spPr>
          <a:xfrm flipV="1">
            <a:off x="4109583" y="3784366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ovéPole 17"/>
          <p:cNvSpPr txBox="1"/>
          <p:nvPr/>
        </p:nvSpPr>
        <p:spPr>
          <a:xfrm>
            <a:off x="4333834" y="3540125"/>
            <a:ext cx="280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T</a:t>
            </a:r>
            <a:endParaRPr lang="cs-CZ" sz="1200" i="1" dirty="0">
              <a:solidFill>
                <a:srgbClr val="0070C0"/>
              </a:solidFill>
              <a:latin typeface="Book Antiqua" panose="02040602050305030304" pitchFamily="18" charset="0"/>
            </a:endParaRPr>
          </a:p>
        </p:txBody>
      </p:sp>
      <p:sp>
        <p:nvSpPr>
          <p:cNvPr id="82" name="TextovéPole 81"/>
          <p:cNvSpPr txBox="1"/>
          <p:nvPr/>
        </p:nvSpPr>
        <p:spPr>
          <a:xfrm>
            <a:off x="6865501" y="5081483"/>
            <a:ext cx="573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>
                <a:solidFill>
                  <a:srgbClr val="0070C0"/>
                </a:solidFill>
                <a:latin typeface="Book Antiqua" panose="02040602050305030304" pitchFamily="18" charset="0"/>
              </a:rPr>
              <a:t>x</a:t>
            </a:r>
          </a:p>
        </p:txBody>
      </p:sp>
      <p:sp>
        <p:nvSpPr>
          <p:cNvPr id="48" name="Oblouk 47"/>
          <p:cNvSpPr/>
          <p:nvPr/>
        </p:nvSpPr>
        <p:spPr>
          <a:xfrm rot="7727739">
            <a:off x="3715633" y="4414944"/>
            <a:ext cx="1417221" cy="1465376"/>
          </a:xfrm>
          <a:prstGeom prst="arc">
            <a:avLst>
              <a:gd name="adj1" fmla="val 16582475"/>
              <a:gd name="adj2" fmla="val 319292"/>
            </a:avLst>
          </a:prstGeom>
          <a:solidFill>
            <a:srgbClr val="FFFF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9" name="Oblouk 48"/>
          <p:cNvSpPr/>
          <p:nvPr/>
        </p:nvSpPr>
        <p:spPr>
          <a:xfrm rot="13499282">
            <a:off x="3720021" y="4413303"/>
            <a:ext cx="1457736" cy="1465376"/>
          </a:xfrm>
          <a:prstGeom prst="arc">
            <a:avLst>
              <a:gd name="adj1" fmla="val 5380471"/>
              <a:gd name="adj2" fmla="val 10799612"/>
            </a:avLst>
          </a:prstGeom>
          <a:solidFill>
            <a:srgbClr val="FFFF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4920413" y="4290646"/>
            <a:ext cx="55074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" name="Přímá spojnice 11"/>
          <p:cNvCxnSpPr>
            <a:stCxn id="6" idx="1"/>
          </p:cNvCxnSpPr>
          <p:nvPr/>
        </p:nvCxnSpPr>
        <p:spPr>
          <a:xfrm flipV="1">
            <a:off x="4432337" y="3891605"/>
            <a:ext cx="771117" cy="1247565"/>
          </a:xfrm>
          <a:prstGeom prst="line">
            <a:avLst/>
          </a:prstGeom>
          <a:ln w="19050">
            <a:solidFill>
              <a:srgbClr val="FF33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ál 53"/>
          <p:cNvSpPr/>
          <p:nvPr/>
        </p:nvSpPr>
        <p:spPr>
          <a:xfrm>
            <a:off x="4611509" y="6092376"/>
            <a:ext cx="55074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55" name="Přímá spojnice 54"/>
          <p:cNvCxnSpPr/>
          <p:nvPr/>
        </p:nvCxnSpPr>
        <p:spPr>
          <a:xfrm flipH="1" flipV="1">
            <a:off x="4192715" y="3883995"/>
            <a:ext cx="449863" cy="2237951"/>
          </a:xfrm>
          <a:prstGeom prst="line">
            <a:avLst/>
          </a:prstGeom>
          <a:ln w="19050">
            <a:solidFill>
              <a:srgbClr val="FF33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ál 60"/>
          <p:cNvSpPr/>
          <p:nvPr/>
        </p:nvSpPr>
        <p:spPr>
          <a:xfrm>
            <a:off x="5860382" y="5352696"/>
            <a:ext cx="55074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62" name="Přímá spojnice 61"/>
          <p:cNvCxnSpPr/>
          <p:nvPr/>
        </p:nvCxnSpPr>
        <p:spPr>
          <a:xfrm flipH="1" flipV="1">
            <a:off x="3225801" y="4919367"/>
            <a:ext cx="2924932" cy="504501"/>
          </a:xfrm>
          <a:prstGeom prst="line">
            <a:avLst/>
          </a:prstGeom>
          <a:ln w="19050">
            <a:solidFill>
              <a:srgbClr val="FF3300"/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aoblený obdélníkový bublinový popisek 19"/>
          <p:cNvSpPr/>
          <p:nvPr/>
        </p:nvSpPr>
        <p:spPr>
          <a:xfrm>
            <a:off x="3189477" y="3334960"/>
            <a:ext cx="2528741" cy="244728"/>
          </a:xfrm>
          <a:prstGeom prst="wedgeRoundRectCallout">
            <a:avLst>
              <a:gd name="adj1" fmla="val -20833"/>
              <a:gd name="adj2" fmla="val 4946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/>
              <a:t>absolutní budoucnost</a:t>
            </a:r>
          </a:p>
        </p:txBody>
      </p:sp>
      <p:sp>
        <p:nvSpPr>
          <p:cNvPr id="65" name="Zaoblený obdélníkový bublinový popisek 64"/>
          <p:cNvSpPr/>
          <p:nvPr/>
        </p:nvSpPr>
        <p:spPr>
          <a:xfrm>
            <a:off x="3181953" y="6403100"/>
            <a:ext cx="2528741" cy="244728"/>
          </a:xfrm>
          <a:prstGeom prst="wedgeRoundRectCallout">
            <a:avLst>
              <a:gd name="adj1" fmla="val -20202"/>
              <a:gd name="adj2" fmla="val 3860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/>
              <a:t>absolutní minulost</a:t>
            </a:r>
          </a:p>
        </p:txBody>
      </p:sp>
      <p:sp>
        <p:nvSpPr>
          <p:cNvPr id="66" name="Zaoblený obdélníkový bublinový popisek 65"/>
          <p:cNvSpPr/>
          <p:nvPr/>
        </p:nvSpPr>
        <p:spPr>
          <a:xfrm>
            <a:off x="5298079" y="4446277"/>
            <a:ext cx="1345728" cy="587597"/>
          </a:xfrm>
          <a:prstGeom prst="wedgeRoundRectCallout">
            <a:avLst>
              <a:gd name="adj1" fmla="val -22413"/>
              <a:gd name="adj2" fmla="val 4802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/>
              <a:t>relativní přítomnost</a:t>
            </a:r>
          </a:p>
        </p:txBody>
      </p:sp>
      <p:sp>
        <p:nvSpPr>
          <p:cNvPr id="67" name="Zaoblený obdélníkový bublinový popisek 66"/>
          <p:cNvSpPr/>
          <p:nvPr/>
        </p:nvSpPr>
        <p:spPr>
          <a:xfrm>
            <a:off x="1768580" y="4510319"/>
            <a:ext cx="1345728" cy="587597"/>
          </a:xfrm>
          <a:prstGeom prst="wedgeRoundRectCallout">
            <a:avLst>
              <a:gd name="adj1" fmla="val -22413"/>
              <a:gd name="adj2" fmla="val 4802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/>
              <a:t>relativní přítomnost</a:t>
            </a:r>
          </a:p>
        </p:txBody>
      </p:sp>
      <p:sp>
        <p:nvSpPr>
          <p:cNvPr id="21" name="Zaoblený obdélníkový bublinový popisek 20"/>
          <p:cNvSpPr/>
          <p:nvPr/>
        </p:nvSpPr>
        <p:spPr>
          <a:xfrm>
            <a:off x="5170423" y="3917540"/>
            <a:ext cx="211059" cy="181385"/>
          </a:xfrm>
          <a:prstGeom prst="wedgeRoundRectCallou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i="1" dirty="0">
                <a:solidFill>
                  <a:srgbClr val="FF0000"/>
                </a:solidFill>
                <a:latin typeface="Book Antiqua" panose="02040602050305030304" pitchFamily="18" charset="0"/>
              </a:rPr>
              <a:t>t</a:t>
            </a:r>
          </a:p>
        </p:txBody>
      </p:sp>
      <p:sp>
        <p:nvSpPr>
          <p:cNvPr id="69" name="Zaoblený obdélníkový bublinový popisek 68"/>
          <p:cNvSpPr/>
          <p:nvPr/>
        </p:nvSpPr>
        <p:spPr>
          <a:xfrm>
            <a:off x="4221320" y="5252848"/>
            <a:ext cx="354750" cy="239792"/>
          </a:xfrm>
          <a:prstGeom prst="wedgeRoundRectCallou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i="1" dirty="0">
                <a:solidFill>
                  <a:srgbClr val="FF0000"/>
                </a:solidFill>
                <a:latin typeface="Book Antiqua" panose="02040602050305030304" pitchFamily="18" charset="0"/>
              </a:rPr>
              <a:t>t‘</a:t>
            </a:r>
          </a:p>
        </p:txBody>
      </p:sp>
      <p:sp>
        <p:nvSpPr>
          <p:cNvPr id="83" name="Zaoblený obdélníkový bublinový popisek 82"/>
          <p:cNvSpPr/>
          <p:nvPr/>
        </p:nvSpPr>
        <p:spPr>
          <a:xfrm rot="910051">
            <a:off x="5935585" y="5158438"/>
            <a:ext cx="474847" cy="239792"/>
          </a:xfrm>
          <a:prstGeom prst="wedgeRoundRectCallou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i="1" dirty="0">
                <a:solidFill>
                  <a:srgbClr val="FF0000"/>
                </a:solidFill>
                <a:latin typeface="Book Antiqua" panose="02040602050305030304" pitchFamily="18" charset="0"/>
              </a:rPr>
              <a:t>x“</a:t>
            </a:r>
          </a:p>
        </p:txBody>
      </p:sp>
      <p:cxnSp>
        <p:nvCxnSpPr>
          <p:cNvPr id="84" name="Přímá spojnice 83"/>
          <p:cNvCxnSpPr/>
          <p:nvPr/>
        </p:nvCxnSpPr>
        <p:spPr>
          <a:xfrm flipH="1" flipV="1">
            <a:off x="4048646" y="3786968"/>
            <a:ext cx="680678" cy="2407919"/>
          </a:xfrm>
          <a:prstGeom prst="line">
            <a:avLst/>
          </a:prstGeom>
          <a:ln w="19050">
            <a:solidFill>
              <a:srgbClr val="FF33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Zaoblený obdélníkový bublinový popisek 84"/>
          <p:cNvSpPr/>
          <p:nvPr/>
        </p:nvSpPr>
        <p:spPr>
          <a:xfrm>
            <a:off x="3731154" y="3897761"/>
            <a:ext cx="437122" cy="198683"/>
          </a:xfrm>
          <a:prstGeom prst="wedgeRoundRectCallou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i="1" dirty="0">
                <a:solidFill>
                  <a:srgbClr val="FF0000"/>
                </a:solidFill>
                <a:latin typeface="Book Antiqua" panose="02040602050305030304" pitchFamily="18" charset="0"/>
              </a:rPr>
              <a:t>t“</a:t>
            </a:r>
          </a:p>
        </p:txBody>
      </p:sp>
      <p:cxnSp>
        <p:nvCxnSpPr>
          <p:cNvPr id="88" name="Přímá spojnice 87"/>
          <p:cNvCxnSpPr/>
          <p:nvPr/>
        </p:nvCxnSpPr>
        <p:spPr>
          <a:xfrm flipH="1">
            <a:off x="4437929" y="4299357"/>
            <a:ext cx="1247354" cy="837433"/>
          </a:xfrm>
          <a:prstGeom prst="line">
            <a:avLst/>
          </a:prstGeom>
          <a:ln w="19050">
            <a:solidFill>
              <a:srgbClr val="FF3300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Zaoblený obdélníkový bublinový popisek 88"/>
          <p:cNvSpPr/>
          <p:nvPr/>
        </p:nvSpPr>
        <p:spPr>
          <a:xfrm>
            <a:off x="5323429" y="4113544"/>
            <a:ext cx="474847" cy="239792"/>
          </a:xfrm>
          <a:prstGeom prst="wedgeRoundRectCallou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i="1" dirty="0">
                <a:solidFill>
                  <a:srgbClr val="FF0000"/>
                </a:solidFill>
                <a:latin typeface="Book Antiqua" panose="02040602050305030304" pitchFamily="18" charset="0"/>
              </a:rPr>
              <a:t>x</a:t>
            </a:r>
          </a:p>
        </p:txBody>
      </p:sp>
      <p:cxnSp>
        <p:nvCxnSpPr>
          <p:cNvPr id="90" name="Přímá spojnice 89"/>
          <p:cNvCxnSpPr/>
          <p:nvPr/>
        </p:nvCxnSpPr>
        <p:spPr>
          <a:xfrm flipH="1" flipV="1">
            <a:off x="3189995" y="4698594"/>
            <a:ext cx="2117542" cy="732168"/>
          </a:xfrm>
          <a:prstGeom prst="line">
            <a:avLst/>
          </a:prstGeom>
          <a:ln w="19050">
            <a:solidFill>
              <a:srgbClr val="FF3300"/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Zaoblený obdélníkový bublinový popisek 91"/>
          <p:cNvSpPr/>
          <p:nvPr/>
        </p:nvSpPr>
        <p:spPr>
          <a:xfrm>
            <a:off x="4937837" y="5140911"/>
            <a:ext cx="474847" cy="239792"/>
          </a:xfrm>
          <a:prstGeom prst="wedgeRoundRectCallou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i="1" dirty="0">
                <a:solidFill>
                  <a:srgbClr val="FF0000"/>
                </a:solidFill>
                <a:latin typeface="Book Antiqua" panose="02040602050305030304" pitchFamily="18" charset="0"/>
              </a:rPr>
              <a:t>x‘</a:t>
            </a:r>
          </a:p>
        </p:txBody>
      </p:sp>
      <p:sp>
        <p:nvSpPr>
          <p:cNvPr id="10" name="Oblouk 9"/>
          <p:cNvSpPr/>
          <p:nvPr/>
        </p:nvSpPr>
        <p:spPr>
          <a:xfrm rot="1248367">
            <a:off x="3862041" y="4387289"/>
            <a:ext cx="1288977" cy="1494305"/>
          </a:xfrm>
          <a:prstGeom prst="arc">
            <a:avLst>
              <a:gd name="adj1" fmla="val 16587831"/>
              <a:gd name="adj2" fmla="val 17404941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87" name="Oblouk 86"/>
          <p:cNvSpPr/>
          <p:nvPr/>
        </p:nvSpPr>
        <p:spPr>
          <a:xfrm rot="2175049">
            <a:off x="3871763" y="4416351"/>
            <a:ext cx="1288977" cy="1522055"/>
          </a:xfrm>
          <a:prstGeom prst="arc">
            <a:avLst>
              <a:gd name="adj1" fmla="val 16382724"/>
              <a:gd name="adj2" fmla="val 1701986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3077755" y="1292981"/>
            <a:ext cx="728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latin typeface="Bahnschrift Light" panose="020B0502040204020203" pitchFamily="34" charset="0"/>
              </a:rPr>
              <a:t>X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75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600"/>
                            </p:stCondLst>
                            <p:childTnLst>
                              <p:par>
                                <p:cTn id="1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6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10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00"/>
                            </p:stCondLst>
                            <p:childTnLst>
                              <p:par>
                                <p:cTn id="1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"/>
                            </p:stCondLst>
                            <p:childTnLst>
                              <p:par>
                                <p:cTn id="1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0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5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5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5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500"/>
                            </p:stCondLst>
                            <p:childTnLst>
                              <p:par>
                                <p:cTn id="1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500"/>
                            </p:stCondLst>
                            <p:childTnLst>
                              <p:par>
                                <p:cTn id="19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3000"/>
                            </p:stCondLst>
                            <p:childTnLst>
                              <p:par>
                                <p:cTn id="19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6" grpId="0" animBg="1"/>
      <p:bldP spid="86" grpId="1" animBg="1"/>
      <p:bldP spid="48" grpId="0" animBg="1"/>
      <p:bldP spid="48" grpId="3" animBg="1"/>
      <p:bldP spid="49" grpId="0" animBg="1"/>
      <p:bldP spid="49" grpId="3" animBg="1"/>
      <p:bldP spid="9" grpId="0" animBg="1"/>
      <p:bldP spid="9" grpId="1" animBg="1"/>
      <p:bldP spid="54" grpId="0" animBg="1"/>
      <p:bldP spid="54" grpId="1" animBg="1"/>
      <p:bldP spid="61" grpId="0" animBg="1"/>
      <p:bldP spid="61" grpId="1" animBg="1"/>
      <p:bldP spid="20" grpId="0" animBg="1"/>
      <p:bldP spid="65" grpId="0" animBg="1"/>
      <p:bldP spid="66" grpId="0" animBg="1"/>
      <p:bldP spid="67" grpId="0" animBg="1"/>
      <p:bldP spid="21" grpId="0" build="allAtOnce"/>
      <p:bldP spid="69" grpId="0" build="allAtOnce"/>
      <p:bldP spid="83" grpId="0" build="allAtOnce"/>
      <p:bldP spid="85" grpId="0" build="allAtOnce"/>
      <p:bldP spid="89" grpId="0" build="allAtOnce"/>
      <p:bldP spid="92" grpId="0" build="allAtOnce"/>
      <p:bldP spid="10" grpId="0" animBg="1"/>
      <p:bldP spid="10" grpId="1" animBg="1"/>
      <p:bldP spid="87" grpId="0" animBg="1"/>
      <p:bldP spid="87" grpId="1" animBg="1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2770" y="1294241"/>
            <a:ext cx="8677707" cy="501810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Může mít něco </a:t>
            </a:r>
            <a:r>
              <a:rPr lang="cs-CZ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nadsvětelnou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rychlost?</a:t>
            </a:r>
            <a:endParaRPr lang="cs-CZ" i="1" dirty="0">
              <a:solidFill>
                <a:schemeClr val="tx1"/>
              </a:solidFill>
              <a:latin typeface="Book Antiqua" pitchFamily="18" charset="0"/>
              <a:sym typeface="Wingdings" panose="05000000000000000000" pitchFamily="2" charset="2"/>
            </a:endParaRPr>
          </a:p>
          <a:p>
            <a:pPr lvl="1"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r>
              <a:rPr lang="cs-CZ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ANO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!!! Např. styčný bod </a:t>
            </a:r>
            <a:r>
              <a:rPr lang="cs-CZ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  <a:sym typeface="Wingdings" panose="05000000000000000000" pitchFamily="2" charset="2"/>
              </a:rPr>
              <a:t>⧭</a:t>
            </a:r>
            <a:r>
              <a:rPr lang="cs-CZ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  <a:sym typeface="Wingdings" panose="05000000000000000000" pitchFamily="2" charset="2"/>
              </a:rPr>
              <a:t>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u gilotiny, </a:t>
            </a:r>
            <a:r>
              <a:rPr lang="cs-CZ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ale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…</a:t>
            </a:r>
          </a:p>
          <a:p>
            <a:pPr lvl="1"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… nedokáže přenést </a:t>
            </a:r>
            <a:r>
              <a:rPr lang="cs-CZ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informaci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</a:t>
            </a:r>
          </a:p>
          <a:p>
            <a:pPr lvl="1"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(není to </a:t>
            </a:r>
            <a:r>
              <a:rPr lang="cs-CZ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věc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, ale abstraktní </a:t>
            </a:r>
            <a:r>
              <a:rPr lang="cs-CZ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konstrukce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)</a:t>
            </a:r>
            <a:b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</a:br>
            <a:r>
              <a:rPr lang="cs-CZ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ireálný signál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(prasátko, dopady střel v poli)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48198" y="396875"/>
            <a:ext cx="449193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Vsuvka s gilotinou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23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2" name="Obdélníkový bublinový popisek 21"/>
          <p:cNvSpPr>
            <a:spLocks noChangeArrowheads="1"/>
          </p:cNvSpPr>
          <p:nvPr/>
        </p:nvSpPr>
        <p:spPr bwMode="auto">
          <a:xfrm>
            <a:off x="5918201" y="-3040318"/>
            <a:ext cx="438150" cy="285750"/>
          </a:xfrm>
          <a:prstGeom prst="wedgeRectCallout">
            <a:avLst>
              <a:gd name="adj1" fmla="val -36773"/>
              <a:gd name="adj2" fmla="val -79722"/>
            </a:avLst>
          </a:prstGeom>
          <a:solidFill>
            <a:srgbClr val="FFFFFF"/>
          </a:solidFill>
          <a:ln w="12700">
            <a:solidFill>
              <a:srgbClr val="70AD47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Obdélníkový bublinový popisek 22"/>
          <p:cNvSpPr>
            <a:spLocks noChangeArrowheads="1"/>
          </p:cNvSpPr>
          <p:nvPr/>
        </p:nvSpPr>
        <p:spPr bwMode="auto">
          <a:xfrm>
            <a:off x="1274763" y="-2114805"/>
            <a:ext cx="5180013" cy="3048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-3	-2	-1	0	 1	 2	 3	 4	 5	dráha </a:t>
            </a:r>
            <a:r>
              <a:rPr kumimoji="0" lang="cs-CZ" altLang="cs-CZ" sz="11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Obdélníkový bublinový popisek 23"/>
          <p:cNvSpPr>
            <a:spLocks noChangeArrowheads="1"/>
          </p:cNvSpPr>
          <p:nvPr/>
        </p:nvSpPr>
        <p:spPr bwMode="auto">
          <a:xfrm>
            <a:off x="2825751" y="-231324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Obdélníkový bublinový popisek 24"/>
          <p:cNvSpPr>
            <a:spLocks noChangeArrowheads="1"/>
          </p:cNvSpPr>
          <p:nvPr/>
        </p:nvSpPr>
        <p:spPr bwMode="auto">
          <a:xfrm>
            <a:off x="2794001" y="-192589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Obdélníkový bublinový popisek 25"/>
          <p:cNvSpPr>
            <a:spLocks noChangeArrowheads="1"/>
          </p:cNvSpPr>
          <p:nvPr/>
        </p:nvSpPr>
        <p:spPr bwMode="auto">
          <a:xfrm>
            <a:off x="2794001" y="-170364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bdélníkový bublinový popisek 26"/>
          <p:cNvSpPr>
            <a:spLocks noChangeArrowheads="1"/>
          </p:cNvSpPr>
          <p:nvPr/>
        </p:nvSpPr>
        <p:spPr bwMode="auto">
          <a:xfrm>
            <a:off x="2787651" y="-1492505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-3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Obdélníkový bublinový popisek 27"/>
          <p:cNvSpPr>
            <a:spLocks noChangeArrowheads="1"/>
          </p:cNvSpPr>
          <p:nvPr/>
        </p:nvSpPr>
        <p:spPr bwMode="auto">
          <a:xfrm>
            <a:off x="2787651" y="-1282955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-4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Obdélníkový bublinový popisek 29"/>
          <p:cNvSpPr>
            <a:spLocks noChangeArrowheads="1"/>
          </p:cNvSpPr>
          <p:nvPr/>
        </p:nvSpPr>
        <p:spPr bwMode="auto">
          <a:xfrm>
            <a:off x="2844801" y="-254978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Obdélníkový bublinový popisek 30"/>
          <p:cNvSpPr>
            <a:spLocks noChangeArrowheads="1"/>
          </p:cNvSpPr>
          <p:nvPr/>
        </p:nvSpPr>
        <p:spPr bwMode="auto">
          <a:xfrm>
            <a:off x="2851151" y="-2741868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Obdélníkový bublinový popisek 31"/>
          <p:cNvSpPr>
            <a:spLocks noChangeArrowheads="1"/>
          </p:cNvSpPr>
          <p:nvPr/>
        </p:nvSpPr>
        <p:spPr bwMode="auto">
          <a:xfrm>
            <a:off x="2857501" y="-2951418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Obdélníkový bublinový popisek 32"/>
          <p:cNvSpPr>
            <a:spLocks noChangeArrowheads="1"/>
          </p:cNvSpPr>
          <p:nvPr/>
        </p:nvSpPr>
        <p:spPr bwMode="auto">
          <a:xfrm>
            <a:off x="2576513" y="-3160968"/>
            <a:ext cx="611188" cy="28575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čas </a:t>
            </a:r>
            <a:r>
              <a:rPr kumimoji="0" lang="cs-CZ" altLang="cs-CZ" sz="11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5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0" name="Obdélníkový bublinový popisek 36"/>
          <p:cNvSpPr>
            <a:spLocks noChangeArrowheads="1"/>
          </p:cNvSpPr>
          <p:nvPr/>
        </p:nvSpPr>
        <p:spPr bwMode="auto">
          <a:xfrm>
            <a:off x="5303838" y="-1579818"/>
            <a:ext cx="428625" cy="250825"/>
          </a:xfrm>
          <a:prstGeom prst="wedgeRectCallout">
            <a:avLst>
              <a:gd name="adj1" fmla="val -44736"/>
              <a:gd name="adj2" fmla="val 80347"/>
            </a:avLst>
          </a:prstGeom>
          <a:noFill/>
          <a:ln w="12700">
            <a:solidFill>
              <a:srgbClr val="BF8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rgbClr val="BF8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Obdélníkový bublinový popisek 14"/>
          <p:cNvSpPr>
            <a:spLocks noChangeArrowheads="1"/>
          </p:cNvSpPr>
          <p:nvPr/>
        </p:nvSpPr>
        <p:spPr bwMode="auto">
          <a:xfrm>
            <a:off x="2982913" y="-293713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4,2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" name="Obdélníkový bublinový popisek 28"/>
          <p:cNvSpPr>
            <a:spLocks noChangeArrowheads="1"/>
          </p:cNvSpPr>
          <p:nvPr/>
        </p:nvSpPr>
        <p:spPr bwMode="auto">
          <a:xfrm>
            <a:off x="4719638" y="-194018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4,1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1940442" y="4524153"/>
            <a:ext cx="4976037" cy="15098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6" name="Obdélník 85"/>
          <p:cNvSpPr/>
          <p:nvPr/>
        </p:nvSpPr>
        <p:spPr>
          <a:xfrm rot="21356533">
            <a:off x="1940441" y="3584681"/>
            <a:ext cx="4976037" cy="51885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7" name="Obdélník 86"/>
          <p:cNvSpPr/>
          <p:nvPr/>
        </p:nvSpPr>
        <p:spPr>
          <a:xfrm rot="21356533">
            <a:off x="1940441" y="3721552"/>
            <a:ext cx="4976037" cy="51885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1" name="Obdélník 90"/>
          <p:cNvSpPr/>
          <p:nvPr/>
        </p:nvSpPr>
        <p:spPr>
          <a:xfrm rot="21356533">
            <a:off x="1940798" y="3836183"/>
            <a:ext cx="4976037" cy="51885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3" name="Obdélník 92"/>
          <p:cNvSpPr/>
          <p:nvPr/>
        </p:nvSpPr>
        <p:spPr>
          <a:xfrm rot="21356533">
            <a:off x="1941085" y="3973536"/>
            <a:ext cx="4976037" cy="51885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4" name="Obdélník 93"/>
          <p:cNvSpPr/>
          <p:nvPr/>
        </p:nvSpPr>
        <p:spPr>
          <a:xfrm rot="21356533">
            <a:off x="1944335" y="4083570"/>
            <a:ext cx="4976037" cy="51885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5" name="Obdélník 94"/>
          <p:cNvSpPr/>
          <p:nvPr/>
        </p:nvSpPr>
        <p:spPr>
          <a:xfrm rot="21356533">
            <a:off x="1947924" y="4231415"/>
            <a:ext cx="4976037" cy="51885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2143815" y="4476431"/>
            <a:ext cx="67939" cy="67480"/>
          </a:xfrm>
          <a:prstGeom prst="ellipse">
            <a:avLst/>
          </a:prstGeom>
          <a:solidFill>
            <a:srgbClr val="FF00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6" name="Ovál 95"/>
          <p:cNvSpPr/>
          <p:nvPr/>
        </p:nvSpPr>
        <p:spPr>
          <a:xfrm>
            <a:off x="4149893" y="4483409"/>
            <a:ext cx="67939" cy="67480"/>
          </a:xfrm>
          <a:prstGeom prst="ellipse">
            <a:avLst/>
          </a:prstGeom>
          <a:solidFill>
            <a:srgbClr val="FF00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7" name="Ovál 96"/>
          <p:cNvSpPr/>
          <p:nvPr/>
        </p:nvSpPr>
        <p:spPr>
          <a:xfrm>
            <a:off x="6054114" y="4473123"/>
            <a:ext cx="67939" cy="67480"/>
          </a:xfrm>
          <a:prstGeom prst="ellipse">
            <a:avLst/>
          </a:prstGeom>
          <a:solidFill>
            <a:srgbClr val="FF00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 rot="21322865">
            <a:off x="1934920" y="3758405"/>
            <a:ext cx="75257" cy="7024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Obdélník 31"/>
          <p:cNvSpPr/>
          <p:nvPr/>
        </p:nvSpPr>
        <p:spPr>
          <a:xfrm rot="21322865">
            <a:off x="1934918" y="3895278"/>
            <a:ext cx="75257" cy="7024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Obdélník 32"/>
          <p:cNvSpPr/>
          <p:nvPr/>
        </p:nvSpPr>
        <p:spPr>
          <a:xfrm rot="21322865">
            <a:off x="1931025" y="4015013"/>
            <a:ext cx="75257" cy="7024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Obdélník 34"/>
          <p:cNvSpPr/>
          <p:nvPr/>
        </p:nvSpPr>
        <p:spPr>
          <a:xfrm rot="21322865">
            <a:off x="1931026" y="4136570"/>
            <a:ext cx="75257" cy="7024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Obdélník 35"/>
          <p:cNvSpPr/>
          <p:nvPr/>
        </p:nvSpPr>
        <p:spPr>
          <a:xfrm rot="21322865">
            <a:off x="1934917" y="4266041"/>
            <a:ext cx="75257" cy="7024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Obdélník 36"/>
          <p:cNvSpPr/>
          <p:nvPr/>
        </p:nvSpPr>
        <p:spPr>
          <a:xfrm rot="21322865">
            <a:off x="1943148" y="4393153"/>
            <a:ext cx="75257" cy="7024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719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6" grpId="0" animBg="1"/>
      <p:bldP spid="86" grpId="1" animBg="1"/>
      <p:bldP spid="87" grpId="0" animBg="1"/>
      <p:bldP spid="87" grpId="1" animBg="1"/>
      <p:bldP spid="91" grpId="0" animBg="1"/>
      <p:bldP spid="91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13" grpId="0" animBg="1"/>
      <p:bldP spid="96" grpId="0" animBg="1"/>
      <p:bldP spid="97" grpId="0" animBg="1"/>
      <p:bldP spid="6" grpId="0" animBg="1"/>
      <p:bldP spid="32" grpId="0" animBg="1"/>
      <p:bldP spid="33" grpId="0" animBg="1"/>
      <p:bldP spid="35" grpId="0" animBg="1"/>
      <p:bldP spid="36" grpId="0" animBg="1"/>
      <p:bldP spid="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ovéPole 4"/>
          <p:cNvSpPr txBox="1">
            <a:spLocks noChangeArrowheads="1"/>
          </p:cNvSpPr>
          <p:nvPr/>
        </p:nvSpPr>
        <p:spPr bwMode="auto">
          <a:xfrm>
            <a:off x="2470326" y="393055"/>
            <a:ext cx="469712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marL="342900" indent="-342900">
              <a:lnSpc>
                <a:spcPct val="90000"/>
              </a:lnSpc>
              <a:buNone/>
              <a:defRPr/>
            </a:pPr>
            <a:r>
              <a:rPr lang="cs-CZ" b="1" i="1" dirty="0">
                <a:latin typeface="Book Antiqua" pitchFamily="18" charset="0"/>
              </a:rPr>
              <a:t>Novoty pro STR: shrnutí</a:t>
            </a:r>
          </a:p>
        </p:txBody>
      </p:sp>
      <p:cxnSp>
        <p:nvCxnSpPr>
          <p:cNvPr id="7" name="Přímá spojovací čára 6"/>
          <p:cNvCxnSpPr>
            <a:cxnSpLocks noChangeShapeType="1"/>
          </p:cNvCxnSpPr>
          <p:nvPr/>
        </p:nvCxnSpPr>
        <p:spPr bwMode="auto">
          <a:xfrm>
            <a:off x="4200998" y="1617904"/>
            <a:ext cx="1117" cy="5153143"/>
          </a:xfrm>
          <a:prstGeom prst="line">
            <a:avLst/>
          </a:prstGeom>
          <a:noFill/>
          <a:ln w="57150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Přímá spojovací čára 8"/>
          <p:cNvCxnSpPr>
            <a:cxnSpLocks noChangeShapeType="1"/>
          </p:cNvCxnSpPr>
          <p:nvPr/>
        </p:nvCxnSpPr>
        <p:spPr bwMode="auto">
          <a:xfrm>
            <a:off x="1519238" y="4295854"/>
            <a:ext cx="5446712" cy="0"/>
          </a:xfrm>
          <a:prstGeom prst="line">
            <a:avLst/>
          </a:prstGeom>
          <a:noFill/>
          <a:ln w="57150" algn="ctr">
            <a:solidFill>
              <a:srgbClr val="0070C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Přímá spojovací čára 14"/>
          <p:cNvCxnSpPr>
            <a:cxnSpLocks noChangeShapeType="1"/>
          </p:cNvCxnSpPr>
          <p:nvPr/>
        </p:nvCxnSpPr>
        <p:spPr bwMode="auto">
          <a:xfrm flipH="1">
            <a:off x="3178968" y="2314935"/>
            <a:ext cx="1871663" cy="4470400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Přímá spojovací čára 18"/>
          <p:cNvCxnSpPr/>
          <p:nvPr/>
        </p:nvCxnSpPr>
        <p:spPr>
          <a:xfrm rot="10800000" flipV="1">
            <a:off x="1714500" y="2070460"/>
            <a:ext cx="4786313" cy="4714875"/>
          </a:xfrm>
          <a:prstGeom prst="line">
            <a:avLst/>
          </a:prstGeom>
          <a:ln w="57150" cmpd="tri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>
            <a:off x="1928813" y="2141897"/>
            <a:ext cx="4857750" cy="4572000"/>
          </a:xfrm>
          <a:prstGeom prst="line">
            <a:avLst/>
          </a:prstGeom>
          <a:ln w="76200" cmpd="tri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ovéPole 25"/>
          <p:cNvSpPr txBox="1">
            <a:spLocks noChangeArrowheads="1"/>
          </p:cNvSpPr>
          <p:nvPr/>
        </p:nvSpPr>
        <p:spPr bwMode="auto">
          <a:xfrm rot="16200000">
            <a:off x="2902446" y="1904137"/>
            <a:ext cx="1840841" cy="830997"/>
          </a:xfrm>
          <a:prstGeom prst="rect">
            <a:avLst/>
          </a:prstGeom>
          <a:solidFill>
            <a:schemeClr val="bg1">
              <a:alpha val="25098"/>
            </a:schemeClr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x=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</a:rPr>
              <a:t>0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;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T 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</a:rPr>
              <a:t>libovolné</a:t>
            </a:r>
            <a:endParaRPr lang="cs-CZ" altLang="cs-CZ" sz="2400" b="1" i="1" dirty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27" name="TextovéPole 26"/>
          <p:cNvSpPr txBox="1">
            <a:spLocks noChangeArrowheads="1"/>
          </p:cNvSpPr>
          <p:nvPr/>
        </p:nvSpPr>
        <p:spPr bwMode="auto">
          <a:xfrm>
            <a:off x="6019667" y="4392422"/>
            <a:ext cx="2844800" cy="460375"/>
          </a:xfrm>
          <a:prstGeom prst="rect">
            <a:avLst/>
          </a:prstGeom>
          <a:solidFill>
            <a:schemeClr val="bg1">
              <a:lumMod val="95000"/>
              <a:alpha val="25098"/>
            </a:schemeClr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  <a:cs typeface="+mn-cs"/>
              </a:rPr>
              <a:t>x; 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  <a:cs typeface="+mn-cs"/>
              </a:rPr>
              <a:t>současnost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  <a:cs typeface="+mn-cs"/>
              </a:rPr>
              <a:t> 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T 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  <a:cs typeface="+mn-cs"/>
              </a:rPr>
              <a:t>= 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  <a:cs typeface="+mn-cs"/>
              </a:rPr>
              <a:t>0</a:t>
            </a:r>
          </a:p>
        </p:txBody>
      </p:sp>
      <p:sp>
        <p:nvSpPr>
          <p:cNvPr id="29" name="TextovéPole 28"/>
          <p:cNvSpPr txBox="1">
            <a:spLocks noChangeArrowheads="1"/>
          </p:cNvSpPr>
          <p:nvPr/>
        </p:nvSpPr>
        <p:spPr bwMode="auto">
          <a:xfrm rot="17485523">
            <a:off x="3859961" y="1942607"/>
            <a:ext cx="1807752" cy="461665"/>
          </a:xfrm>
          <a:prstGeom prst="rect">
            <a:avLst/>
          </a:prstGeom>
          <a:solidFill>
            <a:srgbClr val="CC0000">
              <a:alpha val="16078"/>
            </a:srgbClr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None/>
            </a:pPr>
            <a:r>
              <a:rPr lang="cs-CZ" altLang="cs-CZ" sz="2400" i="1" dirty="0">
                <a:solidFill>
                  <a:srgbClr val="FF0000"/>
                </a:solidFill>
                <a:latin typeface="Book Antiqua" pitchFamily="18" charset="0"/>
              </a:rPr>
              <a:t>x‘=</a:t>
            </a:r>
            <a:r>
              <a:rPr lang="cs-CZ" altLang="cs-CZ" sz="2400" dirty="0">
                <a:solidFill>
                  <a:srgbClr val="FF0000"/>
                </a:solidFill>
                <a:latin typeface="Book Antiqua" pitchFamily="18" charset="0"/>
              </a:rPr>
              <a:t>0</a:t>
            </a:r>
            <a:r>
              <a:rPr lang="cs-CZ" altLang="cs-CZ" sz="2400" i="1" dirty="0">
                <a:solidFill>
                  <a:srgbClr val="FF3300"/>
                </a:solidFill>
                <a:latin typeface="Book Antiqua" pitchFamily="18" charset="0"/>
              </a:rPr>
              <a:t>; T</a:t>
            </a:r>
            <a:r>
              <a:rPr lang="en-US" altLang="cs-CZ" sz="2400" i="1" dirty="0">
                <a:solidFill>
                  <a:srgbClr val="FF3300"/>
                </a:solidFill>
                <a:latin typeface="Book Antiqua" pitchFamily="18" charset="0"/>
              </a:rPr>
              <a:t>’</a:t>
            </a:r>
            <a:r>
              <a:rPr lang="cs-CZ" altLang="cs-CZ" sz="2400" i="1" dirty="0">
                <a:solidFill>
                  <a:srgbClr val="FF3300"/>
                </a:solidFill>
                <a:latin typeface="Book Antiqua" pitchFamily="18" charset="0"/>
              </a:rPr>
              <a:t> </a:t>
            </a:r>
            <a:r>
              <a:rPr lang="cs-CZ" altLang="cs-CZ" sz="2400" dirty="0">
                <a:solidFill>
                  <a:srgbClr val="FF3300"/>
                </a:solidFill>
                <a:latin typeface="Book Antiqua" pitchFamily="18" charset="0"/>
              </a:rPr>
              <a:t>lib.</a:t>
            </a:r>
            <a:endParaRPr lang="cs-CZ" altLang="cs-CZ" sz="2400" b="1" i="1" dirty="0">
              <a:solidFill>
                <a:srgbClr val="FF3300"/>
              </a:solidFill>
              <a:latin typeface="Book Antiqua" pitchFamily="18" charset="0"/>
            </a:endParaRPr>
          </a:p>
        </p:txBody>
      </p:sp>
      <p:sp>
        <p:nvSpPr>
          <p:cNvPr id="30" name="TextovéPole 29"/>
          <p:cNvSpPr txBox="1">
            <a:spLocks noChangeArrowheads="1"/>
          </p:cNvSpPr>
          <p:nvPr/>
        </p:nvSpPr>
        <p:spPr bwMode="auto">
          <a:xfrm rot="20166673">
            <a:off x="5794841" y="3022166"/>
            <a:ext cx="3020817" cy="461665"/>
          </a:xfrm>
          <a:prstGeom prst="rect">
            <a:avLst/>
          </a:prstGeom>
          <a:solidFill>
            <a:srgbClr val="FF0000">
              <a:alpha val="2509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 noProof="1">
                <a:solidFill>
                  <a:srgbClr val="FF0000"/>
                </a:solidFill>
                <a:latin typeface="Book Antiqua" pitchFamily="18" charset="0"/>
              </a:rPr>
              <a:t>x</a:t>
            </a:r>
            <a:r>
              <a:rPr lang="en-US" altLang="cs-CZ" sz="2400" i="1" dirty="0">
                <a:solidFill>
                  <a:srgbClr val="FF0000"/>
                </a:solidFill>
                <a:latin typeface="Book Antiqua" pitchFamily="18" charset="0"/>
              </a:rPr>
              <a:t>’</a:t>
            </a:r>
            <a:r>
              <a:rPr lang="cs-CZ" altLang="cs-CZ" sz="2400" i="1" dirty="0">
                <a:solidFill>
                  <a:srgbClr val="FF0000"/>
                </a:solidFill>
                <a:latin typeface="Book Antiqua" pitchFamily="18" charset="0"/>
              </a:rPr>
              <a:t>; </a:t>
            </a:r>
            <a:r>
              <a:rPr lang="cs-CZ" altLang="cs-CZ" sz="2400" dirty="0">
                <a:solidFill>
                  <a:srgbClr val="FF3300"/>
                </a:solidFill>
                <a:latin typeface="Book Antiqua" pitchFamily="18" charset="0"/>
              </a:rPr>
              <a:t>současnost</a:t>
            </a:r>
            <a:r>
              <a:rPr lang="cs-CZ" altLang="cs-CZ" sz="2400" i="1" dirty="0">
                <a:solidFill>
                  <a:srgbClr val="FF3300"/>
                </a:solidFill>
                <a:latin typeface="Book Antiqua" pitchFamily="18" charset="0"/>
              </a:rPr>
              <a:t> T</a:t>
            </a:r>
            <a:r>
              <a:rPr lang="en-US" altLang="cs-CZ" sz="2400" i="1" dirty="0">
                <a:solidFill>
                  <a:srgbClr val="FF3300"/>
                </a:solidFill>
                <a:latin typeface="Book Antiqua" pitchFamily="18" charset="0"/>
              </a:rPr>
              <a:t>’</a:t>
            </a:r>
            <a:r>
              <a:rPr lang="cs-CZ" altLang="cs-CZ" sz="2400" i="1" dirty="0">
                <a:solidFill>
                  <a:srgbClr val="FF3300"/>
                </a:solidFill>
                <a:latin typeface="Book Antiqua" pitchFamily="18" charset="0"/>
              </a:rPr>
              <a:t> = </a:t>
            </a:r>
            <a:r>
              <a:rPr lang="cs-CZ" altLang="cs-CZ" sz="2400" dirty="0">
                <a:solidFill>
                  <a:srgbClr val="FF3300"/>
                </a:solidFill>
                <a:latin typeface="Book Antiqua" pitchFamily="18" charset="0"/>
              </a:rPr>
              <a:t>0</a:t>
            </a:r>
          </a:p>
        </p:txBody>
      </p:sp>
      <p:sp>
        <p:nvSpPr>
          <p:cNvPr id="2" name="TextovéPole 28"/>
          <p:cNvSpPr txBox="1">
            <a:spLocks noChangeArrowheads="1"/>
          </p:cNvSpPr>
          <p:nvPr/>
        </p:nvSpPr>
        <p:spPr bwMode="auto">
          <a:xfrm>
            <a:off x="6451002" y="1720398"/>
            <a:ext cx="1006475" cy="376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 b="1" i="1" dirty="0">
                <a:solidFill>
                  <a:schemeClr val="tx1"/>
                </a:solidFill>
                <a:latin typeface="Book Antiqua" pitchFamily="18" charset="0"/>
              </a:rPr>
              <a:t>světlo</a:t>
            </a:r>
          </a:p>
        </p:txBody>
      </p:sp>
      <p:sp>
        <p:nvSpPr>
          <p:cNvPr id="24604" name="Text Box 28"/>
          <p:cNvSpPr txBox="1">
            <a:spLocks noChangeArrowheads="1"/>
          </p:cNvSpPr>
          <p:nvPr/>
        </p:nvSpPr>
        <p:spPr bwMode="auto">
          <a:xfrm>
            <a:off x="641350" y="1754547"/>
            <a:ext cx="4095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b="1" i="1" dirty="0">
                <a:solidFill>
                  <a:srgbClr val="0070C0"/>
                </a:solidFill>
                <a:latin typeface="Book Antiqua" pitchFamily="18" charset="0"/>
              </a:rPr>
              <a:t>S</a:t>
            </a:r>
            <a:endParaRPr lang="en-US" altLang="cs-CZ" b="1" i="1" dirty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24605" name="Text Box 29"/>
          <p:cNvSpPr txBox="1">
            <a:spLocks noChangeArrowheads="1"/>
          </p:cNvSpPr>
          <p:nvPr/>
        </p:nvSpPr>
        <p:spPr bwMode="auto">
          <a:xfrm>
            <a:off x="603250" y="2176822"/>
            <a:ext cx="5222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b="1" i="1" dirty="0">
                <a:solidFill>
                  <a:srgbClr val="FF0000"/>
                </a:solidFill>
                <a:latin typeface="Book Antiqua" pitchFamily="18" charset="0"/>
              </a:rPr>
              <a:t>S</a:t>
            </a:r>
            <a:r>
              <a:rPr lang="en-GB" altLang="cs-CZ" b="1" i="1" dirty="0">
                <a:solidFill>
                  <a:srgbClr val="FF0000"/>
                </a:solidFill>
                <a:latin typeface="Book Antiqua" pitchFamily="18" charset="0"/>
              </a:rPr>
              <a:t>’</a:t>
            </a:r>
            <a:endParaRPr lang="en-US" altLang="cs-CZ" b="1" i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cxnSp>
        <p:nvCxnSpPr>
          <p:cNvPr id="39" name="Přímá spojovací čára 20"/>
          <p:cNvCxnSpPr/>
          <p:nvPr/>
        </p:nvCxnSpPr>
        <p:spPr>
          <a:xfrm>
            <a:off x="2081213" y="2294297"/>
            <a:ext cx="4857750" cy="4572000"/>
          </a:xfrm>
          <a:prstGeom prst="line">
            <a:avLst/>
          </a:prstGeom>
          <a:ln w="31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římá spojovací čára 18"/>
          <p:cNvCxnSpPr/>
          <p:nvPr/>
        </p:nvCxnSpPr>
        <p:spPr>
          <a:xfrm rot="10800000" flipV="1">
            <a:off x="1608138" y="2164122"/>
            <a:ext cx="4786312" cy="4714875"/>
          </a:xfrm>
          <a:prstGeom prst="line">
            <a:avLst/>
          </a:prstGeom>
          <a:ln w="31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ovéPole 4"/>
          <p:cNvSpPr txBox="1">
            <a:spLocks noChangeArrowheads="1"/>
          </p:cNvSpPr>
          <p:nvPr/>
        </p:nvSpPr>
        <p:spPr bwMode="auto">
          <a:xfrm>
            <a:off x="1004888" y="1808522"/>
            <a:ext cx="1104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</a:rPr>
              <a:t>(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cs-CZ" altLang="cs-CZ" sz="2400" baseline="-25000" dirty="0">
                <a:solidFill>
                  <a:srgbClr val="0070C0"/>
                </a:solidFill>
                <a:latin typeface="Book Antiqua" pitchFamily="18" charset="0"/>
              </a:rPr>
              <a:t>  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</a:rPr>
              <a:t>; 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x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</a:rPr>
              <a:t>)</a:t>
            </a:r>
          </a:p>
        </p:txBody>
      </p:sp>
      <p:sp>
        <p:nvSpPr>
          <p:cNvPr id="69" name="TextovéPole 68"/>
          <p:cNvSpPr txBox="1">
            <a:spLocks noChangeArrowheads="1"/>
          </p:cNvSpPr>
          <p:nvPr/>
        </p:nvSpPr>
        <p:spPr bwMode="auto">
          <a:xfrm>
            <a:off x="1017588" y="2230797"/>
            <a:ext cx="13350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2400" dirty="0">
                <a:solidFill>
                  <a:srgbClr val="FF0000"/>
                </a:solidFill>
                <a:latin typeface="Book Antiqua" pitchFamily="18" charset="0"/>
              </a:rPr>
              <a:t>(</a:t>
            </a:r>
            <a:r>
              <a:rPr lang="cs-CZ" altLang="cs-CZ" sz="2400" i="1" dirty="0">
                <a:solidFill>
                  <a:srgbClr val="FF3300"/>
                </a:solidFill>
                <a:latin typeface="Book Antiqua" pitchFamily="18" charset="0"/>
              </a:rPr>
              <a:t>T‘</a:t>
            </a:r>
            <a:r>
              <a:rPr lang="cs-CZ" altLang="cs-CZ" sz="2400" baseline="-25000" dirty="0">
                <a:solidFill>
                  <a:srgbClr val="FF3300"/>
                </a:solidFill>
                <a:latin typeface="Book Antiqua" pitchFamily="18" charset="0"/>
              </a:rPr>
              <a:t> </a:t>
            </a:r>
            <a:r>
              <a:rPr lang="cs-CZ" altLang="cs-CZ" sz="2400" dirty="0">
                <a:solidFill>
                  <a:srgbClr val="FF3300"/>
                </a:solidFill>
                <a:latin typeface="Book Antiqua" pitchFamily="18" charset="0"/>
              </a:rPr>
              <a:t>; </a:t>
            </a:r>
            <a:r>
              <a:rPr lang="cs-CZ" altLang="cs-CZ" sz="2400" i="1" dirty="0">
                <a:solidFill>
                  <a:srgbClr val="FF0000"/>
                </a:solidFill>
                <a:latin typeface="Book Antiqua" pitchFamily="18" charset="0"/>
              </a:rPr>
              <a:t>x‘</a:t>
            </a:r>
            <a:r>
              <a:rPr lang="cs-CZ" altLang="cs-CZ" sz="2400" dirty="0">
                <a:solidFill>
                  <a:srgbClr val="FF0000"/>
                </a:solidFill>
                <a:latin typeface="Book Antiqua" pitchFamily="18" charset="0"/>
              </a:rPr>
              <a:t>)</a:t>
            </a:r>
            <a:r>
              <a:rPr lang="cs-CZ" altLang="cs-CZ" sz="2400" i="1" dirty="0">
                <a:solidFill>
                  <a:srgbClr val="FF0000"/>
                </a:solidFill>
                <a:latin typeface="Book Antiqua" pitchFamily="18" charset="0"/>
              </a:rPr>
              <a:t>‘</a:t>
            </a:r>
          </a:p>
          <a:p>
            <a:pPr eaLnBrk="1" hangingPunct="1"/>
            <a:r>
              <a:rPr lang="cs-CZ" altLang="cs-CZ" sz="2400" dirty="0">
                <a:latin typeface="Book Antiqua" pitchFamily="18" charset="0"/>
              </a:rPr>
              <a:t>časy</a:t>
            </a:r>
          </a:p>
          <a:p>
            <a:pPr eaLnBrk="1" hangingPunct="1"/>
            <a:r>
              <a:rPr lang="cs-CZ" altLang="cs-CZ" sz="2400" dirty="0">
                <a:latin typeface="Book Antiqua" pitchFamily="18" charset="0"/>
              </a:rPr>
              <a:t>délky</a:t>
            </a:r>
          </a:p>
        </p:txBody>
      </p:sp>
      <p:sp>
        <p:nvSpPr>
          <p:cNvPr id="71" name="Zástupný symbol pro datum 7"/>
          <p:cNvSpPr txBox="1">
            <a:spLocks noGrp="1"/>
          </p:cNvSpPr>
          <p:nvPr/>
        </p:nvSpPr>
        <p:spPr bwMode="auto">
          <a:xfrm>
            <a:off x="6477000" y="-49164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33" name="Ovál 32"/>
          <p:cNvSpPr/>
          <p:nvPr/>
        </p:nvSpPr>
        <p:spPr>
          <a:xfrm>
            <a:off x="4150790" y="3379172"/>
            <a:ext cx="112713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4" name="Ovál 33"/>
          <p:cNvSpPr/>
          <p:nvPr/>
        </p:nvSpPr>
        <p:spPr>
          <a:xfrm>
            <a:off x="4162425" y="5203517"/>
            <a:ext cx="112713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5" name="Ovál 34"/>
          <p:cNvSpPr/>
          <p:nvPr/>
        </p:nvSpPr>
        <p:spPr>
          <a:xfrm>
            <a:off x="5102349" y="4238704"/>
            <a:ext cx="112713" cy="11430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6" name="Ovál 35"/>
          <p:cNvSpPr/>
          <p:nvPr/>
        </p:nvSpPr>
        <p:spPr>
          <a:xfrm>
            <a:off x="3195334" y="4237593"/>
            <a:ext cx="112713" cy="11430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cxnSp>
        <p:nvCxnSpPr>
          <p:cNvPr id="37" name="Přímá spojovací čára 22"/>
          <p:cNvCxnSpPr>
            <a:cxnSpLocks noChangeShapeType="1"/>
          </p:cNvCxnSpPr>
          <p:nvPr/>
        </p:nvCxnSpPr>
        <p:spPr bwMode="auto">
          <a:xfrm flipH="1">
            <a:off x="785813" y="3097572"/>
            <a:ext cx="6162675" cy="2687638"/>
          </a:xfrm>
          <a:prstGeom prst="line">
            <a:avLst/>
          </a:prstGeom>
          <a:noFill/>
          <a:ln w="57150" algn="ctr">
            <a:solidFill>
              <a:srgbClr val="FF33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Ovál 37"/>
          <p:cNvSpPr/>
          <p:nvPr/>
        </p:nvSpPr>
        <p:spPr>
          <a:xfrm>
            <a:off x="4564308" y="3295152"/>
            <a:ext cx="112712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>
              <a:solidFill>
                <a:schemeClr val="tx1"/>
              </a:solidFill>
            </a:endParaRPr>
          </a:p>
        </p:txBody>
      </p:sp>
      <p:sp>
        <p:nvSpPr>
          <p:cNvPr id="42" name="TextovéPole 41"/>
          <p:cNvSpPr txBox="1">
            <a:spLocks noChangeArrowheads="1"/>
          </p:cNvSpPr>
          <p:nvPr/>
        </p:nvSpPr>
        <p:spPr bwMode="auto">
          <a:xfrm>
            <a:off x="4610819" y="3260103"/>
            <a:ext cx="293808" cy="383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/>
              <a:t>1</a:t>
            </a:r>
          </a:p>
        </p:txBody>
      </p:sp>
      <p:sp>
        <p:nvSpPr>
          <p:cNvPr id="43" name="TextovéPole 42"/>
          <p:cNvSpPr txBox="1">
            <a:spLocks noChangeArrowheads="1"/>
          </p:cNvSpPr>
          <p:nvPr/>
        </p:nvSpPr>
        <p:spPr bwMode="auto">
          <a:xfrm>
            <a:off x="5190518" y="3770672"/>
            <a:ext cx="31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>
                <a:solidFill>
                  <a:srgbClr val="7030A0"/>
                </a:solidFill>
              </a:rPr>
              <a:t>1</a:t>
            </a:r>
          </a:p>
        </p:txBody>
      </p:sp>
      <p:sp>
        <p:nvSpPr>
          <p:cNvPr id="44" name="TextovéPole 43"/>
          <p:cNvSpPr txBox="1">
            <a:spLocks noChangeArrowheads="1"/>
          </p:cNvSpPr>
          <p:nvPr/>
        </p:nvSpPr>
        <p:spPr bwMode="auto">
          <a:xfrm>
            <a:off x="3413125" y="5140685"/>
            <a:ext cx="388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/>
              <a:t>-1</a:t>
            </a:r>
          </a:p>
        </p:txBody>
      </p:sp>
      <p:sp>
        <p:nvSpPr>
          <p:cNvPr id="45" name="TextovéPole 44"/>
          <p:cNvSpPr txBox="1">
            <a:spLocks noChangeArrowheads="1"/>
          </p:cNvSpPr>
          <p:nvPr/>
        </p:nvSpPr>
        <p:spPr bwMode="auto">
          <a:xfrm>
            <a:off x="2865800" y="4428632"/>
            <a:ext cx="390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>
                <a:solidFill>
                  <a:srgbClr val="7030A0"/>
                </a:solidFill>
              </a:rPr>
              <a:t>-1</a:t>
            </a:r>
          </a:p>
        </p:txBody>
      </p:sp>
      <p:sp>
        <p:nvSpPr>
          <p:cNvPr id="46" name="Ovál 45"/>
          <p:cNvSpPr/>
          <p:nvPr/>
        </p:nvSpPr>
        <p:spPr>
          <a:xfrm>
            <a:off x="5164139" y="3789912"/>
            <a:ext cx="112712" cy="11430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>
              <a:ln>
                <a:solidFill>
                  <a:srgbClr val="7030A0"/>
                </a:solidFill>
              </a:ln>
            </a:endParaRPr>
          </a:p>
        </p:txBody>
      </p:sp>
      <p:sp>
        <p:nvSpPr>
          <p:cNvPr id="48" name="Ovál 47"/>
          <p:cNvSpPr/>
          <p:nvPr/>
        </p:nvSpPr>
        <p:spPr>
          <a:xfrm>
            <a:off x="3732640" y="5268175"/>
            <a:ext cx="112712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49" name="Ovál 48"/>
          <p:cNvSpPr/>
          <p:nvPr/>
        </p:nvSpPr>
        <p:spPr>
          <a:xfrm>
            <a:off x="3161628" y="4651137"/>
            <a:ext cx="112712" cy="11430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50" name="TextovéPole 49"/>
          <p:cNvSpPr txBox="1">
            <a:spLocks noChangeArrowheads="1"/>
          </p:cNvSpPr>
          <p:nvPr/>
        </p:nvSpPr>
        <p:spPr bwMode="auto">
          <a:xfrm>
            <a:off x="3939292" y="3351931"/>
            <a:ext cx="312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/>
              <a:t>1</a:t>
            </a:r>
          </a:p>
        </p:txBody>
      </p:sp>
      <p:sp>
        <p:nvSpPr>
          <p:cNvPr id="51" name="TextovéPole 50"/>
          <p:cNvSpPr txBox="1">
            <a:spLocks noChangeArrowheads="1"/>
          </p:cNvSpPr>
          <p:nvPr/>
        </p:nvSpPr>
        <p:spPr bwMode="auto">
          <a:xfrm>
            <a:off x="4917060" y="4241047"/>
            <a:ext cx="2859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>
                <a:solidFill>
                  <a:srgbClr val="7030A0"/>
                </a:solidFill>
              </a:rPr>
              <a:t>1</a:t>
            </a:r>
          </a:p>
        </p:txBody>
      </p:sp>
      <p:sp>
        <p:nvSpPr>
          <p:cNvPr id="52" name="TextovéPole 51"/>
          <p:cNvSpPr txBox="1">
            <a:spLocks noChangeArrowheads="1"/>
          </p:cNvSpPr>
          <p:nvPr/>
        </p:nvSpPr>
        <p:spPr bwMode="auto">
          <a:xfrm>
            <a:off x="2898970" y="3957934"/>
            <a:ext cx="3889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>
                <a:solidFill>
                  <a:srgbClr val="7030A0"/>
                </a:solidFill>
              </a:rPr>
              <a:t>-1</a:t>
            </a:r>
          </a:p>
        </p:txBody>
      </p:sp>
      <p:sp>
        <p:nvSpPr>
          <p:cNvPr id="53" name="TextovéPole 52"/>
          <p:cNvSpPr txBox="1">
            <a:spLocks noChangeArrowheads="1"/>
          </p:cNvSpPr>
          <p:nvPr/>
        </p:nvSpPr>
        <p:spPr bwMode="auto">
          <a:xfrm>
            <a:off x="4212572" y="4964900"/>
            <a:ext cx="390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/>
              <a:t>-1</a:t>
            </a:r>
          </a:p>
        </p:txBody>
      </p:sp>
      <p:sp>
        <p:nvSpPr>
          <p:cNvPr id="12" name="Volný tvar 11"/>
          <p:cNvSpPr/>
          <p:nvPr/>
        </p:nvSpPr>
        <p:spPr>
          <a:xfrm>
            <a:off x="1911350" y="5272436"/>
            <a:ext cx="4452453" cy="1441461"/>
          </a:xfrm>
          <a:custGeom>
            <a:avLst/>
            <a:gdLst>
              <a:gd name="connsiteX0" fmla="*/ 0 w 4462585"/>
              <a:gd name="connsiteY0" fmla="*/ 1573089 h 1573089"/>
              <a:gd name="connsiteX1" fmla="*/ 1672492 w 4462585"/>
              <a:gd name="connsiteY1" fmla="*/ 119428 h 1573089"/>
              <a:gd name="connsiteX2" fmla="*/ 3212123 w 4462585"/>
              <a:gd name="connsiteY2" fmla="*/ 221028 h 1573089"/>
              <a:gd name="connsiteX3" fmla="*/ 4462585 w 4462585"/>
              <a:gd name="connsiteY3" fmla="*/ 1315182 h 157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2585" h="1573089">
                <a:moveTo>
                  <a:pt x="0" y="1573089"/>
                </a:moveTo>
                <a:cubicBezTo>
                  <a:pt x="568569" y="958930"/>
                  <a:pt x="1137138" y="344771"/>
                  <a:pt x="1672492" y="119428"/>
                </a:cubicBezTo>
                <a:cubicBezTo>
                  <a:pt x="2207846" y="-105915"/>
                  <a:pt x="2747108" y="21736"/>
                  <a:pt x="3212123" y="221028"/>
                </a:cubicBezTo>
                <a:cubicBezTo>
                  <a:pt x="3677138" y="420320"/>
                  <a:pt x="4243754" y="1117192"/>
                  <a:pt x="4462585" y="131518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4" name="Volný tvar 53"/>
          <p:cNvSpPr/>
          <p:nvPr/>
        </p:nvSpPr>
        <p:spPr>
          <a:xfrm flipV="1">
            <a:off x="2016855" y="2067453"/>
            <a:ext cx="4166533" cy="1359526"/>
          </a:xfrm>
          <a:custGeom>
            <a:avLst/>
            <a:gdLst>
              <a:gd name="connsiteX0" fmla="*/ 0 w 4462585"/>
              <a:gd name="connsiteY0" fmla="*/ 1573089 h 1573089"/>
              <a:gd name="connsiteX1" fmla="*/ 1672492 w 4462585"/>
              <a:gd name="connsiteY1" fmla="*/ 119428 h 1573089"/>
              <a:gd name="connsiteX2" fmla="*/ 3212123 w 4462585"/>
              <a:gd name="connsiteY2" fmla="*/ 221028 h 1573089"/>
              <a:gd name="connsiteX3" fmla="*/ 4462585 w 4462585"/>
              <a:gd name="connsiteY3" fmla="*/ 1315182 h 157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2585" h="1573089">
                <a:moveTo>
                  <a:pt x="0" y="1573089"/>
                </a:moveTo>
                <a:cubicBezTo>
                  <a:pt x="568569" y="958930"/>
                  <a:pt x="1137138" y="344771"/>
                  <a:pt x="1672492" y="119428"/>
                </a:cubicBezTo>
                <a:cubicBezTo>
                  <a:pt x="2207846" y="-105915"/>
                  <a:pt x="2747108" y="21736"/>
                  <a:pt x="3212123" y="221028"/>
                </a:cubicBezTo>
                <a:cubicBezTo>
                  <a:pt x="3677138" y="420320"/>
                  <a:pt x="4243754" y="1117192"/>
                  <a:pt x="4462585" y="131518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5" name="Volný tvar 54"/>
          <p:cNvSpPr/>
          <p:nvPr/>
        </p:nvSpPr>
        <p:spPr>
          <a:xfrm rot="16200000" flipV="1">
            <a:off x="265023" y="3674533"/>
            <a:ext cx="4371975" cy="1599293"/>
          </a:xfrm>
          <a:custGeom>
            <a:avLst/>
            <a:gdLst>
              <a:gd name="connsiteX0" fmla="*/ 0 w 4462585"/>
              <a:gd name="connsiteY0" fmla="*/ 1573089 h 1573089"/>
              <a:gd name="connsiteX1" fmla="*/ 1672492 w 4462585"/>
              <a:gd name="connsiteY1" fmla="*/ 119428 h 1573089"/>
              <a:gd name="connsiteX2" fmla="*/ 3212123 w 4462585"/>
              <a:gd name="connsiteY2" fmla="*/ 221028 h 1573089"/>
              <a:gd name="connsiteX3" fmla="*/ 4462585 w 4462585"/>
              <a:gd name="connsiteY3" fmla="*/ 1315182 h 157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2585" h="1573089">
                <a:moveTo>
                  <a:pt x="0" y="1573089"/>
                </a:moveTo>
                <a:cubicBezTo>
                  <a:pt x="568569" y="958930"/>
                  <a:pt x="1137138" y="344771"/>
                  <a:pt x="1672492" y="119428"/>
                </a:cubicBezTo>
                <a:cubicBezTo>
                  <a:pt x="2207846" y="-105915"/>
                  <a:pt x="2747108" y="21736"/>
                  <a:pt x="3212123" y="221028"/>
                </a:cubicBezTo>
                <a:cubicBezTo>
                  <a:pt x="3677138" y="420320"/>
                  <a:pt x="4243754" y="1117192"/>
                  <a:pt x="4462585" y="1315182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6" name="Volný tvar 55"/>
          <p:cNvSpPr/>
          <p:nvPr/>
        </p:nvSpPr>
        <p:spPr>
          <a:xfrm rot="16200000">
            <a:off x="3759327" y="3581257"/>
            <a:ext cx="4371975" cy="1584933"/>
          </a:xfrm>
          <a:custGeom>
            <a:avLst/>
            <a:gdLst>
              <a:gd name="connsiteX0" fmla="*/ 0 w 4462585"/>
              <a:gd name="connsiteY0" fmla="*/ 1573089 h 1573089"/>
              <a:gd name="connsiteX1" fmla="*/ 1672492 w 4462585"/>
              <a:gd name="connsiteY1" fmla="*/ 119428 h 1573089"/>
              <a:gd name="connsiteX2" fmla="*/ 3212123 w 4462585"/>
              <a:gd name="connsiteY2" fmla="*/ 221028 h 1573089"/>
              <a:gd name="connsiteX3" fmla="*/ 4462585 w 4462585"/>
              <a:gd name="connsiteY3" fmla="*/ 1315182 h 157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2585" h="1573089">
                <a:moveTo>
                  <a:pt x="0" y="1573089"/>
                </a:moveTo>
                <a:cubicBezTo>
                  <a:pt x="568569" y="958930"/>
                  <a:pt x="1137138" y="344771"/>
                  <a:pt x="1672492" y="119428"/>
                </a:cubicBezTo>
                <a:cubicBezTo>
                  <a:pt x="2207846" y="-105915"/>
                  <a:pt x="2747108" y="21736"/>
                  <a:pt x="3212123" y="221028"/>
                </a:cubicBezTo>
                <a:cubicBezTo>
                  <a:pt x="3677138" y="420320"/>
                  <a:pt x="4243754" y="1117192"/>
                  <a:pt x="4462585" y="1315182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Ovál 2"/>
          <p:cNvSpPr/>
          <p:nvPr/>
        </p:nvSpPr>
        <p:spPr>
          <a:xfrm>
            <a:off x="5548875" y="3975100"/>
            <a:ext cx="45719" cy="4598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6" name="Přímá spojnice se šipkou 5"/>
          <p:cNvCxnSpPr/>
          <p:nvPr/>
        </p:nvCxnSpPr>
        <p:spPr>
          <a:xfrm flipH="1">
            <a:off x="4240688" y="3998920"/>
            <a:ext cx="1331048" cy="20796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se šipkou 15"/>
          <p:cNvCxnSpPr/>
          <p:nvPr/>
        </p:nvCxnSpPr>
        <p:spPr>
          <a:xfrm flipH="1">
            <a:off x="5572054" y="4002170"/>
            <a:ext cx="808" cy="271053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se šipkou 17"/>
          <p:cNvCxnSpPr>
            <a:stCxn id="3" idx="2"/>
          </p:cNvCxnSpPr>
          <p:nvPr/>
        </p:nvCxnSpPr>
        <p:spPr>
          <a:xfrm flipH="1">
            <a:off x="4133850" y="3998094"/>
            <a:ext cx="1415025" cy="570731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se šipkou 21"/>
          <p:cNvCxnSpPr/>
          <p:nvPr/>
        </p:nvCxnSpPr>
        <p:spPr>
          <a:xfrm flipV="1">
            <a:off x="5559658" y="3668918"/>
            <a:ext cx="96752" cy="32917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ovéPole 3"/>
          <p:cNvSpPr txBox="1"/>
          <p:nvPr/>
        </p:nvSpPr>
        <p:spPr>
          <a:xfrm>
            <a:off x="1343173" y="3797816"/>
            <a:ext cx="577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cap="small" dirty="0">
                <a:solidFill>
                  <a:srgbClr val="0070C0"/>
                </a:solidFill>
              </a:rPr>
              <a:t>teď</a:t>
            </a:r>
          </a:p>
        </p:txBody>
      </p:sp>
      <p:sp>
        <p:nvSpPr>
          <p:cNvPr id="47" name="TextovéPole 46"/>
          <p:cNvSpPr txBox="1"/>
          <p:nvPr/>
        </p:nvSpPr>
        <p:spPr>
          <a:xfrm rot="20260281">
            <a:off x="960443" y="5148534"/>
            <a:ext cx="577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cap="small" dirty="0">
                <a:solidFill>
                  <a:srgbClr val="C00000"/>
                </a:solidFill>
              </a:rPr>
              <a:t>teď</a:t>
            </a:r>
          </a:p>
        </p:txBody>
      </p:sp>
      <p:sp>
        <p:nvSpPr>
          <p:cNvPr id="57" name="TextovéPole 56"/>
          <p:cNvSpPr txBox="1"/>
          <p:nvPr/>
        </p:nvSpPr>
        <p:spPr>
          <a:xfrm rot="17526923">
            <a:off x="2974982" y="6005184"/>
            <a:ext cx="937793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cap="small" dirty="0">
                <a:solidFill>
                  <a:srgbClr val="C00000"/>
                </a:solidFill>
              </a:rPr>
              <a:t>tady</a:t>
            </a:r>
            <a:r>
              <a:rPr lang="cs-CZ" b="1" cap="small" dirty="0">
                <a:solidFill>
                  <a:srgbClr val="0070C0"/>
                </a:solidFill>
              </a:rPr>
              <a:t/>
            </a:r>
            <a:br>
              <a:rPr lang="cs-CZ" b="1" cap="small" dirty="0">
                <a:solidFill>
                  <a:srgbClr val="0070C0"/>
                </a:solidFill>
              </a:rPr>
            </a:br>
            <a:r>
              <a:rPr lang="cs-CZ" sz="1100" b="1" cap="small" dirty="0">
                <a:solidFill>
                  <a:srgbClr val="C00000"/>
                </a:solidFill>
              </a:rPr>
              <a:t>světočára</a:t>
            </a:r>
          </a:p>
          <a:p>
            <a:endParaRPr lang="cs-CZ" b="1" cap="small" dirty="0">
              <a:solidFill>
                <a:srgbClr val="C00000"/>
              </a:solidFill>
            </a:endParaRPr>
          </a:p>
        </p:txBody>
      </p:sp>
      <p:sp>
        <p:nvSpPr>
          <p:cNvPr id="58" name="TextovéPole 57"/>
          <p:cNvSpPr txBox="1"/>
          <p:nvPr/>
        </p:nvSpPr>
        <p:spPr>
          <a:xfrm rot="16200000">
            <a:off x="3580044" y="5895610"/>
            <a:ext cx="116940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cap="small" dirty="0">
                <a:solidFill>
                  <a:srgbClr val="0070C0"/>
                </a:solidFill>
              </a:rPr>
              <a:t>Tady</a:t>
            </a:r>
            <a:br>
              <a:rPr lang="cs-CZ" b="1" cap="small" dirty="0">
                <a:solidFill>
                  <a:srgbClr val="0070C0"/>
                </a:solidFill>
              </a:rPr>
            </a:br>
            <a:r>
              <a:rPr lang="cs-CZ" sz="1100" b="1" cap="small" dirty="0">
                <a:solidFill>
                  <a:srgbClr val="0070C0"/>
                </a:solidFill>
              </a:rPr>
              <a:t>světočára</a:t>
            </a:r>
          </a:p>
        </p:txBody>
      </p:sp>
    </p:spTree>
    <p:extLst>
      <p:ext uri="{BB962C8B-B14F-4D97-AF65-F5344CB8AC3E}">
        <p14:creationId xmlns:p14="http://schemas.microsoft.com/office/powerpoint/2010/main" val="362995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"/>
                                        <p:tgtEl>
                                          <p:spTgt spid="24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100"/>
                                        <p:tgtEl>
                                          <p:spTgt spid="24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2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42" grpId="0"/>
      <p:bldP spid="43" grpId="0"/>
      <p:bldP spid="44" grpId="0"/>
      <p:bldP spid="45" grpId="0"/>
      <p:bldP spid="46" grpId="0" animBg="1"/>
      <p:bldP spid="48" grpId="0" animBg="1"/>
      <p:bldP spid="49" grpId="0" animBg="1"/>
      <p:bldP spid="50" grpId="0"/>
      <p:bldP spid="51" grpId="0"/>
      <p:bldP spid="52" grpId="0"/>
      <p:bldP spid="53" grpId="0"/>
      <p:bldP spid="12" grpId="0" animBg="1"/>
      <p:bldP spid="54" grpId="0" animBg="1"/>
      <p:bldP spid="55" grpId="0" animBg="1"/>
      <p:bldP spid="56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ovéPole 4"/>
          <p:cNvSpPr txBox="1">
            <a:spLocks noChangeArrowheads="1"/>
          </p:cNvSpPr>
          <p:nvPr/>
        </p:nvSpPr>
        <p:spPr bwMode="auto">
          <a:xfrm>
            <a:off x="1879881" y="353127"/>
            <a:ext cx="65421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b="1" i="1" dirty="0">
                <a:solidFill>
                  <a:schemeClr val="tx1"/>
                </a:solidFill>
                <a:latin typeface="Book Antiqua" pitchFamily="18" charset="0"/>
              </a:rPr>
              <a:t>Grafický význam rychlosti </a:t>
            </a:r>
            <a:r>
              <a:rPr lang="el-GR" altLang="cs-CZ" b="1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cs-CZ" altLang="cs-CZ" b="1" i="1" dirty="0">
                <a:solidFill>
                  <a:schemeClr val="tx1"/>
                </a:solidFill>
                <a:latin typeface="Book Antiqua" pitchFamily="18" charset="0"/>
              </a:rPr>
              <a:t> = w/c</a:t>
            </a:r>
          </a:p>
        </p:txBody>
      </p:sp>
      <p:cxnSp>
        <p:nvCxnSpPr>
          <p:cNvPr id="7" name="Přímá spojovací čára 6"/>
          <p:cNvCxnSpPr>
            <a:cxnSpLocks noChangeShapeType="1"/>
          </p:cNvCxnSpPr>
          <p:nvPr/>
        </p:nvCxnSpPr>
        <p:spPr bwMode="auto">
          <a:xfrm flipH="1">
            <a:off x="4202114" y="2314937"/>
            <a:ext cx="33337" cy="4456112"/>
          </a:xfrm>
          <a:prstGeom prst="line">
            <a:avLst/>
          </a:prstGeom>
          <a:noFill/>
          <a:ln w="57150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Přímá spojovací čára 8"/>
          <p:cNvCxnSpPr>
            <a:cxnSpLocks noChangeShapeType="1"/>
          </p:cNvCxnSpPr>
          <p:nvPr/>
        </p:nvCxnSpPr>
        <p:spPr bwMode="auto">
          <a:xfrm>
            <a:off x="1512095" y="4295856"/>
            <a:ext cx="5446712" cy="0"/>
          </a:xfrm>
          <a:prstGeom prst="line">
            <a:avLst/>
          </a:prstGeom>
          <a:noFill/>
          <a:ln w="57150" algn="ctr">
            <a:solidFill>
              <a:srgbClr val="0070C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Přímá spojovací čára 14"/>
          <p:cNvCxnSpPr>
            <a:cxnSpLocks noChangeShapeType="1"/>
          </p:cNvCxnSpPr>
          <p:nvPr/>
        </p:nvCxnSpPr>
        <p:spPr bwMode="auto">
          <a:xfrm flipH="1">
            <a:off x="3178968" y="2314937"/>
            <a:ext cx="1871663" cy="4470400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Přímá spojovací čára 18"/>
          <p:cNvCxnSpPr/>
          <p:nvPr/>
        </p:nvCxnSpPr>
        <p:spPr>
          <a:xfrm rot="10800000" flipV="1">
            <a:off x="1714500" y="2070462"/>
            <a:ext cx="4786313" cy="4714875"/>
          </a:xfrm>
          <a:prstGeom prst="line">
            <a:avLst/>
          </a:prstGeom>
          <a:ln w="57150" cmpd="tri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>
            <a:off x="1928813" y="2141899"/>
            <a:ext cx="4857750" cy="4572000"/>
          </a:xfrm>
          <a:prstGeom prst="line">
            <a:avLst/>
          </a:prstGeom>
          <a:ln w="76200" cmpd="tri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>
            <a:cxnSpLocks noChangeShapeType="1"/>
          </p:cNvCxnSpPr>
          <p:nvPr/>
        </p:nvCxnSpPr>
        <p:spPr bwMode="auto">
          <a:xfrm flipH="1">
            <a:off x="855407" y="3008674"/>
            <a:ext cx="6390967" cy="2713703"/>
          </a:xfrm>
          <a:prstGeom prst="line">
            <a:avLst/>
          </a:prstGeom>
          <a:noFill/>
          <a:ln w="57150" algn="ctr">
            <a:solidFill>
              <a:srgbClr val="FF33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TextovéPole 25"/>
          <p:cNvSpPr txBox="1">
            <a:spLocks noChangeArrowheads="1"/>
          </p:cNvSpPr>
          <p:nvPr/>
        </p:nvSpPr>
        <p:spPr bwMode="auto">
          <a:xfrm rot="16200000">
            <a:off x="2919741" y="2501729"/>
            <a:ext cx="1984375" cy="461665"/>
          </a:xfrm>
          <a:prstGeom prst="rect">
            <a:avLst/>
          </a:prstGeom>
          <a:solidFill>
            <a:schemeClr val="bg1">
              <a:alpha val="25098"/>
            </a:schemeClr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x=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</a:rPr>
              <a:t>0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; T </a:t>
            </a:r>
            <a:r>
              <a:rPr lang="cs-CZ" altLang="cs-CZ" sz="2400" dirty="0" err="1">
                <a:solidFill>
                  <a:srgbClr val="0070C0"/>
                </a:solidFill>
                <a:latin typeface="Book Antiqua" pitchFamily="18" charset="0"/>
              </a:rPr>
              <a:t>libov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</a:rPr>
              <a:t>.</a:t>
            </a:r>
            <a:endParaRPr lang="cs-CZ" altLang="cs-CZ" sz="2400" b="1" i="1" dirty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27" name="TextovéPole 26"/>
          <p:cNvSpPr txBox="1">
            <a:spLocks noChangeArrowheads="1"/>
          </p:cNvSpPr>
          <p:nvPr/>
        </p:nvSpPr>
        <p:spPr bwMode="auto">
          <a:xfrm>
            <a:off x="6306573" y="4362853"/>
            <a:ext cx="2844800" cy="460375"/>
          </a:xfrm>
          <a:prstGeom prst="rect">
            <a:avLst/>
          </a:prstGeom>
          <a:solidFill>
            <a:schemeClr val="bg1">
              <a:lumMod val="95000"/>
              <a:alpha val="25098"/>
            </a:schemeClr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  <a:cs typeface="+mn-cs"/>
              </a:rPr>
              <a:t>x;</a:t>
            </a:r>
            <a:r>
              <a:rPr lang="cs-CZ" altLang="cs-CZ" sz="2400" i="1" dirty="0">
                <a:solidFill>
                  <a:schemeClr val="tx1"/>
                </a:solidFill>
                <a:latin typeface="Book Antiqua" pitchFamily="18" charset="0"/>
                <a:cs typeface="+mn-cs"/>
              </a:rPr>
              <a:t> 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  <a:cs typeface="+mn-cs"/>
              </a:rPr>
              <a:t>současnost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  <a:cs typeface="+mn-cs"/>
              </a:rPr>
              <a:t> 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T 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  <a:cs typeface="+mn-cs"/>
              </a:rPr>
              <a:t>= 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  <a:cs typeface="+mn-cs"/>
              </a:rPr>
              <a:t>0</a:t>
            </a:r>
          </a:p>
        </p:txBody>
      </p:sp>
      <p:sp>
        <p:nvSpPr>
          <p:cNvPr id="29" name="TextovéPole 28"/>
          <p:cNvSpPr txBox="1">
            <a:spLocks noChangeArrowheads="1"/>
          </p:cNvSpPr>
          <p:nvPr/>
        </p:nvSpPr>
        <p:spPr bwMode="auto">
          <a:xfrm rot="17696539">
            <a:off x="4330340" y="2119955"/>
            <a:ext cx="2138363" cy="461665"/>
          </a:xfrm>
          <a:prstGeom prst="rect">
            <a:avLst/>
          </a:prstGeom>
          <a:solidFill>
            <a:srgbClr val="CC0000">
              <a:alpha val="16078"/>
            </a:srgbClr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None/>
            </a:pPr>
            <a:r>
              <a:rPr lang="cs-CZ" altLang="cs-CZ" sz="2400" i="1" dirty="0">
                <a:solidFill>
                  <a:srgbClr val="FF0000"/>
                </a:solidFill>
                <a:latin typeface="Book Antiqua" pitchFamily="18" charset="0"/>
              </a:rPr>
              <a:t>x‘=</a:t>
            </a:r>
            <a:r>
              <a:rPr lang="cs-CZ" altLang="cs-CZ" sz="2400" dirty="0">
                <a:solidFill>
                  <a:srgbClr val="FF0000"/>
                </a:solidFill>
                <a:latin typeface="Book Antiqua" pitchFamily="18" charset="0"/>
              </a:rPr>
              <a:t>0</a:t>
            </a:r>
            <a:r>
              <a:rPr lang="cs-CZ" altLang="cs-CZ" sz="2400" i="1" dirty="0">
                <a:solidFill>
                  <a:srgbClr val="CC0000"/>
                </a:solidFill>
                <a:latin typeface="Book Antiqua" pitchFamily="18" charset="0"/>
              </a:rPr>
              <a:t>; T</a:t>
            </a:r>
            <a:r>
              <a:rPr lang="en-US" altLang="cs-CZ" sz="2400" i="1" dirty="0">
                <a:solidFill>
                  <a:srgbClr val="CC0000"/>
                </a:solidFill>
                <a:latin typeface="Book Antiqua" pitchFamily="18" charset="0"/>
              </a:rPr>
              <a:t>’</a:t>
            </a:r>
            <a:r>
              <a:rPr lang="cs-CZ" altLang="cs-CZ" sz="2400" i="1" dirty="0">
                <a:solidFill>
                  <a:srgbClr val="CC0000"/>
                </a:solidFill>
                <a:latin typeface="Book Antiqua" pitchFamily="18" charset="0"/>
              </a:rPr>
              <a:t> </a:t>
            </a:r>
            <a:r>
              <a:rPr lang="cs-CZ" altLang="cs-CZ" sz="2400" dirty="0" err="1">
                <a:solidFill>
                  <a:srgbClr val="CC0000"/>
                </a:solidFill>
                <a:latin typeface="Book Antiqua" pitchFamily="18" charset="0"/>
              </a:rPr>
              <a:t>libov</a:t>
            </a:r>
            <a:r>
              <a:rPr lang="cs-CZ" altLang="cs-CZ" sz="2400" dirty="0">
                <a:solidFill>
                  <a:srgbClr val="CC0000"/>
                </a:solidFill>
                <a:latin typeface="Book Antiqua" pitchFamily="18" charset="0"/>
              </a:rPr>
              <a:t>.</a:t>
            </a:r>
            <a:endParaRPr lang="cs-CZ" altLang="cs-CZ" sz="2400" b="1" i="1" dirty="0">
              <a:solidFill>
                <a:srgbClr val="CC0000"/>
              </a:solidFill>
              <a:latin typeface="Book Antiqua" pitchFamily="18" charset="0"/>
            </a:endParaRPr>
          </a:p>
        </p:txBody>
      </p:sp>
      <p:sp>
        <p:nvSpPr>
          <p:cNvPr id="30" name="TextovéPole 29"/>
          <p:cNvSpPr txBox="1">
            <a:spLocks noChangeArrowheads="1"/>
          </p:cNvSpPr>
          <p:nvPr/>
        </p:nvSpPr>
        <p:spPr bwMode="auto">
          <a:xfrm rot="20189787">
            <a:off x="5945260" y="3039658"/>
            <a:ext cx="3020817" cy="461665"/>
          </a:xfrm>
          <a:prstGeom prst="rect">
            <a:avLst/>
          </a:prstGeom>
          <a:solidFill>
            <a:srgbClr val="FF0000">
              <a:alpha val="2509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 noProof="1">
                <a:solidFill>
                  <a:srgbClr val="FF0000"/>
                </a:solidFill>
                <a:latin typeface="Book Antiqua" pitchFamily="18" charset="0"/>
              </a:rPr>
              <a:t>x</a:t>
            </a:r>
            <a:r>
              <a:rPr lang="en-US" altLang="cs-CZ" sz="2400" i="1" dirty="0">
                <a:solidFill>
                  <a:srgbClr val="FF0000"/>
                </a:solidFill>
                <a:latin typeface="Book Antiqua" pitchFamily="18" charset="0"/>
              </a:rPr>
              <a:t>’</a:t>
            </a:r>
            <a:r>
              <a:rPr lang="cs-CZ" altLang="cs-CZ" sz="2400" i="1" dirty="0">
                <a:solidFill>
                  <a:srgbClr val="FF0000"/>
                </a:solidFill>
                <a:latin typeface="Book Antiqua" pitchFamily="18" charset="0"/>
              </a:rPr>
              <a:t>; </a:t>
            </a:r>
            <a:r>
              <a:rPr lang="cs-CZ" altLang="cs-CZ" sz="2400" dirty="0">
                <a:solidFill>
                  <a:srgbClr val="CC0000"/>
                </a:solidFill>
                <a:latin typeface="Book Antiqua" pitchFamily="18" charset="0"/>
              </a:rPr>
              <a:t>současnost</a:t>
            </a:r>
            <a:r>
              <a:rPr lang="cs-CZ" altLang="cs-CZ" sz="2400" i="1" dirty="0">
                <a:solidFill>
                  <a:srgbClr val="CC0000"/>
                </a:solidFill>
                <a:latin typeface="Book Antiqua" pitchFamily="18" charset="0"/>
              </a:rPr>
              <a:t> T</a:t>
            </a:r>
            <a:r>
              <a:rPr lang="en-US" altLang="cs-CZ" sz="2400" i="1" dirty="0">
                <a:solidFill>
                  <a:srgbClr val="CC0000"/>
                </a:solidFill>
                <a:latin typeface="Book Antiqua" pitchFamily="18" charset="0"/>
              </a:rPr>
              <a:t>’</a:t>
            </a:r>
            <a:r>
              <a:rPr lang="cs-CZ" altLang="cs-CZ" sz="2400" i="1" dirty="0">
                <a:solidFill>
                  <a:srgbClr val="CC0000"/>
                </a:solidFill>
                <a:latin typeface="Book Antiqua" pitchFamily="18" charset="0"/>
              </a:rPr>
              <a:t> = </a:t>
            </a:r>
            <a:r>
              <a:rPr lang="cs-CZ" altLang="cs-CZ" sz="2400" dirty="0">
                <a:solidFill>
                  <a:srgbClr val="CC0000"/>
                </a:solidFill>
                <a:latin typeface="Book Antiqua" pitchFamily="18" charset="0"/>
              </a:rPr>
              <a:t>0</a:t>
            </a:r>
          </a:p>
        </p:txBody>
      </p:sp>
      <p:sp>
        <p:nvSpPr>
          <p:cNvPr id="31" name="TextovéPole 30"/>
          <p:cNvSpPr txBox="1">
            <a:spLocks noChangeArrowheads="1"/>
          </p:cNvSpPr>
          <p:nvPr/>
        </p:nvSpPr>
        <p:spPr bwMode="auto">
          <a:xfrm>
            <a:off x="6477000" y="5400311"/>
            <a:ext cx="24495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 dirty="0">
                <a:solidFill>
                  <a:srgbClr val="CC0000"/>
                </a:solidFill>
                <a:latin typeface="Book Antiqua" pitchFamily="18" charset="0"/>
              </a:rPr>
              <a:t>x</a:t>
            </a:r>
            <a:r>
              <a:rPr lang="en-US" altLang="cs-CZ" sz="2400" i="1" dirty="0">
                <a:solidFill>
                  <a:srgbClr val="CC0000"/>
                </a:solidFill>
                <a:latin typeface="Book Antiqua" pitchFamily="18" charset="0"/>
              </a:rPr>
              <a:t>’ </a:t>
            </a:r>
            <a:r>
              <a:rPr lang="en-US" altLang="cs-CZ" sz="2400" i="1" dirty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el-GR" altLang="cs-CZ" sz="2400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en-US" altLang="cs-CZ" sz="2400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US" altLang="cs-CZ" sz="2400" i="1" dirty="0">
                <a:solidFill>
                  <a:srgbClr val="0070C0"/>
                </a:solidFill>
                <a:latin typeface="Book Antiqua" pitchFamily="18" charset="0"/>
              </a:rPr>
              <a:t>x</a:t>
            </a:r>
            <a:r>
              <a:rPr lang="en-US" altLang="cs-CZ" sz="2400" i="1" dirty="0">
                <a:solidFill>
                  <a:schemeClr val="tx1"/>
                </a:solidFill>
                <a:latin typeface="Book Antiqua" pitchFamily="18" charset="0"/>
              </a:rPr>
              <a:t> – </a:t>
            </a:r>
            <a:r>
              <a:rPr lang="el-GR" altLang="cs-CZ" sz="2400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US" altLang="cs-CZ" sz="24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US" altLang="cs-CZ" sz="2400" i="1" dirty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en-US" altLang="cs-CZ" sz="2400" dirty="0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 dirty="0">
                <a:solidFill>
                  <a:srgbClr val="CC0000"/>
                </a:solidFill>
                <a:latin typeface="Book Antiqua" pitchFamily="18" charset="0"/>
              </a:rPr>
              <a:t>T</a:t>
            </a:r>
            <a:r>
              <a:rPr lang="en-US" altLang="cs-CZ" sz="2400" i="1" dirty="0">
                <a:solidFill>
                  <a:srgbClr val="CC0000"/>
                </a:solidFill>
                <a:latin typeface="Book Antiqua" pitchFamily="18" charset="0"/>
              </a:rPr>
              <a:t>’</a:t>
            </a:r>
            <a:r>
              <a:rPr lang="en-US" altLang="cs-CZ" sz="2400" i="1" dirty="0">
                <a:solidFill>
                  <a:srgbClr val="32B503"/>
                </a:solidFill>
                <a:latin typeface="Book Antiqua" pitchFamily="18" charset="0"/>
              </a:rPr>
              <a:t>  </a:t>
            </a:r>
            <a:r>
              <a:rPr lang="en-US" altLang="cs-CZ" sz="2400" i="1" dirty="0">
                <a:solidFill>
                  <a:schemeClr val="tx1"/>
                </a:solidFill>
                <a:latin typeface="Book Antiqua" pitchFamily="18" charset="0"/>
              </a:rPr>
              <a:t>=</a:t>
            </a:r>
            <a:r>
              <a:rPr lang="en-US" altLang="cs-CZ" sz="2400" i="1" dirty="0">
                <a:solidFill>
                  <a:srgbClr val="00B0F0"/>
                </a:solidFill>
                <a:latin typeface="Book Antiqua" pitchFamily="18" charset="0"/>
              </a:rPr>
              <a:t> </a:t>
            </a:r>
            <a:r>
              <a:rPr lang="el-GR" altLang="cs-CZ" sz="2400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en-US" altLang="cs-CZ" sz="2400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US" altLang="cs-CZ" sz="2400" i="1" dirty="0">
                <a:solidFill>
                  <a:srgbClr val="0070C0"/>
                </a:solidFill>
                <a:latin typeface="Book Antiqua" pitchFamily="18" charset="0"/>
              </a:rPr>
              <a:t>T </a:t>
            </a:r>
            <a:r>
              <a:rPr lang="en-US" altLang="cs-CZ" sz="2400" i="1" dirty="0">
                <a:solidFill>
                  <a:schemeClr val="tx1"/>
                </a:solidFill>
                <a:latin typeface="Book Antiqua" pitchFamily="18" charset="0"/>
              </a:rPr>
              <a:t>– </a:t>
            </a:r>
            <a:r>
              <a:rPr lang="el-GR" altLang="cs-CZ" sz="2400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US" altLang="cs-CZ" sz="24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US" altLang="cs-CZ" sz="2400" i="1" dirty="0">
                <a:solidFill>
                  <a:srgbClr val="0070C0"/>
                </a:solidFill>
                <a:latin typeface="Book Antiqua" pitchFamily="18" charset="0"/>
              </a:rPr>
              <a:t>x</a:t>
            </a:r>
            <a:r>
              <a:rPr lang="en-US" altLang="cs-CZ" sz="2400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endParaRPr lang="cs-CZ" altLang="cs-CZ" sz="2400" dirty="0">
              <a:solidFill>
                <a:schemeClr val="tx1"/>
              </a:solidFill>
              <a:latin typeface="Book Antiqua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cs-CZ" sz="24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" name="TextovéPole 28"/>
          <p:cNvSpPr txBox="1">
            <a:spLocks noChangeArrowheads="1"/>
          </p:cNvSpPr>
          <p:nvPr/>
        </p:nvSpPr>
        <p:spPr bwMode="auto">
          <a:xfrm>
            <a:off x="6550102" y="2170490"/>
            <a:ext cx="1006475" cy="376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 b="1" i="1">
                <a:solidFill>
                  <a:schemeClr val="tx1"/>
                </a:solidFill>
                <a:latin typeface="Book Antiqua" pitchFamily="18" charset="0"/>
              </a:rPr>
              <a:t>světlo</a:t>
            </a:r>
          </a:p>
        </p:txBody>
      </p:sp>
      <p:sp>
        <p:nvSpPr>
          <p:cNvPr id="24604" name="Text Box 28"/>
          <p:cNvSpPr txBox="1">
            <a:spLocks noChangeArrowheads="1"/>
          </p:cNvSpPr>
          <p:nvPr/>
        </p:nvSpPr>
        <p:spPr bwMode="auto">
          <a:xfrm>
            <a:off x="641350" y="1754549"/>
            <a:ext cx="4095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b="1" i="1" dirty="0">
                <a:solidFill>
                  <a:srgbClr val="00B0F0"/>
                </a:solidFill>
                <a:latin typeface="Book Antiqua" pitchFamily="18" charset="0"/>
              </a:rPr>
              <a:t>S</a:t>
            </a:r>
            <a:endParaRPr lang="en-US" altLang="cs-CZ" b="1" i="1" dirty="0">
              <a:solidFill>
                <a:srgbClr val="00B0F0"/>
              </a:solidFill>
              <a:latin typeface="Book Antiqua" pitchFamily="18" charset="0"/>
            </a:endParaRPr>
          </a:p>
        </p:txBody>
      </p:sp>
      <p:sp>
        <p:nvSpPr>
          <p:cNvPr id="24605" name="Text Box 29"/>
          <p:cNvSpPr txBox="1">
            <a:spLocks noChangeArrowheads="1"/>
          </p:cNvSpPr>
          <p:nvPr/>
        </p:nvSpPr>
        <p:spPr bwMode="auto">
          <a:xfrm>
            <a:off x="603250" y="2176824"/>
            <a:ext cx="5222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b="1" i="1" dirty="0">
                <a:solidFill>
                  <a:srgbClr val="CC0000"/>
                </a:solidFill>
                <a:latin typeface="Book Antiqua" pitchFamily="18" charset="0"/>
              </a:rPr>
              <a:t>S</a:t>
            </a:r>
            <a:r>
              <a:rPr lang="en-GB" altLang="cs-CZ" b="1" i="1" dirty="0">
                <a:solidFill>
                  <a:srgbClr val="CC0000"/>
                </a:solidFill>
                <a:latin typeface="Book Antiqua" pitchFamily="18" charset="0"/>
              </a:rPr>
              <a:t>’</a:t>
            </a:r>
            <a:endParaRPr lang="en-US" altLang="cs-CZ" b="1" i="1" dirty="0">
              <a:solidFill>
                <a:srgbClr val="CC0000"/>
              </a:solidFill>
              <a:latin typeface="Book Antiqua" pitchFamily="18" charset="0"/>
            </a:endParaRPr>
          </a:p>
        </p:txBody>
      </p:sp>
      <p:cxnSp>
        <p:nvCxnSpPr>
          <p:cNvPr id="39" name="Přímá spojovací čára 20"/>
          <p:cNvCxnSpPr/>
          <p:nvPr/>
        </p:nvCxnSpPr>
        <p:spPr>
          <a:xfrm>
            <a:off x="2081213" y="2294299"/>
            <a:ext cx="4857750" cy="4572000"/>
          </a:xfrm>
          <a:prstGeom prst="line">
            <a:avLst/>
          </a:prstGeom>
          <a:ln w="31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římá spojovací čára 18"/>
          <p:cNvCxnSpPr/>
          <p:nvPr/>
        </p:nvCxnSpPr>
        <p:spPr>
          <a:xfrm rot="10800000" flipV="1">
            <a:off x="1608138" y="2164124"/>
            <a:ext cx="4786312" cy="4714875"/>
          </a:xfrm>
          <a:prstGeom prst="line">
            <a:avLst/>
          </a:prstGeom>
          <a:ln w="31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ovéPole 4"/>
          <p:cNvSpPr txBox="1">
            <a:spLocks noChangeArrowheads="1"/>
          </p:cNvSpPr>
          <p:nvPr/>
        </p:nvSpPr>
        <p:spPr bwMode="auto">
          <a:xfrm>
            <a:off x="1004888" y="1808524"/>
            <a:ext cx="1104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</a:rPr>
              <a:t>(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cs-CZ" altLang="cs-CZ" sz="2400" baseline="-25000" dirty="0">
                <a:solidFill>
                  <a:srgbClr val="0070C0"/>
                </a:solidFill>
                <a:latin typeface="Book Antiqua" pitchFamily="18" charset="0"/>
              </a:rPr>
              <a:t>  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</a:rPr>
              <a:t>; 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x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</a:rPr>
              <a:t>)</a:t>
            </a:r>
          </a:p>
        </p:txBody>
      </p:sp>
      <p:sp>
        <p:nvSpPr>
          <p:cNvPr id="69" name="TextovéPole 68"/>
          <p:cNvSpPr txBox="1">
            <a:spLocks noChangeArrowheads="1"/>
          </p:cNvSpPr>
          <p:nvPr/>
        </p:nvSpPr>
        <p:spPr bwMode="auto">
          <a:xfrm>
            <a:off x="1017588" y="2230799"/>
            <a:ext cx="13350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2400" dirty="0">
                <a:solidFill>
                  <a:srgbClr val="CC0000"/>
                </a:solidFill>
                <a:latin typeface="Book Antiqua" pitchFamily="18" charset="0"/>
              </a:rPr>
              <a:t>(</a:t>
            </a:r>
            <a:r>
              <a:rPr lang="cs-CZ" altLang="cs-CZ" sz="2400" i="1" dirty="0">
                <a:solidFill>
                  <a:srgbClr val="CC0000"/>
                </a:solidFill>
                <a:latin typeface="Book Antiqua" pitchFamily="18" charset="0"/>
              </a:rPr>
              <a:t>T‘</a:t>
            </a:r>
            <a:r>
              <a:rPr lang="cs-CZ" altLang="cs-CZ" sz="2400" baseline="-25000" dirty="0">
                <a:solidFill>
                  <a:srgbClr val="CC0000"/>
                </a:solidFill>
                <a:latin typeface="Book Antiqua" pitchFamily="18" charset="0"/>
              </a:rPr>
              <a:t> </a:t>
            </a:r>
            <a:r>
              <a:rPr lang="cs-CZ" altLang="cs-CZ" sz="2400" dirty="0">
                <a:solidFill>
                  <a:srgbClr val="CC0000"/>
                </a:solidFill>
                <a:latin typeface="Book Antiqua" pitchFamily="18" charset="0"/>
              </a:rPr>
              <a:t>; </a:t>
            </a:r>
            <a:r>
              <a:rPr lang="cs-CZ" altLang="cs-CZ" sz="2400" i="1" dirty="0">
                <a:solidFill>
                  <a:srgbClr val="CC0000"/>
                </a:solidFill>
                <a:latin typeface="Book Antiqua" pitchFamily="18" charset="0"/>
              </a:rPr>
              <a:t>x‘</a:t>
            </a:r>
            <a:r>
              <a:rPr lang="cs-CZ" altLang="cs-CZ" sz="2400" dirty="0">
                <a:solidFill>
                  <a:srgbClr val="CC0000"/>
                </a:solidFill>
                <a:latin typeface="Book Antiqua" pitchFamily="18" charset="0"/>
              </a:rPr>
              <a:t>)</a:t>
            </a:r>
            <a:r>
              <a:rPr lang="cs-CZ" altLang="cs-CZ" sz="2400" i="1" dirty="0">
                <a:solidFill>
                  <a:srgbClr val="CC0000"/>
                </a:solidFill>
                <a:latin typeface="Book Antiqua" pitchFamily="18" charset="0"/>
              </a:rPr>
              <a:t>‘</a:t>
            </a:r>
            <a:endParaRPr lang="cs-CZ" altLang="cs-CZ" sz="2400" dirty="0">
              <a:solidFill>
                <a:srgbClr val="CC0000"/>
              </a:solidFill>
              <a:latin typeface="Book Antiqua" pitchFamily="18" charset="0"/>
            </a:endParaRPr>
          </a:p>
        </p:txBody>
      </p:sp>
      <p:sp>
        <p:nvSpPr>
          <p:cNvPr id="71" name="Zástupný symbol pro datum 7"/>
          <p:cNvSpPr txBox="1">
            <a:spLocks noGrp="1"/>
          </p:cNvSpPr>
          <p:nvPr/>
        </p:nvSpPr>
        <p:spPr bwMode="auto">
          <a:xfrm>
            <a:off x="6477000" y="19666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4194971" y="3521232"/>
            <a:ext cx="157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>
                <a:latin typeface="Book Antiqua" panose="02040602050305030304" pitchFamily="18" charset="0"/>
              </a:rPr>
              <a:t>φ</a:t>
            </a:r>
            <a:endParaRPr lang="cs-CZ" i="1" dirty="0">
              <a:latin typeface="Book Antiqua" panose="02040602050305030304" pitchFamily="18" charset="0"/>
            </a:endParaRPr>
          </a:p>
        </p:txBody>
      </p:sp>
      <p:sp>
        <p:nvSpPr>
          <p:cNvPr id="65" name="TextovéPole 64"/>
          <p:cNvSpPr txBox="1"/>
          <p:nvPr/>
        </p:nvSpPr>
        <p:spPr>
          <a:xfrm>
            <a:off x="4803715" y="3951328"/>
            <a:ext cx="408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>
                <a:latin typeface="Book Antiqua" panose="02040602050305030304" pitchFamily="18" charset="0"/>
              </a:rPr>
              <a:t>φ</a:t>
            </a:r>
            <a:r>
              <a:rPr lang="en-US" dirty="0">
                <a:latin typeface="Book Antiqua" panose="02040602050305030304" pitchFamily="18" charset="0"/>
              </a:rPr>
              <a:t>’</a:t>
            </a:r>
            <a:endParaRPr lang="cs-CZ" dirty="0">
              <a:latin typeface="Book Antiqua" panose="02040602050305030304" pitchFamily="18" charset="0"/>
            </a:endParaRPr>
          </a:p>
        </p:txBody>
      </p:sp>
      <p:cxnSp>
        <p:nvCxnSpPr>
          <p:cNvPr id="28" name="Přímá spojnice 27"/>
          <p:cNvCxnSpPr/>
          <p:nvPr/>
        </p:nvCxnSpPr>
        <p:spPr>
          <a:xfrm>
            <a:off x="4223545" y="3521232"/>
            <a:ext cx="3450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Přímá spojnice 40"/>
          <p:cNvCxnSpPr/>
          <p:nvPr/>
        </p:nvCxnSpPr>
        <p:spPr>
          <a:xfrm flipV="1">
            <a:off x="4561427" y="3521232"/>
            <a:ext cx="7143" cy="7746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Přímá spojnice 46"/>
          <p:cNvCxnSpPr/>
          <p:nvPr/>
        </p:nvCxnSpPr>
        <p:spPr>
          <a:xfrm flipH="1">
            <a:off x="4239452" y="3938192"/>
            <a:ext cx="883714" cy="2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840" name="Přímá spojnice 35839"/>
          <p:cNvCxnSpPr/>
          <p:nvPr/>
        </p:nvCxnSpPr>
        <p:spPr>
          <a:xfrm flipH="1">
            <a:off x="5117306" y="3944865"/>
            <a:ext cx="12373" cy="3509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46" name="Obdélník 35845"/>
          <p:cNvSpPr/>
          <p:nvPr/>
        </p:nvSpPr>
        <p:spPr>
          <a:xfrm>
            <a:off x="6413093" y="6119704"/>
            <a:ext cx="16930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altLang="cs-CZ" dirty="0">
                <a:latin typeface="Book Antiqua" pitchFamily="18" charset="0"/>
              </a:rPr>
              <a:t>tg </a:t>
            </a:r>
            <a:r>
              <a:rPr lang="el-GR" altLang="cs-CZ" i="1" dirty="0">
                <a:latin typeface="Book Antiqua" pitchFamily="18" charset="0"/>
              </a:rPr>
              <a:t>φ</a:t>
            </a:r>
            <a:r>
              <a:rPr lang="cs-CZ" altLang="cs-CZ" dirty="0">
                <a:latin typeface="Book Antiqua" pitchFamily="18" charset="0"/>
              </a:rPr>
              <a:t> = tg </a:t>
            </a:r>
            <a:r>
              <a:rPr lang="el-GR" altLang="cs-CZ" i="1" dirty="0">
                <a:latin typeface="Book Antiqua" pitchFamily="18" charset="0"/>
              </a:rPr>
              <a:t>φ</a:t>
            </a:r>
            <a:r>
              <a:rPr lang="en-US" altLang="cs-CZ" i="1" dirty="0">
                <a:latin typeface="Book Antiqua" pitchFamily="18" charset="0"/>
              </a:rPr>
              <a:t>’</a:t>
            </a:r>
            <a:r>
              <a:rPr lang="cs-CZ" altLang="cs-CZ" dirty="0">
                <a:latin typeface="Book Antiqua" pitchFamily="18" charset="0"/>
              </a:rPr>
              <a:t> = </a:t>
            </a:r>
            <a:r>
              <a:rPr lang="el-GR" i="1" dirty="0">
                <a:latin typeface="Book Antiqua" panose="02040602050305030304" pitchFamily="18" charset="0"/>
              </a:rPr>
              <a:t>β</a:t>
            </a:r>
            <a:endParaRPr lang="cs-CZ" i="1" dirty="0">
              <a:latin typeface="Book Antiqua" panose="02040602050305030304" pitchFamily="18" charset="0"/>
            </a:endParaRPr>
          </a:p>
        </p:txBody>
      </p:sp>
      <p:sp>
        <p:nvSpPr>
          <p:cNvPr id="35847" name="TextovéPole 35846"/>
          <p:cNvSpPr txBox="1"/>
          <p:nvPr/>
        </p:nvSpPr>
        <p:spPr>
          <a:xfrm>
            <a:off x="716820" y="2926529"/>
            <a:ext cx="21763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err="1">
                <a:latin typeface="Book Antiqua" panose="02040602050305030304" pitchFamily="18" charset="0"/>
              </a:rPr>
              <a:t>vý</a:t>
            </a:r>
            <a:r>
              <a:rPr lang="en-US" sz="2400" dirty="0" err="1">
                <a:latin typeface="Book Antiqua" panose="02040602050305030304" pitchFamily="18" charset="0"/>
              </a:rPr>
              <a:t>znam</a:t>
            </a:r>
            <a:r>
              <a:rPr lang="cs-CZ" sz="2400" dirty="0">
                <a:latin typeface="Book Antiqua" panose="02040602050305030304" pitchFamily="18" charset="0"/>
              </a:rPr>
              <a:t> </a:t>
            </a:r>
            <a:r>
              <a:rPr lang="el-GR" sz="2400" i="1" dirty="0">
                <a:latin typeface="Book Antiqua" panose="02040602050305030304" pitchFamily="18" charset="0"/>
              </a:rPr>
              <a:t>β</a:t>
            </a:r>
            <a:r>
              <a:rPr lang="cs-CZ" sz="2400" dirty="0">
                <a:latin typeface="Book Antiqua" panose="02040602050305030304" pitchFamily="18" charset="0"/>
              </a:rPr>
              <a:t>:</a:t>
            </a:r>
            <a:endParaRPr lang="en-US" sz="2400" dirty="0">
              <a:latin typeface="Book Antiqua" panose="02040602050305030304" pitchFamily="18" charset="0"/>
            </a:endParaRPr>
          </a:p>
          <a:p>
            <a:r>
              <a:rPr lang="cs-CZ" sz="2400" dirty="0">
                <a:latin typeface="Book Antiqua" panose="02040602050305030304" pitchFamily="18" charset="0"/>
              </a:rPr>
              <a:t>určuje ú</a:t>
            </a:r>
            <a:r>
              <a:rPr lang="en-US" sz="2400" dirty="0" err="1">
                <a:latin typeface="Book Antiqua" panose="02040602050305030304" pitchFamily="18" charset="0"/>
              </a:rPr>
              <a:t>hel</a:t>
            </a:r>
            <a:r>
              <a:rPr lang="en-US" sz="2400" dirty="0">
                <a:latin typeface="Book Antiqua" panose="02040602050305030304" pitchFamily="18" charset="0"/>
              </a:rPr>
              <a:t> </a:t>
            </a:r>
            <a:r>
              <a:rPr lang="en-US" sz="2400" dirty="0" err="1">
                <a:latin typeface="Book Antiqua" panose="02040602050305030304" pitchFamily="18" charset="0"/>
              </a:rPr>
              <a:t>os</a:t>
            </a:r>
            <a:r>
              <a:rPr lang="cs-CZ" sz="2400" dirty="0">
                <a:latin typeface="Book Antiqua" panose="02040602050305030304" pitchFamily="18" charset="0"/>
              </a:rPr>
              <a:t> 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465673" y="45349"/>
            <a:ext cx="7974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7200" i="1" dirty="0">
                <a:solidFill>
                  <a:srgbClr val="9933FF"/>
                </a:solidFill>
                <a:latin typeface="Algerian" panose="04020705040A02060702" pitchFamily="82" charset="0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101806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"/>
                                        <p:tgtEl>
                                          <p:spTgt spid="24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100"/>
                                        <p:tgtEl>
                                          <p:spTgt spid="24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31" grpId="0" build="allAtOnce"/>
      <p:bldP spid="2" grpId="0" animBg="1"/>
      <p:bldP spid="4" grpId="0"/>
      <p:bldP spid="65" grpId="0"/>
      <p:bldP spid="35846" grpId="0"/>
      <p:bldP spid="358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ovéPole 4"/>
          <p:cNvSpPr txBox="1">
            <a:spLocks noChangeArrowheads="1"/>
          </p:cNvSpPr>
          <p:nvPr/>
        </p:nvSpPr>
        <p:spPr bwMode="auto">
          <a:xfrm>
            <a:off x="2470326" y="393055"/>
            <a:ext cx="36840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b="1" i="1" dirty="0">
                <a:solidFill>
                  <a:schemeClr val="tx1"/>
                </a:solidFill>
                <a:latin typeface="Book Antiqua" pitchFamily="18" charset="0"/>
              </a:rPr>
              <a:t>Grafický význam </a:t>
            </a:r>
            <a:r>
              <a:rPr lang="el-GR" altLang="cs-CZ" b="1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endParaRPr lang="cs-CZ" altLang="cs-CZ" b="1" i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cxnSp>
        <p:nvCxnSpPr>
          <p:cNvPr id="7" name="Přímá spojovací čára 6"/>
          <p:cNvCxnSpPr>
            <a:cxnSpLocks noChangeShapeType="1"/>
          </p:cNvCxnSpPr>
          <p:nvPr/>
        </p:nvCxnSpPr>
        <p:spPr bwMode="auto">
          <a:xfrm>
            <a:off x="4200998" y="1617904"/>
            <a:ext cx="1117" cy="5153143"/>
          </a:xfrm>
          <a:prstGeom prst="line">
            <a:avLst/>
          </a:prstGeom>
          <a:noFill/>
          <a:ln w="57150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Přímá spojovací čára 8"/>
          <p:cNvCxnSpPr>
            <a:cxnSpLocks noChangeShapeType="1"/>
          </p:cNvCxnSpPr>
          <p:nvPr/>
        </p:nvCxnSpPr>
        <p:spPr bwMode="auto">
          <a:xfrm>
            <a:off x="1519238" y="4295854"/>
            <a:ext cx="5446712" cy="0"/>
          </a:xfrm>
          <a:prstGeom prst="line">
            <a:avLst/>
          </a:prstGeom>
          <a:noFill/>
          <a:ln w="57150" algn="ctr">
            <a:solidFill>
              <a:srgbClr val="0070C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Přímá spojovací čára 14"/>
          <p:cNvCxnSpPr>
            <a:cxnSpLocks noChangeShapeType="1"/>
          </p:cNvCxnSpPr>
          <p:nvPr/>
        </p:nvCxnSpPr>
        <p:spPr bwMode="auto">
          <a:xfrm flipH="1">
            <a:off x="3178968" y="2314935"/>
            <a:ext cx="1871663" cy="4470400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Přímá spojovací čára 18"/>
          <p:cNvCxnSpPr/>
          <p:nvPr/>
        </p:nvCxnSpPr>
        <p:spPr>
          <a:xfrm rot="10800000" flipV="1">
            <a:off x="1714500" y="2070460"/>
            <a:ext cx="4786313" cy="4714875"/>
          </a:xfrm>
          <a:prstGeom prst="line">
            <a:avLst/>
          </a:prstGeom>
          <a:ln w="57150" cmpd="tri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>
            <a:off x="1928813" y="2141897"/>
            <a:ext cx="4857750" cy="4572000"/>
          </a:xfrm>
          <a:prstGeom prst="line">
            <a:avLst/>
          </a:prstGeom>
          <a:ln w="76200" cmpd="tri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ovéPole 25"/>
          <p:cNvSpPr txBox="1">
            <a:spLocks noChangeArrowheads="1"/>
          </p:cNvSpPr>
          <p:nvPr/>
        </p:nvSpPr>
        <p:spPr bwMode="auto">
          <a:xfrm rot="16200000">
            <a:off x="2902446" y="1904137"/>
            <a:ext cx="1840841" cy="830997"/>
          </a:xfrm>
          <a:prstGeom prst="rect">
            <a:avLst/>
          </a:prstGeom>
          <a:solidFill>
            <a:schemeClr val="bg1">
              <a:alpha val="25098"/>
            </a:schemeClr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x=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</a:rPr>
              <a:t>0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;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T 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</a:rPr>
              <a:t>libovolné</a:t>
            </a:r>
            <a:endParaRPr lang="cs-CZ" altLang="cs-CZ" sz="2400" b="1" i="1" dirty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27" name="TextovéPole 26"/>
          <p:cNvSpPr txBox="1">
            <a:spLocks noChangeArrowheads="1"/>
          </p:cNvSpPr>
          <p:nvPr/>
        </p:nvSpPr>
        <p:spPr bwMode="auto">
          <a:xfrm>
            <a:off x="6299201" y="4351893"/>
            <a:ext cx="2844800" cy="460375"/>
          </a:xfrm>
          <a:prstGeom prst="rect">
            <a:avLst/>
          </a:prstGeom>
          <a:solidFill>
            <a:schemeClr val="bg1">
              <a:lumMod val="95000"/>
              <a:alpha val="25098"/>
            </a:schemeClr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  <a:cs typeface="+mn-cs"/>
              </a:rPr>
              <a:t>x; 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  <a:cs typeface="+mn-cs"/>
              </a:rPr>
              <a:t>současnost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  <a:cs typeface="+mn-cs"/>
              </a:rPr>
              <a:t> 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T 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  <a:cs typeface="+mn-cs"/>
              </a:rPr>
              <a:t>= 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  <a:cs typeface="+mn-cs"/>
              </a:rPr>
              <a:t>0</a:t>
            </a:r>
          </a:p>
        </p:txBody>
      </p:sp>
      <p:sp>
        <p:nvSpPr>
          <p:cNvPr id="29" name="TextovéPole 28"/>
          <p:cNvSpPr txBox="1">
            <a:spLocks noChangeArrowheads="1"/>
          </p:cNvSpPr>
          <p:nvPr/>
        </p:nvSpPr>
        <p:spPr bwMode="auto">
          <a:xfrm rot="17485523">
            <a:off x="3859961" y="1942607"/>
            <a:ext cx="1807752" cy="461665"/>
          </a:xfrm>
          <a:prstGeom prst="rect">
            <a:avLst/>
          </a:prstGeom>
          <a:solidFill>
            <a:srgbClr val="FFCCFF">
              <a:alpha val="15686"/>
            </a:srgbClr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None/>
            </a:pPr>
            <a:r>
              <a:rPr lang="cs-CZ" altLang="cs-CZ" sz="2400" i="1" dirty="0">
                <a:solidFill>
                  <a:srgbClr val="FF0000"/>
                </a:solidFill>
                <a:latin typeface="Book Antiqua" pitchFamily="18" charset="0"/>
              </a:rPr>
              <a:t>x‘=</a:t>
            </a:r>
            <a:r>
              <a:rPr lang="cs-CZ" altLang="cs-CZ" sz="2400" dirty="0">
                <a:solidFill>
                  <a:srgbClr val="FF0000"/>
                </a:solidFill>
                <a:latin typeface="Book Antiqua" pitchFamily="18" charset="0"/>
              </a:rPr>
              <a:t>0</a:t>
            </a:r>
            <a:r>
              <a:rPr lang="cs-CZ" altLang="cs-CZ" sz="2400" i="1" dirty="0">
                <a:solidFill>
                  <a:srgbClr val="FF3300"/>
                </a:solidFill>
                <a:latin typeface="Book Antiqua" pitchFamily="18" charset="0"/>
              </a:rPr>
              <a:t>; T</a:t>
            </a:r>
            <a:r>
              <a:rPr lang="en-US" altLang="cs-CZ" sz="2400" i="1" dirty="0">
                <a:solidFill>
                  <a:srgbClr val="FF3300"/>
                </a:solidFill>
                <a:latin typeface="Book Antiqua" pitchFamily="18" charset="0"/>
              </a:rPr>
              <a:t>’</a:t>
            </a:r>
            <a:r>
              <a:rPr lang="cs-CZ" altLang="cs-CZ" sz="2400" i="1" dirty="0">
                <a:solidFill>
                  <a:srgbClr val="FF3300"/>
                </a:solidFill>
                <a:latin typeface="Book Antiqua" pitchFamily="18" charset="0"/>
              </a:rPr>
              <a:t> </a:t>
            </a:r>
            <a:r>
              <a:rPr lang="cs-CZ" altLang="cs-CZ" sz="2400" dirty="0">
                <a:solidFill>
                  <a:srgbClr val="FF3300"/>
                </a:solidFill>
                <a:latin typeface="Book Antiqua" pitchFamily="18" charset="0"/>
              </a:rPr>
              <a:t>lib.</a:t>
            </a:r>
            <a:endParaRPr lang="cs-CZ" altLang="cs-CZ" sz="2400" b="1" i="1" dirty="0">
              <a:solidFill>
                <a:srgbClr val="FF3300"/>
              </a:solidFill>
              <a:latin typeface="Book Antiqua" pitchFamily="18" charset="0"/>
            </a:endParaRPr>
          </a:p>
        </p:txBody>
      </p:sp>
      <p:sp>
        <p:nvSpPr>
          <p:cNvPr id="30" name="TextovéPole 29"/>
          <p:cNvSpPr txBox="1">
            <a:spLocks noChangeArrowheads="1"/>
          </p:cNvSpPr>
          <p:nvPr/>
        </p:nvSpPr>
        <p:spPr bwMode="auto">
          <a:xfrm rot="20166673">
            <a:off x="5794841" y="3022166"/>
            <a:ext cx="3020817" cy="461665"/>
          </a:xfrm>
          <a:prstGeom prst="rect">
            <a:avLst/>
          </a:prstGeom>
          <a:solidFill>
            <a:srgbClr val="FFCCFF">
              <a:alpha val="2509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 noProof="1">
                <a:solidFill>
                  <a:srgbClr val="FF0000"/>
                </a:solidFill>
                <a:latin typeface="Book Antiqua" pitchFamily="18" charset="0"/>
              </a:rPr>
              <a:t>x</a:t>
            </a:r>
            <a:r>
              <a:rPr lang="en-US" altLang="cs-CZ" sz="2400" i="1" dirty="0">
                <a:solidFill>
                  <a:srgbClr val="FF0000"/>
                </a:solidFill>
                <a:latin typeface="Book Antiqua" pitchFamily="18" charset="0"/>
              </a:rPr>
              <a:t>’</a:t>
            </a:r>
            <a:r>
              <a:rPr lang="cs-CZ" altLang="cs-CZ" sz="2400" i="1" dirty="0">
                <a:solidFill>
                  <a:srgbClr val="FF0000"/>
                </a:solidFill>
                <a:latin typeface="Book Antiqua" pitchFamily="18" charset="0"/>
              </a:rPr>
              <a:t>; </a:t>
            </a:r>
            <a:r>
              <a:rPr lang="cs-CZ" altLang="cs-CZ" sz="2400" dirty="0">
                <a:solidFill>
                  <a:srgbClr val="FF3300"/>
                </a:solidFill>
                <a:latin typeface="Book Antiqua" pitchFamily="18" charset="0"/>
              </a:rPr>
              <a:t>současnost</a:t>
            </a:r>
            <a:r>
              <a:rPr lang="cs-CZ" altLang="cs-CZ" sz="2400" i="1" dirty="0">
                <a:solidFill>
                  <a:srgbClr val="FF3300"/>
                </a:solidFill>
                <a:latin typeface="Book Antiqua" pitchFamily="18" charset="0"/>
              </a:rPr>
              <a:t> T</a:t>
            </a:r>
            <a:r>
              <a:rPr lang="en-US" altLang="cs-CZ" sz="2400" i="1" dirty="0">
                <a:solidFill>
                  <a:srgbClr val="FF3300"/>
                </a:solidFill>
                <a:latin typeface="Book Antiqua" pitchFamily="18" charset="0"/>
              </a:rPr>
              <a:t>’</a:t>
            </a:r>
            <a:r>
              <a:rPr lang="cs-CZ" altLang="cs-CZ" sz="2400" i="1" dirty="0">
                <a:solidFill>
                  <a:srgbClr val="FF3300"/>
                </a:solidFill>
                <a:latin typeface="Book Antiqua" pitchFamily="18" charset="0"/>
              </a:rPr>
              <a:t> = </a:t>
            </a:r>
            <a:r>
              <a:rPr lang="cs-CZ" altLang="cs-CZ" sz="2400" dirty="0">
                <a:solidFill>
                  <a:srgbClr val="FF3300"/>
                </a:solidFill>
                <a:latin typeface="Book Antiqua" pitchFamily="18" charset="0"/>
              </a:rPr>
              <a:t>0</a:t>
            </a:r>
          </a:p>
        </p:txBody>
      </p:sp>
      <p:sp>
        <p:nvSpPr>
          <p:cNvPr id="31" name="TextovéPole 30"/>
          <p:cNvSpPr txBox="1">
            <a:spLocks noChangeArrowheads="1"/>
          </p:cNvSpPr>
          <p:nvPr/>
        </p:nvSpPr>
        <p:spPr bwMode="auto">
          <a:xfrm>
            <a:off x="6443663" y="5356585"/>
            <a:ext cx="24495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 dirty="0">
                <a:solidFill>
                  <a:srgbClr val="FF3300"/>
                </a:solidFill>
                <a:latin typeface="Book Antiqua" pitchFamily="18" charset="0"/>
              </a:rPr>
              <a:t>x</a:t>
            </a:r>
            <a:r>
              <a:rPr lang="en-US" altLang="cs-CZ" sz="2400" i="1" dirty="0">
                <a:solidFill>
                  <a:srgbClr val="FF3300"/>
                </a:solidFill>
                <a:latin typeface="Book Antiqua" pitchFamily="18" charset="0"/>
              </a:rPr>
              <a:t>’ </a:t>
            </a:r>
            <a:r>
              <a:rPr lang="en-US" altLang="cs-CZ" sz="2400" i="1" dirty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el-GR" altLang="cs-CZ" sz="2400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en-US" altLang="cs-CZ" sz="2400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US" altLang="cs-CZ" sz="2400" i="1" dirty="0">
                <a:solidFill>
                  <a:srgbClr val="0070C0"/>
                </a:solidFill>
                <a:latin typeface="Book Antiqua" pitchFamily="18" charset="0"/>
              </a:rPr>
              <a:t>x </a:t>
            </a:r>
            <a:r>
              <a:rPr lang="en-US" altLang="cs-CZ" sz="2400" i="1" dirty="0">
                <a:solidFill>
                  <a:schemeClr val="tx1"/>
                </a:solidFill>
                <a:latin typeface="Book Antiqua" pitchFamily="18" charset="0"/>
              </a:rPr>
              <a:t>– </a:t>
            </a:r>
            <a:r>
              <a:rPr lang="el-GR" altLang="cs-CZ" sz="2400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US" altLang="cs-CZ" sz="2400" i="1" dirty="0">
                <a:solidFill>
                  <a:srgbClr val="0070C0"/>
                </a:solidFill>
                <a:latin typeface="Book Antiqua" pitchFamily="18" charset="0"/>
              </a:rPr>
              <a:t> T</a:t>
            </a:r>
            <a:r>
              <a:rPr lang="en-US" altLang="cs-CZ" sz="2400" dirty="0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 dirty="0">
                <a:solidFill>
                  <a:srgbClr val="FF0000"/>
                </a:solidFill>
                <a:latin typeface="Book Antiqua" pitchFamily="18" charset="0"/>
              </a:rPr>
              <a:t>T</a:t>
            </a:r>
            <a:r>
              <a:rPr lang="en-US" altLang="cs-CZ" sz="2400" i="1" dirty="0">
                <a:solidFill>
                  <a:srgbClr val="FF0000"/>
                </a:solidFill>
                <a:latin typeface="Book Antiqua" pitchFamily="18" charset="0"/>
              </a:rPr>
              <a:t>’</a:t>
            </a:r>
            <a:r>
              <a:rPr lang="en-US" altLang="cs-CZ" sz="2400" i="1" dirty="0">
                <a:solidFill>
                  <a:srgbClr val="32B503"/>
                </a:solidFill>
                <a:latin typeface="Book Antiqua" pitchFamily="18" charset="0"/>
              </a:rPr>
              <a:t>  </a:t>
            </a:r>
            <a:r>
              <a:rPr lang="en-US" altLang="cs-CZ" sz="2400" i="1" dirty="0">
                <a:solidFill>
                  <a:schemeClr val="tx1"/>
                </a:solidFill>
                <a:latin typeface="Book Antiqua" pitchFamily="18" charset="0"/>
              </a:rPr>
              <a:t>=</a:t>
            </a:r>
            <a:r>
              <a:rPr lang="en-US" altLang="cs-CZ" sz="2400" i="1" dirty="0">
                <a:solidFill>
                  <a:srgbClr val="00B0F0"/>
                </a:solidFill>
                <a:latin typeface="Book Antiqua" pitchFamily="18" charset="0"/>
              </a:rPr>
              <a:t> </a:t>
            </a:r>
            <a:r>
              <a:rPr lang="el-GR" altLang="cs-CZ" sz="2400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en-US" altLang="cs-CZ" sz="2400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US" altLang="cs-CZ" sz="2400" i="1" dirty="0">
                <a:solidFill>
                  <a:srgbClr val="0070C0"/>
                </a:solidFill>
                <a:latin typeface="Book Antiqua" pitchFamily="18" charset="0"/>
              </a:rPr>
              <a:t>T </a:t>
            </a:r>
            <a:r>
              <a:rPr lang="en-US" altLang="cs-CZ" sz="2400" i="1" dirty="0">
                <a:solidFill>
                  <a:schemeClr val="tx1"/>
                </a:solidFill>
                <a:latin typeface="Book Antiqua" pitchFamily="18" charset="0"/>
              </a:rPr>
              <a:t>– </a:t>
            </a:r>
            <a:r>
              <a:rPr lang="el-GR" altLang="cs-CZ" sz="2400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US" altLang="cs-CZ" sz="2400" i="1" dirty="0">
                <a:solidFill>
                  <a:srgbClr val="0070C0"/>
                </a:solidFill>
                <a:latin typeface="Book Antiqua" pitchFamily="18" charset="0"/>
              </a:rPr>
              <a:t> x</a:t>
            </a:r>
            <a:r>
              <a:rPr lang="en-US" altLang="cs-CZ" sz="2400" dirty="0">
                <a:solidFill>
                  <a:srgbClr val="0070C0"/>
                </a:solidFill>
                <a:latin typeface="Book Antiqua" pitchFamily="18" charset="0"/>
              </a:rPr>
              <a:t>)</a:t>
            </a:r>
            <a:endParaRPr lang="cs-CZ" altLang="cs-CZ" sz="2400" dirty="0">
              <a:solidFill>
                <a:srgbClr val="0070C0"/>
              </a:solidFill>
              <a:latin typeface="Book Antiqua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cs-CZ" sz="24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" name="TextovéPole 28"/>
          <p:cNvSpPr txBox="1">
            <a:spLocks noChangeArrowheads="1"/>
          </p:cNvSpPr>
          <p:nvPr/>
        </p:nvSpPr>
        <p:spPr bwMode="auto">
          <a:xfrm>
            <a:off x="6451002" y="1720398"/>
            <a:ext cx="1006475" cy="376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 b="1" i="1" dirty="0">
                <a:solidFill>
                  <a:schemeClr val="tx1"/>
                </a:solidFill>
                <a:latin typeface="Book Antiqua" pitchFamily="18" charset="0"/>
              </a:rPr>
              <a:t>světlo</a:t>
            </a:r>
          </a:p>
        </p:txBody>
      </p:sp>
      <p:sp>
        <p:nvSpPr>
          <p:cNvPr id="24604" name="Text Box 28"/>
          <p:cNvSpPr txBox="1">
            <a:spLocks noChangeArrowheads="1"/>
          </p:cNvSpPr>
          <p:nvPr/>
        </p:nvSpPr>
        <p:spPr bwMode="auto">
          <a:xfrm>
            <a:off x="641350" y="1754547"/>
            <a:ext cx="4095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b="1" i="1" dirty="0">
                <a:solidFill>
                  <a:srgbClr val="0070C0"/>
                </a:solidFill>
                <a:latin typeface="Book Antiqua" pitchFamily="18" charset="0"/>
              </a:rPr>
              <a:t>S</a:t>
            </a:r>
            <a:endParaRPr lang="en-US" altLang="cs-CZ" b="1" i="1" dirty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24605" name="Text Box 29"/>
          <p:cNvSpPr txBox="1">
            <a:spLocks noChangeArrowheads="1"/>
          </p:cNvSpPr>
          <p:nvPr/>
        </p:nvSpPr>
        <p:spPr bwMode="auto">
          <a:xfrm>
            <a:off x="603250" y="2176822"/>
            <a:ext cx="5222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b="1" i="1" dirty="0">
                <a:solidFill>
                  <a:srgbClr val="FF0000"/>
                </a:solidFill>
                <a:latin typeface="Book Antiqua" pitchFamily="18" charset="0"/>
              </a:rPr>
              <a:t>S</a:t>
            </a:r>
            <a:r>
              <a:rPr lang="en-GB" altLang="cs-CZ" b="1" i="1" dirty="0">
                <a:solidFill>
                  <a:srgbClr val="FF0000"/>
                </a:solidFill>
                <a:latin typeface="Book Antiqua" pitchFamily="18" charset="0"/>
              </a:rPr>
              <a:t>’</a:t>
            </a:r>
            <a:endParaRPr lang="en-US" altLang="cs-CZ" b="1" i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cxnSp>
        <p:nvCxnSpPr>
          <p:cNvPr id="39" name="Přímá spojovací čára 20"/>
          <p:cNvCxnSpPr/>
          <p:nvPr/>
        </p:nvCxnSpPr>
        <p:spPr>
          <a:xfrm>
            <a:off x="2081213" y="2294297"/>
            <a:ext cx="4857750" cy="4572000"/>
          </a:xfrm>
          <a:prstGeom prst="line">
            <a:avLst/>
          </a:prstGeom>
          <a:ln w="31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římá spojovací čára 18"/>
          <p:cNvCxnSpPr/>
          <p:nvPr/>
        </p:nvCxnSpPr>
        <p:spPr>
          <a:xfrm rot="10800000" flipV="1">
            <a:off x="1608138" y="2164122"/>
            <a:ext cx="4786312" cy="4714875"/>
          </a:xfrm>
          <a:prstGeom prst="line">
            <a:avLst/>
          </a:prstGeom>
          <a:ln w="31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ovéPole 4"/>
          <p:cNvSpPr txBox="1">
            <a:spLocks noChangeArrowheads="1"/>
          </p:cNvSpPr>
          <p:nvPr/>
        </p:nvSpPr>
        <p:spPr bwMode="auto">
          <a:xfrm>
            <a:off x="1004888" y="1808522"/>
            <a:ext cx="1104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</a:rPr>
              <a:t>(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cs-CZ" altLang="cs-CZ" sz="2400" baseline="-25000" dirty="0">
                <a:solidFill>
                  <a:srgbClr val="0070C0"/>
                </a:solidFill>
                <a:latin typeface="Book Antiqua" pitchFamily="18" charset="0"/>
              </a:rPr>
              <a:t>  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</a:rPr>
              <a:t>; 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x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</a:rPr>
              <a:t>)</a:t>
            </a:r>
          </a:p>
        </p:txBody>
      </p:sp>
      <p:sp>
        <p:nvSpPr>
          <p:cNvPr id="69" name="TextovéPole 68"/>
          <p:cNvSpPr txBox="1">
            <a:spLocks noChangeArrowheads="1"/>
          </p:cNvSpPr>
          <p:nvPr/>
        </p:nvSpPr>
        <p:spPr bwMode="auto">
          <a:xfrm>
            <a:off x="1017588" y="2230797"/>
            <a:ext cx="13350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2400" dirty="0">
                <a:solidFill>
                  <a:srgbClr val="FF0000"/>
                </a:solidFill>
                <a:latin typeface="Book Antiqua" pitchFamily="18" charset="0"/>
              </a:rPr>
              <a:t>(</a:t>
            </a:r>
            <a:r>
              <a:rPr lang="cs-CZ" altLang="cs-CZ" sz="2400" i="1" dirty="0">
                <a:solidFill>
                  <a:srgbClr val="FF3300"/>
                </a:solidFill>
                <a:latin typeface="Book Antiqua" pitchFamily="18" charset="0"/>
              </a:rPr>
              <a:t>T‘</a:t>
            </a:r>
            <a:r>
              <a:rPr lang="cs-CZ" altLang="cs-CZ" sz="2400" baseline="-25000" dirty="0">
                <a:solidFill>
                  <a:srgbClr val="FF3300"/>
                </a:solidFill>
                <a:latin typeface="Book Antiqua" pitchFamily="18" charset="0"/>
              </a:rPr>
              <a:t> </a:t>
            </a:r>
            <a:r>
              <a:rPr lang="cs-CZ" altLang="cs-CZ" sz="2400" dirty="0">
                <a:solidFill>
                  <a:srgbClr val="FF3300"/>
                </a:solidFill>
                <a:latin typeface="Book Antiqua" pitchFamily="18" charset="0"/>
              </a:rPr>
              <a:t>; </a:t>
            </a:r>
            <a:r>
              <a:rPr lang="cs-CZ" altLang="cs-CZ" sz="2400" i="1" dirty="0">
                <a:solidFill>
                  <a:srgbClr val="FF0000"/>
                </a:solidFill>
                <a:latin typeface="Book Antiqua" pitchFamily="18" charset="0"/>
              </a:rPr>
              <a:t>x‘</a:t>
            </a:r>
            <a:r>
              <a:rPr lang="cs-CZ" altLang="cs-CZ" sz="2400" dirty="0">
                <a:solidFill>
                  <a:srgbClr val="FF0000"/>
                </a:solidFill>
                <a:latin typeface="Book Antiqua" pitchFamily="18" charset="0"/>
              </a:rPr>
              <a:t>)</a:t>
            </a:r>
            <a:r>
              <a:rPr lang="cs-CZ" altLang="cs-CZ" sz="2400" i="1" dirty="0">
                <a:solidFill>
                  <a:srgbClr val="FF0000"/>
                </a:solidFill>
                <a:latin typeface="Book Antiqua" pitchFamily="18" charset="0"/>
              </a:rPr>
              <a:t>‘</a:t>
            </a:r>
            <a:endParaRPr lang="cs-CZ" altLang="cs-CZ" sz="2400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71" name="Zástupný symbol pro datum 7"/>
          <p:cNvSpPr txBox="1">
            <a:spLocks noGrp="1"/>
          </p:cNvSpPr>
          <p:nvPr/>
        </p:nvSpPr>
        <p:spPr bwMode="auto">
          <a:xfrm>
            <a:off x="6477000" y="-49164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846" name="Obdélník 35845"/>
              <p:cNvSpPr/>
              <p:nvPr/>
            </p:nvSpPr>
            <p:spPr>
              <a:xfrm>
                <a:off x="6413093" y="6119702"/>
                <a:ext cx="2866233" cy="4045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altLang="cs-CZ" b="1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altLang="cs-CZ" b="0" i="1" dirty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altLang="cs-CZ" b="1" i="1" dirty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altLang="cs-CZ" b="1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Sup>
                        <m:sSubSupPr>
                          <m:ctrlPr>
                            <a:rPr lang="en-US" altLang="cs-CZ" b="1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cs-CZ" altLang="cs-CZ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/>
                        <m:sup>
                          <m:r>
                            <a:rPr lang="en-US" altLang="cs-CZ" b="1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bSup>
                      <m:r>
                        <a:rPr lang="en-US" altLang="cs-CZ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cs-CZ" altLang="cs-CZ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altLang="cs-CZ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altLang="cs-CZ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e>
                        <m:sup>
                          <m:r>
                            <a:rPr lang="en-US" altLang="cs-CZ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altLang="cs-CZ" b="1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Sup>
                        <m:sSubSupPr>
                          <m:ctrlPr>
                            <a:rPr lang="en-US" altLang="cs-CZ" b="1" i="1" dirty="0" smtClean="0">
                              <a:solidFill>
                                <a:srgbClr val="FF33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cs-CZ" altLang="cs-CZ" b="0" i="1" dirty="0" smtClean="0">
                              <a:solidFill>
                                <a:srgbClr val="FF33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/>
                        <m:sup>
                          <m:r>
                            <a:rPr lang="en-US" altLang="cs-CZ" b="1" i="1" dirty="0" smtClean="0">
                              <a:solidFill>
                                <a:srgbClr val="FF330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  <m:r>
                            <a:rPr lang="en-US" altLang="cs-CZ" b="1" i="1" dirty="0">
                              <a:solidFill>
                                <a:srgbClr val="FF33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bSup>
                      <m:r>
                        <a:rPr lang="en-US" altLang="cs-CZ" b="1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cs-CZ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cs-CZ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altLang="cs-CZ" i="1" dirty="0">
                  <a:solidFill>
                    <a:schemeClr val="tx1"/>
                  </a:solidFill>
                  <a:latin typeface="Book Antiqua" panose="02040602050305030304" pitchFamily="18" charset="0"/>
                </a:endParaRPr>
              </a:p>
            </p:txBody>
          </p:sp>
        </mc:Choice>
        <mc:Fallback xmlns="">
          <p:sp>
            <p:nvSpPr>
              <p:cNvPr id="35846" name="Obdélník 3584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3093" y="6119702"/>
                <a:ext cx="2866233" cy="40459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847" name="TextovéPole 35846"/>
              <p:cNvSpPr txBox="1"/>
              <p:nvPr/>
            </p:nvSpPr>
            <p:spPr>
              <a:xfrm>
                <a:off x="-185288" y="2710467"/>
                <a:ext cx="2897733" cy="15539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cs-CZ" sz="2400" dirty="0">
                    <a:latin typeface="Book Antiqua" panose="02040602050305030304" pitchFamily="18" charset="0"/>
                  </a:rPr>
                  <a:t>vý</a:t>
                </a:r>
                <a:r>
                  <a:rPr lang="en-US" sz="2400" dirty="0" err="1">
                    <a:latin typeface="Book Antiqua" panose="02040602050305030304" pitchFamily="18" charset="0"/>
                  </a:rPr>
                  <a:t>znam</a:t>
                </a:r>
                <a:r>
                  <a:rPr lang="cs-CZ" sz="2400" dirty="0">
                    <a:latin typeface="Book Antiqua" panose="0204060205030503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l-GR" sz="2400" i="1" dirty="0" smtClean="0">
                        <a:latin typeface="Cambria Math" panose="02040503050406030204" pitchFamily="18" charset="0"/>
                      </a:rPr>
                      <m:t>𝛾</m:t>
                    </m:r>
                    <m:r>
                      <a:rPr lang="cs-CZ" sz="2400" b="0" i="1" dirty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24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2400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sz="2400" b="0" i="1" dirty="0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cs-CZ" sz="2400" b="0" i="1" dirty="0" smtClean="0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sSup>
                              <m:sSupPr>
                                <m:ctrlPr>
                                  <a:rPr lang="cs-CZ" sz="2400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cs-CZ" sz="24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  <m:sup>
                                <m:r>
                                  <a:rPr lang="cs-CZ" sz="2400" b="0" i="1" dirty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cs-CZ" sz="2400" dirty="0">
                    <a:latin typeface="Book Antiqua" panose="02040602050305030304" pitchFamily="18" charset="0"/>
                  </a:rPr>
                  <a:t>:</a:t>
                </a:r>
                <a:endParaRPr lang="en-US" sz="2400" dirty="0">
                  <a:latin typeface="Book Antiqua" panose="02040602050305030304" pitchFamily="18" charset="0"/>
                </a:endParaRPr>
              </a:p>
              <a:p>
                <a:pPr algn="ctr"/>
                <a:r>
                  <a:rPr lang="cs-CZ" dirty="0">
                    <a:latin typeface="Book Antiqua" panose="02040602050305030304" pitchFamily="18" charset="0"/>
                  </a:rPr>
                  <a:t>j</a:t>
                </a:r>
                <a:r>
                  <a:rPr lang="en-US" dirty="0" err="1">
                    <a:latin typeface="Book Antiqua" panose="02040602050305030304" pitchFamily="18" charset="0"/>
                  </a:rPr>
                  <a:t>ednotky</a:t>
                </a:r>
                <a:r>
                  <a:rPr lang="cs-CZ" dirty="0">
                    <a:latin typeface="Book Antiqua" panose="02040602050305030304" pitchFamily="18" charset="0"/>
                  </a:rPr>
                  <a:t> na</a:t>
                </a:r>
                <a:r>
                  <a:rPr lang="en-US" dirty="0">
                    <a:latin typeface="Book Antiqua" panose="02040602050305030304" pitchFamily="18" charset="0"/>
                  </a:rPr>
                  <a:t> </a:t>
                </a:r>
                <a:r>
                  <a:rPr lang="en-US" dirty="0" err="1">
                    <a:latin typeface="Book Antiqua" panose="02040602050305030304" pitchFamily="18" charset="0"/>
                  </a:rPr>
                  <a:t>os</a:t>
                </a:r>
                <a:r>
                  <a:rPr lang="cs-CZ" dirty="0" err="1">
                    <a:latin typeface="Book Antiqua" panose="02040602050305030304" pitchFamily="18" charset="0"/>
                  </a:rPr>
                  <a:t>ách</a:t>
                </a:r>
                <a:endParaRPr lang="cs-CZ" dirty="0">
                  <a:latin typeface="Book Antiqua" panose="02040602050305030304" pitchFamily="18" charset="0"/>
                </a:endParaRPr>
              </a:p>
              <a:p>
                <a:pPr algn="ctr"/>
                <a:r>
                  <a:rPr lang="cs-CZ" dirty="0">
                    <a:latin typeface="Book Antiqua" panose="02040602050305030304" pitchFamily="18" charset="0"/>
                  </a:rPr>
                  <a:t>(invariant</a:t>
                </a:r>
                <a:r>
                  <a:rPr lang="en-US" dirty="0">
                    <a:latin typeface="Book Antiqua" panose="02040602050305030304" pitchFamily="18" charset="0"/>
                  </a:rPr>
                  <a:t> </a:t>
                </a:r>
                <a:r>
                  <a:rPr lang="cs-CZ" i="1" dirty="0">
                    <a:latin typeface="Book Antiqua" panose="02040602050305030304" pitchFamily="18" charset="0"/>
                  </a:rPr>
                  <a:t>I</a:t>
                </a:r>
                <a:r>
                  <a:rPr lang="cs-CZ" baseline="30000" dirty="0">
                    <a:latin typeface="Book Antiqua" panose="02040602050305030304" pitchFamily="18" charset="0"/>
                  </a:rPr>
                  <a:t>2</a:t>
                </a:r>
                <a:r>
                  <a:rPr lang="cs-CZ" dirty="0">
                    <a:latin typeface="Book Antiqua" panose="02040602050305030304" pitchFamily="18" charset="0"/>
                  </a:rPr>
                  <a:t> </a:t>
                </a:r>
                <a:r>
                  <a:rPr lang="en-US" dirty="0">
                    <a:latin typeface="Book Antiqua" panose="02040602050305030304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altLang="cs-CZ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cs-CZ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cs-CZ" altLang="cs-CZ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cs-CZ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cs-CZ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Sup>
                      <m:sSubSupPr>
                        <m:ctrlPr>
                          <a:rPr lang="en-US" altLang="cs-CZ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cs-CZ" altLang="cs-CZ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/>
                      <m:sup>
                        <m:r>
                          <a:rPr lang="en-US" altLang="cs-CZ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cs-CZ" dirty="0">
                    <a:latin typeface="Book Antiqua" panose="02040602050305030304" pitchFamily="18" charset="0"/>
                  </a:rPr>
                  <a:t>)</a:t>
                </a:r>
                <a:endParaRPr lang="en-US" dirty="0">
                  <a:latin typeface="Book Antiqua" panose="02040602050305030304" pitchFamily="18" charset="0"/>
                </a:endParaRPr>
              </a:p>
              <a:p>
                <a:pPr algn="ctr"/>
                <a:r>
                  <a:rPr lang="en-US" dirty="0" err="1">
                    <a:latin typeface="Book Antiqua" panose="02040602050305030304" pitchFamily="18" charset="0"/>
                  </a:rPr>
                  <a:t>hyperboly</a:t>
                </a:r>
                <a:endParaRPr lang="cs-CZ" dirty="0">
                  <a:latin typeface="Book Antiqua" panose="02040602050305030304" pitchFamily="18" charset="0"/>
                </a:endParaRPr>
              </a:p>
            </p:txBody>
          </p:sp>
        </mc:Choice>
        <mc:Fallback xmlns="">
          <p:sp>
            <p:nvSpPr>
              <p:cNvPr id="35847" name="TextovéPole 358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85288" y="2710467"/>
                <a:ext cx="2897733" cy="1553952"/>
              </a:xfrm>
              <a:prstGeom prst="rect">
                <a:avLst/>
              </a:prstGeom>
              <a:blipFill rotWithShape="0">
                <a:blip r:embed="rId4"/>
                <a:stretch>
                  <a:fillRect l="-632" r="-211" b="-54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Obdélník 31"/>
              <p:cNvSpPr/>
              <p:nvPr/>
            </p:nvSpPr>
            <p:spPr>
              <a:xfrm>
                <a:off x="6416996" y="6404958"/>
                <a:ext cx="2812180" cy="3975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altLang="cs-CZ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altLang="cs-CZ" i="1" dirty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altLang="cs-CZ" i="1" dirty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cs-CZ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Sup>
                        <m:sSubSupPr>
                          <m:ctrlPr>
                            <a:rPr lang="en-US" altLang="cs-CZ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cs-CZ" altLang="cs-CZ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/>
                        <m:sup>
                          <m:r>
                            <a:rPr lang="en-US" altLang="cs-CZ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altLang="cs-CZ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cs-CZ" altLang="cs-CZ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altLang="cs-CZ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altLang="cs-CZ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e>
                        <m:sup>
                          <m:r>
                            <a:rPr lang="en-US" altLang="cs-CZ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cs-CZ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Sup>
                        <m:sSubSupPr>
                          <m:ctrlPr>
                            <a:rPr lang="en-US" altLang="cs-CZ" i="1" dirty="0" smtClean="0">
                              <a:solidFill>
                                <a:srgbClr val="FF33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cs-CZ" altLang="cs-CZ" b="0" i="1" dirty="0" smtClean="0">
                              <a:solidFill>
                                <a:srgbClr val="FF33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/>
                        <m:sup>
                          <m:r>
                            <a:rPr lang="en-US" altLang="cs-CZ" i="1" dirty="0">
                              <a:solidFill>
                                <a:srgbClr val="FF3300"/>
                              </a:solidFill>
                              <a:latin typeface="Cambria Math" panose="02040503050406030204" pitchFamily="18" charset="0"/>
                            </a:rPr>
                            <m:t>′2</m:t>
                          </m:r>
                        </m:sup>
                      </m:sSubSup>
                      <m:r>
                        <a:rPr lang="en-US" altLang="cs-CZ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=+1</m:t>
                      </m:r>
                    </m:oMath>
                  </m:oMathPara>
                </a14:m>
                <a:endParaRPr lang="en-US" altLang="cs-CZ" b="0" i="1" dirty="0">
                  <a:solidFill>
                    <a:srgbClr val="7030A0"/>
                  </a:solidFill>
                  <a:latin typeface="Book Antiqua" panose="02040602050305030304" pitchFamily="18" charset="0"/>
                </a:endParaRPr>
              </a:p>
            </p:txBody>
          </p:sp>
        </mc:Choice>
        <mc:Fallback xmlns="">
          <p:sp>
            <p:nvSpPr>
              <p:cNvPr id="32" name="Obdélník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6996" y="6404958"/>
                <a:ext cx="2812180" cy="397545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Ovál 32"/>
          <p:cNvSpPr/>
          <p:nvPr/>
        </p:nvSpPr>
        <p:spPr>
          <a:xfrm>
            <a:off x="4150790" y="3379172"/>
            <a:ext cx="112713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4" name="Ovál 33"/>
          <p:cNvSpPr/>
          <p:nvPr/>
        </p:nvSpPr>
        <p:spPr>
          <a:xfrm>
            <a:off x="4162425" y="5203517"/>
            <a:ext cx="112713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5" name="Ovál 34"/>
          <p:cNvSpPr/>
          <p:nvPr/>
        </p:nvSpPr>
        <p:spPr>
          <a:xfrm>
            <a:off x="5102349" y="4238704"/>
            <a:ext cx="112713" cy="11430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6" name="Ovál 35"/>
          <p:cNvSpPr/>
          <p:nvPr/>
        </p:nvSpPr>
        <p:spPr>
          <a:xfrm>
            <a:off x="3195334" y="4237593"/>
            <a:ext cx="112713" cy="11430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cxnSp>
        <p:nvCxnSpPr>
          <p:cNvPr id="37" name="Přímá spojovací čára 22"/>
          <p:cNvCxnSpPr>
            <a:cxnSpLocks noChangeShapeType="1"/>
          </p:cNvCxnSpPr>
          <p:nvPr/>
        </p:nvCxnSpPr>
        <p:spPr bwMode="auto">
          <a:xfrm flipH="1">
            <a:off x="785813" y="3097572"/>
            <a:ext cx="6162675" cy="2687638"/>
          </a:xfrm>
          <a:prstGeom prst="line">
            <a:avLst/>
          </a:prstGeom>
          <a:noFill/>
          <a:ln w="57150" algn="ctr">
            <a:solidFill>
              <a:srgbClr val="FF33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Ovál 37"/>
          <p:cNvSpPr/>
          <p:nvPr/>
        </p:nvSpPr>
        <p:spPr>
          <a:xfrm>
            <a:off x="4564308" y="3295152"/>
            <a:ext cx="112712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>
              <a:solidFill>
                <a:schemeClr val="tx1"/>
              </a:solidFill>
            </a:endParaRPr>
          </a:p>
        </p:txBody>
      </p:sp>
      <p:sp>
        <p:nvSpPr>
          <p:cNvPr id="42" name="TextovéPole 41"/>
          <p:cNvSpPr txBox="1">
            <a:spLocks noChangeArrowheads="1"/>
          </p:cNvSpPr>
          <p:nvPr/>
        </p:nvSpPr>
        <p:spPr bwMode="auto">
          <a:xfrm>
            <a:off x="4374250" y="3054864"/>
            <a:ext cx="291536" cy="383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/>
              <a:t>1</a:t>
            </a:r>
          </a:p>
        </p:txBody>
      </p:sp>
      <p:sp>
        <p:nvSpPr>
          <p:cNvPr id="43" name="TextovéPole 42"/>
          <p:cNvSpPr txBox="1">
            <a:spLocks noChangeArrowheads="1"/>
          </p:cNvSpPr>
          <p:nvPr/>
        </p:nvSpPr>
        <p:spPr bwMode="auto">
          <a:xfrm>
            <a:off x="5190518" y="3770672"/>
            <a:ext cx="31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>
                <a:solidFill>
                  <a:srgbClr val="7030A0"/>
                </a:solidFill>
              </a:rPr>
              <a:t>1</a:t>
            </a:r>
          </a:p>
        </p:txBody>
      </p:sp>
      <p:sp>
        <p:nvSpPr>
          <p:cNvPr id="44" name="TextovéPole 43"/>
          <p:cNvSpPr txBox="1">
            <a:spLocks noChangeArrowheads="1"/>
          </p:cNvSpPr>
          <p:nvPr/>
        </p:nvSpPr>
        <p:spPr bwMode="auto">
          <a:xfrm>
            <a:off x="3413125" y="5140685"/>
            <a:ext cx="388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/>
              <a:t>-1</a:t>
            </a:r>
          </a:p>
        </p:txBody>
      </p:sp>
      <p:sp>
        <p:nvSpPr>
          <p:cNvPr id="45" name="TextovéPole 44"/>
          <p:cNvSpPr txBox="1">
            <a:spLocks noChangeArrowheads="1"/>
          </p:cNvSpPr>
          <p:nvPr/>
        </p:nvSpPr>
        <p:spPr bwMode="auto">
          <a:xfrm>
            <a:off x="2865800" y="4428632"/>
            <a:ext cx="390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>
                <a:solidFill>
                  <a:srgbClr val="7030A0"/>
                </a:solidFill>
              </a:rPr>
              <a:t>-1</a:t>
            </a:r>
          </a:p>
        </p:txBody>
      </p:sp>
      <p:sp>
        <p:nvSpPr>
          <p:cNvPr id="46" name="Ovál 45"/>
          <p:cNvSpPr/>
          <p:nvPr/>
        </p:nvSpPr>
        <p:spPr>
          <a:xfrm>
            <a:off x="5164139" y="3789912"/>
            <a:ext cx="112712" cy="11430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>
              <a:ln>
                <a:solidFill>
                  <a:srgbClr val="7030A0"/>
                </a:solidFill>
              </a:ln>
            </a:endParaRPr>
          </a:p>
        </p:txBody>
      </p:sp>
      <p:sp>
        <p:nvSpPr>
          <p:cNvPr id="48" name="Ovál 47"/>
          <p:cNvSpPr/>
          <p:nvPr/>
        </p:nvSpPr>
        <p:spPr>
          <a:xfrm>
            <a:off x="3732640" y="5268175"/>
            <a:ext cx="112712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49" name="Ovál 48"/>
          <p:cNvSpPr/>
          <p:nvPr/>
        </p:nvSpPr>
        <p:spPr>
          <a:xfrm>
            <a:off x="3161628" y="4651137"/>
            <a:ext cx="112712" cy="11430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50" name="TextovéPole 49"/>
          <p:cNvSpPr txBox="1">
            <a:spLocks noChangeArrowheads="1"/>
          </p:cNvSpPr>
          <p:nvPr/>
        </p:nvSpPr>
        <p:spPr bwMode="auto">
          <a:xfrm>
            <a:off x="3999599" y="3109966"/>
            <a:ext cx="312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/>
              <a:t>1</a:t>
            </a:r>
          </a:p>
        </p:txBody>
      </p:sp>
      <p:sp>
        <p:nvSpPr>
          <p:cNvPr id="51" name="TextovéPole 50"/>
          <p:cNvSpPr txBox="1">
            <a:spLocks noChangeArrowheads="1"/>
          </p:cNvSpPr>
          <p:nvPr/>
        </p:nvSpPr>
        <p:spPr bwMode="auto">
          <a:xfrm>
            <a:off x="4917060" y="4274953"/>
            <a:ext cx="312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>
                <a:solidFill>
                  <a:srgbClr val="7030A0"/>
                </a:solidFill>
              </a:rPr>
              <a:t>1</a:t>
            </a:r>
          </a:p>
        </p:txBody>
      </p:sp>
      <p:sp>
        <p:nvSpPr>
          <p:cNvPr id="52" name="TextovéPole 51"/>
          <p:cNvSpPr txBox="1">
            <a:spLocks noChangeArrowheads="1"/>
          </p:cNvSpPr>
          <p:nvPr/>
        </p:nvSpPr>
        <p:spPr bwMode="auto">
          <a:xfrm>
            <a:off x="2898970" y="3957934"/>
            <a:ext cx="3889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>
                <a:solidFill>
                  <a:srgbClr val="7030A0"/>
                </a:solidFill>
              </a:rPr>
              <a:t>-1</a:t>
            </a:r>
          </a:p>
        </p:txBody>
      </p:sp>
      <p:sp>
        <p:nvSpPr>
          <p:cNvPr id="53" name="TextovéPole 52"/>
          <p:cNvSpPr txBox="1">
            <a:spLocks noChangeArrowheads="1"/>
          </p:cNvSpPr>
          <p:nvPr/>
        </p:nvSpPr>
        <p:spPr bwMode="auto">
          <a:xfrm>
            <a:off x="4212572" y="4964900"/>
            <a:ext cx="390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/>
              <a:t>-1</a:t>
            </a:r>
          </a:p>
        </p:txBody>
      </p:sp>
      <p:sp>
        <p:nvSpPr>
          <p:cNvPr id="12" name="Volný tvar 11"/>
          <p:cNvSpPr/>
          <p:nvPr/>
        </p:nvSpPr>
        <p:spPr>
          <a:xfrm>
            <a:off x="1911350" y="5272436"/>
            <a:ext cx="4452453" cy="1441461"/>
          </a:xfrm>
          <a:custGeom>
            <a:avLst/>
            <a:gdLst>
              <a:gd name="connsiteX0" fmla="*/ 0 w 4462585"/>
              <a:gd name="connsiteY0" fmla="*/ 1573089 h 1573089"/>
              <a:gd name="connsiteX1" fmla="*/ 1672492 w 4462585"/>
              <a:gd name="connsiteY1" fmla="*/ 119428 h 1573089"/>
              <a:gd name="connsiteX2" fmla="*/ 3212123 w 4462585"/>
              <a:gd name="connsiteY2" fmla="*/ 221028 h 1573089"/>
              <a:gd name="connsiteX3" fmla="*/ 4462585 w 4462585"/>
              <a:gd name="connsiteY3" fmla="*/ 1315182 h 157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2585" h="1573089">
                <a:moveTo>
                  <a:pt x="0" y="1573089"/>
                </a:moveTo>
                <a:cubicBezTo>
                  <a:pt x="568569" y="958930"/>
                  <a:pt x="1137138" y="344771"/>
                  <a:pt x="1672492" y="119428"/>
                </a:cubicBezTo>
                <a:cubicBezTo>
                  <a:pt x="2207846" y="-105915"/>
                  <a:pt x="2747108" y="21736"/>
                  <a:pt x="3212123" y="221028"/>
                </a:cubicBezTo>
                <a:cubicBezTo>
                  <a:pt x="3677138" y="420320"/>
                  <a:pt x="4243754" y="1117192"/>
                  <a:pt x="4462585" y="131518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4" name="Volný tvar 53"/>
          <p:cNvSpPr/>
          <p:nvPr/>
        </p:nvSpPr>
        <p:spPr>
          <a:xfrm flipV="1">
            <a:off x="2016855" y="2067453"/>
            <a:ext cx="4166533" cy="1359526"/>
          </a:xfrm>
          <a:custGeom>
            <a:avLst/>
            <a:gdLst>
              <a:gd name="connsiteX0" fmla="*/ 0 w 4462585"/>
              <a:gd name="connsiteY0" fmla="*/ 1573089 h 1573089"/>
              <a:gd name="connsiteX1" fmla="*/ 1672492 w 4462585"/>
              <a:gd name="connsiteY1" fmla="*/ 119428 h 1573089"/>
              <a:gd name="connsiteX2" fmla="*/ 3212123 w 4462585"/>
              <a:gd name="connsiteY2" fmla="*/ 221028 h 1573089"/>
              <a:gd name="connsiteX3" fmla="*/ 4462585 w 4462585"/>
              <a:gd name="connsiteY3" fmla="*/ 1315182 h 157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2585" h="1573089">
                <a:moveTo>
                  <a:pt x="0" y="1573089"/>
                </a:moveTo>
                <a:cubicBezTo>
                  <a:pt x="568569" y="958930"/>
                  <a:pt x="1137138" y="344771"/>
                  <a:pt x="1672492" y="119428"/>
                </a:cubicBezTo>
                <a:cubicBezTo>
                  <a:pt x="2207846" y="-105915"/>
                  <a:pt x="2747108" y="21736"/>
                  <a:pt x="3212123" y="221028"/>
                </a:cubicBezTo>
                <a:cubicBezTo>
                  <a:pt x="3677138" y="420320"/>
                  <a:pt x="4243754" y="1117192"/>
                  <a:pt x="4462585" y="131518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5" name="Volný tvar 54"/>
          <p:cNvSpPr/>
          <p:nvPr/>
        </p:nvSpPr>
        <p:spPr>
          <a:xfrm rot="16200000" flipV="1">
            <a:off x="265023" y="3674533"/>
            <a:ext cx="4371975" cy="1599293"/>
          </a:xfrm>
          <a:custGeom>
            <a:avLst/>
            <a:gdLst>
              <a:gd name="connsiteX0" fmla="*/ 0 w 4462585"/>
              <a:gd name="connsiteY0" fmla="*/ 1573089 h 1573089"/>
              <a:gd name="connsiteX1" fmla="*/ 1672492 w 4462585"/>
              <a:gd name="connsiteY1" fmla="*/ 119428 h 1573089"/>
              <a:gd name="connsiteX2" fmla="*/ 3212123 w 4462585"/>
              <a:gd name="connsiteY2" fmla="*/ 221028 h 1573089"/>
              <a:gd name="connsiteX3" fmla="*/ 4462585 w 4462585"/>
              <a:gd name="connsiteY3" fmla="*/ 1315182 h 157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2585" h="1573089">
                <a:moveTo>
                  <a:pt x="0" y="1573089"/>
                </a:moveTo>
                <a:cubicBezTo>
                  <a:pt x="568569" y="958930"/>
                  <a:pt x="1137138" y="344771"/>
                  <a:pt x="1672492" y="119428"/>
                </a:cubicBezTo>
                <a:cubicBezTo>
                  <a:pt x="2207846" y="-105915"/>
                  <a:pt x="2747108" y="21736"/>
                  <a:pt x="3212123" y="221028"/>
                </a:cubicBezTo>
                <a:cubicBezTo>
                  <a:pt x="3677138" y="420320"/>
                  <a:pt x="4243754" y="1117192"/>
                  <a:pt x="4462585" y="1315182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6" name="Volný tvar 55"/>
          <p:cNvSpPr/>
          <p:nvPr/>
        </p:nvSpPr>
        <p:spPr>
          <a:xfrm rot="16200000">
            <a:off x="3759327" y="3581257"/>
            <a:ext cx="4371975" cy="1584933"/>
          </a:xfrm>
          <a:custGeom>
            <a:avLst/>
            <a:gdLst>
              <a:gd name="connsiteX0" fmla="*/ 0 w 4462585"/>
              <a:gd name="connsiteY0" fmla="*/ 1573089 h 1573089"/>
              <a:gd name="connsiteX1" fmla="*/ 1672492 w 4462585"/>
              <a:gd name="connsiteY1" fmla="*/ 119428 h 1573089"/>
              <a:gd name="connsiteX2" fmla="*/ 3212123 w 4462585"/>
              <a:gd name="connsiteY2" fmla="*/ 221028 h 1573089"/>
              <a:gd name="connsiteX3" fmla="*/ 4462585 w 4462585"/>
              <a:gd name="connsiteY3" fmla="*/ 1315182 h 157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2585" h="1573089">
                <a:moveTo>
                  <a:pt x="0" y="1573089"/>
                </a:moveTo>
                <a:cubicBezTo>
                  <a:pt x="568569" y="958930"/>
                  <a:pt x="1137138" y="344771"/>
                  <a:pt x="1672492" y="119428"/>
                </a:cubicBezTo>
                <a:cubicBezTo>
                  <a:pt x="2207846" y="-105915"/>
                  <a:pt x="2747108" y="21736"/>
                  <a:pt x="3212123" y="221028"/>
                </a:cubicBezTo>
                <a:cubicBezTo>
                  <a:pt x="3677138" y="420320"/>
                  <a:pt x="4243754" y="1117192"/>
                  <a:pt x="4462585" y="1315182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TextovéPole 2"/>
          <p:cNvSpPr txBox="1"/>
          <p:nvPr/>
        </p:nvSpPr>
        <p:spPr>
          <a:xfrm>
            <a:off x="6183388" y="159066"/>
            <a:ext cx="18213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Lorentzův faktor</a:t>
            </a:r>
          </a:p>
          <a:p>
            <a:r>
              <a:rPr lang="cs-CZ" dirty="0"/>
              <a:t>kontrakce délek</a:t>
            </a:r>
          </a:p>
          <a:p>
            <a:r>
              <a:rPr lang="cs-CZ" dirty="0"/>
              <a:t>dilatace dob</a:t>
            </a:r>
          </a:p>
        </p:txBody>
      </p:sp>
      <p:sp>
        <p:nvSpPr>
          <p:cNvPr id="47" name="TextovéPole 46"/>
          <p:cNvSpPr txBox="1"/>
          <p:nvPr/>
        </p:nvSpPr>
        <p:spPr>
          <a:xfrm>
            <a:off x="465673" y="45349"/>
            <a:ext cx="7974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7200" i="1" dirty="0">
                <a:solidFill>
                  <a:srgbClr val="9933FF"/>
                </a:solidFill>
                <a:latin typeface="Algerian" panose="04020705040A02060702" pitchFamily="82" charset="0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197507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"/>
                                        <p:tgtEl>
                                          <p:spTgt spid="24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100"/>
                                        <p:tgtEl>
                                          <p:spTgt spid="24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31" grpId="0" build="allAtOnce"/>
      <p:bldP spid="2" grpId="0" animBg="1"/>
      <p:bldP spid="35846" grpId="0"/>
      <p:bldP spid="35847" grpId="0"/>
      <p:bldP spid="32" grpId="0"/>
      <p:bldP spid="33" grpId="0" animBg="1"/>
      <p:bldP spid="34" grpId="0" animBg="1"/>
      <p:bldP spid="35" grpId="0" animBg="1"/>
      <p:bldP spid="36" grpId="0" animBg="1"/>
      <p:bldP spid="38" grpId="0" animBg="1"/>
      <p:bldP spid="42" grpId="0"/>
      <p:bldP spid="43" grpId="0"/>
      <p:bldP spid="44" grpId="0"/>
      <p:bldP spid="45" grpId="0"/>
      <p:bldP spid="46" grpId="0" animBg="1"/>
      <p:bldP spid="48" grpId="0" animBg="1"/>
      <p:bldP spid="49" grpId="0" animBg="1"/>
      <p:bldP spid="50" grpId="0"/>
      <p:bldP spid="51" grpId="0"/>
      <p:bldP spid="52" grpId="0"/>
      <p:bldP spid="53" grpId="0"/>
      <p:bldP spid="12" grpId="0" animBg="1"/>
      <p:bldP spid="54" grpId="0" animBg="1"/>
      <p:bldP spid="55" grpId="0" animBg="1"/>
      <p:bldP spid="5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ovéPole 4"/>
          <p:cNvSpPr txBox="1">
            <a:spLocks noChangeArrowheads="1"/>
          </p:cNvSpPr>
          <p:nvPr/>
        </p:nvSpPr>
        <p:spPr bwMode="auto">
          <a:xfrm>
            <a:off x="1772827" y="484381"/>
            <a:ext cx="53463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b="1" i="1" dirty="0">
                <a:solidFill>
                  <a:schemeClr val="tx1"/>
                </a:solidFill>
                <a:latin typeface="Book Antiqua" pitchFamily="18" charset="0"/>
              </a:rPr>
              <a:t>Převod mezi </a:t>
            </a:r>
            <a:r>
              <a:rPr lang="cs-CZ" altLang="cs-CZ" b="1" i="1" dirty="0">
                <a:solidFill>
                  <a:srgbClr val="0070C0"/>
                </a:solidFill>
                <a:latin typeface="Book Antiqua" pitchFamily="18" charset="0"/>
              </a:rPr>
              <a:t>S</a:t>
            </a:r>
            <a:r>
              <a:rPr lang="cs-CZ" altLang="cs-CZ" b="1" i="1" dirty="0">
                <a:solidFill>
                  <a:schemeClr val="tx1"/>
                </a:solidFill>
                <a:latin typeface="Book Antiqua" pitchFamily="18" charset="0"/>
              </a:rPr>
              <a:t> a </a:t>
            </a:r>
            <a:r>
              <a:rPr lang="cs-CZ" altLang="cs-CZ" b="1" i="1" dirty="0">
                <a:solidFill>
                  <a:srgbClr val="FF0000"/>
                </a:solidFill>
                <a:latin typeface="Book Antiqua" pitchFamily="18" charset="0"/>
              </a:rPr>
              <a:t>S‘</a:t>
            </a:r>
            <a:r>
              <a:rPr lang="cs-CZ" altLang="cs-CZ" b="1" i="1" dirty="0">
                <a:solidFill>
                  <a:schemeClr val="tx1"/>
                </a:solidFill>
                <a:latin typeface="Book Antiqua" pitchFamily="18" charset="0"/>
              </a:rPr>
              <a:t> (</a:t>
            </a:r>
            <a:r>
              <a:rPr lang="cs-CZ" altLang="cs-CZ" b="1" i="1" dirty="0" err="1">
                <a:solidFill>
                  <a:schemeClr val="tx1"/>
                </a:solidFill>
                <a:latin typeface="Book Antiqua" pitchFamily="18" charset="0"/>
              </a:rPr>
              <a:t>Lorentz</a:t>
            </a:r>
            <a:r>
              <a:rPr lang="cs-CZ" altLang="cs-CZ" b="1" i="1" dirty="0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</p:txBody>
      </p:sp>
      <p:cxnSp>
        <p:nvCxnSpPr>
          <p:cNvPr id="7" name="Přímá spojovací čára 6"/>
          <p:cNvCxnSpPr>
            <a:cxnSpLocks noChangeShapeType="1"/>
          </p:cNvCxnSpPr>
          <p:nvPr/>
        </p:nvCxnSpPr>
        <p:spPr bwMode="auto">
          <a:xfrm flipH="1">
            <a:off x="4211638" y="2246101"/>
            <a:ext cx="33337" cy="4456112"/>
          </a:xfrm>
          <a:prstGeom prst="line">
            <a:avLst/>
          </a:prstGeom>
          <a:noFill/>
          <a:ln w="57150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Přímá spojovací čára 8"/>
          <p:cNvCxnSpPr>
            <a:cxnSpLocks noChangeShapeType="1"/>
          </p:cNvCxnSpPr>
          <p:nvPr/>
        </p:nvCxnSpPr>
        <p:spPr bwMode="auto">
          <a:xfrm>
            <a:off x="1500188" y="4216188"/>
            <a:ext cx="5446712" cy="0"/>
          </a:xfrm>
          <a:prstGeom prst="line">
            <a:avLst/>
          </a:prstGeom>
          <a:noFill/>
          <a:ln w="57150" algn="ctr">
            <a:solidFill>
              <a:srgbClr val="0070C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Přímá spojovací čára 9"/>
          <p:cNvCxnSpPr/>
          <p:nvPr/>
        </p:nvCxnSpPr>
        <p:spPr>
          <a:xfrm>
            <a:off x="1500188" y="3500226"/>
            <a:ext cx="5715000" cy="1587"/>
          </a:xfrm>
          <a:prstGeom prst="line">
            <a:avLst/>
          </a:prstGeom>
          <a:ln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ovací čára 10"/>
          <p:cNvCxnSpPr/>
          <p:nvPr/>
        </p:nvCxnSpPr>
        <p:spPr>
          <a:xfrm>
            <a:off x="1500188" y="5002001"/>
            <a:ext cx="5715000" cy="1587"/>
          </a:xfrm>
          <a:prstGeom prst="line">
            <a:avLst/>
          </a:prstGeom>
          <a:ln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ovací čára 11"/>
          <p:cNvCxnSpPr/>
          <p:nvPr/>
        </p:nvCxnSpPr>
        <p:spPr>
          <a:xfrm>
            <a:off x="3417728" y="2930313"/>
            <a:ext cx="0" cy="3786188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ovací čára 12"/>
          <p:cNvCxnSpPr/>
          <p:nvPr/>
        </p:nvCxnSpPr>
        <p:spPr>
          <a:xfrm>
            <a:off x="4999038" y="2930313"/>
            <a:ext cx="0" cy="3786188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ovací čára 14"/>
          <p:cNvCxnSpPr>
            <a:cxnSpLocks noChangeShapeType="1"/>
          </p:cNvCxnSpPr>
          <p:nvPr/>
        </p:nvCxnSpPr>
        <p:spPr bwMode="auto">
          <a:xfrm flipH="1">
            <a:off x="3171825" y="2246101"/>
            <a:ext cx="1871663" cy="4470400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Přímá spojovací čára 15"/>
          <p:cNvCxnSpPr/>
          <p:nvPr/>
        </p:nvCxnSpPr>
        <p:spPr>
          <a:xfrm flipH="1">
            <a:off x="4021138" y="2562013"/>
            <a:ext cx="1785937" cy="41544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ovací čára 16"/>
          <p:cNvCxnSpPr/>
          <p:nvPr/>
        </p:nvCxnSpPr>
        <p:spPr>
          <a:xfrm rot="5400000">
            <a:off x="1288256" y="4304295"/>
            <a:ext cx="3389313" cy="14351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ovací čára 18"/>
          <p:cNvCxnSpPr/>
          <p:nvPr/>
        </p:nvCxnSpPr>
        <p:spPr>
          <a:xfrm rot="10800000" flipV="1">
            <a:off x="1714500" y="2001626"/>
            <a:ext cx="4786313" cy="4714875"/>
          </a:xfrm>
          <a:prstGeom prst="line">
            <a:avLst/>
          </a:prstGeom>
          <a:ln w="57150" cmpd="tri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>
            <a:off x="1928813" y="2073063"/>
            <a:ext cx="4857750" cy="4572000"/>
          </a:xfrm>
          <a:prstGeom prst="line">
            <a:avLst/>
          </a:prstGeom>
          <a:ln w="76200" cmpd="tri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>
            <a:cxnSpLocks noChangeShapeType="1"/>
          </p:cNvCxnSpPr>
          <p:nvPr/>
        </p:nvCxnSpPr>
        <p:spPr bwMode="auto">
          <a:xfrm flipH="1">
            <a:off x="785811" y="3028095"/>
            <a:ext cx="6162675" cy="2687638"/>
          </a:xfrm>
          <a:prstGeom prst="line">
            <a:avLst/>
          </a:prstGeom>
          <a:noFill/>
          <a:ln w="57150" algn="ctr">
            <a:solidFill>
              <a:srgbClr val="FF33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Přímá spojovací čára 23"/>
          <p:cNvCxnSpPr/>
          <p:nvPr/>
        </p:nvCxnSpPr>
        <p:spPr>
          <a:xfrm rot="10800000" flipV="1">
            <a:off x="785813" y="2644563"/>
            <a:ext cx="5168900" cy="2220913"/>
          </a:xfrm>
          <a:prstGeom prst="line">
            <a:avLst/>
          </a:prstGeom>
          <a:ln>
            <a:solidFill>
              <a:srgbClr val="FF33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/>
          <p:nvPr/>
        </p:nvCxnSpPr>
        <p:spPr>
          <a:xfrm flipH="1">
            <a:off x="1255713" y="4012988"/>
            <a:ext cx="5419725" cy="2401888"/>
          </a:xfrm>
          <a:prstGeom prst="line">
            <a:avLst/>
          </a:prstGeom>
          <a:ln>
            <a:solidFill>
              <a:srgbClr val="FF33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ovéPole 25"/>
          <p:cNvSpPr txBox="1">
            <a:spLocks noChangeArrowheads="1"/>
          </p:cNvSpPr>
          <p:nvPr/>
        </p:nvSpPr>
        <p:spPr bwMode="auto">
          <a:xfrm rot="16200000">
            <a:off x="3105294" y="2160571"/>
            <a:ext cx="1635125" cy="461962"/>
          </a:xfrm>
          <a:prstGeom prst="rect">
            <a:avLst/>
          </a:prstGeom>
          <a:solidFill>
            <a:schemeClr val="bg1">
              <a:alpha val="25098"/>
            </a:schemeClr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>
                <a:solidFill>
                  <a:srgbClr val="0070C0"/>
                </a:solidFill>
                <a:latin typeface="Book Antiqua" pitchFamily="18" charset="0"/>
              </a:rPr>
              <a:t>T=</a:t>
            </a:r>
            <a:r>
              <a:rPr lang="cs-CZ" altLang="cs-CZ" sz="2400" b="1" i="1" dirty="0" err="1">
                <a:solidFill>
                  <a:srgbClr val="0070C0"/>
                </a:solidFill>
                <a:latin typeface="Book Antiqua" pitchFamily="18" charset="0"/>
              </a:rPr>
              <a:t>ct</a:t>
            </a:r>
            <a:r>
              <a:rPr lang="cs-CZ" altLang="cs-CZ" sz="2400" b="1" i="1" dirty="0">
                <a:solidFill>
                  <a:srgbClr val="0070C0"/>
                </a:solidFill>
                <a:latin typeface="Book Antiqua" pitchFamily="18" charset="0"/>
              </a:rPr>
              <a:t>; x=0</a:t>
            </a:r>
          </a:p>
        </p:txBody>
      </p:sp>
      <p:sp>
        <p:nvSpPr>
          <p:cNvPr id="27" name="TextovéPole 26"/>
          <p:cNvSpPr txBox="1">
            <a:spLocks noChangeArrowheads="1"/>
          </p:cNvSpPr>
          <p:nvPr/>
        </p:nvSpPr>
        <p:spPr bwMode="auto">
          <a:xfrm>
            <a:off x="6723713" y="4283059"/>
            <a:ext cx="2420287" cy="461665"/>
          </a:xfrm>
          <a:prstGeom prst="rect">
            <a:avLst/>
          </a:prstGeom>
          <a:solidFill>
            <a:schemeClr val="bg1">
              <a:lumMod val="95000"/>
              <a:alpha val="25098"/>
            </a:schemeClr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  <a:cs typeface="+mn-cs"/>
              </a:rPr>
              <a:t>x; současnost T=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  <a:cs typeface="+mn-cs"/>
              </a:rPr>
              <a:t>0</a:t>
            </a:r>
          </a:p>
        </p:txBody>
      </p:sp>
      <p:sp>
        <p:nvSpPr>
          <p:cNvPr id="29" name="TextovéPole 28"/>
          <p:cNvSpPr txBox="1">
            <a:spLocks noChangeArrowheads="1"/>
          </p:cNvSpPr>
          <p:nvPr/>
        </p:nvSpPr>
        <p:spPr bwMode="auto">
          <a:xfrm rot="17454696">
            <a:off x="4560619" y="1818834"/>
            <a:ext cx="1782763" cy="461665"/>
          </a:xfrm>
          <a:prstGeom prst="rect">
            <a:avLst/>
          </a:prstGeom>
          <a:solidFill>
            <a:srgbClr val="CC0000">
              <a:alpha val="16078"/>
            </a:srgbClr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>
                <a:solidFill>
                  <a:srgbClr val="FF0000"/>
                </a:solidFill>
                <a:latin typeface="Book Antiqua" pitchFamily="18" charset="0"/>
              </a:rPr>
              <a:t>T</a:t>
            </a:r>
            <a:r>
              <a:rPr lang="en-US" altLang="cs-CZ" sz="2400" b="1" i="1" dirty="0">
                <a:solidFill>
                  <a:srgbClr val="FF0000"/>
                </a:solidFill>
                <a:latin typeface="Book Antiqua" pitchFamily="18" charset="0"/>
              </a:rPr>
              <a:t>’</a:t>
            </a:r>
            <a:r>
              <a:rPr lang="cs-CZ" altLang="cs-CZ" sz="2400" b="1" i="1" dirty="0">
                <a:solidFill>
                  <a:srgbClr val="FF0000"/>
                </a:solidFill>
                <a:latin typeface="Book Antiqua" pitchFamily="18" charset="0"/>
              </a:rPr>
              <a:t>=</a:t>
            </a:r>
            <a:r>
              <a:rPr lang="cs-CZ" altLang="cs-CZ" sz="2400" b="1" i="1" dirty="0" err="1">
                <a:solidFill>
                  <a:srgbClr val="FF0000"/>
                </a:solidFill>
                <a:latin typeface="Book Antiqua" pitchFamily="18" charset="0"/>
              </a:rPr>
              <a:t>ct</a:t>
            </a:r>
            <a:r>
              <a:rPr lang="en-US" altLang="cs-CZ" sz="2400" b="1" i="1" dirty="0">
                <a:solidFill>
                  <a:srgbClr val="FF0000"/>
                </a:solidFill>
                <a:latin typeface="Book Antiqua" pitchFamily="18" charset="0"/>
              </a:rPr>
              <a:t>’</a:t>
            </a:r>
            <a:r>
              <a:rPr lang="cs-CZ" altLang="cs-CZ" sz="2400" b="1" i="1" dirty="0">
                <a:solidFill>
                  <a:srgbClr val="FF0000"/>
                </a:solidFill>
                <a:latin typeface="Book Antiqua" pitchFamily="18" charset="0"/>
              </a:rPr>
              <a:t>; x‘=0</a:t>
            </a:r>
          </a:p>
        </p:txBody>
      </p:sp>
      <p:sp>
        <p:nvSpPr>
          <p:cNvPr id="30" name="TextovéPole 29"/>
          <p:cNvSpPr txBox="1">
            <a:spLocks noChangeArrowheads="1"/>
          </p:cNvSpPr>
          <p:nvPr/>
        </p:nvSpPr>
        <p:spPr bwMode="auto">
          <a:xfrm rot="20153094">
            <a:off x="6245545" y="2861113"/>
            <a:ext cx="2636997" cy="461963"/>
          </a:xfrm>
          <a:prstGeom prst="rect">
            <a:avLst/>
          </a:prstGeom>
          <a:solidFill>
            <a:srgbClr val="FF0000">
              <a:alpha val="2509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noProof="1">
                <a:solidFill>
                  <a:srgbClr val="FF0000"/>
                </a:solidFill>
                <a:latin typeface="Book Antiqua" pitchFamily="18" charset="0"/>
              </a:rPr>
              <a:t>x</a:t>
            </a:r>
            <a:r>
              <a:rPr lang="en-US" altLang="cs-CZ" sz="2400" b="1" i="1" dirty="0">
                <a:solidFill>
                  <a:srgbClr val="FF0000"/>
                </a:solidFill>
                <a:latin typeface="Book Antiqua" pitchFamily="18" charset="0"/>
              </a:rPr>
              <a:t>’</a:t>
            </a:r>
            <a:r>
              <a:rPr lang="cs-CZ" altLang="cs-CZ" sz="2400" b="1" i="1" dirty="0">
                <a:solidFill>
                  <a:srgbClr val="FF0000"/>
                </a:solidFill>
                <a:latin typeface="Book Antiqua" pitchFamily="18" charset="0"/>
              </a:rPr>
              <a:t>; </a:t>
            </a:r>
            <a:r>
              <a:rPr lang="cs-CZ" altLang="cs-CZ" sz="2400" i="1" dirty="0">
                <a:solidFill>
                  <a:srgbClr val="FF0000"/>
                </a:solidFill>
                <a:latin typeface="Book Antiqua" pitchFamily="18" charset="0"/>
              </a:rPr>
              <a:t>současnost T‘=</a:t>
            </a:r>
            <a:r>
              <a:rPr lang="cs-CZ" altLang="cs-CZ" sz="2400" dirty="0">
                <a:solidFill>
                  <a:srgbClr val="FF0000"/>
                </a:solidFill>
                <a:latin typeface="Book Antiqua" pitchFamily="18" charset="0"/>
              </a:rPr>
              <a:t>0</a:t>
            </a:r>
          </a:p>
        </p:txBody>
      </p:sp>
      <p:sp>
        <p:nvSpPr>
          <p:cNvPr id="31" name="TextovéPole 30"/>
          <p:cNvSpPr txBox="1">
            <a:spLocks noChangeArrowheads="1"/>
          </p:cNvSpPr>
          <p:nvPr/>
        </p:nvSpPr>
        <p:spPr bwMode="auto">
          <a:xfrm>
            <a:off x="6443663" y="5287751"/>
            <a:ext cx="24495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>
                <a:solidFill>
                  <a:srgbClr val="FF0000"/>
                </a:solidFill>
                <a:latin typeface="Book Antiqua" pitchFamily="18" charset="0"/>
              </a:rPr>
              <a:t>x</a:t>
            </a:r>
            <a:r>
              <a:rPr lang="en-US" altLang="cs-CZ" sz="2400" b="1" i="1" dirty="0">
                <a:solidFill>
                  <a:srgbClr val="FF0000"/>
                </a:solidFill>
                <a:latin typeface="Book Antiqua" pitchFamily="18" charset="0"/>
              </a:rPr>
              <a:t>’ 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US" altLang="cs-CZ" sz="2400" b="1" i="1" dirty="0">
                <a:solidFill>
                  <a:srgbClr val="0070C0"/>
                </a:solidFill>
                <a:latin typeface="Book Antiqua" pitchFamily="18" charset="0"/>
              </a:rPr>
              <a:t>x 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–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US" altLang="cs-CZ" sz="2400" b="1" i="1" dirty="0">
                <a:solidFill>
                  <a:srgbClr val="0070C0"/>
                </a:solidFill>
                <a:latin typeface="Book Antiqua" pitchFamily="18" charset="0"/>
              </a:rPr>
              <a:t> T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>
                <a:solidFill>
                  <a:srgbClr val="FF0000"/>
                </a:solidFill>
                <a:latin typeface="Book Antiqua" pitchFamily="18" charset="0"/>
              </a:rPr>
              <a:t>T</a:t>
            </a:r>
            <a:r>
              <a:rPr lang="en-US" altLang="cs-CZ" sz="2400" b="1" i="1" dirty="0">
                <a:solidFill>
                  <a:srgbClr val="FF0000"/>
                </a:solidFill>
                <a:latin typeface="Book Antiqua" pitchFamily="18" charset="0"/>
              </a:rPr>
              <a:t>’</a:t>
            </a:r>
            <a:r>
              <a:rPr lang="en-US" altLang="cs-CZ" sz="2400" b="1" i="1" dirty="0">
                <a:solidFill>
                  <a:srgbClr val="32B503"/>
                </a:solidFill>
                <a:latin typeface="Book Antiqua" pitchFamily="18" charset="0"/>
              </a:rPr>
              <a:t>  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=</a:t>
            </a:r>
            <a:r>
              <a:rPr lang="en-US" altLang="cs-CZ" sz="2400" b="1" i="1" dirty="0">
                <a:solidFill>
                  <a:srgbClr val="00B0F0"/>
                </a:solidFill>
                <a:latin typeface="Book Antiqua" pitchFamily="18" charset="0"/>
              </a:rPr>
              <a:t>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US" altLang="cs-CZ" sz="2400" b="1" i="1" dirty="0">
                <a:solidFill>
                  <a:srgbClr val="0070C0"/>
                </a:solidFill>
                <a:latin typeface="Book Antiqua" pitchFamily="18" charset="0"/>
              </a:rPr>
              <a:t>T 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–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US" altLang="cs-CZ" sz="2400" b="1" i="1" dirty="0">
                <a:solidFill>
                  <a:srgbClr val="0070C0"/>
                </a:solidFill>
                <a:latin typeface="Book Antiqua" pitchFamily="18" charset="0"/>
              </a:rPr>
              <a:t> x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endParaRPr lang="en-US" altLang="cs-CZ" sz="24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" name="TextovéPole 28"/>
          <p:cNvSpPr txBox="1">
            <a:spLocks noChangeArrowheads="1"/>
          </p:cNvSpPr>
          <p:nvPr/>
        </p:nvSpPr>
        <p:spPr bwMode="auto">
          <a:xfrm>
            <a:off x="6453187" y="1779312"/>
            <a:ext cx="1006475" cy="376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 b="1" i="1" dirty="0">
                <a:solidFill>
                  <a:schemeClr val="tx1"/>
                </a:solidFill>
                <a:latin typeface="Book Antiqua" pitchFamily="18" charset="0"/>
              </a:rPr>
              <a:t>světlo</a:t>
            </a:r>
          </a:p>
        </p:txBody>
      </p:sp>
      <p:sp>
        <p:nvSpPr>
          <p:cNvPr id="24604" name="Text Box 28"/>
          <p:cNvSpPr txBox="1">
            <a:spLocks noChangeArrowheads="1"/>
          </p:cNvSpPr>
          <p:nvPr/>
        </p:nvSpPr>
        <p:spPr bwMode="auto">
          <a:xfrm>
            <a:off x="641350" y="1685713"/>
            <a:ext cx="4095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b="1" i="1" dirty="0">
                <a:solidFill>
                  <a:srgbClr val="0070C0"/>
                </a:solidFill>
                <a:latin typeface="Book Antiqua" pitchFamily="18" charset="0"/>
              </a:rPr>
              <a:t>S</a:t>
            </a:r>
            <a:endParaRPr lang="en-US" altLang="cs-CZ" b="1" i="1" dirty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24605" name="Text Box 29"/>
          <p:cNvSpPr txBox="1">
            <a:spLocks noChangeArrowheads="1"/>
          </p:cNvSpPr>
          <p:nvPr/>
        </p:nvSpPr>
        <p:spPr bwMode="auto">
          <a:xfrm>
            <a:off x="603250" y="2107988"/>
            <a:ext cx="5222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b="1" i="1">
                <a:solidFill>
                  <a:srgbClr val="FF0000"/>
                </a:solidFill>
                <a:latin typeface="Book Antiqua" pitchFamily="18" charset="0"/>
              </a:rPr>
              <a:t>S</a:t>
            </a:r>
            <a:r>
              <a:rPr lang="en-GB" altLang="cs-CZ" b="1" i="1">
                <a:solidFill>
                  <a:srgbClr val="FF0000"/>
                </a:solidFill>
                <a:latin typeface="Book Antiqua" pitchFamily="18" charset="0"/>
              </a:rPr>
              <a:t>’</a:t>
            </a:r>
            <a:endParaRPr lang="en-US" altLang="cs-CZ" b="1" i="1">
              <a:solidFill>
                <a:srgbClr val="FF0000"/>
              </a:solidFill>
              <a:latin typeface="Book Antiqua" pitchFamily="18" charset="0"/>
            </a:endParaRPr>
          </a:p>
        </p:txBody>
      </p:sp>
      <p:cxnSp>
        <p:nvCxnSpPr>
          <p:cNvPr id="39" name="Přímá spojovací čára 20"/>
          <p:cNvCxnSpPr/>
          <p:nvPr/>
        </p:nvCxnSpPr>
        <p:spPr>
          <a:xfrm>
            <a:off x="2081213" y="2225463"/>
            <a:ext cx="4857750" cy="4572000"/>
          </a:xfrm>
          <a:prstGeom prst="line">
            <a:avLst/>
          </a:prstGeom>
          <a:ln w="31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římá spojovací čára 18"/>
          <p:cNvCxnSpPr/>
          <p:nvPr/>
        </p:nvCxnSpPr>
        <p:spPr>
          <a:xfrm rot="10800000" flipV="1">
            <a:off x="1608138" y="2095288"/>
            <a:ext cx="4786312" cy="4714875"/>
          </a:xfrm>
          <a:prstGeom prst="line">
            <a:avLst/>
          </a:prstGeom>
          <a:ln w="31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římá spojnice se šipkou 5"/>
          <p:cNvCxnSpPr/>
          <p:nvPr/>
        </p:nvCxnSpPr>
        <p:spPr>
          <a:xfrm flipH="1">
            <a:off x="4244975" y="2930313"/>
            <a:ext cx="1709738" cy="0"/>
          </a:xfrm>
          <a:prstGeom prst="straightConnector1">
            <a:avLst/>
          </a:prstGeom>
          <a:ln>
            <a:solidFill>
              <a:srgbClr val="0070C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se šipkou 13"/>
          <p:cNvCxnSpPr/>
          <p:nvPr/>
        </p:nvCxnSpPr>
        <p:spPr>
          <a:xfrm>
            <a:off x="5954713" y="2930313"/>
            <a:ext cx="0" cy="1285875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římá spojnice se šipkou 31"/>
          <p:cNvCxnSpPr>
            <a:endCxn id="68" idx="6"/>
          </p:cNvCxnSpPr>
          <p:nvPr/>
        </p:nvCxnSpPr>
        <p:spPr>
          <a:xfrm flipH="1">
            <a:off x="4505067" y="2930313"/>
            <a:ext cx="1435100" cy="693732"/>
          </a:xfrm>
          <a:prstGeom prst="straightConnector1">
            <a:avLst/>
          </a:prstGeom>
          <a:ln>
            <a:solidFill>
              <a:srgbClr val="FF33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nice se šipkou 33"/>
          <p:cNvCxnSpPr/>
          <p:nvPr/>
        </p:nvCxnSpPr>
        <p:spPr>
          <a:xfrm flipH="1">
            <a:off x="5737225" y="2930313"/>
            <a:ext cx="217488" cy="611188"/>
          </a:xfrm>
          <a:prstGeom prst="straightConnector1">
            <a:avLst/>
          </a:prstGeom>
          <a:ln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ál 41"/>
          <p:cNvSpPr/>
          <p:nvPr/>
        </p:nvSpPr>
        <p:spPr>
          <a:xfrm>
            <a:off x="5932488" y="2901738"/>
            <a:ext cx="44450" cy="46038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45" name="TextovéPole 44"/>
          <p:cNvSpPr txBox="1">
            <a:spLocks noChangeArrowheads="1"/>
          </p:cNvSpPr>
          <p:nvPr/>
        </p:nvSpPr>
        <p:spPr bwMode="auto">
          <a:xfrm>
            <a:off x="3959225" y="3425613"/>
            <a:ext cx="312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>
                <a:solidFill>
                  <a:srgbClr val="0070C0"/>
                </a:solidFill>
              </a:rPr>
              <a:t>1</a:t>
            </a:r>
          </a:p>
        </p:txBody>
      </p:sp>
      <p:sp>
        <p:nvSpPr>
          <p:cNvPr id="50" name="TextovéPole 49"/>
          <p:cNvSpPr txBox="1">
            <a:spLocks noChangeArrowheads="1"/>
          </p:cNvSpPr>
          <p:nvPr/>
        </p:nvSpPr>
        <p:spPr bwMode="auto">
          <a:xfrm>
            <a:off x="4767263" y="4168563"/>
            <a:ext cx="312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>
                <a:solidFill>
                  <a:srgbClr val="0070C0"/>
                </a:solidFill>
              </a:rPr>
              <a:t>1</a:t>
            </a:r>
          </a:p>
        </p:txBody>
      </p:sp>
      <p:sp>
        <p:nvSpPr>
          <p:cNvPr id="51" name="TextovéPole 50"/>
          <p:cNvSpPr txBox="1">
            <a:spLocks noChangeArrowheads="1"/>
          </p:cNvSpPr>
          <p:nvPr/>
        </p:nvSpPr>
        <p:spPr bwMode="auto">
          <a:xfrm>
            <a:off x="3132138" y="4187613"/>
            <a:ext cx="3889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>
                <a:solidFill>
                  <a:srgbClr val="0070C0"/>
                </a:solidFill>
              </a:rPr>
              <a:t>-1</a:t>
            </a:r>
          </a:p>
        </p:txBody>
      </p:sp>
      <p:sp>
        <p:nvSpPr>
          <p:cNvPr id="52" name="TextovéPole 51"/>
          <p:cNvSpPr txBox="1">
            <a:spLocks noChangeArrowheads="1"/>
          </p:cNvSpPr>
          <p:nvPr/>
        </p:nvSpPr>
        <p:spPr bwMode="auto">
          <a:xfrm>
            <a:off x="3883025" y="4921038"/>
            <a:ext cx="390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>
                <a:solidFill>
                  <a:srgbClr val="0070C0"/>
                </a:solidFill>
              </a:rPr>
              <a:t>-1</a:t>
            </a:r>
          </a:p>
        </p:txBody>
      </p:sp>
      <p:sp>
        <p:nvSpPr>
          <p:cNvPr id="46" name="Ovál 45"/>
          <p:cNvSpPr/>
          <p:nvPr/>
        </p:nvSpPr>
        <p:spPr>
          <a:xfrm>
            <a:off x="4181475" y="3451013"/>
            <a:ext cx="112713" cy="114300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54" name="Ovál 53"/>
          <p:cNvSpPr/>
          <p:nvPr/>
        </p:nvSpPr>
        <p:spPr>
          <a:xfrm>
            <a:off x="4941888" y="4159038"/>
            <a:ext cx="114300" cy="114300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55" name="Ovál 54"/>
          <p:cNvSpPr/>
          <p:nvPr/>
        </p:nvSpPr>
        <p:spPr>
          <a:xfrm>
            <a:off x="3370263" y="4159038"/>
            <a:ext cx="112712" cy="114300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56" name="Ovál 55"/>
          <p:cNvSpPr/>
          <p:nvPr/>
        </p:nvSpPr>
        <p:spPr>
          <a:xfrm>
            <a:off x="4171950" y="4944851"/>
            <a:ext cx="112713" cy="114300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57" name="Ovál 56"/>
          <p:cNvSpPr/>
          <p:nvPr/>
        </p:nvSpPr>
        <p:spPr>
          <a:xfrm>
            <a:off x="4579938" y="3171613"/>
            <a:ext cx="112712" cy="1143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58" name="Ovál 57"/>
          <p:cNvSpPr/>
          <p:nvPr/>
        </p:nvSpPr>
        <p:spPr>
          <a:xfrm>
            <a:off x="5230813" y="3701838"/>
            <a:ext cx="112712" cy="1143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59" name="Ovál 58"/>
          <p:cNvSpPr/>
          <p:nvPr/>
        </p:nvSpPr>
        <p:spPr>
          <a:xfrm>
            <a:off x="3684588" y="5243301"/>
            <a:ext cx="112712" cy="1143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60" name="Ovál 59"/>
          <p:cNvSpPr/>
          <p:nvPr/>
        </p:nvSpPr>
        <p:spPr>
          <a:xfrm>
            <a:off x="3074988" y="4640051"/>
            <a:ext cx="112712" cy="1143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61" name="TextovéPole 60"/>
          <p:cNvSpPr txBox="1">
            <a:spLocks noChangeArrowheads="1"/>
          </p:cNvSpPr>
          <p:nvPr/>
        </p:nvSpPr>
        <p:spPr bwMode="auto">
          <a:xfrm>
            <a:off x="4633118" y="3070022"/>
            <a:ext cx="31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>
                <a:solidFill>
                  <a:srgbClr val="FF3300"/>
                </a:solidFill>
              </a:rPr>
              <a:t>1</a:t>
            </a:r>
          </a:p>
        </p:txBody>
      </p:sp>
      <p:sp>
        <p:nvSpPr>
          <p:cNvPr id="62" name="TextovéPole 61"/>
          <p:cNvSpPr txBox="1">
            <a:spLocks noChangeArrowheads="1"/>
          </p:cNvSpPr>
          <p:nvPr/>
        </p:nvSpPr>
        <p:spPr bwMode="auto">
          <a:xfrm>
            <a:off x="5253038" y="3701838"/>
            <a:ext cx="31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>
                <a:solidFill>
                  <a:srgbClr val="FF3300"/>
                </a:solidFill>
              </a:rPr>
              <a:t>1</a:t>
            </a:r>
          </a:p>
        </p:txBody>
      </p:sp>
      <p:sp>
        <p:nvSpPr>
          <p:cNvPr id="63" name="TextovéPole 62"/>
          <p:cNvSpPr txBox="1">
            <a:spLocks noChangeArrowheads="1"/>
          </p:cNvSpPr>
          <p:nvPr/>
        </p:nvSpPr>
        <p:spPr bwMode="auto">
          <a:xfrm>
            <a:off x="3413125" y="5071851"/>
            <a:ext cx="388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>
                <a:solidFill>
                  <a:srgbClr val="FF3300"/>
                </a:solidFill>
              </a:rPr>
              <a:t>-1</a:t>
            </a:r>
          </a:p>
        </p:txBody>
      </p:sp>
      <p:sp>
        <p:nvSpPr>
          <p:cNvPr id="64" name="TextovéPole 63"/>
          <p:cNvSpPr txBox="1">
            <a:spLocks noChangeArrowheads="1"/>
          </p:cNvSpPr>
          <p:nvPr/>
        </p:nvSpPr>
        <p:spPr bwMode="auto">
          <a:xfrm>
            <a:off x="2787650" y="4406688"/>
            <a:ext cx="390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>
                <a:solidFill>
                  <a:srgbClr val="FF3300"/>
                </a:solidFill>
              </a:rPr>
              <a:t>-1</a:t>
            </a:r>
          </a:p>
        </p:txBody>
      </p:sp>
      <p:sp>
        <p:nvSpPr>
          <p:cNvPr id="66" name="Ovál 65"/>
          <p:cNvSpPr/>
          <p:nvPr/>
        </p:nvSpPr>
        <p:spPr>
          <a:xfrm>
            <a:off x="4202255" y="2885863"/>
            <a:ext cx="76607" cy="79375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67" name="Ovál 66"/>
          <p:cNvSpPr/>
          <p:nvPr/>
        </p:nvSpPr>
        <p:spPr>
          <a:xfrm>
            <a:off x="5900738" y="4163022"/>
            <a:ext cx="104775" cy="114300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68" name="Ovál 67"/>
          <p:cNvSpPr/>
          <p:nvPr/>
        </p:nvSpPr>
        <p:spPr>
          <a:xfrm>
            <a:off x="4409817" y="3573251"/>
            <a:ext cx="95250" cy="101587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70" name="Ovál 69"/>
          <p:cNvSpPr/>
          <p:nvPr/>
        </p:nvSpPr>
        <p:spPr>
          <a:xfrm>
            <a:off x="5683780" y="3508163"/>
            <a:ext cx="117280" cy="1143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5" name="TextovéPole 4"/>
          <p:cNvSpPr txBox="1">
            <a:spLocks noChangeArrowheads="1"/>
          </p:cNvSpPr>
          <p:nvPr/>
        </p:nvSpPr>
        <p:spPr bwMode="auto">
          <a:xfrm>
            <a:off x="1004888" y="1739688"/>
            <a:ext cx="1104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</a:rPr>
              <a:t>(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cs-CZ" altLang="cs-CZ" sz="2400" baseline="-25000" dirty="0">
                <a:solidFill>
                  <a:srgbClr val="0070C0"/>
                </a:solidFill>
                <a:latin typeface="Book Antiqua" pitchFamily="18" charset="0"/>
              </a:rPr>
              <a:t>  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</a:rPr>
              <a:t>; 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x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</a:rPr>
              <a:t>)</a:t>
            </a:r>
          </a:p>
        </p:txBody>
      </p:sp>
      <p:sp>
        <p:nvSpPr>
          <p:cNvPr id="69" name="TextovéPole 68"/>
          <p:cNvSpPr txBox="1">
            <a:spLocks noChangeArrowheads="1"/>
          </p:cNvSpPr>
          <p:nvPr/>
        </p:nvSpPr>
        <p:spPr bwMode="auto">
          <a:xfrm>
            <a:off x="1017588" y="2161963"/>
            <a:ext cx="13350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2400" dirty="0">
                <a:solidFill>
                  <a:srgbClr val="FF0000"/>
                </a:solidFill>
                <a:latin typeface="Book Antiqua" pitchFamily="18" charset="0"/>
              </a:rPr>
              <a:t>(</a:t>
            </a:r>
            <a:r>
              <a:rPr lang="cs-CZ" altLang="cs-CZ" sz="2400" i="1" dirty="0">
                <a:solidFill>
                  <a:srgbClr val="FF0000"/>
                </a:solidFill>
                <a:latin typeface="Book Antiqua" pitchFamily="18" charset="0"/>
              </a:rPr>
              <a:t>T‘</a:t>
            </a:r>
            <a:r>
              <a:rPr lang="cs-CZ" altLang="cs-CZ" sz="2400" baseline="-250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cs-CZ" altLang="cs-CZ" sz="2400" dirty="0">
                <a:solidFill>
                  <a:srgbClr val="FF0000"/>
                </a:solidFill>
                <a:latin typeface="Book Antiqua" pitchFamily="18" charset="0"/>
              </a:rPr>
              <a:t>; </a:t>
            </a:r>
            <a:r>
              <a:rPr lang="cs-CZ" altLang="cs-CZ" sz="2400" i="1" dirty="0">
                <a:solidFill>
                  <a:srgbClr val="FF0000"/>
                </a:solidFill>
                <a:latin typeface="Book Antiqua" pitchFamily="18" charset="0"/>
              </a:rPr>
              <a:t>x‘</a:t>
            </a:r>
            <a:r>
              <a:rPr lang="cs-CZ" altLang="cs-CZ" sz="2400" dirty="0">
                <a:solidFill>
                  <a:srgbClr val="FF0000"/>
                </a:solidFill>
                <a:latin typeface="Book Antiqua" pitchFamily="18" charset="0"/>
              </a:rPr>
              <a:t>)</a:t>
            </a:r>
            <a:r>
              <a:rPr lang="cs-CZ" altLang="cs-CZ" sz="2400" i="1" dirty="0">
                <a:solidFill>
                  <a:srgbClr val="FF0000"/>
                </a:solidFill>
                <a:latin typeface="Book Antiqua" pitchFamily="18" charset="0"/>
              </a:rPr>
              <a:t>‘</a:t>
            </a:r>
            <a:endParaRPr lang="cs-CZ" altLang="cs-CZ" sz="2400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8" name="TextovéPole 7"/>
          <p:cNvSpPr txBox="1">
            <a:spLocks noChangeArrowheads="1"/>
          </p:cNvSpPr>
          <p:nvPr/>
        </p:nvSpPr>
        <p:spPr bwMode="auto">
          <a:xfrm>
            <a:off x="3959225" y="2776326"/>
            <a:ext cx="2127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>
                <a:solidFill>
                  <a:srgbClr val="00B0F0"/>
                </a:solidFill>
              </a:rPr>
              <a:t>2</a:t>
            </a:r>
          </a:p>
        </p:txBody>
      </p:sp>
      <p:sp>
        <p:nvSpPr>
          <p:cNvPr id="72" name="TextovéPole 71"/>
          <p:cNvSpPr txBox="1">
            <a:spLocks noChangeArrowheads="1"/>
          </p:cNvSpPr>
          <p:nvPr/>
        </p:nvSpPr>
        <p:spPr bwMode="auto">
          <a:xfrm>
            <a:off x="5745163" y="4228888"/>
            <a:ext cx="45402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 dirty="0">
                <a:solidFill>
                  <a:srgbClr val="0070C0"/>
                </a:solidFill>
              </a:rPr>
              <a:t>2,3</a:t>
            </a:r>
          </a:p>
        </p:txBody>
      </p:sp>
      <p:sp>
        <p:nvSpPr>
          <p:cNvPr id="18" name="TextovéPole 17"/>
          <p:cNvSpPr txBox="1">
            <a:spLocks noChangeArrowheads="1"/>
          </p:cNvSpPr>
          <p:nvPr/>
        </p:nvSpPr>
        <p:spPr bwMode="auto">
          <a:xfrm>
            <a:off x="4414838" y="3559752"/>
            <a:ext cx="5032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>
                <a:solidFill>
                  <a:srgbClr val="FF0000"/>
                </a:solidFill>
              </a:rPr>
              <a:t>0,6</a:t>
            </a:r>
          </a:p>
        </p:txBody>
      </p:sp>
      <p:sp>
        <p:nvSpPr>
          <p:cNvPr id="20" name="TextovéPole 19"/>
          <p:cNvSpPr txBox="1">
            <a:spLocks noChangeArrowheads="1"/>
          </p:cNvSpPr>
          <p:nvPr/>
        </p:nvSpPr>
        <p:spPr bwMode="auto">
          <a:xfrm>
            <a:off x="5549900" y="3598651"/>
            <a:ext cx="4365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>
                <a:solidFill>
                  <a:srgbClr val="FF0000"/>
                </a:solidFill>
              </a:rPr>
              <a:t>1,3</a:t>
            </a:r>
          </a:p>
        </p:txBody>
      </p:sp>
      <p:sp>
        <p:nvSpPr>
          <p:cNvPr id="71" name="Zástupný symbol pro datum 7"/>
          <p:cNvSpPr txBox="1">
            <a:spLocks noGrp="1"/>
          </p:cNvSpPr>
          <p:nvPr/>
        </p:nvSpPr>
        <p:spPr bwMode="auto">
          <a:xfrm>
            <a:off x="6508339" y="39881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6111684" y="2436654"/>
            <a:ext cx="1224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0070C0"/>
                </a:solidFill>
                <a:latin typeface="Cambria" panose="02040503050406030204" pitchFamily="18" charset="0"/>
              </a:rPr>
              <a:t>(2; </a:t>
            </a:r>
            <a:r>
              <a:rPr lang="cs-CZ" dirty="0">
                <a:solidFill>
                  <a:srgbClr val="7030A0"/>
                </a:solidFill>
                <a:latin typeface="Cambria" panose="02040503050406030204" pitchFamily="18" charset="0"/>
              </a:rPr>
              <a:t>2,3</a:t>
            </a:r>
            <a:r>
              <a:rPr lang="cs-CZ" dirty="0">
                <a:solidFill>
                  <a:srgbClr val="0070C0"/>
                </a:solidFill>
                <a:latin typeface="Cambria" panose="02040503050406030204" pitchFamily="18" charset="0"/>
              </a:rPr>
              <a:t>)</a:t>
            </a:r>
          </a:p>
          <a:p>
            <a:r>
              <a:rPr lang="cs-CZ" dirty="0">
                <a:solidFill>
                  <a:srgbClr val="FF0000"/>
                </a:solidFill>
                <a:latin typeface="Cambria" panose="02040503050406030204" pitchFamily="18" charset="0"/>
              </a:rPr>
              <a:t>(0,6; 1,3)</a:t>
            </a:r>
            <a:r>
              <a:rPr lang="cs-CZ" altLang="cs-CZ" i="1" dirty="0">
                <a:solidFill>
                  <a:srgbClr val="FF0000"/>
                </a:solidFill>
                <a:latin typeface="Book Antiqua" pitchFamily="18" charset="0"/>
              </a:rPr>
              <a:t>‘</a:t>
            </a:r>
            <a:endParaRPr lang="cs-CZ" i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5901755" y="2576938"/>
            <a:ext cx="299590" cy="36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U</a:t>
            </a:r>
          </a:p>
        </p:txBody>
      </p:sp>
      <p:sp>
        <p:nvSpPr>
          <p:cNvPr id="22" name="Obdélník 21"/>
          <p:cNvSpPr/>
          <p:nvPr/>
        </p:nvSpPr>
        <p:spPr>
          <a:xfrm>
            <a:off x="460704" y="50466"/>
            <a:ext cx="837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7200" i="1" dirty="0">
                <a:solidFill>
                  <a:srgbClr val="9933FF"/>
                </a:solidFill>
                <a:latin typeface="Algerian" panose="04020705040A02060702" pitchFamily="82" charset="0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375777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4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500"/>
                                        <p:tgtEl>
                                          <p:spTgt spid="24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31" grpId="0"/>
      <p:bldP spid="2" grpId="0" animBg="1"/>
      <p:bldP spid="42" grpId="0" animBg="1"/>
      <p:bldP spid="45" grpId="0"/>
      <p:bldP spid="50" grpId="0"/>
      <p:bldP spid="51" grpId="0"/>
      <p:bldP spid="52" grpId="0"/>
      <p:bldP spid="46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/>
      <p:bldP spid="62" grpId="0"/>
      <p:bldP spid="63" grpId="0"/>
      <p:bldP spid="64" grpId="0"/>
      <p:bldP spid="66" grpId="0" animBg="1"/>
      <p:bldP spid="67" grpId="0" animBg="1"/>
      <p:bldP spid="68" grpId="0" animBg="1"/>
      <p:bldP spid="70" grpId="0" animBg="1"/>
      <p:bldP spid="8" grpId="0"/>
      <p:bldP spid="72" grpId="0"/>
      <p:bldP spid="18" grpId="0"/>
      <p:bldP spid="20" grpId="0"/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 txBox="1">
            <a:spLocks noGrp="1"/>
          </p:cNvSpPr>
          <p:nvPr/>
        </p:nvSpPr>
        <p:spPr>
          <a:xfrm>
            <a:off x="3124200" y="76200"/>
            <a:ext cx="3352800" cy="28892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4" name="Zástupný symbol pro číslo snímku 3"/>
          <p:cNvSpPr txBox="1">
            <a:spLocks noGrp="1"/>
          </p:cNvSpPr>
          <p:nvPr/>
        </p:nvSpPr>
        <p:spPr>
          <a:xfrm>
            <a:off x="8229600" y="6477000"/>
            <a:ext cx="762000" cy="24447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6953C0FD-3EF0-45D0-9563-291ADF88377E}" type="slidenum">
              <a:rPr lang="cs-CZ" sz="1200">
                <a:solidFill>
                  <a:schemeClr val="accent1">
                    <a:shade val="75000"/>
                  </a:schemeClr>
                </a:solidFill>
                <a:cs typeface="+mn-cs"/>
              </a:rPr>
              <a:pPr algn="r">
                <a:defRPr/>
              </a:pPr>
              <a:t>28</a:t>
            </a:fld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37892" name="TextovéPole 4"/>
          <p:cNvSpPr txBox="1">
            <a:spLocks noChangeArrowheads="1"/>
          </p:cNvSpPr>
          <p:nvPr/>
        </p:nvSpPr>
        <p:spPr bwMode="auto">
          <a:xfrm>
            <a:off x="2700338" y="333375"/>
            <a:ext cx="36623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b="1" i="1">
                <a:solidFill>
                  <a:schemeClr val="tx1"/>
                </a:solidFill>
                <a:latin typeface="Book Antiqua" pitchFamily="18" charset="0"/>
              </a:rPr>
              <a:t>Metrová tyč stojící</a:t>
            </a:r>
          </a:p>
        </p:txBody>
      </p:sp>
      <p:cxnSp>
        <p:nvCxnSpPr>
          <p:cNvPr id="7" name="Přímá spojovací čára 6"/>
          <p:cNvCxnSpPr>
            <a:cxnSpLocks noChangeShapeType="1"/>
          </p:cNvCxnSpPr>
          <p:nvPr/>
        </p:nvCxnSpPr>
        <p:spPr bwMode="auto">
          <a:xfrm rot="5400000">
            <a:off x="1818482" y="3806031"/>
            <a:ext cx="4787900" cy="1587"/>
          </a:xfrm>
          <a:prstGeom prst="line">
            <a:avLst/>
          </a:prstGeom>
          <a:noFill/>
          <a:ln w="57150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Přímá spojovací čára 8"/>
          <p:cNvCxnSpPr>
            <a:cxnSpLocks noChangeShapeType="1"/>
          </p:cNvCxnSpPr>
          <p:nvPr/>
        </p:nvCxnSpPr>
        <p:spPr bwMode="auto">
          <a:xfrm>
            <a:off x="1500188" y="3714750"/>
            <a:ext cx="5715000" cy="1588"/>
          </a:xfrm>
          <a:prstGeom prst="line">
            <a:avLst/>
          </a:prstGeom>
          <a:noFill/>
          <a:ln w="57150" algn="ctr">
            <a:solidFill>
              <a:srgbClr val="0070C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Přímá spojovací čára 14"/>
          <p:cNvCxnSpPr>
            <a:cxnSpLocks noChangeShapeType="1"/>
          </p:cNvCxnSpPr>
          <p:nvPr/>
        </p:nvCxnSpPr>
        <p:spPr bwMode="auto">
          <a:xfrm rot="5400000">
            <a:off x="1850851" y="2955925"/>
            <a:ext cx="4564063" cy="1954213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Přímá spojovací čára 18"/>
          <p:cNvCxnSpPr>
            <a:cxnSpLocks noChangeShapeType="1"/>
          </p:cNvCxnSpPr>
          <p:nvPr/>
        </p:nvCxnSpPr>
        <p:spPr bwMode="auto">
          <a:xfrm rot="10800000" flipV="1">
            <a:off x="1690978" y="1479607"/>
            <a:ext cx="4786313" cy="4714875"/>
          </a:xfrm>
          <a:prstGeom prst="line">
            <a:avLst/>
          </a:prstGeom>
          <a:noFill/>
          <a:ln w="381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Přímá spojovací čára 20"/>
          <p:cNvCxnSpPr>
            <a:cxnSpLocks noChangeShapeType="1"/>
          </p:cNvCxnSpPr>
          <p:nvPr/>
        </p:nvCxnSpPr>
        <p:spPr bwMode="auto">
          <a:xfrm>
            <a:off x="1964039" y="1608843"/>
            <a:ext cx="4857750" cy="4572000"/>
          </a:xfrm>
          <a:prstGeom prst="line">
            <a:avLst/>
          </a:prstGeom>
          <a:noFill/>
          <a:ln w="381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Přímá spojovací čára 22"/>
          <p:cNvCxnSpPr>
            <a:cxnSpLocks noChangeShapeType="1"/>
          </p:cNvCxnSpPr>
          <p:nvPr/>
        </p:nvCxnSpPr>
        <p:spPr bwMode="auto">
          <a:xfrm rot="10800000" flipV="1">
            <a:off x="785813" y="2428875"/>
            <a:ext cx="6357937" cy="2786063"/>
          </a:xfrm>
          <a:prstGeom prst="line">
            <a:avLst/>
          </a:prstGeom>
          <a:noFill/>
          <a:ln w="57150" algn="ctr">
            <a:solidFill>
              <a:srgbClr val="FF33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TextovéPole 25"/>
          <p:cNvSpPr txBox="1">
            <a:spLocks noChangeArrowheads="1"/>
          </p:cNvSpPr>
          <p:nvPr/>
        </p:nvSpPr>
        <p:spPr bwMode="auto">
          <a:xfrm rot="16200000">
            <a:off x="3378200" y="1643857"/>
            <a:ext cx="1079500" cy="4572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 smtClean="0">
                <a:solidFill>
                  <a:srgbClr val="0070C0"/>
                </a:solidFill>
                <a:latin typeface="Book Antiqua" pitchFamily="18" charset="0"/>
              </a:rPr>
              <a:t>T=</a:t>
            </a:r>
            <a:r>
              <a:rPr lang="cs-CZ" altLang="cs-CZ" sz="2400" b="1" i="1" dirty="0" err="1" smtClean="0">
                <a:solidFill>
                  <a:srgbClr val="0070C0"/>
                </a:solidFill>
                <a:latin typeface="Book Antiqua" pitchFamily="18" charset="0"/>
              </a:rPr>
              <a:t>ct</a:t>
            </a:r>
            <a:endParaRPr lang="cs-CZ" altLang="cs-CZ" sz="2400" b="1" i="1" dirty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27" name="TextovéPole 26"/>
          <p:cNvSpPr txBox="1">
            <a:spLocks noChangeArrowheads="1"/>
          </p:cNvSpPr>
          <p:nvPr/>
        </p:nvSpPr>
        <p:spPr bwMode="auto">
          <a:xfrm>
            <a:off x="5564342" y="3782122"/>
            <a:ext cx="1963738" cy="457200"/>
          </a:xfrm>
          <a:prstGeom prst="rect">
            <a:avLst/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x; současnost</a:t>
            </a:r>
          </a:p>
        </p:txBody>
      </p:sp>
      <p:sp>
        <p:nvSpPr>
          <p:cNvPr id="29" name="TextovéPole 28"/>
          <p:cNvSpPr txBox="1">
            <a:spLocks noChangeArrowheads="1"/>
          </p:cNvSpPr>
          <p:nvPr/>
        </p:nvSpPr>
        <p:spPr bwMode="auto">
          <a:xfrm rot="17634575">
            <a:off x="4290662" y="1236779"/>
            <a:ext cx="1160463" cy="466725"/>
          </a:xfrm>
          <a:prstGeom prst="rect">
            <a:avLst/>
          </a:prstGeom>
          <a:solidFill>
            <a:schemeClr val="bg1">
              <a:alpha val="16078"/>
            </a:schemeClr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>
                <a:solidFill>
                  <a:srgbClr val="FF0000"/>
                </a:solidFill>
                <a:latin typeface="Book Antiqua" pitchFamily="18" charset="0"/>
              </a:rPr>
              <a:t>T</a:t>
            </a:r>
            <a:r>
              <a:rPr lang="en-US" altLang="cs-CZ" sz="2400" b="1" i="1" dirty="0">
                <a:solidFill>
                  <a:srgbClr val="FF0000"/>
                </a:solidFill>
                <a:latin typeface="Book Antiqua" pitchFamily="18" charset="0"/>
              </a:rPr>
              <a:t>’</a:t>
            </a:r>
            <a:r>
              <a:rPr lang="cs-CZ" altLang="cs-CZ" sz="2400" b="1" baseline="-250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cs-CZ" altLang="cs-CZ" sz="2400" b="1" i="1" dirty="0">
                <a:solidFill>
                  <a:srgbClr val="FF0000"/>
                </a:solidFill>
                <a:latin typeface="Book Antiqua" pitchFamily="18" charset="0"/>
              </a:rPr>
              <a:t>=</a:t>
            </a:r>
            <a:r>
              <a:rPr lang="cs-CZ" altLang="cs-CZ" sz="2400" b="1" i="1" dirty="0" err="1">
                <a:solidFill>
                  <a:srgbClr val="FF0000"/>
                </a:solidFill>
                <a:latin typeface="Book Antiqua" pitchFamily="18" charset="0"/>
              </a:rPr>
              <a:t>ct</a:t>
            </a:r>
            <a:r>
              <a:rPr lang="en-US" altLang="cs-CZ" sz="2400" b="1" i="1" dirty="0">
                <a:solidFill>
                  <a:srgbClr val="FF0000"/>
                </a:solidFill>
                <a:latin typeface="Book Antiqua" pitchFamily="18" charset="0"/>
              </a:rPr>
              <a:t>’</a:t>
            </a:r>
            <a:endParaRPr lang="cs-CZ" altLang="cs-CZ" sz="2400" b="1" i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30" name="TextovéPole 29"/>
          <p:cNvSpPr txBox="1">
            <a:spLocks noChangeArrowheads="1"/>
          </p:cNvSpPr>
          <p:nvPr/>
        </p:nvSpPr>
        <p:spPr bwMode="auto">
          <a:xfrm rot="20204859">
            <a:off x="6111229" y="2631082"/>
            <a:ext cx="1944687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noProof="1">
                <a:solidFill>
                  <a:srgbClr val="FF0000"/>
                </a:solidFill>
                <a:latin typeface="Book Antiqua" pitchFamily="18" charset="0"/>
              </a:rPr>
              <a:t>x</a:t>
            </a:r>
            <a:r>
              <a:rPr lang="en-US" altLang="cs-CZ" sz="2400" b="1" i="1" dirty="0">
                <a:solidFill>
                  <a:srgbClr val="FF0000"/>
                </a:solidFill>
                <a:latin typeface="Book Antiqua" pitchFamily="18" charset="0"/>
              </a:rPr>
              <a:t>’</a:t>
            </a:r>
            <a:r>
              <a:rPr lang="cs-CZ" altLang="cs-CZ" sz="2400" b="1" i="1" dirty="0">
                <a:solidFill>
                  <a:srgbClr val="FF0000"/>
                </a:solidFill>
                <a:latin typeface="Book Antiqua" pitchFamily="18" charset="0"/>
              </a:rPr>
              <a:t>; </a:t>
            </a:r>
            <a:r>
              <a:rPr lang="cs-CZ" altLang="cs-CZ" sz="2400" i="1" dirty="0">
                <a:solidFill>
                  <a:srgbClr val="FF0000"/>
                </a:solidFill>
                <a:latin typeface="Book Antiqua" pitchFamily="18" charset="0"/>
              </a:rPr>
              <a:t>současnost</a:t>
            </a:r>
          </a:p>
        </p:txBody>
      </p:sp>
      <p:sp>
        <p:nvSpPr>
          <p:cNvPr id="31" name="TextovéPole 30"/>
          <p:cNvSpPr txBox="1">
            <a:spLocks noChangeArrowheads="1"/>
          </p:cNvSpPr>
          <p:nvPr/>
        </p:nvSpPr>
        <p:spPr bwMode="auto">
          <a:xfrm>
            <a:off x="6443663" y="4786313"/>
            <a:ext cx="24495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>
                <a:solidFill>
                  <a:srgbClr val="FF0000"/>
                </a:solidFill>
                <a:latin typeface="Book Antiqua" pitchFamily="18" charset="0"/>
              </a:rPr>
              <a:t>x</a:t>
            </a:r>
            <a:r>
              <a:rPr lang="en-US" altLang="cs-CZ" sz="1800" b="1" i="1" dirty="0">
                <a:solidFill>
                  <a:srgbClr val="FF0000"/>
                </a:solidFill>
                <a:latin typeface="Arial" charset="0"/>
              </a:rPr>
              <a:t>’</a:t>
            </a:r>
            <a:r>
              <a:rPr lang="en-US" altLang="cs-CZ" sz="2400" b="1" i="1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US" altLang="cs-CZ" sz="2400" b="1" i="1" dirty="0">
                <a:solidFill>
                  <a:srgbClr val="0070C0"/>
                </a:solidFill>
                <a:latin typeface="Book Antiqua" pitchFamily="18" charset="0"/>
              </a:rPr>
              <a:t>x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 –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2400" b="1" i="1" dirty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>
                <a:solidFill>
                  <a:srgbClr val="FF0000"/>
                </a:solidFill>
                <a:latin typeface="Book Antiqua" pitchFamily="18" charset="0"/>
              </a:rPr>
              <a:t>T</a:t>
            </a:r>
            <a:r>
              <a:rPr lang="en-US" altLang="cs-CZ" sz="2400" b="1" i="1" dirty="0">
                <a:solidFill>
                  <a:srgbClr val="FF0000"/>
                </a:solidFill>
                <a:latin typeface="Book Antiqua" pitchFamily="18" charset="0"/>
              </a:rPr>
              <a:t>’</a:t>
            </a:r>
            <a:r>
              <a:rPr lang="en-US" altLang="cs-CZ" sz="2400" b="1" i="1" dirty="0">
                <a:solidFill>
                  <a:srgbClr val="32B503"/>
                </a:solidFill>
                <a:latin typeface="Book Antiqua" pitchFamily="18" charset="0"/>
              </a:rPr>
              <a:t>   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altLang="cs-CZ" sz="2400" b="1" i="1" dirty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 –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US" altLang="cs-CZ" sz="2400" b="1" i="1" dirty="0">
                <a:solidFill>
                  <a:srgbClr val="0070C0"/>
                </a:solidFill>
                <a:latin typeface="Book Antiqua" pitchFamily="18" charset="0"/>
              </a:rPr>
              <a:t>x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endParaRPr lang="en-US" altLang="cs-CZ" sz="24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" name="TextovéPole 28"/>
          <p:cNvSpPr txBox="1">
            <a:spLocks noChangeArrowheads="1"/>
          </p:cNvSpPr>
          <p:nvPr/>
        </p:nvSpPr>
        <p:spPr bwMode="auto">
          <a:xfrm>
            <a:off x="6443663" y="1125538"/>
            <a:ext cx="1006475" cy="376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 b="1" i="1">
                <a:solidFill>
                  <a:schemeClr val="tx1"/>
                </a:solidFill>
                <a:latin typeface="Book Antiqua" pitchFamily="18" charset="0"/>
              </a:rPr>
              <a:t>světlo</a:t>
            </a:r>
          </a:p>
        </p:txBody>
      </p:sp>
      <p:sp>
        <p:nvSpPr>
          <p:cNvPr id="37905" name="Line 18"/>
          <p:cNvSpPr>
            <a:spLocks noChangeShapeType="1"/>
          </p:cNvSpPr>
          <p:nvPr/>
        </p:nvSpPr>
        <p:spPr bwMode="auto">
          <a:xfrm>
            <a:off x="2700338" y="191611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7906" name="Freeform 19"/>
          <p:cNvSpPr>
            <a:spLocks/>
          </p:cNvSpPr>
          <p:nvPr/>
        </p:nvSpPr>
        <p:spPr bwMode="auto">
          <a:xfrm>
            <a:off x="2484438" y="1520825"/>
            <a:ext cx="3816350" cy="1476375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7907" name="Freeform 20"/>
          <p:cNvSpPr>
            <a:spLocks/>
          </p:cNvSpPr>
          <p:nvPr/>
        </p:nvSpPr>
        <p:spPr bwMode="auto">
          <a:xfrm flipV="1">
            <a:off x="2627313" y="4508500"/>
            <a:ext cx="3673475" cy="1547813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7908" name="Freeform 21"/>
          <p:cNvSpPr>
            <a:spLocks/>
          </p:cNvSpPr>
          <p:nvPr/>
        </p:nvSpPr>
        <p:spPr bwMode="auto">
          <a:xfrm rot="-5614091">
            <a:off x="665163" y="2654300"/>
            <a:ext cx="3816350" cy="1476375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7909" name="Freeform 22"/>
          <p:cNvSpPr>
            <a:spLocks/>
          </p:cNvSpPr>
          <p:nvPr/>
        </p:nvSpPr>
        <p:spPr bwMode="auto">
          <a:xfrm rot="5230361">
            <a:off x="3978276" y="3303587"/>
            <a:ext cx="3816350" cy="1476375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7910" name="Text Box 27"/>
          <p:cNvSpPr txBox="1">
            <a:spLocks noChangeArrowheads="1"/>
          </p:cNvSpPr>
          <p:nvPr/>
        </p:nvSpPr>
        <p:spPr bwMode="auto">
          <a:xfrm>
            <a:off x="4859338" y="3709988"/>
            <a:ext cx="215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rgbClr val="0070C0"/>
                </a:solidFill>
                <a:latin typeface="Arial" charset="0"/>
              </a:rPr>
              <a:t>1</a:t>
            </a:r>
            <a:endParaRPr lang="en-US" altLang="cs-CZ" sz="180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37911" name="Text Box 28"/>
          <p:cNvSpPr txBox="1">
            <a:spLocks noChangeArrowheads="1"/>
          </p:cNvSpPr>
          <p:nvPr/>
        </p:nvSpPr>
        <p:spPr bwMode="auto">
          <a:xfrm>
            <a:off x="4203700" y="4268788"/>
            <a:ext cx="496888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rgbClr val="0070C0"/>
                </a:solidFill>
                <a:latin typeface="Arial" charset="0"/>
              </a:rPr>
              <a:t>-1</a:t>
            </a:r>
            <a:endParaRPr lang="en-US" altLang="cs-CZ" sz="180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36888" name="Text Box 30"/>
          <p:cNvSpPr txBox="1">
            <a:spLocks noChangeArrowheads="1"/>
          </p:cNvSpPr>
          <p:nvPr/>
        </p:nvSpPr>
        <p:spPr bwMode="auto">
          <a:xfrm>
            <a:off x="3476625" y="4424363"/>
            <a:ext cx="4953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rgbClr val="FF3300"/>
                </a:solidFill>
                <a:latin typeface="Arial" charset="0"/>
              </a:rPr>
              <a:t>-1</a:t>
            </a:r>
            <a:endParaRPr lang="en-US" altLang="cs-CZ" sz="180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36889" name="Text Box 32"/>
          <p:cNvSpPr txBox="1">
            <a:spLocks noChangeArrowheads="1"/>
          </p:cNvSpPr>
          <p:nvPr/>
        </p:nvSpPr>
        <p:spPr bwMode="auto">
          <a:xfrm>
            <a:off x="5173663" y="3181350"/>
            <a:ext cx="215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FF0000"/>
                </a:solidFill>
                <a:latin typeface="Arial" charset="0"/>
              </a:rPr>
              <a:t>1</a:t>
            </a:r>
            <a:endParaRPr lang="en-US" altLang="cs-CZ" sz="1800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5" name="Přímá spojovací čára 6"/>
          <p:cNvCxnSpPr>
            <a:cxnSpLocks noChangeShapeType="1"/>
          </p:cNvCxnSpPr>
          <p:nvPr/>
        </p:nvCxnSpPr>
        <p:spPr bwMode="auto">
          <a:xfrm flipH="1">
            <a:off x="5146675" y="2060575"/>
            <a:ext cx="1588" cy="4140200"/>
          </a:xfrm>
          <a:prstGeom prst="line">
            <a:avLst/>
          </a:prstGeom>
          <a:noFill/>
          <a:ln w="57150" algn="ctr">
            <a:solidFill>
              <a:srgbClr val="7030A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893" name="Line 36"/>
          <p:cNvSpPr>
            <a:spLocks noChangeShapeType="1"/>
          </p:cNvSpPr>
          <p:nvPr/>
        </p:nvSpPr>
        <p:spPr bwMode="auto">
          <a:xfrm>
            <a:off x="4211638" y="5575300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6894" name="Line 37"/>
          <p:cNvSpPr>
            <a:spLocks noChangeShapeType="1"/>
          </p:cNvSpPr>
          <p:nvPr/>
        </p:nvSpPr>
        <p:spPr bwMode="auto">
          <a:xfrm>
            <a:off x="4211638" y="5343525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6895" name="Line 38"/>
          <p:cNvSpPr>
            <a:spLocks noChangeShapeType="1"/>
          </p:cNvSpPr>
          <p:nvPr/>
        </p:nvSpPr>
        <p:spPr bwMode="auto">
          <a:xfrm>
            <a:off x="4211638" y="5097463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6896" name="Line 39"/>
          <p:cNvSpPr>
            <a:spLocks noChangeShapeType="1"/>
          </p:cNvSpPr>
          <p:nvPr/>
        </p:nvSpPr>
        <p:spPr bwMode="auto">
          <a:xfrm>
            <a:off x="4211638" y="4859338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7919" name="Text Box 40"/>
          <p:cNvSpPr txBox="1">
            <a:spLocks noChangeArrowheads="1"/>
          </p:cNvSpPr>
          <p:nvPr/>
        </p:nvSpPr>
        <p:spPr bwMode="auto">
          <a:xfrm>
            <a:off x="4165600" y="3671888"/>
            <a:ext cx="3603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chemeClr val="tx1"/>
                </a:solidFill>
                <a:latin typeface="Arial" charset="0"/>
              </a:rPr>
              <a:t>0</a:t>
            </a:r>
            <a:endParaRPr lang="en-US" altLang="cs-CZ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6898" name="Text Box 41"/>
          <p:cNvSpPr txBox="1">
            <a:spLocks noChangeArrowheads="1"/>
          </p:cNvSpPr>
          <p:nvPr/>
        </p:nvSpPr>
        <p:spPr bwMode="auto">
          <a:xfrm>
            <a:off x="4500563" y="2724150"/>
            <a:ext cx="215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rgbClr val="FF3300"/>
                </a:solidFill>
                <a:latin typeface="Arial" charset="0"/>
              </a:rPr>
              <a:t>1</a:t>
            </a:r>
            <a:endParaRPr lang="en-US" altLang="cs-CZ" sz="180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37921" name="Text Box 42"/>
          <p:cNvSpPr txBox="1">
            <a:spLocks noChangeArrowheads="1"/>
          </p:cNvSpPr>
          <p:nvPr/>
        </p:nvSpPr>
        <p:spPr bwMode="auto">
          <a:xfrm>
            <a:off x="3924300" y="2924175"/>
            <a:ext cx="215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rgbClr val="0070C0"/>
                </a:solidFill>
                <a:latin typeface="Arial" charset="0"/>
              </a:rPr>
              <a:t>1</a:t>
            </a:r>
            <a:endParaRPr lang="en-US" altLang="cs-CZ" sz="180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37" name="Přímá spojovací čára 22"/>
          <p:cNvCxnSpPr>
            <a:cxnSpLocks noChangeShapeType="1"/>
          </p:cNvCxnSpPr>
          <p:nvPr/>
        </p:nvCxnSpPr>
        <p:spPr bwMode="auto">
          <a:xfrm flipH="1">
            <a:off x="4213225" y="3892550"/>
            <a:ext cx="896938" cy="376238"/>
          </a:xfrm>
          <a:prstGeom prst="lin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Přímá spojovací čára 22"/>
          <p:cNvCxnSpPr>
            <a:cxnSpLocks noChangeShapeType="1"/>
          </p:cNvCxnSpPr>
          <p:nvPr/>
        </p:nvCxnSpPr>
        <p:spPr bwMode="auto">
          <a:xfrm flipH="1">
            <a:off x="4165600" y="4197350"/>
            <a:ext cx="974725" cy="431800"/>
          </a:xfrm>
          <a:prstGeom prst="lin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Přímá spojovací čára 22"/>
          <p:cNvCxnSpPr>
            <a:cxnSpLocks noChangeShapeType="1"/>
          </p:cNvCxnSpPr>
          <p:nvPr/>
        </p:nvCxnSpPr>
        <p:spPr bwMode="auto">
          <a:xfrm flipH="1">
            <a:off x="4211638" y="4540250"/>
            <a:ext cx="898525" cy="360363"/>
          </a:xfrm>
          <a:prstGeom prst="lin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Přímá spojovací čára 18"/>
          <p:cNvCxnSpPr>
            <a:cxnSpLocks noChangeShapeType="1"/>
          </p:cNvCxnSpPr>
          <p:nvPr/>
        </p:nvCxnSpPr>
        <p:spPr bwMode="auto">
          <a:xfrm rot="10800000" flipV="1">
            <a:off x="1727435" y="1450849"/>
            <a:ext cx="4786313" cy="4714875"/>
          </a:xfrm>
          <a:prstGeom prst="line">
            <a:avLst/>
          </a:prstGeom>
          <a:noFill/>
          <a:ln w="63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" name="Přímá spojovací čára 20"/>
          <p:cNvCxnSpPr>
            <a:cxnSpLocks noChangeShapeType="1"/>
          </p:cNvCxnSpPr>
          <p:nvPr/>
        </p:nvCxnSpPr>
        <p:spPr bwMode="auto">
          <a:xfrm>
            <a:off x="1911524" y="1567559"/>
            <a:ext cx="4857750" cy="4572000"/>
          </a:xfrm>
          <a:prstGeom prst="line">
            <a:avLst/>
          </a:prstGeom>
          <a:noFill/>
          <a:ln w="63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Text Box 30"/>
          <p:cNvSpPr txBox="1">
            <a:spLocks noChangeArrowheads="1"/>
          </p:cNvSpPr>
          <p:nvPr/>
        </p:nvSpPr>
        <p:spPr bwMode="auto">
          <a:xfrm>
            <a:off x="2781300" y="3892550"/>
            <a:ext cx="4953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FF0000"/>
                </a:solidFill>
                <a:latin typeface="Arial" charset="0"/>
              </a:rPr>
              <a:t>-1</a:t>
            </a:r>
            <a:endParaRPr lang="en-US" altLang="cs-CZ" sz="18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6" name="Line 39"/>
          <p:cNvSpPr>
            <a:spLocks noChangeShapeType="1"/>
          </p:cNvSpPr>
          <p:nvPr/>
        </p:nvSpPr>
        <p:spPr bwMode="auto">
          <a:xfrm>
            <a:off x="4221163" y="4619625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7" name="Line 39"/>
          <p:cNvSpPr>
            <a:spLocks noChangeShapeType="1"/>
          </p:cNvSpPr>
          <p:nvPr/>
        </p:nvSpPr>
        <p:spPr bwMode="auto">
          <a:xfrm>
            <a:off x="4211638" y="4378325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8" name="Line 39"/>
          <p:cNvSpPr>
            <a:spLocks noChangeShapeType="1"/>
          </p:cNvSpPr>
          <p:nvPr/>
        </p:nvSpPr>
        <p:spPr bwMode="auto">
          <a:xfrm>
            <a:off x="4230688" y="4154488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9" name="Line 39"/>
          <p:cNvSpPr>
            <a:spLocks noChangeShapeType="1"/>
          </p:cNvSpPr>
          <p:nvPr/>
        </p:nvSpPr>
        <p:spPr bwMode="auto">
          <a:xfrm>
            <a:off x="4221163" y="3949700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0" name="Line 39"/>
          <p:cNvSpPr>
            <a:spLocks noChangeShapeType="1"/>
          </p:cNvSpPr>
          <p:nvPr/>
        </p:nvSpPr>
        <p:spPr bwMode="auto">
          <a:xfrm>
            <a:off x="4230688" y="3716338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1" name="Line 39"/>
          <p:cNvSpPr>
            <a:spLocks noChangeShapeType="1"/>
          </p:cNvSpPr>
          <p:nvPr/>
        </p:nvSpPr>
        <p:spPr bwMode="auto">
          <a:xfrm>
            <a:off x="4202113" y="3454400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cxnSp>
        <p:nvCxnSpPr>
          <p:cNvPr id="52" name="Přímá spojovací čára 22"/>
          <p:cNvCxnSpPr>
            <a:cxnSpLocks noChangeShapeType="1"/>
          </p:cNvCxnSpPr>
          <p:nvPr/>
        </p:nvCxnSpPr>
        <p:spPr bwMode="auto">
          <a:xfrm flipH="1">
            <a:off x="4230688" y="4865688"/>
            <a:ext cx="898525" cy="360362"/>
          </a:xfrm>
          <a:prstGeom prst="lin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Přímá spojovací čára 22"/>
          <p:cNvCxnSpPr>
            <a:cxnSpLocks noChangeShapeType="1"/>
          </p:cNvCxnSpPr>
          <p:nvPr/>
        </p:nvCxnSpPr>
        <p:spPr bwMode="auto">
          <a:xfrm flipH="1">
            <a:off x="4211638" y="5208588"/>
            <a:ext cx="898525" cy="360362"/>
          </a:xfrm>
          <a:prstGeom prst="lin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Přímá spojovací čára 22"/>
          <p:cNvCxnSpPr>
            <a:cxnSpLocks noChangeShapeType="1"/>
          </p:cNvCxnSpPr>
          <p:nvPr/>
        </p:nvCxnSpPr>
        <p:spPr bwMode="auto">
          <a:xfrm flipH="1">
            <a:off x="4232275" y="2965450"/>
            <a:ext cx="896938" cy="376238"/>
          </a:xfrm>
          <a:prstGeom prst="lin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5" name="Line 39"/>
          <p:cNvSpPr>
            <a:spLocks noChangeShapeType="1"/>
          </p:cNvSpPr>
          <p:nvPr/>
        </p:nvSpPr>
        <p:spPr bwMode="auto">
          <a:xfrm>
            <a:off x="4221163" y="3255963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6" name="Line 39"/>
          <p:cNvSpPr>
            <a:spLocks noChangeShapeType="1"/>
          </p:cNvSpPr>
          <p:nvPr/>
        </p:nvSpPr>
        <p:spPr bwMode="auto">
          <a:xfrm>
            <a:off x="4173538" y="3054350"/>
            <a:ext cx="936625" cy="0"/>
          </a:xfrm>
          <a:prstGeom prst="line">
            <a:avLst/>
          </a:prstGeom>
          <a:ln>
            <a:solidFill>
              <a:srgbClr val="00B0F0"/>
            </a:solidFill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cs-CZ"/>
          </a:p>
        </p:txBody>
      </p:sp>
      <p:sp>
        <p:nvSpPr>
          <p:cNvPr id="57" name="Line 39"/>
          <p:cNvSpPr>
            <a:spLocks noChangeShapeType="1"/>
          </p:cNvSpPr>
          <p:nvPr/>
        </p:nvSpPr>
        <p:spPr bwMode="auto">
          <a:xfrm>
            <a:off x="4217988" y="2860675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" name="Line 39"/>
          <p:cNvSpPr>
            <a:spLocks noChangeShapeType="1"/>
          </p:cNvSpPr>
          <p:nvPr/>
        </p:nvSpPr>
        <p:spPr bwMode="auto">
          <a:xfrm>
            <a:off x="4184650" y="2649538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2" name="Obousměrná vodorovná šipka 11"/>
          <p:cNvSpPr/>
          <p:nvPr/>
        </p:nvSpPr>
        <p:spPr>
          <a:xfrm rot="20259035">
            <a:off x="4191127" y="2261375"/>
            <a:ext cx="980298" cy="233362"/>
          </a:xfrm>
          <a:prstGeom prst="leftRightArrow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61" name="Obousměrná vodorovná šipka 60"/>
          <p:cNvSpPr/>
          <p:nvPr/>
        </p:nvSpPr>
        <p:spPr>
          <a:xfrm rot="20356857">
            <a:off x="4178014" y="3372221"/>
            <a:ext cx="997997" cy="234950"/>
          </a:xfrm>
          <a:prstGeom prst="leftRightArrow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5245100" y="3208338"/>
            <a:ext cx="90488" cy="82550"/>
          </a:xfrm>
          <a:prstGeom prst="ellipse">
            <a:avLst/>
          </a:prstGeom>
          <a:solidFill>
            <a:srgbClr val="92D05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cxnSp>
        <p:nvCxnSpPr>
          <p:cNvPr id="63" name="Přímá spojovací čára 22"/>
          <p:cNvCxnSpPr>
            <a:cxnSpLocks noChangeShapeType="1"/>
          </p:cNvCxnSpPr>
          <p:nvPr/>
        </p:nvCxnSpPr>
        <p:spPr bwMode="auto">
          <a:xfrm flipH="1">
            <a:off x="4246563" y="2714625"/>
            <a:ext cx="896937" cy="376238"/>
          </a:xfrm>
          <a:prstGeom prst="lin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Přímá spojovací čára 22"/>
          <p:cNvCxnSpPr>
            <a:cxnSpLocks noChangeShapeType="1"/>
          </p:cNvCxnSpPr>
          <p:nvPr/>
        </p:nvCxnSpPr>
        <p:spPr bwMode="auto">
          <a:xfrm flipH="1">
            <a:off x="4214813" y="2486025"/>
            <a:ext cx="896937" cy="376238"/>
          </a:xfrm>
          <a:prstGeom prst="lin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Přímá spojovací čára 22"/>
          <p:cNvCxnSpPr>
            <a:cxnSpLocks noChangeShapeType="1"/>
          </p:cNvCxnSpPr>
          <p:nvPr/>
        </p:nvCxnSpPr>
        <p:spPr bwMode="auto">
          <a:xfrm flipH="1">
            <a:off x="4227513" y="3586163"/>
            <a:ext cx="896937" cy="377825"/>
          </a:xfrm>
          <a:prstGeom prst="lin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9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</p:spTree>
    <p:extLst>
      <p:ext uri="{BB962C8B-B14F-4D97-AF65-F5344CB8AC3E}">
        <p14:creationId xmlns:p14="http://schemas.microsoft.com/office/powerpoint/2010/main" val="1747779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0"/>
                                        <p:tgtEl>
                                          <p:spTgt spid="36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32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100"/>
                                        <p:tgtEl>
                                          <p:spTgt spid="36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36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1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8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63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1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1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2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2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31" grpId="0"/>
      <p:bldP spid="2" grpId="0" animBg="1"/>
      <p:bldP spid="36888" grpId="0"/>
      <p:bldP spid="36889" grpId="0"/>
      <p:bldP spid="36893" grpId="0" animBg="1"/>
      <p:bldP spid="36894" grpId="0" animBg="1"/>
      <p:bldP spid="36895" grpId="0" animBg="1"/>
      <p:bldP spid="36896" grpId="0" animBg="1"/>
      <p:bldP spid="36898" grpId="0"/>
      <p:bldP spid="42" grpId="0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5" grpId="0" animBg="1"/>
      <p:bldP spid="56" grpId="0" animBg="1"/>
      <p:bldP spid="57" grpId="0" animBg="1"/>
      <p:bldP spid="58" grpId="0" animBg="1"/>
      <p:bldP spid="12" grpId="0" animBg="1"/>
      <p:bldP spid="61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 txBox="1">
            <a:spLocks noGrp="1"/>
          </p:cNvSpPr>
          <p:nvPr/>
        </p:nvSpPr>
        <p:spPr>
          <a:xfrm>
            <a:off x="3124200" y="76200"/>
            <a:ext cx="3352800" cy="28892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4" name="Zástupný symbol pro číslo snímku 3"/>
          <p:cNvSpPr txBox="1">
            <a:spLocks noGrp="1"/>
          </p:cNvSpPr>
          <p:nvPr/>
        </p:nvSpPr>
        <p:spPr>
          <a:xfrm>
            <a:off x="8229600" y="6477000"/>
            <a:ext cx="762000" cy="24447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AB18EF53-6BA0-4A10-BDAC-705DD32508EF}" type="slidenum">
              <a:rPr lang="cs-CZ" sz="1200">
                <a:solidFill>
                  <a:schemeClr val="accent1">
                    <a:shade val="75000"/>
                  </a:schemeClr>
                </a:solidFill>
                <a:cs typeface="+mn-cs"/>
              </a:rPr>
              <a:pPr algn="r">
                <a:defRPr/>
              </a:pPr>
              <a:t>29</a:t>
            </a:fld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39940" name="TextovéPole 4"/>
          <p:cNvSpPr txBox="1">
            <a:spLocks noChangeArrowheads="1"/>
          </p:cNvSpPr>
          <p:nvPr/>
        </p:nvSpPr>
        <p:spPr bwMode="auto">
          <a:xfrm>
            <a:off x="2930525" y="333375"/>
            <a:ext cx="27892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b="1" i="1">
                <a:solidFill>
                  <a:schemeClr val="tx1"/>
                </a:solidFill>
                <a:latin typeface="Book Antiqua" pitchFamily="18" charset="0"/>
              </a:rPr>
              <a:t>Hodiny stojící</a:t>
            </a:r>
          </a:p>
        </p:txBody>
      </p:sp>
      <p:cxnSp>
        <p:nvCxnSpPr>
          <p:cNvPr id="7" name="Přímá spojovací čára 6"/>
          <p:cNvCxnSpPr>
            <a:cxnSpLocks noChangeShapeType="1"/>
          </p:cNvCxnSpPr>
          <p:nvPr/>
        </p:nvCxnSpPr>
        <p:spPr bwMode="auto">
          <a:xfrm rot="5400000">
            <a:off x="1818482" y="3806032"/>
            <a:ext cx="4787900" cy="1587"/>
          </a:xfrm>
          <a:prstGeom prst="line">
            <a:avLst/>
          </a:prstGeom>
          <a:noFill/>
          <a:ln w="76200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Přímá spojovací čára 8"/>
          <p:cNvCxnSpPr>
            <a:cxnSpLocks noChangeShapeType="1"/>
          </p:cNvCxnSpPr>
          <p:nvPr/>
        </p:nvCxnSpPr>
        <p:spPr bwMode="auto">
          <a:xfrm>
            <a:off x="1500188" y="3714750"/>
            <a:ext cx="5715000" cy="1588"/>
          </a:xfrm>
          <a:prstGeom prst="line">
            <a:avLst/>
          </a:prstGeom>
          <a:noFill/>
          <a:ln w="19050" algn="ctr">
            <a:solidFill>
              <a:srgbClr val="0070C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Přímá spojovací čára 14"/>
          <p:cNvCxnSpPr>
            <a:cxnSpLocks noChangeShapeType="1"/>
          </p:cNvCxnSpPr>
          <p:nvPr/>
        </p:nvCxnSpPr>
        <p:spPr bwMode="auto">
          <a:xfrm rot="5400000">
            <a:off x="1785937" y="2857501"/>
            <a:ext cx="4714875" cy="2000250"/>
          </a:xfrm>
          <a:prstGeom prst="line">
            <a:avLst/>
          </a:prstGeom>
          <a:noFill/>
          <a:ln w="127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Přímá spojovací čára 18"/>
          <p:cNvCxnSpPr>
            <a:cxnSpLocks noChangeShapeType="1"/>
          </p:cNvCxnSpPr>
          <p:nvPr/>
        </p:nvCxnSpPr>
        <p:spPr bwMode="auto">
          <a:xfrm rot="10800000" flipV="1">
            <a:off x="1689100" y="1466751"/>
            <a:ext cx="4786313" cy="4714875"/>
          </a:xfrm>
          <a:prstGeom prst="line">
            <a:avLst/>
          </a:prstGeom>
          <a:noFill/>
          <a:ln w="127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Přímá spojovací čára 20"/>
          <p:cNvCxnSpPr>
            <a:cxnSpLocks noChangeShapeType="1"/>
          </p:cNvCxnSpPr>
          <p:nvPr/>
        </p:nvCxnSpPr>
        <p:spPr bwMode="auto">
          <a:xfrm>
            <a:off x="1917700" y="1557338"/>
            <a:ext cx="4857750" cy="4572000"/>
          </a:xfrm>
          <a:prstGeom prst="line">
            <a:avLst/>
          </a:prstGeom>
          <a:noFill/>
          <a:ln w="127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Přímá spojovací čára 22"/>
          <p:cNvCxnSpPr>
            <a:cxnSpLocks noChangeShapeType="1"/>
          </p:cNvCxnSpPr>
          <p:nvPr/>
        </p:nvCxnSpPr>
        <p:spPr bwMode="auto">
          <a:xfrm rot="10800000" flipV="1">
            <a:off x="785813" y="2428875"/>
            <a:ext cx="6357937" cy="2786063"/>
          </a:xfrm>
          <a:prstGeom prst="line">
            <a:avLst/>
          </a:prstGeom>
          <a:noFill/>
          <a:ln w="28575" algn="ctr">
            <a:solidFill>
              <a:srgbClr val="FF33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TextovéPole 25"/>
          <p:cNvSpPr txBox="1">
            <a:spLocks noChangeArrowheads="1"/>
          </p:cNvSpPr>
          <p:nvPr/>
        </p:nvSpPr>
        <p:spPr bwMode="auto">
          <a:xfrm rot="16200000">
            <a:off x="3357153" y="1486234"/>
            <a:ext cx="10795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>
                <a:solidFill>
                  <a:srgbClr val="0070C0"/>
                </a:solidFill>
                <a:latin typeface="Book Antiqua" pitchFamily="18" charset="0"/>
              </a:rPr>
              <a:t>T=</a:t>
            </a:r>
            <a:r>
              <a:rPr lang="cs-CZ" altLang="cs-CZ" sz="2400" b="1" i="1" dirty="0" err="1">
                <a:solidFill>
                  <a:srgbClr val="0070C0"/>
                </a:solidFill>
                <a:latin typeface="Book Antiqua" pitchFamily="18" charset="0"/>
              </a:rPr>
              <a:t>ct</a:t>
            </a:r>
            <a:endParaRPr lang="cs-CZ" altLang="cs-CZ" sz="2400" b="1" i="1" dirty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27" name="TextovéPole 26"/>
          <p:cNvSpPr txBox="1">
            <a:spLocks noChangeArrowheads="1"/>
          </p:cNvSpPr>
          <p:nvPr/>
        </p:nvSpPr>
        <p:spPr bwMode="auto">
          <a:xfrm>
            <a:off x="5672493" y="3778300"/>
            <a:ext cx="1963738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x; současnost</a:t>
            </a:r>
          </a:p>
        </p:txBody>
      </p:sp>
      <p:sp>
        <p:nvSpPr>
          <p:cNvPr id="29" name="TextovéPole 28"/>
          <p:cNvSpPr txBox="1">
            <a:spLocks noChangeArrowheads="1"/>
          </p:cNvSpPr>
          <p:nvPr/>
        </p:nvSpPr>
        <p:spPr bwMode="auto">
          <a:xfrm rot="17532540">
            <a:off x="4249125" y="1287545"/>
            <a:ext cx="1160463" cy="466725"/>
          </a:xfrm>
          <a:prstGeom prst="rect">
            <a:avLst/>
          </a:prstGeom>
          <a:solidFill>
            <a:srgbClr val="FFCCFF">
              <a:alpha val="16078"/>
            </a:srgbClr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>
                <a:solidFill>
                  <a:srgbClr val="C00000"/>
                </a:solidFill>
                <a:latin typeface="Book Antiqua" pitchFamily="18" charset="0"/>
              </a:rPr>
              <a:t>T</a:t>
            </a:r>
            <a:r>
              <a:rPr lang="en-US" altLang="cs-CZ" sz="2400" b="1" i="1" dirty="0">
                <a:solidFill>
                  <a:srgbClr val="C00000"/>
                </a:solidFill>
                <a:latin typeface="Book Antiqua" pitchFamily="18" charset="0"/>
              </a:rPr>
              <a:t>’</a:t>
            </a:r>
            <a:r>
              <a:rPr lang="cs-CZ" altLang="cs-CZ" sz="2400" b="1" i="1" dirty="0">
                <a:solidFill>
                  <a:srgbClr val="C00000"/>
                </a:solidFill>
                <a:latin typeface="Book Antiqua" pitchFamily="18" charset="0"/>
              </a:rPr>
              <a:t>=</a:t>
            </a:r>
            <a:r>
              <a:rPr lang="cs-CZ" altLang="cs-CZ" sz="2400" b="1" i="1" dirty="0" err="1">
                <a:solidFill>
                  <a:srgbClr val="C00000"/>
                </a:solidFill>
                <a:latin typeface="Book Antiqua" pitchFamily="18" charset="0"/>
              </a:rPr>
              <a:t>ct</a:t>
            </a:r>
            <a:r>
              <a:rPr lang="en-US" altLang="cs-CZ" sz="2400" b="1" i="1" dirty="0">
                <a:solidFill>
                  <a:srgbClr val="C00000"/>
                </a:solidFill>
                <a:latin typeface="Book Antiqua" pitchFamily="18" charset="0"/>
              </a:rPr>
              <a:t>’</a:t>
            </a:r>
            <a:endParaRPr lang="cs-CZ" altLang="cs-CZ" sz="2400" b="1" i="1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30" name="TextovéPole 29"/>
          <p:cNvSpPr txBox="1">
            <a:spLocks noChangeArrowheads="1"/>
          </p:cNvSpPr>
          <p:nvPr/>
        </p:nvSpPr>
        <p:spPr bwMode="auto">
          <a:xfrm rot="20165373">
            <a:off x="5803105" y="2705679"/>
            <a:ext cx="1944687" cy="466725"/>
          </a:xfrm>
          <a:prstGeom prst="rect">
            <a:avLst/>
          </a:prstGeom>
          <a:solidFill>
            <a:schemeClr val="bg2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 noProof="1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itchFamily="18" charset="0"/>
              </a:rPr>
              <a:t>x</a:t>
            </a:r>
            <a:r>
              <a:rPr lang="en-US" altLang="cs-CZ" sz="2400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itchFamily="18" charset="0"/>
              </a:rPr>
              <a:t>’</a:t>
            </a:r>
            <a:r>
              <a:rPr lang="cs-CZ" altLang="cs-CZ" sz="2400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itchFamily="18" charset="0"/>
              </a:rPr>
              <a:t>; současnost</a:t>
            </a:r>
          </a:p>
        </p:txBody>
      </p:sp>
      <p:sp>
        <p:nvSpPr>
          <p:cNvPr id="31" name="TextovéPole 30"/>
          <p:cNvSpPr txBox="1">
            <a:spLocks noChangeArrowheads="1"/>
          </p:cNvSpPr>
          <p:nvPr/>
        </p:nvSpPr>
        <p:spPr bwMode="auto">
          <a:xfrm>
            <a:off x="6443663" y="4786313"/>
            <a:ext cx="24495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>
                <a:solidFill>
                  <a:srgbClr val="FF0000"/>
                </a:solidFill>
                <a:latin typeface="Book Antiqua" pitchFamily="18" charset="0"/>
              </a:rPr>
              <a:t>x</a:t>
            </a:r>
            <a:r>
              <a:rPr lang="en-US" altLang="cs-CZ" sz="2400" b="1" i="1" dirty="0">
                <a:solidFill>
                  <a:srgbClr val="FF0000"/>
                </a:solidFill>
                <a:latin typeface="Book Antiqua" pitchFamily="18" charset="0"/>
              </a:rPr>
              <a:t>’ 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US" altLang="cs-CZ" sz="2400" b="1" i="1" dirty="0">
                <a:solidFill>
                  <a:srgbClr val="0070C0"/>
                </a:solidFill>
                <a:latin typeface="Book Antiqua" pitchFamily="18" charset="0"/>
              </a:rPr>
              <a:t>x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 –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2400" b="1" i="1" dirty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>
                <a:solidFill>
                  <a:srgbClr val="FF0000"/>
                </a:solidFill>
                <a:latin typeface="Book Antiqua" pitchFamily="18" charset="0"/>
              </a:rPr>
              <a:t>T</a:t>
            </a:r>
            <a:r>
              <a:rPr lang="en-US" altLang="cs-CZ" sz="2400" b="1" i="1" dirty="0">
                <a:solidFill>
                  <a:srgbClr val="FF0000"/>
                </a:solidFill>
                <a:latin typeface="Book Antiqua" pitchFamily="18" charset="0"/>
              </a:rPr>
              <a:t>’</a:t>
            </a:r>
            <a:r>
              <a:rPr lang="en-US" altLang="cs-CZ" sz="2400" b="1" i="1" dirty="0">
                <a:solidFill>
                  <a:srgbClr val="32B503"/>
                </a:solidFill>
                <a:latin typeface="Book Antiqua" pitchFamily="18" charset="0"/>
              </a:rPr>
              <a:t>   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altLang="cs-CZ" sz="2400" b="1" i="1" dirty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 –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US" altLang="cs-CZ" sz="2400" b="1" i="1" dirty="0">
                <a:solidFill>
                  <a:srgbClr val="0070C0"/>
                </a:solidFill>
                <a:latin typeface="Book Antiqua" pitchFamily="18" charset="0"/>
              </a:rPr>
              <a:t>x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endParaRPr lang="en-US" altLang="cs-CZ" sz="24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" name="TextovéPole 28"/>
          <p:cNvSpPr txBox="1">
            <a:spLocks noChangeArrowheads="1"/>
          </p:cNvSpPr>
          <p:nvPr/>
        </p:nvSpPr>
        <p:spPr bwMode="auto">
          <a:xfrm>
            <a:off x="6443663" y="1125538"/>
            <a:ext cx="1006475" cy="376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 b="1" i="1">
                <a:solidFill>
                  <a:schemeClr val="tx1"/>
                </a:solidFill>
                <a:latin typeface="Book Antiqua" pitchFamily="18" charset="0"/>
              </a:rPr>
              <a:t>světlo</a:t>
            </a:r>
          </a:p>
        </p:txBody>
      </p:sp>
      <p:sp>
        <p:nvSpPr>
          <p:cNvPr id="39953" name="Line 18"/>
          <p:cNvSpPr>
            <a:spLocks noChangeShapeType="1"/>
          </p:cNvSpPr>
          <p:nvPr/>
        </p:nvSpPr>
        <p:spPr bwMode="auto">
          <a:xfrm>
            <a:off x="2700338" y="191611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9954" name="Freeform 19"/>
          <p:cNvSpPr>
            <a:spLocks/>
          </p:cNvSpPr>
          <p:nvPr/>
        </p:nvSpPr>
        <p:spPr bwMode="auto">
          <a:xfrm>
            <a:off x="2484438" y="1520825"/>
            <a:ext cx="3816350" cy="1476375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9955" name="Freeform 20"/>
          <p:cNvSpPr>
            <a:spLocks/>
          </p:cNvSpPr>
          <p:nvPr/>
        </p:nvSpPr>
        <p:spPr bwMode="auto">
          <a:xfrm flipV="1">
            <a:off x="2627313" y="4508500"/>
            <a:ext cx="3673475" cy="1547813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9956" name="Freeform 21"/>
          <p:cNvSpPr>
            <a:spLocks/>
          </p:cNvSpPr>
          <p:nvPr/>
        </p:nvSpPr>
        <p:spPr bwMode="auto">
          <a:xfrm rot="-5614091">
            <a:off x="665163" y="2654300"/>
            <a:ext cx="3816350" cy="1476375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9957" name="Freeform 22"/>
          <p:cNvSpPr>
            <a:spLocks/>
          </p:cNvSpPr>
          <p:nvPr/>
        </p:nvSpPr>
        <p:spPr bwMode="auto">
          <a:xfrm rot="5230361">
            <a:off x="3978276" y="3303587"/>
            <a:ext cx="3816350" cy="1476375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9958" name="Text Box 24"/>
          <p:cNvSpPr txBox="1">
            <a:spLocks noChangeArrowheads="1"/>
          </p:cNvSpPr>
          <p:nvPr/>
        </p:nvSpPr>
        <p:spPr bwMode="auto">
          <a:xfrm>
            <a:off x="2855913" y="3405188"/>
            <a:ext cx="48895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0070C0"/>
                </a:solidFill>
                <a:latin typeface="Arial" charset="0"/>
              </a:rPr>
              <a:t>-1</a:t>
            </a:r>
            <a:endParaRPr lang="en-US" altLang="cs-CZ" sz="1800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39959" name="Text Box 25"/>
          <p:cNvSpPr txBox="1">
            <a:spLocks noChangeArrowheads="1"/>
          </p:cNvSpPr>
          <p:nvPr/>
        </p:nvSpPr>
        <p:spPr bwMode="auto">
          <a:xfrm>
            <a:off x="4932363" y="3644900"/>
            <a:ext cx="215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0070C0"/>
                </a:solidFill>
                <a:latin typeface="Arial" charset="0"/>
              </a:rPr>
              <a:t>1</a:t>
            </a:r>
            <a:endParaRPr lang="en-US" altLang="cs-CZ" sz="1800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39960" name="Text Box 26"/>
          <p:cNvSpPr txBox="1">
            <a:spLocks noChangeArrowheads="1"/>
          </p:cNvSpPr>
          <p:nvPr/>
        </p:nvSpPr>
        <p:spPr bwMode="auto">
          <a:xfrm>
            <a:off x="4262438" y="4303713"/>
            <a:ext cx="442912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7030A0"/>
                </a:solidFill>
                <a:latin typeface="Arial" charset="0"/>
              </a:rPr>
              <a:t>-1</a:t>
            </a:r>
            <a:endParaRPr lang="en-US" altLang="cs-CZ" sz="1800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38937" name="Text Box 27"/>
          <p:cNvSpPr txBox="1">
            <a:spLocks noChangeArrowheads="1"/>
          </p:cNvSpPr>
          <p:nvPr/>
        </p:nvSpPr>
        <p:spPr bwMode="auto">
          <a:xfrm>
            <a:off x="4310063" y="2198688"/>
            <a:ext cx="673100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aseline="-16000">
                <a:solidFill>
                  <a:srgbClr val="FF3300"/>
                </a:solidFill>
                <a:latin typeface="Arial" charset="0"/>
              </a:rPr>
              <a:t>1</a:t>
            </a:r>
            <a:r>
              <a:rPr lang="cs-CZ" altLang="cs-CZ" sz="4800">
                <a:solidFill>
                  <a:srgbClr val="FF3300"/>
                </a:solidFill>
                <a:latin typeface="Arial" charset="0"/>
              </a:rPr>
              <a:t>.</a:t>
            </a:r>
            <a:endParaRPr lang="en-US" altLang="cs-CZ" sz="480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38938" name="Text Box 28"/>
          <p:cNvSpPr txBox="1">
            <a:spLocks noChangeArrowheads="1"/>
          </p:cNvSpPr>
          <p:nvPr/>
        </p:nvSpPr>
        <p:spPr bwMode="auto">
          <a:xfrm>
            <a:off x="3446463" y="4002088"/>
            <a:ext cx="668337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rgbClr val="FF3300"/>
                </a:solidFill>
                <a:latin typeface="Arial" charset="0"/>
              </a:rPr>
              <a:t>-1</a:t>
            </a:r>
            <a:r>
              <a:rPr lang="cs-CZ" altLang="cs-CZ" sz="4800">
                <a:solidFill>
                  <a:srgbClr val="FF3300"/>
                </a:solidFill>
                <a:latin typeface="Arial" charset="0"/>
              </a:rPr>
              <a:t>.</a:t>
            </a:r>
            <a:endParaRPr lang="en-US" altLang="cs-CZ" sz="480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38939" name="Text Box 29"/>
          <p:cNvSpPr txBox="1">
            <a:spLocks noChangeArrowheads="1"/>
          </p:cNvSpPr>
          <p:nvPr/>
        </p:nvSpPr>
        <p:spPr bwMode="auto">
          <a:xfrm>
            <a:off x="2709863" y="3546475"/>
            <a:ext cx="674687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FF0000"/>
                </a:solidFill>
                <a:latin typeface="Arial" charset="0"/>
              </a:rPr>
              <a:t>-1</a:t>
            </a:r>
            <a:r>
              <a:rPr lang="cs-CZ" altLang="cs-CZ" sz="4800" dirty="0">
                <a:solidFill>
                  <a:srgbClr val="FF0000"/>
                </a:solidFill>
                <a:latin typeface="Arial" charset="0"/>
              </a:rPr>
              <a:t>.</a:t>
            </a:r>
            <a:endParaRPr lang="en-US" altLang="cs-CZ" sz="48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8940" name="Text Box 30"/>
          <p:cNvSpPr txBox="1">
            <a:spLocks noChangeArrowheads="1"/>
          </p:cNvSpPr>
          <p:nvPr/>
        </p:nvSpPr>
        <p:spPr bwMode="auto">
          <a:xfrm>
            <a:off x="4992688" y="2635250"/>
            <a:ext cx="546100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FF0000"/>
                </a:solidFill>
                <a:latin typeface="Arial" charset="0"/>
              </a:rPr>
              <a:t>1</a:t>
            </a:r>
            <a:r>
              <a:rPr lang="cs-CZ" altLang="cs-CZ" sz="4800" dirty="0">
                <a:solidFill>
                  <a:srgbClr val="FF0000"/>
                </a:solidFill>
                <a:latin typeface="Arial" charset="0"/>
              </a:rPr>
              <a:t>.</a:t>
            </a:r>
            <a:endParaRPr lang="en-US" altLang="cs-CZ" sz="48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9965" name="Text Box 38"/>
          <p:cNvSpPr txBox="1">
            <a:spLocks noChangeArrowheads="1"/>
          </p:cNvSpPr>
          <p:nvPr/>
        </p:nvSpPr>
        <p:spPr bwMode="auto">
          <a:xfrm>
            <a:off x="3924300" y="2924175"/>
            <a:ext cx="215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chemeClr val="tx1"/>
                </a:solidFill>
                <a:latin typeface="Arial" charset="0"/>
              </a:rPr>
              <a:t>1</a:t>
            </a:r>
            <a:endParaRPr lang="en-US" altLang="cs-CZ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" name="Ovál 5"/>
          <p:cNvSpPr/>
          <p:nvPr/>
        </p:nvSpPr>
        <p:spPr>
          <a:xfrm>
            <a:off x="4129088" y="5608638"/>
            <a:ext cx="182562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2" name="Ovál 31"/>
          <p:cNvSpPr/>
          <p:nvPr/>
        </p:nvSpPr>
        <p:spPr>
          <a:xfrm>
            <a:off x="4125913" y="5197475"/>
            <a:ext cx="182562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3" name="Ovál 32"/>
          <p:cNvSpPr/>
          <p:nvPr/>
        </p:nvSpPr>
        <p:spPr>
          <a:xfrm>
            <a:off x="4117975" y="4792663"/>
            <a:ext cx="180975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4" name="Ovál 33"/>
          <p:cNvSpPr/>
          <p:nvPr/>
        </p:nvSpPr>
        <p:spPr>
          <a:xfrm>
            <a:off x="4121150" y="4448175"/>
            <a:ext cx="180975" cy="18573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5" name="Ovál 34"/>
          <p:cNvSpPr/>
          <p:nvPr/>
        </p:nvSpPr>
        <p:spPr>
          <a:xfrm>
            <a:off x="4117975" y="4065588"/>
            <a:ext cx="182563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6" name="Ovál 35"/>
          <p:cNvSpPr/>
          <p:nvPr/>
        </p:nvSpPr>
        <p:spPr>
          <a:xfrm>
            <a:off x="4116388" y="3613150"/>
            <a:ext cx="180975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7" name="Ovál 36"/>
          <p:cNvSpPr/>
          <p:nvPr/>
        </p:nvSpPr>
        <p:spPr>
          <a:xfrm>
            <a:off x="4103688" y="3205163"/>
            <a:ext cx="182562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8" name="Ovál 37"/>
          <p:cNvSpPr/>
          <p:nvPr/>
        </p:nvSpPr>
        <p:spPr>
          <a:xfrm>
            <a:off x="4116388" y="2865438"/>
            <a:ext cx="180975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9" name="Ovál 38"/>
          <p:cNvSpPr/>
          <p:nvPr/>
        </p:nvSpPr>
        <p:spPr>
          <a:xfrm>
            <a:off x="4114800" y="2513013"/>
            <a:ext cx="180975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cxnSp>
        <p:nvCxnSpPr>
          <p:cNvPr id="28" name="Přímá spojnice se šipkou 27"/>
          <p:cNvCxnSpPr/>
          <p:nvPr/>
        </p:nvCxnSpPr>
        <p:spPr>
          <a:xfrm flipH="1">
            <a:off x="3143250" y="5702300"/>
            <a:ext cx="1073150" cy="498475"/>
          </a:xfrm>
          <a:prstGeom prst="straightConnector1">
            <a:avLst/>
          </a:prstGeom>
          <a:ln>
            <a:solidFill>
              <a:srgbClr val="FF33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nice se šipkou 56"/>
          <p:cNvCxnSpPr/>
          <p:nvPr/>
        </p:nvCxnSpPr>
        <p:spPr>
          <a:xfrm flipH="1">
            <a:off x="3362325" y="5314950"/>
            <a:ext cx="825500" cy="404813"/>
          </a:xfrm>
          <a:prstGeom prst="straightConnector1">
            <a:avLst/>
          </a:prstGeom>
          <a:ln>
            <a:solidFill>
              <a:srgbClr val="FF33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nice se šipkou 58"/>
          <p:cNvCxnSpPr/>
          <p:nvPr/>
        </p:nvCxnSpPr>
        <p:spPr>
          <a:xfrm flipH="1">
            <a:off x="3563938" y="4876800"/>
            <a:ext cx="636587" cy="320675"/>
          </a:xfrm>
          <a:prstGeom prst="straightConnector1">
            <a:avLst/>
          </a:prstGeom>
          <a:ln>
            <a:solidFill>
              <a:srgbClr val="FF33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nice se šipkou 60"/>
          <p:cNvCxnSpPr/>
          <p:nvPr/>
        </p:nvCxnSpPr>
        <p:spPr>
          <a:xfrm flipH="1">
            <a:off x="3741738" y="4546600"/>
            <a:ext cx="476250" cy="244475"/>
          </a:xfrm>
          <a:prstGeom prst="straightConnector1">
            <a:avLst/>
          </a:prstGeom>
          <a:ln>
            <a:solidFill>
              <a:srgbClr val="FF33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nice se šipkou 66"/>
          <p:cNvCxnSpPr/>
          <p:nvPr/>
        </p:nvCxnSpPr>
        <p:spPr>
          <a:xfrm flipH="1">
            <a:off x="3944789" y="4159299"/>
            <a:ext cx="298450" cy="144463"/>
          </a:xfrm>
          <a:prstGeom prst="straightConnector1">
            <a:avLst/>
          </a:prstGeom>
          <a:ln>
            <a:solidFill>
              <a:srgbClr val="FF33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 Box 28"/>
          <p:cNvSpPr txBox="1">
            <a:spLocks noChangeArrowheads="1"/>
          </p:cNvSpPr>
          <p:nvPr/>
        </p:nvSpPr>
        <p:spPr bwMode="auto">
          <a:xfrm>
            <a:off x="3065463" y="4887913"/>
            <a:ext cx="668337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rgbClr val="FF3300"/>
                </a:solidFill>
                <a:latin typeface="Arial" charset="0"/>
              </a:rPr>
              <a:t>-2</a:t>
            </a:r>
            <a:r>
              <a:rPr lang="cs-CZ" altLang="cs-CZ" sz="4800">
                <a:solidFill>
                  <a:srgbClr val="FF3300"/>
                </a:solidFill>
                <a:latin typeface="Arial" charset="0"/>
              </a:rPr>
              <a:t>.</a:t>
            </a:r>
            <a:endParaRPr lang="en-US" altLang="cs-CZ" sz="4800">
              <a:solidFill>
                <a:srgbClr val="FF3300"/>
              </a:solidFill>
              <a:latin typeface="Arial" charset="0"/>
            </a:endParaRPr>
          </a:p>
        </p:txBody>
      </p:sp>
      <p:cxnSp>
        <p:nvCxnSpPr>
          <p:cNvPr id="74" name="Přímá spojnice se šipkou 73"/>
          <p:cNvCxnSpPr/>
          <p:nvPr/>
        </p:nvCxnSpPr>
        <p:spPr>
          <a:xfrm flipV="1">
            <a:off x="4200525" y="3149600"/>
            <a:ext cx="263525" cy="149225"/>
          </a:xfrm>
          <a:prstGeom prst="straightConnector1">
            <a:avLst/>
          </a:prstGeom>
          <a:ln>
            <a:solidFill>
              <a:srgbClr val="FF33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Přímá spojnice se šipkou 77"/>
          <p:cNvCxnSpPr/>
          <p:nvPr/>
        </p:nvCxnSpPr>
        <p:spPr>
          <a:xfrm flipV="1">
            <a:off x="4206875" y="2673350"/>
            <a:ext cx="436563" cy="280988"/>
          </a:xfrm>
          <a:prstGeom prst="straightConnector1">
            <a:avLst/>
          </a:prstGeom>
          <a:ln>
            <a:solidFill>
              <a:srgbClr val="FF33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Přímá spojnice se šipkou 81"/>
          <p:cNvCxnSpPr/>
          <p:nvPr/>
        </p:nvCxnSpPr>
        <p:spPr>
          <a:xfrm flipV="1">
            <a:off x="4202113" y="2198688"/>
            <a:ext cx="649287" cy="407987"/>
          </a:xfrm>
          <a:prstGeom prst="straightConnector1">
            <a:avLst/>
          </a:prstGeom>
          <a:ln>
            <a:solidFill>
              <a:srgbClr val="FF33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 Box 27"/>
          <p:cNvSpPr txBox="1">
            <a:spLocks noChangeArrowheads="1"/>
          </p:cNvSpPr>
          <p:nvPr/>
        </p:nvSpPr>
        <p:spPr bwMode="auto">
          <a:xfrm>
            <a:off x="4254910" y="1998445"/>
            <a:ext cx="6731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400" dirty="0">
                <a:solidFill>
                  <a:srgbClr val="FF0000"/>
                </a:solidFill>
                <a:latin typeface="Arial" charset="0"/>
              </a:rPr>
              <a:t>1,2</a:t>
            </a:r>
            <a:r>
              <a:rPr lang="cs-CZ" altLang="cs-CZ" sz="4800" dirty="0">
                <a:solidFill>
                  <a:srgbClr val="FF0000"/>
                </a:solidFill>
                <a:latin typeface="Arial" charset="0"/>
              </a:rPr>
              <a:t>.</a:t>
            </a:r>
            <a:endParaRPr lang="en-US" altLang="cs-CZ" sz="48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5" name="TextovéPole 64"/>
          <p:cNvSpPr txBox="1">
            <a:spLocks noChangeArrowheads="1"/>
          </p:cNvSpPr>
          <p:nvPr/>
        </p:nvSpPr>
        <p:spPr bwMode="auto">
          <a:xfrm>
            <a:off x="6300787" y="5794375"/>
            <a:ext cx="2809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čas v S (vlastní):	</a:t>
            </a:r>
            <a:r>
              <a:rPr lang="cs-CZ" altLang="cs-CZ" i="1" dirty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T </a:t>
            </a:r>
            <a:r>
              <a:rPr lang="cs-CZ" altLang="cs-CZ" dirty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= 1</a:t>
            </a:r>
            <a:br>
              <a:rPr lang="cs-CZ" altLang="cs-CZ" dirty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</a:br>
            <a:r>
              <a:rPr lang="cs-CZ" altLang="cs-CZ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čas v S‘: 	             	</a:t>
            </a:r>
            <a:r>
              <a:rPr lang="cs-CZ" altLang="cs-CZ" i="1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T </a:t>
            </a:r>
            <a:r>
              <a:rPr lang="cs-CZ" altLang="cs-CZ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= 1,2</a:t>
            </a:r>
            <a:endParaRPr lang="cs-CZ" altLang="cs-CZ" dirty="0">
              <a:latin typeface="Cambria Math" pitchFamily="18" charset="0"/>
              <a:ea typeface="Cambria Math" pitchFamily="18" charset="0"/>
              <a:cs typeface="Cambria Math" pitchFamily="18" charset="0"/>
            </a:endParaRPr>
          </a:p>
        </p:txBody>
      </p:sp>
      <p:sp>
        <p:nvSpPr>
          <p:cNvPr id="50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</p:spTree>
    <p:extLst>
      <p:ext uri="{BB962C8B-B14F-4D97-AF65-F5344CB8AC3E}">
        <p14:creationId xmlns:p14="http://schemas.microsoft.com/office/powerpoint/2010/main" val="310693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53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61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69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77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8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85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9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9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5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97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10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07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1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3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31" grpId="0"/>
      <p:bldP spid="2" grpId="0" animBg="1"/>
      <p:bldP spid="38937" grpId="0"/>
      <p:bldP spid="38938" grpId="0"/>
      <p:bldP spid="38939" grpId="0"/>
      <p:bldP spid="38940" grpId="0"/>
      <p:bldP spid="6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72" grpId="0"/>
      <p:bldP spid="84" grpId="0"/>
      <p:bldP spid="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aoblený obdélník 1"/>
          <p:cNvSpPr/>
          <p:nvPr/>
        </p:nvSpPr>
        <p:spPr>
          <a:xfrm>
            <a:off x="680644" y="2454442"/>
            <a:ext cx="2997582" cy="38501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31344" y="1483222"/>
            <a:ext cx="8677707" cy="501810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Existuje </a:t>
            </a:r>
            <a:r>
              <a:rPr lang="cs-CZ" b="1" dirty="0">
                <a:solidFill>
                  <a:srgbClr val="00B050"/>
                </a:solidFill>
                <a:latin typeface="Book Antiqua" pitchFamily="18" charset="0"/>
              </a:rPr>
              <a:t>absolutní čas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, který plyne (všem) stále stejně (Newton) . Tedy např.: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Z</a:t>
            </a: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=&gt;=&gt;=&gt;=&gt;=&gt;=</a:t>
            </a:r>
            <a:r>
              <a:rPr lang="cs-CZ" sz="2800" b="1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A</a:t>
            </a: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  →    vlak; začátek A, konec Z</a:t>
            </a:r>
            <a:endParaRPr lang="cs-CZ" sz="2800" dirty="0">
              <a:solidFill>
                <a:schemeClr val="tx1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jsou-li dva </a:t>
            </a: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výbuchy 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na začátku A i konci Z vlaku </a:t>
            </a:r>
            <a:r>
              <a:rPr lang="cs-CZ" sz="2800" dirty="0" smtClean="0">
                <a:solidFill>
                  <a:srgbClr val="FF0000"/>
                </a:solidFill>
                <a:latin typeface="Book Antiqua" pitchFamily="18" charset="0"/>
              </a:rPr>
              <a:t>současné</a:t>
            </a: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pro </a:t>
            </a: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vlak, jsou </a:t>
            </a:r>
            <a:r>
              <a:rPr lang="cs-CZ" sz="2800" dirty="0" smtClean="0">
                <a:solidFill>
                  <a:srgbClr val="0070C0"/>
                </a:solidFill>
                <a:latin typeface="Book Antiqua" pitchFamily="18" charset="0"/>
              </a:rPr>
              <a:t>současné</a:t>
            </a: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 i pro </a:t>
            </a: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mne;</a:t>
            </a:r>
            <a:endParaRPr lang="cs-CZ" sz="2800" dirty="0">
              <a:solidFill>
                <a:schemeClr val="tx1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dirty="0" smtClean="0">
                <a:solidFill>
                  <a:srgbClr val="00B050"/>
                </a:solidFill>
                <a:latin typeface="Book Antiqua" pitchFamily="18" charset="0"/>
              </a:rPr>
              <a:t>doba </a:t>
            </a:r>
            <a:r>
              <a:rPr lang="cs-CZ" sz="2800" i="1" dirty="0" smtClean="0">
                <a:solidFill>
                  <a:srgbClr val="FF0000"/>
                </a:solidFill>
                <a:latin typeface="Book Antiqua" pitchFamily="18" charset="0"/>
              </a:rPr>
              <a:t>t</a:t>
            </a:r>
            <a:r>
              <a:rPr lang="cs-CZ" sz="2800" i="1" dirty="0">
                <a:solidFill>
                  <a:srgbClr val="FF0000"/>
                </a:solidFill>
                <a:latin typeface="Book Antiqua" pitchFamily="18" charset="0"/>
              </a:rPr>
              <a:t>‘</a:t>
            </a: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jízdy pro </a:t>
            </a: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vlak </a:t>
            </a: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je 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stejná jako moje </a:t>
            </a:r>
            <a:r>
              <a:rPr lang="cs-CZ" sz="2800" i="1" dirty="0" smtClean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cs-CZ" sz="2800" i="1" dirty="0" smtClean="0">
                <a:solidFill>
                  <a:schemeClr val="tx1"/>
                </a:solidFill>
                <a:latin typeface="Book Antiqua" pitchFamily="18" charset="0"/>
              </a:rPr>
              <a:t>;</a:t>
            </a:r>
            <a:endParaRPr lang="cs-CZ" sz="2800" dirty="0">
              <a:solidFill>
                <a:schemeClr val="tx1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dirty="0" smtClean="0">
                <a:solidFill>
                  <a:srgbClr val="00B050"/>
                </a:solidFill>
                <a:latin typeface="Book Antiqua" pitchFamily="18" charset="0"/>
              </a:rPr>
              <a:t>délka</a:t>
            </a: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2800" i="1" dirty="0" smtClean="0">
                <a:solidFill>
                  <a:srgbClr val="FF0000"/>
                </a:solidFill>
                <a:latin typeface="Book Antiqua" pitchFamily="18" charset="0"/>
              </a:rPr>
              <a:t>l‘ </a:t>
            </a: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vlaku) 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pro </a:t>
            </a: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vlak je 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stejná jako moje </a:t>
            </a:r>
            <a:r>
              <a:rPr lang="cs-CZ" sz="2800" i="1" dirty="0" smtClean="0">
                <a:solidFill>
                  <a:srgbClr val="0070C0"/>
                </a:solidFill>
                <a:latin typeface="Book Antiqua" pitchFamily="18" charset="0"/>
              </a:rPr>
              <a:t>l</a:t>
            </a:r>
            <a:r>
              <a:rPr lang="cs-CZ" sz="2800" i="1" dirty="0" smtClean="0">
                <a:solidFill>
                  <a:schemeClr val="tx1"/>
                </a:solidFill>
                <a:latin typeface="Book Antiqua" pitchFamily="18" charset="0"/>
              </a:rPr>
              <a:t>;</a:t>
            </a:r>
            <a:endParaRPr lang="cs-CZ" sz="2800" dirty="0">
              <a:solidFill>
                <a:schemeClr val="tx1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dirty="0" smtClean="0">
                <a:solidFill>
                  <a:srgbClr val="00B050"/>
                </a:solidFill>
                <a:latin typeface="Book Antiqua" pitchFamily="18" charset="0"/>
              </a:rPr>
              <a:t>rychlosti</a:t>
            </a: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naměří </a:t>
            </a:r>
            <a:r>
              <a:rPr lang="cs-CZ" sz="2800" i="1" dirty="0" smtClean="0">
                <a:solidFill>
                  <a:srgbClr val="FF0000"/>
                </a:solidFill>
                <a:latin typeface="Book Antiqua" pitchFamily="18" charset="0"/>
              </a:rPr>
              <a:t>J‘ </a:t>
            </a: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o 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svou rychlost (</a:t>
            </a:r>
            <a:r>
              <a:rPr lang="cs-CZ" sz="2800" i="1" dirty="0">
                <a:solidFill>
                  <a:srgbClr val="0070C0"/>
                </a:solidFill>
                <a:latin typeface="Book Antiqua" pitchFamily="18" charset="0"/>
              </a:rPr>
              <a:t>w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cs-CZ" sz="28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2800" dirty="0">
                <a:solidFill>
                  <a:srgbClr val="00B050"/>
                </a:solidFill>
                <a:latin typeface="Book Antiqua" pitchFamily="18" charset="0"/>
              </a:rPr>
              <a:t>menší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 než </a:t>
            </a:r>
            <a:r>
              <a:rPr lang="cs-CZ" sz="2800" dirty="0">
                <a:solidFill>
                  <a:srgbClr val="0070C0"/>
                </a:solidFill>
                <a:latin typeface="Book Antiqua" pitchFamily="18" charset="0"/>
              </a:rPr>
              <a:t>já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.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sz="2800" dirty="0">
                <a:solidFill>
                  <a:srgbClr val="0070C0"/>
                </a:solidFill>
                <a:latin typeface="Book Antiqua" pitchFamily="18" charset="0"/>
              </a:rPr>
              <a:t>Já (nádraží):          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Já </a:t>
            </a:r>
            <a:r>
              <a:rPr lang="cs-CZ" sz="2800" dirty="0">
                <a:solidFill>
                  <a:srgbClr val="0070C0"/>
                </a:solidFill>
                <a:latin typeface="Book Antiqua" pitchFamily="18" charset="0"/>
              </a:rPr>
              <a:t>0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;      on </a:t>
            </a:r>
            <a:r>
              <a:rPr lang="cs-CZ" sz="2800" i="1" dirty="0">
                <a:solidFill>
                  <a:srgbClr val="0070C0"/>
                </a:solidFill>
                <a:latin typeface="Book Antiqua" pitchFamily="18" charset="0"/>
              </a:rPr>
              <a:t>w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;   </a:t>
            </a: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motorka vedle </a:t>
            </a:r>
            <a:r>
              <a:rPr lang="cs-CZ" sz="2800" i="1" dirty="0">
                <a:solidFill>
                  <a:srgbClr val="0070C0"/>
                </a:solidFill>
                <a:latin typeface="Book Antiqua" pitchFamily="18" charset="0"/>
              </a:rPr>
              <a:t>u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sz="2800" dirty="0">
                <a:solidFill>
                  <a:srgbClr val="FF0000"/>
                </a:solidFill>
                <a:latin typeface="Book Antiqua" pitchFamily="18" charset="0"/>
              </a:rPr>
              <a:t>On: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     		Já </a:t>
            </a:r>
            <a:r>
              <a:rPr lang="cs-CZ" sz="2800" i="1" dirty="0">
                <a:solidFill>
                  <a:srgbClr val="FF3300"/>
                </a:solidFill>
                <a:latin typeface="Book Antiqua" pitchFamily="18" charset="0"/>
              </a:rPr>
              <a:t>–w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;   on </a:t>
            </a:r>
            <a:r>
              <a:rPr lang="cs-CZ" sz="2800" dirty="0">
                <a:solidFill>
                  <a:srgbClr val="FF3300"/>
                </a:solidFill>
                <a:latin typeface="Book Antiqua" pitchFamily="18" charset="0"/>
              </a:rPr>
              <a:t>0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; motorka vedle </a:t>
            </a:r>
            <a:r>
              <a:rPr lang="cs-CZ" sz="2800" i="1" dirty="0">
                <a:solidFill>
                  <a:srgbClr val="FF3300"/>
                </a:solidFill>
                <a:latin typeface="Book Antiqua" pitchFamily="18" charset="0"/>
              </a:rPr>
              <a:t>u – w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cs-CZ" sz="28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30213" y="396875"/>
            <a:ext cx="663194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Zatím (klasická mechanika)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3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612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 txBox="1">
            <a:spLocks noGrp="1"/>
          </p:cNvSpPr>
          <p:nvPr/>
        </p:nvSpPr>
        <p:spPr>
          <a:xfrm>
            <a:off x="3124200" y="76200"/>
            <a:ext cx="3352800" cy="28892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4" name="Zástupný symbol pro číslo snímku 3"/>
          <p:cNvSpPr txBox="1">
            <a:spLocks noGrp="1"/>
          </p:cNvSpPr>
          <p:nvPr/>
        </p:nvSpPr>
        <p:spPr>
          <a:xfrm>
            <a:off x="8229600" y="6477000"/>
            <a:ext cx="762000" cy="24447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421A43B1-80B2-48E8-B484-F050E483A3E6}" type="slidenum">
              <a:rPr lang="cs-CZ" sz="1200">
                <a:solidFill>
                  <a:schemeClr val="accent1">
                    <a:shade val="75000"/>
                  </a:schemeClr>
                </a:solidFill>
                <a:cs typeface="+mn-cs"/>
              </a:rPr>
              <a:pPr algn="r">
                <a:defRPr/>
              </a:pPr>
              <a:t>30</a:t>
            </a:fld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40964" name="TextovéPole 4"/>
          <p:cNvSpPr txBox="1">
            <a:spLocks noChangeArrowheads="1"/>
          </p:cNvSpPr>
          <p:nvPr/>
        </p:nvSpPr>
        <p:spPr bwMode="auto">
          <a:xfrm>
            <a:off x="2916238" y="333375"/>
            <a:ext cx="25638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b="1" i="1">
                <a:solidFill>
                  <a:schemeClr val="tx1"/>
                </a:solidFill>
                <a:latin typeface="Book Antiqua" pitchFamily="18" charset="0"/>
              </a:rPr>
              <a:t>Hodiny letící</a:t>
            </a:r>
          </a:p>
        </p:txBody>
      </p:sp>
      <p:cxnSp>
        <p:nvCxnSpPr>
          <p:cNvPr id="7" name="Přímá spojovací čára 6"/>
          <p:cNvCxnSpPr>
            <a:cxnSpLocks noChangeShapeType="1"/>
          </p:cNvCxnSpPr>
          <p:nvPr/>
        </p:nvCxnSpPr>
        <p:spPr bwMode="auto">
          <a:xfrm rot="5400000">
            <a:off x="1816894" y="3820319"/>
            <a:ext cx="4787900" cy="1588"/>
          </a:xfrm>
          <a:prstGeom prst="line">
            <a:avLst/>
          </a:prstGeom>
          <a:noFill/>
          <a:ln w="28575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Přímá spojovací čára 8"/>
          <p:cNvCxnSpPr>
            <a:cxnSpLocks noChangeShapeType="1"/>
          </p:cNvCxnSpPr>
          <p:nvPr/>
        </p:nvCxnSpPr>
        <p:spPr bwMode="auto">
          <a:xfrm>
            <a:off x="1500188" y="3714750"/>
            <a:ext cx="5715000" cy="1588"/>
          </a:xfrm>
          <a:prstGeom prst="line">
            <a:avLst/>
          </a:prstGeom>
          <a:noFill/>
          <a:ln w="19050" algn="ctr">
            <a:solidFill>
              <a:srgbClr val="00B0F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Přímá spojovací čára 14"/>
          <p:cNvCxnSpPr>
            <a:cxnSpLocks noChangeShapeType="1"/>
          </p:cNvCxnSpPr>
          <p:nvPr/>
        </p:nvCxnSpPr>
        <p:spPr bwMode="auto">
          <a:xfrm rot="5400000">
            <a:off x="1829594" y="2781150"/>
            <a:ext cx="4714875" cy="200025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Přímá spojovací čára 18"/>
          <p:cNvCxnSpPr>
            <a:cxnSpLocks noChangeShapeType="1"/>
          </p:cNvCxnSpPr>
          <p:nvPr/>
        </p:nvCxnSpPr>
        <p:spPr bwMode="auto">
          <a:xfrm rot="10800000" flipV="1">
            <a:off x="1714500" y="1462012"/>
            <a:ext cx="4786313" cy="4714875"/>
          </a:xfrm>
          <a:prstGeom prst="line">
            <a:avLst/>
          </a:prstGeom>
          <a:noFill/>
          <a:ln w="127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Přímá spojovací čára 20"/>
          <p:cNvCxnSpPr>
            <a:cxnSpLocks noChangeShapeType="1"/>
          </p:cNvCxnSpPr>
          <p:nvPr/>
        </p:nvCxnSpPr>
        <p:spPr bwMode="auto">
          <a:xfrm>
            <a:off x="1922463" y="1557338"/>
            <a:ext cx="4857750" cy="4572000"/>
          </a:xfrm>
          <a:prstGeom prst="line">
            <a:avLst/>
          </a:prstGeom>
          <a:noFill/>
          <a:ln w="127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Přímá spojovací čára 22"/>
          <p:cNvCxnSpPr>
            <a:cxnSpLocks noChangeShapeType="1"/>
          </p:cNvCxnSpPr>
          <p:nvPr/>
        </p:nvCxnSpPr>
        <p:spPr bwMode="auto">
          <a:xfrm rot="10800000" flipV="1">
            <a:off x="785813" y="2433713"/>
            <a:ext cx="6357937" cy="2786063"/>
          </a:xfrm>
          <a:prstGeom prst="line">
            <a:avLst/>
          </a:prstGeom>
          <a:noFill/>
          <a:ln w="28575" algn="ctr">
            <a:solidFill>
              <a:srgbClr val="FF33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TextovéPole 25"/>
          <p:cNvSpPr txBox="1">
            <a:spLocks noChangeArrowheads="1"/>
          </p:cNvSpPr>
          <p:nvPr/>
        </p:nvSpPr>
        <p:spPr bwMode="auto">
          <a:xfrm rot="16200000">
            <a:off x="3364601" y="1286669"/>
            <a:ext cx="10795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>
                <a:solidFill>
                  <a:srgbClr val="0070C0"/>
                </a:solidFill>
                <a:latin typeface="Book Antiqua" pitchFamily="18" charset="0"/>
              </a:rPr>
              <a:t>T=</a:t>
            </a:r>
            <a:r>
              <a:rPr lang="cs-CZ" altLang="cs-CZ" sz="2400" b="1" i="1" dirty="0" err="1">
                <a:solidFill>
                  <a:srgbClr val="0070C0"/>
                </a:solidFill>
                <a:latin typeface="Book Antiqua" pitchFamily="18" charset="0"/>
              </a:rPr>
              <a:t>ct</a:t>
            </a:r>
            <a:endParaRPr lang="cs-CZ" altLang="cs-CZ" sz="2400" b="1" i="1" dirty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27" name="TextovéPole 26"/>
          <p:cNvSpPr txBox="1">
            <a:spLocks noChangeArrowheads="1"/>
          </p:cNvSpPr>
          <p:nvPr/>
        </p:nvSpPr>
        <p:spPr bwMode="auto">
          <a:xfrm>
            <a:off x="5849529" y="3764756"/>
            <a:ext cx="1963738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x; současnost</a:t>
            </a:r>
          </a:p>
        </p:txBody>
      </p:sp>
      <p:sp>
        <p:nvSpPr>
          <p:cNvPr id="29" name="TextovéPole 28"/>
          <p:cNvSpPr txBox="1">
            <a:spLocks noChangeArrowheads="1"/>
          </p:cNvSpPr>
          <p:nvPr/>
        </p:nvSpPr>
        <p:spPr bwMode="auto">
          <a:xfrm rot="17499381">
            <a:off x="4203158" y="1297723"/>
            <a:ext cx="1160463" cy="466725"/>
          </a:xfrm>
          <a:prstGeom prst="rect">
            <a:avLst/>
          </a:prstGeom>
          <a:solidFill>
            <a:srgbClr val="FFCCCC">
              <a:alpha val="16078"/>
            </a:srgbClr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>
                <a:solidFill>
                  <a:srgbClr val="C00000"/>
                </a:solidFill>
                <a:latin typeface="Book Antiqua" pitchFamily="18" charset="0"/>
              </a:rPr>
              <a:t>T</a:t>
            </a:r>
            <a:r>
              <a:rPr lang="en-US" altLang="cs-CZ" sz="2400" b="1" i="1" dirty="0">
                <a:solidFill>
                  <a:srgbClr val="C00000"/>
                </a:solidFill>
                <a:latin typeface="Book Antiqua" pitchFamily="18" charset="0"/>
              </a:rPr>
              <a:t>’</a:t>
            </a:r>
            <a:r>
              <a:rPr lang="cs-CZ" altLang="cs-CZ" sz="2400" b="1" baseline="-250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cs-CZ" altLang="cs-CZ" sz="2400" b="1" i="1" dirty="0">
                <a:solidFill>
                  <a:srgbClr val="C00000"/>
                </a:solidFill>
                <a:latin typeface="Book Antiqua" pitchFamily="18" charset="0"/>
              </a:rPr>
              <a:t>=</a:t>
            </a:r>
            <a:r>
              <a:rPr lang="cs-CZ" altLang="cs-CZ" sz="2400" b="1" i="1" dirty="0" err="1">
                <a:solidFill>
                  <a:srgbClr val="C00000"/>
                </a:solidFill>
                <a:latin typeface="Book Antiqua" pitchFamily="18" charset="0"/>
              </a:rPr>
              <a:t>ct</a:t>
            </a:r>
            <a:r>
              <a:rPr lang="en-US" altLang="cs-CZ" sz="2400" b="1" i="1" dirty="0">
                <a:solidFill>
                  <a:srgbClr val="C00000"/>
                </a:solidFill>
                <a:latin typeface="Book Antiqua" pitchFamily="18" charset="0"/>
              </a:rPr>
              <a:t>’</a:t>
            </a:r>
            <a:endParaRPr lang="cs-CZ" altLang="cs-CZ" sz="2400" b="1" i="1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30" name="TextovéPole 29"/>
          <p:cNvSpPr txBox="1">
            <a:spLocks noChangeArrowheads="1"/>
          </p:cNvSpPr>
          <p:nvPr/>
        </p:nvSpPr>
        <p:spPr bwMode="auto">
          <a:xfrm rot="20158228">
            <a:off x="6014762" y="2639353"/>
            <a:ext cx="1944687" cy="466725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noProof="1">
                <a:solidFill>
                  <a:srgbClr val="C00000"/>
                </a:solidFill>
                <a:latin typeface="Book Antiqua" pitchFamily="18" charset="0"/>
              </a:rPr>
              <a:t>x</a:t>
            </a:r>
            <a:r>
              <a:rPr lang="en-US" altLang="cs-CZ" sz="2400" b="1" i="1" dirty="0">
                <a:solidFill>
                  <a:srgbClr val="C00000"/>
                </a:solidFill>
                <a:latin typeface="Book Antiqua" pitchFamily="18" charset="0"/>
              </a:rPr>
              <a:t>’</a:t>
            </a:r>
            <a:r>
              <a:rPr lang="cs-CZ" altLang="cs-CZ" sz="2400" b="1" i="1" dirty="0">
                <a:solidFill>
                  <a:srgbClr val="C00000"/>
                </a:solidFill>
                <a:latin typeface="Book Antiqua" pitchFamily="18" charset="0"/>
              </a:rPr>
              <a:t>; </a:t>
            </a:r>
            <a:r>
              <a:rPr lang="cs-CZ" altLang="cs-CZ" sz="2400" i="1" dirty="0">
                <a:solidFill>
                  <a:srgbClr val="C00000"/>
                </a:solidFill>
                <a:latin typeface="Book Antiqua" pitchFamily="18" charset="0"/>
              </a:rPr>
              <a:t>současnost</a:t>
            </a:r>
          </a:p>
        </p:txBody>
      </p:sp>
      <p:sp>
        <p:nvSpPr>
          <p:cNvPr id="31" name="TextovéPole 30"/>
          <p:cNvSpPr txBox="1">
            <a:spLocks noChangeArrowheads="1"/>
          </p:cNvSpPr>
          <p:nvPr/>
        </p:nvSpPr>
        <p:spPr bwMode="auto">
          <a:xfrm>
            <a:off x="6300788" y="4786313"/>
            <a:ext cx="25923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cs-CZ" sz="2400" b="1" i="1" dirty="0">
                <a:solidFill>
                  <a:srgbClr val="FF0000"/>
                </a:solidFill>
                <a:latin typeface="Book Antiqua" pitchFamily="18" charset="0"/>
              </a:rPr>
              <a:t>x’ 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US" altLang="cs-CZ" sz="2400" b="1" i="1" dirty="0">
                <a:solidFill>
                  <a:srgbClr val="0070C0"/>
                </a:solidFill>
                <a:latin typeface="Book Antiqua" pitchFamily="18" charset="0"/>
              </a:rPr>
              <a:t>x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 –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2400" b="1" i="1" dirty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>
                <a:solidFill>
                  <a:srgbClr val="FF0000"/>
                </a:solidFill>
                <a:latin typeface="Book Antiqua" pitchFamily="18" charset="0"/>
              </a:rPr>
              <a:t>T</a:t>
            </a:r>
            <a:r>
              <a:rPr lang="en-US" altLang="cs-CZ" sz="2400" b="1" i="1" dirty="0">
                <a:solidFill>
                  <a:srgbClr val="FF0000"/>
                </a:solidFill>
                <a:latin typeface="Book Antiqua" pitchFamily="18" charset="0"/>
              </a:rPr>
              <a:t>’</a:t>
            </a:r>
            <a:r>
              <a:rPr lang="en-US" altLang="cs-CZ" sz="2400" b="1" i="1" dirty="0">
                <a:solidFill>
                  <a:srgbClr val="32B503"/>
                </a:solidFill>
                <a:latin typeface="Book Antiqua" pitchFamily="18" charset="0"/>
              </a:rPr>
              <a:t> 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altLang="cs-CZ" sz="2400" b="1" i="1" dirty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 –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US" altLang="cs-CZ" sz="2400" b="1" i="1" dirty="0">
                <a:solidFill>
                  <a:srgbClr val="0070C0"/>
                </a:solidFill>
                <a:latin typeface="Book Antiqua" pitchFamily="18" charset="0"/>
              </a:rPr>
              <a:t>x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endParaRPr lang="en-US" altLang="cs-CZ" sz="24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" name="TextovéPole 28"/>
          <p:cNvSpPr txBox="1">
            <a:spLocks noChangeArrowheads="1"/>
          </p:cNvSpPr>
          <p:nvPr/>
        </p:nvSpPr>
        <p:spPr bwMode="auto">
          <a:xfrm>
            <a:off x="6443663" y="1125538"/>
            <a:ext cx="1006475" cy="376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 b="1" i="1">
                <a:solidFill>
                  <a:schemeClr val="tx1"/>
                </a:solidFill>
                <a:latin typeface="Book Antiqua" pitchFamily="18" charset="0"/>
              </a:rPr>
              <a:t>světlo</a:t>
            </a:r>
          </a:p>
        </p:txBody>
      </p:sp>
      <p:sp>
        <p:nvSpPr>
          <p:cNvPr id="40977" name="Line 18"/>
          <p:cNvSpPr>
            <a:spLocks noChangeShapeType="1"/>
          </p:cNvSpPr>
          <p:nvPr/>
        </p:nvSpPr>
        <p:spPr bwMode="auto">
          <a:xfrm>
            <a:off x="2700338" y="191611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0978" name="Freeform 19"/>
          <p:cNvSpPr>
            <a:spLocks/>
          </p:cNvSpPr>
          <p:nvPr/>
        </p:nvSpPr>
        <p:spPr bwMode="auto">
          <a:xfrm>
            <a:off x="2484438" y="1520825"/>
            <a:ext cx="3816350" cy="1476375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0979" name="Freeform 20"/>
          <p:cNvSpPr>
            <a:spLocks/>
          </p:cNvSpPr>
          <p:nvPr/>
        </p:nvSpPr>
        <p:spPr bwMode="auto">
          <a:xfrm flipV="1">
            <a:off x="2627313" y="4508500"/>
            <a:ext cx="3673475" cy="1547813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0980" name="Freeform 21"/>
          <p:cNvSpPr>
            <a:spLocks/>
          </p:cNvSpPr>
          <p:nvPr/>
        </p:nvSpPr>
        <p:spPr bwMode="auto">
          <a:xfrm rot="-5614091">
            <a:off x="665163" y="2654300"/>
            <a:ext cx="3816350" cy="1476375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0981" name="Freeform 22"/>
          <p:cNvSpPr>
            <a:spLocks/>
          </p:cNvSpPr>
          <p:nvPr/>
        </p:nvSpPr>
        <p:spPr bwMode="auto">
          <a:xfrm rot="5230361">
            <a:off x="3978276" y="3303587"/>
            <a:ext cx="3816350" cy="1476375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0982" name="Text Box 24"/>
          <p:cNvSpPr txBox="1">
            <a:spLocks noChangeArrowheads="1"/>
          </p:cNvSpPr>
          <p:nvPr/>
        </p:nvSpPr>
        <p:spPr bwMode="auto">
          <a:xfrm>
            <a:off x="2951163" y="3392488"/>
            <a:ext cx="4222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0070C0"/>
                </a:solidFill>
                <a:latin typeface="Arial" charset="0"/>
              </a:rPr>
              <a:t>-1</a:t>
            </a:r>
            <a:endParaRPr lang="en-US" altLang="cs-CZ" sz="1800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40983" name="Text Box 25"/>
          <p:cNvSpPr txBox="1">
            <a:spLocks noChangeArrowheads="1"/>
          </p:cNvSpPr>
          <p:nvPr/>
        </p:nvSpPr>
        <p:spPr bwMode="auto">
          <a:xfrm>
            <a:off x="5148263" y="3709988"/>
            <a:ext cx="215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0070C0"/>
                </a:solidFill>
                <a:latin typeface="Arial" charset="0"/>
              </a:rPr>
              <a:t>1</a:t>
            </a:r>
            <a:endParaRPr lang="en-US" altLang="cs-CZ" sz="1800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40984" name="Text Box 26"/>
          <p:cNvSpPr txBox="1">
            <a:spLocks noChangeArrowheads="1"/>
          </p:cNvSpPr>
          <p:nvPr/>
        </p:nvSpPr>
        <p:spPr bwMode="auto">
          <a:xfrm>
            <a:off x="4062413" y="4071938"/>
            <a:ext cx="51752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3600" dirty="0">
                <a:solidFill>
                  <a:srgbClr val="0070C0"/>
                </a:solidFill>
                <a:latin typeface="Arial" charset="0"/>
              </a:rPr>
              <a:t>.</a:t>
            </a:r>
            <a:r>
              <a:rPr lang="cs-CZ" altLang="cs-CZ" sz="1800" dirty="0">
                <a:solidFill>
                  <a:srgbClr val="0070C0"/>
                </a:solidFill>
                <a:latin typeface="Arial" charset="0"/>
              </a:rPr>
              <a:t>-1</a:t>
            </a:r>
            <a:endParaRPr lang="en-US" altLang="cs-CZ" sz="1800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39961" name="Text Box 28"/>
          <p:cNvSpPr txBox="1">
            <a:spLocks noChangeArrowheads="1"/>
          </p:cNvSpPr>
          <p:nvPr/>
        </p:nvSpPr>
        <p:spPr bwMode="auto">
          <a:xfrm>
            <a:off x="3429000" y="4368800"/>
            <a:ext cx="50482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rgbClr val="FF3300"/>
                </a:solidFill>
                <a:latin typeface="Arial" charset="0"/>
              </a:rPr>
              <a:t>-1</a:t>
            </a:r>
            <a:endParaRPr lang="en-US" altLang="cs-CZ" sz="180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39962" name="Text Box 29"/>
          <p:cNvSpPr txBox="1">
            <a:spLocks noChangeArrowheads="1"/>
          </p:cNvSpPr>
          <p:nvPr/>
        </p:nvSpPr>
        <p:spPr bwMode="auto">
          <a:xfrm>
            <a:off x="2908300" y="3884613"/>
            <a:ext cx="431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C00000"/>
                </a:solidFill>
                <a:latin typeface="Arial" charset="0"/>
              </a:rPr>
              <a:t>-1</a:t>
            </a:r>
            <a:endParaRPr lang="en-US" altLang="cs-CZ" sz="1800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39963" name="Text Box 30"/>
          <p:cNvSpPr txBox="1">
            <a:spLocks noChangeArrowheads="1"/>
          </p:cNvSpPr>
          <p:nvPr/>
        </p:nvSpPr>
        <p:spPr bwMode="auto">
          <a:xfrm>
            <a:off x="5173663" y="3181350"/>
            <a:ext cx="215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C00000"/>
                </a:solidFill>
                <a:latin typeface="Arial" charset="0"/>
              </a:rPr>
              <a:t>1</a:t>
            </a:r>
            <a:endParaRPr lang="en-US" altLang="cs-CZ" sz="1800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39965" name="Text Box 32"/>
          <p:cNvSpPr txBox="1">
            <a:spLocks noChangeArrowheads="1"/>
          </p:cNvSpPr>
          <p:nvPr/>
        </p:nvSpPr>
        <p:spPr bwMode="auto">
          <a:xfrm>
            <a:off x="4583113" y="2767013"/>
            <a:ext cx="215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rgbClr val="FF3300"/>
                </a:solidFill>
                <a:latin typeface="Arial" charset="0"/>
              </a:rPr>
              <a:t>1</a:t>
            </a:r>
            <a:endParaRPr lang="en-US" altLang="cs-CZ" sz="180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39966" name="Text Box 33"/>
          <p:cNvSpPr txBox="1">
            <a:spLocks noChangeArrowheads="1"/>
          </p:cNvSpPr>
          <p:nvPr/>
        </p:nvSpPr>
        <p:spPr bwMode="auto">
          <a:xfrm>
            <a:off x="3633788" y="2646363"/>
            <a:ext cx="576262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200" dirty="0">
                <a:solidFill>
                  <a:srgbClr val="0070C0"/>
                </a:solidFill>
                <a:latin typeface="Arial" charset="0"/>
              </a:rPr>
              <a:t>1,2</a:t>
            </a:r>
            <a:endParaRPr lang="en-US" altLang="cs-CZ" sz="1200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32" name="Text Box 33"/>
          <p:cNvSpPr txBox="1">
            <a:spLocks noChangeArrowheads="1"/>
          </p:cNvSpPr>
          <p:nvPr/>
        </p:nvSpPr>
        <p:spPr bwMode="auto">
          <a:xfrm>
            <a:off x="3775075" y="2859088"/>
            <a:ext cx="57626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0070C0"/>
                </a:solidFill>
                <a:latin typeface="Arial" charset="0"/>
              </a:rPr>
              <a:t>1</a:t>
            </a:r>
            <a:r>
              <a:rPr lang="cs-CZ" altLang="cs-CZ" sz="3600" baseline="50000" dirty="0">
                <a:solidFill>
                  <a:schemeClr val="bg1"/>
                </a:solidFill>
                <a:latin typeface="Arial" charset="0"/>
              </a:rPr>
              <a:t>.</a:t>
            </a:r>
            <a:endParaRPr lang="en-US" altLang="cs-CZ" sz="3600" baseline="500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2" name="Ovál 11"/>
          <p:cNvSpPr/>
          <p:nvPr/>
        </p:nvSpPr>
        <p:spPr>
          <a:xfrm>
            <a:off x="4184650" y="2809875"/>
            <a:ext cx="46038" cy="4603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8" name="Ovál 37"/>
          <p:cNvSpPr/>
          <p:nvPr/>
        </p:nvSpPr>
        <p:spPr>
          <a:xfrm>
            <a:off x="3346450" y="5472113"/>
            <a:ext cx="182563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9" name="Ovál 38"/>
          <p:cNvSpPr/>
          <p:nvPr/>
        </p:nvSpPr>
        <p:spPr>
          <a:xfrm>
            <a:off x="3538538" y="4984750"/>
            <a:ext cx="180975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40" name="Ovál 39"/>
          <p:cNvSpPr/>
          <p:nvPr/>
        </p:nvSpPr>
        <p:spPr>
          <a:xfrm>
            <a:off x="3730625" y="4532313"/>
            <a:ext cx="180975" cy="18573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41" name="Ovál 40"/>
          <p:cNvSpPr/>
          <p:nvPr/>
        </p:nvSpPr>
        <p:spPr>
          <a:xfrm>
            <a:off x="3902075" y="4078288"/>
            <a:ext cx="182563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42" name="Ovál 41"/>
          <p:cNvSpPr/>
          <p:nvPr/>
        </p:nvSpPr>
        <p:spPr>
          <a:xfrm>
            <a:off x="4121150" y="3621088"/>
            <a:ext cx="180975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43" name="Ovál 42"/>
          <p:cNvSpPr/>
          <p:nvPr/>
        </p:nvSpPr>
        <p:spPr>
          <a:xfrm>
            <a:off x="4318000" y="3205163"/>
            <a:ext cx="182563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44" name="Ovál 43"/>
          <p:cNvSpPr/>
          <p:nvPr/>
        </p:nvSpPr>
        <p:spPr>
          <a:xfrm>
            <a:off x="4518025" y="2738438"/>
            <a:ext cx="180975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45" name="Ovál 44"/>
          <p:cNvSpPr/>
          <p:nvPr/>
        </p:nvSpPr>
        <p:spPr>
          <a:xfrm>
            <a:off x="4702175" y="2259013"/>
            <a:ext cx="180975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cxnSp>
        <p:nvCxnSpPr>
          <p:cNvPr id="16" name="Přímá spojnice se šipkou 15"/>
          <p:cNvCxnSpPr/>
          <p:nvPr/>
        </p:nvCxnSpPr>
        <p:spPr>
          <a:xfrm>
            <a:off x="3546475" y="5575300"/>
            <a:ext cx="665163" cy="0"/>
          </a:xfrm>
          <a:prstGeom prst="straightConnector1">
            <a:avLst/>
          </a:prstGeom>
          <a:ln>
            <a:solidFill>
              <a:srgbClr val="00B0F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nice se šipkou 48"/>
          <p:cNvCxnSpPr/>
          <p:nvPr/>
        </p:nvCxnSpPr>
        <p:spPr>
          <a:xfrm flipV="1">
            <a:off x="3635375" y="5078413"/>
            <a:ext cx="563563" cy="0"/>
          </a:xfrm>
          <a:prstGeom prst="straightConnector1">
            <a:avLst/>
          </a:prstGeom>
          <a:ln>
            <a:solidFill>
              <a:srgbClr val="00B0F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Přímá spojnice se šipkou 49"/>
          <p:cNvCxnSpPr/>
          <p:nvPr/>
        </p:nvCxnSpPr>
        <p:spPr>
          <a:xfrm>
            <a:off x="3841750" y="4643438"/>
            <a:ext cx="384175" cy="0"/>
          </a:xfrm>
          <a:prstGeom prst="straightConnector1">
            <a:avLst/>
          </a:prstGeom>
          <a:ln>
            <a:solidFill>
              <a:srgbClr val="00B0F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nice se šipkou 52"/>
          <p:cNvCxnSpPr/>
          <p:nvPr/>
        </p:nvCxnSpPr>
        <p:spPr>
          <a:xfrm>
            <a:off x="3994150" y="4195763"/>
            <a:ext cx="231775" cy="0"/>
          </a:xfrm>
          <a:prstGeom prst="straightConnector1">
            <a:avLst/>
          </a:prstGeom>
          <a:ln>
            <a:solidFill>
              <a:srgbClr val="00B0F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nice se šipkou 54"/>
          <p:cNvCxnSpPr/>
          <p:nvPr/>
        </p:nvCxnSpPr>
        <p:spPr>
          <a:xfrm flipH="1">
            <a:off x="4198938" y="3298825"/>
            <a:ext cx="219075" cy="0"/>
          </a:xfrm>
          <a:prstGeom prst="straightConnector1">
            <a:avLst/>
          </a:prstGeom>
          <a:ln>
            <a:solidFill>
              <a:srgbClr val="00B0F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nice se šipkou 58"/>
          <p:cNvCxnSpPr>
            <a:endCxn id="12" idx="6"/>
          </p:cNvCxnSpPr>
          <p:nvPr/>
        </p:nvCxnSpPr>
        <p:spPr>
          <a:xfrm flipH="1" flipV="1">
            <a:off x="4230688" y="2832100"/>
            <a:ext cx="361950" cy="3175"/>
          </a:xfrm>
          <a:prstGeom prst="straightConnector1">
            <a:avLst/>
          </a:prstGeom>
          <a:ln>
            <a:solidFill>
              <a:srgbClr val="00B0F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nice se šipkou 60"/>
          <p:cNvCxnSpPr/>
          <p:nvPr/>
        </p:nvCxnSpPr>
        <p:spPr>
          <a:xfrm flipH="1" flipV="1">
            <a:off x="4206875" y="2355850"/>
            <a:ext cx="582613" cy="0"/>
          </a:xfrm>
          <a:prstGeom prst="straightConnector1">
            <a:avLst/>
          </a:prstGeom>
          <a:ln>
            <a:solidFill>
              <a:srgbClr val="00B0F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 Box 28"/>
          <p:cNvSpPr txBox="1">
            <a:spLocks noChangeArrowheads="1"/>
          </p:cNvSpPr>
          <p:nvPr/>
        </p:nvSpPr>
        <p:spPr bwMode="auto">
          <a:xfrm>
            <a:off x="3044825" y="5238750"/>
            <a:ext cx="50482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rgbClr val="FF3300"/>
                </a:solidFill>
                <a:latin typeface="Arial" charset="0"/>
              </a:rPr>
              <a:t>-2</a:t>
            </a:r>
            <a:endParaRPr lang="en-US" altLang="cs-CZ" sz="180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35" name="TextovéPole 34"/>
          <p:cNvSpPr txBox="1">
            <a:spLocks noChangeArrowheads="1"/>
          </p:cNvSpPr>
          <p:nvPr/>
        </p:nvSpPr>
        <p:spPr bwMode="auto">
          <a:xfrm>
            <a:off x="6184900" y="5772870"/>
            <a:ext cx="2806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opět: </a:t>
            </a:r>
            <a:r>
              <a:rPr lang="cs-CZ" altLang="cs-CZ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vlastní čas</a:t>
            </a:r>
            <a:r>
              <a:rPr lang="cs-CZ" altLang="cs-CZ" dirty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 </a:t>
            </a:r>
            <a:r>
              <a:rPr lang="cs-CZ" altLang="cs-CZ" i="1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t</a:t>
            </a:r>
            <a:r>
              <a:rPr lang="en-US" altLang="cs-CZ" b="1" i="1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’</a:t>
            </a:r>
            <a:r>
              <a:rPr lang="cs-CZ" altLang="cs-CZ" i="1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  </a:t>
            </a:r>
            <a:r>
              <a:rPr lang="cs-CZ" altLang="cs-CZ" dirty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&lt;</a:t>
            </a:r>
            <a:r>
              <a:rPr lang="cs-CZ" altLang="cs-CZ" i="1" dirty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 </a:t>
            </a:r>
            <a:r>
              <a:rPr lang="cs-CZ" altLang="cs-CZ" i="1" dirty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t</a:t>
            </a:r>
          </a:p>
        </p:txBody>
      </p:sp>
      <p:sp>
        <p:nvSpPr>
          <p:cNvPr id="65" name="Text Box 26"/>
          <p:cNvSpPr txBox="1">
            <a:spLocks noChangeArrowheads="1"/>
          </p:cNvSpPr>
          <p:nvPr/>
        </p:nvSpPr>
        <p:spPr bwMode="auto">
          <a:xfrm>
            <a:off x="4052888" y="4840288"/>
            <a:ext cx="519112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3600" dirty="0">
                <a:solidFill>
                  <a:srgbClr val="0070C0"/>
                </a:solidFill>
                <a:latin typeface="Arial" charset="0"/>
              </a:rPr>
              <a:t>.</a:t>
            </a:r>
            <a:r>
              <a:rPr lang="cs-CZ" altLang="cs-CZ" sz="1800" dirty="0">
                <a:solidFill>
                  <a:srgbClr val="0070C0"/>
                </a:solidFill>
                <a:latin typeface="Arial" charset="0"/>
              </a:rPr>
              <a:t>-2</a:t>
            </a:r>
            <a:endParaRPr lang="en-US" altLang="cs-CZ" sz="1800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36" name="TextovéPole 35"/>
          <p:cNvSpPr txBox="1">
            <a:spLocks noChangeArrowheads="1"/>
          </p:cNvSpPr>
          <p:nvPr/>
        </p:nvSpPr>
        <p:spPr bwMode="auto">
          <a:xfrm>
            <a:off x="4162425" y="5473700"/>
            <a:ext cx="58102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 dirty="0">
                <a:solidFill>
                  <a:srgbClr val="0070C0"/>
                </a:solidFill>
              </a:rPr>
              <a:t>-2,4</a:t>
            </a:r>
          </a:p>
        </p:txBody>
      </p:sp>
      <p:sp>
        <p:nvSpPr>
          <p:cNvPr id="67" name="TextovéPole 66"/>
          <p:cNvSpPr txBox="1">
            <a:spLocks noChangeArrowheads="1"/>
          </p:cNvSpPr>
          <p:nvPr/>
        </p:nvSpPr>
        <p:spPr bwMode="auto">
          <a:xfrm>
            <a:off x="4165600" y="4940300"/>
            <a:ext cx="58102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 dirty="0">
                <a:solidFill>
                  <a:srgbClr val="0070C0"/>
                </a:solidFill>
              </a:rPr>
              <a:t>-1,8</a:t>
            </a:r>
          </a:p>
        </p:txBody>
      </p:sp>
      <p:sp>
        <p:nvSpPr>
          <p:cNvPr id="68" name="TextovéPole 67"/>
          <p:cNvSpPr txBox="1">
            <a:spLocks noChangeArrowheads="1"/>
          </p:cNvSpPr>
          <p:nvPr/>
        </p:nvSpPr>
        <p:spPr bwMode="auto">
          <a:xfrm>
            <a:off x="4178300" y="4502150"/>
            <a:ext cx="5810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 dirty="0">
                <a:solidFill>
                  <a:srgbClr val="0070C0"/>
                </a:solidFill>
              </a:rPr>
              <a:t>-1,2</a:t>
            </a:r>
          </a:p>
        </p:txBody>
      </p:sp>
      <p:sp>
        <p:nvSpPr>
          <p:cNvPr id="69" name="TextovéPole 68"/>
          <p:cNvSpPr txBox="1">
            <a:spLocks noChangeArrowheads="1"/>
          </p:cNvSpPr>
          <p:nvPr/>
        </p:nvSpPr>
        <p:spPr bwMode="auto">
          <a:xfrm>
            <a:off x="4206875" y="4083050"/>
            <a:ext cx="58102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 dirty="0">
                <a:solidFill>
                  <a:srgbClr val="0070C0"/>
                </a:solidFill>
              </a:rPr>
              <a:t>-0,6</a:t>
            </a:r>
          </a:p>
        </p:txBody>
      </p:sp>
      <p:sp>
        <p:nvSpPr>
          <p:cNvPr id="70" name="Text Box 33"/>
          <p:cNvSpPr txBox="1">
            <a:spLocks noChangeArrowheads="1"/>
          </p:cNvSpPr>
          <p:nvPr/>
        </p:nvSpPr>
        <p:spPr bwMode="auto">
          <a:xfrm>
            <a:off x="3644900" y="2212975"/>
            <a:ext cx="576263" cy="27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200" dirty="0">
                <a:solidFill>
                  <a:srgbClr val="0070C0"/>
                </a:solidFill>
                <a:latin typeface="Arial" charset="0"/>
              </a:rPr>
              <a:t>1,8</a:t>
            </a:r>
            <a:endParaRPr lang="en-US" altLang="cs-CZ" sz="1200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71" name="Text Box 33"/>
          <p:cNvSpPr txBox="1">
            <a:spLocks noChangeArrowheads="1"/>
          </p:cNvSpPr>
          <p:nvPr/>
        </p:nvSpPr>
        <p:spPr bwMode="auto">
          <a:xfrm>
            <a:off x="3651559" y="3167063"/>
            <a:ext cx="576262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200" dirty="0">
                <a:solidFill>
                  <a:srgbClr val="0070C0"/>
                </a:solidFill>
                <a:latin typeface="Arial" charset="0"/>
              </a:rPr>
              <a:t>0,6</a:t>
            </a:r>
            <a:endParaRPr lang="en-US" altLang="cs-CZ" sz="1200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56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</p:spTree>
    <p:extLst>
      <p:ext uri="{BB962C8B-B14F-4D97-AF65-F5344CB8AC3E}">
        <p14:creationId xmlns:p14="http://schemas.microsoft.com/office/powerpoint/2010/main" val="427315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4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65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4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83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3250"/>
                            </p:stCondLst>
                            <p:childTnLst>
                              <p:par>
                                <p:cTn id="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3250"/>
                            </p:stCondLst>
                            <p:childTnLst>
                              <p:par>
                                <p:cTn id="96" presetID="6" presetClass="entr" presetSubtype="16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5250"/>
                            </p:stCondLst>
                            <p:childTnLst>
                              <p:par>
                                <p:cTn id="10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525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5250"/>
                            </p:stCondLst>
                            <p:childTnLst>
                              <p:par>
                                <p:cTn id="108" presetID="6" presetClass="entr" presetSubtype="16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17250"/>
                            </p:stCondLst>
                            <p:childTnLst>
                              <p:par>
                                <p:cTn id="1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31" grpId="0"/>
      <p:bldP spid="2" grpId="0" animBg="1"/>
      <p:bldP spid="39961" grpId="0"/>
      <p:bldP spid="39962" grpId="0"/>
      <p:bldP spid="39963" grpId="0"/>
      <p:bldP spid="39965" grpId="0"/>
      <p:bldP spid="39966" grpId="0"/>
      <p:bldP spid="32" grpId="0"/>
      <p:bldP spid="12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63" grpId="0"/>
      <p:bldP spid="35" grpId="0"/>
      <p:bldP spid="65" grpId="0"/>
      <p:bldP spid="36" grpId="0"/>
      <p:bldP spid="67" grpId="0"/>
      <p:bldP spid="68" grpId="0"/>
      <p:bldP spid="69" grpId="0"/>
      <p:bldP spid="70" grpId="0"/>
      <p:bldP spid="7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5020" y="1255742"/>
            <a:ext cx="8951175" cy="5435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000" dirty="0">
                <a:solidFill>
                  <a:srgbClr val="0070C0"/>
                </a:solidFill>
                <a:latin typeface="Book Antiqua" pitchFamily="18" charset="0"/>
              </a:rPr>
              <a:t>garáž (cesta, </a:t>
            </a:r>
            <a:r>
              <a:rPr lang="cs-CZ" sz="2000" i="1" dirty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cs-CZ" sz="2000" dirty="0">
                <a:solidFill>
                  <a:srgbClr val="0070C0"/>
                </a:solidFill>
                <a:latin typeface="Book Antiqua" pitchFamily="18" charset="0"/>
              </a:rPr>
              <a:t>=0)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000" dirty="0">
                <a:solidFill>
                  <a:srgbClr val="0070C0"/>
                </a:solidFill>
                <a:latin typeface="Book Antiqua" pitchFamily="18" charset="0"/>
              </a:rPr>
              <a:t>čas garáže (střed SG, </a:t>
            </a:r>
            <a:r>
              <a:rPr lang="cs-CZ" sz="2000" i="1" dirty="0">
                <a:solidFill>
                  <a:srgbClr val="0070C0"/>
                </a:solidFill>
                <a:latin typeface="Book Antiqua" pitchFamily="18" charset="0"/>
              </a:rPr>
              <a:t>x</a:t>
            </a:r>
            <a:r>
              <a:rPr lang="cs-CZ" sz="2000" dirty="0">
                <a:solidFill>
                  <a:srgbClr val="0070C0"/>
                </a:solidFill>
                <a:latin typeface="Book Antiqua" pitchFamily="18" charset="0"/>
              </a:rPr>
              <a:t>=0)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000" dirty="0">
                <a:solidFill>
                  <a:srgbClr val="0070C0"/>
                </a:solidFill>
                <a:latin typeface="Book Antiqua" pitchFamily="18" charset="0"/>
              </a:rPr>
              <a:t>garáž v čase (</a:t>
            </a:r>
            <a:r>
              <a:rPr lang="cs-CZ" sz="2000" dirty="0" err="1">
                <a:solidFill>
                  <a:srgbClr val="0070C0"/>
                </a:solidFill>
                <a:latin typeface="Book Antiqua" pitchFamily="18" charset="0"/>
              </a:rPr>
              <a:t>vjezd,výjezd</a:t>
            </a:r>
            <a:r>
              <a:rPr lang="cs-CZ" sz="2000" dirty="0">
                <a:solidFill>
                  <a:srgbClr val="0070C0"/>
                </a:solidFill>
                <a:latin typeface="Book Antiqua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světlo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000" dirty="0">
                <a:solidFill>
                  <a:srgbClr val="CC0000"/>
                </a:solidFill>
                <a:latin typeface="Book Antiqua" pitchFamily="18" charset="0"/>
              </a:rPr>
              <a:t>střed auta SA (</a:t>
            </a:r>
            <a:r>
              <a:rPr lang="cs-CZ" sz="2000" i="1" dirty="0">
                <a:solidFill>
                  <a:srgbClr val="CC0000"/>
                </a:solidFill>
                <a:latin typeface="Book Antiqua" pitchFamily="18" charset="0"/>
              </a:rPr>
              <a:t>x‘</a:t>
            </a:r>
            <a:r>
              <a:rPr lang="cs-CZ" sz="2000" dirty="0">
                <a:solidFill>
                  <a:srgbClr val="CC0000"/>
                </a:solidFill>
                <a:latin typeface="Book Antiqua" pitchFamily="18" charset="0"/>
              </a:rPr>
              <a:t>=0)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cs-CZ" sz="2000" dirty="0">
                <a:solidFill>
                  <a:srgbClr val="CC0000"/>
                </a:solidFill>
                <a:latin typeface="Book Antiqua" pitchFamily="18" charset="0"/>
              </a:rPr>
              <a:t>současnost auta (</a:t>
            </a:r>
            <a:r>
              <a:rPr lang="cs-CZ" sz="2000" i="1" dirty="0">
                <a:solidFill>
                  <a:srgbClr val="CC0000"/>
                </a:solidFill>
                <a:latin typeface="Book Antiqua" pitchFamily="18" charset="0"/>
              </a:rPr>
              <a:t>T‘</a:t>
            </a:r>
            <a:r>
              <a:rPr lang="cs-CZ" sz="2000" dirty="0">
                <a:solidFill>
                  <a:srgbClr val="CC0000"/>
                </a:solidFill>
                <a:latin typeface="Book Antiqua" pitchFamily="18" charset="0"/>
              </a:rPr>
              <a:t>=0)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cs-CZ" sz="2000" dirty="0">
                <a:solidFill>
                  <a:srgbClr val="CC0000"/>
                </a:solidFill>
                <a:latin typeface="Book Antiqua" pitchFamily="18" charset="0"/>
              </a:rPr>
              <a:t>příď, záď auta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cs-CZ" sz="2000" dirty="0">
                <a:solidFill>
                  <a:srgbClr val="CC0000"/>
                </a:solidFill>
                <a:latin typeface="Book Antiqua" pitchFamily="18" charset="0"/>
              </a:rPr>
              <a:t>auto (</a:t>
            </a:r>
            <a:r>
              <a:rPr lang="cs-CZ" sz="2000" i="1" dirty="0">
                <a:solidFill>
                  <a:srgbClr val="CC0000"/>
                </a:solidFill>
                <a:latin typeface="Book Antiqua" pitchFamily="18" charset="0"/>
              </a:rPr>
              <a:t>T‘</a:t>
            </a:r>
            <a:r>
              <a:rPr lang="cs-CZ" sz="2000" dirty="0">
                <a:solidFill>
                  <a:srgbClr val="CC0000"/>
                </a:solidFill>
                <a:latin typeface="Book Antiqua" pitchFamily="18" charset="0"/>
              </a:rPr>
              <a:t>=0)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cs-CZ" sz="2000" dirty="0">
                <a:solidFill>
                  <a:srgbClr val="0070C0"/>
                </a:solidFill>
                <a:latin typeface="Book Antiqua" pitchFamily="18" charset="0"/>
              </a:rPr>
              <a:t>auto (</a:t>
            </a:r>
            <a:r>
              <a:rPr lang="cs-CZ" sz="2000" i="1" dirty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cs-CZ" sz="2000" dirty="0">
                <a:solidFill>
                  <a:srgbClr val="0070C0"/>
                </a:solidFill>
                <a:latin typeface="Book Antiqua" pitchFamily="18" charset="0"/>
              </a:rPr>
              <a:t>=0)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cs-CZ" sz="2000" dirty="0">
                <a:solidFill>
                  <a:schemeClr val="tx1"/>
                </a:solidFill>
                <a:latin typeface="Book Antiqua" pitchFamily="18" charset="0"/>
              </a:rPr>
              <a:t>kdy lze zavřít garáž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cs-CZ" sz="20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 </a:t>
            </a:r>
            <a:r>
              <a:rPr lang="cs-CZ" sz="2000" i="1" dirty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T</a:t>
            </a:r>
            <a:r>
              <a:rPr lang="cs-CZ" sz="2000" baseline="-25000" dirty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A </a:t>
            </a:r>
            <a:r>
              <a:rPr lang="cs-CZ" sz="2000" dirty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&lt; </a:t>
            </a:r>
            <a:r>
              <a:rPr lang="cs-CZ" sz="2000" i="1" dirty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T</a:t>
            </a:r>
            <a:r>
              <a:rPr lang="cs-CZ" sz="2000" baseline="-25000" dirty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B</a:t>
            </a:r>
            <a:r>
              <a:rPr lang="cs-CZ" sz="2000" dirty="0">
                <a:solidFill>
                  <a:srgbClr val="0070C0"/>
                </a:solidFill>
                <a:latin typeface="Book Antiqua" pitchFamily="18" charset="0"/>
              </a:rPr>
              <a:t> </a:t>
            </a:r>
            <a:r>
              <a:rPr lang="cs-CZ" sz="2000" dirty="0">
                <a:solidFill>
                  <a:schemeClr val="tx1"/>
                </a:solidFill>
                <a:latin typeface="Book Antiqua" pitchFamily="18" charset="0"/>
              </a:rPr>
              <a:t>… ale </a:t>
            </a:r>
            <a:r>
              <a:rPr lang="cs-CZ" sz="2000" i="1" dirty="0">
                <a:solidFill>
                  <a:srgbClr val="CC0000"/>
                </a:solidFill>
                <a:latin typeface="Book Antiqua" pitchFamily="18" charset="0"/>
                <a:sym typeface="Wingdings" panose="05000000000000000000" pitchFamily="2" charset="2"/>
              </a:rPr>
              <a:t>T‘</a:t>
            </a:r>
            <a:r>
              <a:rPr lang="cs-CZ" sz="2000" baseline="-25000" dirty="0">
                <a:solidFill>
                  <a:srgbClr val="CC0000"/>
                </a:solidFill>
                <a:latin typeface="Book Antiqua" pitchFamily="18" charset="0"/>
                <a:sym typeface="Wingdings" panose="05000000000000000000" pitchFamily="2" charset="2"/>
              </a:rPr>
              <a:t>A </a:t>
            </a:r>
            <a:r>
              <a:rPr lang="cs-CZ" sz="2000" dirty="0">
                <a:solidFill>
                  <a:srgbClr val="CC0000"/>
                </a:solidFill>
                <a:latin typeface="Book Antiqua" pitchFamily="18" charset="0"/>
                <a:sym typeface="Wingdings" panose="05000000000000000000" pitchFamily="2" charset="2"/>
              </a:rPr>
              <a:t>&gt; </a:t>
            </a:r>
            <a:r>
              <a:rPr lang="cs-CZ" sz="2000" i="1" dirty="0">
                <a:solidFill>
                  <a:srgbClr val="CC0000"/>
                </a:solidFill>
                <a:latin typeface="Book Antiqua" pitchFamily="18" charset="0"/>
                <a:sym typeface="Wingdings" panose="05000000000000000000" pitchFamily="2" charset="2"/>
              </a:rPr>
              <a:t>T‘</a:t>
            </a:r>
            <a:r>
              <a:rPr lang="cs-CZ" sz="2000" baseline="-25000" dirty="0">
                <a:solidFill>
                  <a:srgbClr val="CC0000"/>
                </a:solidFill>
                <a:latin typeface="Book Antiqua" pitchFamily="18" charset="0"/>
                <a:sym typeface="Wingdings" panose="05000000000000000000" pitchFamily="2" charset="2"/>
              </a:rPr>
              <a:t>B</a:t>
            </a:r>
            <a:r>
              <a:rPr lang="cs-CZ" sz="2000" dirty="0">
                <a:solidFill>
                  <a:schemeClr val="tx1"/>
                </a:solidFill>
                <a:latin typeface="Book Antiqua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cs-CZ" sz="2000" dirty="0">
                <a:solidFill>
                  <a:schemeClr val="tx1"/>
                </a:solidFill>
                <a:latin typeface="Book Antiqua" pitchFamily="18" charset="0"/>
              </a:rPr>
              <a:t>vjezd auta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cs-CZ" sz="2000" dirty="0">
                <a:solidFill>
                  <a:schemeClr val="tx1"/>
                </a:solidFill>
                <a:latin typeface="Book Antiqua" pitchFamily="18" charset="0"/>
              </a:rPr>
              <a:t>výjezd auta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cs-CZ" sz="2000" dirty="0">
              <a:solidFill>
                <a:srgbClr val="CC0000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cs-CZ" sz="2000" dirty="0">
              <a:solidFill>
                <a:srgbClr val="CC0000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30213" y="396875"/>
            <a:ext cx="48654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Auto projíždí garáží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31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cxnSp>
        <p:nvCxnSpPr>
          <p:cNvPr id="5" name="Přímá spojnice 4"/>
          <p:cNvCxnSpPr/>
          <p:nvPr/>
        </p:nvCxnSpPr>
        <p:spPr>
          <a:xfrm flipV="1">
            <a:off x="2239973" y="3980391"/>
            <a:ext cx="5553858" cy="7912"/>
          </a:xfrm>
          <a:prstGeom prst="line">
            <a:avLst/>
          </a:prstGeom>
          <a:ln w="3175">
            <a:solidFill>
              <a:srgbClr val="0070C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 flipV="1">
            <a:off x="4633366" y="1150219"/>
            <a:ext cx="0" cy="5707781"/>
          </a:xfrm>
          <a:prstGeom prst="line">
            <a:avLst/>
          </a:prstGeom>
          <a:ln w="31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se šipkou 11"/>
          <p:cNvCxnSpPr/>
          <p:nvPr/>
        </p:nvCxnSpPr>
        <p:spPr>
          <a:xfrm flipH="1" flipV="1">
            <a:off x="2963669" y="2313107"/>
            <a:ext cx="3582002" cy="3560016"/>
          </a:xfrm>
          <a:prstGeom prst="straightConnector1">
            <a:avLst/>
          </a:prstGeom>
          <a:ln w="3175">
            <a:solidFill>
              <a:schemeClr val="tx1"/>
            </a:solidFill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se šipkou 13"/>
          <p:cNvCxnSpPr/>
          <p:nvPr/>
        </p:nvCxnSpPr>
        <p:spPr>
          <a:xfrm flipV="1">
            <a:off x="2475747" y="2414305"/>
            <a:ext cx="3700971" cy="3668443"/>
          </a:xfrm>
          <a:prstGeom prst="straightConnector1">
            <a:avLst/>
          </a:prstGeom>
          <a:ln w="3175">
            <a:solidFill>
              <a:schemeClr val="tx1"/>
            </a:solidFill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2910202" y="1137569"/>
            <a:ext cx="3430031" cy="5658586"/>
          </a:xfrm>
          <a:prstGeom prst="line">
            <a:avLst/>
          </a:prstGeom>
          <a:ln w="31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/>
          <p:cNvCxnSpPr/>
          <p:nvPr/>
        </p:nvCxnSpPr>
        <p:spPr>
          <a:xfrm flipH="1" flipV="1">
            <a:off x="4094922" y="1066410"/>
            <a:ext cx="14458" cy="575725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19"/>
          <p:cNvCxnSpPr/>
          <p:nvPr/>
        </p:nvCxnSpPr>
        <p:spPr>
          <a:xfrm flipV="1">
            <a:off x="5165805" y="1103708"/>
            <a:ext cx="18913" cy="5719958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21"/>
          <p:cNvCxnSpPr/>
          <p:nvPr/>
        </p:nvCxnSpPr>
        <p:spPr>
          <a:xfrm>
            <a:off x="3578088" y="3975794"/>
            <a:ext cx="0" cy="599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nice 54"/>
          <p:cNvCxnSpPr/>
          <p:nvPr/>
        </p:nvCxnSpPr>
        <p:spPr>
          <a:xfrm>
            <a:off x="3061253" y="3975046"/>
            <a:ext cx="0" cy="599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Přímá spojnice 55"/>
          <p:cNvCxnSpPr/>
          <p:nvPr/>
        </p:nvCxnSpPr>
        <p:spPr>
          <a:xfrm>
            <a:off x="2519120" y="3975046"/>
            <a:ext cx="0" cy="599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nice 56"/>
          <p:cNvCxnSpPr/>
          <p:nvPr/>
        </p:nvCxnSpPr>
        <p:spPr>
          <a:xfrm>
            <a:off x="6679098" y="3975046"/>
            <a:ext cx="0" cy="599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Přímá spojnice 57"/>
          <p:cNvCxnSpPr/>
          <p:nvPr/>
        </p:nvCxnSpPr>
        <p:spPr>
          <a:xfrm>
            <a:off x="6183947" y="3974298"/>
            <a:ext cx="0" cy="599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nice 58"/>
          <p:cNvCxnSpPr/>
          <p:nvPr/>
        </p:nvCxnSpPr>
        <p:spPr>
          <a:xfrm>
            <a:off x="5663498" y="3974298"/>
            <a:ext cx="0" cy="599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Přímá spojnice 59"/>
          <p:cNvCxnSpPr/>
          <p:nvPr/>
        </p:nvCxnSpPr>
        <p:spPr>
          <a:xfrm flipV="1">
            <a:off x="2564297" y="1110059"/>
            <a:ext cx="3394121" cy="5569945"/>
          </a:xfrm>
          <a:prstGeom prst="line">
            <a:avLst/>
          </a:prstGeom>
          <a:ln w="127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Přímá spojnice 63"/>
          <p:cNvCxnSpPr/>
          <p:nvPr/>
        </p:nvCxnSpPr>
        <p:spPr>
          <a:xfrm flipV="1">
            <a:off x="3413198" y="1130138"/>
            <a:ext cx="3359011" cy="5529785"/>
          </a:xfrm>
          <a:prstGeom prst="line">
            <a:avLst/>
          </a:prstGeom>
          <a:ln w="127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Přímá spojnice 65"/>
          <p:cNvCxnSpPr/>
          <p:nvPr/>
        </p:nvCxnSpPr>
        <p:spPr>
          <a:xfrm flipV="1">
            <a:off x="2519118" y="2058697"/>
            <a:ext cx="5331470" cy="3167478"/>
          </a:xfrm>
          <a:prstGeom prst="line">
            <a:avLst/>
          </a:prstGeom>
          <a:ln w="3175">
            <a:solidFill>
              <a:srgbClr val="FF33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Přímá spojnice 67"/>
          <p:cNvCxnSpPr/>
          <p:nvPr/>
        </p:nvCxnSpPr>
        <p:spPr>
          <a:xfrm flipV="1">
            <a:off x="2678943" y="3953969"/>
            <a:ext cx="4026553" cy="2407076"/>
          </a:xfrm>
          <a:prstGeom prst="line">
            <a:avLst/>
          </a:prstGeom>
          <a:ln w="3175">
            <a:solidFill>
              <a:srgbClr val="FF33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nice 68"/>
          <p:cNvCxnSpPr/>
          <p:nvPr/>
        </p:nvCxnSpPr>
        <p:spPr>
          <a:xfrm flipV="1">
            <a:off x="2519118" y="1581226"/>
            <a:ext cx="4026553" cy="2407076"/>
          </a:xfrm>
          <a:prstGeom prst="line">
            <a:avLst/>
          </a:prstGeom>
          <a:ln w="3175">
            <a:solidFill>
              <a:srgbClr val="FF33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Přímá spojnice 69"/>
          <p:cNvCxnSpPr/>
          <p:nvPr/>
        </p:nvCxnSpPr>
        <p:spPr>
          <a:xfrm>
            <a:off x="4109379" y="5510771"/>
            <a:ext cx="0" cy="139240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Přímá spojnice 71"/>
          <p:cNvCxnSpPr/>
          <p:nvPr/>
        </p:nvCxnSpPr>
        <p:spPr>
          <a:xfrm flipH="1">
            <a:off x="5165805" y="3756035"/>
            <a:ext cx="4616" cy="3147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Přímá spojnice 74"/>
          <p:cNvCxnSpPr/>
          <p:nvPr/>
        </p:nvCxnSpPr>
        <p:spPr>
          <a:xfrm>
            <a:off x="4094923" y="1103708"/>
            <a:ext cx="7294" cy="30396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Přímá spojnice 77"/>
          <p:cNvCxnSpPr/>
          <p:nvPr/>
        </p:nvCxnSpPr>
        <p:spPr>
          <a:xfrm flipH="1">
            <a:off x="5165805" y="1137569"/>
            <a:ext cx="18913" cy="127673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Přímá spojnice 78"/>
          <p:cNvCxnSpPr/>
          <p:nvPr/>
        </p:nvCxnSpPr>
        <p:spPr>
          <a:xfrm>
            <a:off x="4590042" y="4514172"/>
            <a:ext cx="43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Přímá spojnice 80"/>
          <p:cNvCxnSpPr/>
          <p:nvPr/>
        </p:nvCxnSpPr>
        <p:spPr>
          <a:xfrm>
            <a:off x="4590042" y="5020164"/>
            <a:ext cx="43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Přímá spojnice 81"/>
          <p:cNvCxnSpPr/>
          <p:nvPr/>
        </p:nvCxnSpPr>
        <p:spPr>
          <a:xfrm>
            <a:off x="4589966" y="5551456"/>
            <a:ext cx="43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Přímá spojnice 82"/>
          <p:cNvCxnSpPr/>
          <p:nvPr/>
        </p:nvCxnSpPr>
        <p:spPr>
          <a:xfrm>
            <a:off x="4589966" y="6057448"/>
            <a:ext cx="43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Přímá spojnice 83"/>
          <p:cNvCxnSpPr/>
          <p:nvPr/>
        </p:nvCxnSpPr>
        <p:spPr>
          <a:xfrm>
            <a:off x="4611704" y="1944455"/>
            <a:ext cx="43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Přímá spojnice 84"/>
          <p:cNvCxnSpPr/>
          <p:nvPr/>
        </p:nvCxnSpPr>
        <p:spPr>
          <a:xfrm>
            <a:off x="4611704" y="2450447"/>
            <a:ext cx="43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Přímá spojnice 85"/>
          <p:cNvCxnSpPr/>
          <p:nvPr/>
        </p:nvCxnSpPr>
        <p:spPr>
          <a:xfrm>
            <a:off x="4611628" y="2981739"/>
            <a:ext cx="43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Přímá spojnice 86"/>
          <p:cNvCxnSpPr/>
          <p:nvPr/>
        </p:nvCxnSpPr>
        <p:spPr>
          <a:xfrm>
            <a:off x="4611628" y="3487731"/>
            <a:ext cx="43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Přímá spojnice 87"/>
          <p:cNvCxnSpPr/>
          <p:nvPr/>
        </p:nvCxnSpPr>
        <p:spPr>
          <a:xfrm>
            <a:off x="4203349" y="4622599"/>
            <a:ext cx="56767" cy="46985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Přímá spojnice 90"/>
          <p:cNvCxnSpPr/>
          <p:nvPr/>
        </p:nvCxnSpPr>
        <p:spPr>
          <a:xfrm>
            <a:off x="3792638" y="5260711"/>
            <a:ext cx="56767" cy="46985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Přímá spojnice 92"/>
          <p:cNvCxnSpPr/>
          <p:nvPr/>
        </p:nvCxnSpPr>
        <p:spPr>
          <a:xfrm>
            <a:off x="3403635" y="5903951"/>
            <a:ext cx="56767" cy="46985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Přímá spojnice 94"/>
          <p:cNvCxnSpPr/>
          <p:nvPr/>
        </p:nvCxnSpPr>
        <p:spPr>
          <a:xfrm>
            <a:off x="3406632" y="5909665"/>
            <a:ext cx="56767" cy="46985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Přímá spojnice 96"/>
          <p:cNvCxnSpPr/>
          <p:nvPr/>
        </p:nvCxnSpPr>
        <p:spPr>
          <a:xfrm>
            <a:off x="5767588" y="2005361"/>
            <a:ext cx="56767" cy="46985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Přímá spojnice 97"/>
          <p:cNvCxnSpPr/>
          <p:nvPr/>
        </p:nvCxnSpPr>
        <p:spPr>
          <a:xfrm>
            <a:off x="5364106" y="2694346"/>
            <a:ext cx="56767" cy="46985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Přímá spojnice 98"/>
          <p:cNvCxnSpPr/>
          <p:nvPr/>
        </p:nvCxnSpPr>
        <p:spPr>
          <a:xfrm>
            <a:off x="4978100" y="3343300"/>
            <a:ext cx="56767" cy="46985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Přímá spojnice 99"/>
          <p:cNvCxnSpPr/>
          <p:nvPr/>
        </p:nvCxnSpPr>
        <p:spPr>
          <a:xfrm>
            <a:off x="3950353" y="4308162"/>
            <a:ext cx="54214" cy="72285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Přímá spojnice 103"/>
          <p:cNvCxnSpPr/>
          <p:nvPr/>
        </p:nvCxnSpPr>
        <p:spPr>
          <a:xfrm>
            <a:off x="3301561" y="4711690"/>
            <a:ext cx="54214" cy="72285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Přímá spojnice 104"/>
          <p:cNvCxnSpPr/>
          <p:nvPr/>
        </p:nvCxnSpPr>
        <p:spPr>
          <a:xfrm>
            <a:off x="2647462" y="5098141"/>
            <a:ext cx="54214" cy="72285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Přímá spojnice 105"/>
          <p:cNvCxnSpPr/>
          <p:nvPr/>
        </p:nvCxnSpPr>
        <p:spPr>
          <a:xfrm>
            <a:off x="5252469" y="3537677"/>
            <a:ext cx="54214" cy="72285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Přímá spojnice 106"/>
          <p:cNvCxnSpPr/>
          <p:nvPr/>
        </p:nvCxnSpPr>
        <p:spPr>
          <a:xfrm>
            <a:off x="6580103" y="2756843"/>
            <a:ext cx="54214" cy="72285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Přímá spojnice 107"/>
          <p:cNvCxnSpPr/>
          <p:nvPr/>
        </p:nvCxnSpPr>
        <p:spPr>
          <a:xfrm>
            <a:off x="5931311" y="3160371"/>
            <a:ext cx="54214" cy="72285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Přímá spojnice se šipkou 115"/>
          <p:cNvCxnSpPr/>
          <p:nvPr/>
        </p:nvCxnSpPr>
        <p:spPr>
          <a:xfrm flipV="1">
            <a:off x="5172577" y="1615068"/>
            <a:ext cx="1318274" cy="782874"/>
          </a:xfrm>
          <a:prstGeom prst="straightConnector1">
            <a:avLst/>
          </a:prstGeom>
          <a:ln w="76200">
            <a:solidFill>
              <a:srgbClr val="CC0000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Přímá spojnice se šipkou 117"/>
          <p:cNvCxnSpPr/>
          <p:nvPr/>
        </p:nvCxnSpPr>
        <p:spPr>
          <a:xfrm flipV="1">
            <a:off x="2786880" y="5512609"/>
            <a:ext cx="1318274" cy="782874"/>
          </a:xfrm>
          <a:prstGeom prst="straightConnector1">
            <a:avLst/>
          </a:prstGeom>
          <a:ln w="76200">
            <a:solidFill>
              <a:srgbClr val="CC0000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nice se šipkou 118"/>
          <p:cNvCxnSpPr/>
          <p:nvPr/>
        </p:nvCxnSpPr>
        <p:spPr>
          <a:xfrm flipV="1">
            <a:off x="3979961" y="3568657"/>
            <a:ext cx="1318274" cy="782874"/>
          </a:xfrm>
          <a:prstGeom prst="straightConnector1">
            <a:avLst/>
          </a:prstGeom>
          <a:ln w="76200">
            <a:solidFill>
              <a:srgbClr val="CC0000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nice 119"/>
          <p:cNvCxnSpPr/>
          <p:nvPr/>
        </p:nvCxnSpPr>
        <p:spPr>
          <a:xfrm>
            <a:off x="4209884" y="3978613"/>
            <a:ext cx="824983" cy="0"/>
          </a:xfrm>
          <a:prstGeom prst="line">
            <a:avLst/>
          </a:prstGeom>
          <a:ln w="762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Přímá spojnice 121"/>
          <p:cNvCxnSpPr/>
          <p:nvPr/>
        </p:nvCxnSpPr>
        <p:spPr>
          <a:xfrm>
            <a:off x="5165805" y="2396429"/>
            <a:ext cx="824983" cy="0"/>
          </a:xfrm>
          <a:prstGeom prst="line">
            <a:avLst/>
          </a:prstGeom>
          <a:ln w="762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nice 122"/>
          <p:cNvCxnSpPr/>
          <p:nvPr/>
        </p:nvCxnSpPr>
        <p:spPr>
          <a:xfrm>
            <a:off x="3284396" y="5514580"/>
            <a:ext cx="824983" cy="0"/>
          </a:xfrm>
          <a:prstGeom prst="line">
            <a:avLst/>
          </a:prstGeom>
          <a:ln w="762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Obdélníkový bublinový popisek 120"/>
          <p:cNvSpPr/>
          <p:nvPr/>
        </p:nvSpPr>
        <p:spPr>
          <a:xfrm>
            <a:off x="3268561" y="1133608"/>
            <a:ext cx="735208" cy="274635"/>
          </a:xfrm>
          <a:prstGeom prst="wedgeRectCallout">
            <a:avLst>
              <a:gd name="adj1" fmla="val 58070"/>
              <a:gd name="adj2" fmla="val 119782"/>
            </a:avLst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rgbClr val="0070C0"/>
                </a:solidFill>
              </a:rPr>
              <a:t>Vjezd</a:t>
            </a:r>
          </a:p>
        </p:txBody>
      </p:sp>
      <p:sp>
        <p:nvSpPr>
          <p:cNvPr id="125" name="Obdélníkový bublinový popisek 124"/>
          <p:cNvSpPr/>
          <p:nvPr/>
        </p:nvSpPr>
        <p:spPr>
          <a:xfrm>
            <a:off x="4250271" y="1103708"/>
            <a:ext cx="874561" cy="285115"/>
          </a:xfrm>
          <a:prstGeom prst="wedgeRectCallout">
            <a:avLst>
              <a:gd name="adj1" fmla="val 46828"/>
              <a:gd name="adj2" fmla="val 102540"/>
            </a:avLst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rgbClr val="0070C0"/>
                </a:solidFill>
              </a:rPr>
              <a:t>Výjezd</a:t>
            </a:r>
          </a:p>
        </p:txBody>
      </p:sp>
      <p:sp>
        <p:nvSpPr>
          <p:cNvPr id="126" name="Obdélníkový bublinový popisek 125"/>
          <p:cNvSpPr/>
          <p:nvPr/>
        </p:nvSpPr>
        <p:spPr>
          <a:xfrm>
            <a:off x="4144633" y="1457696"/>
            <a:ext cx="490835" cy="269363"/>
          </a:xfrm>
          <a:prstGeom prst="wedgeRectCallout">
            <a:avLst>
              <a:gd name="adj1" fmla="val 46828"/>
              <a:gd name="adj2" fmla="val 102540"/>
            </a:avLst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rgbClr val="0070C0"/>
                </a:solidFill>
              </a:rPr>
              <a:t>SG</a:t>
            </a:r>
          </a:p>
        </p:txBody>
      </p:sp>
      <p:cxnSp>
        <p:nvCxnSpPr>
          <p:cNvPr id="130" name="Přímá spojnice 129"/>
          <p:cNvCxnSpPr/>
          <p:nvPr/>
        </p:nvCxnSpPr>
        <p:spPr>
          <a:xfrm>
            <a:off x="5170421" y="3966621"/>
            <a:ext cx="0" cy="599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Přímá spojnice 130"/>
          <p:cNvCxnSpPr/>
          <p:nvPr/>
        </p:nvCxnSpPr>
        <p:spPr>
          <a:xfrm>
            <a:off x="4632752" y="3958333"/>
            <a:ext cx="0" cy="599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Přímá spojnice 131"/>
          <p:cNvCxnSpPr/>
          <p:nvPr/>
        </p:nvCxnSpPr>
        <p:spPr>
          <a:xfrm>
            <a:off x="4102218" y="3958333"/>
            <a:ext cx="0" cy="599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4" name="TextovéPole 13313"/>
          <p:cNvSpPr txBox="1"/>
          <p:nvPr/>
        </p:nvSpPr>
        <p:spPr>
          <a:xfrm>
            <a:off x="7521354" y="1820695"/>
            <a:ext cx="354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>
                <a:solidFill>
                  <a:srgbClr val="FF3300"/>
                </a:solidFill>
              </a:rPr>
              <a:t>x‘</a:t>
            </a:r>
          </a:p>
        </p:txBody>
      </p:sp>
      <p:sp>
        <p:nvSpPr>
          <p:cNvPr id="135" name="TextovéPole 134"/>
          <p:cNvSpPr txBox="1"/>
          <p:nvPr/>
        </p:nvSpPr>
        <p:spPr>
          <a:xfrm rot="21274694">
            <a:off x="5961876" y="1465107"/>
            <a:ext cx="386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>
                <a:solidFill>
                  <a:srgbClr val="FF3300"/>
                </a:solidFill>
              </a:rPr>
              <a:t>T‘</a:t>
            </a:r>
          </a:p>
        </p:txBody>
      </p:sp>
      <p:sp>
        <p:nvSpPr>
          <p:cNvPr id="136" name="TextovéPole 135"/>
          <p:cNvSpPr txBox="1"/>
          <p:nvPr/>
        </p:nvSpPr>
        <p:spPr>
          <a:xfrm>
            <a:off x="4550006" y="1862063"/>
            <a:ext cx="354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>
                <a:solidFill>
                  <a:srgbClr val="0070C0"/>
                </a:solidFill>
              </a:rPr>
              <a:t>T</a:t>
            </a:r>
          </a:p>
        </p:txBody>
      </p:sp>
      <p:sp>
        <p:nvSpPr>
          <p:cNvPr id="137" name="TextovéPole 136"/>
          <p:cNvSpPr txBox="1"/>
          <p:nvPr/>
        </p:nvSpPr>
        <p:spPr>
          <a:xfrm>
            <a:off x="7486726" y="3617163"/>
            <a:ext cx="354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>
                <a:solidFill>
                  <a:srgbClr val="0070C0"/>
                </a:solidFill>
              </a:rPr>
              <a:t>x</a:t>
            </a:r>
          </a:p>
        </p:txBody>
      </p:sp>
      <p:sp>
        <p:nvSpPr>
          <p:cNvPr id="138" name="Obdélníkový bublinový popisek 137"/>
          <p:cNvSpPr/>
          <p:nvPr/>
        </p:nvSpPr>
        <p:spPr>
          <a:xfrm>
            <a:off x="6857807" y="1150219"/>
            <a:ext cx="735208" cy="274635"/>
          </a:xfrm>
          <a:prstGeom prst="wedgeRectCallout">
            <a:avLst>
              <a:gd name="adj1" fmla="val -91178"/>
              <a:gd name="adj2" fmla="val 8315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rgbClr val="C00000"/>
                </a:solidFill>
              </a:rPr>
              <a:t>Příď</a:t>
            </a:r>
          </a:p>
        </p:txBody>
      </p:sp>
      <p:sp>
        <p:nvSpPr>
          <p:cNvPr id="139" name="Obdélníkový bublinový popisek 138"/>
          <p:cNvSpPr/>
          <p:nvPr/>
        </p:nvSpPr>
        <p:spPr>
          <a:xfrm>
            <a:off x="5260554" y="1119902"/>
            <a:ext cx="609235" cy="268668"/>
          </a:xfrm>
          <a:prstGeom prst="wedgeRectCallout">
            <a:avLst>
              <a:gd name="adj1" fmla="val 12384"/>
              <a:gd name="adj2" fmla="val 117191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rgbClr val="C00000"/>
                </a:solidFill>
              </a:rPr>
              <a:t>Záď</a:t>
            </a:r>
          </a:p>
        </p:txBody>
      </p:sp>
      <p:sp>
        <p:nvSpPr>
          <p:cNvPr id="146" name="Obdélníkový bublinový popisek 145"/>
          <p:cNvSpPr/>
          <p:nvPr/>
        </p:nvSpPr>
        <p:spPr>
          <a:xfrm>
            <a:off x="6000016" y="1128589"/>
            <a:ext cx="490835" cy="269363"/>
          </a:xfrm>
          <a:prstGeom prst="wedgeRectCallout">
            <a:avLst>
              <a:gd name="adj1" fmla="val -28929"/>
              <a:gd name="adj2" fmla="val 97331"/>
            </a:avLst>
          </a:prstGeom>
          <a:ln>
            <a:solidFill>
              <a:srgbClr val="FF33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rgbClr val="C00000"/>
                </a:solidFill>
              </a:rPr>
              <a:t>SA</a:t>
            </a:r>
          </a:p>
        </p:txBody>
      </p:sp>
      <p:sp>
        <p:nvSpPr>
          <p:cNvPr id="13326" name="Obdélníkový bublinový popisek 13325"/>
          <p:cNvSpPr/>
          <p:nvPr/>
        </p:nvSpPr>
        <p:spPr>
          <a:xfrm>
            <a:off x="3540919" y="3611426"/>
            <a:ext cx="397444" cy="227968"/>
          </a:xfrm>
          <a:prstGeom prst="wedgeRectCallout">
            <a:avLst>
              <a:gd name="adj1" fmla="val 82728"/>
              <a:gd name="adj2" fmla="val 174318"/>
            </a:avLst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b="1" dirty="0"/>
              <a:t>A</a:t>
            </a:r>
          </a:p>
        </p:txBody>
      </p:sp>
      <p:sp>
        <p:nvSpPr>
          <p:cNvPr id="152" name="Obdélníkový bublinový popisek 151"/>
          <p:cNvSpPr/>
          <p:nvPr/>
        </p:nvSpPr>
        <p:spPr>
          <a:xfrm>
            <a:off x="5222506" y="4053027"/>
            <a:ext cx="397444" cy="227968"/>
          </a:xfrm>
          <a:prstGeom prst="wedgeRectCallout">
            <a:avLst>
              <a:gd name="adj1" fmla="val -52812"/>
              <a:gd name="adj2" fmla="val -167649"/>
            </a:avLst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b="1" dirty="0"/>
              <a:t>B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127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0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"/>
                            </p:stCondLst>
                            <p:childTnLst>
                              <p:par>
                                <p:cTn id="1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00"/>
                            </p:stCondLst>
                            <p:childTnLst>
                              <p:par>
                                <p:cTn id="1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00"/>
                            </p:stCondLst>
                            <p:childTnLst>
                              <p:par>
                                <p:cTn id="1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00"/>
                            </p:stCondLst>
                            <p:childTnLst>
                              <p:par>
                                <p:cTn id="1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500"/>
                            </p:stCondLst>
                            <p:childTnLst>
                              <p:par>
                                <p:cTn id="2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500"/>
                            </p:stCondLst>
                            <p:childTnLst>
                              <p:par>
                                <p:cTn id="2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500"/>
                            </p:stCondLst>
                            <p:childTnLst>
                              <p:par>
                                <p:cTn id="2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500"/>
                            </p:stCondLst>
                            <p:childTnLst>
                              <p:par>
                                <p:cTn id="2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500"/>
                            </p:stCondLst>
                            <p:childTnLst>
                              <p:par>
                                <p:cTn id="2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500"/>
                            </p:stCondLst>
                            <p:childTnLst>
                              <p:par>
                                <p:cTn id="2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500"/>
                            </p:stCondLst>
                            <p:childTnLst>
                              <p:par>
                                <p:cTn id="2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500"/>
                            </p:stCondLst>
                            <p:childTnLst>
                              <p:par>
                                <p:cTn id="2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500"/>
                            </p:stCondLst>
                            <p:childTnLst>
                              <p:par>
                                <p:cTn id="2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animBg="1"/>
      <p:bldP spid="125" grpId="0" animBg="1"/>
      <p:bldP spid="126" grpId="0" animBg="1"/>
      <p:bldP spid="138" grpId="0" animBg="1"/>
      <p:bldP spid="139" grpId="0" uiExpand="1" build="allAtOnce" animBg="1"/>
      <p:bldP spid="146" grpId="0" animBg="1"/>
      <p:bldP spid="13326" grpId="0" animBg="1"/>
      <p:bldP spid="15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Zástupný symbol pro zápatí 4"/>
          <p:cNvSpPr txBox="1">
            <a:spLocks noGrp="1"/>
          </p:cNvSpPr>
          <p:nvPr/>
        </p:nvSpPr>
        <p:spPr bwMode="auto">
          <a:xfrm>
            <a:off x="3581400" y="76200"/>
            <a:ext cx="28956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endParaRPr lang="en-US" sz="1200">
              <a:solidFill>
                <a:srgbClr val="D38E27"/>
              </a:solidFill>
              <a:latin typeface="Book Antiqua" pitchFamily="18" charset="0"/>
            </a:endParaRP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914400" y="423863"/>
            <a:ext cx="68643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sz="4000" b="1" i="1" dirty="0">
                <a:latin typeface="Book Antiqua" pitchFamily="18" charset="0"/>
              </a:rPr>
              <a:t> </a:t>
            </a:r>
            <a:endParaRPr lang="en-US" sz="4000" b="1" i="1" dirty="0">
              <a:latin typeface="Book Antiqua" pitchFamily="18" charset="0"/>
            </a:endParaRPr>
          </a:p>
        </p:txBody>
      </p:sp>
      <p:sp>
        <p:nvSpPr>
          <p:cNvPr id="3" name="Zástupný symbol pro obsah 2"/>
          <p:cNvSpPr>
            <a:spLocks/>
          </p:cNvSpPr>
          <p:nvPr/>
        </p:nvSpPr>
        <p:spPr bwMode="auto">
          <a:xfrm>
            <a:off x="25400" y="1179513"/>
            <a:ext cx="8489950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</a:pPr>
            <a:endParaRPr lang="en-US" sz="3200" i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9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</a:t>
            </a:r>
            <a:r>
              <a:rPr lang="cs-CZ" sz="1200" dirty="0" smtClean="0">
                <a:solidFill>
                  <a:srgbClr val="D38E27"/>
                </a:solidFill>
              </a:rPr>
              <a:t>U3V </a:t>
            </a:r>
            <a:r>
              <a:rPr lang="cs-CZ" sz="1200" dirty="0">
                <a:solidFill>
                  <a:srgbClr val="D38E27"/>
                </a:solidFill>
              </a:rPr>
              <a:t>- Obdržálek</a:t>
            </a:r>
          </a:p>
        </p:txBody>
      </p:sp>
      <p:sp>
        <p:nvSpPr>
          <p:cNvPr id="10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32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5" name="Obdélník 4"/>
          <p:cNvSpPr/>
          <p:nvPr/>
        </p:nvSpPr>
        <p:spPr>
          <a:xfrm>
            <a:off x="1274011" y="-594607"/>
            <a:ext cx="7090610" cy="723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cs-CZ" sz="40000" dirty="0">
                <a:solidFill>
                  <a:srgbClr val="FFC000"/>
                </a:solidFill>
                <a:sym typeface="Wingdings" pitchFamily="2" charset="2"/>
              </a:rPr>
              <a:t></a:t>
            </a:r>
            <a:endParaRPr lang="en-US" sz="40000" dirty="0">
              <a:solidFill>
                <a:srgbClr val="FFC000"/>
              </a:solidFill>
              <a:sym typeface="Wingdings" pitchFamily="2" charset="2"/>
            </a:endParaRPr>
          </a:p>
          <a:p>
            <a:pPr algn="ctr"/>
            <a:r>
              <a:rPr lang="cs-CZ" sz="4400" b="1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Děkuji vám za pozornost</a:t>
            </a:r>
          </a:p>
          <a:p>
            <a:pPr eaLnBrk="1" hangingPunct="1"/>
            <a:endParaRPr lang="cs-CZ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19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310718" y="1455721"/>
                <a:ext cx="8677707" cy="5018103"/>
              </a:xfrm>
            </p:spPr>
            <p:txBody>
              <a:bodyPr>
                <a:normAutofit/>
              </a:bodyPr>
              <a:lstStyle/>
              <a:p>
                <a:pPr eaLnBrk="1" hangingPunct="1">
                  <a:lnSpc>
                    <a:spcPct val="90000"/>
                  </a:lnSpc>
                  <a:buFont typeface="Arial" charset="0"/>
                  <a:buNone/>
                  <a:defRPr/>
                </a:pPr>
                <a:r>
                  <a:rPr lang="cs-CZ" dirty="0" smtClean="0">
                    <a:solidFill>
                      <a:schemeClr val="tx1"/>
                    </a:solidFill>
                    <a:latin typeface="Book Antiqua" pitchFamily="18" charset="0"/>
                  </a:rPr>
                  <a:t>Přechod od mých údajů </a:t>
                </a:r>
                <a:r>
                  <a:rPr lang="cs-CZ" sz="2800" i="1" dirty="0">
                    <a:solidFill>
                      <a:srgbClr val="0070C0"/>
                    </a:solidFill>
                    <a:latin typeface="Book Antiqua" pitchFamily="18" charset="0"/>
                  </a:rPr>
                  <a:t>x, </a:t>
                </a:r>
                <a:r>
                  <a:rPr lang="cs-CZ" sz="2800" i="1" dirty="0" smtClean="0">
                    <a:solidFill>
                      <a:srgbClr val="0070C0"/>
                    </a:solidFill>
                    <a:latin typeface="Book Antiqua" pitchFamily="18" charset="0"/>
                  </a:rPr>
                  <a:t>t, </a:t>
                </a:r>
                <a:r>
                  <a:rPr lang="cs-CZ" sz="2800" i="1" dirty="0">
                    <a:solidFill>
                      <a:srgbClr val="0070C0"/>
                    </a:solidFill>
                    <a:latin typeface="Book Antiqua" pitchFamily="18" charset="0"/>
                  </a:rPr>
                  <a:t>v </a:t>
                </a:r>
                <a:r>
                  <a:rPr lang="cs-CZ" dirty="0" smtClean="0">
                    <a:solidFill>
                      <a:schemeClr val="tx1"/>
                    </a:solidFill>
                    <a:latin typeface="Book Antiqua" pitchFamily="18" charset="0"/>
                  </a:rPr>
                  <a:t>k jeho </a:t>
                </a:r>
                <a:r>
                  <a:rPr lang="cs-CZ" i="1" dirty="0" smtClean="0">
                    <a:solidFill>
                      <a:srgbClr val="FF0000"/>
                    </a:solidFill>
                    <a:latin typeface="Book Antiqua" pitchFamily="18" charset="0"/>
                  </a:rPr>
                  <a:t>x‘, t‘, v‘</a:t>
                </a:r>
                <a:r>
                  <a:rPr lang="cs-CZ" i="1" dirty="0" smtClean="0">
                    <a:solidFill>
                      <a:schemeClr val="tx1"/>
                    </a:solidFill>
                    <a:latin typeface="Book Antiqua" pitchFamily="18" charset="0"/>
                  </a:rPr>
                  <a:t>: </a:t>
                </a:r>
                <a:endParaRPr lang="cs-CZ" dirty="0" smtClean="0">
                  <a:solidFill>
                    <a:schemeClr val="tx1"/>
                  </a:solidFill>
                  <a:latin typeface="Book Antiqua" pitchFamily="18" charset="0"/>
                </a:endParaRPr>
              </a:p>
              <a:p>
                <a:pPr eaLnBrk="1" hangingPunct="1">
                  <a:lnSpc>
                    <a:spcPct val="90000"/>
                  </a:lnSpc>
                  <a:buFont typeface="Arial" charset="0"/>
                  <a:buNone/>
                  <a:defRPr/>
                </a:pPr>
                <a:r>
                  <a:rPr lang="cs-CZ" dirty="0" smtClean="0">
                    <a:solidFill>
                      <a:schemeClr val="tx1"/>
                    </a:solidFill>
                    <a:latin typeface="Book Antiqua" pitchFamily="18" charset="0"/>
                  </a:rPr>
                  <a:t>Galileova transformace: (</a:t>
                </a:r>
                <a:r>
                  <a:rPr lang="cs-CZ" i="1" dirty="0">
                    <a:solidFill>
                      <a:srgbClr val="0070C0"/>
                    </a:solidFill>
                    <a:latin typeface="Book Antiqua" pitchFamily="18" charset="0"/>
                  </a:rPr>
                  <a:t>x, </a:t>
                </a:r>
                <a:r>
                  <a:rPr lang="cs-CZ" i="1" dirty="0" smtClean="0">
                    <a:solidFill>
                      <a:srgbClr val="0070C0"/>
                    </a:solidFill>
                    <a:latin typeface="Book Antiqua" pitchFamily="18" charset="0"/>
                  </a:rPr>
                  <a:t>t</a:t>
                </a:r>
                <a:r>
                  <a:rPr lang="cs-CZ" dirty="0" smtClean="0">
                    <a:solidFill>
                      <a:schemeClr val="tx1"/>
                    </a:solidFill>
                    <a:latin typeface="Book Antiqua" pitchFamily="18" charset="0"/>
                  </a:rPr>
                  <a:t>) → (</a:t>
                </a:r>
                <a:r>
                  <a:rPr lang="cs-CZ" i="1" dirty="0">
                    <a:solidFill>
                      <a:srgbClr val="FF0000"/>
                    </a:solidFill>
                    <a:latin typeface="Book Antiqua" pitchFamily="18" charset="0"/>
                  </a:rPr>
                  <a:t>x‘, </a:t>
                </a:r>
                <a:r>
                  <a:rPr lang="cs-CZ" i="1" dirty="0" smtClean="0">
                    <a:solidFill>
                      <a:srgbClr val="FF0000"/>
                    </a:solidFill>
                    <a:latin typeface="Book Antiqua" pitchFamily="18" charset="0"/>
                  </a:rPr>
                  <a:t>t‘</a:t>
                </a:r>
                <a:r>
                  <a:rPr lang="cs-CZ" dirty="0" smtClean="0">
                    <a:solidFill>
                      <a:schemeClr val="tx1"/>
                    </a:solidFill>
                    <a:latin typeface="Book Antiqua" pitchFamily="18" charset="0"/>
                  </a:rPr>
                  <a:t>)</a:t>
                </a:r>
              </a:p>
              <a:p>
                <a:pPr eaLnBrk="1" hangingPunct="1">
                  <a:lnSpc>
                    <a:spcPct val="90000"/>
                  </a:lnSpc>
                  <a:buNone/>
                  <a:defRPr/>
                </a:pPr>
                <a:r>
                  <a:rPr lang="cs-CZ" dirty="0" smtClean="0">
                    <a:solidFill>
                      <a:schemeClr val="tx1"/>
                    </a:solidFill>
                    <a:latin typeface="Book Antiqua" pitchFamily="18" charset="0"/>
                  </a:rPr>
                  <a:t>Praha: </a:t>
                </a:r>
                <a:r>
                  <a:rPr lang="cs-CZ" i="1" dirty="0" err="1" smtClean="0">
                    <a:solidFill>
                      <a:srgbClr val="FF0000"/>
                    </a:solidFill>
                    <a:latin typeface="Book Antiqua" pitchFamily="18" charset="0"/>
                  </a:rPr>
                  <a:t>t‘</a:t>
                </a:r>
                <a:r>
                  <a:rPr lang="cs-CZ" sz="1200" dirty="0" err="1" smtClean="0">
                    <a:solidFill>
                      <a:schemeClr val="tx1"/>
                    </a:solidFill>
                    <a:latin typeface="Book Antiqua" pitchFamily="18" charset="0"/>
                  </a:rPr>
                  <a:t>P</a:t>
                </a:r>
                <a:r>
                  <a:rPr lang="cs-CZ" i="1" dirty="0" smtClean="0">
                    <a:solidFill>
                      <a:srgbClr val="FF0000"/>
                    </a:solidFill>
                    <a:latin typeface="Book Antiqua" pitchFamily="18" charset="0"/>
                  </a:rPr>
                  <a:t>  </a:t>
                </a:r>
                <a:r>
                  <a:rPr lang="cs-CZ" i="1" dirty="0">
                    <a:solidFill>
                      <a:schemeClr val="tx1"/>
                    </a:solidFill>
                    <a:latin typeface="Book Antiqua" pitchFamily="18" charset="0"/>
                  </a:rPr>
                  <a:t>= </a:t>
                </a:r>
                <a:r>
                  <a:rPr lang="cs-CZ" i="1" dirty="0" err="1" smtClean="0">
                    <a:solidFill>
                      <a:srgbClr val="0070C0"/>
                    </a:solidFill>
                    <a:latin typeface="Book Antiqua" pitchFamily="18" charset="0"/>
                  </a:rPr>
                  <a:t>t</a:t>
                </a:r>
                <a:r>
                  <a:rPr lang="cs-CZ" sz="1200" dirty="0" err="1">
                    <a:solidFill>
                      <a:schemeClr val="tx1"/>
                    </a:solidFill>
                    <a:latin typeface="Book Antiqua" pitchFamily="18" charset="0"/>
                  </a:rPr>
                  <a:t>P</a:t>
                </a:r>
                <a:r>
                  <a:rPr lang="cs-CZ" i="1" dirty="0" smtClean="0">
                    <a:solidFill>
                      <a:srgbClr val="0070C0"/>
                    </a:solidFill>
                    <a:latin typeface="Book Antiqua" pitchFamily="18" charset="0"/>
                  </a:rPr>
                  <a:t> </a:t>
                </a:r>
                <a:r>
                  <a:rPr lang="cs-CZ" dirty="0" smtClean="0">
                    <a:solidFill>
                      <a:schemeClr val="tx1"/>
                    </a:solidFill>
                    <a:latin typeface="Book Antiqua" pitchFamily="18" charset="0"/>
                  </a:rPr>
                  <a:t> = 0;   </a:t>
                </a:r>
                <a:r>
                  <a:rPr lang="cs-CZ" dirty="0" err="1" smtClean="0">
                    <a:solidFill>
                      <a:schemeClr val="tx1"/>
                    </a:solidFill>
                    <a:latin typeface="Book Antiqua" pitchFamily="18" charset="0"/>
                  </a:rPr>
                  <a:t>Hr.Kr</a:t>
                </a:r>
                <a:r>
                  <a:rPr lang="cs-CZ" dirty="0">
                    <a:solidFill>
                      <a:schemeClr val="tx1"/>
                    </a:solidFill>
                    <a:latin typeface="Book Antiqua" pitchFamily="18" charset="0"/>
                  </a:rPr>
                  <a:t>. </a:t>
                </a:r>
                <a:r>
                  <a:rPr lang="cs-CZ" i="1" dirty="0" err="1" smtClean="0">
                    <a:solidFill>
                      <a:srgbClr val="0070C0"/>
                    </a:solidFill>
                    <a:latin typeface="Book Antiqua" pitchFamily="18" charset="0"/>
                  </a:rPr>
                  <a:t>x</a:t>
                </a:r>
                <a:r>
                  <a:rPr lang="cs-CZ" sz="1200" dirty="0" err="1" smtClean="0">
                    <a:solidFill>
                      <a:schemeClr val="tx1"/>
                    </a:solidFill>
                    <a:latin typeface="Book Antiqua" pitchFamily="18" charset="0"/>
                  </a:rPr>
                  <a:t>HrKr</a:t>
                </a:r>
                <a:r>
                  <a:rPr lang="cs-CZ" sz="1200" dirty="0" smtClean="0">
                    <a:solidFill>
                      <a:schemeClr val="tx1"/>
                    </a:solidFill>
                    <a:latin typeface="Book Antiqua" pitchFamily="18" charset="0"/>
                  </a:rPr>
                  <a:t>  </a:t>
                </a:r>
                <a:r>
                  <a:rPr lang="cs-CZ" i="1" dirty="0" smtClean="0">
                    <a:solidFill>
                      <a:srgbClr val="0070C0"/>
                    </a:solidFill>
                    <a:latin typeface="Book Antiqua" pitchFamily="18" charset="0"/>
                  </a:rPr>
                  <a:t>= </a:t>
                </a:r>
                <a:r>
                  <a:rPr lang="cs-CZ" dirty="0" smtClean="0">
                    <a:solidFill>
                      <a:srgbClr val="0070C0"/>
                    </a:solidFill>
                    <a:latin typeface="Book Antiqua" pitchFamily="18" charset="0"/>
                  </a:rPr>
                  <a:t>120 </a:t>
                </a:r>
                <a:r>
                  <a:rPr lang="cs-CZ" dirty="0">
                    <a:solidFill>
                      <a:srgbClr val="0070C0"/>
                    </a:solidFill>
                    <a:latin typeface="Book Antiqua" pitchFamily="18" charset="0"/>
                  </a:rPr>
                  <a:t>km</a:t>
                </a:r>
                <a:endParaRPr lang="cs-CZ" dirty="0">
                  <a:solidFill>
                    <a:schemeClr val="tx1"/>
                  </a:solidFill>
                  <a:latin typeface="Book Antiqua" pitchFamily="18" charset="0"/>
                </a:endParaRPr>
              </a:p>
              <a:p>
                <a:pPr eaLnBrk="1" hangingPunct="1">
                  <a:lnSpc>
                    <a:spcPct val="90000"/>
                  </a:lnSpc>
                  <a:buFont typeface="Arial" charset="0"/>
                  <a:buNone/>
                  <a:defRPr/>
                </a:pPr>
                <a:r>
                  <a:rPr lang="cs-CZ" i="1" dirty="0" smtClean="0">
                    <a:solidFill>
                      <a:srgbClr val="FF0000"/>
                    </a:solidFill>
                    <a:latin typeface="Book Antiqua" pitchFamily="18" charset="0"/>
                  </a:rPr>
                  <a:t>x‘ </a:t>
                </a:r>
                <a:r>
                  <a:rPr lang="cs-CZ" i="1" dirty="0" smtClean="0">
                    <a:solidFill>
                      <a:schemeClr val="tx1"/>
                    </a:solidFill>
                    <a:latin typeface="Book Antiqua" pitchFamily="18" charset="0"/>
                  </a:rPr>
                  <a:t>=</a:t>
                </a:r>
                <a:r>
                  <a:rPr lang="cs-CZ" i="1" dirty="0" smtClean="0">
                    <a:solidFill>
                      <a:srgbClr val="FF0000"/>
                    </a:solidFill>
                    <a:latin typeface="Book Antiqua" pitchFamily="18" charset="0"/>
                  </a:rPr>
                  <a:t> </a:t>
                </a:r>
                <a:r>
                  <a:rPr lang="cs-CZ" i="1" dirty="0" smtClean="0">
                    <a:solidFill>
                      <a:srgbClr val="0070C0"/>
                    </a:solidFill>
                    <a:latin typeface="Book Antiqua" pitchFamily="18" charset="0"/>
                  </a:rPr>
                  <a:t>x </a:t>
                </a:r>
                <a:r>
                  <a:rPr lang="cs-CZ" i="1" dirty="0">
                    <a:solidFill>
                      <a:schemeClr val="tx1"/>
                    </a:solidFill>
                    <a:latin typeface="Book Antiqua" pitchFamily="18" charset="0"/>
                  </a:rPr>
                  <a:t>– </a:t>
                </a:r>
                <a:r>
                  <a:rPr lang="cs-CZ" i="1" dirty="0" err="1" smtClean="0">
                    <a:solidFill>
                      <a:schemeClr val="tx1"/>
                    </a:solidFill>
                    <a:latin typeface="Book Antiqua" pitchFamily="18" charset="0"/>
                  </a:rPr>
                  <a:t>w</a:t>
                </a:r>
                <a:r>
                  <a:rPr lang="cs-CZ" i="1" dirty="0" err="1" smtClean="0">
                    <a:solidFill>
                      <a:srgbClr val="0070C0"/>
                    </a:solidFill>
                    <a:latin typeface="Book Antiqua" pitchFamily="18" charset="0"/>
                  </a:rPr>
                  <a:t>t</a:t>
                </a:r>
                <a:r>
                  <a:rPr lang="cs-CZ" i="1" dirty="0" smtClean="0">
                    <a:solidFill>
                      <a:srgbClr val="0070C0"/>
                    </a:solidFill>
                    <a:latin typeface="Book Antiqua" pitchFamily="18" charset="0"/>
                  </a:rPr>
                  <a:t>   </a:t>
                </a:r>
                <a:r>
                  <a:rPr lang="cs-CZ" dirty="0" smtClean="0">
                    <a:solidFill>
                      <a:schemeClr val="tx1"/>
                    </a:solidFill>
                    <a:latin typeface="Book Antiqua" pitchFamily="18" charset="0"/>
                  </a:rPr>
                  <a:t>(</a:t>
                </a:r>
                <a:r>
                  <a:rPr lang="cs-CZ" dirty="0" smtClean="0">
                    <a:solidFill>
                      <a:srgbClr val="FF0000"/>
                    </a:solidFill>
                    <a:latin typeface="Book Antiqua" pitchFamily="18" charset="0"/>
                  </a:rPr>
                  <a:t>méně</a:t>
                </a:r>
                <a:r>
                  <a:rPr lang="cs-CZ" dirty="0" smtClean="0">
                    <a:solidFill>
                      <a:schemeClr val="tx1"/>
                    </a:solidFill>
                    <a:latin typeface="Book Antiqua" pitchFamily="18" charset="0"/>
                  </a:rPr>
                  <a:t> – s časem se tam blíží) </a:t>
                </a:r>
                <a:endParaRPr lang="cs-CZ" dirty="0">
                  <a:solidFill>
                    <a:schemeClr val="tx1"/>
                  </a:solidFill>
                  <a:latin typeface="Book Antiqua" pitchFamily="18" charset="0"/>
                </a:endParaRPr>
              </a:p>
              <a:p>
                <a:pPr eaLnBrk="1" hangingPunct="1">
                  <a:lnSpc>
                    <a:spcPct val="90000"/>
                  </a:lnSpc>
                  <a:buFont typeface="Arial" charset="0"/>
                  <a:buNone/>
                  <a:defRPr/>
                </a:pPr>
                <a:r>
                  <a:rPr lang="cs-CZ" i="1" dirty="0" smtClean="0">
                    <a:solidFill>
                      <a:srgbClr val="FF0000"/>
                    </a:solidFill>
                    <a:latin typeface="Book Antiqua" pitchFamily="18" charset="0"/>
                  </a:rPr>
                  <a:t>t‘  </a:t>
                </a:r>
                <a:r>
                  <a:rPr lang="cs-CZ" i="1" dirty="0">
                    <a:solidFill>
                      <a:schemeClr val="tx1"/>
                    </a:solidFill>
                    <a:latin typeface="Book Antiqua" pitchFamily="18" charset="0"/>
                  </a:rPr>
                  <a:t>= </a:t>
                </a:r>
                <a:r>
                  <a:rPr lang="cs-CZ" i="1" dirty="0" smtClean="0">
                    <a:solidFill>
                      <a:srgbClr val="0070C0"/>
                    </a:solidFill>
                    <a:latin typeface="Book Antiqua" pitchFamily="18" charset="0"/>
                  </a:rPr>
                  <a:t>t</a:t>
                </a:r>
                <a:endParaRPr lang="cs-CZ" i="1" dirty="0">
                  <a:solidFill>
                    <a:srgbClr val="0070C0"/>
                  </a:solidFill>
                  <a:latin typeface="Book Antiqua" pitchFamily="18" charset="0"/>
                </a:endParaRPr>
              </a:p>
              <a:p>
                <a:pPr eaLnBrk="1" hangingPunct="1">
                  <a:lnSpc>
                    <a:spcPct val="90000"/>
                  </a:lnSpc>
                  <a:buFont typeface="Arial" charset="0"/>
                  <a:buNone/>
                  <a:defRPr/>
                </a:pPr>
                <a:r>
                  <a:rPr lang="cs-CZ" dirty="0" smtClean="0">
                    <a:solidFill>
                      <a:schemeClr val="tx1"/>
                    </a:solidFill>
                    <a:latin typeface="Book Antiqua" pitchFamily="18" charset="0"/>
                  </a:rPr>
                  <a:t>Odtud plyne </a:t>
                </a:r>
                <a:endParaRPr lang="cs-CZ" i="1" dirty="0" smtClean="0">
                  <a:solidFill>
                    <a:srgbClr val="FF0000"/>
                  </a:solidFill>
                  <a:latin typeface="Book Antiqua" pitchFamily="18" charset="0"/>
                </a:endParaRPr>
              </a:p>
              <a:p>
                <a:pPr eaLnBrk="1" hangingPunct="1">
                  <a:lnSpc>
                    <a:spcPct val="90000"/>
                  </a:lnSpc>
                  <a:buFont typeface="Arial" charset="0"/>
                  <a:buNone/>
                  <a:defRPr/>
                </a:pPr>
                <a:r>
                  <a:rPr lang="cs-CZ" i="1" dirty="0" smtClean="0">
                    <a:solidFill>
                      <a:srgbClr val="FF0000"/>
                    </a:solidFill>
                    <a:latin typeface="Book Antiqua" pitchFamily="18" charset="0"/>
                  </a:rPr>
                  <a:t>v‘ </a:t>
                </a:r>
                <a:r>
                  <a:rPr lang="cs-CZ" i="1" dirty="0">
                    <a:solidFill>
                      <a:schemeClr val="tx1"/>
                    </a:solidFill>
                    <a:latin typeface="Book Antiqua" pitchFamily="18" charset="0"/>
                  </a:rPr>
                  <a:t>=</a:t>
                </a:r>
                <a:r>
                  <a:rPr lang="cs-CZ" i="1" dirty="0" smtClean="0">
                    <a:solidFill>
                      <a:srgbClr val="FF0000"/>
                    </a:solidFill>
                    <a:latin typeface="Book Antiqua" pitchFamily="18" charset="0"/>
                  </a:rPr>
                  <a:t> </a:t>
                </a:r>
                <a:r>
                  <a:rPr lang="cs-CZ" i="1" dirty="0" smtClean="0">
                    <a:solidFill>
                      <a:schemeClr val="tx1"/>
                    </a:solidFill>
                    <a:latin typeface="Book Antiqua" pitchFamily="18" charset="0"/>
                  </a:rPr>
                  <a:t> </a:t>
                </a:r>
                <a:r>
                  <a:rPr lang="cs-CZ" i="1" dirty="0">
                    <a:solidFill>
                      <a:srgbClr val="0070C0"/>
                    </a:solidFill>
                    <a:latin typeface="Book Antiqua" pitchFamily="18" charset="0"/>
                  </a:rPr>
                  <a:t>v – </a:t>
                </a:r>
                <a:r>
                  <a:rPr lang="cs-CZ" i="1" dirty="0">
                    <a:solidFill>
                      <a:schemeClr val="tx1"/>
                    </a:solidFill>
                    <a:latin typeface="Book Antiqua" pitchFamily="18" charset="0"/>
                  </a:rPr>
                  <a:t>w</a:t>
                </a:r>
                <a:r>
                  <a:rPr lang="cs-CZ" i="1" dirty="0">
                    <a:solidFill>
                      <a:srgbClr val="0070C0"/>
                    </a:solidFill>
                    <a:latin typeface="Book Antiqua" pitchFamily="18" charset="0"/>
                  </a:rPr>
                  <a:t> </a:t>
                </a:r>
              </a:p>
              <a:p>
                <a:pPr eaLnBrk="1" hangingPunct="1">
                  <a:lnSpc>
                    <a:spcPct val="90000"/>
                  </a:lnSpc>
                  <a:buFont typeface="Arial" charset="0"/>
                  <a:buNone/>
                  <a:defRPr/>
                </a:pPr>
                <a:r>
                  <a:rPr lang="cs-CZ" sz="2000" dirty="0" smtClean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Gal. </a:t>
                </a:r>
                <a:r>
                  <a:rPr lang="cs-CZ" sz="2000" dirty="0" err="1" smtClean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trafo</a:t>
                </a:r>
                <a:r>
                  <a:rPr lang="cs-CZ" sz="2000" dirty="0" smtClean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je lineární: rovnoměrný přímočarý pohyb je takový pro oba</a:t>
                </a:r>
                <a:endParaRPr lang="cs-CZ" sz="2000" dirty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eaLnBrk="1" hangingPunct="1">
                  <a:lnSpc>
                    <a:spcPct val="90000"/>
                  </a:lnSpc>
                  <a:buFont typeface="Arial" charset="0"/>
                  <a:buNone/>
                  <a:defRPr/>
                </a:pPr>
                <a:r>
                  <a:rPr lang="cs-CZ" dirty="0" smtClean="0">
                    <a:solidFill>
                      <a:schemeClr val="tx1"/>
                    </a:solidFill>
                    <a:latin typeface="Book Antiqua" pitchFamily="18" charset="0"/>
                  </a:rPr>
                  <a:t> </a:t>
                </a:r>
                <a:r>
                  <a:rPr lang="cs-CZ" sz="2800" dirty="0">
                    <a:solidFill>
                      <a:schemeClr val="tx1"/>
                    </a:solidFill>
                    <a:latin typeface="Book Antiqua" pitchFamily="18" charset="0"/>
                  </a:rPr>
                  <a:t>Platí pro </a:t>
                </a:r>
                <a:r>
                  <a:rPr lang="cs-CZ" sz="2800" i="1" dirty="0">
                    <a:solidFill>
                      <a:schemeClr val="tx1"/>
                    </a:solidFill>
                    <a:latin typeface="Book Antiqua" pitchFamily="18" charset="0"/>
                  </a:rPr>
                  <a:t>w</a:t>
                </a:r>
                <a:r>
                  <a:rPr lang="cs-CZ" sz="2800" dirty="0">
                    <a:solidFill>
                      <a:schemeClr val="tx1"/>
                    </a:solidFill>
                    <a:latin typeface="Book Antiqua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cs-CZ" sz="28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≪</m:t>
                    </m:r>
                    <m:r>
                      <a:rPr lang="cs-CZ" sz="28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cs-CZ" sz="2800" dirty="0">
                    <a:solidFill>
                      <a:schemeClr val="tx1"/>
                    </a:solidFill>
                    <a:latin typeface="Book Antiqua" pitchFamily="18" charset="0"/>
                  </a:rPr>
                  <a:t> (≈ 300 000 km/s, </a:t>
                </a:r>
                <a:r>
                  <a:rPr lang="cs-CZ" sz="2800" b="1" i="1" dirty="0">
                    <a:solidFill>
                      <a:srgbClr val="00B050"/>
                    </a:solidFill>
                    <a:latin typeface="Book Antiqua" pitchFamily="18" charset="0"/>
                  </a:rPr>
                  <a:t>světelná rychlost</a:t>
                </a:r>
                <a:r>
                  <a:rPr lang="cs-CZ" sz="2800" dirty="0">
                    <a:solidFill>
                      <a:schemeClr val="tx1"/>
                    </a:solidFill>
                    <a:latin typeface="Book Antiqua" pitchFamily="18" charset="0"/>
                  </a:rPr>
                  <a:t>)</a:t>
                </a: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10718" y="1455721"/>
                <a:ext cx="8677707" cy="5018103"/>
              </a:xfrm>
              <a:blipFill rotWithShape="0">
                <a:blip r:embed="rId4"/>
                <a:stretch>
                  <a:fillRect l="-1827" t="-255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30213" y="396875"/>
            <a:ext cx="663194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Zatím (klasická mechanika)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4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5701119" y="1920241"/>
            <a:ext cx="940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>
                <a:solidFill>
                  <a:srgbClr val="0070C0"/>
                </a:solidFill>
                <a:latin typeface="Book Antiqua" pitchFamily="18" charset="0"/>
              </a:rPr>
              <a:t>w</a:t>
            </a:r>
            <a:endParaRPr lang="cs-CZ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61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310718" y="1455721"/>
                <a:ext cx="8677707" cy="5018103"/>
              </a:xfrm>
            </p:spPr>
            <p:txBody>
              <a:bodyPr>
                <a:normAutofit/>
              </a:bodyPr>
              <a:lstStyle/>
              <a:p>
                <a:pPr eaLnBrk="1" hangingPunct="1">
                  <a:lnSpc>
                    <a:spcPct val="90000"/>
                  </a:lnSpc>
                  <a:buFont typeface="Arial" charset="0"/>
                  <a:buNone/>
                  <a:defRPr/>
                </a:pPr>
                <a:r>
                  <a:rPr lang="cs-CZ" dirty="0">
                    <a:solidFill>
                      <a:schemeClr val="tx1"/>
                    </a:solidFill>
                    <a:latin typeface="Book Antiqua" pitchFamily="18" charset="0"/>
                    <a:sym typeface="Wingdings" panose="05000000000000000000" pitchFamily="2" charset="2"/>
                  </a:rPr>
                  <a:t> Pro </a:t>
                </a:r>
                <a:r>
                  <a:rPr lang="cs-CZ" i="1" dirty="0">
                    <a:solidFill>
                      <a:schemeClr val="tx1"/>
                    </a:solidFill>
                    <a:latin typeface="Book Antiqua" pitchFamily="18" charset="0"/>
                    <a:sym typeface="Wingdings" panose="05000000000000000000" pitchFamily="2" charset="2"/>
                  </a:rPr>
                  <a:t>w</a:t>
                </a:r>
                <a14:m>
                  <m:oMath xmlns:m="http://schemas.openxmlformats.org/officeDocument/2006/math">
                    <m:r>
                      <a:rPr lang="cs-CZ" b="0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 </m:t>
                    </m:r>
                    <m:r>
                      <a:rPr lang="cs-CZ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≈</m:t>
                    </m:r>
                    <m:r>
                      <a:rPr lang="cs-CZ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𝑐</m:t>
                    </m:r>
                  </m:oMath>
                </a14:m>
                <a:r>
                  <a:rPr lang="cs-CZ" dirty="0">
                    <a:solidFill>
                      <a:schemeClr val="tx1"/>
                    </a:solidFill>
                    <a:latin typeface="Book Antiqua" pitchFamily="18" charset="0"/>
                    <a:sym typeface="Wingdings" panose="05000000000000000000" pitchFamily="2" charset="2"/>
                  </a:rPr>
                  <a:t> to je jinak</a:t>
                </a:r>
                <a:endParaRPr lang="cs-CZ" dirty="0">
                  <a:solidFill>
                    <a:schemeClr val="tx1"/>
                  </a:solidFill>
                  <a:latin typeface="Book Antiqua" pitchFamily="18" charset="0"/>
                </a:endParaRPr>
              </a:p>
              <a:p>
                <a:pPr eaLnBrk="1" hangingPunct="1">
                  <a:lnSpc>
                    <a:spcPct val="90000"/>
                  </a:lnSpc>
                  <a:defRPr/>
                </a:pPr>
                <a:r>
                  <a:rPr lang="cs-CZ" sz="2800" dirty="0">
                    <a:solidFill>
                      <a:schemeClr val="tx1"/>
                    </a:solidFill>
                    <a:latin typeface="Book Antiqua" pitchFamily="18" charset="0"/>
                  </a:rPr>
                  <a:t>velikost </a:t>
                </a:r>
                <a:r>
                  <a:rPr lang="cs-CZ" sz="2800" dirty="0">
                    <a:solidFill>
                      <a:srgbClr val="00B050"/>
                    </a:solidFill>
                    <a:latin typeface="Book Antiqua" pitchFamily="18" charset="0"/>
                  </a:rPr>
                  <a:t>rychlosti světla</a:t>
                </a:r>
                <a:r>
                  <a:rPr lang="cs-CZ" sz="2800" dirty="0">
                    <a:solidFill>
                      <a:srgbClr val="FF3300"/>
                    </a:solidFill>
                    <a:latin typeface="Book Antiqua" pitchFamily="18" charset="0"/>
                  </a:rPr>
                  <a:t> </a:t>
                </a:r>
                <a:r>
                  <a:rPr lang="cs-CZ" sz="2800" dirty="0">
                    <a:solidFill>
                      <a:schemeClr val="tx1"/>
                    </a:solidFill>
                    <a:latin typeface="Book Antiqua" pitchFamily="18" charset="0"/>
                  </a:rPr>
                  <a:t>ve vakuu je </a:t>
                </a:r>
                <a:r>
                  <a:rPr lang="cs-CZ" sz="2800" dirty="0">
                    <a:solidFill>
                      <a:srgbClr val="00B050"/>
                    </a:solidFill>
                    <a:latin typeface="Book Antiqua" pitchFamily="18" charset="0"/>
                  </a:rPr>
                  <a:t>vždy </a:t>
                </a:r>
                <a:r>
                  <a:rPr lang="cs-CZ" sz="2800" i="1" dirty="0">
                    <a:solidFill>
                      <a:srgbClr val="00B050"/>
                    </a:solidFill>
                    <a:latin typeface="Book Antiqua" pitchFamily="18" charset="0"/>
                  </a:rPr>
                  <a:t>c</a:t>
                </a:r>
                <a:r>
                  <a:rPr lang="cs-CZ" sz="2800" dirty="0">
                    <a:solidFill>
                      <a:schemeClr val="tx1"/>
                    </a:solidFill>
                    <a:latin typeface="Book Antiqua" pitchFamily="18" charset="0"/>
                  </a:rPr>
                  <a:t>;</a:t>
                </a:r>
              </a:p>
              <a:p>
                <a:pPr lvl="1" eaLnBrk="1" hangingPunct="1">
                  <a:lnSpc>
                    <a:spcPct val="90000"/>
                  </a:lnSpc>
                  <a:defRPr/>
                </a:pPr>
                <a:r>
                  <a:rPr lang="cs-CZ" sz="2400" dirty="0">
                    <a:solidFill>
                      <a:schemeClr val="tx1"/>
                    </a:solidFill>
                    <a:latin typeface="Book Antiqua" pitchFamily="18" charset="0"/>
                  </a:rPr>
                  <a:t>nezávisí na </a:t>
                </a:r>
                <a:r>
                  <a:rPr lang="cs-CZ" sz="2400" dirty="0">
                    <a:solidFill>
                      <a:srgbClr val="00B050"/>
                    </a:solidFill>
                    <a:latin typeface="Book Antiqua" pitchFamily="18" charset="0"/>
                  </a:rPr>
                  <a:t>zdroji</a:t>
                </a:r>
                <a:r>
                  <a:rPr lang="cs-CZ" sz="2400" dirty="0">
                    <a:solidFill>
                      <a:schemeClr val="tx1"/>
                    </a:solidFill>
                    <a:latin typeface="Book Antiqua" pitchFamily="18" charset="0"/>
                  </a:rPr>
                  <a:t> (Země, Slunce, </a:t>
                </a:r>
                <a:r>
                  <a:rPr lang="cs-CZ" sz="2400" dirty="0" err="1">
                    <a:solidFill>
                      <a:schemeClr val="tx1"/>
                    </a:solidFill>
                    <a:latin typeface="Book Antiqua" pitchFamily="18" charset="0"/>
                  </a:rPr>
                  <a:t>Sirius</a:t>
                </a:r>
                <a:r>
                  <a:rPr lang="cs-CZ" sz="2400" dirty="0">
                    <a:solidFill>
                      <a:schemeClr val="tx1"/>
                    </a:solidFill>
                    <a:latin typeface="Book Antiqua" pitchFamily="18" charset="0"/>
                  </a:rPr>
                  <a:t>)</a:t>
                </a:r>
                <a:r>
                  <a:rPr lang="cs-CZ" sz="2400" i="1" dirty="0">
                    <a:solidFill>
                      <a:schemeClr val="tx1"/>
                    </a:solidFill>
                    <a:latin typeface="Book Antiqua" panose="02040602050305030304" pitchFamily="18" charset="0"/>
                    <a:ea typeface="Cambria Math" panose="02040503050406030204" pitchFamily="18" charset="0"/>
                  </a:rPr>
                  <a:t>;</a:t>
                </a:r>
              </a:p>
              <a:p>
                <a:pPr lvl="1" eaLnBrk="1" hangingPunct="1">
                  <a:lnSpc>
                    <a:spcPct val="90000"/>
                  </a:lnSpc>
                  <a:defRPr/>
                </a:pPr>
                <a:r>
                  <a:rPr lang="cs-CZ" sz="2400" dirty="0">
                    <a:solidFill>
                      <a:schemeClr val="tx1"/>
                    </a:solidFill>
                    <a:latin typeface="Book Antiqua" pitchFamily="18" charset="0"/>
                  </a:rPr>
                  <a:t>nezávisí na  </a:t>
                </a:r>
                <a:r>
                  <a:rPr lang="cs-CZ" sz="2400" dirty="0">
                    <a:solidFill>
                      <a:srgbClr val="00B050"/>
                    </a:solidFill>
                    <a:latin typeface="Book Antiqua" pitchFamily="18" charset="0"/>
                  </a:rPr>
                  <a:t>směru</a:t>
                </a:r>
                <a:r>
                  <a:rPr lang="cs-CZ" sz="2400" dirty="0">
                    <a:solidFill>
                      <a:schemeClr val="tx1"/>
                    </a:solidFill>
                    <a:latin typeface="Book Antiqua" pitchFamily="18" charset="0"/>
                  </a:rPr>
                  <a:t> letu světla</a:t>
                </a:r>
                <a:r>
                  <a:rPr lang="cs-CZ" sz="2400" i="1" dirty="0">
                    <a:solidFill>
                      <a:schemeClr val="tx1"/>
                    </a:solidFill>
                    <a:latin typeface="Book Antiqua" pitchFamily="18" charset="0"/>
                  </a:rPr>
                  <a:t>;</a:t>
                </a:r>
                <a:endParaRPr lang="cs-CZ" sz="2400" dirty="0">
                  <a:solidFill>
                    <a:schemeClr val="tx1"/>
                  </a:solidFill>
                  <a:latin typeface="Book Antiqua" pitchFamily="18" charset="0"/>
                </a:endParaRPr>
              </a:p>
              <a:p>
                <a:pPr lvl="1" eaLnBrk="1" hangingPunct="1">
                  <a:lnSpc>
                    <a:spcPct val="90000"/>
                  </a:lnSpc>
                  <a:defRPr/>
                </a:pPr>
                <a:r>
                  <a:rPr lang="cs-CZ" sz="2400" dirty="0">
                    <a:solidFill>
                      <a:schemeClr val="tx1"/>
                    </a:solidFill>
                    <a:latin typeface="Book Antiqua" pitchFamily="18" charset="0"/>
                  </a:rPr>
                  <a:t>je stejná pro mě i pro přítele; </a:t>
                </a:r>
                <a:r>
                  <a:rPr lang="cs-CZ" sz="2400" i="1" dirty="0">
                    <a:solidFill>
                      <a:srgbClr val="FF0000"/>
                    </a:solidFill>
                    <a:latin typeface="Book Antiqua" pitchFamily="18" charset="0"/>
                  </a:rPr>
                  <a:t>c</a:t>
                </a:r>
                <a:r>
                  <a:rPr lang="cs-CZ" sz="2400" i="1" dirty="0">
                    <a:solidFill>
                      <a:srgbClr val="00B050"/>
                    </a:solidFill>
                    <a:latin typeface="Book Antiqua" pitchFamily="18" charset="0"/>
                  </a:rPr>
                  <a:t> </a:t>
                </a:r>
                <a:r>
                  <a:rPr lang="cs-CZ" sz="2400" i="1" dirty="0" smtClean="0">
                    <a:solidFill>
                      <a:srgbClr val="00B050"/>
                    </a:solidFill>
                    <a:latin typeface="Book Antiqua" pitchFamily="18" charset="0"/>
                  </a:rPr>
                  <a:t>= </a:t>
                </a:r>
                <a:r>
                  <a:rPr lang="cs-CZ" sz="2400" i="1" dirty="0" smtClean="0">
                    <a:solidFill>
                      <a:srgbClr val="0070C0"/>
                    </a:solidFill>
                    <a:latin typeface="Book Antiqua" pitchFamily="18" charset="0"/>
                  </a:rPr>
                  <a:t>c‘</a:t>
                </a:r>
                <a:r>
                  <a:rPr lang="cs-CZ" sz="2400" i="1" dirty="0" smtClean="0">
                    <a:solidFill>
                      <a:schemeClr val="tx1"/>
                    </a:solidFill>
                    <a:latin typeface="Book Antiqua" pitchFamily="18" charset="0"/>
                  </a:rPr>
                  <a:t> </a:t>
                </a:r>
                <a:r>
                  <a:rPr lang="cs-CZ" sz="2400" dirty="0" smtClean="0">
                    <a:solidFill>
                      <a:schemeClr val="tx1"/>
                    </a:solidFill>
                    <a:latin typeface="Book Antiqua" pitchFamily="18" charset="0"/>
                  </a:rPr>
                  <a:t>≠ </a:t>
                </a:r>
                <a:r>
                  <a:rPr lang="cs-CZ" sz="2400" i="1" dirty="0">
                    <a:solidFill>
                      <a:srgbClr val="FF0000"/>
                    </a:solidFill>
                    <a:latin typeface="Book Antiqua" pitchFamily="18" charset="0"/>
                  </a:rPr>
                  <a:t>c - </a:t>
                </a:r>
                <a:r>
                  <a:rPr lang="cs-CZ" sz="2400" i="1" dirty="0" smtClean="0">
                    <a:solidFill>
                      <a:srgbClr val="FF0000"/>
                    </a:solidFill>
                    <a:latin typeface="Book Antiqua" pitchFamily="18" charset="0"/>
                  </a:rPr>
                  <a:t>w</a:t>
                </a:r>
                <a:endParaRPr lang="cs-CZ" sz="2400" i="1" dirty="0">
                  <a:solidFill>
                    <a:srgbClr val="FF0000"/>
                  </a:solidFill>
                  <a:latin typeface="Book Antiqua" pitchFamily="18" charset="0"/>
                </a:endParaRP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10718" y="1455721"/>
                <a:ext cx="8677707" cy="5018103"/>
              </a:xfrm>
              <a:blipFill rotWithShape="0">
                <a:blip r:embed="rId3"/>
                <a:stretch>
                  <a:fillRect l="-1827" t="-291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30213" y="396875"/>
            <a:ext cx="313098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Co je nového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5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245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0718" y="1455721"/>
            <a:ext cx="8677707" cy="501810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None/>
              <a:defRPr/>
            </a:pPr>
            <a:r>
              <a:rPr lang="cs-CZ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Historická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(kolem 1900):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dirty="0" err="1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Michelson</a:t>
            </a:r>
            <a:r>
              <a:rPr lang="cs-CZ" sz="2800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 – Morley:</a:t>
            </a:r>
            <a:r>
              <a:rPr lang="cs-CZ" sz="2800" dirty="0">
                <a:solidFill>
                  <a:srgbClr val="FF3300"/>
                </a:solidFill>
                <a:latin typeface="Book Antiqua" pitchFamily="18" charset="0"/>
                <a:sym typeface="Wingdings" panose="05000000000000000000" pitchFamily="2" charset="2"/>
              </a:rPr>
              <a:t> </a:t>
            </a:r>
            <a:r>
              <a:rPr lang="cs-CZ" sz="2800" i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w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= 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  <a:sym typeface="Symbol" panose="05050102010706020507" pitchFamily="18" charset="2"/>
              </a:rPr>
              <a:t>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30 km/s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Lorentzova transformace </a:t>
            </a:r>
            <a:r>
              <a:rPr lang="cs-CZ" sz="1800" dirty="0" err="1">
                <a:solidFill>
                  <a:srgbClr val="7030A0"/>
                </a:solidFill>
                <a:latin typeface="Book Antiqua" pitchFamily="18" charset="0"/>
                <a:sym typeface="Wingdings" panose="05000000000000000000" pitchFamily="2" charset="2"/>
              </a:rPr>
              <a:t>elmg</a:t>
            </a:r>
            <a:r>
              <a:rPr lang="cs-CZ" sz="1800" dirty="0">
                <a:solidFill>
                  <a:srgbClr val="7030A0"/>
                </a:solidFill>
                <a:latin typeface="Book Antiqua" pitchFamily="18" charset="0"/>
                <a:sym typeface="Wingdings" panose="05000000000000000000" pitchFamily="2" charset="2"/>
              </a:rPr>
              <a:t>. pole v Maxwellových rovnicích</a:t>
            </a:r>
            <a:endParaRPr lang="cs-CZ" sz="1800" dirty="0">
              <a:solidFill>
                <a:srgbClr val="7030A0"/>
              </a:solidFill>
              <a:latin typeface="Book Antiqua" pitchFamily="18" charset="0"/>
            </a:endParaRP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sz="3500" dirty="0">
                <a:solidFill>
                  <a:srgbClr val="00B050"/>
                </a:solidFill>
                <a:latin typeface="Book Antiqua" pitchFamily="18" charset="0"/>
              </a:rPr>
              <a:t>Novější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1964: piony s </a:t>
            </a:r>
            <a:r>
              <a:rPr lang="cs-CZ" sz="2800" i="1" dirty="0">
                <a:solidFill>
                  <a:schemeClr val="tx1"/>
                </a:solidFill>
                <a:latin typeface="Book Antiqua" pitchFamily="18" charset="0"/>
              </a:rPr>
              <a:t>w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=0,999 975 </a:t>
            </a:r>
            <a:r>
              <a:rPr lang="cs-CZ" sz="2800" i="1" dirty="0">
                <a:solidFill>
                  <a:schemeClr val="tx1"/>
                </a:solidFill>
                <a:latin typeface="Book Antiqua" pitchFamily="18" charset="0"/>
              </a:rPr>
              <a:t>c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 dávají </a:t>
            </a:r>
            <a:r>
              <a:rPr lang="el-GR" sz="28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γ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 s </a:t>
            </a:r>
            <a:r>
              <a:rPr lang="cs-CZ" sz="2800" i="1" dirty="0">
                <a:solidFill>
                  <a:srgbClr val="00B050"/>
                </a:solidFill>
                <a:latin typeface="Book Antiqua" pitchFamily="18" charset="0"/>
              </a:rPr>
              <a:t>c</a:t>
            </a:r>
            <a:r>
              <a:rPr lang="cs-CZ" sz="2800" dirty="0">
                <a:solidFill>
                  <a:srgbClr val="00B050"/>
                </a:solidFill>
                <a:latin typeface="Book Antiqua" pitchFamily="18" charset="0"/>
              </a:rPr>
              <a:t>, nikoli </a:t>
            </a:r>
            <a:r>
              <a:rPr lang="cs-CZ" sz="2800" i="1" dirty="0" err="1">
                <a:solidFill>
                  <a:srgbClr val="00B050"/>
                </a:solidFill>
                <a:latin typeface="Book Antiqua" pitchFamily="18" charset="0"/>
              </a:rPr>
              <a:t>c+w</a:t>
            </a:r>
            <a:endParaRPr lang="cs-CZ" sz="2800" i="1" dirty="0">
              <a:solidFill>
                <a:srgbClr val="00B050"/>
              </a:solidFill>
              <a:latin typeface="Book Antiqua" panose="02040602050305030304" pitchFamily="18" charset="0"/>
              <a:ea typeface="Cambria Math" panose="02040503050406030204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dirty="0" err="1">
                <a:solidFill>
                  <a:schemeClr val="tx1"/>
                </a:solidFill>
                <a:latin typeface="Book Antiqua" pitchFamily="18" charset="0"/>
              </a:rPr>
              <a:t>miony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 s poločasem </a:t>
            </a:r>
            <a:r>
              <a:rPr lang="cs-CZ" sz="2800" dirty="0">
                <a:solidFill>
                  <a:srgbClr val="FF0000"/>
                </a:solidFill>
                <a:latin typeface="Book Antiqua" pitchFamily="18" charset="0"/>
              </a:rPr>
              <a:t>2,2 </a:t>
            </a:r>
            <a:r>
              <a:rPr lang="cs-CZ" sz="2800" dirty="0">
                <a:solidFill>
                  <a:srgbClr val="FF0000"/>
                </a:solidFill>
                <a:latin typeface="Book Antiqua" pitchFamily="18" charset="0"/>
                <a:sym typeface="Symbol" panose="05050102010706020507" pitchFamily="18" charset="2"/>
              </a:rPr>
              <a:t></a:t>
            </a:r>
            <a:r>
              <a:rPr lang="cs-CZ" sz="2800" dirty="0">
                <a:solidFill>
                  <a:srgbClr val="FF0000"/>
                </a:solidFill>
                <a:latin typeface="Book Antiqua" pitchFamily="18" charset="0"/>
              </a:rPr>
              <a:t>s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 letí (naši) dobu </a:t>
            </a:r>
            <a:r>
              <a:rPr lang="cs-CZ" sz="2800" dirty="0">
                <a:solidFill>
                  <a:srgbClr val="00B0F0"/>
                </a:solidFill>
                <a:latin typeface="Book Antiqua" pitchFamily="18" charset="0"/>
              </a:rPr>
              <a:t>60 </a:t>
            </a:r>
            <a:r>
              <a:rPr lang="cs-CZ" sz="2800" dirty="0">
                <a:solidFill>
                  <a:srgbClr val="00B0F0"/>
                </a:solidFill>
                <a:latin typeface="Book Antiqua" pitchFamily="18" charset="0"/>
                <a:sym typeface="Symbol" panose="05050102010706020507" pitchFamily="18" charset="2"/>
              </a:rPr>
              <a:t></a:t>
            </a:r>
            <a:r>
              <a:rPr lang="cs-CZ" sz="2800" dirty="0">
                <a:solidFill>
                  <a:srgbClr val="00B0F0"/>
                </a:solidFill>
                <a:latin typeface="Book Antiqua" pitchFamily="18" charset="0"/>
              </a:rPr>
              <a:t>s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2010: </a:t>
            </a:r>
            <a:r>
              <a:rPr lang="cs-CZ" sz="2800" dirty="0" err="1">
                <a:solidFill>
                  <a:schemeClr val="tx1"/>
                </a:solidFill>
                <a:latin typeface="Book Antiqua" pitchFamily="18" charset="0"/>
              </a:rPr>
              <a:t>Hafele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 – </a:t>
            </a:r>
            <a:r>
              <a:rPr lang="cs-CZ" sz="2800" dirty="0" err="1">
                <a:solidFill>
                  <a:schemeClr val="tx1"/>
                </a:solidFill>
                <a:latin typeface="Book Antiqua" pitchFamily="18" charset="0"/>
              </a:rPr>
              <a:t>Keating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: atomové hodiny při letu kolem Země </a:t>
            </a:r>
            <a:r>
              <a:rPr lang="cs-CZ" sz="2800" dirty="0">
                <a:solidFill>
                  <a:srgbClr val="FF0000"/>
                </a:solidFill>
                <a:latin typeface="Book Antiqua" pitchFamily="18" charset="0"/>
              </a:rPr>
              <a:t>stárnou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 oproti stojícím </a:t>
            </a:r>
            <a:r>
              <a:rPr lang="cs-CZ" sz="2800" dirty="0">
                <a:solidFill>
                  <a:srgbClr val="FF0000"/>
                </a:solidFill>
                <a:latin typeface="Book Antiqua" pitchFamily="18" charset="0"/>
              </a:rPr>
              <a:t>méně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; klasicky </a:t>
            </a:r>
            <a:r>
              <a:rPr lang="cs-CZ" sz="2800" dirty="0">
                <a:solidFill>
                  <a:srgbClr val="00B0F0"/>
                </a:solidFill>
                <a:latin typeface="Book Antiqua" pitchFamily="18" charset="0"/>
              </a:rPr>
              <a:t>0 </a:t>
            </a:r>
            <a:r>
              <a:rPr lang="cs-CZ" sz="2800" dirty="0" err="1">
                <a:solidFill>
                  <a:srgbClr val="00B0F0"/>
                </a:solidFill>
                <a:latin typeface="Book Antiqua" pitchFamily="18" charset="0"/>
              </a:rPr>
              <a:t>ns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, STR+OTR </a:t>
            </a:r>
            <a:r>
              <a:rPr lang="cs-CZ" sz="2800" dirty="0">
                <a:solidFill>
                  <a:srgbClr val="00B0F0"/>
                </a:solidFill>
                <a:latin typeface="Book Antiqua" pitchFamily="18" charset="0"/>
              </a:rPr>
              <a:t>(246 </a:t>
            </a:r>
            <a:r>
              <a:rPr lang="cs-CZ" sz="2800" dirty="0">
                <a:solidFill>
                  <a:srgbClr val="00B0F0"/>
                </a:solidFill>
                <a:latin typeface="Book Antiqua" pitchFamily="18" charset="0"/>
                <a:sym typeface="Symbol" panose="05050102010706020507" pitchFamily="18" charset="2"/>
              </a:rPr>
              <a:t> </a:t>
            </a:r>
            <a:r>
              <a:rPr lang="cs-CZ" sz="2800" dirty="0">
                <a:solidFill>
                  <a:srgbClr val="00B0F0"/>
                </a:solidFill>
                <a:latin typeface="Book Antiqua" pitchFamily="18" charset="0"/>
              </a:rPr>
              <a:t>3) </a:t>
            </a:r>
            <a:r>
              <a:rPr lang="cs-CZ" sz="2800" dirty="0" err="1">
                <a:solidFill>
                  <a:srgbClr val="00B0F0"/>
                </a:solidFill>
                <a:latin typeface="Book Antiqua" pitchFamily="18" charset="0"/>
              </a:rPr>
              <a:t>ns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, pokus </a:t>
            </a:r>
            <a:r>
              <a:rPr lang="cs-CZ" sz="2800" dirty="0">
                <a:solidFill>
                  <a:srgbClr val="00B0F0"/>
                </a:solidFill>
                <a:latin typeface="Book Antiqua" pitchFamily="18" charset="0"/>
              </a:rPr>
              <a:t>(230 </a:t>
            </a:r>
            <a:r>
              <a:rPr lang="cs-CZ" sz="2800" dirty="0">
                <a:solidFill>
                  <a:srgbClr val="00B0F0"/>
                </a:solidFill>
                <a:latin typeface="Book Antiqua" pitchFamily="18" charset="0"/>
                <a:sym typeface="Symbol" panose="05050102010706020507" pitchFamily="18" charset="2"/>
              </a:rPr>
              <a:t> </a:t>
            </a:r>
            <a:r>
              <a:rPr lang="cs-CZ" sz="2800" dirty="0">
                <a:solidFill>
                  <a:srgbClr val="00B0F0"/>
                </a:solidFill>
                <a:latin typeface="Book Antiqua" pitchFamily="18" charset="0"/>
              </a:rPr>
              <a:t>20) </a:t>
            </a:r>
            <a:r>
              <a:rPr lang="cs-CZ" sz="2800" dirty="0" err="1">
                <a:solidFill>
                  <a:srgbClr val="00B0F0"/>
                </a:solidFill>
                <a:latin typeface="Book Antiqua" pitchFamily="18" charset="0"/>
              </a:rPr>
              <a:t>ns</a:t>
            </a:r>
            <a:r>
              <a:rPr lang="cs-CZ" sz="2800" dirty="0">
                <a:solidFill>
                  <a:schemeClr val="tx1"/>
                </a:solidFill>
                <a:latin typeface="Book Antiqua" pitchFamily="18" charset="0"/>
              </a:rPr>
              <a:t>.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30213" y="396875"/>
            <a:ext cx="439254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Ověření stálosti c: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6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093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0718" y="1455721"/>
            <a:ext cx="8799945" cy="501810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- </a:t>
            </a:r>
            <a:r>
              <a:rPr lang="cs-CZ" b="1" i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Stejné zákony</a:t>
            </a:r>
            <a:r>
              <a:rPr lang="cs-CZ" b="1" i="1" dirty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pro mne </a:t>
            </a:r>
            <a:r>
              <a:rPr lang="cs-CZ" b="1" i="1" dirty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S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i pro přítele </a:t>
            </a:r>
            <a:r>
              <a:rPr lang="cs-CZ" b="1" i="1" dirty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S‘</a:t>
            </a:r>
            <a:r>
              <a:rPr lang="cs-CZ" b="1" i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/>
            </a:r>
            <a:br>
              <a:rPr lang="cs-CZ" b="1" i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</a:br>
            <a:endParaRPr lang="cs-CZ" b="1" i="1" dirty="0">
              <a:solidFill>
                <a:schemeClr val="tx1"/>
              </a:solidFill>
              <a:latin typeface="Book Antiqua" pitchFamily="18" charset="0"/>
            </a:endParaRP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sz="2800" dirty="0">
                <a:solidFill>
                  <a:srgbClr val="00B050"/>
                </a:solidFill>
                <a:latin typeface="Book Antiqua" pitchFamily="18" charset="0"/>
              </a:rPr>
              <a:t>- </a:t>
            </a:r>
            <a:r>
              <a:rPr lang="cs-CZ" b="1" i="1" dirty="0">
                <a:solidFill>
                  <a:srgbClr val="00B050"/>
                </a:solidFill>
                <a:latin typeface="Book Antiqua" pitchFamily="18" charset="0"/>
              </a:rPr>
              <a:t>Rychlost c</a:t>
            </a:r>
            <a:r>
              <a:rPr lang="cs-CZ" dirty="0">
                <a:solidFill>
                  <a:srgbClr val="00B050"/>
                </a:solidFill>
                <a:latin typeface="Book Antiqua" pitchFamily="18" charset="0"/>
              </a:rPr>
              <a:t>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je pro nás oba </a:t>
            </a:r>
            <a:r>
              <a:rPr lang="cs-CZ" b="1" i="1" dirty="0">
                <a:solidFill>
                  <a:srgbClr val="00B050"/>
                </a:solidFill>
                <a:latin typeface="Book Antiqua" pitchFamily="18" charset="0"/>
              </a:rPr>
              <a:t>stejná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, nehledě na </a:t>
            </a:r>
            <a:r>
              <a:rPr lang="cs-CZ" i="1" dirty="0">
                <a:solidFill>
                  <a:srgbClr val="0070C0"/>
                </a:solidFill>
                <a:latin typeface="Book Antiqua" pitchFamily="18" charset="0"/>
              </a:rPr>
              <a:t>w</a:t>
            </a:r>
            <a:r>
              <a:rPr lang="cs-CZ" i="1" dirty="0">
                <a:solidFill>
                  <a:schemeClr val="tx1"/>
                </a:solidFill>
                <a:latin typeface="Book Antiqua" pitchFamily="18" charset="0"/>
              </a:rPr>
              <a:t/>
            </a:r>
            <a:br>
              <a:rPr lang="cs-CZ" i="1" dirty="0">
                <a:solidFill>
                  <a:schemeClr val="tx1"/>
                </a:solidFill>
                <a:latin typeface="Book Antiqua" pitchFamily="18" charset="0"/>
              </a:rPr>
            </a:br>
            <a:r>
              <a:rPr lang="cs-CZ" i="1" dirty="0">
                <a:solidFill>
                  <a:schemeClr val="tx1"/>
                </a:solidFill>
                <a:latin typeface="Book Antiqua" pitchFamily="18" charset="0"/>
              </a:rPr>
              <a:t>   </a:t>
            </a:r>
            <a:r>
              <a:rPr lang="cs-CZ" sz="2800" i="1" dirty="0">
                <a:solidFill>
                  <a:schemeClr val="tx1"/>
                </a:solidFill>
                <a:latin typeface="Book Antiqua" pitchFamily="18" charset="0"/>
              </a:rPr>
              <a:t>(to je experimentální fakt – příčina, ne důsledek STR)</a:t>
            </a:r>
            <a:endParaRPr lang="cs-CZ" sz="28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30213" y="396875"/>
            <a:ext cx="831200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Podstata STR: předpokládáme, že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7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200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2443" y="1384299"/>
            <a:ext cx="8799945" cy="7807325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b="1" i="1" dirty="0" err="1" smtClean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Hendrik</a:t>
            </a:r>
            <a:r>
              <a:rPr lang="cs-CZ" b="1" i="1" dirty="0" smtClean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 </a:t>
            </a:r>
            <a:r>
              <a:rPr lang="cs-CZ" b="1" i="1" dirty="0" err="1" smtClean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Antoon</a:t>
            </a:r>
            <a:r>
              <a:rPr lang="cs-CZ" b="1" i="1" dirty="0" smtClean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 </a:t>
            </a:r>
            <a:r>
              <a:rPr lang="cs-CZ" b="1" i="1" dirty="0" err="1" smtClean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Lorentz</a:t>
            </a:r>
            <a:endParaRPr lang="cs-CZ" b="1" i="1" dirty="0" smtClean="0">
              <a:solidFill>
                <a:srgbClr val="FF0000"/>
              </a:solidFill>
              <a:latin typeface="Book Antiqua" pitchFamily="18" charset="0"/>
              <a:sym typeface="Wingdings" panose="05000000000000000000" pitchFamily="2" charset="2"/>
            </a:endParaRP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cs-CZ" b="1" i="1" dirty="0" smtClean="0">
              <a:solidFill>
                <a:srgbClr val="00B050"/>
              </a:solidFill>
              <a:latin typeface="Book Antiqua" pitchFamily="18" charset="0"/>
            </a:endParaRP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sz="2800" b="1" i="1" dirty="0" smtClean="0">
                <a:solidFill>
                  <a:schemeClr val="tx1"/>
                </a:solidFill>
                <a:latin typeface="Book Antiqua" pitchFamily="18" charset="0"/>
              </a:rPr>
              <a:t>Lorentzova transformace</a:t>
            </a:r>
            <a:endParaRPr lang="cs-CZ" sz="2800" b="1" i="1" dirty="0">
              <a:solidFill>
                <a:schemeClr val="tx1"/>
              </a:solidFill>
              <a:latin typeface="Book Antiqua" pitchFamily="18" charset="0"/>
            </a:endParaRP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cs-CZ" b="1" i="1" dirty="0" smtClean="0">
              <a:solidFill>
                <a:srgbClr val="00B050"/>
              </a:solidFill>
              <a:latin typeface="Book Antiqua" pitchFamily="18" charset="0"/>
            </a:endParaRP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cs-CZ" b="1" i="1" dirty="0" smtClean="0">
              <a:solidFill>
                <a:srgbClr val="00B050"/>
              </a:solidFill>
              <a:latin typeface="Book Antiqua" pitchFamily="18" charset="0"/>
            </a:endParaRP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b="1" i="1" dirty="0" err="1" smtClean="0">
                <a:solidFill>
                  <a:srgbClr val="00B050"/>
                </a:solidFill>
                <a:latin typeface="Book Antiqua" pitchFamily="18" charset="0"/>
              </a:rPr>
              <a:t>Jules</a:t>
            </a:r>
            <a:r>
              <a:rPr lang="cs-CZ" b="1" i="1" dirty="0" smtClean="0">
                <a:solidFill>
                  <a:srgbClr val="00B050"/>
                </a:solidFill>
                <a:latin typeface="Book Antiqua" pitchFamily="18" charset="0"/>
              </a:rPr>
              <a:t> </a:t>
            </a:r>
            <a:r>
              <a:rPr lang="cs-CZ" b="1" i="1" dirty="0" err="1" smtClean="0">
                <a:solidFill>
                  <a:srgbClr val="00B050"/>
                </a:solidFill>
                <a:latin typeface="Book Antiqua" pitchFamily="18" charset="0"/>
              </a:rPr>
              <a:t>Henri</a:t>
            </a:r>
            <a:r>
              <a:rPr lang="cs-CZ" b="1" i="1" dirty="0" smtClean="0">
                <a:solidFill>
                  <a:srgbClr val="00B050"/>
                </a:solidFill>
                <a:latin typeface="Book Antiqua" pitchFamily="18" charset="0"/>
              </a:rPr>
              <a:t> </a:t>
            </a:r>
            <a:r>
              <a:rPr lang="cs-CZ" b="1" i="1" dirty="0" err="1" smtClean="0">
                <a:solidFill>
                  <a:srgbClr val="00B050"/>
                </a:solidFill>
                <a:latin typeface="Book Antiqua" pitchFamily="18" charset="0"/>
              </a:rPr>
              <a:t>Poincaré</a:t>
            </a:r>
            <a:r>
              <a:rPr lang="cs-CZ" b="1" i="1" dirty="0" smtClean="0">
                <a:solidFill>
                  <a:srgbClr val="00B050"/>
                </a:solidFill>
                <a:latin typeface="Book Antiqua" pitchFamily="18" charset="0"/>
              </a:rPr>
              <a:t> </a:t>
            </a:r>
            <a:endParaRPr lang="cs-CZ" b="1" i="1" dirty="0">
              <a:solidFill>
                <a:srgbClr val="00B050"/>
              </a:solidFill>
              <a:latin typeface="Book Antiqua" pitchFamily="18" charset="0"/>
            </a:endParaRP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cs-CZ" sz="2800" dirty="0" smtClean="0">
              <a:solidFill>
                <a:srgbClr val="00B050"/>
              </a:solidFill>
              <a:latin typeface="Book Antiqua" pitchFamily="18" charset="0"/>
            </a:endParaRP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sz="2800" b="1" i="1" dirty="0" smtClean="0">
                <a:solidFill>
                  <a:schemeClr val="tx1"/>
                </a:solidFill>
                <a:latin typeface="Book Antiqua" pitchFamily="18" charset="0"/>
              </a:rPr>
              <a:t>současně </a:t>
            </a:r>
            <a:r>
              <a:rPr lang="cs-CZ" sz="2800" b="1" i="1" dirty="0">
                <a:solidFill>
                  <a:schemeClr val="tx1"/>
                </a:solidFill>
                <a:latin typeface="Book Antiqua" pitchFamily="18" charset="0"/>
              </a:rPr>
              <a:t>s </a:t>
            </a:r>
            <a:r>
              <a:rPr lang="cs-CZ" sz="2800" b="1" dirty="0" smtClean="0">
                <a:solidFill>
                  <a:schemeClr val="tx1"/>
                </a:solidFill>
                <a:latin typeface="Book Antiqua" pitchFamily="18" charset="0"/>
              </a:rPr>
              <a:t>Einsteinem</a:t>
            </a:r>
            <a:r>
              <a:rPr lang="cs-CZ" sz="2800" b="1" i="1" dirty="0" smtClean="0">
                <a:solidFill>
                  <a:schemeClr val="tx1"/>
                </a:solidFill>
                <a:latin typeface="Book Antiqua" pitchFamily="18" charset="0"/>
              </a:rPr>
              <a:t> r</a:t>
            </a:r>
            <a:r>
              <a:rPr lang="cs-CZ" sz="2800" b="1" i="1" dirty="0">
                <a:solidFill>
                  <a:schemeClr val="tx1"/>
                </a:solidFill>
                <a:latin typeface="Book Antiqua" pitchFamily="18" charset="0"/>
              </a:rPr>
              <a:t>. 1905 </a:t>
            </a:r>
            <a:r>
              <a:rPr lang="cs-CZ" sz="2800" b="1" i="1" dirty="0" smtClean="0">
                <a:solidFill>
                  <a:schemeClr val="tx1"/>
                </a:solidFill>
                <a:latin typeface="Book Antiqua" pitchFamily="18" charset="0"/>
              </a:rPr>
              <a:t/>
            </a:r>
            <a:br>
              <a:rPr lang="cs-CZ" sz="2800" b="1" i="1" dirty="0" smtClean="0">
                <a:solidFill>
                  <a:schemeClr val="tx1"/>
                </a:solidFill>
                <a:latin typeface="Book Antiqua" pitchFamily="18" charset="0"/>
              </a:rPr>
            </a:br>
            <a:r>
              <a:rPr lang="cs-CZ" sz="2800" b="1" dirty="0" smtClean="0">
                <a:solidFill>
                  <a:schemeClr val="tx1"/>
                </a:solidFill>
                <a:latin typeface="Book Antiqua" pitchFamily="18" charset="0"/>
              </a:rPr>
              <a:t>základním principy </a:t>
            </a:r>
            <a:r>
              <a:rPr lang="cs-CZ" sz="2800" b="1" i="1" dirty="0" smtClean="0">
                <a:solidFill>
                  <a:schemeClr val="tx1"/>
                </a:solidFill>
                <a:latin typeface="Book Antiqua" pitchFamily="18" charset="0"/>
              </a:rPr>
              <a:t>STR</a:t>
            </a:r>
            <a:r>
              <a:rPr lang="cs-CZ" sz="2800" b="1" i="1" dirty="0" smtClean="0">
                <a:solidFill>
                  <a:schemeClr val="tx1"/>
                </a:solidFill>
                <a:latin typeface="Book Antiqua" pitchFamily="18" charset="0"/>
              </a:rPr>
              <a:t>.</a:t>
            </a:r>
            <a:endParaRPr lang="cs-CZ" sz="2800" b="1" i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30213" y="396875"/>
            <a:ext cx="8312005" cy="65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STR</a:t>
            </a: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: </a:t>
            </a: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nová </a:t>
            </a:r>
            <a:r>
              <a:rPr lang="cs-CZ" sz="4000" b="1" i="1" dirty="0" err="1" smtClean="0">
                <a:solidFill>
                  <a:schemeClr val="tx2"/>
                </a:solidFill>
                <a:latin typeface="Book Antiqua" pitchFamily="18" charset="0"/>
              </a:rPr>
              <a:t>trafo</a:t>
            </a: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, Galileo → </a:t>
            </a:r>
            <a:r>
              <a:rPr lang="cs-CZ" sz="4000" b="1" i="1" dirty="0" err="1" smtClean="0">
                <a:solidFill>
                  <a:schemeClr val="tx2"/>
                </a:solidFill>
                <a:latin typeface="Book Antiqua" pitchFamily="18" charset="0"/>
              </a:rPr>
              <a:t>Lorentz</a:t>
            </a:r>
            <a:endParaRPr lang="cs-CZ" sz="4000" b="1" i="1" dirty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8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AutoShape 2" descr="Hendrik Antoon Lorentz – Wikipedie"/>
          <p:cNvSpPr>
            <a:spLocks noChangeAspect="1" noChangeArrowheads="1"/>
          </p:cNvSpPr>
          <p:nvPr/>
        </p:nvSpPr>
        <p:spPr bwMode="auto">
          <a:xfrm>
            <a:off x="155575" y="-1181100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" name="AutoShape 4" descr="Hendrik Antoon Lorentz – Wikipedie"/>
          <p:cNvSpPr>
            <a:spLocks noChangeAspect="1" noChangeArrowheads="1"/>
          </p:cNvSpPr>
          <p:nvPr/>
        </p:nvSpPr>
        <p:spPr bwMode="auto">
          <a:xfrm>
            <a:off x="0" y="1498600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9" name="AutoShape 10" descr="Hendrik Lorentz, Dutch physicist - Stock Image - C009/5080 - Science Photo  Library"/>
          <p:cNvSpPr>
            <a:spLocks noChangeAspect="1" noChangeArrowheads="1"/>
          </p:cNvSpPr>
          <p:nvPr/>
        </p:nvSpPr>
        <p:spPr bwMode="auto">
          <a:xfrm>
            <a:off x="155575" y="-1165225"/>
            <a:ext cx="1885950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2" name="AutoShape 16" descr="Hendrik Lorentz, Dutch physicist - Stock Image - C009/5080 - Science Photo  Library"/>
          <p:cNvSpPr>
            <a:spLocks noChangeAspect="1" noChangeArrowheads="1"/>
          </p:cNvSpPr>
          <p:nvPr/>
        </p:nvSpPr>
        <p:spPr bwMode="auto">
          <a:xfrm>
            <a:off x="447675" y="-822325"/>
            <a:ext cx="1885950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13" name="Obrázek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525" y="1122362"/>
            <a:ext cx="1885950" cy="2428875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575" y="4025900"/>
            <a:ext cx="1787525" cy="24115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753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2443" y="1384299"/>
            <a:ext cx="8799945" cy="7807325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sz="2800" dirty="0" smtClean="0">
                <a:solidFill>
                  <a:srgbClr val="00B050"/>
                </a:solidFill>
                <a:latin typeface="Book Antiqua" pitchFamily="18" charset="0"/>
              </a:rPr>
              <a:t>- </a:t>
            </a:r>
            <a:r>
              <a:rPr lang="cs-CZ" b="1" i="1" dirty="0" smtClean="0">
                <a:solidFill>
                  <a:schemeClr val="tx1"/>
                </a:solidFill>
                <a:latin typeface="Book Antiqua" pitchFamily="18" charset="0"/>
              </a:rPr>
              <a:t>1892 </a:t>
            </a:r>
            <a:r>
              <a:rPr lang="cs-CZ" b="1" i="1" dirty="0" smtClean="0">
                <a:solidFill>
                  <a:srgbClr val="00B050"/>
                </a:solidFill>
                <a:latin typeface="Book Antiqua" pitchFamily="18" charset="0"/>
              </a:rPr>
              <a:t>kontrakce </a:t>
            </a:r>
            <a:r>
              <a:rPr lang="cs-CZ" b="1" i="1" dirty="0">
                <a:solidFill>
                  <a:srgbClr val="00B050"/>
                </a:solidFill>
                <a:latin typeface="Book Antiqua" pitchFamily="18" charset="0"/>
              </a:rPr>
              <a:t>délek</a:t>
            </a:r>
            <a:r>
              <a:rPr lang="cs-CZ" b="1" i="1" dirty="0">
                <a:solidFill>
                  <a:srgbClr val="FF3300"/>
                </a:solidFill>
                <a:latin typeface="Book Antiqua" pitchFamily="18" charset="0"/>
              </a:rPr>
              <a:t>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dirty="0">
                <a:solidFill>
                  <a:srgbClr val="FF3300"/>
                </a:solidFill>
                <a:latin typeface="Book Antiqua" pitchFamily="18" charset="0"/>
              </a:rPr>
              <a:t>přítel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 i vlak se 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zkracují, už 1889 George </a:t>
            </a:r>
            <a:r>
              <a:rPr lang="cs-CZ" dirty="0" err="1" smtClean="0">
                <a:solidFill>
                  <a:schemeClr val="tx1"/>
                </a:solidFill>
                <a:latin typeface="Book Antiqua" pitchFamily="18" charset="0"/>
              </a:rPr>
              <a:t>FitzGerald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) 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r>
              <a:rPr lang="cs-CZ" b="1" i="1" dirty="0" smtClean="0">
                <a:solidFill>
                  <a:schemeClr val="tx1"/>
                </a:solidFill>
                <a:latin typeface="Book Antiqua" pitchFamily="18" charset="0"/>
              </a:rPr>
              <a:t>1889, 1904 </a:t>
            </a:r>
            <a:r>
              <a:rPr lang="cs-CZ" b="1" i="1" dirty="0">
                <a:solidFill>
                  <a:srgbClr val="00B050"/>
                </a:solidFill>
                <a:latin typeface="Book Antiqua" pitchFamily="18" charset="0"/>
              </a:rPr>
              <a:t>dilatace času</a:t>
            </a:r>
            <a:r>
              <a:rPr lang="cs-CZ" b="1" i="1" dirty="0">
                <a:solidFill>
                  <a:srgbClr val="0070C0"/>
                </a:solidFill>
                <a:latin typeface="Book Antiqua" pitchFamily="18" charset="0"/>
              </a:rPr>
              <a:t>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(čas </a:t>
            </a:r>
            <a:r>
              <a:rPr lang="cs-CZ" dirty="0">
                <a:solidFill>
                  <a:srgbClr val="FF3300"/>
                </a:solidFill>
                <a:latin typeface="Book Antiqua" pitchFamily="18" charset="0"/>
              </a:rPr>
              <a:t>příteli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 plyne pomaleji než 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mně; už 1897 Joseph </a:t>
            </a:r>
            <a:r>
              <a:rPr lang="cs-CZ" dirty="0" err="1" smtClean="0">
                <a:solidFill>
                  <a:schemeClr val="tx1"/>
                </a:solidFill>
                <a:latin typeface="Book Antiqua" pitchFamily="18" charset="0"/>
              </a:rPr>
              <a:t>Larmor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1904 </a:t>
            </a:r>
            <a:r>
              <a:rPr lang="cs-CZ" b="1" i="1" dirty="0">
                <a:solidFill>
                  <a:srgbClr val="00B050"/>
                </a:solidFill>
                <a:latin typeface="Book Antiqua" pitchFamily="18" charset="0"/>
              </a:rPr>
              <a:t>Lorentzova transformace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 (název: 1905 </a:t>
            </a:r>
            <a:r>
              <a:rPr lang="cs-CZ" dirty="0" err="1" smtClean="0">
                <a:solidFill>
                  <a:schemeClr val="tx1"/>
                </a:solidFill>
                <a:latin typeface="Book Antiqua" pitchFamily="18" charset="0"/>
              </a:rPr>
              <a:t>Poincaré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endParaRPr lang="cs-CZ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30213" y="396875"/>
            <a:ext cx="8312005" cy="65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STR</a:t>
            </a: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: </a:t>
            </a: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historie nové </a:t>
            </a:r>
            <a:r>
              <a:rPr lang="cs-CZ" sz="4000" b="1" i="1" dirty="0" err="1" smtClean="0">
                <a:solidFill>
                  <a:schemeClr val="tx2"/>
                </a:solidFill>
                <a:latin typeface="Book Antiqua" pitchFamily="18" charset="0"/>
              </a:rPr>
              <a:t>trafo</a:t>
            </a:r>
            <a:endParaRPr lang="cs-CZ" sz="4000" b="1" i="1" dirty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9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AutoShape 2" descr="Hendrik Antoon Lorentz – Wikipedie"/>
          <p:cNvSpPr>
            <a:spLocks noChangeAspect="1" noChangeArrowheads="1"/>
          </p:cNvSpPr>
          <p:nvPr/>
        </p:nvSpPr>
        <p:spPr bwMode="auto">
          <a:xfrm>
            <a:off x="155575" y="-1181100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" name="AutoShape 4" descr="Hendrik Antoon Lorentz – Wikipedie"/>
          <p:cNvSpPr>
            <a:spLocks noChangeAspect="1" noChangeArrowheads="1"/>
          </p:cNvSpPr>
          <p:nvPr/>
        </p:nvSpPr>
        <p:spPr bwMode="auto">
          <a:xfrm>
            <a:off x="0" y="1498600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9" name="AutoShape 10" descr="Hendrik Lorentz, Dutch physicist - Stock Image - C009/5080 - Science Photo  Library"/>
          <p:cNvSpPr>
            <a:spLocks noChangeAspect="1" noChangeArrowheads="1"/>
          </p:cNvSpPr>
          <p:nvPr/>
        </p:nvSpPr>
        <p:spPr bwMode="auto">
          <a:xfrm>
            <a:off x="155575" y="-1165225"/>
            <a:ext cx="1885950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2" name="AutoShape 16" descr="Hendrik Lorentz, Dutch physicist - Stock Image - C009/5080 - Science Photo  Library"/>
          <p:cNvSpPr>
            <a:spLocks noChangeAspect="1" noChangeArrowheads="1"/>
          </p:cNvSpPr>
          <p:nvPr/>
        </p:nvSpPr>
        <p:spPr bwMode="auto">
          <a:xfrm>
            <a:off x="447675" y="-822325"/>
            <a:ext cx="1885950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37" y="4421457"/>
            <a:ext cx="1466185" cy="2168913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287" y="4414334"/>
            <a:ext cx="1580500" cy="2164886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382" y="4400202"/>
            <a:ext cx="1634351" cy="2104846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517" y="4404267"/>
            <a:ext cx="1555895" cy="20968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6384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esta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14460</TotalTime>
  <Words>3499</Words>
  <Application>Microsoft Office PowerPoint</Application>
  <PresentationFormat>Předvádění na obrazovce (4:3)</PresentationFormat>
  <Paragraphs>644</Paragraphs>
  <Slides>32</Slides>
  <Notes>7</Notes>
  <HiddenSlides>1</HiddenSlides>
  <MMClips>1</MMClips>
  <ScaleCrop>false</ScaleCrop>
  <HeadingPairs>
    <vt:vector size="6" baseType="variant">
      <vt:variant>
        <vt:lpstr>Použitá písma</vt:lpstr>
      </vt:variant>
      <vt:variant>
        <vt:i4>16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32</vt:i4>
      </vt:variant>
    </vt:vector>
  </HeadingPairs>
  <TitlesOfParts>
    <vt:vector size="49" baseType="lpstr">
      <vt:lpstr>Algerian</vt:lpstr>
      <vt:lpstr>Arial</vt:lpstr>
      <vt:lpstr>Arial Rounded MT Bold</vt:lpstr>
      <vt:lpstr>Bahnschrift Light</vt:lpstr>
      <vt:lpstr>Bahnschrift SemiBold</vt:lpstr>
      <vt:lpstr>Book Antiqua</vt:lpstr>
      <vt:lpstr>Calibri</vt:lpstr>
      <vt:lpstr>Cambria</vt:lpstr>
      <vt:lpstr>Cambria Math</vt:lpstr>
      <vt:lpstr>Courier New</vt:lpstr>
      <vt:lpstr>Franklin Gothic Book</vt:lpstr>
      <vt:lpstr>Franklin Gothic Medium</vt:lpstr>
      <vt:lpstr>Symbol</vt:lpstr>
      <vt:lpstr>Times New Roman</vt:lpstr>
      <vt:lpstr>Wingdings</vt:lpstr>
      <vt:lpstr>Wingdings 2</vt:lpstr>
      <vt:lpstr>Cesta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MFF UK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 Obdržálek</dc:creator>
  <cp:lastModifiedBy>Jan Obdržálek</cp:lastModifiedBy>
  <cp:revision>686</cp:revision>
  <cp:lastPrinted>2014-03-09T18:11:39Z</cp:lastPrinted>
  <dcterms:created xsi:type="dcterms:W3CDTF">2010-10-29T03:57:00Z</dcterms:created>
  <dcterms:modified xsi:type="dcterms:W3CDTF">2021-03-16T23:14:00Z</dcterms:modified>
</cp:coreProperties>
</file>