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7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52"/>
  </p:notesMasterIdLst>
  <p:handoutMasterIdLst>
    <p:handoutMasterId r:id="rId53"/>
  </p:handoutMasterIdLst>
  <p:sldIdLst>
    <p:sldId id="256" r:id="rId2"/>
    <p:sldId id="347" r:id="rId3"/>
    <p:sldId id="386" r:id="rId4"/>
    <p:sldId id="353" r:id="rId5"/>
    <p:sldId id="354" r:id="rId6"/>
    <p:sldId id="363" r:id="rId7"/>
    <p:sldId id="349" r:id="rId8"/>
    <p:sldId id="364" r:id="rId9"/>
    <p:sldId id="346" r:id="rId10"/>
    <p:sldId id="362" r:id="rId11"/>
    <p:sldId id="351" r:id="rId12"/>
    <p:sldId id="259" r:id="rId13"/>
    <p:sldId id="365" r:id="rId14"/>
    <p:sldId id="344" r:id="rId15"/>
    <p:sldId id="328" r:id="rId16"/>
    <p:sldId id="367" r:id="rId17"/>
    <p:sldId id="368" r:id="rId18"/>
    <p:sldId id="265" r:id="rId19"/>
    <p:sldId id="277" r:id="rId20"/>
    <p:sldId id="387" r:id="rId21"/>
    <p:sldId id="278" r:id="rId22"/>
    <p:sldId id="315" r:id="rId23"/>
    <p:sldId id="312" r:id="rId24"/>
    <p:sldId id="371" r:id="rId25"/>
    <p:sldId id="388" r:id="rId26"/>
    <p:sldId id="373" r:id="rId27"/>
    <p:sldId id="374" r:id="rId28"/>
    <p:sldId id="381" r:id="rId29"/>
    <p:sldId id="375" r:id="rId30"/>
    <p:sldId id="376" r:id="rId31"/>
    <p:sldId id="377" r:id="rId32"/>
    <p:sldId id="324" r:id="rId33"/>
    <p:sldId id="378" r:id="rId34"/>
    <p:sldId id="379" r:id="rId35"/>
    <p:sldId id="382" r:id="rId36"/>
    <p:sldId id="383" r:id="rId37"/>
    <p:sldId id="293" r:id="rId38"/>
    <p:sldId id="380" r:id="rId39"/>
    <p:sldId id="327" r:id="rId40"/>
    <p:sldId id="384" r:id="rId41"/>
    <p:sldId id="281" r:id="rId42"/>
    <p:sldId id="361" r:id="rId43"/>
    <p:sldId id="309" r:id="rId44"/>
    <p:sldId id="356" r:id="rId45"/>
    <p:sldId id="357" r:id="rId46"/>
    <p:sldId id="358" r:id="rId47"/>
    <p:sldId id="359" r:id="rId48"/>
    <p:sldId id="360" r:id="rId49"/>
    <p:sldId id="389" r:id="rId50"/>
    <p:sldId id="339" r:id="rId51"/>
  </p:sldIdLst>
  <p:sldSz cx="9144000" cy="6858000" type="screen4x3"/>
  <p:notesSz cx="9926638" cy="6797675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00"/>
    <a:srgbClr val="05EBE0"/>
    <a:srgbClr val="009900"/>
    <a:srgbClr val="B6F52B"/>
    <a:srgbClr val="F3F1AE"/>
    <a:srgbClr val="32B503"/>
    <a:srgbClr val="FF9999"/>
    <a:srgbClr val="FFFF00"/>
    <a:srgbClr val="CEB9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77" autoAdjust="0"/>
    <p:restoredTop sz="86535" autoAdjust="0"/>
  </p:normalViewPr>
  <p:slideViewPr>
    <p:cSldViewPr snapToGrid="0">
      <p:cViewPr varScale="1">
        <p:scale>
          <a:sx n="85" d="100"/>
          <a:sy n="85" d="100"/>
        </p:scale>
        <p:origin x="1472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5285"/>
    </p:cViewPr>
  </p:sorterViewPr>
  <p:notesViewPr>
    <p:cSldViewPr snapToGrid="0">
      <p:cViewPr varScale="1">
        <p:scale>
          <a:sx n="65" d="100"/>
          <a:sy n="65" d="100"/>
        </p:scale>
        <p:origin x="1532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4301543" cy="339884"/>
          </a:xfrm>
          <a:prstGeom prst="rect">
            <a:avLst/>
          </a:prstGeom>
        </p:spPr>
        <p:txBody>
          <a:bodyPr vert="horz" lIns="95547" tIns="47773" rIns="95547" bIns="47773" rtlCol="0"/>
          <a:lstStyle>
            <a:lvl1pPr algn="l">
              <a:defRPr sz="13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5622799" y="2"/>
            <a:ext cx="4301543" cy="339884"/>
          </a:xfrm>
          <a:prstGeom prst="rect">
            <a:avLst/>
          </a:prstGeom>
        </p:spPr>
        <p:txBody>
          <a:bodyPr vert="horz" lIns="95547" tIns="47773" rIns="95547" bIns="47773" rtlCol="0"/>
          <a:lstStyle>
            <a:lvl1pPr algn="r">
              <a:defRPr sz="1300"/>
            </a:lvl1pPr>
          </a:lstStyle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6456614"/>
            <a:ext cx="4301543" cy="339884"/>
          </a:xfrm>
          <a:prstGeom prst="rect">
            <a:avLst/>
          </a:prstGeom>
        </p:spPr>
        <p:txBody>
          <a:bodyPr vert="horz" lIns="95547" tIns="47773" rIns="95547" bIns="47773" rtlCol="0" anchor="b"/>
          <a:lstStyle>
            <a:lvl1pPr algn="l">
              <a:defRPr sz="13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5622799" y="6456614"/>
            <a:ext cx="4301543" cy="339884"/>
          </a:xfrm>
          <a:prstGeom prst="rect">
            <a:avLst/>
          </a:prstGeom>
        </p:spPr>
        <p:txBody>
          <a:bodyPr vert="horz" lIns="95547" tIns="47773" rIns="95547" bIns="47773" rtlCol="0" anchor="b"/>
          <a:lstStyle>
            <a:lvl1pPr algn="r">
              <a:defRPr sz="1300"/>
            </a:lvl1pPr>
          </a:lstStyle>
          <a:p>
            <a:pPr>
              <a:defRPr/>
            </a:pPr>
            <a:fld id="{D68BB328-EE29-4456-B815-326014EF39C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3049792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4301543" cy="339884"/>
          </a:xfrm>
          <a:prstGeom prst="rect">
            <a:avLst/>
          </a:prstGeom>
        </p:spPr>
        <p:txBody>
          <a:bodyPr vert="horz" lIns="95547" tIns="47773" rIns="95547" bIns="47773" rtlCol="0"/>
          <a:lstStyle>
            <a:lvl1pPr algn="l">
              <a:defRPr sz="13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5622799" y="2"/>
            <a:ext cx="4301543" cy="339884"/>
          </a:xfrm>
          <a:prstGeom prst="rect">
            <a:avLst/>
          </a:prstGeom>
        </p:spPr>
        <p:txBody>
          <a:bodyPr vert="horz" lIns="95547" tIns="47773" rIns="95547" bIns="47773" rtlCol="0"/>
          <a:lstStyle>
            <a:lvl1pPr algn="r">
              <a:defRPr sz="1300"/>
            </a:lvl1pPr>
          </a:lstStyle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47" tIns="47773" rIns="95547" bIns="47773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</p:spPr>
        <p:txBody>
          <a:bodyPr vert="horz" lIns="95547" tIns="47773" rIns="95547" bIns="47773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6456614"/>
            <a:ext cx="4301543" cy="339884"/>
          </a:xfrm>
          <a:prstGeom prst="rect">
            <a:avLst/>
          </a:prstGeom>
        </p:spPr>
        <p:txBody>
          <a:bodyPr vert="horz" lIns="95547" tIns="47773" rIns="95547" bIns="47773" rtlCol="0" anchor="b"/>
          <a:lstStyle>
            <a:lvl1pPr algn="l">
              <a:defRPr sz="13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5622799" y="6456614"/>
            <a:ext cx="4301543" cy="339884"/>
          </a:xfrm>
          <a:prstGeom prst="rect">
            <a:avLst/>
          </a:prstGeom>
        </p:spPr>
        <p:txBody>
          <a:bodyPr vert="horz" lIns="95547" tIns="47773" rIns="95547" bIns="47773" rtlCol="0" anchor="b"/>
          <a:lstStyle>
            <a:lvl1pPr algn="r">
              <a:defRPr sz="1300"/>
            </a:lvl1pPr>
          </a:lstStyle>
          <a:p>
            <a:pPr>
              <a:defRPr/>
            </a:pPr>
            <a:fld id="{DDE77076-6BF1-479D-83A0-87B5ABAEF25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5035656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</a:t>
            </a:r>
            <a:r>
              <a:rPr lang="cs-CZ" dirty="0" smtClean="0">
                <a:sym typeface="Wingdings" panose="05000000000000000000" pitchFamily="2" charset="2"/>
              </a:rPr>
              <a:t> U3Vidoskop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39719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71882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87373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48834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30620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44007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43544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57225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17171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39194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6324" name="Zástupný symbol pro číslo snímku 3"/>
          <p:cNvSpPr txBox="1">
            <a:spLocks noGrp="1"/>
          </p:cNvSpPr>
          <p:nvPr/>
        </p:nvSpPr>
        <p:spPr bwMode="auto">
          <a:xfrm>
            <a:off x="5622799" y="6456614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47" tIns="47773" rIns="95547" bIns="47773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39F07BC7-F5DD-4F4D-9295-588D48AAE692}" type="slidenum">
              <a:rPr lang="cs-CZ" sz="1300"/>
              <a:pPr algn="r" eaLnBrk="1" hangingPunct="1"/>
              <a:t>19</a:t>
            </a:fld>
            <a:endParaRPr lang="cs-CZ" sz="1300"/>
          </a:p>
        </p:txBody>
      </p:sp>
      <p:sp>
        <p:nvSpPr>
          <p:cNvPr id="56325" name="Zástupný symbol pro datum 4"/>
          <p:cNvSpPr txBox="1">
            <a:spLocks noGrp="1"/>
          </p:cNvSpPr>
          <p:nvPr/>
        </p:nvSpPr>
        <p:spPr bwMode="auto">
          <a:xfrm>
            <a:off x="5622799" y="2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47" tIns="47773" rIns="95547" bIns="4777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cs-CZ" sz="1300" dirty="0"/>
              <a:t>2015-01-13-T19:30  U3Vidoskop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5621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80451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6324" name="Zástupný symbol pro číslo snímku 3"/>
          <p:cNvSpPr txBox="1">
            <a:spLocks noGrp="1"/>
          </p:cNvSpPr>
          <p:nvPr/>
        </p:nvSpPr>
        <p:spPr bwMode="auto">
          <a:xfrm>
            <a:off x="5622799" y="6456614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47" tIns="47773" rIns="95547" bIns="47773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39F07BC7-F5DD-4F4D-9295-588D48AAE692}" type="slidenum">
              <a:rPr lang="cs-CZ" sz="1300"/>
              <a:pPr algn="r" eaLnBrk="1" hangingPunct="1"/>
              <a:t>20</a:t>
            </a:fld>
            <a:endParaRPr lang="cs-CZ" sz="1300"/>
          </a:p>
        </p:txBody>
      </p:sp>
      <p:sp>
        <p:nvSpPr>
          <p:cNvPr id="56325" name="Zástupný symbol pro datum 4"/>
          <p:cNvSpPr txBox="1">
            <a:spLocks noGrp="1"/>
          </p:cNvSpPr>
          <p:nvPr/>
        </p:nvSpPr>
        <p:spPr bwMode="auto">
          <a:xfrm>
            <a:off x="5622799" y="2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47" tIns="47773" rIns="95547" bIns="4777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cs-CZ" sz="1300" dirty="0"/>
              <a:t>2015-01-13-T19:30  U3Vidoskop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74088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7348" name="Zástupný symbol pro číslo snímku 3"/>
          <p:cNvSpPr txBox="1">
            <a:spLocks noGrp="1"/>
          </p:cNvSpPr>
          <p:nvPr/>
        </p:nvSpPr>
        <p:spPr bwMode="auto">
          <a:xfrm>
            <a:off x="5622799" y="6456614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47" tIns="47773" rIns="95547" bIns="47773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90FEE72C-A540-4D0D-A85B-E7FEBF63BB8C}" type="slidenum">
              <a:rPr lang="cs-CZ" sz="1300"/>
              <a:pPr algn="r" eaLnBrk="1" hangingPunct="1"/>
              <a:t>21</a:t>
            </a:fld>
            <a:endParaRPr lang="cs-CZ" sz="1300"/>
          </a:p>
        </p:txBody>
      </p:sp>
      <p:sp>
        <p:nvSpPr>
          <p:cNvPr id="57349" name="Zástupný symbol pro datum 4"/>
          <p:cNvSpPr txBox="1">
            <a:spLocks noGrp="1"/>
          </p:cNvSpPr>
          <p:nvPr/>
        </p:nvSpPr>
        <p:spPr bwMode="auto">
          <a:xfrm>
            <a:off x="5622799" y="2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47" tIns="47773" rIns="95547" bIns="4777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cs-CZ" sz="1300" dirty="0"/>
              <a:t>2015-01-13-T19:30  U3Vidoskop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18416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cs-CZ" smtClean="0"/>
          </a:p>
        </p:txBody>
      </p:sp>
      <p:sp>
        <p:nvSpPr>
          <p:cNvPr id="60420" name="Zástupný symbol pro číslo snímku 3"/>
          <p:cNvSpPr txBox="1">
            <a:spLocks noGrp="1"/>
          </p:cNvSpPr>
          <p:nvPr/>
        </p:nvSpPr>
        <p:spPr bwMode="auto">
          <a:xfrm>
            <a:off x="5622928" y="6456365"/>
            <a:ext cx="43021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855" tIns="49926" rIns="99855" bIns="499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72DC0EC-F53E-4E38-8CD9-5501FF9B3719}" type="slidenum">
              <a:rPr lang="cs-CZ" altLang="cs-CZ">
                <a:latin typeface="Arial" charset="0"/>
              </a:rPr>
              <a:pPr algn="r" eaLnBrk="1" hangingPunct="1">
                <a:spcBef>
                  <a:spcPct val="0"/>
                </a:spcBef>
              </a:pPr>
              <a:t>22</a:t>
            </a:fld>
            <a:endParaRPr lang="cs-CZ" altLang="cs-CZ">
              <a:latin typeface="Arial" charset="0"/>
            </a:endParaRPr>
          </a:p>
        </p:txBody>
      </p:sp>
      <p:sp>
        <p:nvSpPr>
          <p:cNvPr id="60421" name="Zástupný symbol pro datum 4"/>
          <p:cNvSpPr txBox="1">
            <a:spLocks noGrp="1"/>
          </p:cNvSpPr>
          <p:nvPr/>
        </p:nvSpPr>
        <p:spPr bwMode="auto">
          <a:xfrm>
            <a:off x="5622928" y="1"/>
            <a:ext cx="43021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855" tIns="49926" rIns="99855" bIns="49926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cs-CZ" altLang="cs-CZ" dirty="0" smtClean="0">
                <a:latin typeface="Arial" charset="0"/>
              </a:rPr>
              <a:t>2015-01-13-T19:30  U3Vidoskop</a:t>
            </a:r>
            <a:endParaRPr lang="cs-CZ" altLang="cs-CZ" dirty="0">
              <a:latin typeface="Arial" charset="0"/>
            </a:endParaRP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03765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23017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72708" name="Zástupný symbol pro datum 3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3717" indent="-309122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36488" indent="-24729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31084" indent="-24729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225679" indent="-24729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720274" indent="-2472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14869" indent="-2472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709464" indent="-2472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204060" indent="-2472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/>
              <a:t>2014-03-10T14:00 </a:t>
            </a:r>
            <a:r>
              <a:rPr lang="cs-CZ" altLang="cs-CZ" dirty="0" smtClean="0"/>
              <a:t>U3V</a:t>
            </a:r>
            <a:endParaRPr lang="cs-CZ" altLang="cs-CZ" dirty="0"/>
          </a:p>
        </p:txBody>
      </p:sp>
      <p:sp>
        <p:nvSpPr>
          <p:cNvPr id="72709" name="Zástupný symbol pro číslo snímku 4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3717" indent="-309122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36488" indent="-24729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31084" indent="-24729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225679" indent="-24729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720274" indent="-2472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14869" indent="-2472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709464" indent="-2472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204060" indent="-2472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D88BCE5-BF07-4343-9265-A73DCE7DCDD2}" type="slidenum">
              <a:rPr lang="cs-CZ" altLang="cs-CZ" smtClean="0"/>
              <a:pPr eaLnBrk="1" hangingPunct="1"/>
              <a:t>30</a:t>
            </a:fld>
            <a:endParaRPr lang="cs-CZ" altLang="cs-CZ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60351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13628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37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35906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39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25235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40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33784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44" name="Zástupný symbol pro číslo snímku 3"/>
          <p:cNvSpPr txBox="1">
            <a:spLocks noGrp="1"/>
          </p:cNvSpPr>
          <p:nvPr/>
        </p:nvSpPr>
        <p:spPr bwMode="auto">
          <a:xfrm>
            <a:off x="5622799" y="6456614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47" tIns="47773" rIns="95547" bIns="47773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25112C3B-1DC4-4201-820A-086319D86E2D}" type="slidenum">
              <a:rPr lang="cs-CZ" sz="1300"/>
              <a:pPr algn="r" eaLnBrk="1" hangingPunct="1"/>
              <a:t>41</a:t>
            </a:fld>
            <a:endParaRPr lang="cs-CZ" sz="1300"/>
          </a:p>
        </p:txBody>
      </p:sp>
      <p:sp>
        <p:nvSpPr>
          <p:cNvPr id="61445" name="Zástupný symbol pro datum 4"/>
          <p:cNvSpPr txBox="1">
            <a:spLocks noGrp="1"/>
          </p:cNvSpPr>
          <p:nvPr/>
        </p:nvSpPr>
        <p:spPr bwMode="auto">
          <a:xfrm>
            <a:off x="5622799" y="2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47" tIns="47773" rIns="95547" bIns="4777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cs-CZ" sz="1300" dirty="0"/>
              <a:t>2015-01-13-T19:30  U3Vidoskop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41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82341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89330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44" name="Zástupný symbol pro číslo snímku 3"/>
          <p:cNvSpPr txBox="1">
            <a:spLocks noGrp="1"/>
          </p:cNvSpPr>
          <p:nvPr/>
        </p:nvSpPr>
        <p:spPr bwMode="auto">
          <a:xfrm>
            <a:off x="5622799" y="6456614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47" tIns="47773" rIns="95547" bIns="47773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25112C3B-1DC4-4201-820A-086319D86E2D}" type="slidenum">
              <a:rPr lang="cs-CZ" sz="1300"/>
              <a:pPr algn="r" eaLnBrk="1" hangingPunct="1"/>
              <a:t>42</a:t>
            </a:fld>
            <a:endParaRPr lang="cs-CZ" sz="1300"/>
          </a:p>
        </p:txBody>
      </p:sp>
      <p:sp>
        <p:nvSpPr>
          <p:cNvPr id="61445" name="Zástupný symbol pro datum 4"/>
          <p:cNvSpPr txBox="1">
            <a:spLocks noGrp="1"/>
          </p:cNvSpPr>
          <p:nvPr/>
        </p:nvSpPr>
        <p:spPr bwMode="auto">
          <a:xfrm>
            <a:off x="5622799" y="2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47" tIns="47773" rIns="95547" bIns="4777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cs-CZ" sz="1300" dirty="0"/>
              <a:t>2015-01-13-T19:30  U3Vidoskop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42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937209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2468" name="Zástupný symbol pro číslo snímku 3"/>
          <p:cNvSpPr txBox="1">
            <a:spLocks noGrp="1"/>
          </p:cNvSpPr>
          <p:nvPr/>
        </p:nvSpPr>
        <p:spPr bwMode="auto">
          <a:xfrm>
            <a:off x="5622799" y="6456614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47" tIns="47773" rIns="95547" bIns="47773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573AF1A0-581C-4EC8-8B49-846109241405}" type="slidenum">
              <a:rPr lang="cs-CZ" sz="1300"/>
              <a:pPr algn="r" eaLnBrk="1" hangingPunct="1"/>
              <a:t>43</a:t>
            </a:fld>
            <a:endParaRPr lang="cs-CZ" sz="1300"/>
          </a:p>
        </p:txBody>
      </p:sp>
      <p:sp>
        <p:nvSpPr>
          <p:cNvPr id="62469" name="Zástupný symbol pro datum 4"/>
          <p:cNvSpPr txBox="1">
            <a:spLocks noGrp="1"/>
          </p:cNvSpPr>
          <p:nvPr/>
        </p:nvSpPr>
        <p:spPr bwMode="auto">
          <a:xfrm>
            <a:off x="5622799" y="2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47" tIns="47773" rIns="95547" bIns="4777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cs-CZ" sz="1300" dirty="0"/>
              <a:t>2015-01-13-T19:30  U3Vidoskop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43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1137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cs-CZ" smtClean="0"/>
          </a:p>
        </p:txBody>
      </p:sp>
      <p:sp>
        <p:nvSpPr>
          <p:cNvPr id="67588" name="Zástupný symbol pro číslo snímku 3"/>
          <p:cNvSpPr txBox="1">
            <a:spLocks noGrp="1"/>
          </p:cNvSpPr>
          <p:nvPr/>
        </p:nvSpPr>
        <p:spPr bwMode="auto">
          <a:xfrm>
            <a:off x="5622928" y="6456365"/>
            <a:ext cx="43021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855" tIns="49926" rIns="99855" bIns="499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2AD0D6A-A400-41AA-9F25-F70B11361F63}" type="slidenum">
              <a:rPr lang="cs-CZ" altLang="cs-CZ">
                <a:latin typeface="Arial" charset="0"/>
              </a:rPr>
              <a:pPr algn="r" eaLnBrk="1" hangingPunct="1">
                <a:spcBef>
                  <a:spcPct val="0"/>
                </a:spcBef>
              </a:pPr>
              <a:t>44</a:t>
            </a:fld>
            <a:endParaRPr lang="cs-CZ" altLang="cs-CZ">
              <a:latin typeface="Arial" charset="0"/>
            </a:endParaRPr>
          </a:p>
        </p:txBody>
      </p:sp>
      <p:sp>
        <p:nvSpPr>
          <p:cNvPr id="67589" name="Zástupný symbol pro datum 4"/>
          <p:cNvSpPr txBox="1">
            <a:spLocks noGrp="1"/>
          </p:cNvSpPr>
          <p:nvPr/>
        </p:nvSpPr>
        <p:spPr bwMode="auto">
          <a:xfrm>
            <a:off x="5622928" y="1"/>
            <a:ext cx="43021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855" tIns="49926" rIns="99855" bIns="49926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cs-CZ" altLang="cs-CZ">
                <a:latin typeface="Arial" charset="0"/>
              </a:rPr>
              <a:t>2.11.2010 Na Smetance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44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99038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cs-CZ" smtClean="0"/>
          </a:p>
        </p:txBody>
      </p:sp>
      <p:sp>
        <p:nvSpPr>
          <p:cNvPr id="68612" name="Zástupný symbol pro číslo snímku 3"/>
          <p:cNvSpPr txBox="1">
            <a:spLocks noGrp="1"/>
          </p:cNvSpPr>
          <p:nvPr/>
        </p:nvSpPr>
        <p:spPr bwMode="auto">
          <a:xfrm>
            <a:off x="5622928" y="6456365"/>
            <a:ext cx="43021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855" tIns="49926" rIns="99855" bIns="499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D7B0871-79E9-4402-A641-623D758BEF02}" type="slidenum">
              <a:rPr lang="cs-CZ" altLang="cs-CZ">
                <a:latin typeface="Arial" charset="0"/>
              </a:rPr>
              <a:pPr algn="r" eaLnBrk="1" hangingPunct="1">
                <a:spcBef>
                  <a:spcPct val="0"/>
                </a:spcBef>
              </a:pPr>
              <a:t>45</a:t>
            </a:fld>
            <a:endParaRPr lang="cs-CZ" altLang="cs-CZ">
              <a:latin typeface="Arial" charset="0"/>
            </a:endParaRPr>
          </a:p>
        </p:txBody>
      </p:sp>
      <p:sp>
        <p:nvSpPr>
          <p:cNvPr id="68613" name="Zástupný symbol pro datum 4"/>
          <p:cNvSpPr txBox="1">
            <a:spLocks noGrp="1"/>
          </p:cNvSpPr>
          <p:nvPr/>
        </p:nvSpPr>
        <p:spPr bwMode="auto">
          <a:xfrm>
            <a:off x="5622928" y="1"/>
            <a:ext cx="43021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855" tIns="49926" rIns="99855" bIns="49926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cs-CZ" altLang="cs-CZ">
                <a:latin typeface="Arial" charset="0"/>
              </a:rPr>
              <a:t>2.11.2010 Na Smetance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45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457199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cs-CZ" smtClean="0"/>
          </a:p>
        </p:txBody>
      </p:sp>
      <p:sp>
        <p:nvSpPr>
          <p:cNvPr id="69636" name="Zástupný symbol pro číslo snímku 3"/>
          <p:cNvSpPr txBox="1">
            <a:spLocks noGrp="1"/>
          </p:cNvSpPr>
          <p:nvPr/>
        </p:nvSpPr>
        <p:spPr bwMode="auto">
          <a:xfrm>
            <a:off x="5622928" y="6456365"/>
            <a:ext cx="43021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855" tIns="49926" rIns="99855" bIns="499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BCF8FA4-B867-40BF-A9E9-13E63FBF0C99}" type="slidenum">
              <a:rPr lang="cs-CZ" altLang="cs-CZ">
                <a:latin typeface="Arial" charset="0"/>
              </a:rPr>
              <a:pPr algn="r" eaLnBrk="1" hangingPunct="1">
                <a:spcBef>
                  <a:spcPct val="0"/>
                </a:spcBef>
              </a:pPr>
              <a:t>46</a:t>
            </a:fld>
            <a:endParaRPr lang="cs-CZ" altLang="cs-CZ">
              <a:latin typeface="Arial" charset="0"/>
            </a:endParaRPr>
          </a:p>
        </p:txBody>
      </p:sp>
      <p:sp>
        <p:nvSpPr>
          <p:cNvPr id="69637" name="Zástupný symbol pro datum 4"/>
          <p:cNvSpPr txBox="1">
            <a:spLocks noGrp="1"/>
          </p:cNvSpPr>
          <p:nvPr/>
        </p:nvSpPr>
        <p:spPr bwMode="auto">
          <a:xfrm>
            <a:off x="5622928" y="1"/>
            <a:ext cx="43021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855" tIns="49926" rIns="99855" bIns="49926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cs-CZ" altLang="cs-CZ">
                <a:latin typeface="Arial" charset="0"/>
              </a:rPr>
              <a:t>2.11.2010 Na Smetance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46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520983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cs-CZ" smtClean="0"/>
          </a:p>
        </p:txBody>
      </p:sp>
      <p:sp>
        <p:nvSpPr>
          <p:cNvPr id="70660" name="Zástupný symbol pro číslo snímku 3"/>
          <p:cNvSpPr txBox="1">
            <a:spLocks noGrp="1"/>
          </p:cNvSpPr>
          <p:nvPr/>
        </p:nvSpPr>
        <p:spPr bwMode="auto">
          <a:xfrm>
            <a:off x="5622928" y="6456365"/>
            <a:ext cx="43021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855" tIns="49926" rIns="99855" bIns="499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CC7B950-172E-42F3-BE9D-1D64098116DA}" type="slidenum">
              <a:rPr lang="cs-CZ" altLang="cs-CZ">
                <a:latin typeface="Arial" charset="0"/>
              </a:rPr>
              <a:pPr algn="r" eaLnBrk="1" hangingPunct="1">
                <a:spcBef>
                  <a:spcPct val="0"/>
                </a:spcBef>
              </a:pPr>
              <a:t>47</a:t>
            </a:fld>
            <a:endParaRPr lang="cs-CZ" altLang="cs-CZ">
              <a:latin typeface="Arial" charset="0"/>
            </a:endParaRPr>
          </a:p>
        </p:txBody>
      </p:sp>
      <p:sp>
        <p:nvSpPr>
          <p:cNvPr id="70661" name="Zástupný symbol pro datum 4"/>
          <p:cNvSpPr txBox="1">
            <a:spLocks noGrp="1"/>
          </p:cNvSpPr>
          <p:nvPr/>
        </p:nvSpPr>
        <p:spPr bwMode="auto">
          <a:xfrm>
            <a:off x="5622928" y="1"/>
            <a:ext cx="43021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855" tIns="49926" rIns="99855" bIns="49926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cs-CZ" altLang="cs-CZ">
                <a:latin typeface="Arial" charset="0"/>
              </a:rPr>
              <a:t>2.11.2010 Na Smetance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47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50031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7588" name="Zástupný symbol pro číslo snímku 3"/>
          <p:cNvSpPr txBox="1">
            <a:spLocks noGrp="1"/>
          </p:cNvSpPr>
          <p:nvPr/>
        </p:nvSpPr>
        <p:spPr bwMode="auto">
          <a:xfrm>
            <a:off x="5622799" y="6456614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47" tIns="47773" rIns="95547" bIns="47773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4473417-3612-4D98-A401-2472D6EC28A6}" type="slidenum">
              <a:rPr lang="cs-CZ" sz="1300"/>
              <a:pPr algn="r" eaLnBrk="1" hangingPunct="1"/>
              <a:t>48</a:t>
            </a:fld>
            <a:endParaRPr lang="cs-CZ" sz="1300"/>
          </a:p>
        </p:txBody>
      </p:sp>
      <p:sp>
        <p:nvSpPr>
          <p:cNvPr id="67589" name="Zástupný symbol pro datum 4"/>
          <p:cNvSpPr txBox="1">
            <a:spLocks noGrp="1"/>
          </p:cNvSpPr>
          <p:nvPr/>
        </p:nvSpPr>
        <p:spPr bwMode="auto">
          <a:xfrm>
            <a:off x="5622799" y="2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47" tIns="47773" rIns="95547" bIns="4777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cs-CZ" sz="1300"/>
              <a:t>2.11.2010 Na Smetance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48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99854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7588" name="Zástupný symbol pro číslo snímku 3"/>
          <p:cNvSpPr txBox="1">
            <a:spLocks noGrp="1"/>
          </p:cNvSpPr>
          <p:nvPr/>
        </p:nvSpPr>
        <p:spPr bwMode="auto">
          <a:xfrm>
            <a:off x="5622799" y="6456614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47" tIns="47773" rIns="95547" bIns="47773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4473417-3612-4D98-A401-2472D6EC28A6}" type="slidenum">
              <a:rPr lang="cs-CZ" sz="1300"/>
              <a:pPr algn="r" eaLnBrk="1" hangingPunct="1"/>
              <a:t>49</a:t>
            </a:fld>
            <a:endParaRPr lang="cs-CZ" sz="1300"/>
          </a:p>
        </p:txBody>
      </p:sp>
      <p:sp>
        <p:nvSpPr>
          <p:cNvPr id="67589" name="Zástupný symbol pro datum 4"/>
          <p:cNvSpPr txBox="1">
            <a:spLocks noGrp="1"/>
          </p:cNvSpPr>
          <p:nvPr/>
        </p:nvSpPr>
        <p:spPr bwMode="auto">
          <a:xfrm>
            <a:off x="5622799" y="2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47" tIns="47773" rIns="95547" bIns="4777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cs-CZ" sz="1300"/>
              <a:t>2.11.2010 Na Smetance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49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1133729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50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42100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376612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2108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66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99615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7239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dirty="0" smtClean="0"/>
              <a:t>2015-01-13-T19:30  U3Vidoskop</a:t>
            </a:r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77076-6BF1-479D-83A0-87B5ABAEF252}" type="slidenum">
              <a:rPr lang="cs-CZ" smtClean="0"/>
              <a:pPr>
                <a:defRPr/>
              </a:pPr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3444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7B7E9D-9174-4626-8FF2-DCDD9BD8F9AF}" type="datetime1">
              <a:rPr lang="cs-CZ" smtClean="0"/>
              <a:t>29.03.2021</a:t>
            </a:fld>
            <a:endParaRPr lang="cs-CZ"/>
          </a:p>
        </p:txBody>
      </p:sp>
      <p:sp>
        <p:nvSpPr>
          <p:cNvPr id="11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U3V Fyzika pro nefyziky - Obdržálek</a:t>
            </a:r>
            <a:endParaRPr lang="cs-CZ" dirty="0"/>
          </a:p>
        </p:txBody>
      </p:sp>
      <p:sp>
        <p:nvSpPr>
          <p:cNvPr id="12" name="Zástupný symbol pro číslo snímku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34F899-505C-440E-8C77-AF8B9184DEA3}" type="slidenum">
              <a:rPr lang="cs-CZ" smtClean="0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634310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římá spojovací čára 12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5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A4BA6-7559-4E9D-877D-4204AF4C04DF}" type="datetime1">
              <a:rPr lang="cs-CZ" smtClean="0"/>
              <a:t>29.03.2021</a:t>
            </a:fld>
            <a:endParaRPr lang="cs-CZ"/>
          </a:p>
        </p:txBody>
      </p:sp>
      <p:sp>
        <p:nvSpPr>
          <p:cNvPr id="7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U3V Fyzika pro nefyziky - Obdržálek</a:t>
            </a:r>
            <a:endParaRPr lang="cs-CZ"/>
          </a:p>
        </p:txBody>
      </p:sp>
      <p:sp>
        <p:nvSpPr>
          <p:cNvPr id="9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637FF-94DD-43B1-A59E-4EB38ACF18C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75238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9F760-3EA6-4F97-984D-9D896593EDB6}" type="datetime1">
              <a:rPr lang="cs-CZ" smtClean="0"/>
              <a:t>29.03.2021</a:t>
            </a:fld>
            <a:endParaRPr lang="cs-CZ"/>
          </a:p>
        </p:txBody>
      </p:sp>
      <p:sp>
        <p:nvSpPr>
          <p:cNvPr id="6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U3V Fyzika pro nefyziky - Obdržálek</a:t>
            </a:r>
            <a:endParaRPr lang="cs-CZ"/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7129B-61DE-4281-BBEA-50CD310EA1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7191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8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D96F7-134D-40B5-8070-FB333D086BD3}" type="datetime1">
              <a:rPr lang="cs-CZ" smtClean="0"/>
              <a:t>29.03.2021</a:t>
            </a:fld>
            <a:endParaRPr lang="cs-CZ"/>
          </a:p>
        </p:txBody>
      </p:sp>
      <p:sp>
        <p:nvSpPr>
          <p:cNvPr id="9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U3V Fyzika pro nefyziky - Obdržálek</a:t>
            </a:r>
            <a:endParaRPr lang="cs-CZ"/>
          </a:p>
        </p:txBody>
      </p:sp>
      <p:sp>
        <p:nvSpPr>
          <p:cNvPr id="10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6FCE8-A434-4C8F-9CDD-9A2AE8F02FA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5791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88C8A-2242-44CD-97DF-31BE9331C7F5}" type="datetime1">
              <a:rPr lang="cs-CZ" smtClean="0"/>
              <a:t>29.03.2021</a:t>
            </a:fld>
            <a:endParaRPr lang="cs-CZ"/>
          </a:p>
        </p:txBody>
      </p:sp>
      <p:sp>
        <p:nvSpPr>
          <p:cNvPr id="4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U3V Fyzika pro nefyziky - Obdržálek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EF8C9-069C-4FA2-8C19-FC27C60C1B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7365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římá spojovací čára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D21FA-7FFE-4817-AEED-D2599DBA9CEA}" type="datetime1">
              <a:rPr lang="cs-CZ" smtClean="0"/>
              <a:t>29.03.2021</a:t>
            </a:fld>
            <a:endParaRPr lang="cs-CZ"/>
          </a:p>
        </p:txBody>
      </p:sp>
      <p:sp>
        <p:nvSpPr>
          <p:cNvPr id="7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U3V Fyzika pro nefyziky - Obdržálek</a:t>
            </a: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CD1D8-0D3C-4E8D-87DF-70377AAD68D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3756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Klepnutím na ikonu přidáte obrázek.</a:t>
            </a:r>
            <a:endParaRPr lang="en-US" noProof="0" dirty="0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D6865-886F-41E9-B389-7ADE3664A2E4}" type="datetime1">
              <a:rPr lang="cs-CZ" smtClean="0"/>
              <a:t>29.03.2021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U3V Fyzika pro nefyziky - Obdržálek</a:t>
            </a:r>
            <a:endParaRPr lang="cs-CZ"/>
          </a:p>
        </p:txBody>
      </p:sp>
      <p:sp>
        <p:nvSpPr>
          <p:cNvPr id="7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7490B-C69F-488E-A822-8D478D73AA2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7611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5FB87-2C93-4506-8A87-18715759F7B7}" type="datetime1">
              <a:rPr lang="cs-CZ" smtClean="0"/>
              <a:t>29.03.2021</a:t>
            </a:fld>
            <a:endParaRPr lang="cs-CZ"/>
          </a:p>
        </p:txBody>
      </p:sp>
      <p:sp>
        <p:nvSpPr>
          <p:cNvPr id="5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U3V Fyzika pro nefyziky - Obdržálek</a:t>
            </a: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B8357-E09B-43CE-8CDE-B385BAEC1BA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4616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2C4E1-CC40-4C64-9831-99FD76EA58F4}" type="datetime1">
              <a:rPr lang="cs-CZ" smtClean="0"/>
              <a:t>29.03.2021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U3V Fyzika pro nefyziky - Obdržálek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8A854-7E7F-4C31-92ED-9EC62F540B3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9138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Zástupný symbol pro text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 smtClean="0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17B7E9D-9174-4626-8FF2-DCDD9BD8F9AF}" type="datetime1">
              <a:rPr lang="cs-CZ" smtClean="0"/>
              <a:t>29.03.2021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cs-CZ" dirty="0" smtClean="0"/>
              <a:t>U3V Fyzika pro </a:t>
            </a:r>
            <a:r>
              <a:rPr lang="cs-CZ" dirty="0" err="1" smtClean="0"/>
              <a:t>nefyziky</a:t>
            </a:r>
            <a:r>
              <a:rPr lang="cs-CZ" dirty="0" smtClean="0"/>
              <a:t> - Obdržálek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534F899-505C-440E-8C77-AF8B9184DEA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cs-CZ" dirty="0" smtClean="0"/>
              <a:t>Klepnutím lze upravit styl předlohy nadpisů.</a:t>
            </a:r>
            <a:endParaRPr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0" r:id="rId3"/>
    <p:sldLayoutId id="2147483793" r:id="rId4"/>
    <p:sldLayoutId id="2147483789" r:id="rId5"/>
    <p:sldLayoutId id="2147483794" r:id="rId6"/>
    <p:sldLayoutId id="2147483795" r:id="rId7"/>
    <p:sldLayoutId id="2147483788" r:id="rId8"/>
    <p:sldLayoutId id="2147483796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6.pn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7.emf"/><Relationship Id="rId4" Type="http://schemas.openxmlformats.org/officeDocument/2006/relationships/oleObject" Target="../embeddings/oleObject6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7.bin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3.jp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oleObject" Target="../embeddings/oleObject4.bin"/><Relationship Id="rId3" Type="http://schemas.openxmlformats.org/officeDocument/2006/relationships/slideLayout" Target="../slideLayouts/slideLayout1.xml"/><Relationship Id="rId7" Type="http://schemas.openxmlformats.org/officeDocument/2006/relationships/oleObject" Target="../embeddings/oleObject1.bin"/><Relationship Id="rId12" Type="http://schemas.openxmlformats.org/officeDocument/2006/relationships/image" Target="../media/image8.wmf"/><Relationship Id="rId2" Type="http://schemas.openxmlformats.org/officeDocument/2006/relationships/tags" Target="../tags/tag7.xml"/><Relationship Id="rId16" Type="http://schemas.openxmlformats.org/officeDocument/2006/relationships/image" Target="../media/image10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jp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11.JPG"/><Relationship Id="rId15" Type="http://schemas.openxmlformats.org/officeDocument/2006/relationships/oleObject" Target="../embeddings/oleObject5.bin"/><Relationship Id="rId10" Type="http://schemas.openxmlformats.org/officeDocument/2006/relationships/image" Target="../media/image7.wmf"/><Relationship Id="rId4" Type="http://schemas.openxmlformats.org/officeDocument/2006/relationships/notesSlide" Target="../notesSlides/notesSlide8.xml"/><Relationship Id="rId9" Type="http://schemas.openxmlformats.org/officeDocument/2006/relationships/oleObject" Target="../embeddings/oleObject2.bin"/><Relationship Id="rId14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4294967295"/>
          </p:nvPr>
        </p:nvSpPr>
        <p:spPr>
          <a:xfrm>
            <a:off x="1357313" y="5072063"/>
            <a:ext cx="6400800" cy="1500187"/>
          </a:xfrm>
        </p:spPr>
        <p:txBody>
          <a:bodyPr anchor="b"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cs-CZ" sz="4400" i="1" dirty="0" smtClean="0">
                <a:solidFill>
                  <a:srgbClr val="002060"/>
                </a:solidFill>
                <a:latin typeface="Book Antiqua" pitchFamily="18" charset="0"/>
              </a:rPr>
              <a:t>Jan Obdržálek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cs-CZ" sz="2800" b="1" dirty="0" smtClean="0">
                <a:solidFill>
                  <a:srgbClr val="002060"/>
                </a:solidFill>
              </a:rPr>
              <a:t> </a:t>
            </a:r>
            <a:r>
              <a:rPr lang="cs-CZ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20</a:t>
            </a:r>
            <a:r>
              <a:rPr lang="en-US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21</a:t>
            </a:r>
            <a:r>
              <a:rPr lang="cs-CZ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-03-</a:t>
            </a:r>
            <a:r>
              <a:rPr lang="en-US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29</a:t>
            </a:r>
            <a:r>
              <a:rPr lang="cs-CZ" sz="2800" b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lang="en-US" sz="2800" b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U3V</a:t>
            </a:r>
            <a:endParaRPr lang="cs-CZ" sz="28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TextovéPole 3"/>
          <p:cNvSpPr txBox="1">
            <a:spLocks noChangeArrowheads="1"/>
          </p:cNvSpPr>
          <p:nvPr/>
        </p:nvSpPr>
        <p:spPr bwMode="auto">
          <a:xfrm>
            <a:off x="969963" y="1146175"/>
            <a:ext cx="76327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cs-CZ" sz="7200" dirty="0">
                <a:latin typeface="Book Antiqua" pitchFamily="18" charset="0"/>
              </a:rPr>
              <a:t>Relativita </a:t>
            </a:r>
            <a:r>
              <a:rPr lang="cs-CZ" sz="7200" dirty="0" smtClean="0">
                <a:latin typeface="Book Antiqua" pitchFamily="18" charset="0"/>
              </a:rPr>
              <a:t>U3V</a:t>
            </a:r>
          </a:p>
        </p:txBody>
      </p:sp>
      <p:sp>
        <p:nvSpPr>
          <p:cNvPr id="8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</a:t>
            </a:r>
            <a:r>
              <a:rPr lang="cs-CZ" sz="1200" dirty="0">
                <a:solidFill>
                  <a:srgbClr val="D38E27"/>
                </a:solidFill>
              </a:rPr>
              <a:t>- </a:t>
            </a:r>
            <a:r>
              <a:rPr lang="cs-CZ" sz="1200" dirty="0" smtClean="0">
                <a:solidFill>
                  <a:srgbClr val="D38E27"/>
                </a:solidFill>
              </a:rPr>
              <a:t>U3V </a:t>
            </a:r>
            <a:r>
              <a:rPr lang="cs-CZ" sz="1200" dirty="0" err="1">
                <a:solidFill>
                  <a:srgbClr val="D38E27"/>
                </a:solidFill>
              </a:rPr>
              <a:t>Rel</a:t>
            </a:r>
            <a:r>
              <a:rPr lang="cs-CZ" sz="1200" dirty="0">
                <a:solidFill>
                  <a:srgbClr val="D38E27"/>
                </a:solidFill>
              </a:rPr>
              <a:t> Obdržálek</a:t>
            </a:r>
          </a:p>
        </p:txBody>
      </p:sp>
      <p:sp>
        <p:nvSpPr>
          <p:cNvPr id="9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79400" y="1241044"/>
            <a:ext cx="8785225" cy="2137156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3600" b="1" i="1" dirty="0" smtClean="0">
                <a:latin typeface="Book Antiqua" pitchFamily="18" charset="0"/>
              </a:rPr>
              <a:t>Einstein 1905: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 smtClean="0">
                <a:latin typeface="Book Antiqua" pitchFamily="18" charset="0"/>
              </a:rPr>
              <a:t>není to vlastnost materiálů, ale </a:t>
            </a:r>
            <a:r>
              <a:rPr lang="cs-CZ" b="1" i="1" dirty="0" smtClean="0">
                <a:solidFill>
                  <a:srgbClr val="FF0000"/>
                </a:solidFill>
                <a:latin typeface="Book Antiqua" pitchFamily="18" charset="0"/>
              </a:rPr>
              <a:t>prostoročasu </a:t>
            </a:r>
            <a:endParaRPr lang="cs-CZ" dirty="0" smtClean="0">
              <a:solidFill>
                <a:schemeClr val="tx1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   „co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to 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jsou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prostor a 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čas“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   (jak vlastně čas a prostor </a:t>
            </a:r>
            <a:r>
              <a:rPr lang="cs-CZ" i="1" dirty="0" smtClean="0">
                <a:solidFill>
                  <a:srgbClr val="FF0000"/>
                </a:solidFill>
                <a:latin typeface="Book Antiqua" pitchFamily="18" charset="0"/>
              </a:rPr>
              <a:t>měříme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998250" y="403803"/>
            <a:ext cx="7460697" cy="65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Výklad vlastností </a:t>
            </a:r>
            <a:r>
              <a:rPr lang="en-US" sz="4000" b="1" i="1" dirty="0" err="1" smtClean="0">
                <a:solidFill>
                  <a:srgbClr val="FF0000"/>
                </a:solidFill>
                <a:latin typeface="Book Antiqua" pitchFamily="18" charset="0"/>
              </a:rPr>
              <a:t>prostoro</a:t>
            </a:r>
            <a:r>
              <a:rPr lang="cs-CZ" sz="4000" b="1" i="1" dirty="0" smtClean="0">
                <a:solidFill>
                  <a:srgbClr val="FF0000"/>
                </a:solidFill>
                <a:latin typeface="Book Antiqua" pitchFamily="18" charset="0"/>
              </a:rPr>
              <a:t>č</a:t>
            </a:r>
            <a:r>
              <a:rPr lang="en-US" sz="4000" b="1" i="1" dirty="0" err="1" smtClean="0">
                <a:solidFill>
                  <a:srgbClr val="FF0000"/>
                </a:solidFill>
                <a:latin typeface="Book Antiqua" pitchFamily="18" charset="0"/>
              </a:rPr>
              <a:t>asu</a:t>
            </a:r>
            <a:endParaRPr lang="cs-CZ" sz="4000" b="1" i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10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Zástupný symbol pro datum 7"/>
          <p:cNvSpPr txBox="1">
            <a:spLocks noGrp="1"/>
          </p:cNvSpPr>
          <p:nvPr/>
        </p:nvSpPr>
        <p:spPr bwMode="auto">
          <a:xfrm>
            <a:off x="6675120" y="143256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</a:t>
            </a:r>
            <a:r>
              <a:rPr lang="cs-CZ" sz="1200" dirty="0">
                <a:solidFill>
                  <a:srgbClr val="D38E27"/>
                </a:solidFill>
              </a:rPr>
              <a:t>- </a:t>
            </a:r>
            <a:r>
              <a:rPr lang="cs-CZ" sz="1200" dirty="0" smtClean="0">
                <a:solidFill>
                  <a:srgbClr val="D38E27"/>
                </a:solidFill>
              </a:rPr>
              <a:t>U3V </a:t>
            </a:r>
            <a:r>
              <a:rPr lang="cs-CZ" sz="1200" dirty="0" err="1">
                <a:solidFill>
                  <a:srgbClr val="D38E27"/>
                </a:solidFill>
              </a:rPr>
              <a:t>Rel</a:t>
            </a:r>
            <a:r>
              <a:rPr lang="cs-CZ" sz="1200" dirty="0">
                <a:solidFill>
                  <a:srgbClr val="D38E27"/>
                </a:solidFill>
              </a:rPr>
              <a:t> Obdržálek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678" y="3398615"/>
            <a:ext cx="2515063" cy="3314242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1164771" y="3429000"/>
            <a:ext cx="179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b="1" dirty="0"/>
              <a:t>Albert </a:t>
            </a:r>
            <a:r>
              <a:rPr lang="cs-CZ" b="1" dirty="0" smtClean="0"/>
              <a:t>Einstein</a:t>
            </a:r>
          </a:p>
          <a:p>
            <a:pPr algn="r"/>
            <a:r>
              <a:rPr lang="cs-CZ" dirty="0" smtClean="0"/>
              <a:t>1879 - 1955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6183085" y="3396343"/>
            <a:ext cx="2960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/>
              <a:t>Hendrik</a:t>
            </a:r>
            <a:r>
              <a:rPr lang="cs-CZ" b="1" dirty="0"/>
              <a:t> </a:t>
            </a:r>
            <a:r>
              <a:rPr lang="cs-CZ" b="1" dirty="0" err="1"/>
              <a:t>Antoon</a:t>
            </a:r>
            <a:r>
              <a:rPr lang="cs-CZ" b="1" dirty="0"/>
              <a:t> </a:t>
            </a:r>
            <a:r>
              <a:rPr lang="cs-CZ" b="1" dirty="0" err="1" smtClean="0"/>
              <a:t>Lorentz</a:t>
            </a:r>
            <a:endParaRPr lang="cs-CZ" b="1" dirty="0" smtClean="0"/>
          </a:p>
          <a:p>
            <a:r>
              <a:rPr lang="cs-CZ" dirty="0" smtClean="0"/>
              <a:t>1853 - 1928</a:t>
            </a:r>
            <a:endParaRPr lang="cs-CZ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388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2349" y="1291844"/>
            <a:ext cx="8905741" cy="5435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dirty="0" smtClean="0">
                <a:latin typeface="Book Antiqua" pitchFamily="18" charset="0"/>
              </a:rPr>
              <a:t>Poloha </a:t>
            </a:r>
            <a:r>
              <a:rPr lang="cs-CZ" dirty="0">
                <a:latin typeface="Book Antiqua" pitchFamily="18" charset="0"/>
              </a:rPr>
              <a:t>i </a:t>
            </a:r>
            <a:r>
              <a:rPr lang="cs-CZ" dirty="0" smtClean="0">
                <a:latin typeface="Book Antiqua" pitchFamily="18" charset="0"/>
              </a:rPr>
              <a:t>čas: </a:t>
            </a:r>
            <a:r>
              <a:rPr lang="cs-CZ" b="1" i="1" dirty="0" smtClean="0">
                <a:solidFill>
                  <a:srgbClr val="FF0000"/>
                </a:solidFill>
                <a:latin typeface="Book Antiqua" pitchFamily="18" charset="0"/>
              </a:rPr>
              <a:t>vztažná soustava </a:t>
            </a:r>
            <a:r>
              <a:rPr lang="cs-CZ" b="1" i="1" dirty="0">
                <a:solidFill>
                  <a:srgbClr val="FF0000"/>
                </a:solidFill>
                <a:latin typeface="Book Antiqua" pitchFamily="18" charset="0"/>
              </a:rPr>
              <a:t>(S</a:t>
            </a:r>
            <a:r>
              <a:rPr lang="cs-CZ" b="1" i="1" dirty="0" smtClean="0">
                <a:solidFill>
                  <a:srgbClr val="FF0000"/>
                </a:solidFill>
                <a:latin typeface="Book Antiqua" pitchFamily="18" charset="0"/>
              </a:rPr>
              <a:t>) </a:t>
            </a:r>
            <a:r>
              <a:rPr lang="cs-CZ" sz="2400" dirty="0" smtClean="0">
                <a:latin typeface="Book Antiqua" pitchFamily="18" charset="0"/>
              </a:rPr>
              <a:t>(odkud, odkdy)</a:t>
            </a:r>
            <a:endParaRPr lang="cs-CZ" sz="2400" dirty="0"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 smtClean="0">
                <a:latin typeface="Book Antiqua" pitchFamily="18" charset="0"/>
              </a:rPr>
              <a:t>	 A: Jsem tu dobře? Řekla mi: </a:t>
            </a:r>
            <a:br>
              <a:rPr lang="cs-CZ" dirty="0" smtClean="0">
                <a:latin typeface="Book Antiqua" pitchFamily="18" charset="0"/>
              </a:rPr>
            </a:br>
            <a:r>
              <a:rPr lang="cs-CZ" dirty="0" smtClean="0">
                <a:latin typeface="Book Antiqua" pitchFamily="18" charset="0"/>
              </a:rPr>
              <a:t>	„</a:t>
            </a:r>
            <a:r>
              <a:rPr lang="cs-CZ" dirty="0" smtClean="0">
                <a:solidFill>
                  <a:srgbClr val="FF0000"/>
                </a:solidFill>
                <a:latin typeface="Book Antiqua" pitchFamily="18" charset="0"/>
              </a:rPr>
              <a:t>za hodinu</a:t>
            </a:r>
            <a:r>
              <a:rPr lang="cs-CZ" dirty="0" smtClean="0">
                <a:latin typeface="Book Antiqua" pitchFamily="18" charset="0"/>
              </a:rPr>
              <a:t> čekám </a:t>
            </a:r>
            <a:r>
              <a:rPr lang="cs-CZ" dirty="0" smtClean="0">
                <a:solidFill>
                  <a:srgbClr val="FF0000"/>
                </a:solidFill>
                <a:latin typeface="Book Antiqua" pitchFamily="18" charset="0"/>
              </a:rPr>
              <a:t>ve druhé ulici doleva</a:t>
            </a:r>
            <a:r>
              <a:rPr lang="cs-CZ" dirty="0" smtClean="0">
                <a:latin typeface="Book Antiqua" pitchFamily="18" charset="0"/>
              </a:rPr>
              <a:t> “</a:t>
            </a:r>
          </a:p>
          <a:p>
            <a:pPr lvl="1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3200" dirty="0">
                <a:latin typeface="Book Antiqua" pitchFamily="18" charset="0"/>
              </a:rPr>
              <a:t>B: To je relativní – </a:t>
            </a:r>
            <a:r>
              <a:rPr lang="cs-CZ" sz="3200" b="1" i="1" dirty="0">
                <a:solidFill>
                  <a:srgbClr val="FF0000"/>
                </a:solidFill>
                <a:latin typeface="Book Antiqua" pitchFamily="18" charset="0"/>
              </a:rPr>
              <a:t>kdy</a:t>
            </a:r>
            <a:r>
              <a:rPr lang="cs-CZ" sz="3200" dirty="0">
                <a:latin typeface="Book Antiqua" pitchFamily="18" charset="0"/>
              </a:rPr>
              <a:t> a </a:t>
            </a:r>
            <a:r>
              <a:rPr lang="cs-CZ" sz="3200" b="1" i="1" dirty="0">
                <a:solidFill>
                  <a:srgbClr val="FF0000"/>
                </a:solidFill>
                <a:latin typeface="Book Antiqua" pitchFamily="18" charset="0"/>
              </a:rPr>
              <a:t>kde</a:t>
            </a:r>
            <a:r>
              <a:rPr lang="cs-CZ" sz="32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cs-CZ" sz="3200" dirty="0">
                <a:latin typeface="Book Antiqua" pitchFamily="18" charset="0"/>
              </a:rPr>
              <a:t>vám to navrhla?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b="1" i="1" dirty="0" smtClean="0">
                <a:latin typeface="Book Antiqua" pitchFamily="18" charset="0"/>
              </a:rPr>
              <a:t>Relativní veličina</a:t>
            </a:r>
            <a:r>
              <a:rPr lang="cs-CZ" dirty="0" smtClean="0">
                <a:latin typeface="Book Antiqua" pitchFamily="18" charset="0"/>
              </a:rPr>
              <a:t>: </a:t>
            </a:r>
            <a:r>
              <a:rPr lang="cs-CZ" dirty="0" smtClean="0">
                <a:solidFill>
                  <a:srgbClr val="FF0000"/>
                </a:solidFill>
                <a:latin typeface="Book Antiqua" pitchFamily="18" charset="0"/>
              </a:rPr>
              <a:t>závisí </a:t>
            </a:r>
            <a:r>
              <a:rPr lang="cs-CZ" dirty="0">
                <a:latin typeface="Book Antiqua" pitchFamily="18" charset="0"/>
              </a:rPr>
              <a:t>na </a:t>
            </a:r>
            <a:r>
              <a:rPr lang="cs-CZ" dirty="0" smtClean="0">
                <a:latin typeface="Book Antiqua" pitchFamily="18" charset="0"/>
              </a:rPr>
              <a:t>volbě </a:t>
            </a:r>
            <a:r>
              <a:rPr lang="cs-CZ" b="1" i="1" dirty="0" smtClean="0">
                <a:latin typeface="Book Antiqua" pitchFamily="18" charset="0"/>
              </a:rPr>
              <a:t>S </a:t>
            </a:r>
            <a:r>
              <a:rPr lang="cs-CZ" sz="2400" dirty="0">
                <a:latin typeface="Book Antiqua" pitchFamily="18" charset="0"/>
              </a:rPr>
              <a:t>(odkud, odkdy)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dirty="0" smtClean="0">
                <a:latin typeface="Book Antiqua" pitchFamily="18" charset="0"/>
              </a:rPr>
              <a:t>klid nebo pohyb … usnu ve vlaku</a:t>
            </a:r>
            <a:endParaRPr lang="cs-CZ" dirty="0"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dirty="0">
                <a:latin typeface="Book Antiqua" pitchFamily="18" charset="0"/>
              </a:rPr>
              <a:t>vpravo </a:t>
            </a:r>
            <a:r>
              <a:rPr lang="cs-CZ" sz="2400" dirty="0" smtClean="0">
                <a:latin typeface="Book Antiqua" pitchFamily="18" charset="0"/>
              </a:rPr>
              <a:t>nebo vlevo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dirty="0" smtClean="0">
                <a:latin typeface="Book Antiqua" pitchFamily="18" charset="0"/>
              </a:rPr>
              <a:t>na 3. kilometru (odkud?)</a:t>
            </a:r>
            <a:endParaRPr lang="cs-CZ" sz="2400" dirty="0"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b="1" i="1" dirty="0" smtClean="0">
                <a:latin typeface="Book Antiqua" pitchFamily="18" charset="0"/>
              </a:rPr>
              <a:t>Absolutní </a:t>
            </a:r>
            <a:r>
              <a:rPr lang="cs-CZ" b="1" i="1" dirty="0">
                <a:latin typeface="Book Antiqua" pitchFamily="18" charset="0"/>
              </a:rPr>
              <a:t>veličina</a:t>
            </a:r>
            <a:r>
              <a:rPr lang="cs-CZ" dirty="0">
                <a:latin typeface="Book Antiqua" pitchFamily="18" charset="0"/>
              </a:rPr>
              <a:t>: </a:t>
            </a:r>
            <a:r>
              <a:rPr lang="cs-CZ" dirty="0" smtClean="0">
                <a:solidFill>
                  <a:srgbClr val="FF0000"/>
                </a:solidFill>
                <a:latin typeface="Book Antiqua" pitchFamily="18" charset="0"/>
              </a:rPr>
              <a:t>nezávisí</a:t>
            </a:r>
            <a:r>
              <a:rPr lang="cs-CZ" dirty="0" smtClean="0">
                <a:latin typeface="Book Antiqua" pitchFamily="18" charset="0"/>
              </a:rPr>
              <a:t> na </a:t>
            </a:r>
            <a:r>
              <a:rPr lang="cs-CZ" dirty="0">
                <a:latin typeface="Book Antiqua" pitchFamily="18" charset="0"/>
              </a:rPr>
              <a:t>volbě </a:t>
            </a:r>
            <a:r>
              <a:rPr lang="cs-CZ" b="1" i="1" dirty="0" smtClean="0">
                <a:latin typeface="Book Antiqua" pitchFamily="18" charset="0"/>
              </a:rPr>
              <a:t>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dirty="0" smtClean="0">
                <a:latin typeface="Book Antiqua" pitchFamily="18" charset="0"/>
              </a:rPr>
              <a:t>vzdálenost dvou patníků (i když nejsou vůči autu v klidu)</a:t>
            </a:r>
            <a:endParaRPr lang="cs-CZ" sz="2400" dirty="0"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dirty="0" smtClean="0">
                <a:latin typeface="Book Antiqua" pitchFamily="18" charset="0"/>
              </a:rPr>
              <a:t>doba shoření svíčky (i v SEČ, i v ZEČ)</a:t>
            </a:r>
            <a:endParaRPr lang="cs-CZ" sz="2400" dirty="0"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None/>
              <a:defRPr/>
            </a:pPr>
            <a:endParaRPr lang="cs-CZ" dirty="0" smtClean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970540" y="466148"/>
            <a:ext cx="7566495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3200" b="1" i="1" dirty="0" smtClean="0">
                <a:solidFill>
                  <a:schemeClr val="tx2"/>
                </a:solidFill>
                <a:latin typeface="Book Antiqua" pitchFamily="18" charset="0"/>
              </a:rPr>
              <a:t>Odskok: Co je absolutní a co je relativní</a:t>
            </a:r>
            <a:endParaRPr lang="cs-CZ" sz="3200" b="1" i="1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11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Zástupný symbol pro datum 7"/>
          <p:cNvSpPr txBox="1">
            <a:spLocks noGrp="1"/>
          </p:cNvSpPr>
          <p:nvPr/>
        </p:nvSpPr>
        <p:spPr bwMode="auto">
          <a:xfrm>
            <a:off x="6675120" y="143256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</a:t>
            </a:r>
            <a:r>
              <a:rPr lang="cs-CZ" sz="1200" dirty="0">
                <a:solidFill>
                  <a:srgbClr val="D38E27"/>
                </a:solidFill>
              </a:rPr>
              <a:t>- </a:t>
            </a:r>
            <a:r>
              <a:rPr lang="cs-CZ" sz="1200" dirty="0" smtClean="0">
                <a:solidFill>
                  <a:srgbClr val="D38E27"/>
                </a:solidFill>
              </a:rPr>
              <a:t>U3V </a:t>
            </a:r>
            <a:r>
              <a:rPr lang="cs-CZ" sz="1200" dirty="0" err="1">
                <a:solidFill>
                  <a:srgbClr val="D38E27"/>
                </a:solidFill>
              </a:rPr>
              <a:t>Rel</a:t>
            </a:r>
            <a:r>
              <a:rPr lang="cs-CZ" sz="1200" dirty="0">
                <a:solidFill>
                  <a:srgbClr val="D38E27"/>
                </a:solidFill>
              </a:rPr>
              <a:t> Obdržálek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191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592262"/>
            <a:ext cx="8686800" cy="5037137"/>
          </a:xfrm>
        </p:spPr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cs-CZ" dirty="0" smtClean="0">
                <a:latin typeface="Book Antiqua" pitchFamily="18" charset="0"/>
              </a:rPr>
              <a:t>Dvě veličiny: prostorová poloha </a:t>
            </a:r>
            <a:r>
              <a:rPr lang="cs-CZ" i="1" dirty="0" smtClean="0">
                <a:solidFill>
                  <a:srgbClr val="FF0000"/>
                </a:solidFill>
                <a:latin typeface="Book Antiqua" pitchFamily="18" charset="0"/>
              </a:rPr>
              <a:t>x</a:t>
            </a:r>
            <a:r>
              <a:rPr lang="cs-CZ" i="1" dirty="0" smtClean="0">
                <a:latin typeface="Book Antiqua" pitchFamily="18" charset="0"/>
              </a:rPr>
              <a:t> </a:t>
            </a:r>
            <a:r>
              <a:rPr lang="cs-CZ" dirty="0" smtClean="0">
                <a:latin typeface="Book Antiqua" pitchFamily="18" charset="0"/>
              </a:rPr>
              <a:t>a čas </a:t>
            </a:r>
            <a:r>
              <a:rPr lang="cs-CZ" i="1" dirty="0" smtClean="0">
                <a:solidFill>
                  <a:srgbClr val="FF0000"/>
                </a:solidFill>
                <a:latin typeface="Book Antiqua" pitchFamily="18" charset="0"/>
              </a:rPr>
              <a:t>t</a:t>
            </a:r>
            <a:endParaRPr lang="cs-CZ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cs-CZ" dirty="0" smtClean="0">
                <a:latin typeface="Book Antiqua" pitchFamily="18" charset="0"/>
              </a:rPr>
              <a:t>Pohyb: poloha </a:t>
            </a:r>
            <a:r>
              <a:rPr lang="cs-CZ" i="1" dirty="0" smtClean="0">
                <a:solidFill>
                  <a:srgbClr val="FF0000"/>
                </a:solidFill>
                <a:latin typeface="Book Antiqua" pitchFamily="18" charset="0"/>
              </a:rPr>
              <a:t>x</a:t>
            </a:r>
            <a:r>
              <a:rPr lang="cs-CZ" dirty="0" smtClean="0">
                <a:latin typeface="Book Antiqua" pitchFamily="18" charset="0"/>
              </a:rPr>
              <a:t> se mění v závislosti na čase </a:t>
            </a:r>
            <a:r>
              <a:rPr lang="cs-CZ" i="1" dirty="0" smtClean="0">
                <a:solidFill>
                  <a:srgbClr val="FF0000"/>
                </a:solidFill>
                <a:latin typeface="Book Antiqua" pitchFamily="18" charset="0"/>
              </a:rPr>
              <a:t>t</a:t>
            </a:r>
            <a:endParaRPr lang="cs-CZ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 lvl="1" eaLnBrk="1" hangingPunct="1">
              <a:buFont typeface="Arial" charset="0"/>
              <a:buChar char="–"/>
            </a:pP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Klasická</a:t>
            </a:r>
            <a:r>
              <a:rPr lang="cs-CZ" dirty="0" smtClean="0">
                <a:latin typeface="Book Antiqua" pitchFamily="18" charset="0"/>
              </a:rPr>
              <a:t> fyzika: prostor a čas jsou </a:t>
            </a:r>
            <a:r>
              <a:rPr lang="cs-CZ" b="1" i="1" dirty="0" smtClean="0">
                <a:latin typeface="Book Antiqua" pitchFamily="18" charset="0"/>
              </a:rPr>
              <a:t>nezávislé</a:t>
            </a:r>
          </a:p>
          <a:p>
            <a:pPr lvl="1" eaLnBrk="1" hangingPunct="1">
              <a:buFont typeface="Arial" charset="0"/>
              <a:buChar char="–"/>
            </a:pPr>
            <a:r>
              <a:rPr lang="cs-CZ" dirty="0" smtClean="0">
                <a:solidFill>
                  <a:srgbClr val="0000CC"/>
                </a:solidFill>
                <a:latin typeface="Book Antiqua" pitchFamily="18" charset="0"/>
              </a:rPr>
              <a:t>Relativistická fyzika: prostor a čas spolu souvisejí a vytvářejí </a:t>
            </a:r>
            <a:r>
              <a:rPr lang="cs-CZ" b="1" i="1" dirty="0" smtClean="0">
                <a:solidFill>
                  <a:srgbClr val="0000CC"/>
                </a:solidFill>
                <a:latin typeface="Book Antiqua" pitchFamily="18" charset="0"/>
              </a:rPr>
              <a:t>prostoročas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1961141" y="396875"/>
            <a:ext cx="534152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Popis </a:t>
            </a: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pohybu </a:t>
            </a:r>
            <a:r>
              <a:rPr lang="cs-CZ" sz="2800" b="1" dirty="0" smtClean="0">
                <a:solidFill>
                  <a:schemeClr val="tx2"/>
                </a:solidFill>
                <a:latin typeface="Book Antiqua" pitchFamily="18" charset="0"/>
              </a:rPr>
              <a:t>(po přímce)</a:t>
            </a:r>
            <a:endParaRPr lang="cs-CZ" sz="2800" b="1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12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Zástupný symbol pro datum 7"/>
          <p:cNvSpPr txBox="1">
            <a:spLocks noGrp="1"/>
          </p:cNvSpPr>
          <p:nvPr/>
        </p:nvSpPr>
        <p:spPr bwMode="auto">
          <a:xfrm>
            <a:off x="6477000" y="-18288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</a:t>
            </a:r>
            <a:r>
              <a:rPr lang="cs-CZ" sz="1200" dirty="0">
                <a:solidFill>
                  <a:srgbClr val="D38E27"/>
                </a:solidFill>
              </a:rPr>
              <a:t>- </a:t>
            </a:r>
            <a:r>
              <a:rPr lang="cs-CZ" sz="1200" dirty="0" smtClean="0">
                <a:solidFill>
                  <a:srgbClr val="D38E27"/>
                </a:solidFill>
              </a:rPr>
              <a:t>U3V </a:t>
            </a:r>
            <a:r>
              <a:rPr lang="cs-CZ" sz="1200" dirty="0" err="1">
                <a:solidFill>
                  <a:srgbClr val="D38E27"/>
                </a:solidFill>
              </a:rPr>
              <a:t>Rel</a:t>
            </a:r>
            <a:r>
              <a:rPr lang="cs-CZ" sz="1200" dirty="0">
                <a:solidFill>
                  <a:srgbClr val="D38E27"/>
                </a:solidFill>
              </a:rPr>
              <a:t> Obdržálek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592262"/>
            <a:ext cx="8686800" cy="5037137"/>
          </a:xfrm>
        </p:spPr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cs-CZ" dirty="0" smtClean="0">
                <a:latin typeface="Book Antiqua" pitchFamily="18" charset="0"/>
              </a:rPr>
              <a:t>Poloha </a:t>
            </a:r>
            <a:r>
              <a:rPr lang="cs-CZ" i="1" dirty="0" smtClean="0">
                <a:latin typeface="Book Antiqua" pitchFamily="18" charset="0"/>
              </a:rPr>
              <a:t>x</a:t>
            </a:r>
            <a:r>
              <a:rPr lang="cs-CZ" dirty="0" smtClean="0">
                <a:latin typeface="Book Antiqua" pitchFamily="18" charset="0"/>
              </a:rPr>
              <a:t> bodu na přímce se mění s časem </a:t>
            </a:r>
            <a:r>
              <a:rPr lang="cs-CZ" i="1" dirty="0" smtClean="0">
                <a:latin typeface="Book Antiqua" pitchFamily="18" charset="0"/>
              </a:rPr>
              <a:t>t;</a:t>
            </a:r>
          </a:p>
          <a:p>
            <a:pPr marL="457200" lvl="1" indent="0" eaLnBrk="1" hangingPunct="1">
              <a:buNone/>
            </a:pPr>
            <a:r>
              <a:rPr lang="cs-CZ" dirty="0" smtClean="0">
                <a:solidFill>
                  <a:srgbClr val="CC0000"/>
                </a:solidFill>
                <a:latin typeface="Book Antiqua" pitchFamily="18" charset="0"/>
              </a:rPr>
              <a:t>graficky</a:t>
            </a:r>
            <a:r>
              <a:rPr lang="cs-CZ" dirty="0" smtClean="0">
                <a:latin typeface="Book Antiqua" pitchFamily="18" charset="0"/>
              </a:rPr>
              <a:t>: </a:t>
            </a:r>
          </a:p>
          <a:p>
            <a:pPr lvl="1" eaLnBrk="1" hangingPunct="1"/>
            <a:r>
              <a:rPr lang="cs-CZ" dirty="0" smtClean="0">
                <a:latin typeface="Book Antiqua" pitchFamily="18" charset="0"/>
              </a:rPr>
              <a:t>osa svislá – </a:t>
            </a:r>
            <a:r>
              <a:rPr lang="cs-CZ" dirty="0" smtClean="0">
                <a:solidFill>
                  <a:srgbClr val="FF0000"/>
                </a:solidFill>
                <a:latin typeface="Book Antiqua" pitchFamily="18" charset="0"/>
              </a:rPr>
              <a:t>čas </a:t>
            </a:r>
            <a:r>
              <a:rPr lang="cs-CZ" i="1" dirty="0" smtClean="0">
                <a:solidFill>
                  <a:srgbClr val="FF0000"/>
                </a:solidFill>
                <a:latin typeface="Book Antiqua" pitchFamily="18" charset="0"/>
              </a:rPr>
              <a:t>t</a:t>
            </a:r>
          </a:p>
          <a:p>
            <a:pPr lvl="1" eaLnBrk="1" hangingPunct="1"/>
            <a:r>
              <a:rPr lang="cs-CZ" dirty="0">
                <a:latin typeface="Book Antiqua" pitchFamily="18" charset="0"/>
              </a:rPr>
              <a:t>osa </a:t>
            </a:r>
            <a:r>
              <a:rPr lang="cs-CZ" dirty="0" smtClean="0">
                <a:latin typeface="Book Antiqua" pitchFamily="18" charset="0"/>
              </a:rPr>
              <a:t>vodorovná – </a:t>
            </a:r>
            <a:r>
              <a:rPr lang="cs-CZ" dirty="0" smtClean="0">
                <a:solidFill>
                  <a:srgbClr val="FF0000"/>
                </a:solidFill>
                <a:latin typeface="Book Antiqua" pitchFamily="18" charset="0"/>
              </a:rPr>
              <a:t>poloha </a:t>
            </a:r>
            <a:r>
              <a:rPr lang="cs-CZ" i="1" dirty="0" smtClean="0">
                <a:solidFill>
                  <a:srgbClr val="FF0000"/>
                </a:solidFill>
                <a:latin typeface="Book Antiqua" pitchFamily="18" charset="0"/>
              </a:rPr>
              <a:t>x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cs-CZ" b="1" i="1" dirty="0" smtClean="0">
                <a:solidFill>
                  <a:srgbClr val="FF0000"/>
                </a:solidFill>
                <a:latin typeface="Book Antiqua" pitchFamily="18" charset="0"/>
              </a:rPr>
              <a:t>Prostoročas</a:t>
            </a:r>
            <a:r>
              <a:rPr lang="cs-CZ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cs-CZ" dirty="0" smtClean="0">
                <a:latin typeface="Book Antiqua" pitchFamily="18" charset="0"/>
              </a:rPr>
              <a:t>(rovina </a:t>
            </a:r>
            <a:r>
              <a:rPr lang="cs-CZ" i="1" dirty="0">
                <a:solidFill>
                  <a:schemeClr val="tx1"/>
                </a:solidFill>
                <a:latin typeface="Book Antiqua" pitchFamily="18" charset="0"/>
              </a:rPr>
              <a:t>x, t</a:t>
            </a:r>
            <a:r>
              <a:rPr lang="cs-CZ" dirty="0" smtClean="0">
                <a:latin typeface="Book Antiqua" pitchFamily="18" charset="0"/>
              </a:rPr>
              <a:t>):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Bod {</a:t>
            </a:r>
            <a:r>
              <a:rPr lang="cs-CZ" i="1" dirty="0" smtClean="0">
                <a:solidFill>
                  <a:schemeClr val="tx1"/>
                </a:solidFill>
                <a:latin typeface="Book Antiqua" pitchFamily="18" charset="0"/>
              </a:rPr>
              <a:t>x, t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} v prostoročasu = „</a:t>
            </a:r>
            <a:r>
              <a:rPr lang="cs-CZ" dirty="0" smtClean="0">
                <a:solidFill>
                  <a:srgbClr val="FF0000"/>
                </a:solidFill>
                <a:latin typeface="Book Antiqua" pitchFamily="18" charset="0"/>
              </a:rPr>
              <a:t>událost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“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cs-CZ" dirty="0" smtClean="0">
                <a:latin typeface="Book Antiqua" pitchFamily="18" charset="0"/>
              </a:rPr>
              <a:t>KDE: </a:t>
            </a:r>
            <a:r>
              <a:rPr lang="cs-CZ" i="1" dirty="0" smtClean="0">
                <a:solidFill>
                  <a:srgbClr val="FF0000"/>
                </a:solidFill>
                <a:latin typeface="Book Antiqua" pitchFamily="18" charset="0"/>
              </a:rPr>
              <a:t>x  </a:t>
            </a:r>
            <a:r>
              <a:rPr lang="cs-CZ" i="1" dirty="0" smtClean="0">
                <a:solidFill>
                  <a:schemeClr val="tx1"/>
                </a:solidFill>
                <a:latin typeface="Book Antiqua" pitchFamily="18" charset="0"/>
              </a:rPr>
              <a:t>↔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cs-CZ" dirty="0" smtClean="0">
                <a:latin typeface="Book Antiqua" pitchFamily="18" charset="0"/>
              </a:rPr>
              <a:t>KDY:</a:t>
            </a:r>
            <a:r>
              <a:rPr lang="cs-CZ" i="1" dirty="0" smtClean="0">
                <a:latin typeface="Book Antiqua" pitchFamily="18" charset="0"/>
              </a:rPr>
              <a:t> </a:t>
            </a:r>
            <a:r>
              <a:rPr lang="cs-CZ" i="1" dirty="0" smtClean="0">
                <a:solidFill>
                  <a:srgbClr val="FF0000"/>
                </a:solidFill>
                <a:latin typeface="Book Antiqua" pitchFamily="18" charset="0"/>
              </a:rPr>
              <a:t>t   </a:t>
            </a:r>
            <a:r>
              <a:rPr lang="cs-CZ" sz="1600" i="1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cs-CZ" i="1" dirty="0" smtClean="0">
                <a:solidFill>
                  <a:schemeClr val="tx1"/>
                </a:solidFill>
                <a:latin typeface="Book Antiqua" pitchFamily="18" charset="0"/>
              </a:rPr>
              <a:t>↕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Všechny události zaznamenáme do </a:t>
            </a:r>
            <a:r>
              <a:rPr lang="cs-CZ" dirty="0" smtClean="0">
                <a:solidFill>
                  <a:srgbClr val="FF0000"/>
                </a:solidFill>
                <a:latin typeface="Book Antiqua" pitchFamily="18" charset="0"/>
              </a:rPr>
              <a:t>Archivu </a:t>
            </a:r>
            <a:endParaRPr lang="cs-CZ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2002704" y="452293"/>
            <a:ext cx="5341527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Popis </a:t>
            </a: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pohybu </a:t>
            </a:r>
            <a:r>
              <a:rPr lang="cs-CZ" sz="2800" b="1" dirty="0" smtClean="0">
                <a:solidFill>
                  <a:schemeClr val="tx2"/>
                </a:solidFill>
                <a:latin typeface="Book Antiqua" pitchFamily="18" charset="0"/>
              </a:rPr>
              <a:t>(po </a:t>
            </a:r>
            <a:r>
              <a:rPr lang="cs-CZ" sz="2800" b="1" dirty="0">
                <a:solidFill>
                  <a:schemeClr val="tx2"/>
                </a:solidFill>
                <a:latin typeface="Book Antiqua" pitchFamily="18" charset="0"/>
              </a:rPr>
              <a:t>přímce)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endParaRPr lang="cs-CZ" sz="4000" b="1" i="1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13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Zástupný symbol pro datum 7"/>
          <p:cNvSpPr txBox="1">
            <a:spLocks noGrp="1"/>
          </p:cNvSpPr>
          <p:nvPr/>
        </p:nvSpPr>
        <p:spPr bwMode="auto">
          <a:xfrm>
            <a:off x="6477000" y="-18288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</a:t>
            </a:r>
            <a:r>
              <a:rPr lang="cs-CZ" sz="1200" dirty="0">
                <a:solidFill>
                  <a:srgbClr val="D38E27"/>
                </a:solidFill>
              </a:rPr>
              <a:t>- </a:t>
            </a:r>
            <a:r>
              <a:rPr lang="cs-CZ" sz="1200" dirty="0" smtClean="0">
                <a:solidFill>
                  <a:srgbClr val="D38E27"/>
                </a:solidFill>
              </a:rPr>
              <a:t>U3V </a:t>
            </a:r>
            <a:r>
              <a:rPr lang="cs-CZ" sz="1200" dirty="0" err="1">
                <a:solidFill>
                  <a:srgbClr val="D38E27"/>
                </a:solidFill>
              </a:rPr>
              <a:t>Rel</a:t>
            </a:r>
            <a:r>
              <a:rPr lang="cs-CZ" sz="1200" dirty="0">
                <a:solidFill>
                  <a:srgbClr val="D38E27"/>
                </a:solidFill>
              </a:rPr>
              <a:t> Obdržálek</a:t>
            </a:r>
          </a:p>
        </p:txBody>
      </p:sp>
    </p:spTree>
    <p:extLst>
      <p:ext uri="{BB962C8B-B14F-4D97-AF65-F5344CB8AC3E}">
        <p14:creationId xmlns:p14="http://schemas.microsoft.com/office/powerpoint/2010/main" val="116973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14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6" name="Zástupný symbol pro datum 7"/>
          <p:cNvSpPr txBox="1">
            <a:spLocks noGrp="1"/>
          </p:cNvSpPr>
          <p:nvPr/>
        </p:nvSpPr>
        <p:spPr bwMode="auto">
          <a:xfrm>
            <a:off x="6477000" y="-9144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</a:t>
            </a:r>
            <a:r>
              <a:rPr lang="cs-CZ" sz="1200" dirty="0">
                <a:solidFill>
                  <a:srgbClr val="D38E27"/>
                </a:solidFill>
              </a:rPr>
              <a:t>- </a:t>
            </a:r>
            <a:r>
              <a:rPr lang="cs-CZ" sz="1200" dirty="0" smtClean="0">
                <a:solidFill>
                  <a:srgbClr val="D38E27"/>
                </a:solidFill>
              </a:rPr>
              <a:t>U3V </a:t>
            </a:r>
            <a:r>
              <a:rPr lang="cs-CZ" sz="1200" dirty="0" err="1">
                <a:solidFill>
                  <a:srgbClr val="D38E27"/>
                </a:solidFill>
              </a:rPr>
              <a:t>Rel</a:t>
            </a:r>
            <a:r>
              <a:rPr lang="cs-CZ" sz="1200" dirty="0">
                <a:solidFill>
                  <a:srgbClr val="D38E27"/>
                </a:solidFill>
              </a:rPr>
              <a:t> Obdržálek</a:t>
            </a:r>
          </a:p>
        </p:txBody>
      </p:sp>
      <p:pic>
        <p:nvPicPr>
          <p:cNvPr id="6" name="TeorieRelativity24_04_2017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8954" y="1420969"/>
            <a:ext cx="8677275" cy="4881563"/>
          </a:xfrm>
        </p:spPr>
      </p:pic>
      <p:sp>
        <p:nvSpPr>
          <p:cNvPr id="3" name="Obdélník 2"/>
          <p:cNvSpPr/>
          <p:nvPr/>
        </p:nvSpPr>
        <p:spPr>
          <a:xfrm>
            <a:off x="2654349" y="264822"/>
            <a:ext cx="3536546" cy="65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Archiv snímků</a:t>
            </a:r>
            <a:endParaRPr lang="cs-CZ" sz="2800" b="1" dirty="0">
              <a:solidFill>
                <a:schemeClr val="tx2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07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Přímá spojovací šipka 37"/>
          <p:cNvCxnSpPr/>
          <p:nvPr/>
        </p:nvCxnSpPr>
        <p:spPr>
          <a:xfrm>
            <a:off x="1791168" y="5929313"/>
            <a:ext cx="5500688" cy="1587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ovéPole 38"/>
          <p:cNvSpPr txBox="1">
            <a:spLocks noChangeArrowheads="1"/>
          </p:cNvSpPr>
          <p:nvPr/>
        </p:nvSpPr>
        <p:spPr bwMode="auto">
          <a:xfrm>
            <a:off x="7136298" y="5857875"/>
            <a:ext cx="23145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2800" i="1" dirty="0" smtClean="0">
                <a:latin typeface="Book Antiqua" panose="02040602050305030304" pitchFamily="18" charset="0"/>
              </a:rPr>
              <a:t>x</a:t>
            </a:r>
            <a:r>
              <a:rPr lang="cs-CZ" sz="2800" i="1" dirty="0" smtClean="0">
                <a:latin typeface="Calibri" pitchFamily="34" charset="0"/>
              </a:rPr>
              <a:t>/</a:t>
            </a:r>
            <a:r>
              <a:rPr lang="cs-CZ" sz="2800" dirty="0" smtClean="0">
                <a:latin typeface="Calibri" pitchFamily="34" charset="0"/>
              </a:rPr>
              <a:t>m </a:t>
            </a:r>
          </a:p>
          <a:p>
            <a:pPr eaLnBrk="1" hangingPunct="1"/>
            <a:r>
              <a:rPr lang="cs-CZ" sz="2800" dirty="0" smtClean="0">
                <a:latin typeface="Calibri" pitchFamily="34" charset="0"/>
              </a:rPr>
              <a:t>(</a:t>
            </a:r>
            <a:r>
              <a:rPr lang="cs-CZ" sz="2800" b="1" i="1" dirty="0">
                <a:latin typeface="Calibri" pitchFamily="34" charset="0"/>
              </a:rPr>
              <a:t>kde</a:t>
            </a:r>
            <a:r>
              <a:rPr lang="cs-CZ" sz="2800" dirty="0">
                <a:latin typeface="Calibri" pitchFamily="34" charset="0"/>
              </a:rPr>
              <a:t> </a:t>
            </a:r>
            <a:r>
              <a:rPr lang="cs-CZ" sz="2800" dirty="0" smtClean="0">
                <a:latin typeface="Calibri" pitchFamily="34" charset="0"/>
              </a:rPr>
              <a:t>jsou)</a:t>
            </a:r>
            <a:endParaRPr lang="cs-CZ" sz="2800" dirty="0">
              <a:latin typeface="Calibri" pitchFamily="34" charset="0"/>
            </a:endParaRPr>
          </a:p>
        </p:txBody>
      </p:sp>
      <p:cxnSp>
        <p:nvCxnSpPr>
          <p:cNvPr id="40" name="Přímá spojovací šipka 39"/>
          <p:cNvCxnSpPr/>
          <p:nvPr/>
        </p:nvCxnSpPr>
        <p:spPr>
          <a:xfrm rot="5400000" flipH="1" flipV="1">
            <a:off x="1291109" y="3714750"/>
            <a:ext cx="4500562" cy="7143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ovéPole 40"/>
          <p:cNvSpPr txBox="1">
            <a:spLocks noChangeArrowheads="1"/>
          </p:cNvSpPr>
          <p:nvPr/>
        </p:nvSpPr>
        <p:spPr bwMode="auto">
          <a:xfrm>
            <a:off x="2505546" y="1482433"/>
            <a:ext cx="40719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2800" i="1" dirty="0" smtClean="0">
                <a:latin typeface="Book Antiqua" panose="02040602050305030304" pitchFamily="18" charset="0"/>
              </a:rPr>
              <a:t>t</a:t>
            </a:r>
            <a:r>
              <a:rPr lang="cs-CZ" sz="2800" i="1" dirty="0" smtClean="0">
                <a:latin typeface="Calibri" pitchFamily="34" charset="0"/>
              </a:rPr>
              <a:t>/</a:t>
            </a:r>
            <a:r>
              <a:rPr lang="cs-CZ" sz="2800" dirty="0" smtClean="0">
                <a:latin typeface="Calibri" pitchFamily="34" charset="0"/>
              </a:rPr>
              <a:t>s          (</a:t>
            </a:r>
            <a:r>
              <a:rPr lang="cs-CZ" sz="2800" b="1" i="1" dirty="0" smtClean="0">
                <a:latin typeface="Calibri" pitchFamily="34" charset="0"/>
              </a:rPr>
              <a:t>kdy</a:t>
            </a:r>
            <a:r>
              <a:rPr lang="cs-CZ" sz="2800" dirty="0" smtClean="0">
                <a:latin typeface="Calibri" pitchFamily="34" charset="0"/>
              </a:rPr>
              <a:t>)</a:t>
            </a:r>
            <a:endParaRPr lang="cs-CZ" sz="2800" i="1" dirty="0">
              <a:latin typeface="Calibri" pitchFamily="34" charset="0"/>
            </a:endParaRPr>
          </a:p>
        </p:txBody>
      </p:sp>
      <p:cxnSp>
        <p:nvCxnSpPr>
          <p:cNvPr id="42" name="Přímá spojovací čára 41"/>
          <p:cNvCxnSpPr>
            <a:cxnSpLocks noChangeShapeType="1"/>
          </p:cNvCxnSpPr>
          <p:nvPr/>
        </p:nvCxnSpPr>
        <p:spPr bwMode="auto">
          <a:xfrm rot="5400000">
            <a:off x="2647624" y="6001544"/>
            <a:ext cx="142875" cy="1588"/>
          </a:xfrm>
          <a:prstGeom prst="line">
            <a:avLst/>
          </a:prstGeom>
          <a:noFill/>
          <a:ln w="10000" algn="ctr">
            <a:solidFill>
              <a:srgbClr val="00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Přímá spojovací čára 42"/>
          <p:cNvCxnSpPr>
            <a:cxnSpLocks noChangeShapeType="1"/>
          </p:cNvCxnSpPr>
          <p:nvPr/>
        </p:nvCxnSpPr>
        <p:spPr bwMode="auto">
          <a:xfrm rot="5400000">
            <a:off x="3433437" y="6001544"/>
            <a:ext cx="142875" cy="1587"/>
          </a:xfrm>
          <a:prstGeom prst="line">
            <a:avLst/>
          </a:prstGeom>
          <a:noFill/>
          <a:ln w="10000" algn="ctr">
            <a:solidFill>
              <a:srgbClr val="00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Přímá spojovací čára 43"/>
          <p:cNvCxnSpPr>
            <a:cxnSpLocks noChangeShapeType="1"/>
          </p:cNvCxnSpPr>
          <p:nvPr/>
        </p:nvCxnSpPr>
        <p:spPr bwMode="auto">
          <a:xfrm rot="5400000">
            <a:off x="4147812" y="6001544"/>
            <a:ext cx="142875" cy="1587"/>
          </a:xfrm>
          <a:prstGeom prst="line">
            <a:avLst/>
          </a:prstGeom>
          <a:noFill/>
          <a:ln w="10000" algn="ctr">
            <a:solidFill>
              <a:srgbClr val="00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Přímá spojovací čára 44"/>
          <p:cNvCxnSpPr>
            <a:cxnSpLocks noChangeShapeType="1"/>
          </p:cNvCxnSpPr>
          <p:nvPr/>
        </p:nvCxnSpPr>
        <p:spPr bwMode="auto">
          <a:xfrm rot="5400000">
            <a:off x="4862187" y="6001544"/>
            <a:ext cx="142875" cy="1587"/>
          </a:xfrm>
          <a:prstGeom prst="line">
            <a:avLst/>
          </a:prstGeom>
          <a:noFill/>
          <a:ln w="10000" algn="ctr">
            <a:solidFill>
              <a:srgbClr val="00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Přímá spojovací čára 45"/>
          <p:cNvCxnSpPr>
            <a:cxnSpLocks noChangeShapeType="1"/>
          </p:cNvCxnSpPr>
          <p:nvPr/>
        </p:nvCxnSpPr>
        <p:spPr bwMode="auto">
          <a:xfrm rot="5400000">
            <a:off x="5577356" y="6000750"/>
            <a:ext cx="142875" cy="3175"/>
          </a:xfrm>
          <a:prstGeom prst="line">
            <a:avLst/>
          </a:prstGeom>
          <a:noFill/>
          <a:ln w="10000" algn="ctr">
            <a:solidFill>
              <a:srgbClr val="00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Přímá spojovací čára 46"/>
          <p:cNvCxnSpPr>
            <a:cxnSpLocks noChangeShapeType="1"/>
          </p:cNvCxnSpPr>
          <p:nvPr/>
        </p:nvCxnSpPr>
        <p:spPr bwMode="auto">
          <a:xfrm rot="5400000">
            <a:off x="6292524" y="6001544"/>
            <a:ext cx="142875" cy="1588"/>
          </a:xfrm>
          <a:prstGeom prst="line">
            <a:avLst/>
          </a:prstGeom>
          <a:noFill/>
          <a:ln w="10000" algn="ctr">
            <a:solidFill>
              <a:srgbClr val="00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" name="Přímá spojovací čára 47"/>
          <p:cNvCxnSpPr>
            <a:cxnSpLocks noChangeShapeType="1"/>
          </p:cNvCxnSpPr>
          <p:nvPr/>
        </p:nvCxnSpPr>
        <p:spPr bwMode="auto">
          <a:xfrm rot="5400000">
            <a:off x="7006899" y="6001544"/>
            <a:ext cx="142875" cy="1588"/>
          </a:xfrm>
          <a:prstGeom prst="line">
            <a:avLst/>
          </a:prstGeom>
          <a:noFill/>
          <a:ln w="10000" algn="ctr">
            <a:solidFill>
              <a:srgbClr val="00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9" name="TextovéPole 48"/>
          <p:cNvSpPr txBox="1">
            <a:spLocks noChangeArrowheads="1"/>
          </p:cNvSpPr>
          <p:nvPr/>
        </p:nvSpPr>
        <p:spPr bwMode="auto">
          <a:xfrm>
            <a:off x="3362793" y="6000750"/>
            <a:ext cx="285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>
                <a:latin typeface="Calibri" pitchFamily="34" charset="0"/>
              </a:rPr>
              <a:t>0</a:t>
            </a:r>
          </a:p>
        </p:txBody>
      </p:sp>
      <p:sp>
        <p:nvSpPr>
          <p:cNvPr id="50" name="TextovéPole 49"/>
          <p:cNvSpPr txBox="1">
            <a:spLocks noChangeArrowheads="1"/>
          </p:cNvSpPr>
          <p:nvPr/>
        </p:nvSpPr>
        <p:spPr bwMode="auto">
          <a:xfrm>
            <a:off x="4077168" y="59880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>
                <a:latin typeface="Calibri" pitchFamily="34" charset="0"/>
              </a:rPr>
              <a:t>1</a:t>
            </a:r>
          </a:p>
        </p:txBody>
      </p:sp>
      <p:cxnSp>
        <p:nvCxnSpPr>
          <p:cNvPr id="51" name="Přímá spojovací čára 50"/>
          <p:cNvCxnSpPr>
            <a:cxnSpLocks noChangeShapeType="1"/>
          </p:cNvCxnSpPr>
          <p:nvPr/>
        </p:nvCxnSpPr>
        <p:spPr bwMode="auto">
          <a:xfrm rot="5400000">
            <a:off x="1791962" y="5999957"/>
            <a:ext cx="142875" cy="1587"/>
          </a:xfrm>
          <a:prstGeom prst="line">
            <a:avLst/>
          </a:prstGeom>
          <a:noFill/>
          <a:ln w="10000" algn="ctr">
            <a:solidFill>
              <a:srgbClr val="00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TextovéPole 51"/>
          <p:cNvSpPr txBox="1">
            <a:spLocks noChangeArrowheads="1"/>
          </p:cNvSpPr>
          <p:nvPr/>
        </p:nvSpPr>
        <p:spPr bwMode="auto">
          <a:xfrm>
            <a:off x="2505543" y="6000750"/>
            <a:ext cx="37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>
                <a:latin typeface="Calibri" pitchFamily="34" charset="0"/>
              </a:rPr>
              <a:t>-1</a:t>
            </a:r>
          </a:p>
        </p:txBody>
      </p:sp>
      <p:sp>
        <p:nvSpPr>
          <p:cNvPr id="53" name="TextovéPole 52"/>
          <p:cNvSpPr txBox="1">
            <a:spLocks noChangeArrowheads="1"/>
          </p:cNvSpPr>
          <p:nvPr/>
        </p:nvSpPr>
        <p:spPr bwMode="auto">
          <a:xfrm>
            <a:off x="1648293" y="6000750"/>
            <a:ext cx="37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>
                <a:latin typeface="Calibri" pitchFamily="34" charset="0"/>
              </a:rPr>
              <a:t>-2</a:t>
            </a:r>
          </a:p>
        </p:txBody>
      </p:sp>
      <p:sp>
        <p:nvSpPr>
          <p:cNvPr id="54" name="TextovéPole 53"/>
          <p:cNvSpPr txBox="1">
            <a:spLocks noChangeArrowheads="1"/>
          </p:cNvSpPr>
          <p:nvPr/>
        </p:nvSpPr>
        <p:spPr bwMode="auto">
          <a:xfrm>
            <a:off x="4791543" y="60007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>
                <a:latin typeface="Calibri" pitchFamily="34" charset="0"/>
              </a:rPr>
              <a:t>2</a:t>
            </a:r>
          </a:p>
        </p:txBody>
      </p:sp>
      <p:sp>
        <p:nvSpPr>
          <p:cNvPr id="55" name="TextovéPole 54"/>
          <p:cNvSpPr txBox="1">
            <a:spLocks noChangeArrowheads="1"/>
          </p:cNvSpPr>
          <p:nvPr/>
        </p:nvSpPr>
        <p:spPr bwMode="auto">
          <a:xfrm>
            <a:off x="5505918" y="60007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>
                <a:latin typeface="Calibri" pitchFamily="34" charset="0"/>
              </a:rPr>
              <a:t>3</a:t>
            </a:r>
          </a:p>
        </p:txBody>
      </p:sp>
      <p:sp>
        <p:nvSpPr>
          <p:cNvPr id="56" name="TextovéPole 55"/>
          <p:cNvSpPr txBox="1">
            <a:spLocks noChangeArrowheads="1"/>
          </p:cNvSpPr>
          <p:nvPr/>
        </p:nvSpPr>
        <p:spPr bwMode="auto">
          <a:xfrm>
            <a:off x="6204418" y="60007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>
                <a:latin typeface="Calibri" pitchFamily="34" charset="0"/>
              </a:rPr>
              <a:t>4</a:t>
            </a:r>
          </a:p>
        </p:txBody>
      </p:sp>
      <p:sp>
        <p:nvSpPr>
          <p:cNvPr id="57" name="TextovéPole 56"/>
          <p:cNvSpPr txBox="1">
            <a:spLocks noChangeArrowheads="1"/>
          </p:cNvSpPr>
          <p:nvPr/>
        </p:nvSpPr>
        <p:spPr bwMode="auto">
          <a:xfrm>
            <a:off x="6934668" y="60007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>
                <a:latin typeface="Calibri" pitchFamily="34" charset="0"/>
              </a:rPr>
              <a:t>5</a:t>
            </a:r>
          </a:p>
        </p:txBody>
      </p:sp>
      <p:sp>
        <p:nvSpPr>
          <p:cNvPr id="62" name="TextovéPole 61"/>
          <p:cNvSpPr txBox="1">
            <a:spLocks noChangeArrowheads="1"/>
          </p:cNvSpPr>
          <p:nvPr/>
        </p:nvSpPr>
        <p:spPr bwMode="auto">
          <a:xfrm>
            <a:off x="3148481" y="5643563"/>
            <a:ext cx="30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>
                <a:solidFill>
                  <a:srgbClr val="0070C0"/>
                </a:solidFill>
                <a:latin typeface="Calibri" pitchFamily="34" charset="0"/>
              </a:rPr>
              <a:t>0</a:t>
            </a:r>
          </a:p>
        </p:txBody>
      </p:sp>
      <p:sp>
        <p:nvSpPr>
          <p:cNvPr id="63" name="TextovéPole 62"/>
          <p:cNvSpPr txBox="1">
            <a:spLocks noChangeArrowheads="1"/>
          </p:cNvSpPr>
          <p:nvPr/>
        </p:nvSpPr>
        <p:spPr bwMode="auto">
          <a:xfrm>
            <a:off x="3164356" y="4357688"/>
            <a:ext cx="3000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>
                <a:solidFill>
                  <a:srgbClr val="0070C0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64" name="TextovéPole 63"/>
          <p:cNvSpPr txBox="1">
            <a:spLocks noChangeArrowheads="1"/>
          </p:cNvSpPr>
          <p:nvPr/>
        </p:nvSpPr>
        <p:spPr bwMode="auto">
          <a:xfrm>
            <a:off x="3148481" y="5032375"/>
            <a:ext cx="3000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>
                <a:solidFill>
                  <a:srgbClr val="0070C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65" name="TextovéPole 64"/>
          <p:cNvSpPr txBox="1">
            <a:spLocks noChangeArrowheads="1"/>
          </p:cNvSpPr>
          <p:nvPr/>
        </p:nvSpPr>
        <p:spPr bwMode="auto">
          <a:xfrm>
            <a:off x="3148481" y="3706813"/>
            <a:ext cx="3000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>
                <a:solidFill>
                  <a:srgbClr val="0070C0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66" name="TextovéPole 65"/>
          <p:cNvSpPr txBox="1">
            <a:spLocks noChangeArrowheads="1"/>
          </p:cNvSpPr>
          <p:nvPr/>
        </p:nvSpPr>
        <p:spPr bwMode="auto">
          <a:xfrm>
            <a:off x="3148481" y="3071813"/>
            <a:ext cx="3000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>
                <a:solidFill>
                  <a:srgbClr val="0070C0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68" name="TextovéPole 67"/>
          <p:cNvSpPr txBox="1">
            <a:spLocks noChangeArrowheads="1"/>
          </p:cNvSpPr>
          <p:nvPr/>
        </p:nvSpPr>
        <p:spPr bwMode="auto">
          <a:xfrm>
            <a:off x="3148481" y="2349500"/>
            <a:ext cx="3000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>
                <a:solidFill>
                  <a:srgbClr val="0070C0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15400" name="Text Box 40"/>
          <p:cNvSpPr txBox="1">
            <a:spLocks noChangeArrowheads="1"/>
          </p:cNvSpPr>
          <p:nvPr/>
        </p:nvSpPr>
        <p:spPr bwMode="auto">
          <a:xfrm>
            <a:off x="1699096" y="5621338"/>
            <a:ext cx="6685829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ym typeface="Webdings" panose="05030102010509060703" pitchFamily="18" charset="2"/>
              </a:rPr>
              <a:t>_</a:t>
            </a:r>
            <a:r>
              <a:rPr lang="cs-CZ" dirty="0">
                <a:solidFill>
                  <a:srgbClr val="00B050"/>
                </a:solidFill>
                <a:sym typeface="Webdings" panose="05030102010509060703" pitchFamily="18" charset="2"/>
              </a:rPr>
              <a:t></a:t>
            </a:r>
            <a:r>
              <a:rPr lang="cs-CZ" dirty="0" smtClean="0">
                <a:sym typeface="Webdings" panose="05030102010509060703" pitchFamily="18" charset="2"/>
              </a:rPr>
              <a:t>__________0_</a:t>
            </a:r>
            <a:r>
              <a:rPr lang="cs-CZ" dirty="0">
                <a:solidFill>
                  <a:srgbClr val="FF0000"/>
                </a:solidFill>
                <a:sym typeface="Webdings" panose="05030102010509060703" pitchFamily="18" charset="2"/>
              </a:rPr>
              <a:t></a:t>
            </a:r>
            <a:r>
              <a:rPr lang="cs-CZ" dirty="0" smtClean="0">
                <a:sym typeface="Webdings" panose="05030102010509060703" pitchFamily="18" charset="2"/>
              </a:rPr>
              <a:t>______________________</a:t>
            </a:r>
            <a:r>
              <a:rPr lang="cs-CZ" dirty="0">
                <a:solidFill>
                  <a:srgbClr val="0070C0"/>
                </a:solidFill>
                <a:sym typeface="Webdings" panose="05030102010509060703" pitchFamily="18" charset="2"/>
              </a:rPr>
              <a:t></a:t>
            </a:r>
            <a:r>
              <a:rPr lang="cs-CZ" dirty="0" smtClean="0">
                <a:sym typeface="Webdings" panose="05030102010509060703" pitchFamily="18" charset="2"/>
              </a:rPr>
              <a:t>_________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TextovéPole 67"/>
          <p:cNvSpPr txBox="1">
            <a:spLocks noChangeArrowheads="1"/>
          </p:cNvSpPr>
          <p:nvPr/>
        </p:nvSpPr>
        <p:spPr bwMode="auto">
          <a:xfrm>
            <a:off x="3158006" y="1755775"/>
            <a:ext cx="3000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>
                <a:solidFill>
                  <a:srgbClr val="0070C0"/>
                </a:solidFill>
                <a:latin typeface="Calibri" pitchFamily="34" charset="0"/>
              </a:rPr>
              <a:t>6</a:t>
            </a:r>
          </a:p>
        </p:txBody>
      </p:sp>
      <p:sp>
        <p:nvSpPr>
          <p:cNvPr id="58" name="Zástupný symbol pro datum 7"/>
          <p:cNvSpPr txBox="1">
            <a:spLocks noGrp="1"/>
          </p:cNvSpPr>
          <p:nvPr/>
        </p:nvSpPr>
        <p:spPr bwMode="auto">
          <a:xfrm>
            <a:off x="6477466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29.3.2021 - U3V </a:t>
            </a:r>
            <a:r>
              <a:rPr lang="cs-CZ" sz="1200" dirty="0" err="1" smtClean="0">
                <a:solidFill>
                  <a:srgbClr val="D38E27"/>
                </a:solidFill>
              </a:rPr>
              <a:t>Rel</a:t>
            </a:r>
            <a:r>
              <a:rPr lang="cs-CZ" sz="1200" dirty="0" smtClean="0">
                <a:solidFill>
                  <a:srgbClr val="D38E27"/>
                </a:solidFill>
              </a:rPr>
              <a:t>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  <p:sp>
        <p:nvSpPr>
          <p:cNvPr id="60" name="Zástupný symbol pro číslo snímku 3"/>
          <p:cNvSpPr txBox="1">
            <a:spLocks noGrp="1"/>
          </p:cNvSpPr>
          <p:nvPr/>
        </p:nvSpPr>
        <p:spPr>
          <a:xfrm>
            <a:off x="9306396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15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9" name="Text Box 40"/>
          <p:cNvSpPr txBox="1">
            <a:spLocks noChangeArrowheads="1"/>
          </p:cNvSpPr>
          <p:nvPr/>
        </p:nvSpPr>
        <p:spPr bwMode="auto">
          <a:xfrm>
            <a:off x="1703003" y="5375154"/>
            <a:ext cx="6620601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ym typeface="Webdings" panose="05030102010509060703" pitchFamily="18" charset="2"/>
              </a:rPr>
              <a:t>___________</a:t>
            </a:r>
            <a:r>
              <a:rPr lang="cs-CZ" dirty="0">
                <a:solidFill>
                  <a:srgbClr val="00B050"/>
                </a:solidFill>
                <a:sym typeface="Webdings" panose="05030102010509060703" pitchFamily="18" charset="2"/>
              </a:rPr>
              <a:t>  </a:t>
            </a:r>
            <a:r>
              <a:rPr lang="cs-CZ" dirty="0" smtClean="0">
                <a:sym typeface="Webdings" panose="05030102010509060703" pitchFamily="18" charset="2"/>
              </a:rPr>
              <a:t>_</a:t>
            </a:r>
            <a:r>
              <a:rPr lang="cs-CZ" dirty="0" smtClean="0">
                <a:solidFill>
                  <a:srgbClr val="FF0000"/>
                </a:solidFill>
                <a:sym typeface="Webdings" panose="05030102010509060703" pitchFamily="18" charset="2"/>
              </a:rPr>
              <a:t></a:t>
            </a:r>
            <a:r>
              <a:rPr lang="cs-CZ" dirty="0" smtClean="0">
                <a:sym typeface="Webdings" panose="05030102010509060703" pitchFamily="18" charset="2"/>
              </a:rPr>
              <a:t>___________________</a:t>
            </a:r>
            <a:r>
              <a:rPr lang="cs-CZ" dirty="0" smtClean="0">
                <a:solidFill>
                  <a:srgbClr val="0070C0"/>
                </a:solidFill>
                <a:sym typeface="Webdings" panose="05030102010509060703" pitchFamily="18" charset="2"/>
              </a:rPr>
              <a:t></a:t>
            </a:r>
            <a:r>
              <a:rPr lang="cs-CZ" dirty="0" smtClean="0">
                <a:sym typeface="Webdings" panose="05030102010509060703" pitchFamily="18" charset="2"/>
              </a:rPr>
              <a:t>____________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61" name="Text Box 40"/>
          <p:cNvSpPr txBox="1">
            <a:spLocks noChangeArrowheads="1"/>
          </p:cNvSpPr>
          <p:nvPr/>
        </p:nvSpPr>
        <p:spPr bwMode="auto">
          <a:xfrm>
            <a:off x="1710826" y="5054718"/>
            <a:ext cx="6674099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ym typeface="Webdings" panose="05030102010509060703" pitchFamily="18" charset="2"/>
              </a:rPr>
              <a:t>_______________</a:t>
            </a:r>
            <a:r>
              <a:rPr lang="cs-CZ" dirty="0" smtClean="0">
                <a:solidFill>
                  <a:srgbClr val="FF0000"/>
                </a:solidFill>
                <a:sym typeface="Webdings" panose="05030102010509060703" pitchFamily="18" charset="2"/>
              </a:rPr>
              <a:t></a:t>
            </a:r>
            <a:r>
              <a:rPr lang="cs-CZ" spc="-350" dirty="0" smtClean="0">
                <a:solidFill>
                  <a:srgbClr val="00B050"/>
                </a:solidFill>
                <a:sym typeface="Webdings" panose="05030102010509060703" pitchFamily="18" charset="2"/>
              </a:rPr>
              <a:t></a:t>
            </a:r>
            <a:r>
              <a:rPr lang="cs-CZ" dirty="0" smtClean="0">
                <a:solidFill>
                  <a:srgbClr val="00B050"/>
                </a:solidFill>
                <a:sym typeface="Webdings" panose="05030102010509060703" pitchFamily="18" charset="2"/>
              </a:rPr>
              <a:t> </a:t>
            </a:r>
            <a:r>
              <a:rPr lang="cs-CZ" dirty="0" smtClean="0">
                <a:sym typeface="Webdings" panose="05030102010509060703" pitchFamily="18" charset="2"/>
              </a:rPr>
              <a:t>______________</a:t>
            </a:r>
            <a:r>
              <a:rPr lang="cs-CZ" dirty="0" smtClean="0">
                <a:solidFill>
                  <a:srgbClr val="0070C0"/>
                </a:solidFill>
                <a:sym typeface="Webdings" panose="05030102010509060703" pitchFamily="18" charset="2"/>
              </a:rPr>
              <a:t></a:t>
            </a:r>
            <a:r>
              <a:rPr lang="cs-CZ" dirty="0" smtClean="0">
                <a:sym typeface="Webdings" panose="05030102010509060703" pitchFamily="18" charset="2"/>
              </a:rPr>
              <a:t>_______________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67" name="Text Box 40"/>
          <p:cNvSpPr txBox="1">
            <a:spLocks noChangeArrowheads="1"/>
          </p:cNvSpPr>
          <p:nvPr/>
        </p:nvSpPr>
        <p:spPr bwMode="auto">
          <a:xfrm>
            <a:off x="1682488" y="4746006"/>
            <a:ext cx="658129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ym typeface="Webdings" panose="05030102010509060703" pitchFamily="18" charset="2"/>
              </a:rPr>
              <a:t>_____________</a:t>
            </a:r>
            <a:r>
              <a:rPr lang="cs-CZ" dirty="0" smtClean="0">
                <a:solidFill>
                  <a:srgbClr val="00B050"/>
                </a:solidFill>
                <a:sym typeface="Webdings" panose="05030102010509060703" pitchFamily="18" charset="2"/>
              </a:rPr>
              <a:t>__</a:t>
            </a:r>
            <a:r>
              <a:rPr lang="cs-CZ" dirty="0" smtClean="0">
                <a:solidFill>
                  <a:srgbClr val="FF0000"/>
                </a:solidFill>
                <a:sym typeface="Webdings" panose="05030102010509060703" pitchFamily="18" charset="2"/>
              </a:rPr>
              <a:t></a:t>
            </a:r>
            <a:r>
              <a:rPr lang="cs-CZ" dirty="0" smtClean="0">
                <a:sym typeface="Webdings" panose="05030102010509060703" pitchFamily="18" charset="2"/>
              </a:rPr>
              <a:t>_</a:t>
            </a:r>
            <a:r>
              <a:rPr lang="cs-CZ" dirty="0">
                <a:solidFill>
                  <a:srgbClr val="00B050"/>
                </a:solidFill>
                <a:sym typeface="Webdings" panose="05030102010509060703" pitchFamily="18" charset="2"/>
              </a:rPr>
              <a:t> </a:t>
            </a:r>
            <a:r>
              <a:rPr lang="cs-CZ" dirty="0" smtClean="0">
                <a:solidFill>
                  <a:srgbClr val="00B050"/>
                </a:solidFill>
                <a:sym typeface="Webdings" panose="05030102010509060703" pitchFamily="18" charset="2"/>
              </a:rPr>
              <a:t></a:t>
            </a:r>
            <a:r>
              <a:rPr lang="cs-CZ" dirty="0" smtClean="0">
                <a:sym typeface="Webdings" panose="05030102010509060703" pitchFamily="18" charset="2"/>
              </a:rPr>
              <a:t>_________</a:t>
            </a:r>
            <a:r>
              <a:rPr lang="cs-CZ" spc="-400" dirty="0" smtClean="0">
                <a:sym typeface="Webdings" panose="05030102010509060703" pitchFamily="18" charset="2"/>
              </a:rPr>
              <a:t>_</a:t>
            </a:r>
            <a:r>
              <a:rPr lang="cs-CZ" dirty="0" smtClean="0">
                <a:solidFill>
                  <a:srgbClr val="0070C0"/>
                </a:solidFill>
                <a:sym typeface="Webdings" panose="05030102010509060703" pitchFamily="18" charset="2"/>
              </a:rPr>
              <a:t></a:t>
            </a:r>
            <a:r>
              <a:rPr lang="cs-CZ" dirty="0" smtClean="0">
                <a:sym typeface="Webdings" panose="05030102010509060703" pitchFamily="18" charset="2"/>
              </a:rPr>
              <a:t>__________________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69" name="Text Box 40"/>
          <p:cNvSpPr txBox="1">
            <a:spLocks noChangeArrowheads="1"/>
          </p:cNvSpPr>
          <p:nvPr/>
        </p:nvSpPr>
        <p:spPr bwMode="auto">
          <a:xfrm>
            <a:off x="1686397" y="4407499"/>
            <a:ext cx="65773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ym typeface="Webdings" panose="05030102010509060703" pitchFamily="18" charset="2"/>
              </a:rPr>
              <a:t>_______________</a:t>
            </a:r>
            <a:r>
              <a:rPr lang="cs-CZ" dirty="0" smtClean="0">
                <a:solidFill>
                  <a:srgbClr val="FF0000"/>
                </a:solidFill>
                <a:sym typeface="Webdings" panose="05030102010509060703" pitchFamily="18" charset="2"/>
              </a:rPr>
              <a:t></a:t>
            </a:r>
            <a:r>
              <a:rPr lang="cs-CZ" dirty="0" smtClean="0">
                <a:sym typeface="Webdings" panose="05030102010509060703" pitchFamily="18" charset="2"/>
              </a:rPr>
              <a:t>__</a:t>
            </a:r>
            <a:r>
              <a:rPr lang="cs-CZ" dirty="0">
                <a:solidFill>
                  <a:srgbClr val="00B050"/>
                </a:solidFill>
                <a:sym typeface="Webdings" panose="05030102010509060703" pitchFamily="18" charset="2"/>
              </a:rPr>
              <a:t></a:t>
            </a:r>
            <a:r>
              <a:rPr lang="cs-CZ" dirty="0" smtClean="0">
                <a:sym typeface="Webdings" panose="05030102010509060703" pitchFamily="18" charset="2"/>
              </a:rPr>
              <a:t>_____</a:t>
            </a:r>
            <a:r>
              <a:rPr lang="cs-CZ" dirty="0" smtClean="0">
                <a:solidFill>
                  <a:srgbClr val="0070C0"/>
                </a:solidFill>
                <a:sym typeface="Webdings" panose="05030102010509060703" pitchFamily="18" charset="2"/>
              </a:rPr>
              <a:t></a:t>
            </a:r>
            <a:r>
              <a:rPr lang="cs-CZ" dirty="0" smtClean="0">
                <a:sym typeface="Webdings" panose="05030102010509060703" pitchFamily="18" charset="2"/>
              </a:rPr>
              <a:t>_____________________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70" name="Text Box 40"/>
          <p:cNvSpPr txBox="1">
            <a:spLocks noChangeArrowheads="1"/>
          </p:cNvSpPr>
          <p:nvPr/>
        </p:nvSpPr>
        <p:spPr bwMode="auto">
          <a:xfrm>
            <a:off x="1690306" y="4066075"/>
            <a:ext cx="62914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ym typeface="Webdings" panose="05030102010509060703" pitchFamily="18" charset="2"/>
              </a:rPr>
              <a:t>_______________</a:t>
            </a:r>
            <a:r>
              <a:rPr lang="cs-CZ" dirty="0" smtClean="0">
                <a:solidFill>
                  <a:srgbClr val="FF0000"/>
                </a:solidFill>
                <a:sym typeface="Webdings" panose="05030102010509060703" pitchFamily="18" charset="2"/>
              </a:rPr>
              <a:t></a:t>
            </a:r>
            <a:r>
              <a:rPr lang="cs-CZ" dirty="0" smtClean="0">
                <a:sym typeface="Webdings" panose="05030102010509060703" pitchFamily="18" charset="2"/>
              </a:rPr>
              <a:t>_</a:t>
            </a:r>
            <a:r>
              <a:rPr lang="cs-CZ" dirty="0">
                <a:solidFill>
                  <a:srgbClr val="00B050"/>
                </a:solidFill>
                <a:sym typeface="Webdings" panose="05030102010509060703" pitchFamily="18" charset="2"/>
              </a:rPr>
              <a:t></a:t>
            </a:r>
            <a:r>
              <a:rPr lang="cs-CZ" dirty="0" smtClean="0">
                <a:sym typeface="Webdings" panose="05030102010509060703" pitchFamily="18" charset="2"/>
              </a:rPr>
              <a:t>___</a:t>
            </a:r>
            <a:r>
              <a:rPr lang="cs-CZ" dirty="0" smtClean="0">
                <a:solidFill>
                  <a:srgbClr val="0070C0"/>
                </a:solidFill>
                <a:sym typeface="Webdings" panose="05030102010509060703" pitchFamily="18" charset="2"/>
              </a:rPr>
              <a:t> </a:t>
            </a:r>
            <a:r>
              <a:rPr lang="cs-CZ" dirty="0" smtClean="0">
                <a:sym typeface="Webdings" panose="05030102010509060703" pitchFamily="18" charset="2"/>
              </a:rPr>
              <a:t>_______________________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71" name="Text Box 40"/>
          <p:cNvSpPr txBox="1">
            <a:spLocks noChangeArrowheads="1"/>
          </p:cNvSpPr>
          <p:nvPr/>
        </p:nvSpPr>
        <p:spPr bwMode="auto">
          <a:xfrm>
            <a:off x="1600429" y="3726097"/>
            <a:ext cx="654677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ym typeface="Webdings" panose="05030102010509060703" pitchFamily="18" charset="2"/>
              </a:rPr>
              <a:t>_______________</a:t>
            </a:r>
            <a:r>
              <a:rPr lang="cs-CZ" sz="1200" dirty="0" smtClean="0">
                <a:sym typeface="Webdings" panose="05030102010509060703" pitchFamily="18" charset="2"/>
              </a:rPr>
              <a:t>_</a:t>
            </a:r>
            <a:r>
              <a:rPr lang="cs-CZ" dirty="0" smtClean="0">
                <a:solidFill>
                  <a:srgbClr val="FF0000"/>
                </a:solidFill>
                <a:sym typeface="Webdings" panose="05030102010509060703" pitchFamily="18" charset="2"/>
              </a:rPr>
              <a:t></a:t>
            </a:r>
            <a:r>
              <a:rPr lang="cs-CZ" dirty="0" smtClean="0">
                <a:solidFill>
                  <a:srgbClr val="00B050"/>
                </a:solidFill>
                <a:sym typeface="Webdings" panose="05030102010509060703" pitchFamily="18" charset="2"/>
              </a:rPr>
              <a:t></a:t>
            </a:r>
            <a:r>
              <a:rPr lang="cs-CZ" sz="1000" dirty="0" smtClean="0">
                <a:sym typeface="Webdings" panose="05030102010509060703" pitchFamily="18" charset="2"/>
              </a:rPr>
              <a:t>_</a:t>
            </a:r>
            <a:r>
              <a:rPr lang="cs-CZ" dirty="0" smtClean="0">
                <a:solidFill>
                  <a:srgbClr val="0070C0"/>
                </a:solidFill>
                <a:sym typeface="Webdings" panose="05030102010509060703" pitchFamily="18" charset="2"/>
              </a:rPr>
              <a:t> </a:t>
            </a:r>
            <a:r>
              <a:rPr lang="cs-CZ" dirty="0" smtClean="0">
                <a:sym typeface="Webdings" panose="05030102010509060703" pitchFamily="18" charset="2"/>
              </a:rPr>
              <a:t>__</a:t>
            </a:r>
            <a:r>
              <a:rPr lang="cs-CZ" dirty="0" smtClean="0">
                <a:solidFill>
                  <a:srgbClr val="0070C0"/>
                </a:solidFill>
                <a:sym typeface="Webdings" panose="05030102010509060703" pitchFamily="18" charset="2"/>
              </a:rPr>
              <a:t>_</a:t>
            </a:r>
            <a:r>
              <a:rPr lang="cs-CZ" dirty="0" smtClean="0">
                <a:sym typeface="Webdings" panose="05030102010509060703" pitchFamily="18" charset="2"/>
              </a:rPr>
              <a:t>________________________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72" name="Text Box 40"/>
          <p:cNvSpPr txBox="1">
            <a:spLocks noChangeArrowheads="1"/>
          </p:cNvSpPr>
          <p:nvPr/>
        </p:nvSpPr>
        <p:spPr bwMode="auto">
          <a:xfrm>
            <a:off x="1580889" y="3403951"/>
            <a:ext cx="647779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ym typeface="Webdings" panose="05030102010509060703" pitchFamily="18" charset="2"/>
              </a:rPr>
              <a:t>_____________</a:t>
            </a:r>
            <a:r>
              <a:rPr lang="cs-CZ" dirty="0">
                <a:solidFill>
                  <a:srgbClr val="00B050"/>
                </a:solidFill>
                <a:sym typeface="Webdings" panose="05030102010509060703" pitchFamily="18" charset="2"/>
              </a:rPr>
              <a:t></a:t>
            </a:r>
            <a:r>
              <a:rPr lang="cs-CZ" dirty="0" smtClean="0">
                <a:sym typeface="Webdings" panose="05030102010509060703" pitchFamily="18" charset="2"/>
              </a:rPr>
              <a:t>_</a:t>
            </a:r>
            <a:r>
              <a:rPr lang="cs-CZ" spc="-350" dirty="0" smtClean="0">
                <a:solidFill>
                  <a:srgbClr val="FF0000"/>
                </a:solidFill>
                <a:sym typeface="Webdings" panose="05030102010509060703" pitchFamily="18" charset="2"/>
              </a:rPr>
              <a:t></a:t>
            </a:r>
            <a:r>
              <a:rPr lang="cs-CZ" spc="-350" dirty="0">
                <a:solidFill>
                  <a:srgbClr val="0070C0"/>
                </a:solidFill>
                <a:sym typeface="Webdings" panose="05030102010509060703" pitchFamily="18" charset="2"/>
              </a:rPr>
              <a:t></a:t>
            </a:r>
            <a:r>
              <a:rPr lang="cs-CZ" dirty="0" smtClean="0">
                <a:sym typeface="Webdings" panose="05030102010509060703" pitchFamily="18" charset="2"/>
              </a:rPr>
              <a:t>___</a:t>
            </a:r>
            <a:r>
              <a:rPr lang="cs-CZ" dirty="0" smtClean="0">
                <a:solidFill>
                  <a:srgbClr val="0070C0"/>
                </a:solidFill>
                <a:sym typeface="Webdings" panose="05030102010509060703" pitchFamily="18" charset="2"/>
              </a:rPr>
              <a:t>_</a:t>
            </a:r>
            <a:r>
              <a:rPr lang="cs-CZ" dirty="0" smtClean="0">
                <a:sym typeface="Webdings" panose="05030102010509060703" pitchFamily="18" charset="2"/>
              </a:rPr>
              <a:t>__________________________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73" name="Text Box 40"/>
          <p:cNvSpPr txBox="1">
            <a:spLocks noChangeArrowheads="1"/>
          </p:cNvSpPr>
          <p:nvPr/>
        </p:nvSpPr>
        <p:spPr bwMode="auto">
          <a:xfrm>
            <a:off x="1584803" y="3100868"/>
            <a:ext cx="639696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ym typeface="Webdings" panose="05030102010509060703" pitchFamily="18" charset="2"/>
              </a:rPr>
              <a:t>_________</a:t>
            </a:r>
            <a:r>
              <a:rPr lang="cs-CZ" dirty="0">
                <a:solidFill>
                  <a:srgbClr val="00B050"/>
                </a:solidFill>
                <a:sym typeface="Webdings" panose="05030102010509060703" pitchFamily="18" charset="2"/>
              </a:rPr>
              <a:t></a:t>
            </a:r>
            <a:r>
              <a:rPr lang="cs-CZ" dirty="0" smtClean="0">
                <a:sym typeface="Webdings" panose="05030102010509060703" pitchFamily="18" charset="2"/>
              </a:rPr>
              <a:t>___</a:t>
            </a:r>
            <a:r>
              <a:rPr lang="cs-CZ" dirty="0">
                <a:solidFill>
                  <a:srgbClr val="0070C0"/>
                </a:solidFill>
                <a:sym typeface="Webdings" panose="05030102010509060703" pitchFamily="18" charset="2"/>
              </a:rPr>
              <a:t></a:t>
            </a:r>
            <a:r>
              <a:rPr lang="cs-CZ" dirty="0" smtClean="0">
                <a:solidFill>
                  <a:srgbClr val="FF0000"/>
                </a:solidFill>
                <a:sym typeface="Webdings" panose="05030102010509060703" pitchFamily="18" charset="2"/>
              </a:rPr>
              <a:t></a:t>
            </a:r>
            <a:r>
              <a:rPr lang="cs-CZ" dirty="0" smtClean="0">
                <a:sym typeface="Webdings" panose="05030102010509060703" pitchFamily="18" charset="2"/>
              </a:rPr>
              <a:t>___</a:t>
            </a:r>
            <a:r>
              <a:rPr lang="cs-CZ" dirty="0" smtClean="0">
                <a:solidFill>
                  <a:srgbClr val="0070C0"/>
                </a:solidFill>
                <a:sym typeface="Webdings" panose="05030102010509060703" pitchFamily="18" charset="2"/>
              </a:rPr>
              <a:t>_</a:t>
            </a:r>
            <a:r>
              <a:rPr lang="cs-CZ" dirty="0" smtClean="0">
                <a:sym typeface="Webdings" panose="05030102010509060703" pitchFamily="18" charset="2"/>
              </a:rPr>
              <a:t>___________________________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74" name="Text Box 40"/>
          <p:cNvSpPr txBox="1">
            <a:spLocks noChangeArrowheads="1"/>
          </p:cNvSpPr>
          <p:nvPr/>
        </p:nvSpPr>
        <p:spPr bwMode="auto">
          <a:xfrm>
            <a:off x="1598667" y="2738692"/>
            <a:ext cx="638310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solidFill>
                  <a:srgbClr val="00B050"/>
                </a:solidFill>
                <a:sym typeface="Webdings" panose="05030102010509060703" pitchFamily="18" charset="2"/>
              </a:rPr>
              <a:t></a:t>
            </a:r>
            <a:r>
              <a:rPr lang="cs-CZ" dirty="0" smtClean="0">
                <a:sym typeface="Webdings" panose="05030102010509060703" pitchFamily="18" charset="2"/>
              </a:rPr>
              <a:t>________</a:t>
            </a:r>
            <a:r>
              <a:rPr lang="cs-CZ" dirty="0">
                <a:solidFill>
                  <a:srgbClr val="0070C0"/>
                </a:solidFill>
                <a:sym typeface="Webdings" panose="05030102010509060703" pitchFamily="18" charset="2"/>
              </a:rPr>
              <a:t></a:t>
            </a:r>
            <a:r>
              <a:rPr lang="cs-CZ" dirty="0" smtClean="0">
                <a:sym typeface="Webdings" panose="05030102010509060703" pitchFamily="18" charset="2"/>
              </a:rPr>
              <a:t>____</a:t>
            </a:r>
            <a:r>
              <a:rPr lang="cs-CZ" dirty="0" smtClean="0">
                <a:solidFill>
                  <a:srgbClr val="FF0000"/>
                </a:solidFill>
                <a:sym typeface="Webdings" panose="05030102010509060703" pitchFamily="18" charset="2"/>
              </a:rPr>
              <a:t></a:t>
            </a:r>
            <a:r>
              <a:rPr lang="cs-CZ" dirty="0" smtClean="0">
                <a:sym typeface="Webdings" panose="05030102010509060703" pitchFamily="18" charset="2"/>
              </a:rPr>
              <a:t>___</a:t>
            </a:r>
            <a:r>
              <a:rPr lang="cs-CZ" dirty="0" smtClean="0">
                <a:solidFill>
                  <a:srgbClr val="0070C0"/>
                </a:solidFill>
                <a:sym typeface="Webdings" panose="05030102010509060703" pitchFamily="18" charset="2"/>
              </a:rPr>
              <a:t>_</a:t>
            </a:r>
            <a:r>
              <a:rPr lang="cs-CZ" dirty="0" smtClean="0">
                <a:sym typeface="Webdings" panose="05030102010509060703" pitchFamily="18" charset="2"/>
              </a:rPr>
              <a:t>___________________________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75" name="Text Box 40"/>
          <p:cNvSpPr txBox="1">
            <a:spLocks noChangeArrowheads="1"/>
          </p:cNvSpPr>
          <p:nvPr/>
        </p:nvSpPr>
        <p:spPr bwMode="auto">
          <a:xfrm>
            <a:off x="1576984" y="2374646"/>
            <a:ext cx="64817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ym typeface="Webdings" panose="05030102010509060703" pitchFamily="18" charset="2"/>
              </a:rPr>
              <a:t>______</a:t>
            </a:r>
            <a:r>
              <a:rPr lang="cs-CZ" dirty="0">
                <a:solidFill>
                  <a:srgbClr val="0070C0"/>
                </a:solidFill>
                <a:sym typeface="Webdings" panose="05030102010509060703" pitchFamily="18" charset="2"/>
              </a:rPr>
              <a:t></a:t>
            </a:r>
            <a:r>
              <a:rPr lang="cs-CZ" dirty="0" smtClean="0">
                <a:sym typeface="Webdings" panose="05030102010509060703" pitchFamily="18" charset="2"/>
              </a:rPr>
              <a:t>________</a:t>
            </a:r>
            <a:r>
              <a:rPr lang="cs-CZ" dirty="0" smtClean="0">
                <a:solidFill>
                  <a:srgbClr val="FF0000"/>
                </a:solidFill>
                <a:sym typeface="Webdings" panose="05030102010509060703" pitchFamily="18" charset="2"/>
              </a:rPr>
              <a:t></a:t>
            </a:r>
            <a:r>
              <a:rPr lang="cs-CZ" dirty="0" smtClean="0">
                <a:sym typeface="Webdings" panose="05030102010509060703" pitchFamily="18" charset="2"/>
              </a:rPr>
              <a:t>___</a:t>
            </a:r>
            <a:r>
              <a:rPr lang="cs-CZ" dirty="0" smtClean="0">
                <a:solidFill>
                  <a:srgbClr val="0070C0"/>
                </a:solidFill>
                <a:sym typeface="Webdings" panose="05030102010509060703" pitchFamily="18" charset="2"/>
              </a:rPr>
              <a:t>_</a:t>
            </a:r>
            <a:r>
              <a:rPr lang="cs-CZ" dirty="0" smtClean="0">
                <a:sym typeface="Webdings" panose="05030102010509060703" pitchFamily="18" charset="2"/>
              </a:rPr>
              <a:t>___________________________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76" name="Text Box 40"/>
          <p:cNvSpPr txBox="1">
            <a:spLocks noChangeArrowheads="1"/>
          </p:cNvSpPr>
          <p:nvPr/>
        </p:nvSpPr>
        <p:spPr bwMode="auto">
          <a:xfrm>
            <a:off x="1565261" y="2059699"/>
            <a:ext cx="6432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ym typeface="Webdings" panose="05030102010509060703" pitchFamily="18" charset="2"/>
              </a:rPr>
              <a:t>___</a:t>
            </a:r>
            <a:r>
              <a:rPr lang="cs-CZ" dirty="0">
                <a:solidFill>
                  <a:srgbClr val="0070C0"/>
                </a:solidFill>
                <a:sym typeface="Webdings" panose="05030102010509060703" pitchFamily="18" charset="2"/>
              </a:rPr>
              <a:t></a:t>
            </a:r>
            <a:r>
              <a:rPr lang="cs-CZ" dirty="0" smtClean="0">
                <a:sym typeface="Webdings" panose="05030102010509060703" pitchFamily="18" charset="2"/>
              </a:rPr>
              <a:t>___________</a:t>
            </a:r>
            <a:r>
              <a:rPr lang="cs-CZ" dirty="0" smtClean="0">
                <a:solidFill>
                  <a:srgbClr val="FF0000"/>
                </a:solidFill>
                <a:sym typeface="Webdings" panose="05030102010509060703" pitchFamily="18" charset="2"/>
              </a:rPr>
              <a:t></a:t>
            </a:r>
            <a:r>
              <a:rPr lang="cs-CZ" dirty="0" smtClean="0">
                <a:sym typeface="Webdings" panose="05030102010509060703" pitchFamily="18" charset="2"/>
              </a:rPr>
              <a:t>___</a:t>
            </a:r>
            <a:r>
              <a:rPr lang="cs-CZ" dirty="0" smtClean="0">
                <a:solidFill>
                  <a:srgbClr val="0070C0"/>
                </a:solidFill>
                <a:sym typeface="Webdings" panose="05030102010509060703" pitchFamily="18" charset="2"/>
              </a:rPr>
              <a:t>_</a:t>
            </a:r>
            <a:r>
              <a:rPr lang="cs-CZ" dirty="0" smtClean="0">
                <a:sym typeface="Webdings" panose="05030102010509060703" pitchFamily="18" charset="2"/>
              </a:rPr>
              <a:t>___________________________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77" name="Text Box 40"/>
          <p:cNvSpPr txBox="1">
            <a:spLocks noChangeArrowheads="1"/>
          </p:cNvSpPr>
          <p:nvPr/>
        </p:nvSpPr>
        <p:spPr bwMode="auto">
          <a:xfrm>
            <a:off x="1561349" y="1772242"/>
            <a:ext cx="642042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solidFill>
                  <a:srgbClr val="0070C0"/>
                </a:solidFill>
                <a:sym typeface="Webdings" panose="05030102010509060703" pitchFamily="18" charset="2"/>
              </a:rPr>
              <a:t></a:t>
            </a:r>
            <a:r>
              <a:rPr lang="cs-CZ" dirty="0" smtClean="0">
                <a:sym typeface="Webdings" panose="05030102010509060703" pitchFamily="18" charset="2"/>
              </a:rPr>
              <a:t>______________</a:t>
            </a:r>
            <a:r>
              <a:rPr lang="cs-CZ" dirty="0" smtClean="0">
                <a:solidFill>
                  <a:srgbClr val="FF0000"/>
                </a:solidFill>
                <a:sym typeface="Webdings" panose="05030102010509060703" pitchFamily="18" charset="2"/>
              </a:rPr>
              <a:t></a:t>
            </a:r>
            <a:r>
              <a:rPr lang="cs-CZ" dirty="0" smtClean="0">
                <a:sym typeface="Webdings" panose="05030102010509060703" pitchFamily="18" charset="2"/>
              </a:rPr>
              <a:t>___</a:t>
            </a:r>
            <a:r>
              <a:rPr lang="cs-CZ" dirty="0" smtClean="0">
                <a:solidFill>
                  <a:srgbClr val="0070C0"/>
                </a:solidFill>
                <a:sym typeface="Webdings" panose="05030102010509060703" pitchFamily="18" charset="2"/>
              </a:rPr>
              <a:t>_</a:t>
            </a:r>
            <a:r>
              <a:rPr lang="cs-CZ" dirty="0" smtClean="0">
                <a:sym typeface="Webdings" panose="05030102010509060703" pitchFamily="18" charset="2"/>
              </a:rPr>
              <a:t>___________________________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4286402" y="2666190"/>
            <a:ext cx="386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i="1" dirty="0" smtClean="0"/>
              <a:t>Světočáry</a:t>
            </a:r>
            <a:r>
              <a:rPr lang="cs-CZ" dirty="0" smtClean="0"/>
              <a:t> </a:t>
            </a:r>
            <a:r>
              <a:rPr lang="cs-CZ" dirty="0" smtClean="0">
                <a:solidFill>
                  <a:srgbClr val="00B050"/>
                </a:solidFill>
              </a:rPr>
              <a:t>holubice,</a:t>
            </a:r>
            <a:r>
              <a:rPr lang="cs-CZ" dirty="0" smtClean="0"/>
              <a:t> </a:t>
            </a:r>
            <a:r>
              <a:rPr lang="cs-CZ" dirty="0" smtClean="0">
                <a:solidFill>
                  <a:srgbClr val="FF0000"/>
                </a:solidFill>
              </a:rPr>
              <a:t>kočky </a:t>
            </a:r>
            <a:r>
              <a:rPr lang="cs-CZ" dirty="0" smtClean="0"/>
              <a:t>a </a:t>
            </a:r>
            <a:r>
              <a:rPr lang="cs-CZ" dirty="0" smtClean="0">
                <a:solidFill>
                  <a:srgbClr val="0070C0"/>
                </a:solidFill>
              </a:rPr>
              <a:t>psa</a:t>
            </a:r>
            <a:endParaRPr lang="cs-CZ" dirty="0">
              <a:solidFill>
                <a:srgbClr val="0070C0"/>
              </a:solidFill>
            </a:endParaRPr>
          </a:p>
        </p:txBody>
      </p:sp>
      <p:cxnSp>
        <p:nvCxnSpPr>
          <p:cNvPr id="6" name="Přímá spojnice 5"/>
          <p:cNvCxnSpPr>
            <a:endCxn id="57" idx="3"/>
          </p:cNvCxnSpPr>
          <p:nvPr/>
        </p:nvCxnSpPr>
        <p:spPr>
          <a:xfrm>
            <a:off x="1561346" y="1755672"/>
            <a:ext cx="5674947" cy="4430022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 flipV="1">
            <a:off x="3780916" y="1695938"/>
            <a:ext cx="0" cy="44897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Oblouk 12"/>
          <p:cNvSpPr/>
          <p:nvPr/>
        </p:nvSpPr>
        <p:spPr>
          <a:xfrm rot="5400000" flipH="1">
            <a:off x="389725" y="2055863"/>
            <a:ext cx="2811259" cy="4982095"/>
          </a:xfrm>
          <a:prstGeom prst="arc">
            <a:avLst>
              <a:gd name="adj1" fmla="val 16200000"/>
              <a:gd name="adj2" fmla="val 21585514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78" name="Oblouk 77"/>
          <p:cNvSpPr/>
          <p:nvPr/>
        </p:nvSpPr>
        <p:spPr>
          <a:xfrm rot="5400000">
            <a:off x="392603" y="2060417"/>
            <a:ext cx="2811259" cy="4982095"/>
          </a:xfrm>
          <a:prstGeom prst="arc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/>
          <p:cNvSpPr txBox="1"/>
          <p:nvPr/>
        </p:nvSpPr>
        <p:spPr>
          <a:xfrm>
            <a:off x="452951" y="965675"/>
            <a:ext cx="8289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Jsem uprostřed silnice (bod 0), napravo sedí </a:t>
            </a:r>
            <a:r>
              <a:rPr lang="cs-CZ" dirty="0" smtClean="0">
                <a:solidFill>
                  <a:srgbClr val="C00000"/>
                </a:solidFill>
              </a:rPr>
              <a:t>kočka</a:t>
            </a:r>
            <a:r>
              <a:rPr lang="cs-CZ" dirty="0" smtClean="0"/>
              <a:t> a </a:t>
            </a:r>
            <a:r>
              <a:rPr lang="cs-CZ" dirty="0" smtClean="0">
                <a:solidFill>
                  <a:srgbClr val="0070C0"/>
                </a:solidFill>
              </a:rPr>
              <a:t>pes</a:t>
            </a:r>
            <a:r>
              <a:rPr lang="cs-CZ" dirty="0" smtClean="0"/>
              <a:t>, nalevo </a:t>
            </a:r>
            <a:r>
              <a:rPr lang="cs-CZ" dirty="0" smtClean="0">
                <a:solidFill>
                  <a:srgbClr val="009900"/>
                </a:solidFill>
              </a:rPr>
              <a:t>holub</a:t>
            </a:r>
            <a:r>
              <a:rPr lang="cs-CZ" dirty="0" smtClean="0"/>
              <a:t>. Filmuji silnici a skládám okamžité snímky do pásků, a ty za sebe. </a:t>
            </a:r>
            <a:endParaRPr lang="cs-CZ" dirty="0"/>
          </a:p>
        </p:txBody>
      </p:sp>
      <p:sp>
        <p:nvSpPr>
          <p:cNvPr id="79" name="Obdélník 78"/>
          <p:cNvSpPr/>
          <p:nvPr/>
        </p:nvSpPr>
        <p:spPr>
          <a:xfrm>
            <a:off x="573436" y="250967"/>
            <a:ext cx="81288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znovu </a:t>
            </a: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Archiv </a:t>
            </a: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snímků </a:t>
            </a:r>
            <a:r>
              <a:rPr lang="cs-CZ" sz="2400" b="1" i="1" dirty="0" smtClean="0">
                <a:solidFill>
                  <a:schemeClr val="tx2"/>
                </a:solidFill>
                <a:latin typeface="Book Antiqua" pitchFamily="18" charset="0"/>
              </a:rPr>
              <a:t>(= grafikon)</a:t>
            </a:r>
            <a:endParaRPr lang="cs-CZ" sz="2400" b="1" i="1" dirty="0">
              <a:solidFill>
                <a:schemeClr val="tx2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87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6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7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1" dur="1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5" dur="1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9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3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1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7" dur="1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1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5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9" dur="1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3" dur="1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7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1" dur="1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49" grpId="0"/>
      <p:bldP spid="50" grpId="0"/>
      <p:bldP spid="52" grpId="0"/>
      <p:bldP spid="53" grpId="0"/>
      <p:bldP spid="54" grpId="0"/>
      <p:bldP spid="55" grpId="0"/>
      <p:bldP spid="56" grpId="0"/>
      <p:bldP spid="57" grpId="0"/>
      <p:bldP spid="62" grpId="0"/>
      <p:bldP spid="63" grpId="0"/>
      <p:bldP spid="64" grpId="0"/>
      <p:bldP spid="65" grpId="0"/>
      <p:bldP spid="66" grpId="0"/>
      <p:bldP spid="68" grpId="0"/>
      <p:bldP spid="15400" grpId="0"/>
      <p:bldP spid="3" grpId="0"/>
      <p:bldP spid="59" grpId="0"/>
      <p:bldP spid="61" grpId="0"/>
      <p:bldP spid="67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4" grpId="0"/>
      <p:bldP spid="13" grpId="0" animBg="1"/>
      <p:bldP spid="78" grpId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Text Box 9"/>
          <p:cNvSpPr txBox="1">
            <a:spLocks noChangeArrowheads="1"/>
          </p:cNvSpPr>
          <p:nvPr/>
        </p:nvSpPr>
        <p:spPr bwMode="auto">
          <a:xfrm>
            <a:off x="1954323" y="239568"/>
            <a:ext cx="525004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sz="4400" b="1" i="1" dirty="0" smtClean="0">
                <a:latin typeface="Book Antiqua" pitchFamily="18" charset="0"/>
              </a:rPr>
              <a:t>Pár nových termínů</a:t>
            </a:r>
            <a:endParaRPr lang="en-US" sz="4400" b="1" i="1" dirty="0">
              <a:latin typeface="Book Antiqua" pitchFamily="18" charset="0"/>
            </a:endParaRPr>
          </a:p>
        </p:txBody>
      </p:sp>
      <p:sp>
        <p:nvSpPr>
          <p:cNvPr id="2" name="Zástupný symbol pro obsah 2"/>
          <p:cNvSpPr>
            <a:spLocks/>
          </p:cNvSpPr>
          <p:nvPr/>
        </p:nvSpPr>
        <p:spPr bwMode="auto">
          <a:xfrm>
            <a:off x="-178783" y="1313958"/>
            <a:ext cx="86868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1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cs-CZ" sz="2800" dirty="0">
                <a:latin typeface="Book Antiqua" panose="02040602050305030304" pitchFamily="18" charset="0"/>
              </a:rPr>
              <a:t>Dvě události A ≡ </a:t>
            </a:r>
            <a:r>
              <a:rPr lang="cs-CZ" sz="2800" dirty="0" smtClean="0">
                <a:latin typeface="Book Antiqua" panose="02040602050305030304" pitchFamily="18" charset="0"/>
              </a:rPr>
              <a:t>{</a:t>
            </a:r>
            <a:r>
              <a:rPr lang="cs-CZ" sz="2800" i="1" dirty="0" err="1" smtClean="0">
                <a:latin typeface="Book Antiqua" panose="02040602050305030304" pitchFamily="18" charset="0"/>
              </a:rPr>
              <a:t>x</a:t>
            </a:r>
            <a:r>
              <a:rPr lang="cs-CZ" sz="2800" baseline="-25000" dirty="0" err="1" smtClean="0">
                <a:latin typeface="Book Antiqua" panose="02040602050305030304" pitchFamily="18" charset="0"/>
              </a:rPr>
              <a:t>A</a:t>
            </a:r>
            <a:r>
              <a:rPr lang="cs-CZ" sz="2800" dirty="0">
                <a:latin typeface="Book Antiqua" panose="02040602050305030304" pitchFamily="18" charset="0"/>
              </a:rPr>
              <a:t>, </a:t>
            </a:r>
            <a:r>
              <a:rPr lang="cs-CZ" sz="2800" i="1" dirty="0" err="1">
                <a:latin typeface="Book Antiqua" panose="02040602050305030304" pitchFamily="18" charset="0"/>
              </a:rPr>
              <a:t>t</a:t>
            </a:r>
            <a:r>
              <a:rPr lang="cs-CZ" sz="2800" baseline="-25000" dirty="0" err="1">
                <a:latin typeface="Book Antiqua" panose="02040602050305030304" pitchFamily="18" charset="0"/>
              </a:rPr>
              <a:t>A</a:t>
            </a:r>
            <a:r>
              <a:rPr lang="cs-CZ" sz="2800" dirty="0">
                <a:latin typeface="Book Antiqua" panose="02040602050305030304" pitchFamily="18" charset="0"/>
              </a:rPr>
              <a:t>}; B ≡ </a:t>
            </a:r>
            <a:r>
              <a:rPr lang="cs-CZ" sz="2800" dirty="0" smtClean="0">
                <a:latin typeface="Book Antiqua" panose="02040602050305030304" pitchFamily="18" charset="0"/>
              </a:rPr>
              <a:t>{</a:t>
            </a:r>
            <a:r>
              <a:rPr lang="cs-CZ" sz="2800" i="1" dirty="0" err="1" smtClean="0">
                <a:latin typeface="Book Antiqua" panose="02040602050305030304" pitchFamily="18" charset="0"/>
              </a:rPr>
              <a:t>x</a:t>
            </a:r>
            <a:r>
              <a:rPr lang="cs-CZ" sz="2800" baseline="-25000" dirty="0" err="1" smtClean="0">
                <a:latin typeface="Book Antiqua" panose="02040602050305030304" pitchFamily="18" charset="0"/>
              </a:rPr>
              <a:t>B</a:t>
            </a:r>
            <a:r>
              <a:rPr lang="cs-CZ" sz="2800" dirty="0">
                <a:latin typeface="Book Antiqua" panose="02040602050305030304" pitchFamily="18" charset="0"/>
              </a:rPr>
              <a:t>, </a:t>
            </a:r>
            <a:r>
              <a:rPr lang="cs-CZ" sz="2800" i="1" dirty="0" err="1">
                <a:latin typeface="Book Antiqua" panose="02040602050305030304" pitchFamily="18" charset="0"/>
              </a:rPr>
              <a:t>t</a:t>
            </a:r>
            <a:r>
              <a:rPr lang="cs-CZ" sz="2800" baseline="-25000" dirty="0" err="1">
                <a:latin typeface="Book Antiqua" panose="02040602050305030304" pitchFamily="18" charset="0"/>
              </a:rPr>
              <a:t>B</a:t>
            </a:r>
            <a:r>
              <a:rPr lang="cs-CZ" sz="2800" dirty="0">
                <a:latin typeface="Book Antiqua" panose="02040602050305030304" pitchFamily="18" charset="0"/>
              </a:rPr>
              <a:t>} jsou</a:t>
            </a:r>
          </a:p>
          <a:p>
            <a:pPr lvl="2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cs-CZ" sz="2400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současné</a:t>
            </a:r>
            <a:r>
              <a:rPr lang="cs-CZ" sz="2400" dirty="0">
                <a:latin typeface="Book Antiqua" panose="02040602050305030304" pitchFamily="18" charset="0"/>
              </a:rPr>
              <a:t>, když </a:t>
            </a:r>
            <a:r>
              <a:rPr lang="cs-CZ" sz="2400" i="1" dirty="0" err="1">
                <a:solidFill>
                  <a:srgbClr val="C00000"/>
                </a:solidFill>
                <a:latin typeface="Book Antiqua" panose="02040602050305030304" pitchFamily="18" charset="0"/>
              </a:rPr>
              <a:t>t</a:t>
            </a:r>
            <a:r>
              <a:rPr lang="cs-CZ" sz="2400" baseline="-25000" dirty="0" err="1">
                <a:latin typeface="Book Antiqua" panose="02040602050305030304" pitchFamily="18" charset="0"/>
              </a:rPr>
              <a:t>A</a:t>
            </a:r>
            <a:r>
              <a:rPr lang="cs-CZ" sz="2400" baseline="-25000" dirty="0">
                <a:latin typeface="Book Antiqua" panose="02040602050305030304" pitchFamily="18" charset="0"/>
              </a:rPr>
              <a:t> </a:t>
            </a:r>
            <a:r>
              <a:rPr lang="cs-CZ" sz="2400" dirty="0">
                <a:latin typeface="Book Antiqua" panose="02040602050305030304" pitchFamily="18" charset="0"/>
              </a:rPr>
              <a:t>= </a:t>
            </a:r>
            <a:r>
              <a:rPr lang="cs-CZ" sz="2400" i="1" dirty="0" err="1">
                <a:solidFill>
                  <a:srgbClr val="C00000"/>
                </a:solidFill>
                <a:latin typeface="Book Antiqua" panose="02040602050305030304" pitchFamily="18" charset="0"/>
              </a:rPr>
              <a:t>t</a:t>
            </a:r>
            <a:r>
              <a:rPr lang="cs-CZ" sz="2400" baseline="-25000" dirty="0" err="1">
                <a:latin typeface="Book Antiqua" panose="02040602050305030304" pitchFamily="18" charset="0"/>
              </a:rPr>
              <a:t>B</a:t>
            </a:r>
            <a:r>
              <a:rPr lang="cs-CZ" sz="2400" baseline="-25000" dirty="0">
                <a:latin typeface="Book Antiqua" panose="02040602050305030304" pitchFamily="18" charset="0"/>
              </a:rPr>
              <a:t> </a:t>
            </a:r>
            <a:r>
              <a:rPr lang="cs-CZ" sz="2400" dirty="0">
                <a:latin typeface="Book Antiqua" panose="02040602050305030304" pitchFamily="18" charset="0"/>
              </a:rPr>
              <a:t>(např. v </a:t>
            </a:r>
            <a:r>
              <a:rPr lang="cs-CZ" sz="2400" dirty="0" smtClean="0">
                <a:latin typeface="Book Antiqua" panose="02040602050305030304" pitchFamily="18" charset="0"/>
              </a:rPr>
              <a:t>7 h </a:t>
            </a:r>
            <a:r>
              <a:rPr lang="cs-CZ" sz="2400" dirty="0">
                <a:latin typeface="Book Antiqua" panose="02040602050305030304" pitchFamily="18" charset="0"/>
              </a:rPr>
              <a:t>ráno)</a:t>
            </a:r>
            <a:endParaRPr lang="cs-CZ" sz="2400" baseline="-25000" dirty="0">
              <a:latin typeface="Book Antiqua" panose="02040602050305030304" pitchFamily="18" charset="0"/>
            </a:endParaRPr>
          </a:p>
          <a:p>
            <a:pPr lvl="2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cs-CZ" sz="2400" b="1" i="1" dirty="0" err="1">
                <a:solidFill>
                  <a:srgbClr val="FF0000"/>
                </a:solidFill>
                <a:latin typeface="Book Antiqua" panose="02040602050305030304" pitchFamily="18" charset="0"/>
              </a:rPr>
              <a:t>soumístné</a:t>
            </a:r>
            <a:r>
              <a:rPr lang="cs-CZ" sz="2400" dirty="0">
                <a:latin typeface="Book Antiqua" panose="02040602050305030304" pitchFamily="18" charset="0"/>
              </a:rPr>
              <a:t>, když </a:t>
            </a:r>
            <a:r>
              <a:rPr lang="cs-CZ" sz="2400" i="1" dirty="0" err="1" smtClean="0">
                <a:solidFill>
                  <a:srgbClr val="C00000"/>
                </a:solidFill>
                <a:latin typeface="Book Antiqua" panose="02040602050305030304" pitchFamily="18" charset="0"/>
              </a:rPr>
              <a:t>x</a:t>
            </a:r>
            <a:r>
              <a:rPr lang="cs-CZ" sz="2400" baseline="-25000" dirty="0" err="1" smtClean="0">
                <a:latin typeface="Book Antiqua" panose="02040602050305030304" pitchFamily="18" charset="0"/>
              </a:rPr>
              <a:t>A</a:t>
            </a:r>
            <a:r>
              <a:rPr lang="cs-CZ" sz="2400" baseline="-25000" dirty="0" smtClean="0">
                <a:latin typeface="Book Antiqua" panose="02040602050305030304" pitchFamily="18" charset="0"/>
              </a:rPr>
              <a:t> </a:t>
            </a:r>
            <a:r>
              <a:rPr lang="cs-CZ" sz="2400" dirty="0">
                <a:latin typeface="Book Antiqua" panose="02040602050305030304" pitchFamily="18" charset="0"/>
              </a:rPr>
              <a:t>= </a:t>
            </a:r>
            <a:r>
              <a:rPr lang="cs-CZ" sz="2400" i="1" dirty="0" err="1" smtClean="0">
                <a:solidFill>
                  <a:srgbClr val="C00000"/>
                </a:solidFill>
                <a:latin typeface="Book Antiqua" panose="02040602050305030304" pitchFamily="18" charset="0"/>
              </a:rPr>
              <a:t>x</a:t>
            </a:r>
            <a:r>
              <a:rPr lang="cs-CZ" sz="2400" baseline="-25000" dirty="0" err="1" smtClean="0">
                <a:latin typeface="Book Antiqua" panose="02040602050305030304" pitchFamily="18" charset="0"/>
              </a:rPr>
              <a:t>B</a:t>
            </a:r>
            <a:r>
              <a:rPr lang="cs-CZ" sz="2400" dirty="0" smtClean="0">
                <a:latin typeface="Book Antiqua" panose="02040602050305030304" pitchFamily="18" charset="0"/>
              </a:rPr>
              <a:t> </a:t>
            </a:r>
            <a:r>
              <a:rPr lang="cs-CZ" sz="2400" dirty="0">
                <a:latin typeface="Book Antiqua" panose="02040602050305030304" pitchFamily="18" charset="0"/>
              </a:rPr>
              <a:t>(např. v mé pravé ruce)</a:t>
            </a:r>
          </a:p>
        </p:txBody>
      </p:sp>
      <p:sp>
        <p:nvSpPr>
          <p:cNvPr id="4" name="Zástupný symbol pro obsah 2"/>
          <p:cNvSpPr>
            <a:spLocks/>
          </p:cNvSpPr>
          <p:nvPr/>
        </p:nvSpPr>
        <p:spPr bwMode="auto">
          <a:xfrm>
            <a:off x="-172345" y="2669505"/>
            <a:ext cx="9097403" cy="1516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1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cs-CZ" sz="2800" dirty="0">
                <a:latin typeface="Book Antiqua" panose="02040602050305030304" pitchFamily="18" charset="0"/>
              </a:rPr>
              <a:t>Klasická fyzika: </a:t>
            </a:r>
          </a:p>
          <a:p>
            <a:pPr lvl="2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cs-CZ" sz="2400" dirty="0">
                <a:latin typeface="Book Antiqua" panose="02040602050305030304" pitchFamily="18" charset="0"/>
              </a:rPr>
              <a:t>současnost je </a:t>
            </a:r>
            <a:r>
              <a:rPr lang="cs-CZ" sz="2400" dirty="0" smtClean="0">
                <a:latin typeface="Book Antiqua" panose="02040602050305030304" pitchFamily="18" charset="0"/>
              </a:rPr>
              <a:t>absolutní (ve vlaku jako na Zemi)</a:t>
            </a:r>
            <a:endParaRPr lang="cs-CZ" sz="2400" dirty="0">
              <a:latin typeface="Book Antiqua" panose="02040602050305030304" pitchFamily="18" charset="0"/>
            </a:endParaRPr>
          </a:p>
          <a:p>
            <a:pPr lvl="2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cs-CZ" sz="2400" dirty="0" err="1">
                <a:latin typeface="Book Antiqua" panose="02040602050305030304" pitchFamily="18" charset="0"/>
              </a:rPr>
              <a:t>soumístnost</a:t>
            </a:r>
            <a:r>
              <a:rPr lang="cs-CZ" sz="2400" dirty="0">
                <a:latin typeface="Book Antiqua" panose="02040602050305030304" pitchFamily="18" charset="0"/>
              </a:rPr>
              <a:t> je </a:t>
            </a:r>
            <a:r>
              <a:rPr lang="cs-CZ" sz="2400" dirty="0" smtClean="0">
                <a:latin typeface="Book Antiqua" panose="02040602050305030304" pitchFamily="18" charset="0"/>
              </a:rPr>
              <a:t>relativní (</a:t>
            </a:r>
            <a:r>
              <a:rPr lang="cs-CZ" sz="2400" dirty="0" err="1" smtClean="0">
                <a:latin typeface="Book Antiqua" panose="02040602050305030304" pitchFamily="18" charset="0"/>
              </a:rPr>
              <a:t>kafe</a:t>
            </a:r>
            <a:r>
              <a:rPr lang="cs-CZ" sz="2400" dirty="0" smtClean="0">
                <a:latin typeface="Book Antiqua" panose="02040602050305030304" pitchFamily="18" charset="0"/>
              </a:rPr>
              <a:t> vůči vlaku, nikoli vůči Zemi)</a:t>
            </a:r>
            <a:endParaRPr lang="cs-CZ" sz="2400" dirty="0">
              <a:latin typeface="Book Antiqua" panose="02040602050305030304" pitchFamily="18" charset="0"/>
            </a:endParaRPr>
          </a:p>
        </p:txBody>
      </p:sp>
      <p:sp>
        <p:nvSpPr>
          <p:cNvPr id="7" name="Zástupný symbol pro obsah 2"/>
          <p:cNvSpPr>
            <a:spLocks/>
          </p:cNvSpPr>
          <p:nvPr/>
        </p:nvSpPr>
        <p:spPr bwMode="auto">
          <a:xfrm>
            <a:off x="-172702" y="4038533"/>
            <a:ext cx="8686800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1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cs-CZ" sz="2800" dirty="0">
                <a:solidFill>
                  <a:srgbClr val="0070C0"/>
                </a:solidFill>
                <a:latin typeface="Book Antiqua" panose="02040602050305030304" pitchFamily="18" charset="0"/>
              </a:rPr>
              <a:t>(Relativita: </a:t>
            </a:r>
          </a:p>
          <a:p>
            <a:pPr lvl="2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cs-CZ" sz="2400" dirty="0">
                <a:solidFill>
                  <a:srgbClr val="0070C0"/>
                </a:solidFill>
                <a:latin typeface="Book Antiqua" panose="02040602050305030304" pitchFamily="18" charset="0"/>
              </a:rPr>
              <a:t>současnost i </a:t>
            </a:r>
            <a:r>
              <a:rPr lang="cs-CZ" sz="2400" dirty="0" err="1">
                <a:solidFill>
                  <a:srgbClr val="0070C0"/>
                </a:solidFill>
                <a:latin typeface="Book Antiqua" panose="02040602050305030304" pitchFamily="18" charset="0"/>
              </a:rPr>
              <a:t>soumístnost</a:t>
            </a:r>
            <a:r>
              <a:rPr lang="cs-CZ" sz="2400" dirty="0">
                <a:solidFill>
                  <a:srgbClr val="0070C0"/>
                </a:solidFill>
                <a:latin typeface="Book Antiqua" panose="02040602050305030304" pitchFamily="18" charset="0"/>
              </a:rPr>
              <a:t> jsou relativní)</a:t>
            </a:r>
            <a:endParaRPr lang="cs-CZ" sz="2400" baseline="-25000" dirty="0">
              <a:solidFill>
                <a:srgbClr val="0070C0"/>
              </a:solidFill>
              <a:latin typeface="Book Antiqua" panose="02040602050305030304" pitchFamily="18" charset="0"/>
            </a:endParaRPr>
          </a:p>
        </p:txBody>
      </p:sp>
      <p:sp>
        <p:nvSpPr>
          <p:cNvPr id="10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29.3.2021 - U3V </a:t>
            </a:r>
            <a:r>
              <a:rPr lang="cs-CZ" sz="1200" dirty="0" err="1" smtClean="0">
                <a:solidFill>
                  <a:srgbClr val="D38E27"/>
                </a:solidFill>
              </a:rPr>
              <a:t>Rel</a:t>
            </a:r>
            <a:r>
              <a:rPr lang="cs-CZ" sz="1200" dirty="0" smtClean="0">
                <a:solidFill>
                  <a:srgbClr val="D38E27"/>
                </a:solidFill>
              </a:rPr>
              <a:t>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  <p:sp>
        <p:nvSpPr>
          <p:cNvPr id="12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16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80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9471" y="1087258"/>
            <a:ext cx="8939702" cy="5410133"/>
          </a:xfrm>
        </p:spPr>
        <p:txBody>
          <a:bodyPr/>
          <a:lstStyle/>
          <a:p>
            <a:pPr marL="457200" lvl="1" indent="0" eaLnBrk="1" hangingPunct="1">
              <a:buNone/>
            </a:pPr>
            <a:r>
              <a:rPr lang="cs-CZ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Délka</a:t>
            </a:r>
            <a:r>
              <a:rPr lang="cs-CZ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 </a:t>
            </a:r>
            <a:r>
              <a:rPr lang="cs-CZ" dirty="0">
                <a:solidFill>
                  <a:schemeClr val="tx1"/>
                </a:solidFill>
                <a:latin typeface="Book Antiqua" panose="02040602050305030304" pitchFamily="18" charset="0"/>
              </a:rPr>
              <a:t>vozu = </a:t>
            </a: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(</a:t>
            </a:r>
            <a:r>
              <a:rPr lang="cs-CZ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poloha</a:t>
            </a: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začátku) </a:t>
            </a:r>
            <a:r>
              <a:rPr lang="cs-CZ" dirty="0">
                <a:solidFill>
                  <a:schemeClr val="tx1"/>
                </a:solidFill>
                <a:latin typeface="Book Antiqua" panose="02040602050305030304" pitchFamily="18" charset="0"/>
              </a:rPr>
              <a:t>– </a:t>
            </a: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(</a:t>
            </a:r>
            <a:r>
              <a:rPr lang="cs-CZ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poloha</a:t>
            </a:r>
            <a:r>
              <a:rPr lang="cs-CZ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 </a:t>
            </a: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konce)</a:t>
            </a:r>
          </a:p>
          <a:p>
            <a:pPr lvl="1" eaLnBrk="1" hangingPunct="1">
              <a:buClrTx/>
              <a:buFont typeface="Book Antiqua" panose="02040602050305030304" pitchFamily="18" charset="0"/>
              <a:buChar char="•"/>
            </a:pPr>
            <a:r>
              <a:rPr lang="cs-CZ" dirty="0">
                <a:solidFill>
                  <a:schemeClr val="tx1"/>
                </a:solidFill>
                <a:latin typeface="Book Antiqua" panose="02040602050305030304" pitchFamily="18" charset="0"/>
              </a:rPr>
              <a:t>pohybuje-li se vůz</a:t>
            </a: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: obě polohy </a:t>
            </a:r>
            <a:r>
              <a:rPr lang="cs-CZ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současně</a:t>
            </a:r>
          </a:p>
          <a:p>
            <a:pPr lvl="1" eaLnBrk="1" hangingPunct="1">
              <a:buClrTx/>
              <a:buFont typeface="Book Antiqua" panose="02040602050305030304" pitchFamily="18" charset="0"/>
              <a:buChar char="•"/>
            </a:pPr>
            <a:r>
              <a:rPr lang="cs-CZ" b="1" i="1" dirty="0" smtClean="0">
                <a:solidFill>
                  <a:schemeClr val="tx1"/>
                </a:solidFill>
                <a:latin typeface="Book Antiqua" panose="02040602050305030304" pitchFamily="18" charset="0"/>
                <a:sym typeface="Symbol" panose="05050102010706020507" pitchFamily="18" charset="2"/>
              </a:rPr>
              <a:t> s</a:t>
            </a:r>
            <a:r>
              <a:rPr lang="cs-CZ" b="1" i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ouvislost</a:t>
            </a:r>
            <a:r>
              <a:rPr lang="cs-CZ" i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cs-CZ" dirty="0">
                <a:solidFill>
                  <a:schemeClr val="tx1"/>
                </a:solidFill>
                <a:latin typeface="Book Antiqua" panose="02040602050305030304" pitchFamily="18" charset="0"/>
              </a:rPr>
              <a:t>měření</a:t>
            </a:r>
            <a:r>
              <a:rPr lang="cs-CZ" i="1" dirty="0">
                <a:solidFill>
                  <a:schemeClr val="tx1"/>
                </a:solidFill>
                <a:latin typeface="Book Antiqua" panose="02040602050305030304" pitchFamily="18" charset="0"/>
              </a:rPr>
              <a:t> délky </a:t>
            </a:r>
            <a:r>
              <a:rPr lang="cs-CZ" dirty="0">
                <a:solidFill>
                  <a:schemeClr val="tx1"/>
                </a:solidFill>
                <a:latin typeface="Book Antiqua" panose="02040602050305030304" pitchFamily="18" charset="0"/>
              </a:rPr>
              <a:t>a</a:t>
            </a:r>
            <a:r>
              <a:rPr lang="cs-CZ" i="1" dirty="0">
                <a:solidFill>
                  <a:schemeClr val="tx1"/>
                </a:solidFill>
                <a:latin typeface="Book Antiqua" panose="02040602050305030304" pitchFamily="18" charset="0"/>
              </a:rPr>
              <a:t> času</a:t>
            </a:r>
          </a:p>
          <a:p>
            <a:pPr marL="457200" lvl="1" indent="0" eaLnBrk="1" hangingPunct="1">
              <a:buNone/>
            </a:pPr>
            <a:r>
              <a:rPr lang="cs-CZ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Světočára</a:t>
            </a:r>
            <a:r>
              <a:rPr lang="cs-CZ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:</a:t>
            </a:r>
            <a:r>
              <a:rPr lang="cs-CZ" i="1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popisuje </a:t>
            </a:r>
            <a:r>
              <a:rPr lang="cs-CZ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pohyb</a:t>
            </a:r>
            <a:r>
              <a:rPr lang="cs-CZ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 </a:t>
            </a: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(polohu bodu v čase)</a:t>
            </a:r>
          </a:p>
          <a:p>
            <a:pPr lvl="1" eaLnBrk="1" hangingPunct="1">
              <a:buClrTx/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je na ní časová stupnice (</a:t>
            </a:r>
            <a:r>
              <a:rPr lang="cs-CZ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t</a:t>
            </a: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) = </a:t>
            </a:r>
            <a:r>
              <a:rPr lang="cs-CZ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lokální čas</a:t>
            </a:r>
          </a:p>
          <a:p>
            <a:pPr marL="457200" lvl="1" indent="0" eaLnBrk="1" hangingPunct="1">
              <a:buNone/>
            </a:pPr>
            <a:r>
              <a:rPr lang="cs-CZ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„Současnice“</a:t>
            </a:r>
            <a:r>
              <a:rPr lang="cs-CZ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:</a:t>
            </a: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spojuje události ve stejném čase</a:t>
            </a:r>
            <a:b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</a:b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(u nás v 1D: vodorovné přímky; ve 2D plochy; atp.)</a:t>
            </a:r>
          </a:p>
          <a:p>
            <a:pPr marL="457200" lvl="1" indent="0" eaLnBrk="1" hangingPunct="1">
              <a:buNone/>
            </a:pPr>
            <a:r>
              <a:rPr lang="cs-CZ" b="1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Událost</a:t>
            </a:r>
            <a:r>
              <a:rPr lang="cs-CZ" b="1" i="1" dirty="0">
                <a:solidFill>
                  <a:srgbClr val="FF0000"/>
                </a:solidFill>
                <a:latin typeface="Book Antiqua" panose="02040602050305030304" pitchFamily="18" charset="0"/>
              </a:rPr>
              <a:t>:</a:t>
            </a: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bod v rovině prostoročasu</a:t>
            </a:r>
          </a:p>
          <a:p>
            <a:pPr marL="457200" lvl="1" indent="0" eaLnBrk="1" hangingPunct="1">
              <a:buNone/>
            </a:pP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Jak najít souřadnice </a:t>
            </a:r>
            <a:r>
              <a:rPr lang="cs-CZ" i="1" dirty="0" err="1" smtClean="0">
                <a:solidFill>
                  <a:srgbClr val="FF0000"/>
                </a:solidFill>
                <a:latin typeface="Book Antiqua" panose="02040602050305030304" pitchFamily="18" charset="0"/>
              </a:rPr>
              <a:t>x</a:t>
            </a:r>
            <a:r>
              <a:rPr lang="cs-CZ" baseline="-25000" dirty="0" err="1" smtClean="0">
                <a:solidFill>
                  <a:srgbClr val="FF0000"/>
                </a:solidFill>
                <a:latin typeface="Book Antiqua" panose="02040602050305030304" pitchFamily="18" charset="0"/>
              </a:rPr>
              <a:t>B</a:t>
            </a:r>
            <a:r>
              <a:rPr lang="cs-CZ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, </a:t>
            </a:r>
            <a:r>
              <a:rPr lang="cs-CZ" i="1" dirty="0" err="1" smtClean="0">
                <a:solidFill>
                  <a:srgbClr val="FF0000"/>
                </a:solidFill>
                <a:latin typeface="Book Antiqua" panose="02040602050305030304" pitchFamily="18" charset="0"/>
              </a:rPr>
              <a:t>t</a:t>
            </a:r>
            <a:r>
              <a:rPr lang="cs-CZ" baseline="-25000" dirty="0" err="1">
                <a:solidFill>
                  <a:srgbClr val="FF0000"/>
                </a:solidFill>
                <a:latin typeface="Book Antiqua" panose="02040602050305030304" pitchFamily="18" charset="0"/>
              </a:rPr>
              <a:t>B</a:t>
            </a:r>
            <a:r>
              <a:rPr lang="cs-CZ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 </a:t>
            </a: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události </a:t>
            </a:r>
            <a:r>
              <a:rPr lang="cs-CZ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B</a:t>
            </a: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?</a:t>
            </a:r>
          </a:p>
          <a:p>
            <a:pPr lvl="1" eaLnBrk="1" hangingPunct="1">
              <a:buClrTx/>
              <a:buFont typeface="Arial" panose="020B0604020202020204" pitchFamily="34" charset="0"/>
              <a:buChar char="•"/>
            </a:pPr>
            <a:r>
              <a:rPr lang="cs-CZ" dirty="0">
                <a:solidFill>
                  <a:schemeClr val="tx1"/>
                </a:solidFill>
                <a:latin typeface="Book Antiqua" panose="02040602050305030304" pitchFamily="18" charset="0"/>
              </a:rPr>
              <a:t>od </a:t>
            </a:r>
            <a:r>
              <a:rPr lang="cs-CZ" dirty="0">
                <a:solidFill>
                  <a:srgbClr val="FF0000"/>
                </a:solidFill>
                <a:latin typeface="Book Antiqua" panose="02040602050305030304" pitchFamily="18" charset="0"/>
              </a:rPr>
              <a:t>B </a:t>
            </a: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podél současnice až k světočáře – tam je </a:t>
            </a:r>
            <a:r>
              <a:rPr lang="cs-CZ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čas</a:t>
            </a: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cs-CZ" i="1" dirty="0" err="1" smtClean="0">
                <a:solidFill>
                  <a:srgbClr val="FF0000"/>
                </a:solidFill>
                <a:latin typeface="Book Antiqua" panose="02040602050305030304" pitchFamily="18" charset="0"/>
              </a:rPr>
              <a:t>t</a:t>
            </a:r>
            <a:r>
              <a:rPr lang="cs-CZ" baseline="-25000" dirty="0" err="1">
                <a:solidFill>
                  <a:srgbClr val="FF0000"/>
                </a:solidFill>
                <a:latin typeface="Book Antiqua" panose="02040602050305030304" pitchFamily="18" charset="0"/>
              </a:rPr>
              <a:t>B</a:t>
            </a:r>
            <a:endParaRPr lang="cs-CZ" i="1" dirty="0" smtClean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lvl="1" eaLnBrk="1" hangingPunct="1">
              <a:buClrTx/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délka od světočáry k </a:t>
            </a:r>
            <a:r>
              <a:rPr lang="cs-CZ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B </a:t>
            </a: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- </a:t>
            </a:r>
            <a:r>
              <a:rPr lang="cs-CZ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poloha</a:t>
            </a: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cs-CZ" i="1" dirty="0" err="1" smtClean="0">
                <a:solidFill>
                  <a:srgbClr val="FF0000"/>
                </a:solidFill>
                <a:latin typeface="Book Antiqua" panose="02040602050305030304" pitchFamily="18" charset="0"/>
              </a:rPr>
              <a:t>x</a:t>
            </a:r>
            <a:r>
              <a:rPr lang="cs-CZ" baseline="-25000" dirty="0" err="1">
                <a:solidFill>
                  <a:srgbClr val="FF0000"/>
                </a:solidFill>
                <a:latin typeface="Book Antiqua" panose="02040602050305030304" pitchFamily="18" charset="0"/>
              </a:rPr>
              <a:t>B</a:t>
            </a:r>
            <a:r>
              <a:rPr lang="cs-CZ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endParaRPr lang="cs-CZ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20486" name="Text Box 9"/>
          <p:cNvSpPr txBox="1">
            <a:spLocks noChangeArrowheads="1"/>
          </p:cNvSpPr>
          <p:nvPr/>
        </p:nvSpPr>
        <p:spPr bwMode="auto">
          <a:xfrm>
            <a:off x="1954320" y="239569"/>
            <a:ext cx="534702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sz="4400" b="1" i="1" dirty="0" smtClean="0">
                <a:latin typeface="Book Antiqua" pitchFamily="18" charset="0"/>
              </a:rPr>
              <a:t>Pár nových termínů</a:t>
            </a:r>
            <a:endParaRPr lang="en-US" sz="4400" b="1" i="1" dirty="0">
              <a:latin typeface="Book Antiqua" pitchFamily="18" charset="0"/>
            </a:endParaRPr>
          </a:p>
        </p:txBody>
      </p:sp>
      <p:sp>
        <p:nvSpPr>
          <p:cNvPr id="10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29.3.2021 - U3V </a:t>
            </a:r>
            <a:r>
              <a:rPr lang="cs-CZ" sz="1200" dirty="0" err="1" smtClean="0">
                <a:solidFill>
                  <a:srgbClr val="D38E27"/>
                </a:solidFill>
              </a:rPr>
              <a:t>Rel</a:t>
            </a:r>
            <a:r>
              <a:rPr lang="cs-CZ" sz="1200" dirty="0" smtClean="0">
                <a:solidFill>
                  <a:srgbClr val="D38E27"/>
                </a:solidFill>
              </a:rPr>
              <a:t>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  <p:sp>
        <p:nvSpPr>
          <p:cNvPr id="12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17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6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Přímá spojovací šipka 4"/>
          <p:cNvCxnSpPr/>
          <p:nvPr/>
        </p:nvCxnSpPr>
        <p:spPr>
          <a:xfrm>
            <a:off x="714375" y="5929313"/>
            <a:ext cx="5500688" cy="158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ovéPole 5"/>
          <p:cNvSpPr txBox="1">
            <a:spLocks noChangeArrowheads="1"/>
          </p:cNvSpPr>
          <p:nvPr/>
        </p:nvSpPr>
        <p:spPr bwMode="auto">
          <a:xfrm>
            <a:off x="6339831" y="5945780"/>
            <a:ext cx="21431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2000" i="1" dirty="0" smtClean="0">
                <a:latin typeface="Book Antiqua" panose="02040602050305030304" pitchFamily="18" charset="0"/>
              </a:rPr>
              <a:t>x </a:t>
            </a:r>
            <a:r>
              <a:rPr lang="cs-CZ" sz="2000" dirty="0" smtClean="0">
                <a:latin typeface="Book Antiqua" panose="02040602050305030304" pitchFamily="18" charset="0"/>
              </a:rPr>
              <a:t>(kde)</a:t>
            </a:r>
            <a:endParaRPr lang="cs-CZ" sz="2000" dirty="0">
              <a:latin typeface="Book Antiqua" panose="02040602050305030304" pitchFamily="18" charset="0"/>
            </a:endParaRPr>
          </a:p>
        </p:txBody>
      </p:sp>
      <p:cxnSp>
        <p:nvCxnSpPr>
          <p:cNvPr id="8" name="Přímá spojovací šipka 7"/>
          <p:cNvCxnSpPr/>
          <p:nvPr/>
        </p:nvCxnSpPr>
        <p:spPr>
          <a:xfrm flipV="1">
            <a:off x="2428875" y="1848118"/>
            <a:ext cx="121142" cy="4152632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ovéPole 8"/>
          <p:cNvSpPr txBox="1">
            <a:spLocks noChangeArrowheads="1"/>
          </p:cNvSpPr>
          <p:nvPr/>
        </p:nvSpPr>
        <p:spPr bwMode="auto">
          <a:xfrm>
            <a:off x="2162845" y="1401786"/>
            <a:ext cx="10001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600" i="1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t </a:t>
            </a:r>
            <a:r>
              <a:rPr lang="cs-CZ" sz="1600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(kdy)</a:t>
            </a:r>
            <a:endParaRPr lang="cs-CZ" sz="1600" dirty="0">
              <a:solidFill>
                <a:srgbClr val="00B0F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11" name="Přímá spojovací čára 10"/>
          <p:cNvCxnSpPr/>
          <p:nvPr/>
        </p:nvCxnSpPr>
        <p:spPr>
          <a:xfrm rot="5400000">
            <a:off x="1570831" y="6001544"/>
            <a:ext cx="14287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ovací čára 14"/>
          <p:cNvCxnSpPr/>
          <p:nvPr/>
        </p:nvCxnSpPr>
        <p:spPr>
          <a:xfrm rot="5400000">
            <a:off x="2356644" y="6001544"/>
            <a:ext cx="142875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ovací čára 16"/>
          <p:cNvCxnSpPr/>
          <p:nvPr/>
        </p:nvCxnSpPr>
        <p:spPr>
          <a:xfrm rot="5400000">
            <a:off x="3071019" y="6001544"/>
            <a:ext cx="142875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ovací čára 18"/>
          <p:cNvCxnSpPr/>
          <p:nvPr/>
        </p:nvCxnSpPr>
        <p:spPr>
          <a:xfrm rot="5400000">
            <a:off x="3785394" y="6001544"/>
            <a:ext cx="142875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4500563" y="6000750"/>
            <a:ext cx="142875" cy="31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5215731" y="6001544"/>
            <a:ext cx="14287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5930106" y="6001544"/>
            <a:ext cx="14287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ovéPole 25"/>
          <p:cNvSpPr txBox="1">
            <a:spLocks noChangeArrowheads="1"/>
          </p:cNvSpPr>
          <p:nvPr/>
        </p:nvSpPr>
        <p:spPr bwMode="auto">
          <a:xfrm>
            <a:off x="2286000" y="6000750"/>
            <a:ext cx="5666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latin typeface="Calibri" pitchFamily="34" charset="0"/>
              </a:rPr>
              <a:t>0 m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8" name="TextovéPole 27"/>
          <p:cNvSpPr txBox="1">
            <a:spLocks noChangeArrowheads="1"/>
          </p:cNvSpPr>
          <p:nvPr/>
        </p:nvSpPr>
        <p:spPr bwMode="auto">
          <a:xfrm>
            <a:off x="3000374" y="5988050"/>
            <a:ext cx="6507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latin typeface="Calibri" pitchFamily="34" charset="0"/>
              </a:rPr>
              <a:t>1 m</a:t>
            </a:r>
            <a:endParaRPr lang="cs-CZ" dirty="0">
              <a:latin typeface="Calibri" pitchFamily="34" charset="0"/>
            </a:endParaRPr>
          </a:p>
        </p:txBody>
      </p:sp>
      <p:cxnSp>
        <p:nvCxnSpPr>
          <p:cNvPr id="29" name="Přímá spojovací čára 28"/>
          <p:cNvCxnSpPr/>
          <p:nvPr/>
        </p:nvCxnSpPr>
        <p:spPr>
          <a:xfrm rot="5400000">
            <a:off x="856456" y="5999957"/>
            <a:ext cx="14287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ovéPole 29"/>
          <p:cNvSpPr txBox="1">
            <a:spLocks noChangeArrowheads="1"/>
          </p:cNvSpPr>
          <p:nvPr/>
        </p:nvSpPr>
        <p:spPr bwMode="auto">
          <a:xfrm>
            <a:off x="1428750" y="6000750"/>
            <a:ext cx="708394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latin typeface="Calibri" pitchFamily="34" charset="0"/>
              </a:rPr>
              <a:t>-</a:t>
            </a:r>
            <a:r>
              <a:rPr lang="cs-CZ" dirty="0" smtClean="0">
                <a:latin typeface="Calibri" pitchFamily="34" charset="0"/>
              </a:rPr>
              <a:t>1 m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31" name="TextovéPole 30"/>
          <p:cNvSpPr txBox="1">
            <a:spLocks noChangeArrowheads="1"/>
          </p:cNvSpPr>
          <p:nvPr/>
        </p:nvSpPr>
        <p:spPr bwMode="auto">
          <a:xfrm>
            <a:off x="608714" y="6001378"/>
            <a:ext cx="629979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latin typeface="Calibri" pitchFamily="34" charset="0"/>
              </a:rPr>
              <a:t>-</a:t>
            </a:r>
            <a:r>
              <a:rPr lang="cs-CZ" dirty="0" smtClean="0">
                <a:latin typeface="Calibri" pitchFamily="34" charset="0"/>
              </a:rPr>
              <a:t>2 m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32" name="TextovéPole 31"/>
          <p:cNvSpPr txBox="1">
            <a:spLocks noChangeArrowheads="1"/>
          </p:cNvSpPr>
          <p:nvPr/>
        </p:nvSpPr>
        <p:spPr bwMode="auto">
          <a:xfrm>
            <a:off x="3688992" y="5994310"/>
            <a:ext cx="567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latin typeface="Calibri" pitchFamily="34" charset="0"/>
              </a:rPr>
              <a:t>2 m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33" name="TextovéPole 32"/>
          <p:cNvSpPr txBox="1">
            <a:spLocks noChangeArrowheads="1"/>
          </p:cNvSpPr>
          <p:nvPr/>
        </p:nvSpPr>
        <p:spPr bwMode="auto">
          <a:xfrm>
            <a:off x="4429125" y="6000750"/>
            <a:ext cx="65159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latin typeface="Calibri" pitchFamily="34" charset="0"/>
              </a:rPr>
              <a:t>3 m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34" name="TextovéPole 33"/>
          <p:cNvSpPr txBox="1">
            <a:spLocks noChangeArrowheads="1"/>
          </p:cNvSpPr>
          <p:nvPr/>
        </p:nvSpPr>
        <p:spPr bwMode="auto">
          <a:xfrm>
            <a:off x="5127625" y="6000750"/>
            <a:ext cx="803096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latin typeface="Calibri" pitchFamily="34" charset="0"/>
              </a:rPr>
              <a:t>4 m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35" name="TextovéPole 34"/>
          <p:cNvSpPr txBox="1">
            <a:spLocks noChangeArrowheads="1"/>
          </p:cNvSpPr>
          <p:nvPr/>
        </p:nvSpPr>
        <p:spPr bwMode="auto">
          <a:xfrm>
            <a:off x="5810028" y="5990117"/>
            <a:ext cx="71679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latin typeface="Calibri" pitchFamily="34" charset="0"/>
              </a:rPr>
              <a:t>5 m</a:t>
            </a:r>
            <a:endParaRPr lang="cs-CZ" dirty="0">
              <a:latin typeface="Calibri" pitchFamily="34" charset="0"/>
            </a:endParaRPr>
          </a:p>
        </p:txBody>
      </p:sp>
      <p:cxnSp>
        <p:nvCxnSpPr>
          <p:cNvPr id="38" name="Přímá spojovací čára 37"/>
          <p:cNvCxnSpPr/>
          <p:nvPr/>
        </p:nvCxnSpPr>
        <p:spPr>
          <a:xfrm>
            <a:off x="473481" y="5233212"/>
            <a:ext cx="5857875" cy="1588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ovací čára 38"/>
          <p:cNvCxnSpPr/>
          <p:nvPr/>
        </p:nvCxnSpPr>
        <p:spPr>
          <a:xfrm>
            <a:off x="571500" y="4500563"/>
            <a:ext cx="5857875" cy="1587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ovací čára 39"/>
          <p:cNvCxnSpPr/>
          <p:nvPr/>
        </p:nvCxnSpPr>
        <p:spPr>
          <a:xfrm>
            <a:off x="500063" y="3786188"/>
            <a:ext cx="5857875" cy="1587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/>
          <p:nvPr/>
        </p:nvCxnSpPr>
        <p:spPr>
          <a:xfrm>
            <a:off x="642938" y="2357438"/>
            <a:ext cx="5857875" cy="1587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ovéPole 41"/>
          <p:cNvSpPr txBox="1">
            <a:spLocks noChangeArrowheads="1"/>
          </p:cNvSpPr>
          <p:nvPr/>
        </p:nvSpPr>
        <p:spPr bwMode="auto">
          <a:xfrm>
            <a:off x="2069899" y="5604926"/>
            <a:ext cx="4443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latin typeface="Calibri" pitchFamily="34" charset="0"/>
              </a:rPr>
              <a:t>0 </a:t>
            </a:r>
            <a:r>
              <a:rPr lang="cs-CZ" dirty="0" smtClean="0">
                <a:solidFill>
                  <a:srgbClr val="0070C0"/>
                </a:solidFill>
                <a:latin typeface="Calibri" pitchFamily="34" charset="0"/>
              </a:rPr>
              <a:t>s</a:t>
            </a:r>
            <a:endParaRPr lang="cs-CZ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43" name="TextovéPole 42"/>
          <p:cNvSpPr txBox="1">
            <a:spLocks noChangeArrowheads="1"/>
          </p:cNvSpPr>
          <p:nvPr/>
        </p:nvSpPr>
        <p:spPr bwMode="auto">
          <a:xfrm>
            <a:off x="2095657" y="4182794"/>
            <a:ext cx="4443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olidFill>
                  <a:srgbClr val="0070C0"/>
                </a:solidFill>
                <a:latin typeface="Calibri" pitchFamily="34" charset="0"/>
              </a:rPr>
              <a:t>2 s</a:t>
            </a:r>
            <a:endParaRPr lang="cs-CZ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44" name="TextovéPole 43"/>
          <p:cNvSpPr txBox="1">
            <a:spLocks noChangeArrowheads="1"/>
          </p:cNvSpPr>
          <p:nvPr/>
        </p:nvSpPr>
        <p:spPr bwMode="auto">
          <a:xfrm>
            <a:off x="2050581" y="4968607"/>
            <a:ext cx="4443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olidFill>
                  <a:srgbClr val="0070C0"/>
                </a:solidFill>
                <a:latin typeface="Calibri" pitchFamily="34" charset="0"/>
              </a:rPr>
              <a:t>1 s</a:t>
            </a:r>
            <a:endParaRPr lang="cs-CZ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45" name="TextovéPole 44"/>
          <p:cNvSpPr txBox="1">
            <a:spLocks noChangeArrowheads="1"/>
          </p:cNvSpPr>
          <p:nvPr/>
        </p:nvSpPr>
        <p:spPr bwMode="auto">
          <a:xfrm>
            <a:off x="2114975" y="3481298"/>
            <a:ext cx="4443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olidFill>
                  <a:srgbClr val="0070C0"/>
                </a:solidFill>
                <a:latin typeface="Calibri" pitchFamily="34" charset="0"/>
              </a:rPr>
              <a:t>3 s</a:t>
            </a:r>
            <a:endParaRPr lang="cs-CZ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46" name="TextovéPole 45"/>
          <p:cNvSpPr txBox="1">
            <a:spLocks noChangeArrowheads="1"/>
          </p:cNvSpPr>
          <p:nvPr/>
        </p:nvSpPr>
        <p:spPr bwMode="auto">
          <a:xfrm>
            <a:off x="2134294" y="2741165"/>
            <a:ext cx="4443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olidFill>
                  <a:srgbClr val="0070C0"/>
                </a:solidFill>
                <a:latin typeface="Calibri" pitchFamily="34" charset="0"/>
              </a:rPr>
              <a:t>4 s</a:t>
            </a:r>
            <a:endParaRPr lang="cs-CZ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47" name="TextovéPole 46"/>
          <p:cNvSpPr txBox="1">
            <a:spLocks noChangeArrowheads="1"/>
          </p:cNvSpPr>
          <p:nvPr/>
        </p:nvSpPr>
        <p:spPr bwMode="auto">
          <a:xfrm>
            <a:off x="259501" y="1143333"/>
            <a:ext cx="173957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600" dirty="0">
                <a:latin typeface="Book Antiqua" panose="02040602050305030304" pitchFamily="18" charset="0"/>
              </a:rPr>
              <a:t>j</a:t>
            </a:r>
            <a:r>
              <a:rPr lang="cs-CZ" sz="1600" dirty="0" smtClean="0">
                <a:latin typeface="Book Antiqua" panose="02040602050305030304" pitchFamily="18" charset="0"/>
              </a:rPr>
              <a:t>á</a:t>
            </a:r>
            <a:r>
              <a:rPr lang="cs-CZ" sz="1600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 </a:t>
            </a:r>
            <a:r>
              <a:rPr lang="cs-CZ" sz="1600" b="1" i="1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J</a:t>
            </a:r>
            <a:r>
              <a:rPr lang="cs-CZ" sz="1600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 </a:t>
            </a:r>
            <a:r>
              <a:rPr lang="cs-CZ" sz="1600" dirty="0" smtClean="0">
                <a:latin typeface="Book Antiqua" panose="02040602050305030304" pitchFamily="18" charset="0"/>
              </a:rPr>
              <a:t>na Zemi,</a:t>
            </a:r>
            <a:br>
              <a:rPr lang="cs-CZ" sz="1600" dirty="0" smtClean="0">
                <a:latin typeface="Book Antiqua" panose="02040602050305030304" pitchFamily="18" charset="0"/>
              </a:rPr>
            </a:br>
            <a:r>
              <a:rPr lang="cs-CZ" sz="1600" dirty="0" smtClean="0">
                <a:latin typeface="Book Antiqua" panose="02040602050305030304" pitchFamily="18" charset="0"/>
              </a:rPr>
              <a:t>přítel</a:t>
            </a:r>
            <a:r>
              <a:rPr lang="cs-CZ" sz="1600" dirty="0" smtClean="0">
                <a:solidFill>
                  <a:srgbClr val="00B050"/>
                </a:solidFill>
                <a:latin typeface="Book Antiqua" panose="02040602050305030304" pitchFamily="18" charset="0"/>
              </a:rPr>
              <a:t> </a:t>
            </a:r>
            <a:r>
              <a:rPr lang="cs-CZ" sz="1600" b="1" i="1" dirty="0">
                <a:solidFill>
                  <a:srgbClr val="00B050"/>
                </a:solidFill>
                <a:latin typeface="Book Antiqua" panose="02040602050305030304" pitchFamily="18" charset="0"/>
              </a:rPr>
              <a:t>P</a:t>
            </a:r>
            <a:r>
              <a:rPr lang="cs-CZ" sz="1600" dirty="0">
                <a:solidFill>
                  <a:srgbClr val="00B050"/>
                </a:solidFill>
                <a:latin typeface="Book Antiqua" panose="02040602050305030304" pitchFamily="18" charset="0"/>
              </a:rPr>
              <a:t> </a:t>
            </a:r>
            <a:r>
              <a:rPr lang="cs-CZ" sz="1600" dirty="0">
                <a:latin typeface="Book Antiqua" panose="02040602050305030304" pitchFamily="18" charset="0"/>
              </a:rPr>
              <a:t>ve </a:t>
            </a:r>
            <a:r>
              <a:rPr lang="cs-CZ" sz="1600" dirty="0" smtClean="0">
                <a:latin typeface="Book Antiqua" panose="02040602050305030304" pitchFamily="18" charset="0"/>
              </a:rPr>
              <a:t>vlaku</a:t>
            </a:r>
          </a:p>
          <a:p>
            <a:pPr eaLnBrk="1" hangingPunct="1"/>
            <a:r>
              <a:rPr lang="cs-CZ" sz="1600" dirty="0" smtClean="0">
                <a:latin typeface="Book Antiqua" panose="02040602050305030304" pitchFamily="18" charset="0"/>
              </a:rPr>
              <a:t>rychlost vlaku </a:t>
            </a:r>
            <a:r>
              <a:rPr lang="cs-CZ" sz="1600" b="1" i="1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W</a:t>
            </a:r>
          </a:p>
          <a:p>
            <a:pPr eaLnBrk="1" hangingPunct="1"/>
            <a:r>
              <a:rPr lang="cs-CZ" sz="1600" i="1" dirty="0">
                <a:solidFill>
                  <a:srgbClr val="0070C0"/>
                </a:solidFill>
                <a:latin typeface="Book Antiqua" panose="02040602050305030304" pitchFamily="18" charset="0"/>
              </a:rPr>
              <a:t>W </a:t>
            </a:r>
            <a:r>
              <a:rPr lang="cs-CZ" sz="1600" dirty="0">
                <a:latin typeface="Book Antiqua" panose="02040602050305030304" pitchFamily="18" charset="0"/>
              </a:rPr>
              <a:t>= ½ m/s</a:t>
            </a:r>
          </a:p>
          <a:p>
            <a:pPr eaLnBrk="1" hangingPunct="1"/>
            <a:r>
              <a:rPr lang="cs-CZ" sz="1600" dirty="0" smtClean="0">
                <a:latin typeface="Book Antiqua" panose="02040602050305030304" pitchFamily="18" charset="0"/>
              </a:rPr>
              <a:t>(vůči Zemi)</a:t>
            </a:r>
            <a:endParaRPr lang="cs-CZ" sz="1600" dirty="0">
              <a:latin typeface="Book Antiqua" panose="02040602050305030304" pitchFamily="18" charset="0"/>
            </a:endParaRPr>
          </a:p>
        </p:txBody>
      </p:sp>
      <p:cxnSp>
        <p:nvCxnSpPr>
          <p:cNvPr id="49" name="Přímá spojovací čára 48"/>
          <p:cNvCxnSpPr/>
          <p:nvPr/>
        </p:nvCxnSpPr>
        <p:spPr>
          <a:xfrm>
            <a:off x="642938" y="3071813"/>
            <a:ext cx="5857875" cy="1587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ovéPole 49"/>
          <p:cNvSpPr txBox="1">
            <a:spLocks noChangeArrowheads="1"/>
          </p:cNvSpPr>
          <p:nvPr/>
        </p:nvSpPr>
        <p:spPr bwMode="auto">
          <a:xfrm>
            <a:off x="2153612" y="2046110"/>
            <a:ext cx="4443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olidFill>
                  <a:srgbClr val="0070C0"/>
                </a:solidFill>
                <a:latin typeface="Calibri" pitchFamily="34" charset="0"/>
              </a:rPr>
              <a:t>5 s</a:t>
            </a:r>
            <a:endParaRPr lang="cs-CZ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37" name="Přímá spojovací šipka 36"/>
          <p:cNvCxnSpPr/>
          <p:nvPr/>
        </p:nvCxnSpPr>
        <p:spPr>
          <a:xfrm rot="5400000" flipH="1" flipV="1">
            <a:off x="1464470" y="2678907"/>
            <a:ext cx="4214813" cy="22860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ovéPole 63"/>
          <p:cNvSpPr txBox="1">
            <a:spLocks noChangeArrowheads="1"/>
          </p:cNvSpPr>
          <p:nvPr/>
        </p:nvSpPr>
        <p:spPr bwMode="auto">
          <a:xfrm>
            <a:off x="2450140" y="4952778"/>
            <a:ext cx="444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solidFill>
                  <a:srgbClr val="00B050"/>
                </a:solidFill>
                <a:latin typeface="Calibri" pitchFamily="34" charset="0"/>
              </a:rPr>
              <a:t>1 s</a:t>
            </a:r>
          </a:p>
        </p:txBody>
      </p:sp>
      <p:sp>
        <p:nvSpPr>
          <p:cNvPr id="65" name="TextovéPole 64"/>
          <p:cNvSpPr txBox="1">
            <a:spLocks noChangeArrowheads="1"/>
          </p:cNvSpPr>
          <p:nvPr/>
        </p:nvSpPr>
        <p:spPr bwMode="auto">
          <a:xfrm>
            <a:off x="2786063" y="4202113"/>
            <a:ext cx="444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solidFill>
                  <a:srgbClr val="00B050"/>
                </a:solidFill>
                <a:latin typeface="Calibri" pitchFamily="34" charset="0"/>
              </a:rPr>
              <a:t>2 s</a:t>
            </a:r>
          </a:p>
        </p:txBody>
      </p:sp>
      <p:sp>
        <p:nvSpPr>
          <p:cNvPr id="66" name="TextovéPole 65"/>
          <p:cNvSpPr txBox="1">
            <a:spLocks noChangeArrowheads="1"/>
          </p:cNvSpPr>
          <p:nvPr/>
        </p:nvSpPr>
        <p:spPr bwMode="auto">
          <a:xfrm>
            <a:off x="3214688" y="3487738"/>
            <a:ext cx="444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>
                <a:solidFill>
                  <a:srgbClr val="00B050"/>
                </a:solidFill>
                <a:latin typeface="Calibri" pitchFamily="34" charset="0"/>
              </a:rPr>
              <a:t>3 s</a:t>
            </a:r>
          </a:p>
        </p:txBody>
      </p:sp>
      <p:sp>
        <p:nvSpPr>
          <p:cNvPr id="67" name="TextovéPole 66"/>
          <p:cNvSpPr txBox="1">
            <a:spLocks noChangeArrowheads="1"/>
          </p:cNvSpPr>
          <p:nvPr/>
        </p:nvSpPr>
        <p:spPr bwMode="auto">
          <a:xfrm>
            <a:off x="3605450" y="2786615"/>
            <a:ext cx="444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solidFill>
                  <a:srgbClr val="00B050"/>
                </a:solidFill>
                <a:latin typeface="Calibri" pitchFamily="34" charset="0"/>
              </a:rPr>
              <a:t>4 s</a:t>
            </a:r>
          </a:p>
        </p:txBody>
      </p:sp>
      <p:sp>
        <p:nvSpPr>
          <p:cNvPr id="68" name="TextovéPole 67"/>
          <p:cNvSpPr txBox="1">
            <a:spLocks noChangeArrowheads="1"/>
          </p:cNvSpPr>
          <p:nvPr/>
        </p:nvSpPr>
        <p:spPr bwMode="auto">
          <a:xfrm>
            <a:off x="4000500" y="2058988"/>
            <a:ext cx="444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solidFill>
                  <a:srgbClr val="00B050"/>
                </a:solidFill>
                <a:latin typeface="Calibri" pitchFamily="34" charset="0"/>
              </a:rPr>
              <a:t>5 s</a:t>
            </a:r>
          </a:p>
        </p:txBody>
      </p:sp>
      <p:sp>
        <p:nvSpPr>
          <p:cNvPr id="69" name="TextovéPole 68"/>
          <p:cNvSpPr txBox="1">
            <a:spLocks noChangeArrowheads="1"/>
          </p:cNvSpPr>
          <p:nvPr/>
        </p:nvSpPr>
        <p:spPr bwMode="auto">
          <a:xfrm>
            <a:off x="4533550" y="3138119"/>
            <a:ext cx="5381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solidFill>
                  <a:srgbClr val="00B050"/>
                </a:solidFill>
                <a:latin typeface="Calibri" pitchFamily="34" charset="0"/>
              </a:rPr>
              <a:t>1 m</a:t>
            </a:r>
          </a:p>
        </p:txBody>
      </p:sp>
      <p:sp>
        <p:nvSpPr>
          <p:cNvPr id="70" name="TextovéPole 69"/>
          <p:cNvSpPr txBox="1">
            <a:spLocks noChangeArrowheads="1"/>
          </p:cNvSpPr>
          <p:nvPr/>
        </p:nvSpPr>
        <p:spPr bwMode="auto">
          <a:xfrm>
            <a:off x="3768483" y="3165055"/>
            <a:ext cx="8331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olidFill>
                  <a:srgbClr val="00B050"/>
                </a:solidFill>
                <a:latin typeface="Calibri" pitchFamily="34" charset="0"/>
              </a:rPr>
              <a:t> 0 m</a:t>
            </a:r>
          </a:p>
        </p:txBody>
      </p:sp>
      <p:sp>
        <p:nvSpPr>
          <p:cNvPr id="71" name="TextovéPole 70"/>
          <p:cNvSpPr txBox="1">
            <a:spLocks noChangeArrowheads="1"/>
          </p:cNvSpPr>
          <p:nvPr/>
        </p:nvSpPr>
        <p:spPr bwMode="auto">
          <a:xfrm>
            <a:off x="5209245" y="3133007"/>
            <a:ext cx="5381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solidFill>
                  <a:srgbClr val="00B050"/>
                </a:solidFill>
                <a:latin typeface="Calibri" pitchFamily="34" charset="0"/>
              </a:rPr>
              <a:t>2 m</a:t>
            </a:r>
          </a:p>
        </p:txBody>
      </p:sp>
      <p:sp>
        <p:nvSpPr>
          <p:cNvPr id="72" name="TextovéPole 71"/>
          <p:cNvSpPr txBox="1">
            <a:spLocks noChangeArrowheads="1"/>
          </p:cNvSpPr>
          <p:nvPr/>
        </p:nvSpPr>
        <p:spPr bwMode="auto">
          <a:xfrm>
            <a:off x="5826727" y="3129660"/>
            <a:ext cx="5381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solidFill>
                  <a:srgbClr val="00B050"/>
                </a:solidFill>
                <a:latin typeface="Calibri" pitchFamily="34" charset="0"/>
              </a:rPr>
              <a:t>3 m</a:t>
            </a:r>
          </a:p>
        </p:txBody>
      </p:sp>
      <p:sp>
        <p:nvSpPr>
          <p:cNvPr id="73" name="Elipsa 72"/>
          <p:cNvSpPr/>
          <p:nvPr/>
        </p:nvSpPr>
        <p:spPr>
          <a:xfrm>
            <a:off x="6049963" y="3000375"/>
            <a:ext cx="142875" cy="1428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4" name="TextovéPole 73"/>
          <p:cNvSpPr txBox="1">
            <a:spLocks noChangeArrowheads="1"/>
          </p:cNvSpPr>
          <p:nvPr/>
        </p:nvSpPr>
        <p:spPr bwMode="auto">
          <a:xfrm>
            <a:off x="6286500" y="2786063"/>
            <a:ext cx="12144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latin typeface="Calibri" pitchFamily="34" charset="0"/>
              </a:rPr>
              <a:t> (</a:t>
            </a:r>
            <a:r>
              <a:rPr lang="cs-CZ" dirty="0">
                <a:solidFill>
                  <a:srgbClr val="0070C0"/>
                </a:solidFill>
                <a:latin typeface="Calibri" pitchFamily="34" charset="0"/>
              </a:rPr>
              <a:t>5 m; 4 s</a:t>
            </a:r>
            <a:r>
              <a:rPr lang="cs-CZ" dirty="0">
                <a:latin typeface="Calibri" pitchFamily="34" charset="0"/>
              </a:rPr>
              <a:t>)</a:t>
            </a:r>
          </a:p>
        </p:txBody>
      </p:sp>
      <p:sp>
        <p:nvSpPr>
          <p:cNvPr id="77" name="TextovéPole 76"/>
          <p:cNvSpPr txBox="1">
            <a:spLocks noChangeArrowheads="1"/>
          </p:cNvSpPr>
          <p:nvPr/>
        </p:nvSpPr>
        <p:spPr bwMode="auto">
          <a:xfrm>
            <a:off x="6129190" y="3021566"/>
            <a:ext cx="3095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latin typeface="Calibri" pitchFamily="34" charset="0"/>
              </a:rPr>
              <a:t>B</a:t>
            </a:r>
          </a:p>
        </p:txBody>
      </p:sp>
      <p:sp>
        <p:nvSpPr>
          <p:cNvPr id="78" name="TextovéPole 77"/>
          <p:cNvSpPr txBox="1">
            <a:spLocks noChangeArrowheads="1"/>
          </p:cNvSpPr>
          <p:nvPr/>
        </p:nvSpPr>
        <p:spPr bwMode="auto">
          <a:xfrm>
            <a:off x="6289158" y="3147236"/>
            <a:ext cx="1140342" cy="365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latin typeface="Calibri" pitchFamily="34" charset="0"/>
              </a:rPr>
              <a:t> (</a:t>
            </a:r>
            <a:r>
              <a:rPr lang="cs-CZ" dirty="0">
                <a:solidFill>
                  <a:srgbClr val="00B050"/>
                </a:solidFill>
                <a:latin typeface="Calibri" pitchFamily="34" charset="0"/>
              </a:rPr>
              <a:t>3 m; 4 s</a:t>
            </a:r>
            <a:r>
              <a:rPr lang="cs-CZ" dirty="0">
                <a:latin typeface="Calibri" pitchFamily="34" charset="0"/>
              </a:rPr>
              <a:t>)</a:t>
            </a:r>
          </a:p>
        </p:txBody>
      </p:sp>
      <p:sp>
        <p:nvSpPr>
          <p:cNvPr id="83" name="Elipsa 82"/>
          <p:cNvSpPr/>
          <p:nvPr/>
        </p:nvSpPr>
        <p:spPr>
          <a:xfrm>
            <a:off x="5989638" y="4429125"/>
            <a:ext cx="142875" cy="1428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84" name="Elipsa 83"/>
          <p:cNvSpPr/>
          <p:nvPr/>
        </p:nvSpPr>
        <p:spPr>
          <a:xfrm>
            <a:off x="5240743" y="4438097"/>
            <a:ext cx="142875" cy="1428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87" name="TextovéPole 86"/>
          <p:cNvSpPr txBox="1">
            <a:spLocks noChangeArrowheads="1"/>
          </p:cNvSpPr>
          <p:nvPr/>
        </p:nvSpPr>
        <p:spPr bwMode="auto">
          <a:xfrm>
            <a:off x="6045126" y="4476972"/>
            <a:ext cx="3063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latin typeface="Calibri" pitchFamily="34" charset="0"/>
              </a:rPr>
              <a:t>C</a:t>
            </a:r>
          </a:p>
        </p:txBody>
      </p:sp>
      <p:sp>
        <p:nvSpPr>
          <p:cNvPr id="88" name="TextovéPole 87"/>
          <p:cNvSpPr txBox="1">
            <a:spLocks noChangeArrowheads="1"/>
          </p:cNvSpPr>
          <p:nvPr/>
        </p:nvSpPr>
        <p:spPr bwMode="auto">
          <a:xfrm>
            <a:off x="5277293" y="4496576"/>
            <a:ext cx="3254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latin typeface="Calibri" pitchFamily="34" charset="0"/>
              </a:rPr>
              <a:t>D</a:t>
            </a:r>
          </a:p>
        </p:txBody>
      </p:sp>
      <p:sp>
        <p:nvSpPr>
          <p:cNvPr id="91" name="TextovéPole 90"/>
          <p:cNvSpPr txBox="1">
            <a:spLocks noChangeArrowheads="1"/>
          </p:cNvSpPr>
          <p:nvPr/>
        </p:nvSpPr>
        <p:spPr bwMode="auto">
          <a:xfrm>
            <a:off x="4263656" y="1138372"/>
            <a:ext cx="129185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600" dirty="0" smtClean="0">
                <a:solidFill>
                  <a:srgbClr val="00B050"/>
                </a:solidFill>
                <a:latin typeface="Book Antiqua" panose="02040602050305030304" pitchFamily="18" charset="0"/>
              </a:rPr>
              <a:t>světočára </a:t>
            </a:r>
            <a:r>
              <a:rPr lang="cs-CZ" sz="1600" b="1" i="1" dirty="0" smtClean="0">
                <a:solidFill>
                  <a:srgbClr val="00B050"/>
                </a:solidFill>
                <a:latin typeface="Book Antiqua" panose="02040602050305030304" pitchFamily="18" charset="0"/>
              </a:rPr>
              <a:t>P</a:t>
            </a:r>
            <a:endParaRPr lang="cs-CZ" sz="1600" dirty="0">
              <a:solidFill>
                <a:srgbClr val="00B05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93" name="Přímá spojovací čára 92"/>
          <p:cNvCxnSpPr/>
          <p:nvPr/>
        </p:nvCxnSpPr>
        <p:spPr>
          <a:xfrm rot="10800000">
            <a:off x="2448954" y="3069920"/>
            <a:ext cx="3714750" cy="1587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Přímá spojovací čára 94"/>
          <p:cNvCxnSpPr/>
          <p:nvPr/>
        </p:nvCxnSpPr>
        <p:spPr>
          <a:xfrm rot="10800000">
            <a:off x="3979974" y="3123328"/>
            <a:ext cx="2192338" cy="1587"/>
          </a:xfrm>
          <a:prstGeom prst="line">
            <a:avLst/>
          </a:prstGeo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ovéPole 100"/>
          <p:cNvSpPr txBox="1">
            <a:spLocks noChangeArrowheads="1"/>
          </p:cNvSpPr>
          <p:nvPr/>
        </p:nvSpPr>
        <p:spPr bwMode="auto">
          <a:xfrm>
            <a:off x="7215188" y="2810435"/>
            <a:ext cx="15001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latin typeface="Calibri" pitchFamily="34" charset="0"/>
              </a:rPr>
              <a:t> vůči </a:t>
            </a:r>
            <a:r>
              <a:rPr lang="cs-CZ" dirty="0" smtClean="0">
                <a:latin typeface="Calibri" pitchFamily="34" charset="0"/>
              </a:rPr>
              <a:t>mně </a:t>
            </a:r>
            <a:r>
              <a:rPr lang="cs-CZ" b="1" i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J</a:t>
            </a:r>
            <a:endParaRPr lang="cs-CZ" b="1" i="1" dirty="0">
              <a:solidFill>
                <a:srgbClr val="0070C0"/>
              </a:solidFill>
              <a:latin typeface="Book Antiqua" panose="02040602050305030304" pitchFamily="18" charset="0"/>
            </a:endParaRPr>
          </a:p>
        </p:txBody>
      </p:sp>
      <p:sp>
        <p:nvSpPr>
          <p:cNvPr id="102" name="TextovéPole 101"/>
          <p:cNvSpPr txBox="1">
            <a:spLocks noChangeArrowheads="1"/>
          </p:cNvSpPr>
          <p:nvPr/>
        </p:nvSpPr>
        <p:spPr bwMode="auto">
          <a:xfrm>
            <a:off x="7215188" y="3143250"/>
            <a:ext cx="14287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latin typeface="Calibri" pitchFamily="34" charset="0"/>
              </a:rPr>
              <a:t> vůči </a:t>
            </a:r>
            <a:r>
              <a:rPr lang="cs-CZ" dirty="0" smtClean="0">
                <a:latin typeface="Calibri" pitchFamily="34" charset="0"/>
              </a:rPr>
              <a:t>příteli </a:t>
            </a:r>
            <a:r>
              <a:rPr lang="cs-CZ" b="1" i="1" dirty="0" smtClean="0">
                <a:solidFill>
                  <a:srgbClr val="00B050"/>
                </a:solidFill>
                <a:latin typeface="Book Antiqua" panose="02040602050305030304" pitchFamily="18" charset="0"/>
              </a:rPr>
              <a:t>P</a:t>
            </a:r>
            <a:endParaRPr lang="cs-CZ" b="1" i="1" dirty="0">
              <a:solidFill>
                <a:srgbClr val="00B050"/>
              </a:solidFill>
              <a:latin typeface="Book Antiqua" panose="02040602050305030304" pitchFamily="18" charset="0"/>
            </a:endParaRPr>
          </a:p>
          <a:p>
            <a:pPr eaLnBrk="1" hangingPunct="1"/>
            <a:endParaRPr lang="cs-CZ" dirty="0">
              <a:latin typeface="Calibri" pitchFamily="34" charset="0"/>
            </a:endParaRPr>
          </a:p>
        </p:txBody>
      </p:sp>
      <p:sp>
        <p:nvSpPr>
          <p:cNvPr id="103" name="TextovéPole 102"/>
          <p:cNvSpPr txBox="1">
            <a:spLocks noChangeArrowheads="1"/>
          </p:cNvSpPr>
          <p:nvPr/>
        </p:nvSpPr>
        <p:spPr bwMode="auto">
          <a:xfrm>
            <a:off x="6786560" y="3959920"/>
            <a:ext cx="2182003" cy="1620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i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x</a:t>
            </a:r>
            <a:r>
              <a:rPr lang="cs-CZ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 </a:t>
            </a:r>
            <a:r>
              <a:rPr lang="cs-CZ" dirty="0">
                <a:latin typeface="Book Antiqua" panose="02040602050305030304" pitchFamily="18" charset="0"/>
              </a:rPr>
              <a:t>= </a:t>
            </a:r>
            <a:r>
              <a:rPr lang="cs-CZ" dirty="0" smtClean="0">
                <a:latin typeface="Book Antiqua" panose="02040602050305030304" pitchFamily="18" charset="0"/>
              </a:rPr>
              <a:t>5 m    </a:t>
            </a:r>
            <a:r>
              <a:rPr lang="cs-CZ" i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t</a:t>
            </a:r>
            <a:r>
              <a:rPr lang="cs-CZ" dirty="0" smtClean="0">
                <a:latin typeface="Book Antiqua" panose="02040602050305030304" pitchFamily="18" charset="0"/>
              </a:rPr>
              <a:t> </a:t>
            </a:r>
            <a:r>
              <a:rPr lang="cs-CZ" dirty="0">
                <a:latin typeface="Book Antiqua" panose="02040602050305030304" pitchFamily="18" charset="0"/>
              </a:rPr>
              <a:t>= </a:t>
            </a:r>
            <a:r>
              <a:rPr lang="cs-CZ" dirty="0" smtClean="0">
                <a:latin typeface="Book Antiqua" panose="02040602050305030304" pitchFamily="18" charset="0"/>
              </a:rPr>
              <a:t>4 s</a:t>
            </a:r>
            <a:endParaRPr lang="cs-CZ" dirty="0">
              <a:latin typeface="Book Antiqua" panose="02040602050305030304" pitchFamily="18" charset="0"/>
            </a:endParaRPr>
          </a:p>
          <a:p>
            <a:pPr eaLnBrk="1" hangingPunct="1"/>
            <a:r>
              <a:rPr lang="cs-CZ" i="1" dirty="0" smtClean="0">
                <a:solidFill>
                  <a:srgbClr val="00B050"/>
                </a:solidFill>
                <a:latin typeface="Book Antiqua" panose="02040602050305030304" pitchFamily="18" charset="0"/>
              </a:rPr>
              <a:t>x‘</a:t>
            </a:r>
            <a:r>
              <a:rPr lang="cs-CZ" i="1" dirty="0" smtClean="0">
                <a:latin typeface="Book Antiqua" panose="02040602050305030304" pitchFamily="18" charset="0"/>
              </a:rPr>
              <a:t> </a:t>
            </a:r>
            <a:r>
              <a:rPr lang="cs-CZ" dirty="0">
                <a:latin typeface="Book Antiqua" panose="02040602050305030304" pitchFamily="18" charset="0"/>
              </a:rPr>
              <a:t>= </a:t>
            </a:r>
            <a:r>
              <a:rPr lang="cs-CZ" dirty="0" smtClean="0">
                <a:latin typeface="Book Antiqua" panose="02040602050305030304" pitchFamily="18" charset="0"/>
              </a:rPr>
              <a:t>3 m   </a:t>
            </a:r>
            <a:r>
              <a:rPr lang="cs-CZ" i="1" dirty="0" smtClean="0">
                <a:solidFill>
                  <a:srgbClr val="00B050"/>
                </a:solidFill>
                <a:latin typeface="Book Antiqua" panose="02040602050305030304" pitchFamily="18" charset="0"/>
              </a:rPr>
              <a:t>t‘</a:t>
            </a:r>
            <a:r>
              <a:rPr lang="cs-CZ" dirty="0" smtClean="0">
                <a:latin typeface="Book Antiqua" panose="02040602050305030304" pitchFamily="18" charset="0"/>
              </a:rPr>
              <a:t> </a:t>
            </a:r>
            <a:r>
              <a:rPr lang="cs-CZ" dirty="0">
                <a:latin typeface="Book Antiqua" panose="02040602050305030304" pitchFamily="18" charset="0"/>
              </a:rPr>
              <a:t>= </a:t>
            </a:r>
            <a:r>
              <a:rPr lang="cs-CZ" dirty="0" smtClean="0">
                <a:latin typeface="Book Antiqua" panose="02040602050305030304" pitchFamily="18" charset="0"/>
              </a:rPr>
              <a:t>4 s</a:t>
            </a:r>
            <a:endParaRPr lang="cs-CZ" dirty="0">
              <a:latin typeface="Book Antiqua" panose="02040602050305030304" pitchFamily="18" charset="0"/>
            </a:endParaRPr>
          </a:p>
          <a:p>
            <a:pPr eaLnBrk="1" hangingPunct="1"/>
            <a:endParaRPr lang="cs-CZ" sz="1400" baseline="-25000" dirty="0">
              <a:latin typeface="Calibri" pitchFamily="34" charset="0"/>
            </a:endParaRPr>
          </a:p>
          <a:p>
            <a:pPr eaLnBrk="1" hangingPunct="1"/>
            <a:r>
              <a:rPr lang="cs-CZ" i="1" dirty="0" smtClean="0">
                <a:solidFill>
                  <a:srgbClr val="00B050"/>
                </a:solidFill>
                <a:latin typeface="Book Antiqua" panose="02040602050305030304" pitchFamily="18" charset="0"/>
              </a:rPr>
              <a:t>x‘</a:t>
            </a:r>
            <a:r>
              <a:rPr lang="cs-CZ" i="1" dirty="0" smtClean="0">
                <a:latin typeface="Book Antiqua" panose="02040602050305030304" pitchFamily="18" charset="0"/>
              </a:rPr>
              <a:t> </a:t>
            </a:r>
            <a:r>
              <a:rPr lang="cs-CZ" dirty="0">
                <a:latin typeface="Book Antiqua" panose="02040602050305030304" pitchFamily="18" charset="0"/>
              </a:rPr>
              <a:t>= </a:t>
            </a:r>
            <a:r>
              <a:rPr lang="cs-CZ" i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x</a:t>
            </a:r>
            <a:r>
              <a:rPr lang="cs-CZ" dirty="0" smtClean="0">
                <a:latin typeface="Book Antiqua" panose="02040602050305030304" pitchFamily="18" charset="0"/>
              </a:rPr>
              <a:t> </a:t>
            </a:r>
            <a:r>
              <a:rPr lang="cs-CZ" dirty="0">
                <a:latin typeface="Book Antiqua" panose="02040602050305030304" pitchFamily="18" charset="0"/>
              </a:rPr>
              <a:t>– </a:t>
            </a:r>
            <a:r>
              <a:rPr lang="cs-CZ" i="1" dirty="0" err="1" smtClean="0">
                <a:solidFill>
                  <a:srgbClr val="0070C0"/>
                </a:solidFill>
                <a:latin typeface="Book Antiqua" panose="02040602050305030304" pitchFamily="18" charset="0"/>
              </a:rPr>
              <a:t>Wt</a:t>
            </a:r>
            <a:endParaRPr lang="cs-CZ" i="1" dirty="0">
              <a:solidFill>
                <a:srgbClr val="0070C0"/>
              </a:solidFill>
              <a:latin typeface="Book Antiqua" panose="02040602050305030304" pitchFamily="18" charset="0"/>
            </a:endParaRPr>
          </a:p>
          <a:p>
            <a:pPr eaLnBrk="1" hangingPunct="1"/>
            <a:r>
              <a:rPr lang="cs-CZ" i="1" dirty="0">
                <a:solidFill>
                  <a:srgbClr val="00B050"/>
                </a:solidFill>
                <a:latin typeface="Book Antiqua" panose="02040602050305030304" pitchFamily="18" charset="0"/>
              </a:rPr>
              <a:t>t‘</a:t>
            </a:r>
            <a:r>
              <a:rPr lang="cs-CZ" i="1" dirty="0">
                <a:latin typeface="Book Antiqua" panose="02040602050305030304" pitchFamily="18" charset="0"/>
              </a:rPr>
              <a:t> </a:t>
            </a:r>
            <a:r>
              <a:rPr lang="cs-CZ" dirty="0" smtClean="0">
                <a:latin typeface="Book Antiqua" panose="02040602050305030304" pitchFamily="18" charset="0"/>
              </a:rPr>
              <a:t> = </a:t>
            </a:r>
            <a:r>
              <a:rPr lang="cs-CZ" i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t</a:t>
            </a:r>
            <a:endParaRPr lang="cs-CZ" baseline="-25000" dirty="0">
              <a:solidFill>
                <a:srgbClr val="0070C0"/>
              </a:solidFill>
              <a:latin typeface="Book Antiqua" panose="02040602050305030304" pitchFamily="18" charset="0"/>
            </a:endParaRPr>
          </a:p>
          <a:p>
            <a:pPr eaLnBrk="1" hangingPunct="1"/>
            <a:r>
              <a:rPr lang="cs-CZ" b="1" i="1" dirty="0">
                <a:solidFill>
                  <a:srgbClr val="C00000"/>
                </a:solidFill>
                <a:latin typeface="Book Antiqua" panose="02040602050305030304" pitchFamily="18" charset="0"/>
              </a:rPr>
              <a:t>Galileiho </a:t>
            </a:r>
            <a:r>
              <a:rPr lang="cs-CZ" b="1" i="1" dirty="0" err="1">
                <a:solidFill>
                  <a:srgbClr val="C00000"/>
                </a:solidFill>
                <a:latin typeface="Book Antiqua" panose="02040602050305030304" pitchFamily="18" charset="0"/>
              </a:rPr>
              <a:t>trafo</a:t>
            </a:r>
            <a:endParaRPr lang="cs-CZ" b="1" i="1" dirty="0"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4" name="TextovéPole 100"/>
          <p:cNvSpPr txBox="1">
            <a:spLocks noChangeArrowheads="1"/>
          </p:cNvSpPr>
          <p:nvPr/>
        </p:nvSpPr>
        <p:spPr bwMode="auto">
          <a:xfrm>
            <a:off x="6018029" y="1193247"/>
            <a:ext cx="32854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latin typeface="Calibri" pitchFamily="34" charset="0"/>
              </a:rPr>
              <a:t> CD: současné </a:t>
            </a:r>
            <a:r>
              <a:rPr lang="cs-CZ" dirty="0" smtClean="0">
                <a:latin typeface="Calibri" pitchFamily="34" charset="0"/>
              </a:rPr>
              <a:t>(</a:t>
            </a:r>
            <a:r>
              <a:rPr lang="cs-CZ" b="1" i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J</a:t>
            </a:r>
            <a:r>
              <a:rPr lang="cs-CZ" dirty="0" smtClean="0">
                <a:solidFill>
                  <a:srgbClr val="0070C0"/>
                </a:solidFill>
                <a:latin typeface="Calibri" pitchFamily="34" charset="0"/>
              </a:rPr>
              <a:t>, Země</a:t>
            </a:r>
            <a:r>
              <a:rPr lang="cs-CZ" dirty="0" smtClean="0">
                <a:latin typeface="Calibri" pitchFamily="34" charset="0"/>
              </a:rPr>
              <a:t>; </a:t>
            </a:r>
            <a:r>
              <a:rPr lang="cs-CZ" b="1" i="1" dirty="0">
                <a:solidFill>
                  <a:srgbClr val="00B050"/>
                </a:solidFill>
                <a:latin typeface="Book Antiqua" panose="02040602050305030304" pitchFamily="18" charset="0"/>
              </a:rPr>
              <a:t>P</a:t>
            </a:r>
            <a:r>
              <a:rPr lang="cs-CZ" dirty="0" smtClean="0">
                <a:solidFill>
                  <a:srgbClr val="00B050"/>
                </a:solidFill>
                <a:latin typeface="Calibri" pitchFamily="34" charset="0"/>
              </a:rPr>
              <a:t>, vlak</a:t>
            </a:r>
            <a:r>
              <a:rPr lang="cs-CZ" dirty="0">
                <a:latin typeface="Calibri" pitchFamily="34" charset="0"/>
              </a:rPr>
              <a:t>)</a:t>
            </a:r>
          </a:p>
        </p:txBody>
      </p:sp>
      <p:sp>
        <p:nvSpPr>
          <p:cNvPr id="7" name="TextovéPole 100"/>
          <p:cNvSpPr txBox="1">
            <a:spLocks noChangeArrowheads="1"/>
          </p:cNvSpPr>
          <p:nvPr/>
        </p:nvSpPr>
        <p:spPr bwMode="auto">
          <a:xfrm>
            <a:off x="6025264" y="1459725"/>
            <a:ext cx="2470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latin typeface="Calibri" pitchFamily="34" charset="0"/>
              </a:rPr>
              <a:t> CB: </a:t>
            </a:r>
            <a:r>
              <a:rPr lang="cs-CZ" dirty="0" err="1">
                <a:latin typeface="Calibri" pitchFamily="34" charset="0"/>
              </a:rPr>
              <a:t>soumístné</a:t>
            </a:r>
            <a:r>
              <a:rPr lang="cs-CZ" dirty="0">
                <a:latin typeface="Calibri" pitchFamily="34" charset="0"/>
              </a:rPr>
              <a:t> </a:t>
            </a:r>
            <a:r>
              <a:rPr lang="cs-CZ" dirty="0" smtClean="0">
                <a:latin typeface="Calibri" pitchFamily="34" charset="0"/>
              </a:rPr>
              <a:t>(</a:t>
            </a:r>
            <a:r>
              <a:rPr lang="cs-CZ" b="1" i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J</a:t>
            </a:r>
            <a:r>
              <a:rPr lang="cs-CZ" dirty="0" smtClean="0">
                <a:solidFill>
                  <a:srgbClr val="0070C0"/>
                </a:solidFill>
                <a:latin typeface="Calibri" pitchFamily="34" charset="0"/>
              </a:rPr>
              <a:t>, Země</a:t>
            </a:r>
            <a:r>
              <a:rPr lang="cs-CZ" dirty="0">
                <a:latin typeface="Calibri" pitchFamily="34" charset="0"/>
              </a:rPr>
              <a:t>)</a:t>
            </a:r>
          </a:p>
        </p:txBody>
      </p:sp>
      <p:sp>
        <p:nvSpPr>
          <p:cNvPr id="10" name="TextovéPole 100"/>
          <p:cNvSpPr txBox="1">
            <a:spLocks noChangeArrowheads="1"/>
          </p:cNvSpPr>
          <p:nvPr/>
        </p:nvSpPr>
        <p:spPr bwMode="auto">
          <a:xfrm>
            <a:off x="6025818" y="1739051"/>
            <a:ext cx="25066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latin typeface="Calibri" pitchFamily="34" charset="0"/>
              </a:rPr>
              <a:t> DB: </a:t>
            </a:r>
            <a:r>
              <a:rPr lang="cs-CZ" dirty="0" err="1">
                <a:latin typeface="Calibri" pitchFamily="34" charset="0"/>
              </a:rPr>
              <a:t>soumístné</a:t>
            </a:r>
            <a:r>
              <a:rPr lang="cs-CZ" dirty="0">
                <a:latin typeface="Calibri" pitchFamily="34" charset="0"/>
              </a:rPr>
              <a:t> </a:t>
            </a:r>
            <a:r>
              <a:rPr lang="cs-CZ" dirty="0" smtClean="0">
                <a:latin typeface="Calibri" pitchFamily="34" charset="0"/>
              </a:rPr>
              <a:t>(</a:t>
            </a:r>
            <a:r>
              <a:rPr lang="cs-CZ" b="1" i="1" dirty="0" smtClean="0">
                <a:solidFill>
                  <a:srgbClr val="00B050"/>
                </a:solidFill>
                <a:latin typeface="Book Antiqua" panose="02040602050305030304" pitchFamily="18" charset="0"/>
              </a:rPr>
              <a:t>P</a:t>
            </a:r>
            <a:r>
              <a:rPr lang="cs-CZ" dirty="0" smtClean="0">
                <a:solidFill>
                  <a:srgbClr val="00B050"/>
                </a:solidFill>
                <a:latin typeface="Calibri" pitchFamily="34" charset="0"/>
              </a:rPr>
              <a:t>, vlak</a:t>
            </a:r>
            <a:r>
              <a:rPr lang="cs-CZ" dirty="0">
                <a:latin typeface="Calibri" pitchFamily="34" charset="0"/>
              </a:rPr>
              <a:t>)</a:t>
            </a:r>
          </a:p>
        </p:txBody>
      </p:sp>
      <p:sp>
        <p:nvSpPr>
          <p:cNvPr id="81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29.3.2021 - U3V </a:t>
            </a:r>
            <a:r>
              <a:rPr lang="cs-CZ" sz="1200" dirty="0" err="1" smtClean="0">
                <a:solidFill>
                  <a:srgbClr val="D38E27"/>
                </a:solidFill>
              </a:rPr>
              <a:t>Rel</a:t>
            </a:r>
            <a:r>
              <a:rPr lang="cs-CZ" sz="1200" dirty="0" smtClean="0">
                <a:solidFill>
                  <a:srgbClr val="D38E27"/>
                </a:solidFill>
              </a:rPr>
              <a:t>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  <p:sp>
        <p:nvSpPr>
          <p:cNvPr id="92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18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1931831" y="1139780"/>
            <a:ext cx="137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světočára </a:t>
            </a:r>
            <a:r>
              <a:rPr lang="cs-CZ" sz="1600" b="1" i="1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J</a:t>
            </a:r>
            <a:endParaRPr lang="cs-CZ" sz="1600" b="1" i="1" dirty="0">
              <a:solidFill>
                <a:srgbClr val="00B0F0"/>
              </a:solidFill>
              <a:latin typeface="Book Antiqua" panose="02040602050305030304" pitchFamily="18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804930" y="412124"/>
            <a:ext cx="75148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i="1" dirty="0" smtClean="0">
                <a:latin typeface="Book Antiqua" panose="02040602050305030304" pitchFamily="18" charset="0"/>
              </a:rPr>
              <a:t>Určení souřadnic v prostoročase</a:t>
            </a:r>
            <a:endParaRPr lang="cs-CZ" sz="4000" b="1" i="1" dirty="0">
              <a:latin typeface="Book Antiqua" panose="02040602050305030304" pitchFamily="18" charset="0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6233374" y="5737538"/>
            <a:ext cx="25822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latin typeface="Book Antiqua" panose="02040602050305030304" pitchFamily="18" charset="0"/>
              </a:rPr>
              <a:t>společná současnice </a:t>
            </a:r>
            <a:r>
              <a:rPr lang="cs-CZ" sz="1600" i="1" dirty="0" smtClean="0">
                <a:latin typeface="Book Antiqua" panose="02040602050305030304" pitchFamily="18" charset="0"/>
              </a:rPr>
              <a:t>t</a:t>
            </a:r>
            <a:r>
              <a:rPr lang="cs-CZ" sz="1600" dirty="0" smtClean="0">
                <a:latin typeface="Book Antiqua" panose="02040602050305030304" pitchFamily="18" charset="0"/>
              </a:rPr>
              <a:t> = 0</a:t>
            </a:r>
            <a:endParaRPr lang="cs-CZ" sz="1600" dirty="0">
              <a:latin typeface="Book Antiqua" panose="02040602050305030304" pitchFamily="18" charset="0"/>
            </a:endParaRPr>
          </a:p>
        </p:txBody>
      </p:sp>
      <p:sp>
        <p:nvSpPr>
          <p:cNvPr id="79" name="TextovéPole 78"/>
          <p:cNvSpPr txBox="1">
            <a:spLocks noChangeArrowheads="1"/>
          </p:cNvSpPr>
          <p:nvPr/>
        </p:nvSpPr>
        <p:spPr bwMode="auto">
          <a:xfrm>
            <a:off x="4384451" y="1401785"/>
            <a:ext cx="10001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600" i="1" dirty="0" smtClean="0">
                <a:solidFill>
                  <a:srgbClr val="00B050"/>
                </a:solidFill>
                <a:latin typeface="Book Antiqua" panose="02040602050305030304" pitchFamily="18" charset="0"/>
              </a:rPr>
              <a:t>t‘ </a:t>
            </a:r>
            <a:r>
              <a:rPr lang="cs-CZ" sz="1600" dirty="0" smtClean="0">
                <a:solidFill>
                  <a:srgbClr val="00B050"/>
                </a:solidFill>
                <a:latin typeface="Book Antiqua" panose="02040602050305030304" pitchFamily="18" charset="0"/>
              </a:rPr>
              <a:t>(kdy)</a:t>
            </a:r>
            <a:endParaRPr lang="cs-CZ" sz="1600" dirty="0">
              <a:solidFill>
                <a:srgbClr val="00B050"/>
              </a:solidFill>
              <a:latin typeface="Book Antiqua" panose="02040602050305030304" pitchFamily="18" charset="0"/>
            </a:endParaRPr>
          </a:p>
        </p:txBody>
      </p:sp>
      <p:sp>
        <p:nvSpPr>
          <p:cNvPr id="82" name="TextovéPole 81"/>
          <p:cNvSpPr txBox="1">
            <a:spLocks noChangeArrowheads="1"/>
          </p:cNvSpPr>
          <p:nvPr/>
        </p:nvSpPr>
        <p:spPr bwMode="auto">
          <a:xfrm>
            <a:off x="2395471" y="2626485"/>
            <a:ext cx="5666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olidFill>
                  <a:srgbClr val="0070C0"/>
                </a:solidFill>
                <a:latin typeface="Calibri" pitchFamily="34" charset="0"/>
              </a:rPr>
              <a:t>0 m</a:t>
            </a:r>
            <a:endParaRPr lang="cs-CZ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85" name="TextovéPole 84"/>
          <p:cNvSpPr txBox="1">
            <a:spLocks noChangeArrowheads="1"/>
          </p:cNvSpPr>
          <p:nvPr/>
        </p:nvSpPr>
        <p:spPr bwMode="auto">
          <a:xfrm>
            <a:off x="3101469" y="2619465"/>
            <a:ext cx="6507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olidFill>
                  <a:srgbClr val="0070C0"/>
                </a:solidFill>
                <a:latin typeface="Calibri" pitchFamily="34" charset="0"/>
              </a:rPr>
              <a:t>1 m</a:t>
            </a:r>
            <a:endParaRPr lang="cs-CZ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86" name="TextovéPole 85"/>
          <p:cNvSpPr txBox="1">
            <a:spLocks noChangeArrowheads="1"/>
          </p:cNvSpPr>
          <p:nvPr/>
        </p:nvSpPr>
        <p:spPr bwMode="auto">
          <a:xfrm>
            <a:off x="3798463" y="2620045"/>
            <a:ext cx="567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olidFill>
                  <a:srgbClr val="0070C0"/>
                </a:solidFill>
                <a:latin typeface="Calibri" pitchFamily="34" charset="0"/>
              </a:rPr>
              <a:t>2 m</a:t>
            </a:r>
            <a:endParaRPr lang="cs-CZ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89" name="TextovéPole 88"/>
          <p:cNvSpPr txBox="1">
            <a:spLocks noChangeArrowheads="1"/>
          </p:cNvSpPr>
          <p:nvPr/>
        </p:nvSpPr>
        <p:spPr bwMode="auto">
          <a:xfrm>
            <a:off x="4538596" y="2626485"/>
            <a:ext cx="65159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olidFill>
                  <a:srgbClr val="0070C0"/>
                </a:solidFill>
                <a:latin typeface="Calibri" pitchFamily="34" charset="0"/>
              </a:rPr>
              <a:t>3 m</a:t>
            </a:r>
            <a:endParaRPr lang="cs-CZ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90" name="TextovéPole 89"/>
          <p:cNvSpPr txBox="1">
            <a:spLocks noChangeArrowheads="1"/>
          </p:cNvSpPr>
          <p:nvPr/>
        </p:nvSpPr>
        <p:spPr bwMode="auto">
          <a:xfrm>
            <a:off x="5197339" y="2639738"/>
            <a:ext cx="6027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olidFill>
                  <a:srgbClr val="0070C0"/>
                </a:solidFill>
                <a:latin typeface="Calibri" pitchFamily="34" charset="0"/>
              </a:rPr>
              <a:t>4 m</a:t>
            </a:r>
            <a:endParaRPr lang="cs-CZ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94" name="TextovéPole 93"/>
          <p:cNvSpPr txBox="1">
            <a:spLocks noChangeArrowheads="1"/>
          </p:cNvSpPr>
          <p:nvPr/>
        </p:nvSpPr>
        <p:spPr bwMode="auto">
          <a:xfrm>
            <a:off x="5842397" y="2639737"/>
            <a:ext cx="71679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olidFill>
                  <a:srgbClr val="0070C0"/>
                </a:solidFill>
                <a:latin typeface="Calibri" pitchFamily="34" charset="0"/>
              </a:rPr>
              <a:t>5 m</a:t>
            </a:r>
            <a:endParaRPr lang="cs-CZ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6" name="Ovál 15"/>
          <p:cNvSpPr/>
          <p:nvPr/>
        </p:nvSpPr>
        <p:spPr>
          <a:xfrm>
            <a:off x="2387009" y="5874489"/>
            <a:ext cx="101009" cy="95693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96" name="Přímá spojovací šipka 7"/>
          <p:cNvCxnSpPr/>
          <p:nvPr/>
        </p:nvCxnSpPr>
        <p:spPr>
          <a:xfrm flipV="1">
            <a:off x="6039293" y="2573080"/>
            <a:ext cx="95693" cy="2493334"/>
          </a:xfrm>
          <a:prstGeom prst="straightConnector1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Přímá spojovací šipka 36"/>
          <p:cNvCxnSpPr/>
          <p:nvPr/>
        </p:nvCxnSpPr>
        <p:spPr>
          <a:xfrm flipV="1">
            <a:off x="5078878" y="2663456"/>
            <a:ext cx="1275904" cy="2259419"/>
          </a:xfrm>
          <a:prstGeom prst="straightConnector1">
            <a:avLst/>
          </a:prstGeom>
          <a:ln w="12700">
            <a:solidFill>
              <a:srgbClr val="00B05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>
            <a:off x="3189767" y="4502888"/>
            <a:ext cx="3338624" cy="5317"/>
          </a:xfrm>
          <a:prstGeom prst="line">
            <a:avLst/>
          </a:prstGeom>
          <a:ln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Přímá spojnice 98"/>
          <p:cNvCxnSpPr/>
          <p:nvPr/>
        </p:nvCxnSpPr>
        <p:spPr>
          <a:xfrm>
            <a:off x="2450805" y="4545419"/>
            <a:ext cx="4045688" cy="5316"/>
          </a:xfrm>
          <a:prstGeom prst="line">
            <a:avLst/>
          </a:prstGeom>
          <a:ln w="127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ovéPole 60"/>
          <p:cNvSpPr txBox="1"/>
          <p:nvPr/>
        </p:nvSpPr>
        <p:spPr>
          <a:xfrm>
            <a:off x="6443329" y="2004237"/>
            <a:ext cx="1318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událost B</a:t>
            </a:r>
            <a:endParaRPr lang="cs-CZ" dirty="0"/>
          </a:p>
        </p:txBody>
      </p:sp>
      <p:sp>
        <p:nvSpPr>
          <p:cNvPr id="63" name="Zaoblený obdélník 62"/>
          <p:cNvSpPr/>
          <p:nvPr/>
        </p:nvSpPr>
        <p:spPr>
          <a:xfrm>
            <a:off x="6698512" y="4646428"/>
            <a:ext cx="1982972" cy="94629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5" name="TextovéPole 74"/>
          <p:cNvSpPr txBox="1"/>
          <p:nvPr/>
        </p:nvSpPr>
        <p:spPr>
          <a:xfrm>
            <a:off x="292394" y="2583712"/>
            <a:ext cx="176500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i="1" dirty="0" err="1" smtClean="0">
                <a:solidFill>
                  <a:srgbClr val="FF0000"/>
                </a:solidFill>
              </a:rPr>
              <a:t>Odlehost</a:t>
            </a:r>
            <a:endParaRPr lang="cs-CZ" b="1" i="1" dirty="0" smtClean="0">
              <a:solidFill>
                <a:srgbClr val="FF0000"/>
              </a:solidFill>
            </a:endParaRPr>
          </a:p>
          <a:p>
            <a:r>
              <a:rPr lang="cs-CZ" i="1" dirty="0" smtClean="0">
                <a:solidFill>
                  <a:srgbClr val="FF0000"/>
                </a:solidFill>
              </a:rPr>
              <a:t>prostorová </a:t>
            </a:r>
            <a:r>
              <a:rPr lang="cs-CZ" i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x</a:t>
            </a:r>
            <a:r>
              <a:rPr lang="cs-CZ" i="1" dirty="0">
                <a:solidFill>
                  <a:srgbClr val="FF0000"/>
                </a:solidFill>
              </a:rPr>
              <a:t> </a:t>
            </a:r>
            <a:r>
              <a:rPr lang="cs-CZ" i="1" dirty="0" smtClean="0">
                <a:solidFill>
                  <a:srgbClr val="FF0000"/>
                </a:solidFill>
              </a:rPr>
              <a:t>↔</a:t>
            </a:r>
          </a:p>
          <a:p>
            <a:r>
              <a:rPr lang="cs-CZ" dirty="0" smtClean="0"/>
              <a:t>OB: </a:t>
            </a:r>
            <a:r>
              <a:rPr lang="cs-CZ" dirty="0" smtClean="0">
                <a:solidFill>
                  <a:srgbClr val="0070C0"/>
                </a:solidFill>
              </a:rPr>
              <a:t>5 </a:t>
            </a:r>
            <a:r>
              <a:rPr lang="cs-CZ" dirty="0" smtClean="0"/>
              <a:t>m; </a:t>
            </a:r>
            <a:r>
              <a:rPr lang="cs-CZ" dirty="0" smtClean="0">
                <a:solidFill>
                  <a:srgbClr val="32B503"/>
                </a:solidFill>
              </a:rPr>
              <a:t>3 </a:t>
            </a:r>
            <a:r>
              <a:rPr lang="cs-CZ" dirty="0" smtClean="0"/>
              <a:t>m</a:t>
            </a:r>
          </a:p>
          <a:p>
            <a:r>
              <a:rPr lang="cs-CZ" dirty="0" smtClean="0"/>
              <a:t>CB: </a:t>
            </a:r>
            <a:r>
              <a:rPr lang="cs-CZ" dirty="0" smtClean="0">
                <a:solidFill>
                  <a:srgbClr val="0070C0"/>
                </a:solidFill>
              </a:rPr>
              <a:t>0</a:t>
            </a:r>
            <a:r>
              <a:rPr lang="cs-CZ" dirty="0" smtClean="0"/>
              <a:t> m; </a:t>
            </a:r>
            <a:r>
              <a:rPr lang="cs-CZ" dirty="0" smtClean="0">
                <a:solidFill>
                  <a:srgbClr val="32B503"/>
                </a:solidFill>
              </a:rPr>
              <a:t>-1</a:t>
            </a:r>
            <a:r>
              <a:rPr lang="cs-CZ" dirty="0" smtClean="0"/>
              <a:t> m</a:t>
            </a:r>
          </a:p>
          <a:p>
            <a:r>
              <a:rPr lang="cs-CZ" dirty="0" smtClean="0"/>
              <a:t>DB: </a:t>
            </a:r>
            <a:r>
              <a:rPr lang="cs-CZ" dirty="0" smtClean="0">
                <a:solidFill>
                  <a:srgbClr val="0070C0"/>
                </a:solidFill>
              </a:rPr>
              <a:t>1 </a:t>
            </a:r>
            <a:r>
              <a:rPr lang="cs-CZ" dirty="0" smtClean="0"/>
              <a:t>m; </a:t>
            </a:r>
            <a:r>
              <a:rPr lang="cs-CZ" dirty="0" smtClean="0">
                <a:solidFill>
                  <a:srgbClr val="32B503"/>
                </a:solidFill>
              </a:rPr>
              <a:t>0 </a:t>
            </a:r>
            <a:r>
              <a:rPr lang="cs-CZ" dirty="0" smtClean="0"/>
              <a:t>m</a:t>
            </a:r>
            <a:endParaRPr lang="cs-CZ" dirty="0"/>
          </a:p>
          <a:p>
            <a:r>
              <a:rPr lang="cs-CZ" dirty="0" smtClean="0"/>
              <a:t>DC: </a:t>
            </a:r>
            <a:r>
              <a:rPr lang="cs-CZ" dirty="0" smtClean="0">
                <a:solidFill>
                  <a:srgbClr val="0070C0"/>
                </a:solidFill>
              </a:rPr>
              <a:t>1</a:t>
            </a:r>
            <a:r>
              <a:rPr lang="cs-CZ" dirty="0" smtClean="0"/>
              <a:t> m; </a:t>
            </a:r>
            <a:r>
              <a:rPr lang="cs-CZ" dirty="0" smtClean="0">
                <a:solidFill>
                  <a:srgbClr val="32B503"/>
                </a:solidFill>
              </a:rPr>
              <a:t>1</a:t>
            </a:r>
            <a:r>
              <a:rPr lang="cs-CZ" dirty="0" smtClean="0"/>
              <a:t> m</a:t>
            </a:r>
          </a:p>
          <a:p>
            <a:r>
              <a:rPr lang="cs-CZ" i="1" dirty="0" smtClean="0">
                <a:solidFill>
                  <a:srgbClr val="C00000"/>
                </a:solidFill>
              </a:rPr>
              <a:t>časová </a:t>
            </a:r>
            <a:r>
              <a:rPr lang="cs-CZ" i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t</a:t>
            </a:r>
            <a:r>
              <a:rPr lang="cs-CZ" i="1" dirty="0">
                <a:solidFill>
                  <a:srgbClr val="C00000"/>
                </a:solidFill>
              </a:rPr>
              <a:t> </a:t>
            </a:r>
            <a:r>
              <a:rPr lang="cs-CZ" i="1" dirty="0" smtClean="0">
                <a:solidFill>
                  <a:srgbClr val="C00000"/>
                </a:solidFill>
              </a:rPr>
              <a:t>↕</a:t>
            </a:r>
          </a:p>
          <a:p>
            <a:r>
              <a:rPr lang="cs-CZ" dirty="0" smtClean="0"/>
              <a:t>OB: </a:t>
            </a:r>
            <a:r>
              <a:rPr lang="cs-CZ" dirty="0" smtClean="0">
                <a:solidFill>
                  <a:srgbClr val="0070C0"/>
                </a:solidFill>
              </a:rPr>
              <a:t>4</a:t>
            </a:r>
            <a:r>
              <a:rPr lang="cs-CZ" dirty="0" smtClean="0"/>
              <a:t> s; </a:t>
            </a:r>
            <a:r>
              <a:rPr lang="cs-CZ" dirty="0" smtClean="0">
                <a:solidFill>
                  <a:srgbClr val="32B503"/>
                </a:solidFill>
              </a:rPr>
              <a:t>4</a:t>
            </a:r>
            <a:r>
              <a:rPr lang="cs-CZ" dirty="0" smtClean="0"/>
              <a:t> s</a:t>
            </a:r>
          </a:p>
          <a:p>
            <a:r>
              <a:rPr lang="cs-CZ" dirty="0" smtClean="0"/>
              <a:t>CB: </a:t>
            </a:r>
            <a:r>
              <a:rPr lang="cs-CZ" dirty="0" smtClean="0">
                <a:solidFill>
                  <a:srgbClr val="0070C0"/>
                </a:solidFill>
              </a:rPr>
              <a:t>2</a:t>
            </a:r>
            <a:r>
              <a:rPr lang="cs-CZ" dirty="0" smtClean="0"/>
              <a:t> s; </a:t>
            </a:r>
            <a:r>
              <a:rPr lang="cs-CZ" dirty="0" smtClean="0">
                <a:solidFill>
                  <a:srgbClr val="32B503"/>
                </a:solidFill>
              </a:rPr>
              <a:t>2</a:t>
            </a:r>
            <a:r>
              <a:rPr lang="cs-CZ" dirty="0" smtClean="0"/>
              <a:t> s</a:t>
            </a:r>
          </a:p>
          <a:p>
            <a:r>
              <a:rPr lang="cs-CZ" dirty="0" smtClean="0"/>
              <a:t>DB: </a:t>
            </a:r>
            <a:r>
              <a:rPr lang="cs-CZ" dirty="0" smtClean="0">
                <a:solidFill>
                  <a:srgbClr val="0070C0"/>
                </a:solidFill>
              </a:rPr>
              <a:t>2 </a:t>
            </a:r>
            <a:r>
              <a:rPr lang="cs-CZ" dirty="0" smtClean="0"/>
              <a:t>s; </a:t>
            </a:r>
            <a:r>
              <a:rPr lang="cs-CZ" dirty="0" smtClean="0">
                <a:solidFill>
                  <a:srgbClr val="32B503"/>
                </a:solidFill>
              </a:rPr>
              <a:t>2</a:t>
            </a:r>
            <a:r>
              <a:rPr lang="cs-CZ" dirty="0" smtClean="0"/>
              <a:t> s</a:t>
            </a:r>
          </a:p>
          <a:p>
            <a:r>
              <a:rPr lang="cs-CZ" dirty="0" smtClean="0"/>
              <a:t>DC: </a:t>
            </a:r>
            <a:r>
              <a:rPr lang="cs-CZ" dirty="0" smtClean="0">
                <a:solidFill>
                  <a:srgbClr val="0070C0"/>
                </a:solidFill>
              </a:rPr>
              <a:t>0</a:t>
            </a:r>
            <a:r>
              <a:rPr lang="cs-CZ" dirty="0" smtClean="0"/>
              <a:t> s; </a:t>
            </a:r>
            <a:r>
              <a:rPr lang="cs-CZ" dirty="0" smtClean="0">
                <a:solidFill>
                  <a:srgbClr val="32B503"/>
                </a:solidFill>
              </a:rPr>
              <a:t>0</a:t>
            </a:r>
            <a:r>
              <a:rPr lang="cs-CZ" dirty="0" smtClean="0"/>
              <a:t> s</a:t>
            </a: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2076450" y="5873750"/>
            <a:ext cx="342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O</a:t>
            </a:r>
            <a:endParaRPr lang="cs-CZ" dirty="0"/>
          </a:p>
        </p:txBody>
      </p:sp>
      <p:sp>
        <p:nvSpPr>
          <p:cNvPr id="97" name="TextovéPole 96"/>
          <p:cNvSpPr txBox="1">
            <a:spLocks noChangeArrowheads="1"/>
          </p:cNvSpPr>
          <p:nvPr/>
        </p:nvSpPr>
        <p:spPr bwMode="auto">
          <a:xfrm>
            <a:off x="3061252" y="4536655"/>
            <a:ext cx="8331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olidFill>
                  <a:srgbClr val="00B050"/>
                </a:solidFill>
                <a:latin typeface="Calibri" pitchFamily="34" charset="0"/>
              </a:rPr>
              <a:t> 0 m</a:t>
            </a:r>
          </a:p>
        </p:txBody>
      </p:sp>
      <p:sp>
        <p:nvSpPr>
          <p:cNvPr id="100" name="TextovéPole 99"/>
          <p:cNvSpPr txBox="1">
            <a:spLocks noChangeArrowheads="1"/>
          </p:cNvSpPr>
          <p:nvPr/>
        </p:nvSpPr>
        <p:spPr bwMode="auto">
          <a:xfrm>
            <a:off x="3697731" y="4545438"/>
            <a:ext cx="5381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solidFill>
                  <a:srgbClr val="00B050"/>
                </a:solidFill>
                <a:latin typeface="Calibri" pitchFamily="34" charset="0"/>
              </a:rPr>
              <a:t>1 m</a:t>
            </a:r>
          </a:p>
        </p:txBody>
      </p:sp>
      <p:sp>
        <p:nvSpPr>
          <p:cNvPr id="104" name="TextovéPole 103"/>
          <p:cNvSpPr txBox="1">
            <a:spLocks noChangeArrowheads="1"/>
          </p:cNvSpPr>
          <p:nvPr/>
        </p:nvSpPr>
        <p:spPr bwMode="auto">
          <a:xfrm>
            <a:off x="4337708" y="4533182"/>
            <a:ext cx="5381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solidFill>
                  <a:srgbClr val="00B050"/>
                </a:solidFill>
                <a:latin typeface="Calibri" pitchFamily="34" charset="0"/>
              </a:rPr>
              <a:t>2 m</a:t>
            </a:r>
          </a:p>
        </p:txBody>
      </p:sp>
      <p:sp>
        <p:nvSpPr>
          <p:cNvPr id="105" name="TextovéPole 104"/>
          <p:cNvSpPr txBox="1">
            <a:spLocks noChangeArrowheads="1"/>
          </p:cNvSpPr>
          <p:nvPr/>
        </p:nvSpPr>
        <p:spPr bwMode="auto">
          <a:xfrm>
            <a:off x="4990865" y="4526505"/>
            <a:ext cx="5381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>
                <a:solidFill>
                  <a:srgbClr val="00B050"/>
                </a:solidFill>
                <a:latin typeface="Calibri" pitchFamily="34" charset="0"/>
              </a:rPr>
              <a:t>3 m</a:t>
            </a:r>
          </a:p>
        </p:txBody>
      </p:sp>
      <p:sp>
        <p:nvSpPr>
          <p:cNvPr id="106" name="TextovéPole 105"/>
          <p:cNvSpPr txBox="1">
            <a:spLocks noChangeArrowheads="1"/>
          </p:cNvSpPr>
          <p:nvPr/>
        </p:nvSpPr>
        <p:spPr bwMode="auto">
          <a:xfrm>
            <a:off x="5720141" y="4513415"/>
            <a:ext cx="5381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dirty="0" smtClean="0">
                <a:solidFill>
                  <a:srgbClr val="00B050"/>
                </a:solidFill>
                <a:latin typeface="Calibri" pitchFamily="34" charset="0"/>
              </a:rPr>
              <a:t>4 </a:t>
            </a:r>
            <a:r>
              <a:rPr lang="cs-CZ" dirty="0">
                <a:solidFill>
                  <a:srgbClr val="00B050"/>
                </a:solidFill>
                <a:latin typeface="Calibri" pitchFamily="34" charset="0"/>
              </a:rPr>
              <a:t>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9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1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4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7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7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3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600"/>
                            </p:stCondLst>
                            <p:childTnLst>
                              <p:par>
                                <p:cTn id="10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9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20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800"/>
                            </p:stCondLst>
                            <p:childTnLst>
                              <p:par>
                                <p:cTn id="11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1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"/>
                            </p:stCondLst>
                            <p:childTnLst>
                              <p:par>
                                <p:cTn id="126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2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00"/>
                            </p:stCondLst>
                            <p:childTnLst>
                              <p:par>
                                <p:cTn id="13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00"/>
                            </p:stCondLst>
                            <p:childTnLst>
                              <p:par>
                                <p:cTn id="135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800"/>
                            </p:stCondLst>
                            <p:childTnLst>
                              <p:par>
                                <p:cTn id="14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4" dur="8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66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400"/>
                            </p:stCondLst>
                            <p:childTnLst>
                              <p:par>
                                <p:cTn id="169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700"/>
                            </p:stCondLst>
                            <p:childTnLst>
                              <p:par>
                                <p:cTn id="172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000"/>
                            </p:stCondLst>
                            <p:childTnLst>
                              <p:par>
                                <p:cTn id="175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300"/>
                            </p:stCondLst>
                            <p:childTnLst>
                              <p:par>
                                <p:cTn id="178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600"/>
                            </p:stCondLst>
                            <p:childTnLst>
                              <p:par>
                                <p:cTn id="181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900"/>
                            </p:stCondLst>
                            <p:childTnLst>
                              <p:par>
                                <p:cTn id="18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00"/>
                            </p:stCondLst>
                            <p:childTnLst>
                              <p:par>
                                <p:cTn id="19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800"/>
                            </p:stCondLst>
                            <p:childTnLst>
                              <p:par>
                                <p:cTn id="195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100"/>
                            </p:stCondLst>
                            <p:childTnLst>
                              <p:par>
                                <p:cTn id="19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400"/>
                            </p:stCondLst>
                            <p:childTnLst>
                              <p:par>
                                <p:cTn id="20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700"/>
                            </p:stCondLst>
                            <p:childTnLst>
                              <p:par>
                                <p:cTn id="204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07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2" dur="40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3" dur="40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4" dur="40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5" dur="40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9" dur="400" autoRev="1" fill="remove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0" dur="400" autoRev="1" fill="remove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1" dur="400" autoRev="1" fill="remove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400" autoRev="1" fill="remove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4" dur="400" autoRev="1" fill="remove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5" dur="400" autoRev="1" fill="remove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6" dur="400" autoRev="1" fill="remove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7" dur="400" autoRev="1" fill="remove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 nodeType="clickPar">
                      <p:stCondLst>
                        <p:cond delay="indefinite"/>
                      </p:stCondLst>
                      <p:childTnLst>
                        <p:par>
                          <p:cTn id="2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exit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600"/>
                            </p:stCondLst>
                            <p:childTnLst>
                              <p:par>
                                <p:cTn id="28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500"/>
                            </p:stCondLst>
                            <p:childTnLst>
                              <p:par>
                                <p:cTn id="2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500"/>
                            </p:stCondLst>
                            <p:childTnLst>
                              <p:par>
                                <p:cTn id="3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1000"/>
                            </p:stCondLst>
                            <p:childTnLst>
                              <p:par>
                                <p:cTn id="3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 nodeType="clickPar">
                      <p:stCondLst>
                        <p:cond delay="indefinite"/>
                      </p:stCondLst>
                      <p:childTnLst>
                        <p:par>
                          <p:cTn id="3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3" dur="5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6" dur="500"/>
                                        <p:tgtEl>
                                          <p:spTgt spid="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500"/>
                            </p:stCondLst>
                            <p:childTnLst>
                              <p:par>
                                <p:cTn id="3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1000"/>
                            </p:stCondLst>
                            <p:childTnLst>
                              <p:par>
                                <p:cTn id="3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500"/>
                                        <p:tgtEl>
                                          <p:spTgt spid="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500"/>
                                        <p:tgtEl>
                                          <p:spTgt spid="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500"/>
                                        <p:tgtEl>
                                          <p:spTgt spid="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500"/>
                                        <p:tgtEl>
                                          <p:spTgt spid="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500"/>
                                        <p:tgtEl>
                                          <p:spTgt spid="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7" dur="500"/>
                                        <p:tgtEl>
                                          <p:spTgt spid="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1" dur="1000"/>
                                        <p:tgtEl>
                                          <p:spTgt spid="1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5" dur="1200"/>
                                        <p:tgtEl>
                                          <p:spTgt spid="1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2700"/>
                            </p:stCondLst>
                            <p:childTnLst>
                              <p:par>
                                <p:cTn id="4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26" grpId="0"/>
      <p:bldP spid="28" grpId="0"/>
      <p:bldP spid="30" grpId="0"/>
      <p:bldP spid="31" grpId="0"/>
      <p:bldP spid="32" grpId="0"/>
      <p:bldP spid="33" grpId="0"/>
      <p:bldP spid="34" grpId="0"/>
      <p:bldP spid="35" grpId="0"/>
      <p:bldP spid="42" grpId="0"/>
      <p:bldP spid="43" grpId="0"/>
      <p:bldP spid="44" grpId="0"/>
      <p:bldP spid="45" grpId="0"/>
      <p:bldP spid="46" grpId="0"/>
      <p:bldP spid="47" grpId="0"/>
      <p:bldP spid="50" grpId="0"/>
      <p:bldP spid="73" grpId="0" animBg="1"/>
      <p:bldP spid="74" grpId="0"/>
      <p:bldP spid="77" grpId="0"/>
      <p:bldP spid="78" grpId="0"/>
      <p:bldP spid="83" grpId="0" animBg="1"/>
      <p:bldP spid="84" grpId="0" animBg="1"/>
      <p:bldP spid="84" grpId="1" animBg="1"/>
      <p:bldP spid="87" grpId="0"/>
      <p:bldP spid="88" grpId="0"/>
      <p:bldP spid="88" grpId="1"/>
      <p:bldP spid="91" grpId="0"/>
      <p:bldP spid="101" grpId="0"/>
      <p:bldP spid="102" grpId="0"/>
      <p:bldP spid="103" grpId="0" build="allAtOnce"/>
      <p:bldP spid="4" grpId="0"/>
      <p:bldP spid="7" grpId="0"/>
      <p:bldP spid="10" grpId="0"/>
      <p:bldP spid="3" grpId="0"/>
      <p:bldP spid="13" grpId="0"/>
      <p:bldP spid="79" grpId="0"/>
      <p:bldP spid="82" grpId="0"/>
      <p:bldP spid="85" grpId="0"/>
      <p:bldP spid="86" grpId="0"/>
      <p:bldP spid="89" grpId="0"/>
      <p:bldP spid="90" grpId="0"/>
      <p:bldP spid="94" grpId="0"/>
      <p:bldP spid="16" grpId="0" animBg="1"/>
      <p:bldP spid="16" grpId="1" animBg="1"/>
      <p:bldP spid="61" grpId="0"/>
      <p:bldP spid="63" grpId="0" animBg="1"/>
      <p:bldP spid="97" grpId="0"/>
      <p:bldP spid="100" grpId="0"/>
      <p:bldP spid="104" grpId="0"/>
      <p:bldP spid="105" grpId="0"/>
      <p:bldP spid="10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250825" y="1285875"/>
            <a:ext cx="8713788" cy="509587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endParaRPr lang="cs-CZ" sz="1600" dirty="0" smtClean="0"/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sz="3000" b="1" i="1" dirty="0" smtClean="0">
                <a:solidFill>
                  <a:srgbClr val="C00000"/>
                </a:solidFill>
                <a:sym typeface="Wingdings" pitchFamily="2" charset="2"/>
              </a:rPr>
              <a:t>Volná </a:t>
            </a:r>
            <a:r>
              <a:rPr lang="cs-CZ" sz="3000" dirty="0">
                <a:sym typeface="Wingdings" pitchFamily="2" charset="2"/>
              </a:rPr>
              <a:t>částice (</a:t>
            </a:r>
            <a:r>
              <a:rPr lang="cs-CZ" sz="3000" b="1" dirty="0">
                <a:sym typeface="Wingdings" pitchFamily="2" charset="2"/>
              </a:rPr>
              <a:t>VČ</a:t>
            </a:r>
            <a:r>
              <a:rPr lang="cs-CZ" sz="3000" dirty="0" smtClean="0">
                <a:sym typeface="Wingdings" pitchFamily="2" charset="2"/>
              </a:rPr>
              <a:t>): výsledná síla na ni je nulová</a:t>
            </a:r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sz="3000" b="1" dirty="0">
                <a:sym typeface="Wingdings" pitchFamily="2" charset="2"/>
              </a:rPr>
              <a:t>V</a:t>
            </a:r>
            <a:r>
              <a:rPr lang="cs-CZ" sz="3000" b="1" dirty="0" smtClean="0">
                <a:sym typeface="Wingdings" pitchFamily="2" charset="2"/>
              </a:rPr>
              <a:t>Č</a:t>
            </a:r>
            <a:r>
              <a:rPr lang="cs-CZ" sz="3000" dirty="0" smtClean="0">
                <a:sym typeface="Wingdings" pitchFamily="2" charset="2"/>
              </a:rPr>
              <a:t> se pohybuje </a:t>
            </a:r>
            <a:r>
              <a:rPr lang="cs-CZ" sz="3000" b="1" i="1" dirty="0" smtClean="0">
                <a:solidFill>
                  <a:srgbClr val="C00000"/>
                </a:solidFill>
                <a:sym typeface="Wingdings" pitchFamily="2" charset="2"/>
              </a:rPr>
              <a:t>setrvačností</a:t>
            </a:r>
            <a:r>
              <a:rPr lang="cs-CZ" sz="3000" dirty="0" smtClean="0">
                <a:solidFill>
                  <a:srgbClr val="C00000"/>
                </a:solidFill>
                <a:sym typeface="Wingdings" pitchFamily="2" charset="2"/>
              </a:rPr>
              <a:t> </a:t>
            </a:r>
            <a:r>
              <a:rPr lang="cs-CZ" sz="3000" dirty="0" smtClean="0">
                <a:sym typeface="Wingdings" pitchFamily="2" charset="2"/>
              </a:rPr>
              <a:t>(</a:t>
            </a:r>
            <a:r>
              <a:rPr lang="cs-CZ" sz="3000" dirty="0" err="1" smtClean="0">
                <a:sym typeface="Wingdings" pitchFamily="2" charset="2"/>
              </a:rPr>
              <a:t>inertia</a:t>
            </a:r>
            <a:r>
              <a:rPr lang="cs-CZ" sz="3000" dirty="0" smtClean="0">
                <a:sym typeface="Wingdings" pitchFamily="2" charset="2"/>
              </a:rPr>
              <a:t>) </a:t>
            </a:r>
            <a:br>
              <a:rPr lang="cs-CZ" sz="3000" dirty="0" smtClean="0">
                <a:sym typeface="Wingdings" pitchFamily="2" charset="2"/>
              </a:rPr>
            </a:br>
            <a:r>
              <a:rPr lang="cs-CZ" sz="3000" dirty="0" smtClean="0">
                <a:sym typeface="Wingdings" pitchFamily="2" charset="2"/>
              </a:rPr>
              <a:t>! nikoli nějakou „setrvačnou silou“ !</a:t>
            </a:r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sz="3000" dirty="0" smtClean="0">
                <a:sym typeface="Wingdings" pitchFamily="2" charset="2"/>
              </a:rPr>
              <a:t>Měření </a:t>
            </a:r>
            <a:r>
              <a:rPr lang="cs-CZ" sz="3000" i="1" dirty="0" smtClean="0">
                <a:latin typeface="Book Antiqua" panose="02040602050305030304" pitchFamily="18" charset="0"/>
                <a:sym typeface="Wingdings" pitchFamily="2" charset="2"/>
              </a:rPr>
              <a:t>x, t</a:t>
            </a:r>
            <a:r>
              <a:rPr lang="cs-CZ" sz="3000" dirty="0" smtClean="0">
                <a:sym typeface="Wingdings" pitchFamily="2" charset="2"/>
              </a:rPr>
              <a:t>: vůči </a:t>
            </a:r>
            <a:r>
              <a:rPr lang="cs-CZ" sz="3000" b="1" i="1" dirty="0" smtClean="0">
                <a:solidFill>
                  <a:srgbClr val="C00000"/>
                </a:solidFill>
                <a:sym typeface="Wingdings" pitchFamily="2" charset="2"/>
              </a:rPr>
              <a:t>vztažné soustavě </a:t>
            </a:r>
            <a:r>
              <a:rPr lang="cs-CZ" sz="3000" dirty="0" smtClean="0">
                <a:sym typeface="Wingdings" pitchFamily="2" charset="2"/>
              </a:rPr>
              <a:t>(počátek, směr)</a:t>
            </a:r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sz="3000" b="1" i="1" dirty="0" smtClean="0">
                <a:solidFill>
                  <a:srgbClr val="CC0000"/>
                </a:solidFill>
                <a:sym typeface="Wingdings" pitchFamily="2" charset="2"/>
              </a:rPr>
              <a:t>Inerciální soustava</a:t>
            </a:r>
            <a:r>
              <a:rPr lang="cs-CZ" sz="3000" b="1" i="1" dirty="0">
                <a:solidFill>
                  <a:srgbClr val="CC0000"/>
                </a:solidFill>
                <a:sym typeface="Wingdings" pitchFamily="2" charset="2"/>
              </a:rPr>
              <a:t>: </a:t>
            </a:r>
            <a:endParaRPr lang="cs-CZ" sz="3000" b="1" i="1" dirty="0" smtClean="0">
              <a:solidFill>
                <a:srgbClr val="CC0000"/>
              </a:solidFill>
              <a:sym typeface="Wingdings" pitchFamily="2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sz="3000" dirty="0" smtClean="0">
                <a:sym typeface="Wingdings" pitchFamily="2" charset="2"/>
              </a:rPr>
              <a:t>vztažná soustava, vůči níž </a:t>
            </a:r>
            <a:r>
              <a:rPr lang="cs-CZ" sz="3000" dirty="0">
                <a:sym typeface="Wingdings" pitchFamily="2" charset="2"/>
              </a:rPr>
              <a:t>se </a:t>
            </a:r>
            <a:r>
              <a:rPr lang="cs-CZ" sz="3000" dirty="0" smtClean="0">
                <a:sym typeface="Wingdings" pitchFamily="2" charset="2"/>
              </a:rPr>
              <a:t>každá </a:t>
            </a:r>
            <a:r>
              <a:rPr lang="cs-CZ" sz="3000" dirty="0" smtClean="0">
                <a:solidFill>
                  <a:srgbClr val="C00000"/>
                </a:solidFill>
                <a:sym typeface="Wingdings" pitchFamily="2" charset="2"/>
              </a:rPr>
              <a:t>volná</a:t>
            </a:r>
            <a:r>
              <a:rPr lang="cs-CZ" sz="3000" dirty="0" smtClean="0">
                <a:sym typeface="Wingdings" pitchFamily="2" charset="2"/>
              </a:rPr>
              <a:t> částice (</a:t>
            </a:r>
            <a:r>
              <a:rPr lang="cs-CZ" sz="3000" b="1" dirty="0" smtClean="0">
                <a:sym typeface="Wingdings" pitchFamily="2" charset="2"/>
              </a:rPr>
              <a:t>VČ</a:t>
            </a:r>
            <a:r>
              <a:rPr lang="cs-CZ" sz="3000" dirty="0" smtClean="0">
                <a:sym typeface="Wingdings" pitchFamily="2" charset="2"/>
              </a:rPr>
              <a:t>)</a:t>
            </a:r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sz="3000" dirty="0">
                <a:sym typeface="Wingdings" pitchFamily="2" charset="2"/>
              </a:rPr>
              <a:t>-</a:t>
            </a:r>
            <a:r>
              <a:rPr lang="cs-CZ" sz="3000" dirty="0" smtClean="0">
                <a:sym typeface="Wingdings" pitchFamily="2" charset="2"/>
              </a:rPr>
              <a:t> pohybuje </a:t>
            </a:r>
            <a:r>
              <a:rPr lang="cs-CZ" sz="3000" dirty="0" smtClean="0">
                <a:solidFill>
                  <a:srgbClr val="C00000"/>
                </a:solidFill>
                <a:sym typeface="Wingdings" pitchFamily="2" charset="2"/>
              </a:rPr>
              <a:t>bez zrychlení</a:t>
            </a:r>
            <a:r>
              <a:rPr lang="cs-CZ" sz="3000" dirty="0" smtClean="0">
                <a:sym typeface="Wingdings" pitchFamily="2" charset="2"/>
              </a:rPr>
              <a:t>; </a:t>
            </a:r>
            <a:r>
              <a:rPr lang="cs-CZ" sz="2200" i="1" dirty="0">
                <a:sym typeface="Wingdings" pitchFamily="2" charset="2"/>
              </a:rPr>
              <a:t>neboli</a:t>
            </a:r>
            <a:r>
              <a:rPr lang="cs-CZ" sz="3000" dirty="0">
                <a:sym typeface="Wingdings" pitchFamily="2" charset="2"/>
              </a:rPr>
              <a:t> </a:t>
            </a:r>
            <a:endParaRPr lang="cs-CZ" sz="2200" b="1" dirty="0" smtClean="0">
              <a:sym typeface="Wingdings" pitchFamily="2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sz="3000" dirty="0" smtClean="0">
                <a:sym typeface="Wingdings" pitchFamily="2" charset="2"/>
              </a:rPr>
              <a:t>- </a:t>
            </a:r>
            <a:r>
              <a:rPr lang="cs-CZ" sz="3000" b="1" dirty="0" smtClean="0">
                <a:sym typeface="Wingdings" pitchFamily="2" charset="2"/>
              </a:rPr>
              <a:t>VČ</a:t>
            </a:r>
            <a:r>
              <a:rPr lang="cs-CZ" sz="3000" dirty="0" smtClean="0">
                <a:sym typeface="Wingdings" pitchFamily="2" charset="2"/>
              </a:rPr>
              <a:t> má </a:t>
            </a:r>
            <a:r>
              <a:rPr lang="cs-CZ" sz="3000" dirty="0" smtClean="0">
                <a:solidFill>
                  <a:srgbClr val="C00000"/>
                </a:solidFill>
                <a:sym typeface="Wingdings" pitchFamily="2" charset="2"/>
              </a:rPr>
              <a:t>stálou</a:t>
            </a:r>
            <a:r>
              <a:rPr lang="cs-CZ" sz="3000" dirty="0" smtClean="0">
                <a:sym typeface="Wingdings" pitchFamily="2" charset="2"/>
              </a:rPr>
              <a:t> rychlost (směr i velikost); </a:t>
            </a:r>
            <a:r>
              <a:rPr lang="cs-CZ" sz="2200" i="1" dirty="0">
                <a:sym typeface="Wingdings" pitchFamily="2" charset="2"/>
              </a:rPr>
              <a:t>neboli</a:t>
            </a:r>
            <a:endParaRPr lang="cs-CZ" sz="2200" b="1" dirty="0" smtClean="0">
              <a:sym typeface="Wingdings" pitchFamily="2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sz="3000" dirty="0" smtClean="0">
                <a:sym typeface="Wingdings" pitchFamily="2" charset="2"/>
              </a:rPr>
              <a:t>- </a:t>
            </a:r>
            <a:r>
              <a:rPr lang="cs-CZ" sz="3000" b="1" dirty="0" smtClean="0">
                <a:sym typeface="Wingdings" pitchFamily="2" charset="2"/>
              </a:rPr>
              <a:t>VČ</a:t>
            </a:r>
            <a:r>
              <a:rPr lang="cs-CZ" sz="3000" dirty="0" smtClean="0">
                <a:sym typeface="Wingdings" pitchFamily="2" charset="2"/>
              </a:rPr>
              <a:t> letí </a:t>
            </a:r>
            <a:r>
              <a:rPr lang="cs-CZ" sz="3000" dirty="0" smtClean="0">
                <a:solidFill>
                  <a:srgbClr val="C00000"/>
                </a:solidFill>
                <a:sym typeface="Wingdings" pitchFamily="2" charset="2"/>
              </a:rPr>
              <a:t>rovnoměrně přímočaře </a:t>
            </a:r>
            <a:r>
              <a:rPr lang="cs-CZ" sz="3000" dirty="0" smtClean="0">
                <a:sym typeface="Wingdings" pitchFamily="2" charset="2"/>
              </a:rPr>
              <a:t>nebo je </a:t>
            </a:r>
            <a:r>
              <a:rPr lang="cs-CZ" sz="3000" dirty="0" smtClean="0">
                <a:solidFill>
                  <a:srgbClr val="C00000"/>
                </a:solidFill>
                <a:sym typeface="Wingdings" pitchFamily="2" charset="2"/>
              </a:rPr>
              <a:t>v klidu</a:t>
            </a:r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endParaRPr lang="cs-CZ" sz="1600" dirty="0" smtClean="0">
              <a:sym typeface="Wingdings" pitchFamily="2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endParaRPr lang="cs-CZ" sz="3000" dirty="0" smtClean="0">
              <a:sym typeface="Wingdings" pitchFamily="2" charset="2"/>
            </a:endParaRPr>
          </a:p>
        </p:txBody>
      </p:sp>
      <p:sp>
        <p:nvSpPr>
          <p:cNvPr id="5" name="Zástupný symbol pro zápatí 4"/>
          <p:cNvSpPr txBox="1">
            <a:spLocks noGrp="1"/>
          </p:cNvSpPr>
          <p:nvPr/>
        </p:nvSpPr>
        <p:spPr>
          <a:xfrm>
            <a:off x="3581400" y="76200"/>
            <a:ext cx="28956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1510" name="Text Box 7"/>
          <p:cNvSpPr txBox="1">
            <a:spLocks noChangeArrowheads="1"/>
          </p:cNvSpPr>
          <p:nvPr/>
        </p:nvSpPr>
        <p:spPr bwMode="auto">
          <a:xfrm>
            <a:off x="1476375" y="476250"/>
            <a:ext cx="63373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sz="4000" b="1" i="1" dirty="0">
                <a:latin typeface="Book Antiqua" pitchFamily="18" charset="0"/>
              </a:rPr>
              <a:t>Inerciální soustava </a:t>
            </a:r>
            <a:r>
              <a:rPr lang="cs-CZ" sz="4000" i="1" dirty="0">
                <a:latin typeface="Book Antiqua" pitchFamily="18" charset="0"/>
              </a:rPr>
              <a:t>S, S’,…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29.3.2021 - U3V </a:t>
            </a:r>
            <a:r>
              <a:rPr lang="cs-CZ" sz="1200" dirty="0" err="1" smtClean="0">
                <a:solidFill>
                  <a:srgbClr val="D38E27"/>
                </a:solidFill>
              </a:rPr>
              <a:t>Rel</a:t>
            </a:r>
            <a:r>
              <a:rPr lang="cs-CZ" sz="1200" dirty="0" smtClean="0">
                <a:solidFill>
                  <a:srgbClr val="D38E27"/>
                </a:solidFill>
              </a:rPr>
              <a:t>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19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ovéPole 48"/>
          <p:cNvSpPr txBox="1"/>
          <p:nvPr/>
        </p:nvSpPr>
        <p:spPr>
          <a:xfrm>
            <a:off x="4382392" y="4773842"/>
            <a:ext cx="795130" cy="307777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r>
              <a:rPr lang="cs-CZ" sz="1400" dirty="0" smtClean="0"/>
              <a:t>světlo</a:t>
            </a:r>
            <a:endParaRPr lang="cs-CZ" sz="1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03199" y="1285875"/>
            <a:ext cx="8765703" cy="1600200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400" dirty="0" smtClean="0">
                <a:latin typeface="Book Antiqua" pitchFamily="18" charset="0"/>
              </a:rPr>
              <a:t>Zjednodušení - </a:t>
            </a:r>
            <a:r>
              <a:rPr lang="cs-CZ" sz="2400" b="1" i="1" dirty="0" smtClean="0">
                <a:latin typeface="Book Antiqua" pitchFamily="18" charset="0"/>
              </a:rPr>
              <a:t>události</a:t>
            </a:r>
            <a:r>
              <a:rPr lang="cs-CZ" sz="2400" dirty="0" smtClean="0">
                <a:latin typeface="Book Antiqua" pitchFamily="18" charset="0"/>
              </a:rPr>
              <a:t> jen na </a:t>
            </a:r>
            <a:r>
              <a:rPr lang="cs-CZ" sz="2400" b="1" i="1" dirty="0" smtClean="0">
                <a:latin typeface="Book Antiqua" pitchFamily="18" charset="0"/>
              </a:rPr>
              <a:t>přímce </a:t>
            </a:r>
            <a:r>
              <a:rPr lang="cs-CZ" sz="2400" dirty="0" smtClean="0">
                <a:latin typeface="Book Antiqua" pitchFamily="18" charset="0"/>
              </a:rPr>
              <a:t>(v místě </a:t>
            </a:r>
            <a:r>
              <a:rPr lang="cs-CZ" sz="2400" b="1" i="1" dirty="0" smtClean="0">
                <a:latin typeface="Book Antiqua" pitchFamily="18" charset="0"/>
              </a:rPr>
              <a:t>x</a:t>
            </a:r>
            <a:r>
              <a:rPr lang="cs-CZ" sz="2400" dirty="0" smtClean="0">
                <a:latin typeface="Book Antiqua" pitchFamily="18" charset="0"/>
              </a:rPr>
              <a:t> a čase </a:t>
            </a:r>
            <a:r>
              <a:rPr lang="cs-CZ" sz="2400" b="1" i="1" dirty="0" smtClean="0">
                <a:latin typeface="Book Antiqua" pitchFamily="18" charset="0"/>
              </a:rPr>
              <a:t>t</a:t>
            </a:r>
            <a:r>
              <a:rPr lang="cs-CZ" sz="2400" dirty="0" smtClean="0">
                <a:latin typeface="Book Antiqua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400" dirty="0" smtClean="0">
                <a:latin typeface="Book Antiqua" pitchFamily="18" charset="0"/>
              </a:rPr>
              <a:t>Zanesu do </a:t>
            </a:r>
            <a:r>
              <a:rPr lang="cs-CZ" sz="2400" b="1" i="1" dirty="0" smtClean="0">
                <a:latin typeface="Book Antiqua" pitchFamily="18" charset="0"/>
              </a:rPr>
              <a:t>Archivu</a:t>
            </a:r>
            <a:r>
              <a:rPr lang="cs-CZ" sz="2400" dirty="0" smtClean="0">
                <a:latin typeface="Book Antiqua" pitchFamily="18" charset="0"/>
              </a:rPr>
              <a:t> (grafikon) v rovině [</a:t>
            </a:r>
            <a:r>
              <a:rPr lang="cs-CZ" sz="2400" i="1" dirty="0" smtClean="0">
                <a:latin typeface="Book Antiqua" pitchFamily="18" charset="0"/>
              </a:rPr>
              <a:t>x, t</a:t>
            </a:r>
            <a:r>
              <a:rPr lang="cs-CZ" sz="2400" dirty="0" smtClean="0">
                <a:latin typeface="Book Antiqua" pitchFamily="18" charset="0"/>
              </a:rPr>
              <a:t>] – a jak je čtou jiní?</a:t>
            </a:r>
            <a:r>
              <a:rPr lang="cs-CZ" sz="2400" i="1" dirty="0" smtClean="0">
                <a:latin typeface="Book Antiqua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400" dirty="0" smtClean="0">
                <a:solidFill>
                  <a:schemeClr val="tx1"/>
                </a:solidFill>
                <a:latin typeface="Book Antiqua" pitchFamily="18" charset="0"/>
              </a:rPr>
              <a:t>Dosud - táž </a:t>
            </a:r>
            <a:r>
              <a:rPr lang="cs-CZ" sz="2400" u="sng" dirty="0" smtClean="0">
                <a:solidFill>
                  <a:schemeClr val="tx1"/>
                </a:solidFill>
                <a:latin typeface="Book Antiqua" pitchFamily="18" charset="0"/>
              </a:rPr>
              <a:t>s</a:t>
            </a:r>
            <a:r>
              <a:rPr lang="cs-CZ" sz="2400" dirty="0" smtClean="0">
                <a:solidFill>
                  <a:schemeClr val="tx1"/>
                </a:solidFill>
                <a:latin typeface="Book Antiqua" pitchFamily="18" charset="0"/>
              </a:rPr>
              <a:t>o</a:t>
            </a:r>
            <a:r>
              <a:rPr lang="cs-CZ" sz="2400" u="sng" dirty="0" smtClean="0">
                <a:solidFill>
                  <a:schemeClr val="tx1"/>
                </a:solidFill>
                <a:latin typeface="Book Antiqua" pitchFamily="18" charset="0"/>
              </a:rPr>
              <a:t>u</a:t>
            </a:r>
            <a:r>
              <a:rPr lang="cs-CZ" sz="2400" dirty="0" smtClean="0">
                <a:solidFill>
                  <a:schemeClr val="tx1"/>
                </a:solidFill>
                <a:latin typeface="Book Antiqua" pitchFamily="18" charset="0"/>
              </a:rPr>
              <a:t>č</a:t>
            </a:r>
            <a:r>
              <a:rPr lang="cs-CZ" sz="2400" u="sng" dirty="0" smtClean="0">
                <a:solidFill>
                  <a:schemeClr val="tx1"/>
                </a:solidFill>
                <a:latin typeface="Book Antiqua" pitchFamily="18" charset="0"/>
              </a:rPr>
              <a:t>a</a:t>
            </a:r>
            <a:r>
              <a:rPr lang="cs-CZ" sz="2400" dirty="0" smtClean="0">
                <a:solidFill>
                  <a:schemeClr val="tx1"/>
                </a:solidFill>
                <a:latin typeface="Book Antiqua" pitchFamily="18" charset="0"/>
              </a:rPr>
              <a:t>s</a:t>
            </a:r>
            <a:r>
              <a:rPr lang="cs-CZ" sz="2400" u="sng" dirty="0" smtClean="0">
                <a:solidFill>
                  <a:schemeClr val="tx1"/>
                </a:solidFill>
                <a:latin typeface="Book Antiqua" pitchFamily="18" charset="0"/>
              </a:rPr>
              <a:t>n</a:t>
            </a:r>
            <a:r>
              <a:rPr lang="cs-CZ" sz="2400" dirty="0" smtClean="0">
                <a:solidFill>
                  <a:schemeClr val="tx1"/>
                </a:solidFill>
                <a:latin typeface="Book Antiqua" pitchFamily="18" charset="0"/>
              </a:rPr>
              <a:t>o</a:t>
            </a:r>
            <a:r>
              <a:rPr lang="cs-CZ" sz="2400" u="sng" dirty="0" smtClean="0">
                <a:solidFill>
                  <a:schemeClr val="tx1"/>
                </a:solidFill>
                <a:latin typeface="Book Antiqua" pitchFamily="18" charset="0"/>
              </a:rPr>
              <a:t>s</a:t>
            </a:r>
            <a:r>
              <a:rPr lang="cs-CZ" sz="2400" dirty="0" smtClean="0">
                <a:solidFill>
                  <a:schemeClr val="tx1"/>
                </a:solidFill>
                <a:latin typeface="Book Antiqua" pitchFamily="18" charset="0"/>
              </a:rPr>
              <a:t>t </a:t>
            </a:r>
            <a:r>
              <a:rPr lang="cs-CZ" sz="2400" b="1" i="1" dirty="0" smtClean="0">
                <a:solidFill>
                  <a:schemeClr val="tx1"/>
                </a:solidFill>
                <a:latin typeface="Book Antiqua" pitchFamily="18" charset="0"/>
              </a:rPr>
              <a:t>vodorovně </a:t>
            </a:r>
            <a:r>
              <a:rPr lang="cs-CZ" sz="2400" dirty="0" smtClean="0">
                <a:solidFill>
                  <a:schemeClr val="tx1"/>
                </a:solidFill>
                <a:latin typeface="Book Antiqua" pitchFamily="18" charset="0"/>
              </a:rPr>
              <a:t>i pro různě rychlé </a:t>
            </a:r>
            <a:r>
              <a:rPr lang="cs-CZ" sz="2400" dirty="0" smtClean="0">
                <a:solidFill>
                  <a:srgbClr val="00B0F0"/>
                </a:solidFill>
                <a:latin typeface="Book Antiqua" pitchFamily="18" charset="0"/>
              </a:rPr>
              <a:t>sou</a:t>
            </a:r>
            <a:r>
              <a:rPr lang="cs-CZ" sz="2400" dirty="0" smtClean="0">
                <a:solidFill>
                  <a:srgbClr val="FF0000"/>
                </a:solidFill>
                <a:latin typeface="Book Antiqua" pitchFamily="18" charset="0"/>
              </a:rPr>
              <a:t>sta</a:t>
            </a:r>
            <a:r>
              <a:rPr lang="cs-CZ" sz="2400" dirty="0" smtClean="0">
                <a:solidFill>
                  <a:srgbClr val="00FF00"/>
                </a:solidFill>
                <a:latin typeface="Book Antiqua" pitchFamily="18" charset="0"/>
              </a:rPr>
              <a:t>vy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400" dirty="0" smtClean="0">
                <a:solidFill>
                  <a:srgbClr val="00B0F0"/>
                </a:solidFill>
                <a:latin typeface="Book Antiqua" pitchFamily="18" charset="0"/>
              </a:rPr>
              <a:t>Ba</a:t>
            </a:r>
            <a:r>
              <a:rPr lang="cs-CZ" sz="2400" dirty="0" smtClean="0">
                <a:solidFill>
                  <a:srgbClr val="FF0000"/>
                </a:solidFill>
                <a:latin typeface="Book Antiqua" pitchFamily="18" charset="0"/>
              </a:rPr>
              <a:t>rev</a:t>
            </a:r>
            <a:r>
              <a:rPr lang="cs-CZ" sz="2400" dirty="0" smtClean="0">
                <a:solidFill>
                  <a:srgbClr val="00FF00"/>
                </a:solidFill>
                <a:latin typeface="Book Antiqua" pitchFamily="18" charset="0"/>
              </a:rPr>
              <a:t>né</a:t>
            </a:r>
            <a:r>
              <a:rPr lang="cs-CZ" sz="2400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2400" b="1" i="1" dirty="0" smtClean="0">
                <a:solidFill>
                  <a:schemeClr val="tx1"/>
                </a:solidFill>
                <a:latin typeface="Book Antiqua" pitchFamily="18" charset="0"/>
              </a:rPr>
              <a:t>světočáry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2181168" y="427049"/>
            <a:ext cx="494879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Vrahem je zahradník</a:t>
            </a:r>
            <a:endParaRPr lang="cs-CZ" sz="4000" b="1" i="1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2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Zástupný symbol pro datum 7"/>
          <p:cNvSpPr txBox="1">
            <a:spLocks noGrp="1"/>
          </p:cNvSpPr>
          <p:nvPr/>
        </p:nvSpPr>
        <p:spPr bwMode="auto">
          <a:xfrm>
            <a:off x="6675120" y="143256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</a:t>
            </a:r>
            <a:r>
              <a:rPr lang="cs-CZ" sz="1200" dirty="0">
                <a:solidFill>
                  <a:srgbClr val="D38E27"/>
                </a:solidFill>
              </a:rPr>
              <a:t>- </a:t>
            </a:r>
            <a:r>
              <a:rPr lang="cs-CZ" sz="1200" dirty="0" smtClean="0">
                <a:solidFill>
                  <a:srgbClr val="D38E27"/>
                </a:solidFill>
              </a:rPr>
              <a:t>U3V </a:t>
            </a:r>
            <a:r>
              <a:rPr lang="cs-CZ" sz="1200" dirty="0" err="1">
                <a:solidFill>
                  <a:srgbClr val="D38E27"/>
                </a:solidFill>
              </a:rPr>
              <a:t>Rel</a:t>
            </a:r>
            <a:r>
              <a:rPr lang="cs-CZ" sz="1200" dirty="0">
                <a:solidFill>
                  <a:srgbClr val="D38E27"/>
                </a:solidFill>
              </a:rPr>
              <a:t> Obdržálek</a:t>
            </a:r>
          </a:p>
        </p:txBody>
      </p:sp>
      <p:cxnSp>
        <p:nvCxnSpPr>
          <p:cNvPr id="5" name="Přímá spojnice 4"/>
          <p:cNvCxnSpPr/>
          <p:nvPr/>
        </p:nvCxnSpPr>
        <p:spPr>
          <a:xfrm flipV="1">
            <a:off x="2166849" y="3917279"/>
            <a:ext cx="3037668" cy="7749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 flipH="1" flipV="1">
            <a:off x="3481905" y="2439183"/>
            <a:ext cx="7749" cy="1495586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 flipV="1">
            <a:off x="3483984" y="2514682"/>
            <a:ext cx="387679" cy="141760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 flipV="1">
            <a:off x="3492022" y="2530180"/>
            <a:ext cx="712854" cy="1388035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ovéPole 15"/>
          <p:cNvSpPr txBox="1"/>
          <p:nvPr/>
        </p:nvSpPr>
        <p:spPr>
          <a:xfrm>
            <a:off x="3259348" y="2918963"/>
            <a:ext cx="3256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solidFill>
                  <a:srgbClr val="00B0F0"/>
                </a:solidFill>
              </a:rPr>
              <a:t>1-</a:t>
            </a:r>
            <a:endParaRPr lang="cs-CZ" sz="1200" dirty="0">
              <a:solidFill>
                <a:srgbClr val="00B0F0"/>
              </a:solidFill>
            </a:endParaRPr>
          </a:p>
        </p:txBody>
      </p:sp>
      <p:sp>
        <p:nvSpPr>
          <p:cNvPr id="22" name="TextovéPole 21"/>
          <p:cNvSpPr txBox="1"/>
          <p:nvPr/>
        </p:nvSpPr>
        <p:spPr>
          <a:xfrm>
            <a:off x="3496414" y="2918963"/>
            <a:ext cx="3256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solidFill>
                  <a:srgbClr val="FF0000"/>
                </a:solidFill>
              </a:rPr>
              <a:t>1-</a:t>
            </a:r>
            <a:endParaRPr lang="cs-CZ" sz="1200" dirty="0">
              <a:solidFill>
                <a:srgbClr val="FF0000"/>
              </a:solidFill>
            </a:endParaRPr>
          </a:p>
        </p:txBody>
      </p:sp>
      <p:sp>
        <p:nvSpPr>
          <p:cNvPr id="23" name="TextovéPole 22"/>
          <p:cNvSpPr txBox="1"/>
          <p:nvPr/>
        </p:nvSpPr>
        <p:spPr>
          <a:xfrm>
            <a:off x="3704824" y="2916358"/>
            <a:ext cx="3256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solidFill>
                  <a:srgbClr val="92D050"/>
                </a:solidFill>
              </a:rPr>
              <a:t>1-</a:t>
            </a:r>
            <a:endParaRPr lang="cs-CZ" sz="1200" dirty="0">
              <a:solidFill>
                <a:srgbClr val="92D050"/>
              </a:solidFill>
            </a:endParaRPr>
          </a:p>
        </p:txBody>
      </p:sp>
      <p:cxnSp>
        <p:nvCxnSpPr>
          <p:cNvPr id="24" name="Přímá spojnice 23"/>
          <p:cNvCxnSpPr/>
          <p:nvPr/>
        </p:nvCxnSpPr>
        <p:spPr>
          <a:xfrm flipV="1">
            <a:off x="2836069" y="6393103"/>
            <a:ext cx="2232481" cy="553"/>
          </a:xfrm>
          <a:prstGeom prst="line">
            <a:avLst/>
          </a:prstGeom>
          <a:ln w="12700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 flipH="1" flipV="1">
            <a:off x="3345938" y="4915006"/>
            <a:ext cx="7749" cy="1495586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nice 25"/>
          <p:cNvCxnSpPr/>
          <p:nvPr/>
        </p:nvCxnSpPr>
        <p:spPr>
          <a:xfrm flipV="1">
            <a:off x="3348017" y="4990505"/>
            <a:ext cx="387679" cy="141760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 flipV="1">
            <a:off x="3356055" y="5006003"/>
            <a:ext cx="712854" cy="1388035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ovéPole 27"/>
          <p:cNvSpPr txBox="1"/>
          <p:nvPr/>
        </p:nvSpPr>
        <p:spPr>
          <a:xfrm>
            <a:off x="3123381" y="5394786"/>
            <a:ext cx="3256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solidFill>
                  <a:srgbClr val="00B0F0"/>
                </a:solidFill>
              </a:rPr>
              <a:t>1-</a:t>
            </a:r>
            <a:endParaRPr lang="cs-CZ" sz="1200" dirty="0">
              <a:solidFill>
                <a:srgbClr val="00B0F0"/>
              </a:solidFill>
            </a:endParaRPr>
          </a:p>
        </p:txBody>
      </p:sp>
      <p:sp>
        <p:nvSpPr>
          <p:cNvPr id="29" name="TextovéPole 28"/>
          <p:cNvSpPr txBox="1"/>
          <p:nvPr/>
        </p:nvSpPr>
        <p:spPr>
          <a:xfrm>
            <a:off x="3396747" y="5259959"/>
            <a:ext cx="3256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solidFill>
                  <a:srgbClr val="FF0000"/>
                </a:solidFill>
              </a:rPr>
              <a:t>1-</a:t>
            </a:r>
            <a:endParaRPr lang="cs-CZ" sz="1200" dirty="0">
              <a:solidFill>
                <a:srgbClr val="FF0000"/>
              </a:solidFill>
            </a:endParaRPr>
          </a:p>
        </p:txBody>
      </p:sp>
      <p:sp>
        <p:nvSpPr>
          <p:cNvPr id="30" name="TextovéPole 29"/>
          <p:cNvSpPr txBox="1"/>
          <p:nvPr/>
        </p:nvSpPr>
        <p:spPr>
          <a:xfrm>
            <a:off x="3714055" y="5106972"/>
            <a:ext cx="3256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solidFill>
                  <a:srgbClr val="92D050"/>
                </a:solidFill>
              </a:rPr>
              <a:t>1-</a:t>
            </a:r>
            <a:endParaRPr lang="cs-CZ" sz="1200" dirty="0">
              <a:solidFill>
                <a:srgbClr val="92D050"/>
              </a:solidFill>
            </a:endParaRPr>
          </a:p>
        </p:txBody>
      </p:sp>
      <p:cxnSp>
        <p:nvCxnSpPr>
          <p:cNvPr id="31" name="Přímá spojnice 30"/>
          <p:cNvCxnSpPr/>
          <p:nvPr/>
        </p:nvCxnSpPr>
        <p:spPr>
          <a:xfrm flipH="1">
            <a:off x="2821607" y="5945477"/>
            <a:ext cx="2007555" cy="605016"/>
          </a:xfrm>
          <a:prstGeom prst="line">
            <a:avLst/>
          </a:prstGeom>
          <a:ln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nice 32"/>
          <p:cNvCxnSpPr/>
          <p:nvPr/>
        </p:nvCxnSpPr>
        <p:spPr>
          <a:xfrm flipH="1">
            <a:off x="2959111" y="5044827"/>
            <a:ext cx="1629419" cy="1766924"/>
          </a:xfrm>
          <a:prstGeom prst="line">
            <a:avLst/>
          </a:prstGeom>
          <a:ln>
            <a:solidFill>
              <a:schemeClr val="tx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nice 34"/>
          <p:cNvCxnSpPr/>
          <p:nvPr/>
        </p:nvCxnSpPr>
        <p:spPr>
          <a:xfrm flipV="1">
            <a:off x="3034738" y="5376305"/>
            <a:ext cx="1784976" cy="1256691"/>
          </a:xfrm>
          <a:prstGeom prst="line">
            <a:avLst/>
          </a:prstGeom>
          <a:ln>
            <a:solidFill>
              <a:srgbClr val="00FF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ovéPole 41"/>
          <p:cNvSpPr txBox="1"/>
          <p:nvPr/>
        </p:nvSpPr>
        <p:spPr>
          <a:xfrm>
            <a:off x="4025837" y="6356571"/>
            <a:ext cx="3256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solidFill>
                  <a:srgbClr val="00B0F0"/>
                </a:solidFill>
              </a:rPr>
              <a:t>1</a:t>
            </a:r>
            <a:r>
              <a:rPr lang="cs-CZ" sz="1200" b="1" baseline="50000" dirty="0" smtClean="0">
                <a:solidFill>
                  <a:srgbClr val="00B0F0"/>
                </a:solidFill>
              </a:rPr>
              <a:t>|</a:t>
            </a:r>
            <a:endParaRPr lang="cs-CZ" sz="1200" b="1" baseline="50000" dirty="0">
              <a:solidFill>
                <a:srgbClr val="00B0F0"/>
              </a:solidFill>
            </a:endParaRPr>
          </a:p>
        </p:txBody>
      </p:sp>
      <p:sp>
        <p:nvSpPr>
          <p:cNvPr id="43" name="TextovéPole 42"/>
          <p:cNvSpPr txBox="1"/>
          <p:nvPr/>
        </p:nvSpPr>
        <p:spPr>
          <a:xfrm>
            <a:off x="4148564" y="6047161"/>
            <a:ext cx="3256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solidFill>
                  <a:srgbClr val="FF0000"/>
                </a:solidFill>
              </a:rPr>
              <a:t>1</a:t>
            </a:r>
            <a:r>
              <a:rPr lang="cs-CZ" sz="1200" b="1" baseline="50000" dirty="0" smtClean="0">
                <a:solidFill>
                  <a:srgbClr val="FF0000"/>
                </a:solidFill>
              </a:rPr>
              <a:t>|</a:t>
            </a:r>
            <a:endParaRPr lang="cs-CZ" sz="1200" b="1" baseline="50000" dirty="0">
              <a:solidFill>
                <a:srgbClr val="FF0000"/>
              </a:solidFill>
            </a:endParaRPr>
          </a:p>
        </p:txBody>
      </p:sp>
      <p:sp>
        <p:nvSpPr>
          <p:cNvPr id="44" name="TextovéPole 43"/>
          <p:cNvSpPr txBox="1"/>
          <p:nvPr/>
        </p:nvSpPr>
        <p:spPr>
          <a:xfrm>
            <a:off x="4285119" y="5585641"/>
            <a:ext cx="3256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solidFill>
                  <a:srgbClr val="92D050"/>
                </a:solidFill>
              </a:rPr>
              <a:t>1</a:t>
            </a:r>
            <a:r>
              <a:rPr lang="cs-CZ" sz="1200" b="1" baseline="50000" dirty="0" smtClean="0">
                <a:solidFill>
                  <a:srgbClr val="92D050"/>
                </a:solidFill>
              </a:rPr>
              <a:t>|</a:t>
            </a:r>
            <a:endParaRPr lang="cs-CZ" sz="1200" b="1" baseline="50000" dirty="0">
              <a:solidFill>
                <a:srgbClr val="92D050"/>
              </a:solidFill>
            </a:endParaRPr>
          </a:p>
        </p:txBody>
      </p:sp>
      <p:sp>
        <p:nvSpPr>
          <p:cNvPr id="45" name="TextovéPole 44"/>
          <p:cNvSpPr txBox="1"/>
          <p:nvPr/>
        </p:nvSpPr>
        <p:spPr>
          <a:xfrm>
            <a:off x="4187964" y="3879260"/>
            <a:ext cx="3256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/>
              <a:t>1</a:t>
            </a:r>
            <a:r>
              <a:rPr lang="cs-CZ" sz="1200" b="1" baseline="50000" dirty="0" smtClean="0"/>
              <a:t>|</a:t>
            </a:r>
            <a:endParaRPr lang="cs-CZ" sz="1200" b="1" baseline="50000" dirty="0"/>
          </a:p>
        </p:txBody>
      </p:sp>
      <p:sp>
        <p:nvSpPr>
          <p:cNvPr id="46" name="Zástupný symbol pro obsah 2"/>
          <p:cNvSpPr txBox="1">
            <a:spLocks/>
          </p:cNvSpPr>
          <p:nvPr/>
        </p:nvSpPr>
        <p:spPr bwMode="auto">
          <a:xfrm>
            <a:off x="300291" y="4252811"/>
            <a:ext cx="1115759" cy="461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400" dirty="0" smtClean="0">
                <a:solidFill>
                  <a:schemeClr val="tx1"/>
                </a:solidFill>
                <a:latin typeface="Book Antiqua" pitchFamily="18" charset="0"/>
              </a:rPr>
              <a:t>V </a:t>
            </a:r>
            <a:r>
              <a:rPr lang="cs-CZ" sz="2400" b="1" i="1" dirty="0" smtClean="0">
                <a:solidFill>
                  <a:schemeClr val="tx1"/>
                </a:solidFill>
                <a:latin typeface="Book Antiqua" pitchFamily="18" charset="0"/>
              </a:rPr>
              <a:t>STR</a:t>
            </a:r>
            <a:endParaRPr lang="cs-CZ" sz="2400" b="1" i="1" u="sng" dirty="0" smtClean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41" name="TextovéPole 40"/>
          <p:cNvSpPr txBox="1"/>
          <p:nvPr/>
        </p:nvSpPr>
        <p:spPr>
          <a:xfrm>
            <a:off x="6969906" y="4215341"/>
            <a:ext cx="1679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latin typeface="Book Antiqua" pitchFamily="18" charset="0"/>
              </a:rPr>
              <a:t>a </a:t>
            </a:r>
            <a:r>
              <a:rPr lang="cs-CZ" sz="2400" dirty="0">
                <a:solidFill>
                  <a:srgbClr val="00B0F0"/>
                </a:solidFill>
                <a:latin typeface="Book Antiqua" pitchFamily="18" charset="0"/>
              </a:rPr>
              <a:t>m</a:t>
            </a:r>
            <a:r>
              <a:rPr lang="cs-CZ" sz="2400" dirty="0">
                <a:solidFill>
                  <a:srgbClr val="FF0000"/>
                </a:solidFill>
                <a:latin typeface="Book Antiqua" pitchFamily="18" charset="0"/>
              </a:rPr>
              <a:t>ě</a:t>
            </a:r>
            <a:r>
              <a:rPr lang="cs-CZ" sz="2400" dirty="0">
                <a:solidFill>
                  <a:srgbClr val="92D050"/>
                </a:solidFill>
                <a:latin typeface="Book Antiqua" pitchFamily="18" charset="0"/>
              </a:rPr>
              <a:t>ř</a:t>
            </a:r>
            <a:r>
              <a:rPr lang="cs-CZ" sz="2400" dirty="0">
                <a:solidFill>
                  <a:srgbClr val="00B0F0"/>
                </a:solidFill>
                <a:latin typeface="Book Antiqua" pitchFamily="18" charset="0"/>
              </a:rPr>
              <a:t>í</a:t>
            </a:r>
            <a:r>
              <a:rPr lang="cs-CZ" sz="2400" dirty="0">
                <a:solidFill>
                  <a:srgbClr val="FF0000"/>
                </a:solidFill>
                <a:latin typeface="Book Antiqua" pitchFamily="18" charset="0"/>
              </a:rPr>
              <a:t>t</a:t>
            </a:r>
            <a:r>
              <a:rPr lang="cs-CZ" sz="2400" dirty="0">
                <a:solidFill>
                  <a:srgbClr val="92D050"/>
                </a:solidFill>
                <a:latin typeface="Book Antiqua" pitchFamily="18" charset="0"/>
              </a:rPr>
              <a:t>k</a:t>
            </a:r>
            <a:r>
              <a:rPr lang="cs-CZ" sz="2400" dirty="0">
                <a:solidFill>
                  <a:srgbClr val="00B0F0"/>
                </a:solidFill>
                <a:latin typeface="Book Antiqua" pitchFamily="18" charset="0"/>
              </a:rPr>
              <a:t>a</a:t>
            </a:r>
            <a:endParaRPr lang="cs-CZ" sz="2400" dirty="0">
              <a:solidFill>
                <a:srgbClr val="00B0F0"/>
              </a:solidFill>
            </a:endParaRPr>
          </a:p>
        </p:txBody>
      </p:sp>
      <p:sp>
        <p:nvSpPr>
          <p:cNvPr id="51" name="Zástupný symbol pro obsah 2"/>
          <p:cNvSpPr txBox="1">
            <a:spLocks/>
          </p:cNvSpPr>
          <p:nvPr/>
        </p:nvSpPr>
        <p:spPr bwMode="auto">
          <a:xfrm>
            <a:off x="4250785" y="4252811"/>
            <a:ext cx="2828671" cy="461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400" dirty="0" smtClean="0">
                <a:solidFill>
                  <a:schemeClr val="tx1"/>
                </a:solidFill>
                <a:latin typeface="Book Antiqua" pitchFamily="18" charset="0"/>
              </a:rPr>
              <a:t>- </a:t>
            </a:r>
            <a:r>
              <a:rPr lang="cs-CZ" sz="2400" b="1" i="1" dirty="0" smtClean="0">
                <a:solidFill>
                  <a:schemeClr val="tx1"/>
                </a:solidFill>
                <a:latin typeface="Book Antiqua" pitchFamily="18" charset="0"/>
              </a:rPr>
              <a:t>různé</a:t>
            </a:r>
            <a:r>
              <a:rPr lang="cs-CZ" sz="2400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2400" u="sng" dirty="0" smtClean="0">
                <a:solidFill>
                  <a:srgbClr val="00B0F0"/>
                </a:solidFill>
                <a:latin typeface="Book Antiqua" pitchFamily="18" charset="0"/>
              </a:rPr>
              <a:t>s</a:t>
            </a:r>
            <a:r>
              <a:rPr lang="cs-CZ" sz="2400" dirty="0" smtClean="0">
                <a:solidFill>
                  <a:srgbClr val="00B0F0"/>
                </a:solidFill>
                <a:latin typeface="Book Antiqua" pitchFamily="18" charset="0"/>
              </a:rPr>
              <a:t>o</a:t>
            </a:r>
            <a:r>
              <a:rPr lang="cs-CZ" sz="2400" u="sng" dirty="0" smtClean="0">
                <a:solidFill>
                  <a:srgbClr val="00B0F0"/>
                </a:solidFill>
                <a:latin typeface="Book Antiqua" pitchFamily="18" charset="0"/>
              </a:rPr>
              <a:t>u</a:t>
            </a:r>
            <a:r>
              <a:rPr lang="cs-CZ" sz="2400" dirty="0" smtClean="0">
                <a:solidFill>
                  <a:srgbClr val="FF0000"/>
                </a:solidFill>
                <a:latin typeface="Book Antiqua" pitchFamily="18" charset="0"/>
              </a:rPr>
              <a:t>č</a:t>
            </a:r>
            <a:r>
              <a:rPr lang="cs-CZ" sz="2400" u="sng" dirty="0" smtClean="0">
                <a:solidFill>
                  <a:srgbClr val="FF0000"/>
                </a:solidFill>
                <a:latin typeface="Book Antiqua" pitchFamily="18" charset="0"/>
              </a:rPr>
              <a:t>a</a:t>
            </a:r>
            <a:r>
              <a:rPr lang="cs-CZ" sz="2400" dirty="0" smtClean="0">
                <a:solidFill>
                  <a:srgbClr val="FF0000"/>
                </a:solidFill>
                <a:latin typeface="Book Antiqua" pitchFamily="18" charset="0"/>
              </a:rPr>
              <a:t>s</a:t>
            </a:r>
            <a:r>
              <a:rPr lang="cs-CZ" sz="2400" u="sng" dirty="0" smtClean="0">
                <a:solidFill>
                  <a:srgbClr val="00FF00"/>
                </a:solidFill>
                <a:latin typeface="Book Antiqua" pitchFamily="18" charset="0"/>
              </a:rPr>
              <a:t>n</a:t>
            </a:r>
            <a:r>
              <a:rPr lang="cs-CZ" sz="2400" dirty="0" smtClean="0">
                <a:solidFill>
                  <a:srgbClr val="00FF00"/>
                </a:solidFill>
                <a:latin typeface="Book Antiqua" pitchFamily="18" charset="0"/>
              </a:rPr>
              <a:t>o</a:t>
            </a:r>
            <a:r>
              <a:rPr lang="cs-CZ" sz="2400" u="sng" dirty="0" smtClean="0">
                <a:solidFill>
                  <a:srgbClr val="00FF00"/>
                </a:solidFill>
                <a:latin typeface="Book Antiqua" pitchFamily="18" charset="0"/>
              </a:rPr>
              <a:t>s</a:t>
            </a:r>
            <a:r>
              <a:rPr lang="cs-CZ" sz="2400" dirty="0" smtClean="0">
                <a:solidFill>
                  <a:srgbClr val="05EBE0"/>
                </a:solidFill>
                <a:latin typeface="Book Antiqua" pitchFamily="18" charset="0"/>
              </a:rPr>
              <a:t>t</a:t>
            </a:r>
            <a:r>
              <a:rPr lang="cs-CZ" sz="2400" u="sng" dirty="0" smtClean="0">
                <a:solidFill>
                  <a:srgbClr val="05EBE0"/>
                </a:solidFill>
                <a:latin typeface="Book Antiqua" pitchFamily="18" charset="0"/>
              </a:rPr>
              <a:t>i</a:t>
            </a:r>
          </a:p>
        </p:txBody>
      </p:sp>
      <p:sp>
        <p:nvSpPr>
          <p:cNvPr id="52" name="TextovéPole 51"/>
          <p:cNvSpPr txBox="1"/>
          <p:nvPr/>
        </p:nvSpPr>
        <p:spPr>
          <a:xfrm>
            <a:off x="5950744" y="4943475"/>
            <a:ext cx="26860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i="1" dirty="0" smtClean="0">
                <a:latin typeface="Book Antiqua" panose="02040602050305030304" pitchFamily="18" charset="0"/>
              </a:rPr>
              <a:t>A TO JE VŠECKO!</a:t>
            </a:r>
            <a:endParaRPr lang="cs-CZ" sz="4400" b="1" i="1" dirty="0">
              <a:latin typeface="Book Antiqua" panose="02040602050305030304" pitchFamily="18" charset="0"/>
            </a:endParaRPr>
          </a:p>
        </p:txBody>
      </p:sp>
      <p:sp>
        <p:nvSpPr>
          <p:cNvPr id="54" name="Zástupný symbol pro obsah 2"/>
          <p:cNvSpPr txBox="1">
            <a:spLocks/>
          </p:cNvSpPr>
          <p:nvPr/>
        </p:nvSpPr>
        <p:spPr bwMode="auto">
          <a:xfrm>
            <a:off x="1240091" y="4240111"/>
            <a:ext cx="3204909" cy="461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400" dirty="0" smtClean="0">
                <a:solidFill>
                  <a:srgbClr val="00B0F0"/>
                </a:solidFill>
                <a:latin typeface="Book Antiqua" pitchFamily="18" charset="0"/>
              </a:rPr>
              <a:t>různě</a:t>
            </a:r>
            <a:r>
              <a:rPr lang="cs-CZ" sz="2400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2400" dirty="0" smtClean="0">
                <a:solidFill>
                  <a:srgbClr val="C00000"/>
                </a:solidFill>
                <a:latin typeface="Book Antiqua" pitchFamily="18" charset="0"/>
              </a:rPr>
              <a:t>rychlé</a:t>
            </a:r>
            <a:r>
              <a:rPr lang="cs-CZ" sz="2400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2400" dirty="0" smtClean="0">
                <a:solidFill>
                  <a:srgbClr val="00FF00"/>
                </a:solidFill>
                <a:latin typeface="Book Antiqua" pitchFamily="18" charset="0"/>
              </a:rPr>
              <a:t>soustavy</a:t>
            </a:r>
            <a:endParaRPr lang="cs-CZ" sz="2400" u="sng" dirty="0" smtClean="0">
              <a:solidFill>
                <a:srgbClr val="00FF00"/>
              </a:solidFill>
              <a:latin typeface="Book Antiqua" pitchFamily="18" charset="0"/>
            </a:endParaRPr>
          </a:p>
        </p:txBody>
      </p:sp>
      <p:sp>
        <p:nvSpPr>
          <p:cNvPr id="53" name="TextovéPole 52"/>
          <p:cNvSpPr txBox="1"/>
          <p:nvPr/>
        </p:nvSpPr>
        <p:spPr>
          <a:xfrm>
            <a:off x="3448050" y="2349500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t</a:t>
            </a:r>
            <a:endParaRPr lang="cs-CZ" i="1" dirty="0">
              <a:solidFill>
                <a:srgbClr val="00B0F0"/>
              </a:solidFill>
              <a:latin typeface="Book Antiqua" panose="02040602050305030304" pitchFamily="18" charset="0"/>
            </a:endParaRPr>
          </a:p>
        </p:txBody>
      </p:sp>
      <p:sp>
        <p:nvSpPr>
          <p:cNvPr id="56" name="TextovéPole 55"/>
          <p:cNvSpPr txBox="1"/>
          <p:nvPr/>
        </p:nvSpPr>
        <p:spPr>
          <a:xfrm>
            <a:off x="3822700" y="2400300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t</a:t>
            </a:r>
            <a:endParaRPr lang="cs-CZ" i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sp>
        <p:nvSpPr>
          <p:cNvPr id="57" name="TextovéPole 56"/>
          <p:cNvSpPr txBox="1"/>
          <p:nvPr/>
        </p:nvSpPr>
        <p:spPr>
          <a:xfrm>
            <a:off x="4133850" y="2457450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 smtClean="0">
                <a:solidFill>
                  <a:srgbClr val="00FF00"/>
                </a:solidFill>
                <a:latin typeface="Book Antiqua" panose="02040602050305030304" pitchFamily="18" charset="0"/>
              </a:rPr>
              <a:t>t</a:t>
            </a:r>
            <a:endParaRPr lang="cs-CZ" i="1" dirty="0">
              <a:solidFill>
                <a:srgbClr val="00FF00"/>
              </a:solidFill>
              <a:latin typeface="Book Antiqua" panose="02040602050305030304" pitchFamily="18" charset="0"/>
            </a:endParaRPr>
          </a:p>
        </p:txBody>
      </p:sp>
      <p:sp>
        <p:nvSpPr>
          <p:cNvPr id="55" name="TextovéPole 54"/>
          <p:cNvSpPr txBox="1"/>
          <p:nvPr/>
        </p:nvSpPr>
        <p:spPr>
          <a:xfrm>
            <a:off x="3232150" y="3873500"/>
            <a:ext cx="285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b="1" dirty="0" smtClean="0"/>
              <a:t>0</a:t>
            </a:r>
            <a:endParaRPr lang="cs-CZ" sz="1600" b="1" dirty="0"/>
          </a:p>
        </p:txBody>
      </p:sp>
      <p:sp>
        <p:nvSpPr>
          <p:cNvPr id="59" name="TextovéPole 58"/>
          <p:cNvSpPr txBox="1"/>
          <p:nvPr/>
        </p:nvSpPr>
        <p:spPr>
          <a:xfrm>
            <a:off x="3225800" y="6337300"/>
            <a:ext cx="285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b="1" dirty="0" smtClean="0"/>
              <a:t>0</a:t>
            </a:r>
            <a:endParaRPr lang="cs-CZ" sz="1600" b="1" dirty="0"/>
          </a:p>
        </p:txBody>
      </p:sp>
      <p:sp>
        <p:nvSpPr>
          <p:cNvPr id="60" name="TextovéPole 59"/>
          <p:cNvSpPr txBox="1"/>
          <p:nvPr/>
        </p:nvSpPr>
        <p:spPr>
          <a:xfrm>
            <a:off x="3048000" y="4838700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t</a:t>
            </a:r>
            <a:endParaRPr lang="cs-CZ" i="1" dirty="0">
              <a:solidFill>
                <a:srgbClr val="00B0F0"/>
              </a:solidFill>
              <a:latin typeface="Book Antiqua" panose="02040602050305030304" pitchFamily="18" charset="0"/>
            </a:endParaRPr>
          </a:p>
        </p:txBody>
      </p:sp>
      <p:sp>
        <p:nvSpPr>
          <p:cNvPr id="61" name="TextovéPole 60"/>
          <p:cNvSpPr txBox="1"/>
          <p:nvPr/>
        </p:nvSpPr>
        <p:spPr>
          <a:xfrm>
            <a:off x="3473450" y="4832350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t</a:t>
            </a:r>
            <a:endParaRPr lang="cs-CZ" i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sp>
        <p:nvSpPr>
          <p:cNvPr id="62" name="TextovéPole 61"/>
          <p:cNvSpPr txBox="1"/>
          <p:nvPr/>
        </p:nvSpPr>
        <p:spPr>
          <a:xfrm>
            <a:off x="3854450" y="4813300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 smtClean="0">
                <a:solidFill>
                  <a:srgbClr val="00FF00"/>
                </a:solidFill>
                <a:latin typeface="Book Antiqua" panose="02040602050305030304" pitchFamily="18" charset="0"/>
              </a:rPr>
              <a:t>t</a:t>
            </a:r>
            <a:endParaRPr lang="cs-CZ" i="1" dirty="0">
              <a:solidFill>
                <a:srgbClr val="00FF00"/>
              </a:solidFill>
              <a:latin typeface="Book Antiqua" panose="02040602050305030304" pitchFamily="18" charset="0"/>
            </a:endParaRPr>
          </a:p>
        </p:txBody>
      </p:sp>
      <p:sp>
        <p:nvSpPr>
          <p:cNvPr id="63" name="TextovéPole 62"/>
          <p:cNvSpPr txBox="1"/>
          <p:nvPr/>
        </p:nvSpPr>
        <p:spPr>
          <a:xfrm>
            <a:off x="4908550" y="6324600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 smtClean="0">
                <a:solidFill>
                  <a:srgbClr val="00B0F0"/>
                </a:solidFill>
                <a:latin typeface="Book Antiqua" panose="02040602050305030304" pitchFamily="18" charset="0"/>
              </a:rPr>
              <a:t>x</a:t>
            </a:r>
            <a:endParaRPr lang="cs-CZ" i="1" dirty="0">
              <a:solidFill>
                <a:srgbClr val="00B0F0"/>
              </a:solidFill>
              <a:latin typeface="Book Antiqua" panose="02040602050305030304" pitchFamily="18" charset="0"/>
            </a:endParaRPr>
          </a:p>
        </p:txBody>
      </p:sp>
      <p:sp>
        <p:nvSpPr>
          <p:cNvPr id="64" name="TextovéPole 63"/>
          <p:cNvSpPr txBox="1"/>
          <p:nvPr/>
        </p:nvSpPr>
        <p:spPr>
          <a:xfrm>
            <a:off x="4705350" y="5861050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x</a:t>
            </a:r>
            <a:endParaRPr lang="cs-CZ" i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sp>
        <p:nvSpPr>
          <p:cNvPr id="65" name="TextovéPole 64"/>
          <p:cNvSpPr txBox="1"/>
          <p:nvPr/>
        </p:nvSpPr>
        <p:spPr>
          <a:xfrm>
            <a:off x="4711700" y="5302250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 smtClean="0">
                <a:solidFill>
                  <a:srgbClr val="00FF00"/>
                </a:solidFill>
                <a:latin typeface="Book Antiqua" panose="02040602050305030304" pitchFamily="18" charset="0"/>
              </a:rPr>
              <a:t>x</a:t>
            </a:r>
            <a:endParaRPr lang="cs-CZ" i="1" dirty="0">
              <a:solidFill>
                <a:srgbClr val="00FF00"/>
              </a:solidFill>
              <a:latin typeface="Book Antiqua" panose="02040602050305030304" pitchFamily="18" charset="0"/>
            </a:endParaRPr>
          </a:p>
        </p:txBody>
      </p:sp>
      <p:sp>
        <p:nvSpPr>
          <p:cNvPr id="66" name="TextovéPole 65"/>
          <p:cNvSpPr txBox="1"/>
          <p:nvPr/>
        </p:nvSpPr>
        <p:spPr>
          <a:xfrm>
            <a:off x="5010150" y="3803650"/>
            <a:ext cx="26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 smtClean="0">
                <a:latin typeface="Book Antiqua" panose="02040602050305030304" pitchFamily="18" charset="0"/>
              </a:rPr>
              <a:t>x</a:t>
            </a:r>
            <a:endParaRPr lang="cs-CZ" i="1" dirty="0">
              <a:latin typeface="Book Antiqua" panose="0204060205030503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816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3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0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16" grpId="0"/>
      <p:bldP spid="22" grpId="0"/>
      <p:bldP spid="23" grpId="0"/>
      <p:bldP spid="28" grpId="0"/>
      <p:bldP spid="29" grpId="0"/>
      <p:bldP spid="30" grpId="0"/>
      <p:bldP spid="42" grpId="0"/>
      <p:bldP spid="43" grpId="0"/>
      <p:bldP spid="44" grpId="0"/>
      <p:bldP spid="4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250825" y="1285875"/>
            <a:ext cx="8713788" cy="5059507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endParaRPr lang="cs-CZ" sz="1600" dirty="0" smtClean="0"/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sz="3000" dirty="0" smtClean="0">
                <a:sym typeface="Wingdings" pitchFamily="2" charset="2"/>
              </a:rPr>
              <a:t>V Archivu: </a:t>
            </a:r>
            <a:r>
              <a:rPr lang="cs-CZ" sz="3000" dirty="0" smtClean="0">
                <a:solidFill>
                  <a:srgbClr val="FF0000"/>
                </a:solidFill>
                <a:sym typeface="Wingdings" pitchFamily="2" charset="2"/>
              </a:rPr>
              <a:t>světočárou</a:t>
            </a:r>
            <a:r>
              <a:rPr lang="cs-CZ" sz="3000" dirty="0" smtClean="0">
                <a:sym typeface="Wingdings" pitchFamily="2" charset="2"/>
              </a:rPr>
              <a:t> </a:t>
            </a:r>
            <a:r>
              <a:rPr lang="cs-CZ" sz="3000" b="1" dirty="0" smtClean="0">
                <a:sym typeface="Wingdings" pitchFamily="2" charset="2"/>
              </a:rPr>
              <a:t>VČ</a:t>
            </a:r>
            <a:r>
              <a:rPr lang="cs-CZ" sz="3000" dirty="0" smtClean="0">
                <a:sym typeface="Wingdings" pitchFamily="2" charset="2"/>
              </a:rPr>
              <a:t> je přímka</a:t>
            </a:r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sz="3000" dirty="0" smtClean="0">
                <a:sym typeface="Wingdings" pitchFamily="2" charset="2"/>
              </a:rPr>
              <a:t>Inerciální soustavou </a:t>
            </a:r>
            <a:r>
              <a:rPr lang="cs-CZ" sz="3000" dirty="0" smtClean="0">
                <a:solidFill>
                  <a:srgbClr val="FF0000"/>
                </a:solidFill>
                <a:sym typeface="Wingdings" pitchFamily="2" charset="2"/>
              </a:rPr>
              <a:t>není</a:t>
            </a:r>
            <a:r>
              <a:rPr lang="cs-CZ" sz="3000" dirty="0" smtClean="0">
                <a:sym typeface="Wingdings" pitchFamily="2" charset="2"/>
              </a:rPr>
              <a:t> kolotoč nebo </a:t>
            </a:r>
            <a:r>
              <a:rPr lang="cs-CZ" sz="3000" dirty="0" smtClean="0">
                <a:solidFill>
                  <a:srgbClr val="C00000"/>
                </a:solidFill>
                <a:sym typeface="Wingdings" pitchFamily="2" charset="2"/>
              </a:rPr>
              <a:t>brzdící</a:t>
            </a:r>
            <a:r>
              <a:rPr lang="cs-CZ" sz="3000" dirty="0" smtClean="0">
                <a:sym typeface="Wingdings" pitchFamily="2" charset="2"/>
              </a:rPr>
              <a:t> auto: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cs-CZ" sz="3000" dirty="0" smtClean="0">
                <a:sym typeface="Wingdings" pitchFamily="2" charset="2"/>
              </a:rPr>
              <a:t>„Být v klidu“ </a:t>
            </a:r>
            <a:r>
              <a:rPr lang="cs-CZ" sz="3000" dirty="0" smtClean="0">
                <a:sym typeface="Symbol" panose="05050102010706020507" pitchFamily="18" charset="2"/>
              </a:rPr>
              <a:t></a:t>
            </a:r>
            <a:r>
              <a:rPr lang="cs-CZ" sz="3000" dirty="0" smtClean="0">
                <a:sym typeface="Wingdings" pitchFamily="2" charset="2"/>
              </a:rPr>
              <a:t> pevně se držet (nikoli nulová síla)</a:t>
            </a:r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endParaRPr lang="cs-CZ" sz="3000" dirty="0" smtClean="0">
              <a:sym typeface="Wingdings" pitchFamily="2" charset="2"/>
            </a:endParaRPr>
          </a:p>
        </p:txBody>
      </p:sp>
      <p:sp>
        <p:nvSpPr>
          <p:cNvPr id="5" name="Zástupný symbol pro zápatí 4"/>
          <p:cNvSpPr txBox="1">
            <a:spLocks noGrp="1"/>
          </p:cNvSpPr>
          <p:nvPr/>
        </p:nvSpPr>
        <p:spPr>
          <a:xfrm>
            <a:off x="3581400" y="76200"/>
            <a:ext cx="28956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1510" name="Text Box 7"/>
          <p:cNvSpPr txBox="1">
            <a:spLocks noChangeArrowheads="1"/>
          </p:cNvSpPr>
          <p:nvPr/>
        </p:nvSpPr>
        <p:spPr bwMode="auto">
          <a:xfrm>
            <a:off x="1476375" y="476250"/>
            <a:ext cx="63373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sz="4000" b="1" i="1" dirty="0">
                <a:latin typeface="Book Antiqua" pitchFamily="18" charset="0"/>
              </a:rPr>
              <a:t>Inerciální soustava </a:t>
            </a:r>
            <a:r>
              <a:rPr lang="cs-CZ" sz="4000" i="1" dirty="0">
                <a:latin typeface="Book Antiqua" pitchFamily="18" charset="0"/>
              </a:rPr>
              <a:t>S, S’,…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29.3.2021 - U3V </a:t>
            </a:r>
            <a:r>
              <a:rPr lang="cs-CZ" sz="1200" dirty="0" err="1" smtClean="0">
                <a:solidFill>
                  <a:srgbClr val="D38E27"/>
                </a:solidFill>
              </a:rPr>
              <a:t>Rel</a:t>
            </a:r>
            <a:r>
              <a:rPr lang="cs-CZ" sz="1200" dirty="0" smtClean="0">
                <a:solidFill>
                  <a:srgbClr val="D38E27"/>
                </a:solidFill>
              </a:rPr>
              <a:t>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20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20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179388" y="2565400"/>
            <a:ext cx="8229600" cy="360045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Newton:</a:t>
            </a:r>
            <a:r>
              <a:rPr lang="cs-CZ" sz="3000" b="1" i="1" dirty="0" smtClean="0">
                <a:latin typeface="Book Antiqua" pitchFamily="18" charset="0"/>
              </a:rPr>
              <a:t> </a:t>
            </a:r>
            <a:r>
              <a:rPr lang="cs-CZ" sz="3000" dirty="0" smtClean="0">
                <a:latin typeface="Book Antiqua" pitchFamily="18" charset="0"/>
              </a:rPr>
              <a:t>„Hlavní inerciální soustavou“ je </a:t>
            </a:r>
            <a:br>
              <a:rPr lang="cs-CZ" sz="3000" dirty="0" smtClean="0">
                <a:latin typeface="Book Antiqua" pitchFamily="18" charset="0"/>
              </a:rPr>
            </a:br>
            <a:r>
              <a:rPr lang="cs-CZ" sz="3000" b="1" i="1" dirty="0" smtClean="0">
                <a:solidFill>
                  <a:srgbClr val="C00000"/>
                </a:solidFill>
                <a:latin typeface="Book Antiqua" pitchFamily="18" charset="0"/>
              </a:rPr>
              <a:t>absolutní prostor</a:t>
            </a:r>
            <a:r>
              <a:rPr lang="cs-CZ" sz="3000" i="1" dirty="0" smtClean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cs-CZ" sz="3000" dirty="0" smtClean="0">
                <a:latin typeface="Book Antiqua" pitchFamily="18" charset="0"/>
              </a:rPr>
              <a:t>a </a:t>
            </a:r>
            <a:r>
              <a:rPr lang="cs-CZ" sz="3000" b="1" i="1" dirty="0" smtClean="0">
                <a:solidFill>
                  <a:srgbClr val="C00000"/>
                </a:solidFill>
                <a:latin typeface="Book Antiqua" pitchFamily="18" charset="0"/>
              </a:rPr>
              <a:t>absolutní čas</a:t>
            </a:r>
            <a:endParaRPr lang="cs-CZ" sz="3000" b="1" i="1" dirty="0" smtClean="0">
              <a:latin typeface="Book Antiqua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sz="3000" dirty="0" smtClean="0">
                <a:latin typeface="Book Antiqua" pitchFamily="18" charset="0"/>
                <a:sym typeface="Wingdings" pitchFamily="2" charset="2"/>
              </a:rPr>
              <a:t>Ale: Již Galileo věděl, že je-li </a:t>
            </a:r>
            <a:r>
              <a:rPr lang="cs-CZ" sz="3000" i="1" dirty="0" smtClean="0">
                <a:latin typeface="Book Antiqua" pitchFamily="18" charset="0"/>
                <a:sym typeface="Wingdings" pitchFamily="2" charset="2"/>
              </a:rPr>
              <a:t>S </a:t>
            </a:r>
            <a:r>
              <a:rPr lang="cs-CZ" sz="3000" dirty="0" smtClean="0">
                <a:latin typeface="Book Antiqua" pitchFamily="18" charset="0"/>
                <a:sym typeface="Wingdings" pitchFamily="2" charset="2"/>
              </a:rPr>
              <a:t>inerciální a </a:t>
            </a:r>
            <a:r>
              <a:rPr lang="cs-CZ" sz="3000" i="1" dirty="0" smtClean="0">
                <a:latin typeface="Book Antiqua" pitchFamily="18" charset="0"/>
                <a:sym typeface="Wingdings" pitchFamily="2" charset="2"/>
              </a:rPr>
              <a:t>S’</a:t>
            </a:r>
            <a:r>
              <a:rPr lang="cs-CZ" sz="3000" b="1" i="1" dirty="0" smtClean="0">
                <a:latin typeface="Book Antiqua" pitchFamily="18" charset="0"/>
                <a:sym typeface="Wingdings" pitchFamily="2" charset="2"/>
              </a:rPr>
              <a:t> </a:t>
            </a:r>
            <a:r>
              <a:rPr lang="cs-CZ" sz="3000" dirty="0" smtClean="0">
                <a:latin typeface="Book Antiqua" pitchFamily="18" charset="0"/>
                <a:sym typeface="Wingdings" pitchFamily="2" charset="2"/>
              </a:rPr>
              <a:t>se vůči ní pohybuje rovnoměrně přímočaře, pak je také </a:t>
            </a:r>
            <a:r>
              <a:rPr lang="cs-CZ" sz="3000" i="1" dirty="0" smtClean="0">
                <a:latin typeface="Book Antiqua" pitchFamily="18" charset="0"/>
                <a:sym typeface="Wingdings" pitchFamily="2" charset="2"/>
              </a:rPr>
              <a:t>S’ </a:t>
            </a:r>
            <a:r>
              <a:rPr lang="cs-CZ" sz="3000" dirty="0" smtClean="0">
                <a:latin typeface="Book Antiqua" pitchFamily="18" charset="0"/>
                <a:sym typeface="Wingdings" pitchFamily="2" charset="2"/>
              </a:rPr>
              <a:t>inerciální</a:t>
            </a:r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sz="3000" b="1" i="1" dirty="0" smtClean="0">
                <a:solidFill>
                  <a:srgbClr val="CC0000"/>
                </a:solidFill>
                <a:latin typeface="Book Antiqua" pitchFamily="18" charset="0"/>
                <a:sym typeface="Wingdings" pitchFamily="2" charset="2"/>
              </a:rPr>
              <a:t>Einstein:</a:t>
            </a:r>
            <a:r>
              <a:rPr lang="cs-CZ" sz="3000" dirty="0" smtClean="0">
                <a:latin typeface="Book Antiqua" pitchFamily="18" charset="0"/>
                <a:sym typeface="Wingdings" pitchFamily="2" charset="2"/>
              </a:rPr>
              <a:t> </a:t>
            </a:r>
            <a:r>
              <a:rPr lang="cs-CZ" sz="3000" b="1" i="1" dirty="0" smtClean="0">
                <a:solidFill>
                  <a:srgbClr val="0070C0"/>
                </a:solidFill>
                <a:latin typeface="Book Antiqua" pitchFamily="18" charset="0"/>
                <a:sym typeface="Wingdings" pitchFamily="2" charset="2"/>
              </a:rPr>
              <a:t>Všechny </a:t>
            </a:r>
            <a:r>
              <a:rPr lang="cs-CZ" sz="3000" dirty="0" smtClean="0">
                <a:solidFill>
                  <a:srgbClr val="0070C0"/>
                </a:solidFill>
                <a:latin typeface="Book Antiqua" pitchFamily="18" charset="0"/>
                <a:sym typeface="Wingdings" pitchFamily="2" charset="2"/>
              </a:rPr>
              <a:t>inerciální soustavy jsou si zcela rovnoprávné. Žádná nemá zvláštní nárok na označení „absolutní“.</a:t>
            </a:r>
          </a:p>
        </p:txBody>
      </p:sp>
      <p:sp>
        <p:nvSpPr>
          <p:cNvPr id="5" name="Zástupný symbol pro zápatí 4"/>
          <p:cNvSpPr txBox="1">
            <a:spLocks noGrp="1"/>
          </p:cNvSpPr>
          <p:nvPr/>
        </p:nvSpPr>
        <p:spPr>
          <a:xfrm>
            <a:off x="3581400" y="76200"/>
            <a:ext cx="28956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1187450" y="404813"/>
            <a:ext cx="71294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sz="4000" b="1" i="1">
                <a:latin typeface="Book Antiqua" pitchFamily="18" charset="0"/>
              </a:rPr>
              <a:t>První Newtonův zákon (1NZ)</a:t>
            </a:r>
          </a:p>
        </p:txBody>
      </p:sp>
      <p:sp>
        <p:nvSpPr>
          <p:cNvPr id="22535" name="Rectangle 7" descr="5%"/>
          <p:cNvSpPr>
            <a:spLocks noChangeArrowheads="1"/>
          </p:cNvSpPr>
          <p:nvPr/>
        </p:nvSpPr>
        <p:spPr bwMode="auto">
          <a:xfrm>
            <a:off x="971550" y="1412875"/>
            <a:ext cx="7848600" cy="936625"/>
          </a:xfrm>
          <a:prstGeom prst="rect">
            <a:avLst/>
          </a:prstGeom>
          <a:pattFill prst="pct5">
            <a:fgClr>
              <a:schemeClr val="bg1"/>
            </a:fgClr>
            <a:bgClr>
              <a:schemeClr val="accent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cs-CZ" sz="4000" b="1" i="1">
                <a:solidFill>
                  <a:schemeClr val="tx2"/>
                </a:solidFill>
              </a:rPr>
              <a:t>Existuje inerciální soustava.</a:t>
            </a:r>
          </a:p>
        </p:txBody>
      </p:sp>
      <p:sp>
        <p:nvSpPr>
          <p:cNvPr id="8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29.3.2021 - U3V </a:t>
            </a:r>
            <a:r>
              <a:rPr lang="cs-CZ" sz="1200" dirty="0" err="1" smtClean="0">
                <a:solidFill>
                  <a:srgbClr val="D38E27"/>
                </a:solidFill>
              </a:rPr>
              <a:t>Rel</a:t>
            </a:r>
            <a:r>
              <a:rPr lang="cs-CZ" sz="1200" dirty="0" smtClean="0">
                <a:solidFill>
                  <a:srgbClr val="D38E27"/>
                </a:solidFill>
              </a:rPr>
              <a:t>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  <p:sp>
        <p:nvSpPr>
          <p:cNvPr id="9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21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274638" y="2403475"/>
            <a:ext cx="8713787" cy="2820988"/>
          </a:xfrm>
        </p:spPr>
        <p:txBody>
          <a:bodyPr/>
          <a:lstStyle/>
          <a:p>
            <a:pPr marL="609600" indent="-609600" algn="ctr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4000" b="1" i="1" dirty="0" smtClean="0">
                <a:solidFill>
                  <a:srgbClr val="FF0000"/>
                </a:solidFill>
                <a:latin typeface="Book Antiqua" pitchFamily="18" charset="0"/>
                <a:sym typeface="Wingdings" pitchFamily="2" charset="2"/>
              </a:rPr>
              <a:t>1) </a:t>
            </a:r>
            <a:r>
              <a:rPr lang="cs-CZ" altLang="cs-CZ" sz="4000" dirty="0" smtClean="0">
                <a:solidFill>
                  <a:srgbClr val="0070C0"/>
                </a:solidFill>
                <a:latin typeface="Book Antiqua" pitchFamily="18" charset="0"/>
                <a:sym typeface="Wingdings" pitchFamily="2" charset="2"/>
              </a:rPr>
              <a:t>Všechny IS jsou rovnoprávné</a:t>
            </a:r>
          </a:p>
          <a:p>
            <a:pPr marL="609600" indent="-609600" algn="ctr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i="1" dirty="0" smtClean="0">
                <a:latin typeface="Book Antiqua" pitchFamily="18" charset="0"/>
                <a:sym typeface="Wingdings" pitchFamily="2" charset="2"/>
              </a:rPr>
              <a:t>Newton: APČ je jediný (éter!)</a:t>
            </a:r>
          </a:p>
          <a:p>
            <a:pPr marL="609600" indent="-609600" algn="ctr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4000" b="1" i="1" dirty="0" smtClean="0">
                <a:solidFill>
                  <a:srgbClr val="FF0000"/>
                </a:solidFill>
                <a:latin typeface="Book Antiqua" pitchFamily="18" charset="0"/>
                <a:sym typeface="Wingdings" pitchFamily="2" charset="2"/>
              </a:rPr>
              <a:t>2) </a:t>
            </a:r>
            <a:r>
              <a:rPr lang="cs-CZ" altLang="cs-CZ" sz="4000" dirty="0" smtClean="0">
                <a:solidFill>
                  <a:srgbClr val="0070C0"/>
                </a:solidFill>
                <a:latin typeface="Book Antiqua" pitchFamily="18" charset="0"/>
                <a:sym typeface="Wingdings" pitchFamily="2" charset="2"/>
              </a:rPr>
              <a:t>Co má světelnou rychlost </a:t>
            </a:r>
            <a:r>
              <a:rPr lang="cs-CZ" altLang="cs-CZ" sz="4000" i="1" dirty="0" smtClean="0">
                <a:solidFill>
                  <a:srgbClr val="0070C0"/>
                </a:solidFill>
                <a:latin typeface="Book Antiqua" pitchFamily="18" charset="0"/>
                <a:sym typeface="Wingdings" pitchFamily="2" charset="2"/>
              </a:rPr>
              <a:t>c</a:t>
            </a:r>
            <a:r>
              <a:rPr lang="cs-CZ" altLang="cs-CZ" sz="4000" dirty="0" smtClean="0">
                <a:solidFill>
                  <a:srgbClr val="0070C0"/>
                </a:solidFill>
                <a:latin typeface="Book Antiqua" pitchFamily="18" charset="0"/>
                <a:sym typeface="Wingdings" pitchFamily="2" charset="2"/>
              </a:rPr>
              <a:t> </a:t>
            </a:r>
            <a:br>
              <a:rPr lang="cs-CZ" altLang="cs-CZ" sz="4000" dirty="0" smtClean="0">
                <a:solidFill>
                  <a:srgbClr val="0070C0"/>
                </a:solidFill>
                <a:latin typeface="Book Antiqua" pitchFamily="18" charset="0"/>
                <a:sym typeface="Wingdings" pitchFamily="2" charset="2"/>
              </a:rPr>
            </a:br>
            <a:r>
              <a:rPr lang="cs-CZ" altLang="cs-CZ" sz="4000" dirty="0" smtClean="0">
                <a:solidFill>
                  <a:srgbClr val="0070C0"/>
                </a:solidFill>
                <a:latin typeface="Book Antiqua" pitchFamily="18" charset="0"/>
                <a:sym typeface="Wingdings" pitchFamily="2" charset="2"/>
              </a:rPr>
              <a:t>v jedné IS, má ji v každé IS</a:t>
            </a:r>
          </a:p>
          <a:p>
            <a:pPr marL="609600" indent="-609600" algn="ctr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i="1" dirty="0">
                <a:latin typeface="Book Antiqua" pitchFamily="18" charset="0"/>
                <a:sym typeface="Wingdings" pitchFamily="2" charset="2"/>
              </a:rPr>
              <a:t>Newton: </a:t>
            </a:r>
            <a:r>
              <a:rPr lang="cs-CZ" altLang="cs-CZ" i="1" dirty="0" smtClean="0">
                <a:latin typeface="Book Antiqua" pitchFamily="18" charset="0"/>
                <a:sym typeface="Wingdings" pitchFamily="2" charset="2"/>
              </a:rPr>
              <a:t>společná současnost (c </a:t>
            </a:r>
            <a:r>
              <a:rPr lang="cs-CZ" altLang="cs-CZ" i="1" dirty="0">
                <a:latin typeface="Book Antiqua" pitchFamily="18" charset="0"/>
                <a:sym typeface="Wingdings" pitchFamily="2" charset="2"/>
              </a:rPr>
              <a:t>= </a:t>
            </a:r>
            <a:r>
              <a:rPr lang="cs-CZ" altLang="cs-CZ" i="1" dirty="0" smtClean="0">
                <a:latin typeface="Book Antiqua" pitchFamily="18" charset="0"/>
                <a:sym typeface="Wingdings" pitchFamily="2" charset="2"/>
              </a:rPr>
              <a:t>∞)</a:t>
            </a:r>
            <a:endParaRPr lang="cs-CZ" altLang="cs-CZ" i="1" dirty="0" smtClean="0">
              <a:solidFill>
                <a:srgbClr val="0070C0"/>
              </a:solidFill>
              <a:latin typeface="Book Antiqua" pitchFamily="18" charset="0"/>
              <a:sym typeface="Wingdings" pitchFamily="2" charset="2"/>
            </a:endParaRPr>
          </a:p>
        </p:txBody>
      </p:sp>
      <p:sp>
        <p:nvSpPr>
          <p:cNvPr id="5" name="Zástupný symbol pro zápatí 4"/>
          <p:cNvSpPr txBox="1">
            <a:spLocks noGrp="1"/>
          </p:cNvSpPr>
          <p:nvPr/>
        </p:nvSpPr>
        <p:spPr>
          <a:xfrm>
            <a:off x="3581400" y="76200"/>
            <a:ext cx="28956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13B76456-2262-42B9-85C8-B4578D216ED0}" type="slidenum">
              <a:rPr lang="cs-CZ" sz="1200">
                <a:solidFill>
                  <a:schemeClr val="accent1">
                    <a:shade val="75000"/>
                  </a:schemeClr>
                </a:solidFill>
                <a:cs typeface="+mn-cs"/>
              </a:rPr>
              <a:pPr algn="r">
                <a:defRPr/>
              </a:pPr>
              <a:t>22</a:t>
            </a:fld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23557" name="Text Box 7"/>
          <p:cNvSpPr txBox="1">
            <a:spLocks noChangeArrowheads="1"/>
          </p:cNvSpPr>
          <p:nvPr/>
        </p:nvSpPr>
        <p:spPr bwMode="auto">
          <a:xfrm>
            <a:off x="2633229" y="344632"/>
            <a:ext cx="385069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4000" b="1" i="1" dirty="0">
                <a:solidFill>
                  <a:schemeClr val="tx1"/>
                </a:solidFill>
                <a:latin typeface="Book Antiqua" pitchFamily="18" charset="0"/>
              </a:rPr>
              <a:t>Dva pilíře </a:t>
            </a:r>
            <a:r>
              <a:rPr lang="cs-CZ" altLang="cs-CZ" sz="4000" b="1" i="1" dirty="0" smtClean="0">
                <a:solidFill>
                  <a:schemeClr val="tx1"/>
                </a:solidFill>
                <a:latin typeface="Book Antiqua" pitchFamily="18" charset="0"/>
              </a:rPr>
              <a:t>STR</a:t>
            </a:r>
            <a:endParaRPr lang="en-US" altLang="cs-CZ" sz="4000" i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6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29.3.2021 - U3V </a:t>
            </a:r>
            <a:r>
              <a:rPr lang="cs-CZ" sz="1200" dirty="0" err="1" smtClean="0">
                <a:solidFill>
                  <a:srgbClr val="D38E27"/>
                </a:solidFill>
              </a:rPr>
              <a:t>Rel</a:t>
            </a:r>
            <a:r>
              <a:rPr lang="cs-CZ" sz="1200" dirty="0" smtClean="0">
                <a:solidFill>
                  <a:srgbClr val="D38E27"/>
                </a:solidFill>
              </a:rPr>
              <a:t>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98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/>
          </p:cNvSpPr>
          <p:nvPr>
            <p:ph type="title"/>
          </p:nvPr>
        </p:nvSpPr>
        <p:spPr bwMode="auto">
          <a:xfrm>
            <a:off x="1150938" y="457200"/>
            <a:ext cx="7840662" cy="838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cs-CZ" sz="4000" b="1" i="1" cap="none" dirty="0" smtClean="0">
                <a:solidFill>
                  <a:schemeClr val="tx1"/>
                </a:solidFill>
                <a:effectLst/>
                <a:latin typeface="Book Antiqua" pitchFamily="18" charset="0"/>
              </a:rPr>
              <a:t>Porovnání teorií s experimenty</a:t>
            </a:r>
            <a:endParaRPr lang="en-US" sz="4000" b="1" i="1" cap="none" dirty="0" smtClean="0">
              <a:solidFill>
                <a:schemeClr val="tx1"/>
              </a:solidFill>
              <a:effectLst/>
              <a:latin typeface="Book Antiqua" pitchFamily="18" charset="0"/>
            </a:endParaRPr>
          </a:p>
        </p:txBody>
      </p:sp>
      <p:sp>
        <p:nvSpPr>
          <p:cNvPr id="4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29.3.2021 - U3V </a:t>
            </a:r>
            <a:r>
              <a:rPr lang="cs-CZ" sz="1200" dirty="0" err="1" smtClean="0">
                <a:solidFill>
                  <a:srgbClr val="D38E27"/>
                </a:solidFill>
              </a:rPr>
              <a:t>Rel</a:t>
            </a:r>
            <a:r>
              <a:rPr lang="cs-CZ" sz="1200" dirty="0" smtClean="0">
                <a:solidFill>
                  <a:srgbClr val="D38E27"/>
                </a:solidFill>
              </a:rPr>
              <a:t>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3168592"/>
              </p:ext>
            </p:extLst>
          </p:nvPr>
        </p:nvGraphicFramePr>
        <p:xfrm>
          <a:off x="772357" y="1463674"/>
          <a:ext cx="7812726" cy="5132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Acrobat Document" r:id="rId4" imgW="5346587" imgH="3778135" progId="AcroExch.Document.11">
                  <p:embed/>
                </p:oleObj>
              </mc:Choice>
              <mc:Fallback>
                <p:oleObj name="Acrobat Document" r:id="rId4" imgW="5346587" imgH="377813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2357" y="1463674"/>
                        <a:ext cx="7812726" cy="5132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150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22300" y="1459341"/>
            <a:ext cx="8367780" cy="1575959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Jak číst Archiv, aby: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rovnoměrný pohyb zůstal rovnoměrným?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světelná rychlost </a:t>
            </a:r>
            <a:r>
              <a:rPr lang="cs-CZ" i="1" dirty="0" smtClean="0">
                <a:solidFill>
                  <a:srgbClr val="FF0000"/>
                </a:solidFill>
                <a:latin typeface="Book Antiqua" pitchFamily="18" charset="0"/>
              </a:rPr>
              <a:t>c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 se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</a:rPr>
              <a:t>zachovávala ?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2592766" y="418811"/>
            <a:ext cx="3607078" cy="65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Zpět k Archivu</a:t>
            </a:r>
            <a:endParaRPr lang="cs-CZ" sz="4000" b="1" i="1" dirty="0">
              <a:solidFill>
                <a:srgbClr val="09FF0F"/>
              </a:solidFill>
              <a:latin typeface="Book Antiqua" pitchFamily="18" charset="0"/>
            </a:endParaRP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24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5" name="Přímá spojnice 34"/>
          <p:cNvCxnSpPr/>
          <p:nvPr/>
        </p:nvCxnSpPr>
        <p:spPr>
          <a:xfrm flipV="1">
            <a:off x="1992313" y="6604975"/>
            <a:ext cx="5302250" cy="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 flipV="1">
            <a:off x="2130498" y="5978474"/>
            <a:ext cx="52451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Přímá spojnice 40"/>
          <p:cNvCxnSpPr/>
          <p:nvPr/>
        </p:nvCxnSpPr>
        <p:spPr>
          <a:xfrm flipV="1">
            <a:off x="1878965" y="5010454"/>
            <a:ext cx="52324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Přímá spojnice 41"/>
          <p:cNvCxnSpPr/>
          <p:nvPr/>
        </p:nvCxnSpPr>
        <p:spPr>
          <a:xfrm flipV="1">
            <a:off x="2017713" y="4365834"/>
            <a:ext cx="527685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Přímá spojnice 43"/>
          <p:cNvCxnSpPr/>
          <p:nvPr/>
        </p:nvCxnSpPr>
        <p:spPr>
          <a:xfrm flipV="1">
            <a:off x="2070735" y="5333191"/>
            <a:ext cx="5283200" cy="1905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Přímá spojnice 44"/>
          <p:cNvCxnSpPr/>
          <p:nvPr/>
        </p:nvCxnSpPr>
        <p:spPr>
          <a:xfrm flipV="1">
            <a:off x="1907335" y="4688571"/>
            <a:ext cx="5264150" cy="1905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Přímá spojnice 55"/>
          <p:cNvCxnSpPr/>
          <p:nvPr/>
        </p:nvCxnSpPr>
        <p:spPr>
          <a:xfrm flipV="1">
            <a:off x="2055177" y="6295784"/>
            <a:ext cx="5302250" cy="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Přímá spojnice 57"/>
          <p:cNvCxnSpPr/>
          <p:nvPr/>
        </p:nvCxnSpPr>
        <p:spPr>
          <a:xfrm flipV="1">
            <a:off x="1854219" y="5671063"/>
            <a:ext cx="52324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Přímá spojnice se šipkou 58"/>
          <p:cNvCxnSpPr/>
          <p:nvPr/>
        </p:nvCxnSpPr>
        <p:spPr>
          <a:xfrm flipV="1">
            <a:off x="4706302" y="4010741"/>
            <a:ext cx="9385" cy="2594234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Přímá spojnice se šipkou 59"/>
          <p:cNvCxnSpPr/>
          <p:nvPr/>
        </p:nvCxnSpPr>
        <p:spPr>
          <a:xfrm flipV="1">
            <a:off x="5025722" y="4010741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Přímá spojnice se šipkou 70"/>
          <p:cNvCxnSpPr/>
          <p:nvPr/>
        </p:nvCxnSpPr>
        <p:spPr>
          <a:xfrm flipV="1">
            <a:off x="5345972" y="3975574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Přímá spojnice se šipkou 71"/>
          <p:cNvCxnSpPr/>
          <p:nvPr/>
        </p:nvCxnSpPr>
        <p:spPr>
          <a:xfrm flipV="1">
            <a:off x="5665392" y="3975574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Přímá spojnice se šipkou 72"/>
          <p:cNvCxnSpPr/>
          <p:nvPr/>
        </p:nvCxnSpPr>
        <p:spPr>
          <a:xfrm flipV="1">
            <a:off x="5984621" y="4002057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Přímá spojnice se šipkou 73"/>
          <p:cNvCxnSpPr/>
          <p:nvPr/>
        </p:nvCxnSpPr>
        <p:spPr>
          <a:xfrm flipV="1">
            <a:off x="6304871" y="3966890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Přímá spojnice se šipkou 74"/>
          <p:cNvCxnSpPr/>
          <p:nvPr/>
        </p:nvCxnSpPr>
        <p:spPr>
          <a:xfrm flipV="1">
            <a:off x="6624291" y="3966890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Přímá spojnice se šipkou 75"/>
          <p:cNvCxnSpPr/>
          <p:nvPr/>
        </p:nvCxnSpPr>
        <p:spPr>
          <a:xfrm flipV="1">
            <a:off x="2787483" y="4045908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Přímá spojnice se šipkou 76"/>
          <p:cNvCxnSpPr/>
          <p:nvPr/>
        </p:nvCxnSpPr>
        <p:spPr>
          <a:xfrm flipV="1">
            <a:off x="3107733" y="4010741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Přímá spojnice se šipkou 77"/>
          <p:cNvCxnSpPr/>
          <p:nvPr/>
        </p:nvCxnSpPr>
        <p:spPr>
          <a:xfrm flipV="1">
            <a:off x="3427153" y="4010741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Přímá spojnice se šipkou 78"/>
          <p:cNvCxnSpPr/>
          <p:nvPr/>
        </p:nvCxnSpPr>
        <p:spPr>
          <a:xfrm flipV="1">
            <a:off x="3746382" y="4037224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Přímá spojnice se šipkou 79"/>
          <p:cNvCxnSpPr/>
          <p:nvPr/>
        </p:nvCxnSpPr>
        <p:spPr>
          <a:xfrm flipV="1">
            <a:off x="4066632" y="4002057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Přímá spojnice se šipkou 80"/>
          <p:cNvCxnSpPr/>
          <p:nvPr/>
        </p:nvCxnSpPr>
        <p:spPr>
          <a:xfrm flipV="1">
            <a:off x="4386052" y="4002057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ovéPole 17"/>
          <p:cNvSpPr txBox="1"/>
          <p:nvPr/>
        </p:nvSpPr>
        <p:spPr>
          <a:xfrm>
            <a:off x="4610303" y="3757816"/>
            <a:ext cx="280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t</a:t>
            </a:r>
            <a:endParaRPr lang="cs-CZ" sz="1200" i="1" dirty="0">
              <a:solidFill>
                <a:srgbClr val="0070C0"/>
              </a:solidFill>
              <a:latin typeface="Book Antiqua" panose="02040602050305030304" pitchFamily="18" charset="0"/>
            </a:endParaRPr>
          </a:p>
        </p:txBody>
      </p:sp>
      <p:sp>
        <p:nvSpPr>
          <p:cNvPr id="82" name="TextovéPole 81"/>
          <p:cNvSpPr txBox="1"/>
          <p:nvPr/>
        </p:nvSpPr>
        <p:spPr>
          <a:xfrm>
            <a:off x="7141970" y="5299174"/>
            <a:ext cx="573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>
                <a:solidFill>
                  <a:srgbClr val="0070C0"/>
                </a:solidFill>
                <a:latin typeface="Book Antiqua" panose="02040602050305030304" pitchFamily="18" charset="0"/>
              </a:rPr>
              <a:t>x</a:t>
            </a:r>
          </a:p>
        </p:txBody>
      </p:sp>
      <p:sp>
        <p:nvSpPr>
          <p:cNvPr id="48" name="TextovéPole 47">
            <a:extLst>
              <a:ext uri="{FF2B5EF4-FFF2-40B4-BE49-F238E27FC236}">
                <a16:creationId xmlns="" xmlns:a16="http://schemas.microsoft.com/office/drawing/2014/main" id="{E77B3F15-482B-4982-BBCB-9ADE6AAEC48E}"/>
              </a:ext>
            </a:extLst>
          </p:cNvPr>
          <p:cNvSpPr txBox="1"/>
          <p:nvPr/>
        </p:nvSpPr>
        <p:spPr>
          <a:xfrm>
            <a:off x="4493632" y="5325017"/>
            <a:ext cx="4609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842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5073" y="1294241"/>
            <a:ext cx="8677707" cy="501810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„Lidské míry“: světlo těsně u „</a:t>
            </a:r>
            <a:r>
              <a:rPr lang="cs-CZ" sz="2000" u="sng" dirty="0">
                <a:solidFill>
                  <a:schemeClr val="tx1"/>
                </a:solidFill>
                <a:latin typeface="Bahnschrift SemiBold" panose="020B0502040204020203" pitchFamily="34" charset="0"/>
                <a:sym typeface="Wingdings" panose="05000000000000000000" pitchFamily="2" charset="2"/>
              </a:rPr>
              <a:t>T</a:t>
            </a:r>
            <a:r>
              <a:rPr lang="cs-CZ" sz="2000" dirty="0">
                <a:solidFill>
                  <a:schemeClr val="tx1"/>
                </a:solidFill>
                <a:latin typeface="Bahnschrift SemiBold" panose="020B0502040204020203" pitchFamily="34" charset="0"/>
                <a:sym typeface="Wingdings" panose="05000000000000000000" pitchFamily="2" charset="2"/>
              </a:rPr>
              <a:t>E</a:t>
            </a:r>
            <a:r>
              <a:rPr lang="cs-CZ" sz="2000" u="sng" dirty="0">
                <a:solidFill>
                  <a:schemeClr val="tx1"/>
                </a:solidFill>
                <a:latin typeface="Bahnschrift SemiBold" panose="020B0502040204020203" pitchFamily="34" charset="0"/>
                <a:sym typeface="Wingdings" panose="05000000000000000000" pitchFamily="2" charset="2"/>
              </a:rPr>
              <a:t>Ď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“ (0 s)</a:t>
            </a:r>
            <a:endParaRPr lang="cs-CZ" dirty="0">
              <a:solidFill>
                <a:schemeClr val="tx1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Něco lepšího?</a:t>
            </a:r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endParaRPr lang="cs-CZ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1341816" y="431511"/>
            <a:ext cx="637706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Novoty pro STR - </a:t>
            </a:r>
            <a:r>
              <a:rPr lang="cs-CZ" sz="4000" b="1" i="1" dirty="0">
                <a:solidFill>
                  <a:srgbClr val="09FF0F"/>
                </a:solidFill>
                <a:latin typeface="Book Antiqua" pitchFamily="18" charset="0"/>
              </a:rPr>
              <a:t>formální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25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cxnSp>
        <p:nvCxnSpPr>
          <p:cNvPr id="35" name="Přímá spojnice 34"/>
          <p:cNvCxnSpPr/>
          <p:nvPr/>
        </p:nvCxnSpPr>
        <p:spPr>
          <a:xfrm flipV="1">
            <a:off x="2055813" y="5398475"/>
            <a:ext cx="5302250" cy="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 flipV="1">
            <a:off x="2193998" y="4771974"/>
            <a:ext cx="52451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Přímá spojnice 40"/>
          <p:cNvCxnSpPr/>
          <p:nvPr/>
        </p:nvCxnSpPr>
        <p:spPr>
          <a:xfrm flipV="1">
            <a:off x="1942465" y="3803954"/>
            <a:ext cx="52324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Přímá spojnice 41"/>
          <p:cNvCxnSpPr/>
          <p:nvPr/>
        </p:nvCxnSpPr>
        <p:spPr>
          <a:xfrm flipV="1">
            <a:off x="2081213" y="3159334"/>
            <a:ext cx="527685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Přímá spojnice 43"/>
          <p:cNvCxnSpPr/>
          <p:nvPr/>
        </p:nvCxnSpPr>
        <p:spPr>
          <a:xfrm flipV="1">
            <a:off x="2134235" y="4126691"/>
            <a:ext cx="5283200" cy="1905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Přímá spojnice 44"/>
          <p:cNvCxnSpPr/>
          <p:nvPr/>
        </p:nvCxnSpPr>
        <p:spPr>
          <a:xfrm flipV="1">
            <a:off x="1970835" y="3482071"/>
            <a:ext cx="5264150" cy="1905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Přímá spojnice 55"/>
          <p:cNvCxnSpPr/>
          <p:nvPr/>
        </p:nvCxnSpPr>
        <p:spPr>
          <a:xfrm flipV="1">
            <a:off x="2118677" y="5089284"/>
            <a:ext cx="5302250" cy="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Přímá spojnice 57"/>
          <p:cNvCxnSpPr/>
          <p:nvPr/>
        </p:nvCxnSpPr>
        <p:spPr>
          <a:xfrm flipV="1">
            <a:off x="1917719" y="4464563"/>
            <a:ext cx="52324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Přímá spojnice se šipkou 58"/>
          <p:cNvCxnSpPr/>
          <p:nvPr/>
        </p:nvCxnSpPr>
        <p:spPr>
          <a:xfrm flipV="1">
            <a:off x="4769802" y="2804241"/>
            <a:ext cx="9385" cy="2594234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Přímá spojnice se šipkou 59"/>
          <p:cNvCxnSpPr/>
          <p:nvPr/>
        </p:nvCxnSpPr>
        <p:spPr>
          <a:xfrm flipV="1">
            <a:off x="5089222" y="2804241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V="1">
            <a:off x="3236599" y="2578816"/>
            <a:ext cx="3116891" cy="308318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římá spojnice se šipkou 69"/>
          <p:cNvCxnSpPr/>
          <p:nvPr/>
        </p:nvCxnSpPr>
        <p:spPr>
          <a:xfrm flipH="1" flipV="1">
            <a:off x="3329538" y="2675726"/>
            <a:ext cx="2974021" cy="30089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Přímá spojnice se šipkou 70"/>
          <p:cNvCxnSpPr/>
          <p:nvPr/>
        </p:nvCxnSpPr>
        <p:spPr>
          <a:xfrm flipV="1">
            <a:off x="5409472" y="2769074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Přímá spojnice se šipkou 71"/>
          <p:cNvCxnSpPr/>
          <p:nvPr/>
        </p:nvCxnSpPr>
        <p:spPr>
          <a:xfrm flipV="1">
            <a:off x="5728892" y="2769074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Přímá spojnice se šipkou 72"/>
          <p:cNvCxnSpPr/>
          <p:nvPr/>
        </p:nvCxnSpPr>
        <p:spPr>
          <a:xfrm flipV="1">
            <a:off x="6048121" y="2795557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Přímá spojnice se šipkou 73"/>
          <p:cNvCxnSpPr/>
          <p:nvPr/>
        </p:nvCxnSpPr>
        <p:spPr>
          <a:xfrm flipV="1">
            <a:off x="6368371" y="2760390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Přímá spojnice se šipkou 74"/>
          <p:cNvCxnSpPr/>
          <p:nvPr/>
        </p:nvCxnSpPr>
        <p:spPr>
          <a:xfrm flipV="1">
            <a:off x="6687791" y="2760390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Přímá spojnice se šipkou 75"/>
          <p:cNvCxnSpPr/>
          <p:nvPr/>
        </p:nvCxnSpPr>
        <p:spPr>
          <a:xfrm flipV="1">
            <a:off x="2850983" y="2839408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Přímá spojnice se šipkou 76"/>
          <p:cNvCxnSpPr/>
          <p:nvPr/>
        </p:nvCxnSpPr>
        <p:spPr>
          <a:xfrm flipV="1">
            <a:off x="3171233" y="2804241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Přímá spojnice se šipkou 77"/>
          <p:cNvCxnSpPr/>
          <p:nvPr/>
        </p:nvCxnSpPr>
        <p:spPr>
          <a:xfrm flipV="1">
            <a:off x="3490653" y="2804241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Přímá spojnice se šipkou 78"/>
          <p:cNvCxnSpPr/>
          <p:nvPr/>
        </p:nvCxnSpPr>
        <p:spPr>
          <a:xfrm flipV="1">
            <a:off x="3809882" y="2830724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Přímá spojnice se šipkou 79"/>
          <p:cNvCxnSpPr/>
          <p:nvPr/>
        </p:nvCxnSpPr>
        <p:spPr>
          <a:xfrm flipV="1">
            <a:off x="4130132" y="2795557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Přímá spojnice se šipkou 80"/>
          <p:cNvCxnSpPr/>
          <p:nvPr/>
        </p:nvCxnSpPr>
        <p:spPr>
          <a:xfrm flipV="1">
            <a:off x="4449552" y="2795557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ovéPole 17"/>
          <p:cNvSpPr txBox="1"/>
          <p:nvPr/>
        </p:nvSpPr>
        <p:spPr>
          <a:xfrm>
            <a:off x="4673803" y="2551316"/>
            <a:ext cx="280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t</a:t>
            </a:r>
            <a:endParaRPr lang="cs-CZ" sz="1200" i="1" dirty="0">
              <a:solidFill>
                <a:srgbClr val="0070C0"/>
              </a:solidFill>
              <a:latin typeface="Book Antiqua" panose="02040602050305030304" pitchFamily="18" charset="0"/>
            </a:endParaRPr>
          </a:p>
        </p:txBody>
      </p:sp>
      <p:sp>
        <p:nvSpPr>
          <p:cNvPr id="82" name="TextovéPole 81"/>
          <p:cNvSpPr txBox="1"/>
          <p:nvPr/>
        </p:nvSpPr>
        <p:spPr>
          <a:xfrm>
            <a:off x="7205470" y="4092674"/>
            <a:ext cx="573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>
                <a:solidFill>
                  <a:srgbClr val="0070C0"/>
                </a:solidFill>
                <a:latin typeface="Book Antiqua" panose="02040602050305030304" pitchFamily="18" charset="0"/>
              </a:rPr>
              <a:t>x</a:t>
            </a:r>
          </a:p>
        </p:txBody>
      </p:sp>
      <p:cxnSp>
        <p:nvCxnSpPr>
          <p:cNvPr id="46" name="Přímá spojnice se šipkou 45">
            <a:extLst>
              <a:ext uri="{FF2B5EF4-FFF2-40B4-BE49-F238E27FC236}">
                <a16:creationId xmlns="" xmlns:a16="http://schemas.microsoft.com/office/drawing/2014/main" id="{2919D990-1722-455D-9540-180CDD672DB1}"/>
              </a:ext>
            </a:extLst>
          </p:cNvPr>
          <p:cNvCxnSpPr>
            <a:cxnSpLocks/>
          </p:cNvCxnSpPr>
          <p:nvPr/>
        </p:nvCxnSpPr>
        <p:spPr>
          <a:xfrm flipV="1">
            <a:off x="2005781" y="3687097"/>
            <a:ext cx="5272548" cy="94389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nice se šipkou 50">
            <a:extLst>
              <a:ext uri="{FF2B5EF4-FFF2-40B4-BE49-F238E27FC236}">
                <a16:creationId xmlns="" xmlns:a16="http://schemas.microsoft.com/office/drawing/2014/main" id="{0AB18A35-2823-4109-926B-B31840002125}"/>
              </a:ext>
            </a:extLst>
          </p:cNvPr>
          <p:cNvCxnSpPr>
            <a:cxnSpLocks/>
          </p:cNvCxnSpPr>
          <p:nvPr/>
        </p:nvCxnSpPr>
        <p:spPr>
          <a:xfrm flipH="1" flipV="1">
            <a:off x="2013156" y="3664975"/>
            <a:ext cx="5287296" cy="89965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ovéPole 30">
            <a:extLst>
              <a:ext uri="{FF2B5EF4-FFF2-40B4-BE49-F238E27FC236}">
                <a16:creationId xmlns="" xmlns:a16="http://schemas.microsoft.com/office/drawing/2014/main" id="{473B8FBB-9C04-441C-8F45-620D1A2EB151}"/>
              </a:ext>
            </a:extLst>
          </p:cNvPr>
          <p:cNvSpPr txBox="1"/>
          <p:nvPr/>
        </p:nvSpPr>
        <p:spPr>
          <a:xfrm>
            <a:off x="4572000" y="3569109"/>
            <a:ext cx="6415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u="sng" dirty="0"/>
              <a:t>1 s</a:t>
            </a:r>
          </a:p>
        </p:txBody>
      </p:sp>
      <p:sp>
        <p:nvSpPr>
          <p:cNvPr id="47" name="TextovéPole 46">
            <a:extLst>
              <a:ext uri="{FF2B5EF4-FFF2-40B4-BE49-F238E27FC236}">
                <a16:creationId xmlns="" xmlns:a16="http://schemas.microsoft.com/office/drawing/2014/main" id="{69D4E640-2BF1-4AE0-8B20-C8F7F270FF67}"/>
              </a:ext>
            </a:extLst>
          </p:cNvPr>
          <p:cNvSpPr txBox="1"/>
          <p:nvPr/>
        </p:nvSpPr>
        <p:spPr>
          <a:xfrm>
            <a:off x="9144000" y="3998450"/>
            <a:ext cx="13052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/>
              <a:t>|</a:t>
            </a:r>
          </a:p>
          <a:p>
            <a:r>
              <a:rPr lang="cs-CZ" sz="1400" dirty="0"/>
              <a:t>300 000  km</a:t>
            </a:r>
          </a:p>
        </p:txBody>
      </p:sp>
      <p:sp>
        <p:nvSpPr>
          <p:cNvPr id="68" name="TextovéPole 67">
            <a:extLst>
              <a:ext uri="{FF2B5EF4-FFF2-40B4-BE49-F238E27FC236}">
                <a16:creationId xmlns="" xmlns:a16="http://schemas.microsoft.com/office/drawing/2014/main" id="{77E9CA0E-F62E-4691-82D0-F2A345FF7853}"/>
              </a:ext>
            </a:extLst>
          </p:cNvPr>
          <p:cNvSpPr txBox="1"/>
          <p:nvPr/>
        </p:nvSpPr>
        <p:spPr>
          <a:xfrm>
            <a:off x="4975123" y="3898311"/>
            <a:ext cx="707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|</a:t>
            </a:r>
          </a:p>
          <a:p>
            <a:r>
              <a:rPr lang="cs-CZ" sz="1400" dirty="0"/>
              <a:t>1 km</a:t>
            </a:r>
          </a:p>
        </p:txBody>
      </p:sp>
      <p:sp>
        <p:nvSpPr>
          <p:cNvPr id="48" name="TextovéPole 47">
            <a:extLst>
              <a:ext uri="{FF2B5EF4-FFF2-40B4-BE49-F238E27FC236}">
                <a16:creationId xmlns="" xmlns:a16="http://schemas.microsoft.com/office/drawing/2014/main" id="{E77B3F15-482B-4982-BBCB-9ADE6AAEC48E}"/>
              </a:ext>
            </a:extLst>
          </p:cNvPr>
          <p:cNvSpPr txBox="1"/>
          <p:nvPr/>
        </p:nvSpPr>
        <p:spPr>
          <a:xfrm>
            <a:off x="4557132" y="4118517"/>
            <a:ext cx="4609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0</a:t>
            </a:r>
          </a:p>
        </p:txBody>
      </p:sp>
      <p:cxnSp>
        <p:nvCxnSpPr>
          <p:cNvPr id="50" name="Přímá spojnice se šipkou 49">
            <a:extLst>
              <a:ext uri="{FF2B5EF4-FFF2-40B4-BE49-F238E27FC236}">
                <a16:creationId xmlns="" xmlns:a16="http://schemas.microsoft.com/office/drawing/2014/main" id="{455CE4DD-5FA8-4CD6-A7FD-556E8D3FC078}"/>
              </a:ext>
            </a:extLst>
          </p:cNvPr>
          <p:cNvCxnSpPr/>
          <p:nvPr/>
        </p:nvCxnSpPr>
        <p:spPr>
          <a:xfrm>
            <a:off x="2022088" y="4133386"/>
            <a:ext cx="5783766" cy="0"/>
          </a:xfrm>
          <a:prstGeom prst="straightConnector1">
            <a:avLst/>
          </a:prstGeom>
          <a:ln>
            <a:headEnd type="triangle"/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TextovéPole 51">
            <a:extLst>
              <a:ext uri="{FF2B5EF4-FFF2-40B4-BE49-F238E27FC236}">
                <a16:creationId xmlns="" xmlns:a16="http://schemas.microsoft.com/office/drawing/2014/main" id="{058B934B-2B79-4AD0-BDFA-B30071204DC5}"/>
              </a:ext>
            </a:extLst>
          </p:cNvPr>
          <p:cNvSpPr txBox="1"/>
          <p:nvPr/>
        </p:nvSpPr>
        <p:spPr>
          <a:xfrm>
            <a:off x="288968" y="1277594"/>
            <a:ext cx="8482362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32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Měřítko pro </a:t>
            </a:r>
            <a:r>
              <a:rPr lang="cs-CZ" sz="3200" dirty="0">
                <a:solidFill>
                  <a:srgbClr val="09FF0F"/>
                </a:solidFill>
                <a:latin typeface="Book Antiqua" pitchFamily="18" charset="0"/>
                <a:sym typeface="Wingdings" panose="05000000000000000000" pitchFamily="2" charset="2"/>
              </a:rPr>
              <a:t>čas i délku</a:t>
            </a:r>
            <a:r>
              <a:rPr lang="cs-CZ" sz="32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:  </a:t>
            </a:r>
            <a:r>
              <a:rPr lang="cs-CZ" sz="3200" i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t → T = </a:t>
            </a:r>
            <a:r>
              <a:rPr lang="cs-CZ" sz="3200" i="1" dirty="0" err="1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ct</a:t>
            </a:r>
            <a:endParaRPr lang="cs-CZ" sz="3200" i="1" dirty="0">
              <a:solidFill>
                <a:schemeClr val="tx1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r>
              <a:rPr lang="cs-CZ" sz="3200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světelná </a:t>
            </a:r>
            <a:r>
              <a:rPr lang="cs-CZ" sz="32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rychlost = </a:t>
            </a:r>
            <a:r>
              <a:rPr lang="cs-CZ" sz="3200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1</a:t>
            </a:r>
            <a:endParaRPr lang="cs-CZ" dirty="0"/>
          </a:p>
        </p:txBody>
      </p:sp>
      <p:sp>
        <p:nvSpPr>
          <p:cNvPr id="53" name="TextovéPole 52">
            <a:extLst>
              <a:ext uri="{FF2B5EF4-FFF2-40B4-BE49-F238E27FC236}">
                <a16:creationId xmlns="" xmlns:a16="http://schemas.microsoft.com/office/drawing/2014/main" id="{1AD8DBF1-E38E-4FAD-B453-0F6AEF08859A}"/>
              </a:ext>
            </a:extLst>
          </p:cNvPr>
          <p:cNvSpPr txBox="1"/>
          <p:nvPr/>
        </p:nvSpPr>
        <p:spPr>
          <a:xfrm>
            <a:off x="4643937" y="2520736"/>
            <a:ext cx="267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i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T</a:t>
            </a:r>
            <a:endParaRPr lang="cs-CZ" sz="1400" i="1" dirty="0">
              <a:solidFill>
                <a:srgbClr val="0070C0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4577315" y="3572540"/>
            <a:ext cx="7070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/>
              <a:t>1 rok</a:t>
            </a:r>
            <a:endParaRPr lang="cs-CZ" sz="1400" dirty="0"/>
          </a:p>
        </p:txBody>
      </p:sp>
      <p:sp>
        <p:nvSpPr>
          <p:cNvPr id="57" name="TextovéPole 56"/>
          <p:cNvSpPr txBox="1"/>
          <p:nvPr/>
        </p:nvSpPr>
        <p:spPr>
          <a:xfrm>
            <a:off x="4890976" y="4136066"/>
            <a:ext cx="10526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/>
              <a:t>1 svět. rok</a:t>
            </a:r>
            <a:endParaRPr lang="cs-CZ" sz="14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637953" y="2115877"/>
            <a:ext cx="69377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eaLnBrk="1" hangingPunct="1">
              <a:lnSpc>
                <a:spcPct val="90000"/>
              </a:lnSpc>
              <a:defRPr/>
            </a:pPr>
            <a:r>
              <a:rPr lang="cs-CZ" sz="3200" dirty="0" smtClean="0">
                <a:latin typeface="Book Antiqua" pitchFamily="18" charset="0"/>
                <a:sym typeface="Wingdings" panose="05000000000000000000" pitchFamily="2" charset="2"/>
              </a:rPr>
              <a:t>(např. </a:t>
            </a:r>
            <a:r>
              <a:rPr lang="en-US" sz="3200" dirty="0" smtClean="0">
                <a:latin typeface="Book Antiqua" pitchFamily="18" charset="0"/>
                <a:sym typeface="Wingdings" panose="05000000000000000000" pitchFamily="2" charset="2"/>
              </a:rPr>
              <a:t>1 </a:t>
            </a:r>
            <a:r>
              <a:rPr lang="cs-CZ" sz="3200" dirty="0">
                <a:latin typeface="Book Antiqua" pitchFamily="18" charset="0"/>
                <a:sym typeface="Wingdings" panose="05000000000000000000" pitchFamily="2" charset="2"/>
              </a:rPr>
              <a:t>rok a </a:t>
            </a:r>
            <a:r>
              <a:rPr lang="en-US" sz="3200" dirty="0">
                <a:latin typeface="Book Antiqua" pitchFamily="18" charset="0"/>
                <a:sym typeface="Wingdings" panose="05000000000000000000" pitchFamily="2" charset="2"/>
              </a:rPr>
              <a:t>1 </a:t>
            </a:r>
            <a:r>
              <a:rPr lang="cs-CZ" sz="3200" dirty="0">
                <a:latin typeface="Book Antiqua" pitchFamily="18" charset="0"/>
                <a:sym typeface="Wingdings" panose="05000000000000000000" pitchFamily="2" charset="2"/>
              </a:rPr>
              <a:t>světelný rok)</a:t>
            </a:r>
          </a:p>
        </p:txBody>
      </p:sp>
      <p:sp>
        <p:nvSpPr>
          <p:cNvPr id="2" name="TextovéPole 1"/>
          <p:cNvSpPr txBox="1"/>
          <p:nvPr/>
        </p:nvSpPr>
        <p:spPr>
          <a:xfrm>
            <a:off x="717631" y="5752618"/>
            <a:ext cx="79228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>
                <a:latin typeface="Book Antiqua" panose="02040602050305030304" pitchFamily="18" charset="0"/>
              </a:rPr>
              <a:t>v dalším užíváme všude jen čas </a:t>
            </a:r>
            <a:r>
              <a:rPr lang="cs-CZ" sz="2000" b="1" i="1" dirty="0" smtClean="0">
                <a:latin typeface="Book Antiqua" panose="02040602050305030304" pitchFamily="18" charset="0"/>
              </a:rPr>
              <a:t>T = </a:t>
            </a:r>
            <a:r>
              <a:rPr lang="cs-CZ" sz="2000" b="1" i="1" dirty="0" err="1" smtClean="0">
                <a:latin typeface="Book Antiqua" panose="02040602050305030304" pitchFamily="18" charset="0"/>
              </a:rPr>
              <a:t>ct</a:t>
            </a:r>
            <a:r>
              <a:rPr lang="cs-CZ" sz="2000" b="1" i="1" dirty="0" smtClean="0">
                <a:latin typeface="Book Antiqua" panose="02040602050305030304" pitchFamily="18" charset="0"/>
              </a:rPr>
              <a:t> </a:t>
            </a:r>
            <a:r>
              <a:rPr lang="cs-CZ" sz="2000" dirty="0" smtClean="0">
                <a:latin typeface="Book Antiqua" panose="02040602050305030304" pitchFamily="18" charset="0"/>
              </a:rPr>
              <a:t>(v </a:t>
            </a:r>
            <a:r>
              <a:rPr lang="cs-CZ" sz="2000" dirty="0" err="1" smtClean="0">
                <a:latin typeface="Book Antiqua" panose="02040602050305030304" pitchFamily="18" charset="0"/>
              </a:rPr>
              <a:t>odb</a:t>
            </a:r>
            <a:r>
              <a:rPr lang="cs-CZ" sz="2000" dirty="0" smtClean="0">
                <a:latin typeface="Book Antiqua" panose="02040602050305030304" pitchFamily="18" charset="0"/>
              </a:rPr>
              <a:t>. literatuře </a:t>
            </a:r>
            <a:r>
              <a:rPr lang="cs-CZ" sz="2000" i="1" dirty="0" smtClean="0">
                <a:latin typeface="Book Antiqua" panose="02040602050305030304" pitchFamily="18" charset="0"/>
              </a:rPr>
              <a:t>x</a:t>
            </a:r>
            <a:r>
              <a:rPr lang="cs-CZ" sz="2000" baseline="-25000" dirty="0" smtClean="0">
                <a:latin typeface="Book Antiqua" panose="02040602050305030304" pitchFamily="18" charset="0"/>
              </a:rPr>
              <a:t>0</a:t>
            </a:r>
            <a:r>
              <a:rPr lang="cs-CZ" sz="2000" dirty="0" smtClean="0">
                <a:latin typeface="Book Antiqua" panose="02040602050305030304" pitchFamily="18" charset="0"/>
              </a:rPr>
              <a:t> nebo </a:t>
            </a:r>
            <a:r>
              <a:rPr lang="cs-CZ" sz="2000" i="1" dirty="0" smtClean="0">
                <a:latin typeface="Book Antiqua" panose="02040602050305030304" pitchFamily="18" charset="0"/>
              </a:rPr>
              <a:t>x</a:t>
            </a:r>
            <a:r>
              <a:rPr lang="cs-CZ" sz="2000" baseline="-25000" dirty="0" smtClean="0">
                <a:latin typeface="Book Antiqua" panose="02040602050305030304" pitchFamily="18" charset="0"/>
              </a:rPr>
              <a:t>4</a:t>
            </a:r>
            <a:r>
              <a:rPr lang="cs-CZ" sz="2000" dirty="0" smtClean="0">
                <a:latin typeface="Book Antiqua" panose="02040602050305030304" pitchFamily="18" charset="0"/>
              </a:rPr>
              <a:t>)</a:t>
            </a:r>
            <a:endParaRPr lang="cs-CZ" sz="2000" dirty="0">
              <a:latin typeface="Book Antiqua" panose="0204060205030503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69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0162 L -0.03403 0.00023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3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48148E-6 L -0.28159 0.00208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8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00"/>
                            </p:stCondLst>
                            <p:childTnLst>
                              <p:par>
                                <p:cTn id="10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1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0"/>
                            </p:stCondLst>
                            <p:childTnLst>
                              <p:par>
                                <p:cTn id="12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3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300"/>
                            </p:stCondLst>
                            <p:childTnLst>
                              <p:par>
                                <p:cTn id="1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300"/>
                            </p:stCondLst>
                            <p:childTnLst>
                              <p:par>
                                <p:cTn id="1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3" grpId="2" build="p"/>
      <p:bldP spid="18" grpId="0" build="allAtOnce"/>
      <p:bldP spid="31" grpId="0"/>
      <p:bldP spid="31" grpId="1"/>
      <p:bldP spid="47" grpId="0"/>
      <p:bldP spid="47" grpId="1"/>
      <p:bldP spid="47" grpId="2"/>
      <p:bldP spid="68" grpId="0"/>
      <p:bldP spid="68" grpId="1"/>
      <p:bldP spid="68" grpId="2"/>
      <p:bldP spid="52" grpId="0"/>
      <p:bldP spid="53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2770" y="1294241"/>
            <a:ext cx="8677707" cy="5018103"/>
          </a:xfr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K dané rychlosti přítele se 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mění:</a:t>
            </a:r>
            <a:endParaRPr lang="cs-CZ" dirty="0">
              <a:solidFill>
                <a:schemeClr val="tx1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cs-CZ" dirty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měřítko + + </a:t>
            </a:r>
            <a:r>
              <a:rPr lang="cs-CZ" dirty="0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+ </a:t>
            </a:r>
            <a:r>
              <a:rPr lang="cs-CZ" sz="2000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(dilatace času)</a:t>
            </a:r>
            <a:endParaRPr lang="cs-CZ" sz="2000" dirty="0">
              <a:solidFill>
                <a:schemeClr val="tx1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cs-CZ" dirty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současnost - - - - </a:t>
            </a:r>
            <a:r>
              <a:rPr lang="cs-CZ" sz="2000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(symetricky kolem </a:t>
            </a:r>
            <a:r>
              <a:rPr lang="cs-CZ" sz="2000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světla; </a:t>
            </a:r>
            <a:r>
              <a:rPr lang="cs-CZ" sz="2000" i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c</a:t>
            </a:r>
            <a:r>
              <a:rPr lang="cs-CZ" sz="2000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; kontrakce délek)</a:t>
            </a:r>
            <a:endParaRPr lang="cs-CZ" sz="2000" dirty="0">
              <a:solidFill>
                <a:schemeClr val="tx1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cs-CZ" dirty="0">
              <a:solidFill>
                <a:schemeClr val="tx1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endParaRPr lang="cs-CZ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1113216" y="383020"/>
            <a:ext cx="68034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Novoty pro STR - </a:t>
            </a:r>
            <a:r>
              <a:rPr lang="cs-CZ" sz="4000" b="1" i="1" dirty="0">
                <a:solidFill>
                  <a:srgbClr val="09FF0F"/>
                </a:solidFill>
                <a:latin typeface="Book Antiqua" pitchFamily="18" charset="0"/>
              </a:rPr>
              <a:t>opravdové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26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2" name="Obdélníkový bublinový popisek 21"/>
          <p:cNvSpPr>
            <a:spLocks noChangeArrowheads="1"/>
          </p:cNvSpPr>
          <p:nvPr/>
        </p:nvSpPr>
        <p:spPr bwMode="auto">
          <a:xfrm>
            <a:off x="5918201" y="-3040318"/>
            <a:ext cx="438150" cy="285750"/>
          </a:xfrm>
          <a:prstGeom prst="wedgeRectCallout">
            <a:avLst>
              <a:gd name="adj1" fmla="val -36773"/>
              <a:gd name="adj2" fmla="val -79722"/>
            </a:avLst>
          </a:prstGeom>
          <a:solidFill>
            <a:srgbClr val="FFFFFF"/>
          </a:solidFill>
          <a:ln w="12700">
            <a:solidFill>
              <a:srgbClr val="70AD47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Obdélníkový bublinový popisek 22"/>
          <p:cNvSpPr>
            <a:spLocks noChangeArrowheads="1"/>
          </p:cNvSpPr>
          <p:nvPr/>
        </p:nvSpPr>
        <p:spPr bwMode="auto">
          <a:xfrm>
            <a:off x="1274763" y="-2114805"/>
            <a:ext cx="5180013" cy="3048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-3	-2	-1	0	 1	 2	 3	 4	 5	dráha </a:t>
            </a:r>
            <a:r>
              <a:rPr kumimoji="0" lang="cs-CZ" altLang="cs-CZ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Obdélníkový bublinový popisek 23"/>
          <p:cNvSpPr>
            <a:spLocks noChangeArrowheads="1"/>
          </p:cNvSpPr>
          <p:nvPr/>
        </p:nvSpPr>
        <p:spPr bwMode="auto">
          <a:xfrm>
            <a:off x="2825751" y="-231324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Obdélníkový bublinový popisek 24"/>
          <p:cNvSpPr>
            <a:spLocks noChangeArrowheads="1"/>
          </p:cNvSpPr>
          <p:nvPr/>
        </p:nvSpPr>
        <p:spPr bwMode="auto">
          <a:xfrm>
            <a:off x="2794001" y="-192589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Obdélníkový bublinový popisek 25"/>
          <p:cNvSpPr>
            <a:spLocks noChangeArrowheads="1"/>
          </p:cNvSpPr>
          <p:nvPr/>
        </p:nvSpPr>
        <p:spPr bwMode="auto">
          <a:xfrm>
            <a:off x="2794001" y="-170364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bdélníkový bublinový popisek 26"/>
          <p:cNvSpPr>
            <a:spLocks noChangeArrowheads="1"/>
          </p:cNvSpPr>
          <p:nvPr/>
        </p:nvSpPr>
        <p:spPr bwMode="auto">
          <a:xfrm>
            <a:off x="2787651" y="-1492505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-3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Obdélníkový bublinový popisek 27"/>
          <p:cNvSpPr>
            <a:spLocks noChangeArrowheads="1"/>
          </p:cNvSpPr>
          <p:nvPr/>
        </p:nvSpPr>
        <p:spPr bwMode="auto">
          <a:xfrm>
            <a:off x="2787651" y="-1282955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-4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Obdélníkový bublinový popisek 29"/>
          <p:cNvSpPr>
            <a:spLocks noChangeArrowheads="1"/>
          </p:cNvSpPr>
          <p:nvPr/>
        </p:nvSpPr>
        <p:spPr bwMode="auto">
          <a:xfrm>
            <a:off x="2844801" y="-254978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Obdélníkový bublinový popisek 30"/>
          <p:cNvSpPr>
            <a:spLocks noChangeArrowheads="1"/>
          </p:cNvSpPr>
          <p:nvPr/>
        </p:nvSpPr>
        <p:spPr bwMode="auto">
          <a:xfrm>
            <a:off x="2851151" y="-2741868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Obdélníkový bublinový popisek 31"/>
          <p:cNvSpPr>
            <a:spLocks noChangeArrowheads="1"/>
          </p:cNvSpPr>
          <p:nvPr/>
        </p:nvSpPr>
        <p:spPr bwMode="auto">
          <a:xfrm>
            <a:off x="2857501" y="-2951418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Obdélníkový bublinový popisek 32"/>
          <p:cNvSpPr>
            <a:spLocks noChangeArrowheads="1"/>
          </p:cNvSpPr>
          <p:nvPr/>
        </p:nvSpPr>
        <p:spPr bwMode="auto">
          <a:xfrm>
            <a:off x="2576513" y="-3160968"/>
            <a:ext cx="611188" cy="28575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čas </a:t>
            </a:r>
            <a:r>
              <a:rPr kumimoji="0" lang="cs-CZ" altLang="cs-CZ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5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Obdélníkový bublinový popisek 36"/>
          <p:cNvSpPr>
            <a:spLocks noChangeArrowheads="1"/>
          </p:cNvSpPr>
          <p:nvPr/>
        </p:nvSpPr>
        <p:spPr bwMode="auto">
          <a:xfrm>
            <a:off x="5303838" y="-1579818"/>
            <a:ext cx="428625" cy="250825"/>
          </a:xfrm>
          <a:prstGeom prst="wedgeRectCallout">
            <a:avLst>
              <a:gd name="adj1" fmla="val -44736"/>
              <a:gd name="adj2" fmla="val 80347"/>
            </a:avLst>
          </a:prstGeom>
          <a:noFill/>
          <a:ln w="12700">
            <a:solidFill>
              <a:srgbClr val="BF8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rgbClr val="BF8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Obdélníkový bublinový popisek 14"/>
          <p:cNvSpPr>
            <a:spLocks noChangeArrowheads="1"/>
          </p:cNvSpPr>
          <p:nvPr/>
        </p:nvSpPr>
        <p:spPr bwMode="auto">
          <a:xfrm>
            <a:off x="2982913" y="-293713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4,2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Obdélníkový bublinový popisek 28"/>
          <p:cNvSpPr>
            <a:spLocks noChangeArrowheads="1"/>
          </p:cNvSpPr>
          <p:nvPr/>
        </p:nvSpPr>
        <p:spPr bwMode="auto">
          <a:xfrm>
            <a:off x="4719638" y="-194018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4,1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5" name="Přímá spojnice 34"/>
          <p:cNvCxnSpPr/>
          <p:nvPr/>
        </p:nvCxnSpPr>
        <p:spPr>
          <a:xfrm flipV="1">
            <a:off x="1984093" y="6124618"/>
            <a:ext cx="5302250" cy="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 flipV="1">
            <a:off x="2122278" y="5498117"/>
            <a:ext cx="52451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Přímá spojnice 40"/>
          <p:cNvCxnSpPr/>
          <p:nvPr/>
        </p:nvCxnSpPr>
        <p:spPr>
          <a:xfrm flipV="1">
            <a:off x="1870745" y="4530097"/>
            <a:ext cx="52324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Přímá spojnice 41"/>
          <p:cNvCxnSpPr/>
          <p:nvPr/>
        </p:nvCxnSpPr>
        <p:spPr>
          <a:xfrm flipV="1">
            <a:off x="2009493" y="3885477"/>
            <a:ext cx="527685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Přímá spojnice 43"/>
          <p:cNvCxnSpPr/>
          <p:nvPr/>
        </p:nvCxnSpPr>
        <p:spPr>
          <a:xfrm flipV="1">
            <a:off x="2062515" y="4852834"/>
            <a:ext cx="5283200" cy="19050"/>
          </a:xfrm>
          <a:prstGeom prst="line">
            <a:avLst/>
          </a:prstGeom>
          <a:ln w="28575">
            <a:solidFill>
              <a:srgbClr val="0070C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Přímá spojnice 44"/>
          <p:cNvCxnSpPr/>
          <p:nvPr/>
        </p:nvCxnSpPr>
        <p:spPr>
          <a:xfrm flipV="1">
            <a:off x="1854870" y="4208214"/>
            <a:ext cx="5264150" cy="1905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Přímá spojnice 55"/>
          <p:cNvCxnSpPr/>
          <p:nvPr/>
        </p:nvCxnSpPr>
        <p:spPr>
          <a:xfrm flipV="1">
            <a:off x="2046957" y="5815427"/>
            <a:ext cx="5302250" cy="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Přímá spojnice 57"/>
          <p:cNvCxnSpPr/>
          <p:nvPr/>
        </p:nvCxnSpPr>
        <p:spPr>
          <a:xfrm flipV="1">
            <a:off x="1845999" y="5190706"/>
            <a:ext cx="52324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Přímá spojnice se šipkou 58"/>
          <p:cNvCxnSpPr/>
          <p:nvPr/>
        </p:nvCxnSpPr>
        <p:spPr>
          <a:xfrm flipV="1">
            <a:off x="4698082" y="3530384"/>
            <a:ext cx="9385" cy="2594234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Přímá spojnice se šipkou 59"/>
          <p:cNvCxnSpPr/>
          <p:nvPr/>
        </p:nvCxnSpPr>
        <p:spPr>
          <a:xfrm flipV="1">
            <a:off x="5017502" y="3530384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V="1">
            <a:off x="3164879" y="3304959"/>
            <a:ext cx="3116891" cy="308318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římá spojnice se šipkou 69"/>
          <p:cNvCxnSpPr/>
          <p:nvPr/>
        </p:nvCxnSpPr>
        <p:spPr>
          <a:xfrm flipH="1" flipV="1">
            <a:off x="3257818" y="3401869"/>
            <a:ext cx="2974021" cy="30089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Přímá spojnice se šipkou 70"/>
          <p:cNvCxnSpPr/>
          <p:nvPr/>
        </p:nvCxnSpPr>
        <p:spPr>
          <a:xfrm flipV="1">
            <a:off x="5337752" y="3495217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Přímá spojnice se šipkou 71"/>
          <p:cNvCxnSpPr/>
          <p:nvPr/>
        </p:nvCxnSpPr>
        <p:spPr>
          <a:xfrm flipV="1">
            <a:off x="5657172" y="3495217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Přímá spojnice se šipkou 72"/>
          <p:cNvCxnSpPr/>
          <p:nvPr/>
        </p:nvCxnSpPr>
        <p:spPr>
          <a:xfrm flipV="1">
            <a:off x="5976401" y="3521700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Přímá spojnice se šipkou 73"/>
          <p:cNvCxnSpPr/>
          <p:nvPr/>
        </p:nvCxnSpPr>
        <p:spPr>
          <a:xfrm flipV="1">
            <a:off x="6296651" y="3486533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Přímá spojnice se šipkou 74"/>
          <p:cNvCxnSpPr/>
          <p:nvPr/>
        </p:nvCxnSpPr>
        <p:spPr>
          <a:xfrm flipV="1">
            <a:off x="6616071" y="3486533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Přímá spojnice se šipkou 75"/>
          <p:cNvCxnSpPr/>
          <p:nvPr/>
        </p:nvCxnSpPr>
        <p:spPr>
          <a:xfrm flipV="1">
            <a:off x="2779263" y="3565551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Přímá spojnice se šipkou 76"/>
          <p:cNvCxnSpPr/>
          <p:nvPr/>
        </p:nvCxnSpPr>
        <p:spPr>
          <a:xfrm flipV="1">
            <a:off x="3099513" y="3530384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Přímá spojnice se šipkou 77"/>
          <p:cNvCxnSpPr/>
          <p:nvPr/>
        </p:nvCxnSpPr>
        <p:spPr>
          <a:xfrm flipV="1">
            <a:off x="3418933" y="3530384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Přímá spojnice se šipkou 78"/>
          <p:cNvCxnSpPr/>
          <p:nvPr/>
        </p:nvCxnSpPr>
        <p:spPr>
          <a:xfrm flipV="1">
            <a:off x="3738162" y="3556867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Přímá spojnice se šipkou 79"/>
          <p:cNvCxnSpPr/>
          <p:nvPr/>
        </p:nvCxnSpPr>
        <p:spPr>
          <a:xfrm flipV="1">
            <a:off x="4058412" y="3521700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Přímá spojnice se šipkou 80"/>
          <p:cNvCxnSpPr/>
          <p:nvPr/>
        </p:nvCxnSpPr>
        <p:spPr>
          <a:xfrm flipV="1">
            <a:off x="4377832" y="3521700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 flipV="1">
            <a:off x="3928780" y="3304959"/>
            <a:ext cx="1566582" cy="3105885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/>
          <p:nvPr/>
        </p:nvCxnSpPr>
        <p:spPr>
          <a:xfrm>
            <a:off x="4840939" y="4439772"/>
            <a:ext cx="150159" cy="6947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římá spojnice 53"/>
          <p:cNvCxnSpPr/>
          <p:nvPr/>
        </p:nvCxnSpPr>
        <p:spPr>
          <a:xfrm>
            <a:off x="5035838" y="4046733"/>
            <a:ext cx="150159" cy="6947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nice 54"/>
          <p:cNvCxnSpPr/>
          <p:nvPr/>
        </p:nvCxnSpPr>
        <p:spPr>
          <a:xfrm>
            <a:off x="5228270" y="3644873"/>
            <a:ext cx="150159" cy="6947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nice 56"/>
          <p:cNvCxnSpPr/>
          <p:nvPr/>
        </p:nvCxnSpPr>
        <p:spPr>
          <a:xfrm>
            <a:off x="4043047" y="6034073"/>
            <a:ext cx="150159" cy="6947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nice 60"/>
          <p:cNvCxnSpPr/>
          <p:nvPr/>
        </p:nvCxnSpPr>
        <p:spPr>
          <a:xfrm>
            <a:off x="4234815" y="5631684"/>
            <a:ext cx="150159" cy="6947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římá spojnice 61"/>
          <p:cNvCxnSpPr/>
          <p:nvPr/>
        </p:nvCxnSpPr>
        <p:spPr>
          <a:xfrm>
            <a:off x="4430378" y="5239174"/>
            <a:ext cx="150159" cy="6947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>
            <a:cxnSpLocks/>
          </p:cNvCxnSpPr>
          <p:nvPr/>
        </p:nvCxnSpPr>
        <p:spPr>
          <a:xfrm>
            <a:off x="1865971" y="4839629"/>
            <a:ext cx="5791200" cy="1"/>
          </a:xfrm>
          <a:prstGeom prst="line">
            <a:avLst/>
          </a:prstGeom>
          <a:ln w="28575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nice 30"/>
          <p:cNvCxnSpPr/>
          <p:nvPr/>
        </p:nvCxnSpPr>
        <p:spPr>
          <a:xfrm>
            <a:off x="5070772" y="4583142"/>
            <a:ext cx="63371" cy="14766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nice 62"/>
          <p:cNvCxnSpPr/>
          <p:nvPr/>
        </p:nvCxnSpPr>
        <p:spPr>
          <a:xfrm>
            <a:off x="5465395" y="4381768"/>
            <a:ext cx="63371" cy="14766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římá spojnice 63"/>
          <p:cNvCxnSpPr/>
          <p:nvPr/>
        </p:nvCxnSpPr>
        <p:spPr>
          <a:xfrm>
            <a:off x="5870038" y="4197376"/>
            <a:ext cx="63371" cy="14766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nice 64"/>
          <p:cNvCxnSpPr/>
          <p:nvPr/>
        </p:nvCxnSpPr>
        <p:spPr>
          <a:xfrm>
            <a:off x="6264661" y="3996002"/>
            <a:ext cx="63371" cy="14766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Přímá spojnice 65"/>
          <p:cNvCxnSpPr/>
          <p:nvPr/>
        </p:nvCxnSpPr>
        <p:spPr>
          <a:xfrm>
            <a:off x="3078883" y="5584437"/>
            <a:ext cx="63371" cy="14766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nice 66"/>
          <p:cNvCxnSpPr/>
          <p:nvPr/>
        </p:nvCxnSpPr>
        <p:spPr>
          <a:xfrm>
            <a:off x="3473506" y="5383063"/>
            <a:ext cx="63371" cy="14766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Přímá spojnice 67"/>
          <p:cNvCxnSpPr/>
          <p:nvPr/>
        </p:nvCxnSpPr>
        <p:spPr>
          <a:xfrm>
            <a:off x="3878149" y="5198671"/>
            <a:ext cx="63371" cy="14766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nice 68"/>
          <p:cNvCxnSpPr/>
          <p:nvPr/>
        </p:nvCxnSpPr>
        <p:spPr>
          <a:xfrm>
            <a:off x="4272772" y="4997297"/>
            <a:ext cx="63371" cy="14766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nice 32"/>
          <p:cNvCxnSpPr/>
          <p:nvPr/>
        </p:nvCxnSpPr>
        <p:spPr>
          <a:xfrm>
            <a:off x="4647918" y="4542797"/>
            <a:ext cx="127818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Přímá spojnice 81"/>
          <p:cNvCxnSpPr/>
          <p:nvPr/>
        </p:nvCxnSpPr>
        <p:spPr>
          <a:xfrm>
            <a:off x="4647918" y="4221612"/>
            <a:ext cx="127818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Přímá spojnice 82"/>
          <p:cNvCxnSpPr/>
          <p:nvPr/>
        </p:nvCxnSpPr>
        <p:spPr>
          <a:xfrm>
            <a:off x="4647918" y="3898177"/>
            <a:ext cx="127818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Přímá spojnice 83"/>
          <p:cNvCxnSpPr/>
          <p:nvPr/>
        </p:nvCxnSpPr>
        <p:spPr>
          <a:xfrm>
            <a:off x="4643558" y="5202098"/>
            <a:ext cx="127818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Přímá spojnice 84"/>
          <p:cNvCxnSpPr/>
          <p:nvPr/>
        </p:nvCxnSpPr>
        <p:spPr>
          <a:xfrm>
            <a:off x="4634173" y="5508483"/>
            <a:ext cx="127818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Přímá spojnice 85"/>
          <p:cNvCxnSpPr/>
          <p:nvPr/>
        </p:nvCxnSpPr>
        <p:spPr>
          <a:xfrm>
            <a:off x="4634173" y="5809946"/>
            <a:ext cx="127818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Přímá spojnice 86">
            <a:extLst>
              <a:ext uri="{FF2B5EF4-FFF2-40B4-BE49-F238E27FC236}">
                <a16:creationId xmlns="" xmlns:a16="http://schemas.microsoft.com/office/drawing/2014/main" id="{BECDFE9C-2452-4E99-AA50-6D0ED9B29D7D}"/>
              </a:ext>
            </a:extLst>
          </p:cNvPr>
          <p:cNvCxnSpPr>
            <a:cxnSpLocks/>
          </p:cNvCxnSpPr>
          <p:nvPr/>
        </p:nvCxnSpPr>
        <p:spPr>
          <a:xfrm flipV="1">
            <a:off x="2267415" y="3776546"/>
            <a:ext cx="4646341" cy="2282283"/>
          </a:xfrm>
          <a:prstGeom prst="line">
            <a:avLst/>
          </a:prstGeom>
          <a:ln w="28575">
            <a:solidFill>
              <a:srgbClr val="CC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ovéPole 5"/>
          <p:cNvSpPr txBox="1"/>
          <p:nvPr/>
        </p:nvSpPr>
        <p:spPr>
          <a:xfrm>
            <a:off x="7689552" y="3633052"/>
            <a:ext cx="1208971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cs-CZ" sz="19200" b="1" i="1" dirty="0">
                <a:solidFill>
                  <a:srgbClr val="FF0000"/>
                </a:solidFill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897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600"/>
                            </p:stCondLst>
                            <p:childTnLst>
                              <p:par>
                                <p:cTn id="8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100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600"/>
                            </p:stCondLst>
                            <p:childTnLst>
                              <p:par>
                                <p:cTn id="9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6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1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1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200"/>
                            </p:stCondLst>
                            <p:childTnLst>
                              <p:par>
                                <p:cTn id="124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400"/>
                            </p:stCondLst>
                            <p:childTnLst>
                              <p:par>
                                <p:cTn id="127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600"/>
                            </p:stCondLst>
                            <p:childTnLst>
                              <p:par>
                                <p:cTn id="13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800"/>
                            </p:stCondLst>
                            <p:childTnLst>
                              <p:par>
                                <p:cTn id="133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000"/>
                            </p:stCondLst>
                            <p:childTnLst>
                              <p:par>
                                <p:cTn id="136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6" dur="3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800"/>
                            </p:stCondLst>
                            <p:childTnLst>
                              <p:par>
                                <p:cTn id="148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9" dur="1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0" dur="1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1" dur="1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1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5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6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Obdélník 92"/>
          <p:cNvSpPr/>
          <p:nvPr/>
        </p:nvSpPr>
        <p:spPr>
          <a:xfrm>
            <a:off x="1896140" y="5141047"/>
            <a:ext cx="5236535" cy="127924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bdélník 14"/>
          <p:cNvSpPr/>
          <p:nvPr/>
        </p:nvSpPr>
        <p:spPr>
          <a:xfrm>
            <a:off x="1903228" y="3854302"/>
            <a:ext cx="5236535" cy="127301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2770" y="1294241"/>
            <a:ext cx="8677707" cy="501810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Klasická mechanika zná (k bodu   )</a:t>
            </a:r>
            <a:endParaRPr lang="cs-CZ" i="1" dirty="0">
              <a:solidFill>
                <a:srgbClr val="FFFF00"/>
              </a:solidFill>
              <a:latin typeface="Bahnschrift SemiBold" panose="020B0502040204020203" pitchFamily="34" charset="0"/>
              <a:sym typeface="Wingdings" panose="05000000000000000000" pitchFamily="2" charset="2"/>
            </a:endParaRP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absolutní </a:t>
            </a:r>
            <a:r>
              <a:rPr lang="cs-CZ" b="1" dirty="0">
                <a:solidFill>
                  <a:srgbClr val="C00000"/>
                </a:solidFill>
                <a:latin typeface="Book Antiqua" pitchFamily="18" charset="0"/>
                <a:sym typeface="Wingdings" panose="05000000000000000000" pitchFamily="2" charset="2"/>
              </a:rPr>
              <a:t>budoucnost</a:t>
            </a: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cs-CZ" sz="1800" b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(lze najít světočáru … bude </a:t>
            </a:r>
            <a:r>
              <a:rPr lang="cs-CZ" sz="1800" b="1" dirty="0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tady</a:t>
            </a:r>
            <a:r>
              <a:rPr lang="cs-CZ" sz="1800" b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) </a:t>
            </a:r>
            <a:r>
              <a:rPr lang="cs-CZ" sz="1800" b="1" i="1" dirty="0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T</a:t>
            </a:r>
            <a:r>
              <a:rPr lang="cs-CZ" sz="1800" b="1" dirty="0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&gt;</a:t>
            </a:r>
            <a:r>
              <a:rPr lang="cs-CZ" sz="1800" b="1" i="1" dirty="0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T</a:t>
            </a:r>
            <a:r>
              <a:rPr lang="cs-CZ" sz="1800" b="1" baseline="-25000" dirty="0" smtClean="0">
                <a:solidFill>
                  <a:srgbClr val="C00000"/>
                </a:solidFill>
                <a:latin typeface="Book Antiqua" pitchFamily="18" charset="0"/>
                <a:sym typeface="Wingdings" panose="05000000000000000000" pitchFamily="2" charset="2"/>
              </a:rPr>
              <a:t>0</a:t>
            </a:r>
            <a:endParaRPr lang="cs-CZ" sz="1800" b="1" baseline="-25000" dirty="0">
              <a:solidFill>
                <a:srgbClr val="C00000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absolutní </a:t>
            </a:r>
            <a:r>
              <a:rPr lang="cs-CZ" b="1" dirty="0">
                <a:solidFill>
                  <a:srgbClr val="C00000"/>
                </a:solidFill>
                <a:latin typeface="Book Antiqua" pitchFamily="18" charset="0"/>
                <a:sym typeface="Wingdings" panose="05000000000000000000" pitchFamily="2" charset="2"/>
              </a:rPr>
              <a:t>minulost</a:t>
            </a: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  </a:t>
            </a:r>
            <a:r>
              <a:rPr lang="cs-CZ" sz="1800" b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(lze najít světočáru </a:t>
            </a:r>
            <a:r>
              <a:rPr lang="cs-CZ" sz="1800" b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… bylo </a:t>
            </a:r>
            <a:r>
              <a:rPr lang="cs-CZ" sz="1800" b="1" dirty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tady</a:t>
            </a:r>
            <a:r>
              <a:rPr lang="cs-CZ" sz="1800" b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) </a:t>
            </a:r>
            <a:r>
              <a:rPr lang="cs-CZ" sz="1800" b="1" i="1" dirty="0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T‘</a:t>
            </a:r>
            <a:r>
              <a:rPr lang="cs-CZ" sz="1800" b="1" dirty="0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&lt;</a:t>
            </a:r>
            <a:r>
              <a:rPr lang="cs-CZ" sz="1800" b="1" i="1" dirty="0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T</a:t>
            </a:r>
            <a:r>
              <a:rPr lang="cs-CZ" sz="1800" b="1" baseline="-25000" dirty="0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0</a:t>
            </a:r>
            <a:endParaRPr lang="cs-CZ" sz="1800" b="1" dirty="0">
              <a:solidFill>
                <a:srgbClr val="FF0000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r>
              <a:rPr lang="cs-CZ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absolutní </a:t>
            </a:r>
            <a:r>
              <a:rPr lang="cs-CZ" b="1" dirty="0">
                <a:solidFill>
                  <a:srgbClr val="C00000"/>
                </a:solidFill>
                <a:latin typeface="Book Antiqua" pitchFamily="18" charset="0"/>
                <a:sym typeface="Wingdings" panose="05000000000000000000" pitchFamily="2" charset="2"/>
              </a:rPr>
              <a:t>přítomnost</a:t>
            </a:r>
            <a:r>
              <a:rPr lang="cs-CZ" sz="1800" b="1" dirty="0">
                <a:solidFill>
                  <a:srgbClr val="C00000"/>
                </a:solidFill>
                <a:latin typeface="Book Antiqua" pitchFamily="18" charset="0"/>
                <a:sym typeface="Wingdings" panose="05000000000000000000" pitchFamily="2" charset="2"/>
              </a:rPr>
              <a:t>   </a:t>
            </a:r>
            <a:r>
              <a:rPr lang="cs-CZ" sz="1800" b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(současnice </a:t>
            </a:r>
            <a:r>
              <a:rPr lang="cs-CZ" sz="1800" b="1" dirty="0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teď</a:t>
            </a:r>
            <a:r>
              <a:rPr lang="cs-CZ" sz="1800" b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) </a:t>
            </a:r>
            <a:r>
              <a:rPr lang="cs-CZ" sz="1800" b="1" i="1" dirty="0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T</a:t>
            </a:r>
            <a:r>
              <a:rPr lang="cs-CZ" sz="1800" b="1" dirty="0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=</a:t>
            </a:r>
            <a:r>
              <a:rPr lang="cs-CZ" sz="1800" b="1" i="1" dirty="0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T</a:t>
            </a:r>
            <a:r>
              <a:rPr lang="cs-CZ" sz="1800" b="1" baseline="-25000" dirty="0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0</a:t>
            </a:r>
            <a:endParaRPr lang="cs-CZ" sz="1800" b="1" dirty="0">
              <a:solidFill>
                <a:srgbClr val="FF0000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endParaRPr lang="cs-CZ" sz="1800" b="1" dirty="0">
              <a:solidFill>
                <a:schemeClr val="tx1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endParaRPr lang="cs-CZ" b="1" dirty="0">
              <a:solidFill>
                <a:srgbClr val="00B050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1702035" y="431512"/>
            <a:ext cx="57759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Novoty pro STR - názvy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27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5" name="Přímá spojnice 34"/>
          <p:cNvCxnSpPr/>
          <p:nvPr/>
        </p:nvCxnSpPr>
        <p:spPr>
          <a:xfrm flipV="1">
            <a:off x="1715844" y="6387284"/>
            <a:ext cx="5302250" cy="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 flipV="1">
            <a:off x="1854029" y="5760783"/>
            <a:ext cx="52451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Přímá spojnice 40"/>
          <p:cNvCxnSpPr/>
          <p:nvPr/>
        </p:nvCxnSpPr>
        <p:spPr>
          <a:xfrm flipV="1">
            <a:off x="1602496" y="4792763"/>
            <a:ext cx="52324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Přímá spojnice 41"/>
          <p:cNvCxnSpPr/>
          <p:nvPr/>
        </p:nvCxnSpPr>
        <p:spPr>
          <a:xfrm flipV="1">
            <a:off x="1741244" y="4148143"/>
            <a:ext cx="527685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Přímá spojnice 43"/>
          <p:cNvCxnSpPr/>
          <p:nvPr/>
        </p:nvCxnSpPr>
        <p:spPr>
          <a:xfrm flipV="1">
            <a:off x="1794266" y="5115500"/>
            <a:ext cx="5283200" cy="1905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Přímá spojnice 44"/>
          <p:cNvCxnSpPr/>
          <p:nvPr/>
        </p:nvCxnSpPr>
        <p:spPr>
          <a:xfrm flipV="1">
            <a:off x="1586621" y="4470880"/>
            <a:ext cx="5264150" cy="1905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Přímá spojnice 55"/>
          <p:cNvCxnSpPr/>
          <p:nvPr/>
        </p:nvCxnSpPr>
        <p:spPr>
          <a:xfrm flipV="1">
            <a:off x="1778708" y="6078093"/>
            <a:ext cx="5302250" cy="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Přímá spojnice 57"/>
          <p:cNvCxnSpPr/>
          <p:nvPr/>
        </p:nvCxnSpPr>
        <p:spPr>
          <a:xfrm flipV="1">
            <a:off x="1584447" y="5461374"/>
            <a:ext cx="52324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Přímá spojnice se šipkou 58"/>
          <p:cNvCxnSpPr/>
          <p:nvPr/>
        </p:nvCxnSpPr>
        <p:spPr>
          <a:xfrm flipV="1">
            <a:off x="4429833" y="3793050"/>
            <a:ext cx="9385" cy="2594234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Přímá spojnice se šipkou 59"/>
          <p:cNvCxnSpPr/>
          <p:nvPr/>
        </p:nvCxnSpPr>
        <p:spPr>
          <a:xfrm flipV="1">
            <a:off x="4749253" y="3793050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Přímá spojnice se šipkou 70"/>
          <p:cNvCxnSpPr/>
          <p:nvPr/>
        </p:nvCxnSpPr>
        <p:spPr>
          <a:xfrm flipV="1">
            <a:off x="5069503" y="3757883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Přímá spojnice se šipkou 71"/>
          <p:cNvCxnSpPr/>
          <p:nvPr/>
        </p:nvCxnSpPr>
        <p:spPr>
          <a:xfrm flipV="1">
            <a:off x="5388923" y="3757883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Přímá spojnice se šipkou 72"/>
          <p:cNvCxnSpPr/>
          <p:nvPr/>
        </p:nvCxnSpPr>
        <p:spPr>
          <a:xfrm flipV="1">
            <a:off x="5708152" y="3784366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Přímá spojnice se šipkou 73"/>
          <p:cNvCxnSpPr/>
          <p:nvPr/>
        </p:nvCxnSpPr>
        <p:spPr>
          <a:xfrm flipV="1">
            <a:off x="6028402" y="3749199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Přímá spojnice se šipkou 74"/>
          <p:cNvCxnSpPr/>
          <p:nvPr/>
        </p:nvCxnSpPr>
        <p:spPr>
          <a:xfrm flipV="1">
            <a:off x="6347822" y="3749199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Přímá spojnice se šipkou 75"/>
          <p:cNvCxnSpPr/>
          <p:nvPr/>
        </p:nvCxnSpPr>
        <p:spPr>
          <a:xfrm flipV="1">
            <a:off x="2511014" y="3828217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Přímá spojnice se šipkou 76"/>
          <p:cNvCxnSpPr/>
          <p:nvPr/>
        </p:nvCxnSpPr>
        <p:spPr>
          <a:xfrm flipV="1">
            <a:off x="2831264" y="3793050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Přímá spojnice se šipkou 77"/>
          <p:cNvCxnSpPr/>
          <p:nvPr/>
        </p:nvCxnSpPr>
        <p:spPr>
          <a:xfrm flipV="1">
            <a:off x="3150684" y="3793050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Přímá spojnice se šipkou 78"/>
          <p:cNvCxnSpPr/>
          <p:nvPr/>
        </p:nvCxnSpPr>
        <p:spPr>
          <a:xfrm flipV="1">
            <a:off x="3469913" y="3819533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Přímá spojnice se šipkou 79"/>
          <p:cNvCxnSpPr/>
          <p:nvPr/>
        </p:nvCxnSpPr>
        <p:spPr>
          <a:xfrm flipV="1">
            <a:off x="3790163" y="3784366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Přímá spojnice se šipkou 80"/>
          <p:cNvCxnSpPr/>
          <p:nvPr/>
        </p:nvCxnSpPr>
        <p:spPr>
          <a:xfrm flipV="1">
            <a:off x="4126323" y="3788551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ovéPole 17"/>
          <p:cNvSpPr txBox="1"/>
          <p:nvPr/>
        </p:nvSpPr>
        <p:spPr>
          <a:xfrm>
            <a:off x="4333834" y="3540125"/>
            <a:ext cx="280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T</a:t>
            </a:r>
            <a:endParaRPr lang="cs-CZ" sz="1200" i="1" dirty="0">
              <a:solidFill>
                <a:srgbClr val="0070C0"/>
              </a:solidFill>
              <a:latin typeface="Book Antiqua" panose="02040602050305030304" pitchFamily="18" charset="0"/>
            </a:endParaRPr>
          </a:p>
        </p:txBody>
      </p:sp>
      <p:sp>
        <p:nvSpPr>
          <p:cNvPr id="82" name="TextovéPole 81"/>
          <p:cNvSpPr txBox="1"/>
          <p:nvPr/>
        </p:nvSpPr>
        <p:spPr>
          <a:xfrm>
            <a:off x="6865501" y="5081483"/>
            <a:ext cx="573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>
                <a:solidFill>
                  <a:srgbClr val="0070C0"/>
                </a:solidFill>
                <a:latin typeface="Book Antiqua" panose="02040602050305030304" pitchFamily="18" charset="0"/>
              </a:rPr>
              <a:t>x</a:t>
            </a:r>
          </a:p>
        </p:txBody>
      </p:sp>
      <p:sp>
        <p:nvSpPr>
          <p:cNvPr id="9" name="Ovál 8"/>
          <p:cNvSpPr/>
          <p:nvPr/>
        </p:nvSpPr>
        <p:spPr>
          <a:xfrm>
            <a:off x="4920413" y="4290646"/>
            <a:ext cx="55074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" name="Přímá spojnice 11"/>
          <p:cNvCxnSpPr/>
          <p:nvPr/>
        </p:nvCxnSpPr>
        <p:spPr>
          <a:xfrm flipV="1">
            <a:off x="4432337" y="3891605"/>
            <a:ext cx="771117" cy="1247565"/>
          </a:xfrm>
          <a:prstGeom prst="line">
            <a:avLst/>
          </a:prstGeom>
          <a:ln w="19050">
            <a:solidFill>
              <a:srgbClr val="FF33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ál 53"/>
          <p:cNvSpPr/>
          <p:nvPr/>
        </p:nvSpPr>
        <p:spPr>
          <a:xfrm>
            <a:off x="4701893" y="6092376"/>
            <a:ext cx="55074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Zaoblený obdélníkový bublinový popisek 19"/>
          <p:cNvSpPr/>
          <p:nvPr/>
        </p:nvSpPr>
        <p:spPr>
          <a:xfrm>
            <a:off x="3189477" y="3334960"/>
            <a:ext cx="2528741" cy="244728"/>
          </a:xfrm>
          <a:prstGeom prst="wedgeRoundRectCallout">
            <a:avLst>
              <a:gd name="adj1" fmla="val -20833"/>
              <a:gd name="adj2" fmla="val 4946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/>
              <a:t>absolutní budoucnost</a:t>
            </a:r>
          </a:p>
        </p:txBody>
      </p:sp>
      <p:sp>
        <p:nvSpPr>
          <p:cNvPr id="65" name="Zaoblený obdélníkový bublinový popisek 64"/>
          <p:cNvSpPr/>
          <p:nvPr/>
        </p:nvSpPr>
        <p:spPr>
          <a:xfrm>
            <a:off x="3181953" y="6403100"/>
            <a:ext cx="2528741" cy="244728"/>
          </a:xfrm>
          <a:prstGeom prst="wedgeRoundRectCallout">
            <a:avLst>
              <a:gd name="adj1" fmla="val -20202"/>
              <a:gd name="adj2" fmla="val 3860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/>
              <a:t>absolutní minulost</a:t>
            </a:r>
          </a:p>
        </p:txBody>
      </p:sp>
      <p:sp>
        <p:nvSpPr>
          <p:cNvPr id="66" name="Zaoblený obdélníkový bublinový popisek 65"/>
          <p:cNvSpPr/>
          <p:nvPr/>
        </p:nvSpPr>
        <p:spPr>
          <a:xfrm>
            <a:off x="7291684" y="4781202"/>
            <a:ext cx="1345728" cy="587597"/>
          </a:xfrm>
          <a:prstGeom prst="wedgeRoundRectCallout">
            <a:avLst>
              <a:gd name="adj1" fmla="val -22413"/>
              <a:gd name="adj2" fmla="val 4802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absolutní </a:t>
            </a:r>
            <a:r>
              <a:rPr lang="cs-CZ" dirty="0"/>
              <a:t>přítomnost</a:t>
            </a:r>
          </a:p>
        </p:txBody>
      </p:sp>
      <p:sp>
        <p:nvSpPr>
          <p:cNvPr id="21" name="Zaoblený obdélníkový bublinový popisek 20"/>
          <p:cNvSpPr/>
          <p:nvPr/>
        </p:nvSpPr>
        <p:spPr>
          <a:xfrm>
            <a:off x="4963270" y="4239777"/>
            <a:ext cx="211059" cy="181385"/>
          </a:xfrm>
          <a:prstGeom prst="wedgeRoundRectCallou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T</a:t>
            </a:r>
            <a:endParaRPr lang="cs-CZ" i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sp>
        <p:nvSpPr>
          <p:cNvPr id="69" name="Zaoblený obdélníkový bublinový popisek 68"/>
          <p:cNvSpPr/>
          <p:nvPr/>
        </p:nvSpPr>
        <p:spPr>
          <a:xfrm>
            <a:off x="4645568" y="5972650"/>
            <a:ext cx="436990" cy="239792"/>
          </a:xfrm>
          <a:prstGeom prst="wedgeRoundRectCallou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T‘</a:t>
            </a:r>
            <a:endParaRPr lang="cs-CZ" i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84" name="Přímá spojnice 83"/>
          <p:cNvCxnSpPr>
            <a:stCxn id="54" idx="1"/>
            <a:endCxn id="14" idx="0"/>
          </p:cNvCxnSpPr>
          <p:nvPr/>
        </p:nvCxnSpPr>
        <p:spPr>
          <a:xfrm flipH="1" flipV="1">
            <a:off x="4436435" y="5077046"/>
            <a:ext cx="273523" cy="1022025"/>
          </a:xfrm>
          <a:prstGeom prst="line">
            <a:avLst/>
          </a:prstGeom>
          <a:ln w="19050">
            <a:solidFill>
              <a:srgbClr val="FF33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ál 13"/>
          <p:cNvSpPr/>
          <p:nvPr/>
        </p:nvSpPr>
        <p:spPr>
          <a:xfrm>
            <a:off x="4396563" y="5077046"/>
            <a:ext cx="79744" cy="9037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1" name="Ovál 90"/>
          <p:cNvSpPr/>
          <p:nvPr/>
        </p:nvSpPr>
        <p:spPr>
          <a:xfrm>
            <a:off x="6347637" y="1531087"/>
            <a:ext cx="79744" cy="9037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TextovéPole 18"/>
          <p:cNvSpPr txBox="1"/>
          <p:nvPr/>
        </p:nvSpPr>
        <p:spPr>
          <a:xfrm>
            <a:off x="1403498" y="5082363"/>
            <a:ext cx="5922335" cy="11695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4071301" y="4765326"/>
            <a:ext cx="4247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i="1" dirty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T</a:t>
            </a:r>
            <a:r>
              <a:rPr lang="cs-CZ" b="1" baseline="-25000" dirty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0</a:t>
            </a:r>
            <a:endParaRPr lang="cs-CZ" b="1" dirty="0">
              <a:solidFill>
                <a:srgbClr val="FF0000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endParaRPr lang="cs-CZ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033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7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700"/>
                            </p:stCondLst>
                            <p:childTnLst>
                              <p:par>
                                <p:cTn id="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700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30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300"/>
                            </p:stCondLst>
                            <p:childTnLst>
                              <p:par>
                                <p:cTn id="1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300"/>
                            </p:stCondLst>
                            <p:childTnLst>
                              <p:par>
                                <p:cTn id="1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300"/>
                            </p:stCondLst>
                            <p:childTnLst>
                              <p:par>
                                <p:cTn id="12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9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8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8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8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3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700"/>
                            </p:stCondLst>
                            <p:childTnLst>
                              <p:par>
                                <p:cTn id="1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29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28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3" grpId="1" animBg="1"/>
      <p:bldP spid="15" grpId="0" animBg="1"/>
      <p:bldP spid="15" grpId="1" animBg="1"/>
      <p:bldP spid="9" grpId="0" animBg="1"/>
      <p:bldP spid="9" grpId="1" animBg="1"/>
      <p:bldP spid="54" grpId="0" animBg="1"/>
      <p:bldP spid="54" grpId="1" animBg="1"/>
      <p:bldP spid="20" grpId="0" animBg="1"/>
      <p:bldP spid="65" grpId="0" animBg="1"/>
      <p:bldP spid="66" grpId="0" animBg="1"/>
      <p:bldP spid="21" grpId="0" build="allAtOnce"/>
      <p:bldP spid="69" grpId="0" build="allAtOnce"/>
      <p:bldP spid="14" grpId="0" animBg="1"/>
      <p:bldP spid="91" grpId="0" animBg="1"/>
      <p:bldP spid="19" grpId="0" animBg="1"/>
      <p:bldP spid="19" grpId="1" animBg="1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louk 5"/>
          <p:cNvSpPr/>
          <p:nvPr/>
        </p:nvSpPr>
        <p:spPr>
          <a:xfrm rot="18871029">
            <a:off x="3723726" y="4406482"/>
            <a:ext cx="1417221" cy="1465376"/>
          </a:xfrm>
          <a:prstGeom prst="arc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6" name="Oblouk 85"/>
          <p:cNvSpPr/>
          <p:nvPr/>
        </p:nvSpPr>
        <p:spPr>
          <a:xfrm rot="3067228">
            <a:off x="3693989" y="4401590"/>
            <a:ext cx="1457736" cy="1465376"/>
          </a:xfrm>
          <a:prstGeom prst="arc">
            <a:avLst>
              <a:gd name="adj1" fmla="val 5081698"/>
              <a:gd name="adj2" fmla="val 10482587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2770" y="1294241"/>
            <a:ext cx="8841230" cy="501810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Světelný </a:t>
            </a:r>
            <a:r>
              <a:rPr lang="cs-CZ" b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kužel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</a:t>
            </a:r>
            <a:r>
              <a:rPr lang="cs-CZ" dirty="0" smtClean="0">
                <a:solidFill>
                  <a:srgbClr val="FFFF00"/>
                </a:solidFill>
                <a:latin typeface="Bahnschrift SemiBold" panose="020B0502040204020203" pitchFamily="34" charset="0"/>
                <a:sym typeface="Wingdings" panose="05000000000000000000" pitchFamily="2" charset="2"/>
              </a:rPr>
              <a:t>X 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- </a:t>
            </a:r>
            <a:r>
              <a:rPr lang="cs-CZ" sz="1800" b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</a:t>
            </a:r>
            <a:r>
              <a:rPr lang="cs-CZ" sz="1800" b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p</a:t>
            </a:r>
            <a:r>
              <a:rPr lang="cs-CZ" sz="1800" b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ro </a:t>
            </a:r>
            <a:r>
              <a:rPr lang="cs-CZ" sz="1800" b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nás jen dvě </a:t>
            </a:r>
            <a:r>
              <a:rPr lang="cs-CZ" sz="1800" b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přímky = světlo oběma směry)</a:t>
            </a:r>
            <a:endParaRPr lang="cs-CZ" sz="1800" b="1" dirty="0">
              <a:solidFill>
                <a:schemeClr val="tx1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absolutní </a:t>
            </a: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budoucnost </a:t>
            </a:r>
            <a:r>
              <a:rPr lang="cs-CZ" sz="1800" b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(lze najít světočáru … bude </a:t>
            </a:r>
            <a:r>
              <a:rPr lang="cs-CZ" sz="1800" b="1" dirty="0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tady</a:t>
            </a:r>
            <a:r>
              <a:rPr lang="cs-CZ" sz="1800" b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)</a:t>
            </a: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absolutní </a:t>
            </a: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minulost  </a:t>
            </a:r>
            <a:r>
              <a:rPr lang="cs-CZ" sz="1800" b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(lze najít světočáru </a:t>
            </a:r>
            <a:r>
              <a:rPr lang="cs-CZ" sz="1800" b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… bylo </a:t>
            </a:r>
            <a:r>
              <a:rPr lang="cs-CZ" sz="1800" b="1" dirty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tady</a:t>
            </a:r>
            <a:r>
              <a:rPr lang="cs-CZ" sz="1800" b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)</a:t>
            </a: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relativní přítomnost</a:t>
            </a:r>
            <a:r>
              <a:rPr lang="cs-CZ" sz="1800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   </a:t>
            </a:r>
            <a:r>
              <a:rPr lang="cs-CZ" sz="1800" b="1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(lze najít </a:t>
            </a:r>
            <a:r>
              <a:rPr lang="cs-CZ" sz="1800" b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současnici … je </a:t>
            </a:r>
            <a:r>
              <a:rPr lang="cs-CZ" sz="1800" b="1" dirty="0" smtClean="0">
                <a:solidFill>
                  <a:srgbClr val="FF0000"/>
                </a:solidFill>
                <a:latin typeface="Book Antiqua" pitchFamily="18" charset="0"/>
                <a:sym typeface="Wingdings" panose="05000000000000000000" pitchFamily="2" charset="2"/>
              </a:rPr>
              <a:t>teď</a:t>
            </a:r>
            <a:r>
              <a:rPr lang="cs-CZ" sz="1800" b="1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)</a:t>
            </a:r>
            <a:endParaRPr lang="cs-CZ" sz="1800" b="1" dirty="0">
              <a:solidFill>
                <a:schemeClr val="tx1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endParaRPr lang="cs-CZ" b="1" dirty="0">
              <a:solidFill>
                <a:srgbClr val="00B050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1535780" y="389948"/>
            <a:ext cx="57759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Novoty pro STR - názvy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28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2" name="Obdélníkový bublinový popisek 21"/>
          <p:cNvSpPr>
            <a:spLocks noChangeArrowheads="1"/>
          </p:cNvSpPr>
          <p:nvPr/>
        </p:nvSpPr>
        <p:spPr bwMode="auto">
          <a:xfrm>
            <a:off x="5918201" y="-3040318"/>
            <a:ext cx="438150" cy="285750"/>
          </a:xfrm>
          <a:prstGeom prst="wedgeRectCallout">
            <a:avLst>
              <a:gd name="adj1" fmla="val -36773"/>
              <a:gd name="adj2" fmla="val -79722"/>
            </a:avLst>
          </a:prstGeom>
          <a:solidFill>
            <a:srgbClr val="FFFFFF"/>
          </a:solidFill>
          <a:ln w="12700">
            <a:solidFill>
              <a:srgbClr val="70AD47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Obdélníkový bublinový popisek 22"/>
          <p:cNvSpPr>
            <a:spLocks noChangeArrowheads="1"/>
          </p:cNvSpPr>
          <p:nvPr/>
        </p:nvSpPr>
        <p:spPr bwMode="auto">
          <a:xfrm>
            <a:off x="1274763" y="-2114805"/>
            <a:ext cx="5180013" cy="3048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-3	-2	-1	0	 1	 2	 3	 4	 5	dráha </a:t>
            </a:r>
            <a:r>
              <a:rPr kumimoji="0" lang="cs-CZ" altLang="cs-CZ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Obdélníkový bublinový popisek 23"/>
          <p:cNvSpPr>
            <a:spLocks noChangeArrowheads="1"/>
          </p:cNvSpPr>
          <p:nvPr/>
        </p:nvSpPr>
        <p:spPr bwMode="auto">
          <a:xfrm>
            <a:off x="2825751" y="-231324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Obdélníkový bublinový popisek 24"/>
          <p:cNvSpPr>
            <a:spLocks noChangeArrowheads="1"/>
          </p:cNvSpPr>
          <p:nvPr/>
        </p:nvSpPr>
        <p:spPr bwMode="auto">
          <a:xfrm>
            <a:off x="2794001" y="-192589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Obdélníkový bublinový popisek 25"/>
          <p:cNvSpPr>
            <a:spLocks noChangeArrowheads="1"/>
          </p:cNvSpPr>
          <p:nvPr/>
        </p:nvSpPr>
        <p:spPr bwMode="auto">
          <a:xfrm>
            <a:off x="2794001" y="-170364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bdélníkový bublinový popisek 26"/>
          <p:cNvSpPr>
            <a:spLocks noChangeArrowheads="1"/>
          </p:cNvSpPr>
          <p:nvPr/>
        </p:nvSpPr>
        <p:spPr bwMode="auto">
          <a:xfrm>
            <a:off x="2787651" y="-1492505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-3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Obdélníkový bublinový popisek 27"/>
          <p:cNvSpPr>
            <a:spLocks noChangeArrowheads="1"/>
          </p:cNvSpPr>
          <p:nvPr/>
        </p:nvSpPr>
        <p:spPr bwMode="auto">
          <a:xfrm>
            <a:off x="2787651" y="-1282955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-4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Obdélníkový bublinový popisek 29"/>
          <p:cNvSpPr>
            <a:spLocks noChangeArrowheads="1"/>
          </p:cNvSpPr>
          <p:nvPr/>
        </p:nvSpPr>
        <p:spPr bwMode="auto">
          <a:xfrm>
            <a:off x="2844801" y="-254978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Obdélníkový bublinový popisek 30"/>
          <p:cNvSpPr>
            <a:spLocks noChangeArrowheads="1"/>
          </p:cNvSpPr>
          <p:nvPr/>
        </p:nvSpPr>
        <p:spPr bwMode="auto">
          <a:xfrm>
            <a:off x="2851151" y="-2741868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Obdélníkový bublinový popisek 31"/>
          <p:cNvSpPr>
            <a:spLocks noChangeArrowheads="1"/>
          </p:cNvSpPr>
          <p:nvPr/>
        </p:nvSpPr>
        <p:spPr bwMode="auto">
          <a:xfrm>
            <a:off x="2857501" y="-2951418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Obdélníkový bublinový popisek 32"/>
          <p:cNvSpPr>
            <a:spLocks noChangeArrowheads="1"/>
          </p:cNvSpPr>
          <p:nvPr/>
        </p:nvSpPr>
        <p:spPr bwMode="auto">
          <a:xfrm>
            <a:off x="2576513" y="-3160968"/>
            <a:ext cx="611188" cy="28575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čas </a:t>
            </a:r>
            <a:r>
              <a:rPr kumimoji="0" lang="cs-CZ" altLang="cs-CZ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5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Obdélníkový bublinový popisek 36"/>
          <p:cNvSpPr>
            <a:spLocks noChangeArrowheads="1"/>
          </p:cNvSpPr>
          <p:nvPr/>
        </p:nvSpPr>
        <p:spPr bwMode="auto">
          <a:xfrm>
            <a:off x="5303838" y="-1579818"/>
            <a:ext cx="428625" cy="250825"/>
          </a:xfrm>
          <a:prstGeom prst="wedgeRectCallout">
            <a:avLst>
              <a:gd name="adj1" fmla="val -44736"/>
              <a:gd name="adj2" fmla="val 80347"/>
            </a:avLst>
          </a:prstGeom>
          <a:noFill/>
          <a:ln w="12700">
            <a:solidFill>
              <a:srgbClr val="BF8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rgbClr val="BF8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Obdélníkový bublinový popisek 14"/>
          <p:cNvSpPr>
            <a:spLocks noChangeArrowheads="1"/>
          </p:cNvSpPr>
          <p:nvPr/>
        </p:nvSpPr>
        <p:spPr bwMode="auto">
          <a:xfrm>
            <a:off x="2982913" y="-293713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4,2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Obdélníkový bublinový popisek 28"/>
          <p:cNvSpPr>
            <a:spLocks noChangeArrowheads="1"/>
          </p:cNvSpPr>
          <p:nvPr/>
        </p:nvSpPr>
        <p:spPr bwMode="auto">
          <a:xfrm>
            <a:off x="4719638" y="-194018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4,1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5" name="Přímá spojnice 34"/>
          <p:cNvCxnSpPr/>
          <p:nvPr/>
        </p:nvCxnSpPr>
        <p:spPr>
          <a:xfrm flipV="1">
            <a:off x="1715844" y="6387284"/>
            <a:ext cx="5302250" cy="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 flipV="1">
            <a:off x="1854029" y="5760783"/>
            <a:ext cx="52451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Přímá spojnice 40"/>
          <p:cNvCxnSpPr/>
          <p:nvPr/>
        </p:nvCxnSpPr>
        <p:spPr>
          <a:xfrm flipV="1">
            <a:off x="1602496" y="4792763"/>
            <a:ext cx="52324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Přímá spojnice 41"/>
          <p:cNvCxnSpPr/>
          <p:nvPr/>
        </p:nvCxnSpPr>
        <p:spPr>
          <a:xfrm flipV="1">
            <a:off x="1741244" y="4148143"/>
            <a:ext cx="527685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Přímá spojnice 43"/>
          <p:cNvCxnSpPr/>
          <p:nvPr/>
        </p:nvCxnSpPr>
        <p:spPr>
          <a:xfrm flipV="1">
            <a:off x="1794266" y="5115500"/>
            <a:ext cx="5283200" cy="1905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Přímá spojnice 44"/>
          <p:cNvCxnSpPr/>
          <p:nvPr/>
        </p:nvCxnSpPr>
        <p:spPr>
          <a:xfrm flipV="1">
            <a:off x="1586621" y="4470880"/>
            <a:ext cx="5264150" cy="1905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Přímá spojnice 55"/>
          <p:cNvCxnSpPr/>
          <p:nvPr/>
        </p:nvCxnSpPr>
        <p:spPr>
          <a:xfrm flipV="1">
            <a:off x="1778708" y="6078093"/>
            <a:ext cx="5302250" cy="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Přímá spojnice 57"/>
          <p:cNvCxnSpPr/>
          <p:nvPr/>
        </p:nvCxnSpPr>
        <p:spPr>
          <a:xfrm flipV="1">
            <a:off x="1584447" y="5461374"/>
            <a:ext cx="5232400" cy="12700"/>
          </a:xfrm>
          <a:prstGeom prst="line">
            <a:avLst/>
          </a:prstGeom>
          <a:ln w="31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Přímá spojnice se šipkou 58"/>
          <p:cNvCxnSpPr/>
          <p:nvPr/>
        </p:nvCxnSpPr>
        <p:spPr>
          <a:xfrm flipV="1">
            <a:off x="4429833" y="3793050"/>
            <a:ext cx="9385" cy="2594234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Přímá spojnice se šipkou 59"/>
          <p:cNvCxnSpPr/>
          <p:nvPr/>
        </p:nvCxnSpPr>
        <p:spPr>
          <a:xfrm flipV="1">
            <a:off x="4749253" y="3793050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V="1">
            <a:off x="2896630" y="3567625"/>
            <a:ext cx="3116891" cy="308318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římá spojnice se šipkou 69"/>
          <p:cNvCxnSpPr/>
          <p:nvPr/>
        </p:nvCxnSpPr>
        <p:spPr>
          <a:xfrm flipH="1" flipV="1">
            <a:off x="3006195" y="3692244"/>
            <a:ext cx="2974021" cy="30089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Přímá spojnice se šipkou 70"/>
          <p:cNvCxnSpPr/>
          <p:nvPr/>
        </p:nvCxnSpPr>
        <p:spPr>
          <a:xfrm flipV="1">
            <a:off x="5069503" y="3757883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Přímá spojnice se šipkou 71"/>
          <p:cNvCxnSpPr/>
          <p:nvPr/>
        </p:nvCxnSpPr>
        <p:spPr>
          <a:xfrm flipV="1">
            <a:off x="5388923" y="3757883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Přímá spojnice se šipkou 72"/>
          <p:cNvCxnSpPr/>
          <p:nvPr/>
        </p:nvCxnSpPr>
        <p:spPr>
          <a:xfrm flipV="1">
            <a:off x="5708152" y="3784366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Přímá spojnice se šipkou 73"/>
          <p:cNvCxnSpPr/>
          <p:nvPr/>
        </p:nvCxnSpPr>
        <p:spPr>
          <a:xfrm flipV="1">
            <a:off x="6028402" y="3749199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Přímá spojnice se šipkou 74"/>
          <p:cNvCxnSpPr/>
          <p:nvPr/>
        </p:nvCxnSpPr>
        <p:spPr>
          <a:xfrm flipV="1">
            <a:off x="6347822" y="3749199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Přímá spojnice se šipkou 75"/>
          <p:cNvCxnSpPr/>
          <p:nvPr/>
        </p:nvCxnSpPr>
        <p:spPr>
          <a:xfrm flipV="1">
            <a:off x="2511014" y="3828217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Přímá spojnice se šipkou 76"/>
          <p:cNvCxnSpPr/>
          <p:nvPr/>
        </p:nvCxnSpPr>
        <p:spPr>
          <a:xfrm flipV="1">
            <a:off x="2831264" y="3793050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Přímá spojnice se šipkou 77"/>
          <p:cNvCxnSpPr/>
          <p:nvPr/>
        </p:nvCxnSpPr>
        <p:spPr>
          <a:xfrm flipV="1">
            <a:off x="3150684" y="3793050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Přímá spojnice se šipkou 78"/>
          <p:cNvCxnSpPr/>
          <p:nvPr/>
        </p:nvCxnSpPr>
        <p:spPr>
          <a:xfrm flipV="1">
            <a:off x="3469913" y="3819533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Přímá spojnice se šipkou 79"/>
          <p:cNvCxnSpPr/>
          <p:nvPr/>
        </p:nvCxnSpPr>
        <p:spPr>
          <a:xfrm flipV="1">
            <a:off x="3790163" y="3784366"/>
            <a:ext cx="9385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Přímá spojnice se šipkou 80"/>
          <p:cNvCxnSpPr/>
          <p:nvPr/>
        </p:nvCxnSpPr>
        <p:spPr>
          <a:xfrm flipV="1">
            <a:off x="4109583" y="3784366"/>
            <a:ext cx="7142" cy="2594234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ovéPole 17"/>
          <p:cNvSpPr txBox="1"/>
          <p:nvPr/>
        </p:nvSpPr>
        <p:spPr>
          <a:xfrm>
            <a:off x="4333834" y="3540125"/>
            <a:ext cx="280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T</a:t>
            </a:r>
            <a:endParaRPr lang="cs-CZ" sz="1200" i="1" dirty="0">
              <a:solidFill>
                <a:srgbClr val="0070C0"/>
              </a:solidFill>
              <a:latin typeface="Book Antiqua" panose="02040602050305030304" pitchFamily="18" charset="0"/>
            </a:endParaRPr>
          </a:p>
        </p:txBody>
      </p:sp>
      <p:sp>
        <p:nvSpPr>
          <p:cNvPr id="82" name="TextovéPole 81"/>
          <p:cNvSpPr txBox="1"/>
          <p:nvPr/>
        </p:nvSpPr>
        <p:spPr>
          <a:xfrm>
            <a:off x="6865501" y="5081483"/>
            <a:ext cx="573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>
                <a:solidFill>
                  <a:srgbClr val="0070C0"/>
                </a:solidFill>
                <a:latin typeface="Book Antiqua" panose="02040602050305030304" pitchFamily="18" charset="0"/>
              </a:rPr>
              <a:t>x</a:t>
            </a:r>
          </a:p>
        </p:txBody>
      </p:sp>
      <p:sp>
        <p:nvSpPr>
          <p:cNvPr id="48" name="Oblouk 47"/>
          <p:cNvSpPr/>
          <p:nvPr/>
        </p:nvSpPr>
        <p:spPr>
          <a:xfrm rot="7727739">
            <a:off x="3715633" y="4414944"/>
            <a:ext cx="1417221" cy="1465376"/>
          </a:xfrm>
          <a:prstGeom prst="arc">
            <a:avLst>
              <a:gd name="adj1" fmla="val 16582475"/>
              <a:gd name="adj2" fmla="val 319292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9" name="Oblouk 48"/>
          <p:cNvSpPr/>
          <p:nvPr/>
        </p:nvSpPr>
        <p:spPr>
          <a:xfrm rot="13499282">
            <a:off x="3720021" y="4413303"/>
            <a:ext cx="1457736" cy="1465376"/>
          </a:xfrm>
          <a:prstGeom prst="arc">
            <a:avLst>
              <a:gd name="adj1" fmla="val 5380471"/>
              <a:gd name="adj2" fmla="val 10799612"/>
            </a:avLst>
          </a:prstGeom>
          <a:solidFill>
            <a:srgbClr val="FFFF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4920413" y="4290646"/>
            <a:ext cx="55074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" name="Přímá spojnice 11"/>
          <p:cNvCxnSpPr>
            <a:stCxn id="6" idx="1"/>
          </p:cNvCxnSpPr>
          <p:nvPr/>
        </p:nvCxnSpPr>
        <p:spPr>
          <a:xfrm flipV="1">
            <a:off x="4432337" y="3891605"/>
            <a:ext cx="771117" cy="1247565"/>
          </a:xfrm>
          <a:prstGeom prst="line">
            <a:avLst/>
          </a:prstGeom>
          <a:ln w="19050">
            <a:solidFill>
              <a:srgbClr val="FF33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ál 53"/>
          <p:cNvSpPr/>
          <p:nvPr/>
        </p:nvSpPr>
        <p:spPr>
          <a:xfrm>
            <a:off x="4611509" y="6092376"/>
            <a:ext cx="55074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55" name="Přímá spojnice 54"/>
          <p:cNvCxnSpPr/>
          <p:nvPr/>
        </p:nvCxnSpPr>
        <p:spPr>
          <a:xfrm flipH="1" flipV="1">
            <a:off x="4192715" y="3883995"/>
            <a:ext cx="449863" cy="2237951"/>
          </a:xfrm>
          <a:prstGeom prst="line">
            <a:avLst/>
          </a:prstGeom>
          <a:ln w="19050">
            <a:solidFill>
              <a:srgbClr val="FF33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ál 60"/>
          <p:cNvSpPr/>
          <p:nvPr/>
        </p:nvSpPr>
        <p:spPr>
          <a:xfrm>
            <a:off x="5860382" y="5352696"/>
            <a:ext cx="55074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62" name="Přímá spojnice 61"/>
          <p:cNvCxnSpPr/>
          <p:nvPr/>
        </p:nvCxnSpPr>
        <p:spPr>
          <a:xfrm flipH="1" flipV="1">
            <a:off x="3225801" y="4919367"/>
            <a:ext cx="2924932" cy="504501"/>
          </a:xfrm>
          <a:prstGeom prst="line">
            <a:avLst/>
          </a:prstGeom>
          <a:ln w="19050">
            <a:solidFill>
              <a:srgbClr val="FF3300"/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aoblený obdélníkový bublinový popisek 19"/>
          <p:cNvSpPr/>
          <p:nvPr/>
        </p:nvSpPr>
        <p:spPr>
          <a:xfrm>
            <a:off x="3189477" y="3334960"/>
            <a:ext cx="2528741" cy="244728"/>
          </a:xfrm>
          <a:prstGeom prst="wedgeRoundRectCallout">
            <a:avLst>
              <a:gd name="adj1" fmla="val -20833"/>
              <a:gd name="adj2" fmla="val 4946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/>
              <a:t>absolutní budoucnost</a:t>
            </a:r>
          </a:p>
        </p:txBody>
      </p:sp>
      <p:sp>
        <p:nvSpPr>
          <p:cNvPr id="65" name="Zaoblený obdélníkový bublinový popisek 64"/>
          <p:cNvSpPr/>
          <p:nvPr/>
        </p:nvSpPr>
        <p:spPr>
          <a:xfrm>
            <a:off x="3181953" y="6403100"/>
            <a:ext cx="2528741" cy="244728"/>
          </a:xfrm>
          <a:prstGeom prst="wedgeRoundRectCallout">
            <a:avLst>
              <a:gd name="adj1" fmla="val -20202"/>
              <a:gd name="adj2" fmla="val 3860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/>
              <a:t>absolutní minulost</a:t>
            </a:r>
          </a:p>
        </p:txBody>
      </p:sp>
      <p:sp>
        <p:nvSpPr>
          <p:cNvPr id="66" name="Zaoblený obdélníkový bublinový popisek 65"/>
          <p:cNvSpPr/>
          <p:nvPr/>
        </p:nvSpPr>
        <p:spPr>
          <a:xfrm>
            <a:off x="5298079" y="4446277"/>
            <a:ext cx="1345728" cy="587597"/>
          </a:xfrm>
          <a:prstGeom prst="wedgeRoundRectCallout">
            <a:avLst>
              <a:gd name="adj1" fmla="val -22413"/>
              <a:gd name="adj2" fmla="val 4802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/>
              <a:t>relativní přítomnost</a:t>
            </a:r>
          </a:p>
        </p:txBody>
      </p:sp>
      <p:sp>
        <p:nvSpPr>
          <p:cNvPr id="67" name="Zaoblený obdélníkový bublinový popisek 66"/>
          <p:cNvSpPr/>
          <p:nvPr/>
        </p:nvSpPr>
        <p:spPr>
          <a:xfrm>
            <a:off x="1768580" y="4510319"/>
            <a:ext cx="1345728" cy="587597"/>
          </a:xfrm>
          <a:prstGeom prst="wedgeRoundRectCallout">
            <a:avLst>
              <a:gd name="adj1" fmla="val -22413"/>
              <a:gd name="adj2" fmla="val 4802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/>
              <a:t>relativní přítomnost</a:t>
            </a:r>
          </a:p>
        </p:txBody>
      </p:sp>
      <p:sp>
        <p:nvSpPr>
          <p:cNvPr id="21" name="Zaoblený obdélníkový bublinový popisek 20"/>
          <p:cNvSpPr/>
          <p:nvPr/>
        </p:nvSpPr>
        <p:spPr>
          <a:xfrm>
            <a:off x="5170423" y="3917540"/>
            <a:ext cx="211059" cy="181385"/>
          </a:xfrm>
          <a:prstGeom prst="wedgeRoundRectCallou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T</a:t>
            </a:r>
            <a:endParaRPr lang="cs-CZ" i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sp>
        <p:nvSpPr>
          <p:cNvPr id="69" name="Zaoblený obdélníkový bublinový popisek 68"/>
          <p:cNvSpPr/>
          <p:nvPr/>
        </p:nvSpPr>
        <p:spPr>
          <a:xfrm>
            <a:off x="4221319" y="5252848"/>
            <a:ext cx="459053" cy="220005"/>
          </a:xfrm>
          <a:prstGeom prst="wedgeRoundRectCallou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T‘</a:t>
            </a:r>
            <a:endParaRPr lang="cs-CZ" i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sp>
        <p:nvSpPr>
          <p:cNvPr id="83" name="Zaoblený obdélníkový bublinový popisek 82"/>
          <p:cNvSpPr/>
          <p:nvPr/>
        </p:nvSpPr>
        <p:spPr>
          <a:xfrm rot="910051">
            <a:off x="5935585" y="5158438"/>
            <a:ext cx="474847" cy="239792"/>
          </a:xfrm>
          <a:prstGeom prst="wedgeRoundRectCallou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i="1" dirty="0">
                <a:solidFill>
                  <a:srgbClr val="FF0000"/>
                </a:solidFill>
                <a:latin typeface="Book Antiqua" panose="02040602050305030304" pitchFamily="18" charset="0"/>
              </a:rPr>
              <a:t>x“</a:t>
            </a:r>
          </a:p>
        </p:txBody>
      </p:sp>
      <p:cxnSp>
        <p:nvCxnSpPr>
          <p:cNvPr id="84" name="Přímá spojnice 83"/>
          <p:cNvCxnSpPr/>
          <p:nvPr/>
        </p:nvCxnSpPr>
        <p:spPr>
          <a:xfrm flipH="1" flipV="1">
            <a:off x="4048646" y="3786968"/>
            <a:ext cx="680678" cy="2407919"/>
          </a:xfrm>
          <a:prstGeom prst="line">
            <a:avLst/>
          </a:prstGeom>
          <a:ln w="19050">
            <a:solidFill>
              <a:srgbClr val="FF33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Zaoblený obdélníkový bublinový popisek 84"/>
          <p:cNvSpPr/>
          <p:nvPr/>
        </p:nvSpPr>
        <p:spPr>
          <a:xfrm>
            <a:off x="3693129" y="3897761"/>
            <a:ext cx="475147" cy="198683"/>
          </a:xfrm>
          <a:prstGeom prst="wedgeRoundRectCallou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T“</a:t>
            </a:r>
            <a:endParaRPr lang="cs-CZ" i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88" name="Přímá spojnice 87"/>
          <p:cNvCxnSpPr/>
          <p:nvPr/>
        </p:nvCxnSpPr>
        <p:spPr>
          <a:xfrm flipH="1">
            <a:off x="4437929" y="4299357"/>
            <a:ext cx="1247354" cy="837433"/>
          </a:xfrm>
          <a:prstGeom prst="line">
            <a:avLst/>
          </a:prstGeom>
          <a:ln w="19050">
            <a:solidFill>
              <a:srgbClr val="FF3300"/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Zaoblený obdélníkový bublinový popisek 88"/>
          <p:cNvSpPr/>
          <p:nvPr/>
        </p:nvSpPr>
        <p:spPr>
          <a:xfrm>
            <a:off x="5323429" y="4113544"/>
            <a:ext cx="474847" cy="239792"/>
          </a:xfrm>
          <a:prstGeom prst="wedgeRoundRectCallou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i="1" dirty="0">
                <a:solidFill>
                  <a:srgbClr val="FF0000"/>
                </a:solidFill>
                <a:latin typeface="Book Antiqua" panose="02040602050305030304" pitchFamily="18" charset="0"/>
              </a:rPr>
              <a:t>x</a:t>
            </a:r>
          </a:p>
        </p:txBody>
      </p:sp>
      <p:cxnSp>
        <p:nvCxnSpPr>
          <p:cNvPr id="90" name="Přímá spojnice 89"/>
          <p:cNvCxnSpPr/>
          <p:nvPr/>
        </p:nvCxnSpPr>
        <p:spPr>
          <a:xfrm flipH="1" flipV="1">
            <a:off x="3189995" y="4698594"/>
            <a:ext cx="2117542" cy="732168"/>
          </a:xfrm>
          <a:prstGeom prst="line">
            <a:avLst/>
          </a:prstGeom>
          <a:ln w="19050">
            <a:solidFill>
              <a:srgbClr val="FF3300"/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Zaoblený obdélníkový bublinový popisek 91"/>
          <p:cNvSpPr/>
          <p:nvPr/>
        </p:nvSpPr>
        <p:spPr>
          <a:xfrm>
            <a:off x="4937837" y="5140911"/>
            <a:ext cx="474847" cy="239792"/>
          </a:xfrm>
          <a:prstGeom prst="wedgeRoundRectCallou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i="1" dirty="0">
                <a:solidFill>
                  <a:srgbClr val="FF0000"/>
                </a:solidFill>
                <a:latin typeface="Book Antiqua" panose="02040602050305030304" pitchFamily="18" charset="0"/>
              </a:rPr>
              <a:t>x‘</a:t>
            </a:r>
          </a:p>
        </p:txBody>
      </p:sp>
      <p:sp>
        <p:nvSpPr>
          <p:cNvPr id="10" name="Oblouk 9"/>
          <p:cNvSpPr/>
          <p:nvPr/>
        </p:nvSpPr>
        <p:spPr>
          <a:xfrm rot="1248367">
            <a:off x="3862041" y="4387289"/>
            <a:ext cx="1288977" cy="1494305"/>
          </a:xfrm>
          <a:prstGeom prst="arc">
            <a:avLst>
              <a:gd name="adj1" fmla="val 16587831"/>
              <a:gd name="adj2" fmla="val 17404941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87" name="Oblouk 86"/>
          <p:cNvSpPr/>
          <p:nvPr/>
        </p:nvSpPr>
        <p:spPr>
          <a:xfrm rot="2175049">
            <a:off x="3871763" y="4416351"/>
            <a:ext cx="1288977" cy="1522055"/>
          </a:xfrm>
          <a:prstGeom prst="arc">
            <a:avLst>
              <a:gd name="adj1" fmla="val 16382724"/>
              <a:gd name="adj2" fmla="val 1701986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139748" y="1308480"/>
            <a:ext cx="728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latin typeface="Bahnschrift Light" panose="020B0502040204020203" pitchFamily="34" charset="0"/>
              </a:rPr>
              <a:t>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61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600"/>
                            </p:stCondLst>
                            <p:childTnLst>
                              <p:par>
                                <p:cTn id="1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00"/>
                            </p:stCondLst>
                            <p:childTnLst>
                              <p:par>
                                <p:cTn id="1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0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5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5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5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500"/>
                            </p:stCondLst>
                            <p:childTnLst>
                              <p:par>
                                <p:cTn id="1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500"/>
                            </p:stCondLst>
                            <p:childTnLst>
                              <p:par>
                                <p:cTn id="19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6" grpId="0" animBg="1"/>
      <p:bldP spid="86" grpId="1" animBg="1"/>
      <p:bldP spid="48" grpId="0" animBg="1"/>
      <p:bldP spid="48" grpId="1" animBg="1"/>
      <p:bldP spid="49" grpId="0" animBg="1"/>
      <p:bldP spid="49" grpId="1" animBg="1"/>
      <p:bldP spid="9" grpId="0" animBg="1"/>
      <p:bldP spid="9" grpId="1" animBg="1"/>
      <p:bldP spid="54" grpId="0" animBg="1"/>
      <p:bldP spid="54" grpId="1" animBg="1"/>
      <p:bldP spid="61" grpId="0" animBg="1"/>
      <p:bldP spid="61" grpId="1" animBg="1"/>
      <p:bldP spid="20" grpId="0" animBg="1"/>
      <p:bldP spid="65" grpId="0" animBg="1"/>
      <p:bldP spid="66" grpId="0" animBg="1"/>
      <p:bldP spid="67" grpId="0" animBg="1"/>
      <p:bldP spid="21" grpId="0" build="allAtOnce"/>
      <p:bldP spid="69" grpId="0" build="allAtOnce"/>
      <p:bldP spid="83" grpId="0" build="allAtOnce"/>
      <p:bldP spid="85" grpId="0" build="allAtOnce"/>
      <p:bldP spid="89" grpId="0" build="allAtOnce"/>
      <p:bldP spid="92" grpId="0" build="allAtOnce"/>
      <p:bldP spid="10" grpId="0" animBg="1"/>
      <p:bldP spid="10" grpId="1" animBg="1"/>
      <p:bldP spid="87" grpId="0" animBg="1"/>
      <p:bldP spid="87" grpId="1" animBg="1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2770" y="1294241"/>
            <a:ext cx="8677707" cy="501810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Může mít něco </a:t>
            </a: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nadsvětelnou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rychlost?</a:t>
            </a:r>
            <a:endParaRPr lang="cs-CZ" i="1" dirty="0">
              <a:solidFill>
                <a:schemeClr val="tx1"/>
              </a:solidFill>
              <a:latin typeface="Book Antiqua" pitchFamily="18" charset="0"/>
              <a:sym typeface="Wingdings" panose="05000000000000000000" pitchFamily="2" charset="2"/>
            </a:endParaRP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ANO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!!! 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Styk </a:t>
            </a:r>
            <a:r>
              <a:rPr lang="cs-CZ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  <a:sym typeface="Wingdings" panose="05000000000000000000" pitchFamily="2" charset="2"/>
              </a:rPr>
              <a:t>⧭</a:t>
            </a:r>
            <a:r>
              <a:rPr lang="cs-CZ" dirty="0" smtClean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  <a:sym typeface="Wingdings" panose="05000000000000000000" pitchFamily="2" charset="2"/>
              </a:rPr>
              <a:t> 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gilotiny a prkna, </a:t>
            </a: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ale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 …</a:t>
            </a: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… 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bod </a:t>
            </a:r>
            <a:r>
              <a:rPr lang="cs-CZ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  <a:sym typeface="Wingdings" panose="05000000000000000000" pitchFamily="2" charset="2"/>
              </a:rPr>
              <a:t>⧭ </a:t>
            </a:r>
            <a:r>
              <a:rPr lang="cs-CZ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nedokáže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přenést </a:t>
            </a: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informaci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</a:t>
            </a:r>
          </a:p>
          <a:p>
            <a:pPr lvl="1" eaLnBrk="1" hangingPunct="1">
              <a:lnSpc>
                <a:spcPct val="90000"/>
              </a:lnSpc>
              <a:buFont typeface="Symbol" panose="05050102010706020507" pitchFamily="18" charset="2"/>
              <a:buChar char="Þ"/>
              <a:defRPr/>
            </a:pP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(není to </a:t>
            </a:r>
            <a:r>
              <a:rPr lang="cs-CZ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věc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, ale abstraktní </a:t>
            </a:r>
            <a:r>
              <a:rPr lang="cs-CZ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konstrukce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)</a:t>
            </a:r>
            <a:b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</a:br>
            <a:r>
              <a:rPr lang="cs-CZ" b="1" dirty="0">
                <a:solidFill>
                  <a:srgbClr val="00B050"/>
                </a:solidFill>
                <a:latin typeface="Book Antiqua" pitchFamily="18" charset="0"/>
                <a:sym typeface="Wingdings" panose="05000000000000000000" pitchFamily="2" charset="2"/>
              </a:rPr>
              <a:t>ireálný signál </a:t>
            </a:r>
            <a:r>
              <a:rPr lang="cs-CZ" dirty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(prasátko, dopady střel v poli)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2193870" y="445366"/>
            <a:ext cx="449193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Vsuvka s gilotinou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29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sp>
        <p:nvSpPr>
          <p:cNvPr id="2" name="Obdélníkový bublinový popisek 21"/>
          <p:cNvSpPr>
            <a:spLocks noChangeArrowheads="1"/>
          </p:cNvSpPr>
          <p:nvPr/>
        </p:nvSpPr>
        <p:spPr bwMode="auto">
          <a:xfrm>
            <a:off x="5918201" y="-3040318"/>
            <a:ext cx="438150" cy="285750"/>
          </a:xfrm>
          <a:prstGeom prst="wedgeRectCallout">
            <a:avLst>
              <a:gd name="adj1" fmla="val -36773"/>
              <a:gd name="adj2" fmla="val -79722"/>
            </a:avLst>
          </a:prstGeom>
          <a:solidFill>
            <a:srgbClr val="FFFFFF"/>
          </a:solidFill>
          <a:ln w="12700">
            <a:solidFill>
              <a:srgbClr val="70AD47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Obdélníkový bublinový popisek 22"/>
          <p:cNvSpPr>
            <a:spLocks noChangeArrowheads="1"/>
          </p:cNvSpPr>
          <p:nvPr/>
        </p:nvSpPr>
        <p:spPr bwMode="auto">
          <a:xfrm>
            <a:off x="1274763" y="-2114805"/>
            <a:ext cx="5180013" cy="3048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-3	-2	-1	0	 1	 2	 3	 4	 5	dráha </a:t>
            </a:r>
            <a:r>
              <a:rPr kumimoji="0" lang="cs-CZ" altLang="cs-CZ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Obdélníkový bublinový popisek 23"/>
          <p:cNvSpPr>
            <a:spLocks noChangeArrowheads="1"/>
          </p:cNvSpPr>
          <p:nvPr/>
        </p:nvSpPr>
        <p:spPr bwMode="auto">
          <a:xfrm>
            <a:off x="2825751" y="-231324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Obdélníkový bublinový popisek 24"/>
          <p:cNvSpPr>
            <a:spLocks noChangeArrowheads="1"/>
          </p:cNvSpPr>
          <p:nvPr/>
        </p:nvSpPr>
        <p:spPr bwMode="auto">
          <a:xfrm>
            <a:off x="2794001" y="-192589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Obdélníkový bublinový popisek 25"/>
          <p:cNvSpPr>
            <a:spLocks noChangeArrowheads="1"/>
          </p:cNvSpPr>
          <p:nvPr/>
        </p:nvSpPr>
        <p:spPr bwMode="auto">
          <a:xfrm>
            <a:off x="2794001" y="-1703643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bdélníkový bublinový popisek 26"/>
          <p:cNvSpPr>
            <a:spLocks noChangeArrowheads="1"/>
          </p:cNvSpPr>
          <p:nvPr/>
        </p:nvSpPr>
        <p:spPr bwMode="auto">
          <a:xfrm>
            <a:off x="2787651" y="-1492505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-3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Obdélníkový bublinový popisek 27"/>
          <p:cNvSpPr>
            <a:spLocks noChangeArrowheads="1"/>
          </p:cNvSpPr>
          <p:nvPr/>
        </p:nvSpPr>
        <p:spPr bwMode="auto">
          <a:xfrm>
            <a:off x="2787651" y="-1282955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-4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Obdélníkový bublinový popisek 29"/>
          <p:cNvSpPr>
            <a:spLocks noChangeArrowheads="1"/>
          </p:cNvSpPr>
          <p:nvPr/>
        </p:nvSpPr>
        <p:spPr bwMode="auto">
          <a:xfrm>
            <a:off x="2844801" y="-254978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Obdélníkový bublinový popisek 30"/>
          <p:cNvSpPr>
            <a:spLocks noChangeArrowheads="1"/>
          </p:cNvSpPr>
          <p:nvPr/>
        </p:nvSpPr>
        <p:spPr bwMode="auto">
          <a:xfrm>
            <a:off x="2851151" y="-2741868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Obdélníkový bublinový popisek 31"/>
          <p:cNvSpPr>
            <a:spLocks noChangeArrowheads="1"/>
          </p:cNvSpPr>
          <p:nvPr/>
        </p:nvSpPr>
        <p:spPr bwMode="auto">
          <a:xfrm>
            <a:off x="2857501" y="-2951418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Obdélníkový bublinový popisek 32"/>
          <p:cNvSpPr>
            <a:spLocks noChangeArrowheads="1"/>
          </p:cNvSpPr>
          <p:nvPr/>
        </p:nvSpPr>
        <p:spPr bwMode="auto">
          <a:xfrm>
            <a:off x="2576513" y="-3160968"/>
            <a:ext cx="611188" cy="28575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čas </a:t>
            </a:r>
            <a:r>
              <a:rPr kumimoji="0" lang="cs-CZ" altLang="cs-CZ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5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Obdélníkový bublinový popisek 36"/>
          <p:cNvSpPr>
            <a:spLocks noChangeArrowheads="1"/>
          </p:cNvSpPr>
          <p:nvPr/>
        </p:nvSpPr>
        <p:spPr bwMode="auto">
          <a:xfrm>
            <a:off x="5303838" y="-1579818"/>
            <a:ext cx="428625" cy="250825"/>
          </a:xfrm>
          <a:prstGeom prst="wedgeRectCallout">
            <a:avLst>
              <a:gd name="adj1" fmla="val -44736"/>
              <a:gd name="adj2" fmla="val 80347"/>
            </a:avLst>
          </a:prstGeom>
          <a:noFill/>
          <a:ln w="12700">
            <a:solidFill>
              <a:srgbClr val="BF8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rgbClr val="BF8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Obdélníkový bublinový popisek 14"/>
          <p:cNvSpPr>
            <a:spLocks noChangeArrowheads="1"/>
          </p:cNvSpPr>
          <p:nvPr/>
        </p:nvSpPr>
        <p:spPr bwMode="auto">
          <a:xfrm>
            <a:off x="2982913" y="-293713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4,2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Obdélníkový bublinový popisek 28"/>
          <p:cNvSpPr>
            <a:spLocks noChangeArrowheads="1"/>
          </p:cNvSpPr>
          <p:nvPr/>
        </p:nvSpPr>
        <p:spPr bwMode="auto">
          <a:xfrm>
            <a:off x="4719638" y="-1940180"/>
            <a:ext cx="368300" cy="254000"/>
          </a:xfrm>
          <a:prstGeom prst="wedgeRectCallout">
            <a:avLst>
              <a:gd name="adj1" fmla="val -20833"/>
              <a:gd name="adj2" fmla="val 6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4,1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Rectangle 53"/>
          <p:cNvSpPr>
            <a:spLocks noChangeArrowheads="1"/>
          </p:cNvSpPr>
          <p:nvPr/>
        </p:nvSpPr>
        <p:spPr bwMode="auto">
          <a:xfrm>
            <a:off x="1432541" y="-544696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Soumístnost značíme plnou barevnou čarou, současnost čárkovaně; protože však je stejná pro všechny zúčastněné, značíme ji černě (jen okamžik 0 jsme vyznačili čarami všech barev). Je vidět, že přítele jsme potkali v místě 0 v čase 0, rychl</a:t>
            </a:r>
            <a:r>
              <a:rPr kumimoji="0" lang="cs-CZ" altLang="cs-CZ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1940442" y="4524153"/>
            <a:ext cx="4976037" cy="15098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6" name="Obdélník 85"/>
          <p:cNvSpPr/>
          <p:nvPr/>
        </p:nvSpPr>
        <p:spPr>
          <a:xfrm rot="21356533">
            <a:off x="1940441" y="3584681"/>
            <a:ext cx="4976037" cy="51885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7" name="Obdélník 86"/>
          <p:cNvSpPr/>
          <p:nvPr/>
        </p:nvSpPr>
        <p:spPr>
          <a:xfrm rot="21356533">
            <a:off x="1940441" y="3721552"/>
            <a:ext cx="4976037" cy="51885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1" name="Obdélník 90"/>
          <p:cNvSpPr/>
          <p:nvPr/>
        </p:nvSpPr>
        <p:spPr>
          <a:xfrm rot="21356533">
            <a:off x="1940798" y="3836183"/>
            <a:ext cx="4976037" cy="51885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3" name="Obdélník 92"/>
          <p:cNvSpPr/>
          <p:nvPr/>
        </p:nvSpPr>
        <p:spPr>
          <a:xfrm rot="21356533">
            <a:off x="1941085" y="3973536"/>
            <a:ext cx="4976037" cy="51885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4" name="Obdélník 93"/>
          <p:cNvSpPr/>
          <p:nvPr/>
        </p:nvSpPr>
        <p:spPr>
          <a:xfrm rot="21356533">
            <a:off x="1944335" y="4083570"/>
            <a:ext cx="4976037" cy="51885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5" name="Obdélník 94"/>
          <p:cNvSpPr/>
          <p:nvPr/>
        </p:nvSpPr>
        <p:spPr>
          <a:xfrm rot="21356533">
            <a:off x="1947924" y="4231415"/>
            <a:ext cx="4976037" cy="51885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2143815" y="4476431"/>
            <a:ext cx="67939" cy="67480"/>
          </a:xfrm>
          <a:prstGeom prst="ellipse">
            <a:avLst/>
          </a:prstGeom>
          <a:solidFill>
            <a:srgbClr val="FF00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6" name="Ovál 95"/>
          <p:cNvSpPr/>
          <p:nvPr/>
        </p:nvSpPr>
        <p:spPr>
          <a:xfrm>
            <a:off x="4149893" y="4483409"/>
            <a:ext cx="67939" cy="67480"/>
          </a:xfrm>
          <a:prstGeom prst="ellipse">
            <a:avLst/>
          </a:prstGeom>
          <a:solidFill>
            <a:srgbClr val="FF00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7" name="Ovál 96"/>
          <p:cNvSpPr/>
          <p:nvPr/>
        </p:nvSpPr>
        <p:spPr>
          <a:xfrm>
            <a:off x="6054114" y="4473123"/>
            <a:ext cx="67939" cy="67480"/>
          </a:xfrm>
          <a:prstGeom prst="ellipse">
            <a:avLst/>
          </a:prstGeom>
          <a:solidFill>
            <a:srgbClr val="FF00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 rot="21322865">
            <a:off x="1934920" y="3758405"/>
            <a:ext cx="75257" cy="7024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Obdélník 31"/>
          <p:cNvSpPr/>
          <p:nvPr/>
        </p:nvSpPr>
        <p:spPr>
          <a:xfrm rot="21322865">
            <a:off x="1934918" y="3895278"/>
            <a:ext cx="75257" cy="7024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Obdélník 32"/>
          <p:cNvSpPr/>
          <p:nvPr/>
        </p:nvSpPr>
        <p:spPr>
          <a:xfrm rot="21322865">
            <a:off x="1931025" y="4015013"/>
            <a:ext cx="75257" cy="7024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Obdélník 34"/>
          <p:cNvSpPr/>
          <p:nvPr/>
        </p:nvSpPr>
        <p:spPr>
          <a:xfrm rot="21322865">
            <a:off x="1931026" y="4136570"/>
            <a:ext cx="75257" cy="7024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Obdélník 35"/>
          <p:cNvSpPr/>
          <p:nvPr/>
        </p:nvSpPr>
        <p:spPr>
          <a:xfrm rot="21322865">
            <a:off x="1934917" y="4266041"/>
            <a:ext cx="75257" cy="7024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Obdélník 36"/>
          <p:cNvSpPr/>
          <p:nvPr/>
        </p:nvSpPr>
        <p:spPr>
          <a:xfrm rot="21322865">
            <a:off x="1943148" y="4393153"/>
            <a:ext cx="75257" cy="7024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929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6" grpId="0" animBg="1"/>
      <p:bldP spid="86" grpId="1" animBg="1"/>
      <p:bldP spid="87" grpId="0" animBg="1"/>
      <p:bldP spid="87" grpId="1" animBg="1"/>
      <p:bldP spid="91" grpId="0" animBg="1"/>
      <p:bldP spid="91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13" grpId="0" animBg="1"/>
      <p:bldP spid="96" grpId="0" animBg="1"/>
      <p:bldP spid="97" grpId="0" animBg="1"/>
      <p:bldP spid="6" grpId="0" animBg="1"/>
      <p:bldP spid="32" grpId="0" animBg="1"/>
      <p:bldP spid="33" grpId="0" animBg="1"/>
      <p:bldP spid="35" grpId="0" animBg="1"/>
      <p:bldP spid="36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03199" y="1285875"/>
            <a:ext cx="8785225" cy="5435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 smtClean="0">
                <a:latin typeface="Book Antiqua" pitchFamily="18" charset="0"/>
              </a:rPr>
              <a:t>Rychlost světla ve vakuu </a:t>
            </a:r>
            <a:r>
              <a:rPr lang="cs-CZ" i="1" dirty="0" smtClean="0">
                <a:latin typeface="Book Antiqua" pitchFamily="18" charset="0"/>
              </a:rPr>
              <a:t>c</a:t>
            </a:r>
            <a:r>
              <a:rPr lang="cs-CZ" dirty="0" smtClean="0">
                <a:latin typeface="Book Antiqua" pitchFamily="18" charset="0"/>
              </a:rPr>
              <a:t> = 299 792 458 m/s </a:t>
            </a:r>
            <a:br>
              <a:rPr lang="cs-CZ" dirty="0" smtClean="0">
                <a:latin typeface="Book Antiqua" pitchFamily="18" charset="0"/>
              </a:rPr>
            </a:br>
            <a:r>
              <a:rPr lang="cs-CZ" dirty="0" smtClean="0">
                <a:latin typeface="Book Antiqua" pitchFamily="18" charset="0"/>
              </a:rPr>
              <a:t>(tzv. </a:t>
            </a:r>
            <a:r>
              <a:rPr lang="cs-CZ" b="1" i="1" dirty="0" smtClean="0">
                <a:solidFill>
                  <a:srgbClr val="FF0000"/>
                </a:solidFill>
                <a:latin typeface="Book Antiqua" pitchFamily="18" charset="0"/>
              </a:rPr>
              <a:t>světelná rychlost</a:t>
            </a:r>
            <a:r>
              <a:rPr lang="cs-CZ" dirty="0" smtClean="0">
                <a:latin typeface="Book Antiqua" pitchFamily="18" charset="0"/>
              </a:rPr>
              <a:t>) – nezávisí na: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zdroji Z světla (ani na rychlosti Z vůči čemukoli)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pozorovateli P (ani na rychlosti P vůči čemukoli)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směru šíření světla (vůči čemukoli)</a:t>
            </a:r>
          </a:p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cs-CZ" sz="4800" b="1" i="1" dirty="0" smtClean="0">
                <a:solidFill>
                  <a:srgbClr val="FF0000"/>
                </a:solidFill>
                <a:latin typeface="Book Antiqua" pitchFamily="18" charset="0"/>
              </a:rPr>
              <a:t>To je ale šok, co???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sz="3600" dirty="0" smtClean="0">
                <a:solidFill>
                  <a:schemeClr val="tx1"/>
                </a:solidFill>
                <a:latin typeface="Book Antiqua" pitchFamily="18" charset="0"/>
              </a:rPr>
              <a:t>Myslíte, že ne? …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dirty="0" smtClean="0">
                <a:solidFill>
                  <a:schemeClr val="tx1"/>
                </a:solidFill>
                <a:latin typeface="Book Antiqua" pitchFamily="18" charset="0"/>
              </a:rPr>
              <a:t>… ale co skládání rychlostí? To pro světlo neplatí?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2653867" y="403802"/>
            <a:ext cx="37641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Šok na začátek:</a:t>
            </a:r>
            <a:endParaRPr lang="cs-CZ" sz="4000" b="1" i="1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3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Zástupný symbol pro datum 7"/>
          <p:cNvSpPr txBox="1">
            <a:spLocks noGrp="1"/>
          </p:cNvSpPr>
          <p:nvPr/>
        </p:nvSpPr>
        <p:spPr bwMode="auto">
          <a:xfrm>
            <a:off x="6675120" y="143256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</a:t>
            </a:r>
            <a:r>
              <a:rPr lang="cs-CZ" sz="1200" dirty="0">
                <a:solidFill>
                  <a:srgbClr val="D38E27"/>
                </a:solidFill>
              </a:rPr>
              <a:t>- </a:t>
            </a:r>
            <a:r>
              <a:rPr lang="cs-CZ" sz="1200" dirty="0" smtClean="0">
                <a:solidFill>
                  <a:srgbClr val="D38E27"/>
                </a:solidFill>
              </a:rPr>
              <a:t>U3V </a:t>
            </a:r>
            <a:r>
              <a:rPr lang="cs-CZ" sz="1200" dirty="0" err="1">
                <a:solidFill>
                  <a:srgbClr val="D38E27"/>
                </a:solidFill>
              </a:rPr>
              <a:t>Rel</a:t>
            </a:r>
            <a:r>
              <a:rPr lang="cs-CZ" sz="1200" dirty="0">
                <a:solidFill>
                  <a:srgbClr val="D38E27"/>
                </a:solidFill>
              </a:rPr>
              <a:t> Obdržálek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094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ovéPole 4"/>
          <p:cNvSpPr txBox="1">
            <a:spLocks noChangeArrowheads="1"/>
          </p:cNvSpPr>
          <p:nvPr/>
        </p:nvSpPr>
        <p:spPr bwMode="auto">
          <a:xfrm>
            <a:off x="2470326" y="393055"/>
            <a:ext cx="469712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marL="342900" indent="-342900">
              <a:lnSpc>
                <a:spcPct val="90000"/>
              </a:lnSpc>
              <a:buNone/>
              <a:defRPr/>
            </a:pPr>
            <a:r>
              <a:rPr lang="cs-CZ" b="1" i="1" dirty="0">
                <a:latin typeface="Book Antiqua" pitchFamily="18" charset="0"/>
              </a:rPr>
              <a:t>Novoty pro STR: shrnutí</a:t>
            </a:r>
          </a:p>
        </p:txBody>
      </p:sp>
      <p:cxnSp>
        <p:nvCxnSpPr>
          <p:cNvPr id="7" name="Přímá spojovací čára 6"/>
          <p:cNvCxnSpPr>
            <a:cxnSpLocks noChangeShapeType="1"/>
          </p:cNvCxnSpPr>
          <p:nvPr/>
        </p:nvCxnSpPr>
        <p:spPr bwMode="auto">
          <a:xfrm>
            <a:off x="4200998" y="1617904"/>
            <a:ext cx="1117" cy="5153143"/>
          </a:xfrm>
          <a:prstGeom prst="line">
            <a:avLst/>
          </a:prstGeom>
          <a:noFill/>
          <a:ln w="5715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Přímá spojovací čára 8"/>
          <p:cNvCxnSpPr>
            <a:cxnSpLocks noChangeShapeType="1"/>
          </p:cNvCxnSpPr>
          <p:nvPr/>
        </p:nvCxnSpPr>
        <p:spPr bwMode="auto">
          <a:xfrm>
            <a:off x="1519238" y="4295854"/>
            <a:ext cx="5446712" cy="0"/>
          </a:xfrm>
          <a:prstGeom prst="line">
            <a:avLst/>
          </a:prstGeom>
          <a:noFill/>
          <a:ln w="57150" algn="ctr">
            <a:solidFill>
              <a:srgbClr val="0070C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Přímá spojovací čára 14"/>
          <p:cNvCxnSpPr>
            <a:cxnSpLocks noChangeShapeType="1"/>
          </p:cNvCxnSpPr>
          <p:nvPr/>
        </p:nvCxnSpPr>
        <p:spPr bwMode="auto">
          <a:xfrm flipH="1">
            <a:off x="3178968" y="2314935"/>
            <a:ext cx="1871663" cy="447040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Přímá spojovací čára 18"/>
          <p:cNvCxnSpPr/>
          <p:nvPr/>
        </p:nvCxnSpPr>
        <p:spPr>
          <a:xfrm rot="10800000" flipV="1">
            <a:off x="1714500" y="2070460"/>
            <a:ext cx="4786313" cy="4714875"/>
          </a:xfrm>
          <a:prstGeom prst="line">
            <a:avLst/>
          </a:prstGeom>
          <a:ln w="57150" cmpd="tri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>
            <a:off x="1928813" y="2141897"/>
            <a:ext cx="4857750" cy="4572000"/>
          </a:xfrm>
          <a:prstGeom prst="line">
            <a:avLst/>
          </a:prstGeom>
          <a:ln w="76200" cmpd="tri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ovéPole 25"/>
          <p:cNvSpPr txBox="1">
            <a:spLocks noChangeArrowheads="1"/>
          </p:cNvSpPr>
          <p:nvPr/>
        </p:nvSpPr>
        <p:spPr bwMode="auto">
          <a:xfrm rot="16200000">
            <a:off x="2902446" y="1904137"/>
            <a:ext cx="1840841" cy="830997"/>
          </a:xfrm>
          <a:prstGeom prst="rect">
            <a:avLst/>
          </a:prstGeom>
          <a:solidFill>
            <a:schemeClr val="bg1">
              <a:alpha val="25098"/>
            </a:schemeClr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x=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0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;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T 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libovolné</a:t>
            </a:r>
            <a:endParaRPr lang="cs-CZ" altLang="cs-CZ" sz="2400" b="1" i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27" name="TextovéPole 26"/>
          <p:cNvSpPr txBox="1">
            <a:spLocks noChangeArrowheads="1"/>
          </p:cNvSpPr>
          <p:nvPr/>
        </p:nvSpPr>
        <p:spPr bwMode="auto">
          <a:xfrm>
            <a:off x="6019667" y="4392422"/>
            <a:ext cx="2844800" cy="460375"/>
          </a:xfrm>
          <a:prstGeom prst="rect">
            <a:avLst/>
          </a:prstGeom>
          <a:solidFill>
            <a:schemeClr val="bg1">
              <a:lumMod val="95000"/>
              <a:alpha val="25098"/>
            </a:schemeClr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x; 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současnost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 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T 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= 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  <a:cs typeface="+mn-cs"/>
              </a:rPr>
              <a:t>0</a:t>
            </a:r>
          </a:p>
        </p:txBody>
      </p:sp>
      <p:sp>
        <p:nvSpPr>
          <p:cNvPr id="29" name="TextovéPole 28"/>
          <p:cNvSpPr txBox="1">
            <a:spLocks noChangeArrowheads="1"/>
          </p:cNvSpPr>
          <p:nvPr/>
        </p:nvSpPr>
        <p:spPr bwMode="auto">
          <a:xfrm rot="17485523">
            <a:off x="3859961" y="1942607"/>
            <a:ext cx="1807752" cy="461665"/>
          </a:xfrm>
          <a:prstGeom prst="rect">
            <a:avLst/>
          </a:prstGeom>
          <a:solidFill>
            <a:srgbClr val="CC0000">
              <a:alpha val="16078"/>
            </a:srgbClr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None/>
            </a:pP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x‘=</a:t>
            </a:r>
            <a:r>
              <a:rPr lang="cs-CZ" altLang="cs-CZ" sz="2400" dirty="0">
                <a:solidFill>
                  <a:srgbClr val="FF0000"/>
                </a:solidFill>
                <a:latin typeface="Book Antiqua" pitchFamily="18" charset="0"/>
              </a:rPr>
              <a:t>0</a:t>
            </a:r>
            <a:r>
              <a:rPr lang="cs-CZ" altLang="cs-CZ" sz="2400" i="1" dirty="0">
                <a:solidFill>
                  <a:srgbClr val="FF3300"/>
                </a:solidFill>
                <a:latin typeface="Book Antiqua" pitchFamily="18" charset="0"/>
              </a:rPr>
              <a:t>; T</a:t>
            </a:r>
            <a:r>
              <a:rPr lang="en-US" altLang="cs-CZ" sz="2400" i="1" dirty="0">
                <a:solidFill>
                  <a:srgbClr val="FF3300"/>
                </a:solidFill>
                <a:latin typeface="Book Antiqua" pitchFamily="18" charset="0"/>
              </a:rPr>
              <a:t>’</a:t>
            </a:r>
            <a:r>
              <a:rPr lang="cs-CZ" altLang="cs-CZ" sz="2400" i="1" dirty="0">
                <a:solidFill>
                  <a:srgbClr val="FF3300"/>
                </a:solidFill>
                <a:latin typeface="Book Antiqua" pitchFamily="18" charset="0"/>
              </a:rPr>
              <a:t> </a:t>
            </a:r>
            <a:r>
              <a:rPr lang="cs-CZ" altLang="cs-CZ" sz="2400" dirty="0">
                <a:solidFill>
                  <a:srgbClr val="FF3300"/>
                </a:solidFill>
                <a:latin typeface="Book Antiqua" pitchFamily="18" charset="0"/>
              </a:rPr>
              <a:t>lib.</a:t>
            </a:r>
            <a:endParaRPr lang="cs-CZ" altLang="cs-CZ" sz="2400" b="1" i="1" dirty="0">
              <a:solidFill>
                <a:srgbClr val="FF3300"/>
              </a:solidFill>
              <a:latin typeface="Book Antiqua" pitchFamily="18" charset="0"/>
            </a:endParaRPr>
          </a:p>
        </p:txBody>
      </p:sp>
      <p:sp>
        <p:nvSpPr>
          <p:cNvPr id="30" name="TextovéPole 29"/>
          <p:cNvSpPr txBox="1">
            <a:spLocks noChangeArrowheads="1"/>
          </p:cNvSpPr>
          <p:nvPr/>
        </p:nvSpPr>
        <p:spPr bwMode="auto">
          <a:xfrm rot="20166673">
            <a:off x="5794841" y="3022166"/>
            <a:ext cx="3020817" cy="461665"/>
          </a:xfrm>
          <a:prstGeom prst="rect">
            <a:avLst/>
          </a:prstGeom>
          <a:solidFill>
            <a:srgbClr val="FF0000">
              <a:alpha val="2509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noProof="1">
                <a:solidFill>
                  <a:srgbClr val="FF0000"/>
                </a:solidFill>
                <a:latin typeface="Book Antiqua" pitchFamily="18" charset="0"/>
              </a:rPr>
              <a:t>x</a:t>
            </a:r>
            <a:r>
              <a:rPr lang="en-US" altLang="cs-CZ" sz="2400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; </a:t>
            </a:r>
            <a:r>
              <a:rPr lang="cs-CZ" altLang="cs-CZ" sz="2400" dirty="0">
                <a:solidFill>
                  <a:srgbClr val="FF3300"/>
                </a:solidFill>
                <a:latin typeface="Book Antiqua" pitchFamily="18" charset="0"/>
              </a:rPr>
              <a:t>současnost</a:t>
            </a:r>
            <a:r>
              <a:rPr lang="cs-CZ" altLang="cs-CZ" sz="2400" i="1" dirty="0">
                <a:solidFill>
                  <a:srgbClr val="FF3300"/>
                </a:solidFill>
                <a:latin typeface="Book Antiqua" pitchFamily="18" charset="0"/>
              </a:rPr>
              <a:t> T</a:t>
            </a:r>
            <a:r>
              <a:rPr lang="en-US" altLang="cs-CZ" sz="2400" i="1" dirty="0">
                <a:solidFill>
                  <a:srgbClr val="FF3300"/>
                </a:solidFill>
                <a:latin typeface="Book Antiqua" pitchFamily="18" charset="0"/>
              </a:rPr>
              <a:t>’</a:t>
            </a:r>
            <a:r>
              <a:rPr lang="cs-CZ" altLang="cs-CZ" sz="2400" i="1" dirty="0">
                <a:solidFill>
                  <a:srgbClr val="FF3300"/>
                </a:solidFill>
                <a:latin typeface="Book Antiqua" pitchFamily="18" charset="0"/>
              </a:rPr>
              <a:t> = </a:t>
            </a:r>
            <a:r>
              <a:rPr lang="cs-CZ" altLang="cs-CZ" sz="2400" dirty="0">
                <a:solidFill>
                  <a:srgbClr val="FF3300"/>
                </a:solidFill>
                <a:latin typeface="Book Antiqua" pitchFamily="18" charset="0"/>
              </a:rPr>
              <a:t>0</a:t>
            </a:r>
          </a:p>
        </p:txBody>
      </p:sp>
      <p:sp>
        <p:nvSpPr>
          <p:cNvPr id="2" name="TextovéPole 28"/>
          <p:cNvSpPr txBox="1">
            <a:spLocks noChangeArrowheads="1"/>
          </p:cNvSpPr>
          <p:nvPr/>
        </p:nvSpPr>
        <p:spPr bwMode="auto">
          <a:xfrm>
            <a:off x="6451002" y="1720398"/>
            <a:ext cx="1006475" cy="3762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i="1" dirty="0">
                <a:solidFill>
                  <a:schemeClr val="tx1"/>
                </a:solidFill>
                <a:latin typeface="Book Antiqua" pitchFamily="18" charset="0"/>
              </a:rPr>
              <a:t>světlo</a:t>
            </a:r>
          </a:p>
        </p:txBody>
      </p:sp>
      <p:sp>
        <p:nvSpPr>
          <p:cNvPr id="24604" name="Text Box 28"/>
          <p:cNvSpPr txBox="1">
            <a:spLocks noChangeArrowheads="1"/>
          </p:cNvSpPr>
          <p:nvPr/>
        </p:nvSpPr>
        <p:spPr bwMode="auto">
          <a:xfrm>
            <a:off x="641350" y="1754547"/>
            <a:ext cx="4095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 dirty="0">
                <a:solidFill>
                  <a:srgbClr val="0070C0"/>
                </a:solidFill>
                <a:latin typeface="Book Antiqua" pitchFamily="18" charset="0"/>
              </a:rPr>
              <a:t>S</a:t>
            </a:r>
            <a:endParaRPr lang="en-US" altLang="cs-CZ" b="1" i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24605" name="Text Box 29"/>
          <p:cNvSpPr txBox="1">
            <a:spLocks noChangeArrowheads="1"/>
          </p:cNvSpPr>
          <p:nvPr/>
        </p:nvSpPr>
        <p:spPr bwMode="auto">
          <a:xfrm>
            <a:off x="603250" y="2176822"/>
            <a:ext cx="5222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 dirty="0">
                <a:solidFill>
                  <a:srgbClr val="FF0000"/>
                </a:solidFill>
                <a:latin typeface="Book Antiqua" pitchFamily="18" charset="0"/>
              </a:rPr>
              <a:t>S</a:t>
            </a:r>
            <a:r>
              <a:rPr lang="en-GB" altLang="cs-CZ" b="1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endParaRPr lang="en-US" altLang="cs-CZ" b="1" i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cxnSp>
        <p:nvCxnSpPr>
          <p:cNvPr id="39" name="Přímá spojovací čára 20"/>
          <p:cNvCxnSpPr/>
          <p:nvPr/>
        </p:nvCxnSpPr>
        <p:spPr>
          <a:xfrm>
            <a:off x="2081213" y="2294297"/>
            <a:ext cx="4857750" cy="4572000"/>
          </a:xfrm>
          <a:prstGeom prst="line">
            <a:avLst/>
          </a:prstGeom>
          <a:ln w="31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ovací čára 18"/>
          <p:cNvCxnSpPr/>
          <p:nvPr/>
        </p:nvCxnSpPr>
        <p:spPr>
          <a:xfrm rot="10800000" flipV="1">
            <a:off x="1608138" y="2164122"/>
            <a:ext cx="4786312" cy="4714875"/>
          </a:xfrm>
          <a:prstGeom prst="line">
            <a:avLst/>
          </a:prstGeom>
          <a:ln w="31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ovéPole 4"/>
          <p:cNvSpPr txBox="1">
            <a:spLocks noChangeArrowheads="1"/>
          </p:cNvSpPr>
          <p:nvPr/>
        </p:nvSpPr>
        <p:spPr bwMode="auto">
          <a:xfrm>
            <a:off x="1004888" y="1808522"/>
            <a:ext cx="1104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(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cs-CZ" altLang="cs-CZ" sz="2400" baseline="-25000" dirty="0">
                <a:solidFill>
                  <a:srgbClr val="0070C0"/>
                </a:solidFill>
                <a:latin typeface="Book Antiqua" pitchFamily="18" charset="0"/>
              </a:rPr>
              <a:t>  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; </a:t>
            </a: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cs-CZ" altLang="cs-CZ" sz="2400" dirty="0">
                <a:solidFill>
                  <a:srgbClr val="0070C0"/>
                </a:solidFill>
                <a:latin typeface="Book Antiqua" pitchFamily="18" charset="0"/>
              </a:rPr>
              <a:t>)</a:t>
            </a:r>
          </a:p>
        </p:txBody>
      </p:sp>
      <p:sp>
        <p:nvSpPr>
          <p:cNvPr id="69" name="TextovéPole 68"/>
          <p:cNvSpPr txBox="1">
            <a:spLocks noChangeArrowheads="1"/>
          </p:cNvSpPr>
          <p:nvPr/>
        </p:nvSpPr>
        <p:spPr bwMode="auto">
          <a:xfrm>
            <a:off x="1017588" y="2230797"/>
            <a:ext cx="13350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2400" dirty="0">
                <a:solidFill>
                  <a:srgbClr val="FF0000"/>
                </a:solidFill>
                <a:latin typeface="Book Antiqua" pitchFamily="18" charset="0"/>
              </a:rPr>
              <a:t>(</a:t>
            </a:r>
            <a:r>
              <a:rPr lang="cs-CZ" altLang="cs-CZ" sz="2400" i="1" dirty="0">
                <a:solidFill>
                  <a:srgbClr val="FF3300"/>
                </a:solidFill>
                <a:latin typeface="Book Antiqua" pitchFamily="18" charset="0"/>
              </a:rPr>
              <a:t>T‘</a:t>
            </a:r>
            <a:r>
              <a:rPr lang="cs-CZ" altLang="cs-CZ" sz="2400" baseline="-25000" dirty="0">
                <a:solidFill>
                  <a:srgbClr val="FF3300"/>
                </a:solidFill>
                <a:latin typeface="Book Antiqua" pitchFamily="18" charset="0"/>
              </a:rPr>
              <a:t> </a:t>
            </a:r>
            <a:r>
              <a:rPr lang="cs-CZ" altLang="cs-CZ" sz="2400" dirty="0">
                <a:solidFill>
                  <a:srgbClr val="FF3300"/>
                </a:solidFill>
                <a:latin typeface="Book Antiqua" pitchFamily="18" charset="0"/>
              </a:rPr>
              <a:t>; </a:t>
            </a: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x‘</a:t>
            </a:r>
            <a:r>
              <a:rPr lang="cs-CZ" altLang="cs-CZ" sz="2400" dirty="0">
                <a:solidFill>
                  <a:srgbClr val="FF0000"/>
                </a:solidFill>
                <a:latin typeface="Book Antiqua" pitchFamily="18" charset="0"/>
              </a:rPr>
              <a:t>)</a:t>
            </a: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‘</a:t>
            </a:r>
          </a:p>
          <a:p>
            <a:pPr eaLnBrk="1" hangingPunct="1"/>
            <a:r>
              <a:rPr lang="cs-CZ" altLang="cs-CZ" sz="2400" dirty="0">
                <a:latin typeface="Book Antiqua" pitchFamily="18" charset="0"/>
              </a:rPr>
              <a:t>časy</a:t>
            </a:r>
          </a:p>
          <a:p>
            <a:pPr eaLnBrk="1" hangingPunct="1"/>
            <a:r>
              <a:rPr lang="cs-CZ" altLang="cs-CZ" sz="2400" dirty="0">
                <a:latin typeface="Book Antiqua" pitchFamily="18" charset="0"/>
              </a:rPr>
              <a:t>délky</a:t>
            </a:r>
          </a:p>
        </p:txBody>
      </p:sp>
      <p:sp>
        <p:nvSpPr>
          <p:cNvPr id="71" name="Zástupný symbol pro datum 7"/>
          <p:cNvSpPr txBox="1">
            <a:spLocks noGrp="1"/>
          </p:cNvSpPr>
          <p:nvPr/>
        </p:nvSpPr>
        <p:spPr bwMode="auto">
          <a:xfrm>
            <a:off x="6477000" y="-49164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33" name="Ovál 32"/>
          <p:cNvSpPr/>
          <p:nvPr/>
        </p:nvSpPr>
        <p:spPr>
          <a:xfrm>
            <a:off x="4150790" y="3379172"/>
            <a:ext cx="112713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4" name="Ovál 33"/>
          <p:cNvSpPr/>
          <p:nvPr/>
        </p:nvSpPr>
        <p:spPr>
          <a:xfrm>
            <a:off x="4162425" y="5203517"/>
            <a:ext cx="112713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5" name="Ovál 34"/>
          <p:cNvSpPr/>
          <p:nvPr/>
        </p:nvSpPr>
        <p:spPr>
          <a:xfrm>
            <a:off x="5102349" y="4238704"/>
            <a:ext cx="112713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6" name="Ovál 35"/>
          <p:cNvSpPr/>
          <p:nvPr/>
        </p:nvSpPr>
        <p:spPr>
          <a:xfrm>
            <a:off x="3195334" y="4237593"/>
            <a:ext cx="112713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cxnSp>
        <p:nvCxnSpPr>
          <p:cNvPr id="37" name="Přímá spojovací čára 22"/>
          <p:cNvCxnSpPr>
            <a:cxnSpLocks noChangeShapeType="1"/>
          </p:cNvCxnSpPr>
          <p:nvPr/>
        </p:nvCxnSpPr>
        <p:spPr bwMode="auto">
          <a:xfrm flipH="1">
            <a:off x="785813" y="3097572"/>
            <a:ext cx="6162675" cy="2687638"/>
          </a:xfrm>
          <a:prstGeom prst="line">
            <a:avLst/>
          </a:prstGeom>
          <a:noFill/>
          <a:ln w="57150" algn="ctr">
            <a:solidFill>
              <a:srgbClr val="FF33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Ovál 37"/>
          <p:cNvSpPr/>
          <p:nvPr/>
        </p:nvSpPr>
        <p:spPr>
          <a:xfrm>
            <a:off x="4564308" y="3295152"/>
            <a:ext cx="112712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>
              <a:solidFill>
                <a:schemeClr val="tx1"/>
              </a:solidFill>
            </a:endParaRPr>
          </a:p>
        </p:txBody>
      </p:sp>
      <p:sp>
        <p:nvSpPr>
          <p:cNvPr id="42" name="TextovéPole 41"/>
          <p:cNvSpPr txBox="1">
            <a:spLocks noChangeArrowheads="1"/>
          </p:cNvSpPr>
          <p:nvPr/>
        </p:nvSpPr>
        <p:spPr bwMode="auto">
          <a:xfrm>
            <a:off x="4610819" y="3260103"/>
            <a:ext cx="293808" cy="383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/>
              <a:t>1</a:t>
            </a:r>
          </a:p>
        </p:txBody>
      </p:sp>
      <p:sp>
        <p:nvSpPr>
          <p:cNvPr id="43" name="TextovéPole 42"/>
          <p:cNvSpPr txBox="1">
            <a:spLocks noChangeArrowheads="1"/>
          </p:cNvSpPr>
          <p:nvPr/>
        </p:nvSpPr>
        <p:spPr bwMode="auto">
          <a:xfrm>
            <a:off x="5190518" y="3770672"/>
            <a:ext cx="31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>
                <a:solidFill>
                  <a:srgbClr val="7030A0"/>
                </a:solidFill>
              </a:rPr>
              <a:t>1</a:t>
            </a:r>
          </a:p>
        </p:txBody>
      </p:sp>
      <p:sp>
        <p:nvSpPr>
          <p:cNvPr id="44" name="TextovéPole 43"/>
          <p:cNvSpPr txBox="1">
            <a:spLocks noChangeArrowheads="1"/>
          </p:cNvSpPr>
          <p:nvPr/>
        </p:nvSpPr>
        <p:spPr bwMode="auto">
          <a:xfrm>
            <a:off x="3413125" y="5140685"/>
            <a:ext cx="388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/>
              <a:t>-1</a:t>
            </a:r>
          </a:p>
        </p:txBody>
      </p:sp>
      <p:sp>
        <p:nvSpPr>
          <p:cNvPr id="45" name="TextovéPole 44"/>
          <p:cNvSpPr txBox="1">
            <a:spLocks noChangeArrowheads="1"/>
          </p:cNvSpPr>
          <p:nvPr/>
        </p:nvSpPr>
        <p:spPr bwMode="auto">
          <a:xfrm>
            <a:off x="2865800" y="4428632"/>
            <a:ext cx="390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>
                <a:solidFill>
                  <a:srgbClr val="7030A0"/>
                </a:solidFill>
              </a:rPr>
              <a:t>-1</a:t>
            </a:r>
          </a:p>
        </p:txBody>
      </p:sp>
      <p:sp>
        <p:nvSpPr>
          <p:cNvPr id="46" name="Ovál 45"/>
          <p:cNvSpPr/>
          <p:nvPr/>
        </p:nvSpPr>
        <p:spPr>
          <a:xfrm>
            <a:off x="5164139" y="3789912"/>
            <a:ext cx="112712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>
              <a:ln>
                <a:solidFill>
                  <a:srgbClr val="7030A0"/>
                </a:solidFill>
              </a:ln>
            </a:endParaRPr>
          </a:p>
        </p:txBody>
      </p:sp>
      <p:sp>
        <p:nvSpPr>
          <p:cNvPr id="48" name="Ovál 47"/>
          <p:cNvSpPr/>
          <p:nvPr/>
        </p:nvSpPr>
        <p:spPr>
          <a:xfrm>
            <a:off x="3732640" y="5268175"/>
            <a:ext cx="112712" cy="1143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9" name="Ovál 48"/>
          <p:cNvSpPr/>
          <p:nvPr/>
        </p:nvSpPr>
        <p:spPr>
          <a:xfrm>
            <a:off x="3161628" y="4651137"/>
            <a:ext cx="112712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0" name="TextovéPole 49"/>
          <p:cNvSpPr txBox="1">
            <a:spLocks noChangeArrowheads="1"/>
          </p:cNvSpPr>
          <p:nvPr/>
        </p:nvSpPr>
        <p:spPr bwMode="auto">
          <a:xfrm>
            <a:off x="3939292" y="3351931"/>
            <a:ext cx="31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/>
              <a:t>1</a:t>
            </a:r>
          </a:p>
        </p:txBody>
      </p:sp>
      <p:sp>
        <p:nvSpPr>
          <p:cNvPr id="51" name="TextovéPole 50"/>
          <p:cNvSpPr txBox="1">
            <a:spLocks noChangeArrowheads="1"/>
          </p:cNvSpPr>
          <p:nvPr/>
        </p:nvSpPr>
        <p:spPr bwMode="auto">
          <a:xfrm>
            <a:off x="4917060" y="4241047"/>
            <a:ext cx="2859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>
                <a:solidFill>
                  <a:srgbClr val="7030A0"/>
                </a:solidFill>
              </a:rPr>
              <a:t>1</a:t>
            </a:r>
          </a:p>
        </p:txBody>
      </p:sp>
      <p:sp>
        <p:nvSpPr>
          <p:cNvPr id="52" name="TextovéPole 51"/>
          <p:cNvSpPr txBox="1">
            <a:spLocks noChangeArrowheads="1"/>
          </p:cNvSpPr>
          <p:nvPr/>
        </p:nvSpPr>
        <p:spPr bwMode="auto">
          <a:xfrm>
            <a:off x="2898970" y="3957934"/>
            <a:ext cx="3889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>
                <a:solidFill>
                  <a:srgbClr val="7030A0"/>
                </a:solidFill>
              </a:rPr>
              <a:t>-1</a:t>
            </a:r>
          </a:p>
        </p:txBody>
      </p:sp>
      <p:sp>
        <p:nvSpPr>
          <p:cNvPr id="53" name="TextovéPole 52"/>
          <p:cNvSpPr txBox="1">
            <a:spLocks noChangeArrowheads="1"/>
          </p:cNvSpPr>
          <p:nvPr/>
        </p:nvSpPr>
        <p:spPr bwMode="auto">
          <a:xfrm>
            <a:off x="4212572" y="4964900"/>
            <a:ext cx="390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/>
              <a:t>-1</a:t>
            </a:r>
          </a:p>
        </p:txBody>
      </p:sp>
      <p:sp>
        <p:nvSpPr>
          <p:cNvPr id="12" name="Volný tvar 11"/>
          <p:cNvSpPr/>
          <p:nvPr/>
        </p:nvSpPr>
        <p:spPr>
          <a:xfrm>
            <a:off x="1911350" y="5272436"/>
            <a:ext cx="4452453" cy="1441461"/>
          </a:xfrm>
          <a:custGeom>
            <a:avLst/>
            <a:gdLst>
              <a:gd name="connsiteX0" fmla="*/ 0 w 4462585"/>
              <a:gd name="connsiteY0" fmla="*/ 1573089 h 1573089"/>
              <a:gd name="connsiteX1" fmla="*/ 1672492 w 4462585"/>
              <a:gd name="connsiteY1" fmla="*/ 119428 h 1573089"/>
              <a:gd name="connsiteX2" fmla="*/ 3212123 w 4462585"/>
              <a:gd name="connsiteY2" fmla="*/ 221028 h 1573089"/>
              <a:gd name="connsiteX3" fmla="*/ 4462585 w 4462585"/>
              <a:gd name="connsiteY3" fmla="*/ 1315182 h 157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2585" h="1573089">
                <a:moveTo>
                  <a:pt x="0" y="1573089"/>
                </a:moveTo>
                <a:cubicBezTo>
                  <a:pt x="568569" y="958930"/>
                  <a:pt x="1137138" y="344771"/>
                  <a:pt x="1672492" y="119428"/>
                </a:cubicBezTo>
                <a:cubicBezTo>
                  <a:pt x="2207846" y="-105915"/>
                  <a:pt x="2747108" y="21736"/>
                  <a:pt x="3212123" y="221028"/>
                </a:cubicBezTo>
                <a:cubicBezTo>
                  <a:pt x="3677138" y="420320"/>
                  <a:pt x="4243754" y="1117192"/>
                  <a:pt x="4462585" y="131518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4" name="Volný tvar 53"/>
          <p:cNvSpPr/>
          <p:nvPr/>
        </p:nvSpPr>
        <p:spPr>
          <a:xfrm flipV="1">
            <a:off x="2016855" y="2067453"/>
            <a:ext cx="4166533" cy="1359526"/>
          </a:xfrm>
          <a:custGeom>
            <a:avLst/>
            <a:gdLst>
              <a:gd name="connsiteX0" fmla="*/ 0 w 4462585"/>
              <a:gd name="connsiteY0" fmla="*/ 1573089 h 1573089"/>
              <a:gd name="connsiteX1" fmla="*/ 1672492 w 4462585"/>
              <a:gd name="connsiteY1" fmla="*/ 119428 h 1573089"/>
              <a:gd name="connsiteX2" fmla="*/ 3212123 w 4462585"/>
              <a:gd name="connsiteY2" fmla="*/ 221028 h 1573089"/>
              <a:gd name="connsiteX3" fmla="*/ 4462585 w 4462585"/>
              <a:gd name="connsiteY3" fmla="*/ 1315182 h 157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2585" h="1573089">
                <a:moveTo>
                  <a:pt x="0" y="1573089"/>
                </a:moveTo>
                <a:cubicBezTo>
                  <a:pt x="568569" y="958930"/>
                  <a:pt x="1137138" y="344771"/>
                  <a:pt x="1672492" y="119428"/>
                </a:cubicBezTo>
                <a:cubicBezTo>
                  <a:pt x="2207846" y="-105915"/>
                  <a:pt x="2747108" y="21736"/>
                  <a:pt x="3212123" y="221028"/>
                </a:cubicBezTo>
                <a:cubicBezTo>
                  <a:pt x="3677138" y="420320"/>
                  <a:pt x="4243754" y="1117192"/>
                  <a:pt x="4462585" y="131518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5" name="Volný tvar 54"/>
          <p:cNvSpPr/>
          <p:nvPr/>
        </p:nvSpPr>
        <p:spPr>
          <a:xfrm rot="16200000" flipV="1">
            <a:off x="265023" y="3674533"/>
            <a:ext cx="4371975" cy="1599293"/>
          </a:xfrm>
          <a:custGeom>
            <a:avLst/>
            <a:gdLst>
              <a:gd name="connsiteX0" fmla="*/ 0 w 4462585"/>
              <a:gd name="connsiteY0" fmla="*/ 1573089 h 1573089"/>
              <a:gd name="connsiteX1" fmla="*/ 1672492 w 4462585"/>
              <a:gd name="connsiteY1" fmla="*/ 119428 h 1573089"/>
              <a:gd name="connsiteX2" fmla="*/ 3212123 w 4462585"/>
              <a:gd name="connsiteY2" fmla="*/ 221028 h 1573089"/>
              <a:gd name="connsiteX3" fmla="*/ 4462585 w 4462585"/>
              <a:gd name="connsiteY3" fmla="*/ 1315182 h 157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2585" h="1573089">
                <a:moveTo>
                  <a:pt x="0" y="1573089"/>
                </a:moveTo>
                <a:cubicBezTo>
                  <a:pt x="568569" y="958930"/>
                  <a:pt x="1137138" y="344771"/>
                  <a:pt x="1672492" y="119428"/>
                </a:cubicBezTo>
                <a:cubicBezTo>
                  <a:pt x="2207846" y="-105915"/>
                  <a:pt x="2747108" y="21736"/>
                  <a:pt x="3212123" y="221028"/>
                </a:cubicBezTo>
                <a:cubicBezTo>
                  <a:pt x="3677138" y="420320"/>
                  <a:pt x="4243754" y="1117192"/>
                  <a:pt x="4462585" y="1315182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6" name="Volný tvar 55"/>
          <p:cNvSpPr/>
          <p:nvPr/>
        </p:nvSpPr>
        <p:spPr>
          <a:xfrm rot="16200000">
            <a:off x="3759327" y="3581257"/>
            <a:ext cx="4371975" cy="1584933"/>
          </a:xfrm>
          <a:custGeom>
            <a:avLst/>
            <a:gdLst>
              <a:gd name="connsiteX0" fmla="*/ 0 w 4462585"/>
              <a:gd name="connsiteY0" fmla="*/ 1573089 h 1573089"/>
              <a:gd name="connsiteX1" fmla="*/ 1672492 w 4462585"/>
              <a:gd name="connsiteY1" fmla="*/ 119428 h 1573089"/>
              <a:gd name="connsiteX2" fmla="*/ 3212123 w 4462585"/>
              <a:gd name="connsiteY2" fmla="*/ 221028 h 1573089"/>
              <a:gd name="connsiteX3" fmla="*/ 4462585 w 4462585"/>
              <a:gd name="connsiteY3" fmla="*/ 1315182 h 157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2585" h="1573089">
                <a:moveTo>
                  <a:pt x="0" y="1573089"/>
                </a:moveTo>
                <a:cubicBezTo>
                  <a:pt x="568569" y="958930"/>
                  <a:pt x="1137138" y="344771"/>
                  <a:pt x="1672492" y="119428"/>
                </a:cubicBezTo>
                <a:cubicBezTo>
                  <a:pt x="2207846" y="-105915"/>
                  <a:pt x="2747108" y="21736"/>
                  <a:pt x="3212123" y="221028"/>
                </a:cubicBezTo>
                <a:cubicBezTo>
                  <a:pt x="3677138" y="420320"/>
                  <a:pt x="4243754" y="1117192"/>
                  <a:pt x="4462585" y="1315182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Ovál 2"/>
          <p:cNvSpPr/>
          <p:nvPr/>
        </p:nvSpPr>
        <p:spPr>
          <a:xfrm>
            <a:off x="5548875" y="3975100"/>
            <a:ext cx="45719" cy="4598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6" name="Přímá spojnice se šipkou 5"/>
          <p:cNvCxnSpPr/>
          <p:nvPr/>
        </p:nvCxnSpPr>
        <p:spPr>
          <a:xfrm flipH="1">
            <a:off x="4240688" y="3998920"/>
            <a:ext cx="1331048" cy="20796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se šipkou 15"/>
          <p:cNvCxnSpPr/>
          <p:nvPr/>
        </p:nvCxnSpPr>
        <p:spPr>
          <a:xfrm flipH="1">
            <a:off x="5572054" y="4002170"/>
            <a:ext cx="808" cy="271053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/>
          <p:cNvCxnSpPr>
            <a:stCxn id="3" idx="2"/>
          </p:cNvCxnSpPr>
          <p:nvPr/>
        </p:nvCxnSpPr>
        <p:spPr>
          <a:xfrm flipH="1">
            <a:off x="4133850" y="3998094"/>
            <a:ext cx="1415025" cy="570731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se šipkou 21"/>
          <p:cNvCxnSpPr/>
          <p:nvPr/>
        </p:nvCxnSpPr>
        <p:spPr>
          <a:xfrm flipV="1">
            <a:off x="5559658" y="3668918"/>
            <a:ext cx="96752" cy="32917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ovéPole 3"/>
          <p:cNvSpPr txBox="1"/>
          <p:nvPr/>
        </p:nvSpPr>
        <p:spPr>
          <a:xfrm>
            <a:off x="1383812" y="3973923"/>
            <a:ext cx="14846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cap="small" dirty="0" smtClean="0">
                <a:solidFill>
                  <a:srgbClr val="0070C0"/>
                </a:solidFill>
              </a:rPr>
              <a:t>teď</a:t>
            </a:r>
            <a:endParaRPr lang="en-US" b="1" cap="small" dirty="0" smtClean="0">
              <a:solidFill>
                <a:srgbClr val="0070C0"/>
              </a:solidFill>
            </a:endParaRPr>
          </a:p>
          <a:p>
            <a:r>
              <a:rPr lang="en-US" sz="1400" b="1" cap="small" dirty="0" err="1" smtClean="0">
                <a:solidFill>
                  <a:srgbClr val="0070C0"/>
                </a:solidFill>
              </a:rPr>
              <a:t>sou</a:t>
            </a:r>
            <a:r>
              <a:rPr lang="cs-CZ" sz="1400" b="1" cap="small" dirty="0" smtClean="0">
                <a:solidFill>
                  <a:srgbClr val="0070C0"/>
                </a:solidFill>
              </a:rPr>
              <a:t>č</a:t>
            </a:r>
            <a:r>
              <a:rPr lang="en-US" sz="1400" b="1" cap="small" dirty="0" err="1" smtClean="0">
                <a:solidFill>
                  <a:srgbClr val="0070C0"/>
                </a:solidFill>
              </a:rPr>
              <a:t>asnice</a:t>
            </a:r>
            <a:endParaRPr lang="cs-CZ" sz="1400" b="1" cap="small" dirty="0">
              <a:solidFill>
                <a:srgbClr val="0070C0"/>
              </a:solidFill>
            </a:endParaRPr>
          </a:p>
        </p:txBody>
      </p:sp>
      <p:sp>
        <p:nvSpPr>
          <p:cNvPr id="47" name="TextovéPole 46"/>
          <p:cNvSpPr txBox="1"/>
          <p:nvPr/>
        </p:nvSpPr>
        <p:spPr>
          <a:xfrm rot="20260281">
            <a:off x="1169892" y="4992565"/>
            <a:ext cx="149517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cap="small" dirty="0" smtClean="0">
                <a:solidFill>
                  <a:srgbClr val="C00000"/>
                </a:solidFill>
              </a:rPr>
              <a:t>teď</a:t>
            </a:r>
          </a:p>
          <a:p>
            <a:r>
              <a:rPr lang="en-US" sz="1400" b="1" cap="small" dirty="0" err="1">
                <a:solidFill>
                  <a:srgbClr val="C00000"/>
                </a:solidFill>
              </a:rPr>
              <a:t>sou</a:t>
            </a:r>
            <a:r>
              <a:rPr lang="cs-CZ" sz="1400" b="1" cap="small" dirty="0">
                <a:solidFill>
                  <a:srgbClr val="C00000"/>
                </a:solidFill>
              </a:rPr>
              <a:t>č</a:t>
            </a:r>
            <a:r>
              <a:rPr lang="en-US" sz="1400" b="1" cap="small" dirty="0" err="1">
                <a:solidFill>
                  <a:srgbClr val="C00000"/>
                </a:solidFill>
              </a:rPr>
              <a:t>asnice</a:t>
            </a:r>
            <a:endParaRPr lang="cs-CZ" sz="1400" b="1" cap="small" dirty="0">
              <a:solidFill>
                <a:srgbClr val="C00000"/>
              </a:solidFill>
            </a:endParaRPr>
          </a:p>
          <a:p>
            <a:endParaRPr lang="cs-CZ" b="1" cap="small" dirty="0" smtClean="0">
              <a:solidFill>
                <a:srgbClr val="C00000"/>
              </a:solidFill>
            </a:endParaRPr>
          </a:p>
          <a:p>
            <a:endParaRPr lang="cs-CZ" b="1" cap="small" dirty="0">
              <a:solidFill>
                <a:srgbClr val="C00000"/>
              </a:solidFill>
            </a:endParaRPr>
          </a:p>
        </p:txBody>
      </p:sp>
      <p:sp>
        <p:nvSpPr>
          <p:cNvPr id="57" name="TextovéPole 56"/>
          <p:cNvSpPr txBox="1"/>
          <p:nvPr/>
        </p:nvSpPr>
        <p:spPr>
          <a:xfrm rot="17526923">
            <a:off x="2974982" y="6005184"/>
            <a:ext cx="937793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cap="small" dirty="0">
                <a:solidFill>
                  <a:srgbClr val="C00000"/>
                </a:solidFill>
              </a:rPr>
              <a:t>tady</a:t>
            </a:r>
            <a:r>
              <a:rPr lang="cs-CZ" b="1" cap="small" dirty="0">
                <a:solidFill>
                  <a:srgbClr val="0070C0"/>
                </a:solidFill>
              </a:rPr>
              <a:t/>
            </a:r>
            <a:br>
              <a:rPr lang="cs-CZ" b="1" cap="small" dirty="0">
                <a:solidFill>
                  <a:srgbClr val="0070C0"/>
                </a:solidFill>
              </a:rPr>
            </a:br>
            <a:r>
              <a:rPr lang="cs-CZ" sz="1100" b="1" cap="small" dirty="0">
                <a:solidFill>
                  <a:srgbClr val="C00000"/>
                </a:solidFill>
              </a:rPr>
              <a:t>světočára</a:t>
            </a:r>
          </a:p>
          <a:p>
            <a:endParaRPr lang="cs-CZ" b="1" cap="small" dirty="0">
              <a:solidFill>
                <a:srgbClr val="C00000"/>
              </a:solidFill>
            </a:endParaRPr>
          </a:p>
        </p:txBody>
      </p:sp>
      <p:sp>
        <p:nvSpPr>
          <p:cNvPr id="58" name="TextovéPole 57"/>
          <p:cNvSpPr txBox="1"/>
          <p:nvPr/>
        </p:nvSpPr>
        <p:spPr>
          <a:xfrm rot="16200000">
            <a:off x="3580044" y="5895610"/>
            <a:ext cx="116940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cap="small" dirty="0" smtClean="0">
                <a:solidFill>
                  <a:srgbClr val="0070C0"/>
                </a:solidFill>
              </a:rPr>
              <a:t>tad</a:t>
            </a:r>
            <a:r>
              <a:rPr lang="cs-CZ" b="1" cap="small" dirty="0" smtClean="0">
                <a:solidFill>
                  <a:srgbClr val="0070C0"/>
                </a:solidFill>
              </a:rPr>
              <a:t>y</a:t>
            </a:r>
            <a:r>
              <a:rPr lang="cs-CZ" b="1" cap="small" dirty="0">
                <a:solidFill>
                  <a:srgbClr val="0070C0"/>
                </a:solidFill>
              </a:rPr>
              <a:t/>
            </a:r>
            <a:br>
              <a:rPr lang="cs-CZ" b="1" cap="small" dirty="0">
                <a:solidFill>
                  <a:srgbClr val="0070C0"/>
                </a:solidFill>
              </a:rPr>
            </a:br>
            <a:r>
              <a:rPr lang="cs-CZ" sz="1100" b="1" cap="small" dirty="0">
                <a:solidFill>
                  <a:srgbClr val="0070C0"/>
                </a:solidFill>
              </a:rPr>
              <a:t>světočára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5555674" y="3830782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3872345" y="3789218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 err="1" smtClean="0">
                <a:solidFill>
                  <a:srgbClr val="0070C0"/>
                </a:solidFill>
                <a:latin typeface="Book Antiqua" panose="02040602050305030304" pitchFamily="18" charset="0"/>
              </a:rPr>
              <a:t>t</a:t>
            </a:r>
            <a:r>
              <a:rPr lang="cs-CZ" baseline="-25000" dirty="0" err="1" smtClean="0">
                <a:solidFill>
                  <a:srgbClr val="0070C0"/>
                </a:solidFill>
              </a:rPr>
              <a:t>B</a:t>
            </a:r>
            <a:endParaRPr lang="cs-CZ" baseline="-25000" dirty="0">
              <a:solidFill>
                <a:srgbClr val="0070C0"/>
              </a:solidFill>
            </a:endParaRPr>
          </a:p>
        </p:txBody>
      </p:sp>
      <p:sp>
        <p:nvSpPr>
          <p:cNvPr id="60" name="TextovéPole 59"/>
          <p:cNvSpPr txBox="1"/>
          <p:nvPr/>
        </p:nvSpPr>
        <p:spPr>
          <a:xfrm>
            <a:off x="3713018" y="4378036"/>
            <a:ext cx="484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 err="1" smtClean="0">
                <a:solidFill>
                  <a:srgbClr val="C00000"/>
                </a:solidFill>
                <a:latin typeface="Book Antiqua" panose="02040602050305030304" pitchFamily="18" charset="0"/>
              </a:rPr>
              <a:t>t‘</a:t>
            </a:r>
            <a:r>
              <a:rPr lang="cs-CZ" baseline="-25000" dirty="0" err="1" smtClean="0">
                <a:solidFill>
                  <a:srgbClr val="C00000"/>
                </a:solidFill>
              </a:rPr>
              <a:t>B</a:t>
            </a:r>
            <a:endParaRPr lang="cs-CZ" baseline="-25000" dirty="0">
              <a:solidFill>
                <a:srgbClr val="C00000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64128" y="3366655"/>
            <a:ext cx="246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relativní </a:t>
            </a:r>
            <a:r>
              <a:rPr lang="cs-CZ" dirty="0" smtClean="0"/>
              <a:t>současnost</a:t>
            </a:r>
            <a:endParaRPr lang="cs-CZ" i="1" dirty="0" smtClean="0">
              <a:solidFill>
                <a:srgbClr val="0070C0"/>
              </a:solidFill>
              <a:latin typeface="Book Antiqua" panose="02040602050305030304" pitchFamily="18" charset="0"/>
            </a:endParaRPr>
          </a:p>
          <a:p>
            <a:r>
              <a:rPr lang="cs-CZ" i="1" dirty="0" smtClean="0">
                <a:solidFill>
                  <a:srgbClr val="0070C0"/>
                </a:solidFill>
                <a:latin typeface="Book Antiqua" panose="02040602050305030304" pitchFamily="18" charset="0"/>
              </a:rPr>
              <a:t>T</a:t>
            </a:r>
            <a:r>
              <a:rPr lang="cs-CZ" baseline="-25000" dirty="0" smtClean="0">
                <a:solidFill>
                  <a:srgbClr val="0070C0"/>
                </a:solidFill>
              </a:rPr>
              <a:t>B </a:t>
            </a:r>
            <a:r>
              <a:rPr lang="cs-CZ" dirty="0" smtClean="0">
                <a:solidFill>
                  <a:srgbClr val="0070C0"/>
                </a:solidFill>
              </a:rPr>
              <a:t>&gt; 0, </a:t>
            </a:r>
            <a:r>
              <a:rPr lang="cs-CZ" dirty="0" smtClean="0"/>
              <a:t>ale </a:t>
            </a:r>
            <a:r>
              <a:rPr lang="cs-CZ" i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T‘</a:t>
            </a:r>
            <a:r>
              <a:rPr lang="cs-CZ" baseline="-25000" dirty="0" smtClean="0">
                <a:solidFill>
                  <a:srgbClr val="C00000"/>
                </a:solidFill>
              </a:rPr>
              <a:t>B </a:t>
            </a:r>
            <a:r>
              <a:rPr lang="cs-CZ" dirty="0" smtClean="0">
                <a:solidFill>
                  <a:srgbClr val="C00000"/>
                </a:solidFill>
              </a:rPr>
              <a:t>&lt; 0</a:t>
            </a:r>
            <a:br>
              <a:rPr lang="cs-CZ" dirty="0" smtClean="0">
                <a:solidFill>
                  <a:srgbClr val="C00000"/>
                </a:solidFill>
              </a:rPr>
            </a:br>
            <a:endParaRPr lang="cs-CZ" dirty="0"/>
          </a:p>
        </p:txBody>
      </p:sp>
      <p:cxnSp>
        <p:nvCxnSpPr>
          <p:cNvPr id="14" name="Přímá spojnice se šipkou 13"/>
          <p:cNvCxnSpPr/>
          <p:nvPr/>
        </p:nvCxnSpPr>
        <p:spPr>
          <a:xfrm flipV="1">
            <a:off x="4228333" y="2055866"/>
            <a:ext cx="1466722" cy="2221562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ál 16"/>
          <p:cNvSpPr/>
          <p:nvPr/>
        </p:nvSpPr>
        <p:spPr>
          <a:xfrm>
            <a:off x="4842024" y="3246427"/>
            <a:ext cx="79780" cy="85916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59" name="Přímá spojnice se šipkou 58"/>
          <p:cNvCxnSpPr/>
          <p:nvPr/>
        </p:nvCxnSpPr>
        <p:spPr>
          <a:xfrm flipV="1">
            <a:off x="4234470" y="1982223"/>
            <a:ext cx="1767431" cy="2313616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ál 60"/>
          <p:cNvSpPr/>
          <p:nvPr/>
        </p:nvSpPr>
        <p:spPr>
          <a:xfrm>
            <a:off x="5013857" y="3178921"/>
            <a:ext cx="79780" cy="85916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63" name="Přímá spojnice se šipkou 62"/>
          <p:cNvCxnSpPr/>
          <p:nvPr/>
        </p:nvCxnSpPr>
        <p:spPr>
          <a:xfrm flipV="1">
            <a:off x="4240607" y="2134623"/>
            <a:ext cx="1913694" cy="2173490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ál 64"/>
          <p:cNvSpPr/>
          <p:nvPr/>
        </p:nvSpPr>
        <p:spPr>
          <a:xfrm>
            <a:off x="5319680" y="2981517"/>
            <a:ext cx="79780" cy="85916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67" name="Přímá spojnice se šipkou 66"/>
          <p:cNvCxnSpPr/>
          <p:nvPr/>
        </p:nvCxnSpPr>
        <p:spPr>
          <a:xfrm flipV="1">
            <a:off x="4228333" y="2663420"/>
            <a:ext cx="2528408" cy="1650831"/>
          </a:xfrm>
          <a:prstGeom prst="straightConnector1">
            <a:avLst/>
          </a:prstGeom>
          <a:ln>
            <a:solidFill>
              <a:srgbClr val="92D050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ál 69"/>
          <p:cNvSpPr/>
          <p:nvPr/>
        </p:nvSpPr>
        <p:spPr>
          <a:xfrm>
            <a:off x="5251029" y="3577279"/>
            <a:ext cx="79780" cy="85916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2" name="Přímá spojnice se šipkou 71"/>
          <p:cNvCxnSpPr/>
          <p:nvPr/>
        </p:nvCxnSpPr>
        <p:spPr>
          <a:xfrm flipV="1">
            <a:off x="4207282" y="2396718"/>
            <a:ext cx="2576472" cy="1925191"/>
          </a:xfrm>
          <a:prstGeom prst="straightConnector1">
            <a:avLst/>
          </a:prstGeom>
          <a:ln>
            <a:solidFill>
              <a:srgbClr val="92D050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ál 73"/>
          <p:cNvSpPr/>
          <p:nvPr/>
        </p:nvSpPr>
        <p:spPr>
          <a:xfrm>
            <a:off x="5300526" y="3426182"/>
            <a:ext cx="79780" cy="85916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5" name="Přímá spojnice se šipkou 74"/>
          <p:cNvCxnSpPr/>
          <p:nvPr/>
        </p:nvCxnSpPr>
        <p:spPr>
          <a:xfrm flipV="1">
            <a:off x="4225518" y="2352431"/>
            <a:ext cx="2240410" cy="1946031"/>
          </a:xfrm>
          <a:prstGeom prst="straightConnector1">
            <a:avLst/>
          </a:prstGeom>
          <a:ln>
            <a:solidFill>
              <a:srgbClr val="92D050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ál 77"/>
          <p:cNvSpPr/>
          <p:nvPr/>
        </p:nvSpPr>
        <p:spPr>
          <a:xfrm>
            <a:off x="5469860" y="3139618"/>
            <a:ext cx="79780" cy="85916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277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"/>
                                        <p:tgtEl>
                                          <p:spTgt spid="24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100"/>
                                        <p:tgtEl>
                                          <p:spTgt spid="24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2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8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8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6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9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700"/>
                            </p:stCondLst>
                            <p:childTnLst>
                              <p:par>
                                <p:cTn id="132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00"/>
                            </p:stCondLst>
                            <p:childTnLst>
                              <p:par>
                                <p:cTn id="1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00"/>
                            </p:stCondLst>
                            <p:childTnLst>
                              <p:par>
                                <p:cTn id="151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300"/>
                            </p:stCondLst>
                            <p:childTnLst>
                              <p:par>
                                <p:cTn id="1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300"/>
                            </p:stCondLst>
                            <p:childTnLst>
                              <p:par>
                                <p:cTn id="157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900"/>
                            </p:stCondLst>
                            <p:childTnLst>
                              <p:par>
                                <p:cTn id="1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900"/>
                            </p:stCondLst>
                            <p:childTnLst>
                              <p:par>
                                <p:cTn id="163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00"/>
                            </p:stCondLst>
                            <p:childTnLst>
                              <p:par>
                                <p:cTn id="1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000"/>
                            </p:stCondLst>
                            <p:childTnLst>
                              <p:par>
                                <p:cTn id="1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000"/>
                            </p:stCondLst>
                            <p:childTnLst>
                              <p:par>
                                <p:cTn id="1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500"/>
                            </p:stCondLst>
                            <p:childTnLst>
                              <p:par>
                                <p:cTn id="1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00"/>
                            </p:stCondLst>
                            <p:childTnLst>
                              <p:par>
                                <p:cTn id="1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"/>
                            </p:stCondLst>
                            <p:childTnLst>
                              <p:par>
                                <p:cTn id="20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100"/>
                            </p:stCondLst>
                            <p:childTnLst>
                              <p:par>
                                <p:cTn id="2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200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300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400"/>
                            </p:stCondLst>
                            <p:childTnLst>
                              <p:par>
                                <p:cTn id="2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1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1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1700"/>
                            </p:stCondLst>
                            <p:childTnLst>
                              <p:par>
                                <p:cTn id="2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900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1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000"/>
                            </p:stCondLst>
                            <p:childTnLst>
                              <p:par>
                                <p:cTn id="2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100"/>
                            </p:stCondLst>
                            <p:childTnLst>
                              <p:par>
                                <p:cTn id="2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200"/>
                            </p:stCondLst>
                            <p:childTnLst>
                              <p:par>
                                <p:cTn id="2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300"/>
                            </p:stCondLst>
                            <p:childTnLst>
                              <p:par>
                                <p:cTn id="2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400"/>
                            </p:stCondLst>
                            <p:childTnLst>
                              <p:par>
                                <p:cTn id="2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500"/>
                            </p:stCondLst>
                            <p:childTnLst>
                              <p:par>
                                <p:cTn id="2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entr" presetSubtype="0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700"/>
                            </p:stCondLst>
                            <p:childTnLst>
                              <p:par>
                                <p:cTn id="272" presetID="10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ntr" presetSubtype="0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700"/>
                            </p:stCondLst>
                            <p:childTnLst>
                              <p:par>
                                <p:cTn id="283" presetID="10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1600"/>
                            </p:stCondLst>
                            <p:childTnLst>
                              <p:par>
                                <p:cTn id="28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9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2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42" grpId="0"/>
      <p:bldP spid="43" grpId="0"/>
      <p:bldP spid="44" grpId="0"/>
      <p:bldP spid="45" grpId="0"/>
      <p:bldP spid="46" grpId="0" animBg="1"/>
      <p:bldP spid="48" grpId="0" animBg="1"/>
      <p:bldP spid="49" grpId="0" animBg="1"/>
      <p:bldP spid="50" grpId="0"/>
      <p:bldP spid="51" grpId="0"/>
      <p:bldP spid="52" grpId="0"/>
      <p:bldP spid="53" grpId="0"/>
      <p:bldP spid="12" grpId="0" animBg="1"/>
      <p:bldP spid="12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3" grpId="0" animBg="1"/>
      <p:bldP spid="8" grpId="0"/>
      <p:bldP spid="10" grpId="0"/>
      <p:bldP spid="60" grpId="0"/>
      <p:bldP spid="17" grpId="0" animBg="1"/>
      <p:bldP spid="17" grpId="1" animBg="1"/>
      <p:bldP spid="61" grpId="0" animBg="1"/>
      <p:bldP spid="61" grpId="1" animBg="1"/>
      <p:bldP spid="65" grpId="0" animBg="1"/>
      <p:bldP spid="65" grpId="1" animBg="1"/>
      <p:bldP spid="70" grpId="0" animBg="1"/>
      <p:bldP spid="70" grpId="1" animBg="1"/>
      <p:bldP spid="74" grpId="0" animBg="1"/>
      <p:bldP spid="74" grpId="1" animBg="1"/>
      <p:bldP spid="78" grpId="0" animBg="1"/>
      <p:bldP spid="78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 txBox="1">
            <a:spLocks noGrp="1"/>
          </p:cNvSpPr>
          <p:nvPr/>
        </p:nvSpPr>
        <p:spPr>
          <a:xfrm>
            <a:off x="3124200" y="76200"/>
            <a:ext cx="33528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8229600" y="6477000"/>
            <a:ext cx="762000" cy="24447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6953C0FD-3EF0-45D0-9563-291ADF88377E}" type="slidenum">
              <a:rPr lang="cs-CZ" sz="1200">
                <a:solidFill>
                  <a:schemeClr val="accent1">
                    <a:shade val="75000"/>
                  </a:schemeClr>
                </a:solidFill>
                <a:cs typeface="+mn-cs"/>
              </a:rPr>
              <a:pPr algn="r">
                <a:defRPr/>
              </a:pPr>
              <a:t>31</a:t>
            </a:fld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37892" name="TextovéPole 4"/>
          <p:cNvSpPr txBox="1">
            <a:spLocks noChangeArrowheads="1"/>
          </p:cNvSpPr>
          <p:nvPr/>
        </p:nvSpPr>
        <p:spPr bwMode="auto">
          <a:xfrm>
            <a:off x="2700338" y="333375"/>
            <a:ext cx="38202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 dirty="0">
                <a:solidFill>
                  <a:schemeClr val="tx1"/>
                </a:solidFill>
                <a:latin typeface="Book Antiqua" pitchFamily="18" charset="0"/>
              </a:rPr>
              <a:t>Metrová tyč </a:t>
            </a:r>
            <a:r>
              <a:rPr lang="cs-CZ" altLang="cs-CZ" b="1" i="1" dirty="0" smtClean="0">
                <a:solidFill>
                  <a:schemeClr val="tx1"/>
                </a:solidFill>
                <a:latin typeface="Book Antiqua" pitchFamily="18" charset="0"/>
              </a:rPr>
              <a:t>v klidu</a:t>
            </a:r>
            <a:endParaRPr lang="cs-CZ" altLang="cs-CZ" b="1" i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cxnSp>
        <p:nvCxnSpPr>
          <p:cNvPr id="7" name="Přímá spojovací čára 6"/>
          <p:cNvCxnSpPr>
            <a:cxnSpLocks noChangeShapeType="1"/>
          </p:cNvCxnSpPr>
          <p:nvPr/>
        </p:nvCxnSpPr>
        <p:spPr bwMode="auto">
          <a:xfrm rot="5400000">
            <a:off x="1818482" y="3806031"/>
            <a:ext cx="4787900" cy="1587"/>
          </a:xfrm>
          <a:prstGeom prst="line">
            <a:avLst/>
          </a:prstGeom>
          <a:noFill/>
          <a:ln w="5715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Přímá spojovací čára 8"/>
          <p:cNvCxnSpPr>
            <a:cxnSpLocks noChangeShapeType="1"/>
          </p:cNvCxnSpPr>
          <p:nvPr/>
        </p:nvCxnSpPr>
        <p:spPr bwMode="auto">
          <a:xfrm>
            <a:off x="1500188" y="3714750"/>
            <a:ext cx="5715000" cy="1588"/>
          </a:xfrm>
          <a:prstGeom prst="line">
            <a:avLst/>
          </a:prstGeom>
          <a:noFill/>
          <a:ln w="57150" algn="ctr">
            <a:solidFill>
              <a:srgbClr val="0070C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Přímá spojovací čára 14"/>
          <p:cNvCxnSpPr>
            <a:cxnSpLocks noChangeShapeType="1"/>
          </p:cNvCxnSpPr>
          <p:nvPr/>
        </p:nvCxnSpPr>
        <p:spPr bwMode="auto">
          <a:xfrm rot="5400000">
            <a:off x="1850851" y="2955925"/>
            <a:ext cx="4564063" cy="1954213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Přímá spojovací čára 18"/>
          <p:cNvCxnSpPr>
            <a:cxnSpLocks noChangeShapeType="1"/>
          </p:cNvCxnSpPr>
          <p:nvPr/>
        </p:nvCxnSpPr>
        <p:spPr bwMode="auto">
          <a:xfrm rot="10800000" flipV="1">
            <a:off x="1690978" y="1479607"/>
            <a:ext cx="4786313" cy="4714875"/>
          </a:xfrm>
          <a:prstGeom prst="line">
            <a:avLst/>
          </a:prstGeom>
          <a:noFill/>
          <a:ln w="381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Přímá spojovací čára 20"/>
          <p:cNvCxnSpPr>
            <a:cxnSpLocks noChangeShapeType="1"/>
          </p:cNvCxnSpPr>
          <p:nvPr/>
        </p:nvCxnSpPr>
        <p:spPr bwMode="auto">
          <a:xfrm>
            <a:off x="1964039" y="1608843"/>
            <a:ext cx="4857750" cy="4572000"/>
          </a:xfrm>
          <a:prstGeom prst="line">
            <a:avLst/>
          </a:prstGeom>
          <a:noFill/>
          <a:ln w="381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Přímá spojovací čára 22"/>
          <p:cNvCxnSpPr>
            <a:cxnSpLocks noChangeShapeType="1"/>
          </p:cNvCxnSpPr>
          <p:nvPr/>
        </p:nvCxnSpPr>
        <p:spPr bwMode="auto">
          <a:xfrm rot="10800000" flipV="1">
            <a:off x="785813" y="2428875"/>
            <a:ext cx="6357937" cy="2786063"/>
          </a:xfrm>
          <a:prstGeom prst="line">
            <a:avLst/>
          </a:prstGeom>
          <a:noFill/>
          <a:ln w="57150" algn="ctr">
            <a:solidFill>
              <a:srgbClr val="FF33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TextovéPole 25"/>
          <p:cNvSpPr txBox="1">
            <a:spLocks noChangeArrowheads="1"/>
          </p:cNvSpPr>
          <p:nvPr/>
        </p:nvSpPr>
        <p:spPr bwMode="auto">
          <a:xfrm rot="16200000">
            <a:off x="3767217" y="1331833"/>
            <a:ext cx="331947" cy="4572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 smtClean="0">
                <a:solidFill>
                  <a:srgbClr val="0070C0"/>
                </a:solidFill>
                <a:latin typeface="Book Antiqua" pitchFamily="18" charset="0"/>
              </a:rPr>
              <a:t>T</a:t>
            </a:r>
            <a:endParaRPr lang="cs-CZ" altLang="cs-CZ" sz="2400" b="1" i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27" name="TextovéPole 26"/>
          <p:cNvSpPr txBox="1">
            <a:spLocks noChangeArrowheads="1"/>
          </p:cNvSpPr>
          <p:nvPr/>
        </p:nvSpPr>
        <p:spPr bwMode="auto">
          <a:xfrm>
            <a:off x="5564342" y="3782122"/>
            <a:ext cx="1963738" cy="457200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x; současnost</a:t>
            </a:r>
          </a:p>
        </p:txBody>
      </p:sp>
      <p:sp>
        <p:nvSpPr>
          <p:cNvPr id="29" name="TextovéPole 28"/>
          <p:cNvSpPr txBox="1">
            <a:spLocks noChangeArrowheads="1"/>
          </p:cNvSpPr>
          <p:nvPr/>
        </p:nvSpPr>
        <p:spPr bwMode="auto">
          <a:xfrm rot="17634575">
            <a:off x="4622805" y="1318056"/>
            <a:ext cx="504734" cy="461665"/>
          </a:xfrm>
          <a:prstGeom prst="rect">
            <a:avLst/>
          </a:prstGeom>
          <a:solidFill>
            <a:schemeClr val="bg1">
              <a:alpha val="16078"/>
            </a:schemeClr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FF0000"/>
                </a:solidFill>
                <a:latin typeface="Book Antiqua" pitchFamily="18" charset="0"/>
              </a:rPr>
              <a:t>T</a:t>
            </a: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r>
              <a:rPr lang="cs-CZ" altLang="cs-CZ" sz="2400" b="1" baseline="-250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endParaRPr lang="cs-CZ" altLang="cs-CZ" sz="2400" b="1" i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30" name="TextovéPole 29"/>
          <p:cNvSpPr txBox="1">
            <a:spLocks noChangeArrowheads="1"/>
          </p:cNvSpPr>
          <p:nvPr/>
        </p:nvSpPr>
        <p:spPr bwMode="auto">
          <a:xfrm rot="20204859">
            <a:off x="6111229" y="2631082"/>
            <a:ext cx="1944687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noProof="1">
                <a:solidFill>
                  <a:srgbClr val="FF0000"/>
                </a:solidFill>
                <a:latin typeface="Book Antiqua" pitchFamily="18" charset="0"/>
              </a:rPr>
              <a:t>x</a:t>
            </a: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r>
              <a:rPr lang="cs-CZ" altLang="cs-CZ" sz="2400" b="1" i="1" dirty="0">
                <a:solidFill>
                  <a:srgbClr val="FF0000"/>
                </a:solidFill>
                <a:latin typeface="Book Antiqua" pitchFamily="18" charset="0"/>
              </a:rPr>
              <a:t>; </a:t>
            </a:r>
            <a:r>
              <a:rPr lang="cs-CZ" altLang="cs-CZ" sz="2400" i="1" dirty="0">
                <a:solidFill>
                  <a:srgbClr val="FF0000"/>
                </a:solidFill>
                <a:latin typeface="Book Antiqua" pitchFamily="18" charset="0"/>
              </a:rPr>
              <a:t>současnost</a:t>
            </a:r>
          </a:p>
        </p:txBody>
      </p:sp>
      <p:sp>
        <p:nvSpPr>
          <p:cNvPr id="2" name="TextovéPole 28"/>
          <p:cNvSpPr txBox="1">
            <a:spLocks noChangeArrowheads="1"/>
          </p:cNvSpPr>
          <p:nvPr/>
        </p:nvSpPr>
        <p:spPr bwMode="auto">
          <a:xfrm>
            <a:off x="6443663" y="1125538"/>
            <a:ext cx="1006475" cy="376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i="1">
                <a:solidFill>
                  <a:schemeClr val="tx1"/>
                </a:solidFill>
                <a:latin typeface="Book Antiqua" pitchFamily="18" charset="0"/>
              </a:rPr>
              <a:t>světlo</a:t>
            </a:r>
          </a:p>
        </p:txBody>
      </p:sp>
      <p:sp>
        <p:nvSpPr>
          <p:cNvPr id="37905" name="Line 18"/>
          <p:cNvSpPr>
            <a:spLocks noChangeShapeType="1"/>
          </p:cNvSpPr>
          <p:nvPr/>
        </p:nvSpPr>
        <p:spPr bwMode="auto">
          <a:xfrm>
            <a:off x="2700338" y="19161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7910" name="Text Box 27"/>
          <p:cNvSpPr txBox="1">
            <a:spLocks noChangeArrowheads="1"/>
          </p:cNvSpPr>
          <p:nvPr/>
        </p:nvSpPr>
        <p:spPr bwMode="auto">
          <a:xfrm>
            <a:off x="5076382" y="3651707"/>
            <a:ext cx="215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0070C0"/>
                </a:solidFill>
                <a:latin typeface="Arial" charset="0"/>
              </a:rPr>
              <a:t>1</a:t>
            </a:r>
            <a:endParaRPr lang="en-US" altLang="cs-CZ" sz="18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37911" name="Text Box 28"/>
          <p:cNvSpPr txBox="1">
            <a:spLocks noChangeArrowheads="1"/>
          </p:cNvSpPr>
          <p:nvPr/>
        </p:nvSpPr>
        <p:spPr bwMode="auto">
          <a:xfrm>
            <a:off x="3886172" y="4300943"/>
            <a:ext cx="496888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0070C0"/>
                </a:solidFill>
                <a:latin typeface="Arial" charset="0"/>
              </a:rPr>
              <a:t>-1</a:t>
            </a:r>
            <a:endParaRPr lang="en-US" altLang="cs-CZ" sz="18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36888" name="Text Box 30"/>
          <p:cNvSpPr txBox="1">
            <a:spLocks noChangeArrowheads="1"/>
          </p:cNvSpPr>
          <p:nvPr/>
        </p:nvSpPr>
        <p:spPr bwMode="auto">
          <a:xfrm>
            <a:off x="3476625" y="4424363"/>
            <a:ext cx="4953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FF3300"/>
                </a:solidFill>
                <a:latin typeface="Arial" charset="0"/>
              </a:rPr>
              <a:t>-1</a:t>
            </a:r>
            <a:endParaRPr lang="en-US" altLang="cs-CZ" sz="180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6889" name="Text Box 32"/>
          <p:cNvSpPr txBox="1">
            <a:spLocks noChangeArrowheads="1"/>
          </p:cNvSpPr>
          <p:nvPr/>
        </p:nvSpPr>
        <p:spPr bwMode="auto">
          <a:xfrm>
            <a:off x="5173663" y="3181350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FF0000"/>
                </a:solidFill>
                <a:latin typeface="Arial" charset="0"/>
              </a:rPr>
              <a:t>1</a:t>
            </a:r>
            <a:endParaRPr lang="en-US" altLang="cs-CZ" sz="1800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5" name="Přímá spojovací čára 6"/>
          <p:cNvCxnSpPr>
            <a:cxnSpLocks noChangeShapeType="1"/>
          </p:cNvCxnSpPr>
          <p:nvPr/>
        </p:nvCxnSpPr>
        <p:spPr bwMode="auto">
          <a:xfrm flipH="1">
            <a:off x="5146675" y="2060575"/>
            <a:ext cx="1588" cy="4140200"/>
          </a:xfrm>
          <a:prstGeom prst="line">
            <a:avLst/>
          </a:prstGeom>
          <a:noFill/>
          <a:ln w="57150" algn="ctr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893" name="Line 36"/>
          <p:cNvSpPr>
            <a:spLocks noChangeShapeType="1"/>
          </p:cNvSpPr>
          <p:nvPr/>
        </p:nvSpPr>
        <p:spPr bwMode="auto">
          <a:xfrm>
            <a:off x="4211638" y="5575300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6894" name="Line 37"/>
          <p:cNvSpPr>
            <a:spLocks noChangeShapeType="1"/>
          </p:cNvSpPr>
          <p:nvPr/>
        </p:nvSpPr>
        <p:spPr bwMode="auto">
          <a:xfrm>
            <a:off x="4211638" y="5343525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6895" name="Line 38"/>
          <p:cNvSpPr>
            <a:spLocks noChangeShapeType="1"/>
          </p:cNvSpPr>
          <p:nvPr/>
        </p:nvSpPr>
        <p:spPr bwMode="auto">
          <a:xfrm>
            <a:off x="4211638" y="5097463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6896" name="Line 39"/>
          <p:cNvSpPr>
            <a:spLocks noChangeShapeType="1"/>
          </p:cNvSpPr>
          <p:nvPr/>
        </p:nvSpPr>
        <p:spPr bwMode="auto">
          <a:xfrm>
            <a:off x="4211638" y="4859338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7919" name="Text Box 40"/>
          <p:cNvSpPr txBox="1">
            <a:spLocks noChangeArrowheads="1"/>
          </p:cNvSpPr>
          <p:nvPr/>
        </p:nvSpPr>
        <p:spPr bwMode="auto">
          <a:xfrm>
            <a:off x="4165600" y="3671888"/>
            <a:ext cx="3603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chemeClr val="tx1"/>
                </a:solidFill>
                <a:latin typeface="Arial" charset="0"/>
              </a:rPr>
              <a:t>0</a:t>
            </a:r>
            <a:endParaRPr lang="en-US" altLang="cs-CZ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6898" name="Text Box 41"/>
          <p:cNvSpPr txBox="1">
            <a:spLocks noChangeArrowheads="1"/>
          </p:cNvSpPr>
          <p:nvPr/>
        </p:nvSpPr>
        <p:spPr bwMode="auto">
          <a:xfrm>
            <a:off x="4500563" y="2724150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FF3300"/>
                </a:solidFill>
                <a:latin typeface="Arial" charset="0"/>
              </a:rPr>
              <a:t>1</a:t>
            </a:r>
            <a:endParaRPr lang="en-US" altLang="cs-CZ" sz="180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7921" name="Text Box 42"/>
          <p:cNvSpPr txBox="1">
            <a:spLocks noChangeArrowheads="1"/>
          </p:cNvSpPr>
          <p:nvPr/>
        </p:nvSpPr>
        <p:spPr bwMode="auto">
          <a:xfrm>
            <a:off x="3924300" y="2924175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0070C0"/>
                </a:solidFill>
                <a:latin typeface="Arial" charset="0"/>
              </a:rPr>
              <a:t>1</a:t>
            </a:r>
            <a:endParaRPr lang="en-US" altLang="cs-CZ" sz="180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37" name="Přímá spojovací čára 22"/>
          <p:cNvCxnSpPr>
            <a:cxnSpLocks noChangeShapeType="1"/>
          </p:cNvCxnSpPr>
          <p:nvPr/>
        </p:nvCxnSpPr>
        <p:spPr bwMode="auto">
          <a:xfrm flipH="1">
            <a:off x="4213225" y="3892550"/>
            <a:ext cx="896938" cy="376238"/>
          </a:xfrm>
          <a:prstGeom prst="lin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Přímá spojovací čára 22"/>
          <p:cNvCxnSpPr>
            <a:cxnSpLocks noChangeShapeType="1"/>
          </p:cNvCxnSpPr>
          <p:nvPr/>
        </p:nvCxnSpPr>
        <p:spPr bwMode="auto">
          <a:xfrm flipH="1">
            <a:off x="4165600" y="4197350"/>
            <a:ext cx="974725" cy="431800"/>
          </a:xfrm>
          <a:prstGeom prst="lin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Přímá spojovací čára 22"/>
          <p:cNvCxnSpPr>
            <a:cxnSpLocks noChangeShapeType="1"/>
          </p:cNvCxnSpPr>
          <p:nvPr/>
        </p:nvCxnSpPr>
        <p:spPr bwMode="auto">
          <a:xfrm flipH="1">
            <a:off x="4211638" y="4540250"/>
            <a:ext cx="898525" cy="360363"/>
          </a:xfrm>
          <a:prstGeom prst="lin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Přímá spojovací čára 18"/>
          <p:cNvCxnSpPr>
            <a:cxnSpLocks noChangeShapeType="1"/>
          </p:cNvCxnSpPr>
          <p:nvPr/>
        </p:nvCxnSpPr>
        <p:spPr bwMode="auto">
          <a:xfrm rot="10800000" flipV="1">
            <a:off x="1727435" y="1450849"/>
            <a:ext cx="4786313" cy="4714875"/>
          </a:xfrm>
          <a:prstGeom prst="line">
            <a:avLst/>
          </a:prstGeom>
          <a:noFill/>
          <a:ln w="63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Přímá spojovací čára 20"/>
          <p:cNvCxnSpPr>
            <a:cxnSpLocks noChangeShapeType="1"/>
          </p:cNvCxnSpPr>
          <p:nvPr/>
        </p:nvCxnSpPr>
        <p:spPr bwMode="auto">
          <a:xfrm>
            <a:off x="1911524" y="1567559"/>
            <a:ext cx="4857750" cy="4572000"/>
          </a:xfrm>
          <a:prstGeom prst="line">
            <a:avLst/>
          </a:prstGeom>
          <a:noFill/>
          <a:ln w="63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Text Box 30"/>
          <p:cNvSpPr txBox="1">
            <a:spLocks noChangeArrowheads="1"/>
          </p:cNvSpPr>
          <p:nvPr/>
        </p:nvSpPr>
        <p:spPr bwMode="auto">
          <a:xfrm>
            <a:off x="2781300" y="3892550"/>
            <a:ext cx="4953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FF0000"/>
                </a:solidFill>
                <a:latin typeface="Arial" charset="0"/>
              </a:rPr>
              <a:t>-1</a:t>
            </a:r>
            <a:endParaRPr lang="en-US" altLang="cs-CZ" sz="1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6" name="Line 39"/>
          <p:cNvSpPr>
            <a:spLocks noChangeShapeType="1"/>
          </p:cNvSpPr>
          <p:nvPr/>
        </p:nvSpPr>
        <p:spPr bwMode="auto">
          <a:xfrm>
            <a:off x="4221163" y="4619625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7" name="Line 39"/>
          <p:cNvSpPr>
            <a:spLocks noChangeShapeType="1"/>
          </p:cNvSpPr>
          <p:nvPr/>
        </p:nvSpPr>
        <p:spPr bwMode="auto">
          <a:xfrm>
            <a:off x="4211638" y="4378325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8" name="Line 39"/>
          <p:cNvSpPr>
            <a:spLocks noChangeShapeType="1"/>
          </p:cNvSpPr>
          <p:nvPr/>
        </p:nvSpPr>
        <p:spPr bwMode="auto">
          <a:xfrm>
            <a:off x="4230688" y="4154488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9" name="Line 39"/>
          <p:cNvSpPr>
            <a:spLocks noChangeShapeType="1"/>
          </p:cNvSpPr>
          <p:nvPr/>
        </p:nvSpPr>
        <p:spPr bwMode="auto">
          <a:xfrm>
            <a:off x="4221163" y="3949700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0" name="Line 39"/>
          <p:cNvSpPr>
            <a:spLocks noChangeShapeType="1"/>
          </p:cNvSpPr>
          <p:nvPr/>
        </p:nvSpPr>
        <p:spPr bwMode="auto">
          <a:xfrm>
            <a:off x="4230688" y="3716338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1" name="Line 39"/>
          <p:cNvSpPr>
            <a:spLocks noChangeShapeType="1"/>
          </p:cNvSpPr>
          <p:nvPr/>
        </p:nvSpPr>
        <p:spPr bwMode="auto">
          <a:xfrm>
            <a:off x="4202113" y="3454400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cxnSp>
        <p:nvCxnSpPr>
          <p:cNvPr id="52" name="Přímá spojovací čára 22"/>
          <p:cNvCxnSpPr>
            <a:cxnSpLocks noChangeShapeType="1"/>
          </p:cNvCxnSpPr>
          <p:nvPr/>
        </p:nvCxnSpPr>
        <p:spPr bwMode="auto">
          <a:xfrm flipH="1">
            <a:off x="4230688" y="4865688"/>
            <a:ext cx="898525" cy="360362"/>
          </a:xfrm>
          <a:prstGeom prst="lin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Přímá spojovací čára 22"/>
          <p:cNvCxnSpPr>
            <a:cxnSpLocks noChangeShapeType="1"/>
          </p:cNvCxnSpPr>
          <p:nvPr/>
        </p:nvCxnSpPr>
        <p:spPr bwMode="auto">
          <a:xfrm flipH="1">
            <a:off x="4211638" y="5208588"/>
            <a:ext cx="898525" cy="360362"/>
          </a:xfrm>
          <a:prstGeom prst="lin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Přímá spojovací čára 22"/>
          <p:cNvCxnSpPr>
            <a:cxnSpLocks noChangeShapeType="1"/>
          </p:cNvCxnSpPr>
          <p:nvPr/>
        </p:nvCxnSpPr>
        <p:spPr bwMode="auto">
          <a:xfrm flipH="1">
            <a:off x="4232275" y="2965450"/>
            <a:ext cx="896938" cy="376238"/>
          </a:xfrm>
          <a:prstGeom prst="lin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5" name="Line 39"/>
          <p:cNvSpPr>
            <a:spLocks noChangeShapeType="1"/>
          </p:cNvSpPr>
          <p:nvPr/>
        </p:nvSpPr>
        <p:spPr bwMode="auto">
          <a:xfrm>
            <a:off x="4221163" y="3255963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6" name="Line 39"/>
          <p:cNvSpPr>
            <a:spLocks noChangeShapeType="1"/>
          </p:cNvSpPr>
          <p:nvPr/>
        </p:nvSpPr>
        <p:spPr bwMode="auto">
          <a:xfrm>
            <a:off x="4173538" y="3054350"/>
            <a:ext cx="936625" cy="0"/>
          </a:xfrm>
          <a:prstGeom prst="line">
            <a:avLst/>
          </a:prstGeom>
          <a:ln>
            <a:solidFill>
              <a:srgbClr val="00B0F0"/>
            </a:solidFill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cs-CZ"/>
          </a:p>
        </p:txBody>
      </p:sp>
      <p:sp>
        <p:nvSpPr>
          <p:cNvPr id="57" name="Line 39"/>
          <p:cNvSpPr>
            <a:spLocks noChangeShapeType="1"/>
          </p:cNvSpPr>
          <p:nvPr/>
        </p:nvSpPr>
        <p:spPr bwMode="auto">
          <a:xfrm>
            <a:off x="4217988" y="2860675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8" name="Line 39"/>
          <p:cNvSpPr>
            <a:spLocks noChangeShapeType="1"/>
          </p:cNvSpPr>
          <p:nvPr/>
        </p:nvSpPr>
        <p:spPr bwMode="auto">
          <a:xfrm>
            <a:off x="4184650" y="2649538"/>
            <a:ext cx="936625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2" name="Obousměrná vodorovná šipka 11"/>
          <p:cNvSpPr/>
          <p:nvPr/>
        </p:nvSpPr>
        <p:spPr>
          <a:xfrm rot="20259035">
            <a:off x="4175887" y="5797055"/>
            <a:ext cx="980298" cy="233362"/>
          </a:xfrm>
          <a:prstGeom prst="leftRightArrow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61" name="Obousměrná vodorovná šipka 60"/>
          <p:cNvSpPr/>
          <p:nvPr/>
        </p:nvSpPr>
        <p:spPr>
          <a:xfrm rot="20356857">
            <a:off x="4178014" y="3372221"/>
            <a:ext cx="997997" cy="234950"/>
          </a:xfrm>
          <a:prstGeom prst="leftRightArrow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5245100" y="3208338"/>
            <a:ext cx="90488" cy="82550"/>
          </a:xfrm>
          <a:prstGeom prst="ellipse">
            <a:avLst/>
          </a:prstGeom>
          <a:solidFill>
            <a:srgbClr val="92D05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cxnSp>
        <p:nvCxnSpPr>
          <p:cNvPr id="63" name="Přímá spojovací čára 22"/>
          <p:cNvCxnSpPr>
            <a:cxnSpLocks noChangeShapeType="1"/>
          </p:cNvCxnSpPr>
          <p:nvPr/>
        </p:nvCxnSpPr>
        <p:spPr bwMode="auto">
          <a:xfrm flipH="1">
            <a:off x="4246563" y="2714625"/>
            <a:ext cx="896937" cy="376238"/>
          </a:xfrm>
          <a:prstGeom prst="lin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Přímá spojovací čára 22"/>
          <p:cNvCxnSpPr>
            <a:cxnSpLocks noChangeShapeType="1"/>
          </p:cNvCxnSpPr>
          <p:nvPr/>
        </p:nvCxnSpPr>
        <p:spPr bwMode="auto">
          <a:xfrm flipH="1">
            <a:off x="4214813" y="2486025"/>
            <a:ext cx="896937" cy="376238"/>
          </a:xfrm>
          <a:prstGeom prst="lin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Přímá spojovací čára 22"/>
          <p:cNvCxnSpPr>
            <a:cxnSpLocks noChangeShapeType="1"/>
          </p:cNvCxnSpPr>
          <p:nvPr/>
        </p:nvCxnSpPr>
        <p:spPr bwMode="auto">
          <a:xfrm flipH="1">
            <a:off x="4227513" y="3586163"/>
            <a:ext cx="896937" cy="377825"/>
          </a:xfrm>
          <a:prstGeom prst="lin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9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60" name="Obousměrná vodorovná šipka 59"/>
          <p:cNvSpPr/>
          <p:nvPr/>
        </p:nvSpPr>
        <p:spPr>
          <a:xfrm>
            <a:off x="4259707" y="5797056"/>
            <a:ext cx="845693" cy="230364"/>
          </a:xfrm>
          <a:prstGeom prst="leftRightArrow">
            <a:avLst/>
          </a:prstGeom>
          <a:solidFill>
            <a:srgbClr val="05EBE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62" name="Obousměrná vodorovná šipka 61"/>
          <p:cNvSpPr/>
          <p:nvPr/>
        </p:nvSpPr>
        <p:spPr>
          <a:xfrm>
            <a:off x="4252087" y="3602496"/>
            <a:ext cx="845693" cy="230364"/>
          </a:xfrm>
          <a:prstGeom prst="leftRightArrow">
            <a:avLst/>
          </a:prstGeom>
          <a:solidFill>
            <a:srgbClr val="05EBE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6854931" y="4602685"/>
            <a:ext cx="8775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>
                <a:solidFill>
                  <a:srgbClr val="0070C0"/>
                </a:solidFill>
                <a:latin typeface="Book Antiqua" pitchFamily="18" charset="0"/>
              </a:rPr>
              <a:t>l </a:t>
            </a:r>
            <a:r>
              <a:rPr lang="cs-CZ" sz="2400" dirty="0">
                <a:solidFill>
                  <a:srgbClr val="0070C0"/>
                </a:solidFill>
                <a:latin typeface="Book Antiqua" pitchFamily="18" charset="0"/>
              </a:rPr>
              <a:t>= 1</a:t>
            </a:r>
          </a:p>
          <a:p>
            <a:r>
              <a:rPr lang="cs-CZ" sz="2400" i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l‘ </a:t>
            </a:r>
            <a:r>
              <a:rPr lang="cs-CZ" sz="2400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&lt; 1</a:t>
            </a:r>
            <a:endParaRPr lang="cs-CZ" sz="2400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507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"/>
                                        <p:tgtEl>
                                          <p:spTgt spid="36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"/>
                                        <p:tgtEl>
                                          <p:spTgt spid="36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43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1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"/>
                            </p:stCondLst>
                            <p:childTnLst>
                              <p:par>
                                <p:cTn id="9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9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1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6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3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2" grpId="0" animBg="1"/>
      <p:bldP spid="36888" grpId="0"/>
      <p:bldP spid="36889" grpId="0"/>
      <p:bldP spid="36893" grpId="0" animBg="1"/>
      <p:bldP spid="36894" grpId="0" animBg="1"/>
      <p:bldP spid="36895" grpId="0" animBg="1"/>
      <p:bldP spid="36896" grpId="0" animBg="1"/>
      <p:bldP spid="36898" grpId="0"/>
      <p:bldP spid="42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5" grpId="0" animBg="1"/>
      <p:bldP spid="56" grpId="0" animBg="1"/>
      <p:bldP spid="57" grpId="0" animBg="1"/>
      <p:bldP spid="58" grpId="0" animBg="1"/>
      <p:bldP spid="12" grpId="0" animBg="1"/>
      <p:bldP spid="61" grpId="0" animBg="1"/>
      <p:bldP spid="13" grpId="0" animBg="1"/>
      <p:bldP spid="60" grpId="0" animBg="1"/>
      <p:bldP spid="6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 txBox="1">
            <a:spLocks noGrp="1"/>
          </p:cNvSpPr>
          <p:nvPr/>
        </p:nvSpPr>
        <p:spPr>
          <a:xfrm>
            <a:off x="3124200" y="76200"/>
            <a:ext cx="33528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8229600" y="6477000"/>
            <a:ext cx="762000" cy="24447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9DB48DCC-15CE-482A-A9DA-547C56CA63FA}" type="slidenum">
              <a:rPr lang="cs-CZ" sz="1200">
                <a:solidFill>
                  <a:schemeClr val="accent1">
                    <a:shade val="75000"/>
                  </a:schemeClr>
                </a:solidFill>
                <a:cs typeface="+mn-cs"/>
              </a:rPr>
              <a:pPr algn="r">
                <a:defRPr/>
              </a:pPr>
              <a:t>32</a:t>
            </a:fld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38916" name="TextovéPole 4"/>
          <p:cNvSpPr txBox="1">
            <a:spLocks noChangeArrowheads="1"/>
          </p:cNvSpPr>
          <p:nvPr/>
        </p:nvSpPr>
        <p:spPr bwMode="auto">
          <a:xfrm>
            <a:off x="2700338" y="333375"/>
            <a:ext cx="34369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>
                <a:solidFill>
                  <a:schemeClr val="tx1"/>
                </a:solidFill>
                <a:latin typeface="Book Antiqua" pitchFamily="18" charset="0"/>
              </a:rPr>
              <a:t>Metrová tyč letící</a:t>
            </a:r>
          </a:p>
        </p:txBody>
      </p:sp>
      <p:cxnSp>
        <p:nvCxnSpPr>
          <p:cNvPr id="7" name="Přímá spojovací čára 6"/>
          <p:cNvCxnSpPr>
            <a:cxnSpLocks noChangeShapeType="1"/>
          </p:cNvCxnSpPr>
          <p:nvPr/>
        </p:nvCxnSpPr>
        <p:spPr bwMode="auto">
          <a:xfrm rot="5400000">
            <a:off x="1818482" y="3806032"/>
            <a:ext cx="4787900" cy="1587"/>
          </a:xfrm>
          <a:prstGeom prst="line">
            <a:avLst/>
          </a:prstGeom>
          <a:noFill/>
          <a:ln w="5715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Přímá spojovací čára 8"/>
          <p:cNvCxnSpPr>
            <a:cxnSpLocks noChangeShapeType="1"/>
          </p:cNvCxnSpPr>
          <p:nvPr/>
        </p:nvCxnSpPr>
        <p:spPr bwMode="auto">
          <a:xfrm>
            <a:off x="1500188" y="3714750"/>
            <a:ext cx="5715000" cy="1588"/>
          </a:xfrm>
          <a:prstGeom prst="line">
            <a:avLst/>
          </a:prstGeom>
          <a:noFill/>
          <a:ln w="5715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Přímá spojovací čára 14"/>
          <p:cNvCxnSpPr>
            <a:cxnSpLocks noChangeShapeType="1"/>
          </p:cNvCxnSpPr>
          <p:nvPr/>
        </p:nvCxnSpPr>
        <p:spPr bwMode="auto">
          <a:xfrm rot="5400000">
            <a:off x="1831975" y="2997200"/>
            <a:ext cx="4529138" cy="19065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Přímá spojovací čára 18"/>
          <p:cNvCxnSpPr>
            <a:cxnSpLocks noChangeShapeType="1"/>
          </p:cNvCxnSpPr>
          <p:nvPr/>
        </p:nvCxnSpPr>
        <p:spPr bwMode="auto">
          <a:xfrm rot="10800000" flipV="1">
            <a:off x="1714500" y="1481138"/>
            <a:ext cx="4786313" cy="4714875"/>
          </a:xfrm>
          <a:prstGeom prst="line">
            <a:avLst/>
          </a:prstGeom>
          <a:noFill/>
          <a:ln w="381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Přímá spojovací čára 20"/>
          <p:cNvCxnSpPr>
            <a:cxnSpLocks noChangeShapeType="1"/>
          </p:cNvCxnSpPr>
          <p:nvPr/>
        </p:nvCxnSpPr>
        <p:spPr bwMode="auto">
          <a:xfrm>
            <a:off x="1714848" y="1382713"/>
            <a:ext cx="4857750" cy="457200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Přímá spojovací čára 22"/>
          <p:cNvCxnSpPr>
            <a:cxnSpLocks noChangeShapeType="1"/>
          </p:cNvCxnSpPr>
          <p:nvPr/>
        </p:nvCxnSpPr>
        <p:spPr bwMode="auto">
          <a:xfrm rot="10800000" flipV="1">
            <a:off x="785813" y="2428875"/>
            <a:ext cx="6357937" cy="2786063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TextovéPole 25"/>
          <p:cNvSpPr txBox="1">
            <a:spLocks noChangeArrowheads="1"/>
          </p:cNvSpPr>
          <p:nvPr/>
        </p:nvSpPr>
        <p:spPr bwMode="auto">
          <a:xfrm>
            <a:off x="3876921" y="1027966"/>
            <a:ext cx="357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 smtClean="0">
                <a:solidFill>
                  <a:schemeClr val="tx1"/>
                </a:solidFill>
                <a:latin typeface="Book Antiqua" pitchFamily="18" charset="0"/>
              </a:rPr>
              <a:t>T</a:t>
            </a:r>
            <a:endParaRPr lang="cs-CZ" altLang="cs-CZ" sz="2400" b="1" i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27" name="TextovéPole 26"/>
          <p:cNvSpPr txBox="1">
            <a:spLocks noChangeArrowheads="1"/>
          </p:cNvSpPr>
          <p:nvPr/>
        </p:nvSpPr>
        <p:spPr bwMode="auto">
          <a:xfrm>
            <a:off x="7000875" y="3764854"/>
            <a:ext cx="19637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>
                <a:solidFill>
                  <a:schemeClr val="tx1"/>
                </a:solidFill>
                <a:latin typeface="Book Antiqua" pitchFamily="18" charset="0"/>
              </a:rPr>
              <a:t>x; současnost</a:t>
            </a:r>
          </a:p>
        </p:txBody>
      </p:sp>
      <p:sp>
        <p:nvSpPr>
          <p:cNvPr id="29" name="TextovéPole 28"/>
          <p:cNvSpPr txBox="1">
            <a:spLocks noChangeArrowheads="1"/>
          </p:cNvSpPr>
          <p:nvPr/>
        </p:nvSpPr>
        <p:spPr bwMode="auto">
          <a:xfrm>
            <a:off x="4851401" y="1130300"/>
            <a:ext cx="499988" cy="466725"/>
          </a:xfrm>
          <a:prstGeom prst="rect">
            <a:avLst/>
          </a:prstGeom>
          <a:gradFill flip="none" rotWithShape="1">
            <a:gsLst>
              <a:gs pos="0">
                <a:srgbClr val="CC0000">
                  <a:tint val="66000"/>
                  <a:satMod val="160000"/>
                </a:srgbClr>
              </a:gs>
              <a:gs pos="50000">
                <a:srgbClr val="CC0000">
                  <a:tint val="44500"/>
                  <a:satMod val="160000"/>
                </a:srgbClr>
              </a:gs>
              <a:gs pos="100000">
                <a:srgbClr val="CC0000">
                  <a:tint val="23500"/>
                  <a:satMod val="160000"/>
                </a:srgbClr>
              </a:gs>
            </a:gsLst>
            <a:lin ang="13500000" scaled="1"/>
            <a:tileRect/>
          </a:gra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chemeClr val="tx1"/>
                </a:solidFill>
                <a:latin typeface="Book Antiqua" pitchFamily="18" charset="0"/>
              </a:rPr>
              <a:t>T</a:t>
            </a:r>
            <a:r>
              <a:rPr lang="en-US" altLang="cs-CZ" sz="2400" b="1" i="1" dirty="0" smtClean="0">
                <a:solidFill>
                  <a:schemeClr val="tx1"/>
                </a:solidFill>
                <a:latin typeface="Book Antiqua" pitchFamily="18" charset="0"/>
              </a:rPr>
              <a:t>’</a:t>
            </a:r>
            <a:endParaRPr lang="cs-CZ" altLang="cs-CZ" sz="2400" b="1" i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30" name="TextovéPole 29"/>
          <p:cNvSpPr txBox="1">
            <a:spLocks noChangeArrowheads="1"/>
          </p:cNvSpPr>
          <p:nvPr/>
        </p:nvSpPr>
        <p:spPr bwMode="auto">
          <a:xfrm>
            <a:off x="6948488" y="2060575"/>
            <a:ext cx="1944687" cy="466725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8900000" scaled="1"/>
            <a:tileRect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noProof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2400" b="1" i="1" dirty="0">
                <a:solidFill>
                  <a:schemeClr val="tx1"/>
                </a:solidFill>
                <a:latin typeface="Book Antiqua" pitchFamily="18" charset="0"/>
              </a:rPr>
              <a:t>; </a:t>
            </a:r>
            <a:r>
              <a:rPr lang="cs-CZ" altLang="cs-CZ" sz="2400" i="1" dirty="0">
                <a:solidFill>
                  <a:schemeClr val="tx1"/>
                </a:solidFill>
                <a:latin typeface="Book Antiqua" pitchFamily="18" charset="0"/>
              </a:rPr>
              <a:t>současnost</a:t>
            </a:r>
          </a:p>
        </p:txBody>
      </p:sp>
      <p:sp>
        <p:nvSpPr>
          <p:cNvPr id="2" name="TextovéPole 28"/>
          <p:cNvSpPr txBox="1">
            <a:spLocks noChangeArrowheads="1"/>
          </p:cNvSpPr>
          <p:nvPr/>
        </p:nvSpPr>
        <p:spPr bwMode="auto">
          <a:xfrm>
            <a:off x="6443663" y="1125538"/>
            <a:ext cx="1006475" cy="376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i="1">
                <a:solidFill>
                  <a:schemeClr val="tx1"/>
                </a:solidFill>
                <a:latin typeface="Book Antiqua" pitchFamily="18" charset="0"/>
              </a:rPr>
              <a:t>světlo</a:t>
            </a:r>
          </a:p>
        </p:txBody>
      </p:sp>
      <p:sp>
        <p:nvSpPr>
          <p:cNvPr id="38929" name="Line 18"/>
          <p:cNvSpPr>
            <a:spLocks noChangeShapeType="1"/>
          </p:cNvSpPr>
          <p:nvPr/>
        </p:nvSpPr>
        <p:spPr bwMode="auto">
          <a:xfrm>
            <a:off x="2700338" y="19161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8930" name="Freeform 19"/>
          <p:cNvSpPr>
            <a:spLocks/>
          </p:cNvSpPr>
          <p:nvPr/>
        </p:nvSpPr>
        <p:spPr bwMode="auto">
          <a:xfrm>
            <a:off x="2484438" y="1520825"/>
            <a:ext cx="3816350" cy="1476375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8931" name="Freeform 20"/>
          <p:cNvSpPr>
            <a:spLocks/>
          </p:cNvSpPr>
          <p:nvPr/>
        </p:nvSpPr>
        <p:spPr bwMode="auto">
          <a:xfrm flipV="1">
            <a:off x="2627313" y="4508500"/>
            <a:ext cx="3673475" cy="1547813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8932" name="Freeform 21"/>
          <p:cNvSpPr>
            <a:spLocks/>
          </p:cNvSpPr>
          <p:nvPr/>
        </p:nvSpPr>
        <p:spPr bwMode="auto">
          <a:xfrm rot="-5614091">
            <a:off x="665163" y="2654300"/>
            <a:ext cx="3816350" cy="1476375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8933" name="Freeform 22"/>
          <p:cNvSpPr>
            <a:spLocks/>
          </p:cNvSpPr>
          <p:nvPr/>
        </p:nvSpPr>
        <p:spPr bwMode="auto">
          <a:xfrm rot="5230361">
            <a:off x="3978276" y="3303587"/>
            <a:ext cx="3816350" cy="1476375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8934" name="Text Box 26"/>
          <p:cNvSpPr txBox="1">
            <a:spLocks noChangeArrowheads="1"/>
          </p:cNvSpPr>
          <p:nvPr/>
        </p:nvSpPr>
        <p:spPr bwMode="auto">
          <a:xfrm>
            <a:off x="2876550" y="3357563"/>
            <a:ext cx="465138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chemeClr val="tx1"/>
                </a:solidFill>
                <a:latin typeface="Arial" charset="0"/>
              </a:rPr>
              <a:t>-1</a:t>
            </a:r>
            <a:endParaRPr lang="en-US" altLang="cs-CZ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8935" name="Text Box 27"/>
          <p:cNvSpPr txBox="1">
            <a:spLocks noChangeArrowheads="1"/>
          </p:cNvSpPr>
          <p:nvPr/>
        </p:nvSpPr>
        <p:spPr bwMode="auto">
          <a:xfrm>
            <a:off x="5122863" y="3709988"/>
            <a:ext cx="215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chemeClr val="tx1"/>
                </a:solidFill>
                <a:latin typeface="Arial" charset="0"/>
              </a:rPr>
              <a:t>1</a:t>
            </a:r>
            <a:endParaRPr lang="en-US" altLang="cs-CZ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8936" name="Text Box 28"/>
          <p:cNvSpPr txBox="1">
            <a:spLocks noChangeArrowheads="1"/>
          </p:cNvSpPr>
          <p:nvPr/>
        </p:nvSpPr>
        <p:spPr bwMode="auto">
          <a:xfrm>
            <a:off x="4248150" y="4221163"/>
            <a:ext cx="4318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chemeClr val="tx1"/>
                </a:solidFill>
                <a:latin typeface="Arial" charset="0"/>
              </a:rPr>
              <a:t>-1</a:t>
            </a:r>
            <a:endParaRPr lang="en-US" altLang="cs-CZ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7913" name="Text Box 30"/>
          <p:cNvSpPr txBox="1">
            <a:spLocks noChangeArrowheads="1"/>
          </p:cNvSpPr>
          <p:nvPr/>
        </p:nvSpPr>
        <p:spPr bwMode="auto">
          <a:xfrm>
            <a:off x="3487738" y="4357688"/>
            <a:ext cx="503237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FF3300"/>
                </a:solidFill>
                <a:latin typeface="Arial" charset="0"/>
              </a:rPr>
              <a:t>-1</a:t>
            </a:r>
            <a:endParaRPr lang="en-US" altLang="cs-CZ" sz="1800" dirty="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7914" name="Text Box 31"/>
          <p:cNvSpPr txBox="1">
            <a:spLocks noChangeArrowheads="1"/>
          </p:cNvSpPr>
          <p:nvPr/>
        </p:nvSpPr>
        <p:spPr bwMode="auto">
          <a:xfrm>
            <a:off x="2916238" y="3860800"/>
            <a:ext cx="50323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FF0000"/>
                </a:solidFill>
                <a:latin typeface="Arial" charset="0"/>
              </a:rPr>
              <a:t>-1</a:t>
            </a:r>
            <a:endParaRPr lang="en-US" altLang="cs-CZ" sz="1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7915" name="Text Box 32"/>
          <p:cNvSpPr txBox="1">
            <a:spLocks noChangeArrowheads="1"/>
          </p:cNvSpPr>
          <p:nvPr/>
        </p:nvSpPr>
        <p:spPr bwMode="auto">
          <a:xfrm>
            <a:off x="5173663" y="3181350"/>
            <a:ext cx="215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FF0000"/>
                </a:solidFill>
                <a:latin typeface="Arial" charset="0"/>
              </a:rPr>
              <a:t>1</a:t>
            </a:r>
            <a:endParaRPr lang="en-US" altLang="cs-CZ" sz="1800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5" name="Přímá spojovací čára 14"/>
          <p:cNvCxnSpPr>
            <a:cxnSpLocks noChangeShapeType="1"/>
          </p:cNvCxnSpPr>
          <p:nvPr/>
        </p:nvCxnSpPr>
        <p:spPr bwMode="auto">
          <a:xfrm rot="5400000">
            <a:off x="2798762" y="2482852"/>
            <a:ext cx="4714875" cy="2000250"/>
          </a:xfrm>
          <a:prstGeom prst="line">
            <a:avLst/>
          </a:prstGeom>
          <a:noFill/>
          <a:ln w="57150" algn="ctr">
            <a:solidFill>
              <a:srgbClr val="FF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Přímá spojovací čára 22"/>
          <p:cNvCxnSpPr>
            <a:cxnSpLocks noChangeShapeType="1"/>
          </p:cNvCxnSpPr>
          <p:nvPr/>
        </p:nvCxnSpPr>
        <p:spPr bwMode="auto">
          <a:xfrm rot="10800000" flipV="1">
            <a:off x="3419475" y="5157788"/>
            <a:ext cx="1008063" cy="431800"/>
          </a:xfrm>
          <a:prstGeom prst="line">
            <a:avLst/>
          </a:prstGeom>
          <a:noFill/>
          <a:ln w="127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Přímá spojovací čára 22"/>
          <p:cNvCxnSpPr>
            <a:cxnSpLocks noChangeShapeType="1"/>
          </p:cNvCxnSpPr>
          <p:nvPr/>
        </p:nvCxnSpPr>
        <p:spPr bwMode="auto">
          <a:xfrm rot="10800000" flipV="1">
            <a:off x="3275013" y="5508625"/>
            <a:ext cx="1008062" cy="431800"/>
          </a:xfrm>
          <a:prstGeom prst="line">
            <a:avLst/>
          </a:prstGeom>
          <a:noFill/>
          <a:ln w="127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Přímá spojovací čára 22"/>
          <p:cNvCxnSpPr>
            <a:cxnSpLocks noChangeShapeType="1"/>
          </p:cNvCxnSpPr>
          <p:nvPr/>
        </p:nvCxnSpPr>
        <p:spPr bwMode="auto">
          <a:xfrm rot="10800000" flipV="1">
            <a:off x="3563938" y="4797425"/>
            <a:ext cx="1008062" cy="431800"/>
          </a:xfrm>
          <a:prstGeom prst="line">
            <a:avLst/>
          </a:prstGeom>
          <a:noFill/>
          <a:ln w="127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Přímá spojovací čára 22"/>
          <p:cNvCxnSpPr>
            <a:cxnSpLocks noChangeShapeType="1"/>
          </p:cNvCxnSpPr>
          <p:nvPr/>
        </p:nvCxnSpPr>
        <p:spPr bwMode="auto">
          <a:xfrm rot="10800000" flipV="1">
            <a:off x="3708400" y="4437063"/>
            <a:ext cx="1008063" cy="431800"/>
          </a:xfrm>
          <a:prstGeom prst="line">
            <a:avLst/>
          </a:prstGeom>
          <a:noFill/>
          <a:ln w="127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Přímá spojovací čára 22"/>
          <p:cNvCxnSpPr>
            <a:cxnSpLocks noChangeShapeType="1"/>
          </p:cNvCxnSpPr>
          <p:nvPr/>
        </p:nvCxnSpPr>
        <p:spPr bwMode="auto">
          <a:xfrm rot="10800000" flipV="1">
            <a:off x="3873500" y="4076700"/>
            <a:ext cx="1008063" cy="431800"/>
          </a:xfrm>
          <a:prstGeom prst="line">
            <a:avLst/>
          </a:prstGeom>
          <a:noFill/>
          <a:ln w="127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922" name="Text Box 46"/>
          <p:cNvSpPr txBox="1">
            <a:spLocks noChangeArrowheads="1"/>
          </p:cNvSpPr>
          <p:nvPr/>
        </p:nvSpPr>
        <p:spPr bwMode="auto">
          <a:xfrm>
            <a:off x="4500563" y="2724150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FF3300"/>
                </a:solidFill>
                <a:latin typeface="Arial" charset="0"/>
              </a:rPr>
              <a:t>1</a:t>
            </a:r>
            <a:endParaRPr lang="en-US" altLang="cs-CZ" sz="180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8947" name="Text Box 47"/>
          <p:cNvSpPr txBox="1">
            <a:spLocks noChangeArrowheads="1"/>
          </p:cNvSpPr>
          <p:nvPr/>
        </p:nvSpPr>
        <p:spPr bwMode="auto">
          <a:xfrm>
            <a:off x="3924300" y="2924175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chemeClr val="tx1"/>
                </a:solidFill>
                <a:latin typeface="Arial" charset="0"/>
              </a:rPr>
              <a:t>1</a:t>
            </a:r>
            <a:endParaRPr lang="en-US" altLang="cs-CZ" sz="1800">
              <a:solidFill>
                <a:schemeClr val="tx1"/>
              </a:solidFill>
              <a:latin typeface="Arial" charset="0"/>
            </a:endParaRPr>
          </a:p>
        </p:txBody>
      </p:sp>
      <p:cxnSp>
        <p:nvCxnSpPr>
          <p:cNvPr id="37" name="Přímá spojovací čára 18"/>
          <p:cNvCxnSpPr>
            <a:cxnSpLocks noChangeShapeType="1"/>
          </p:cNvCxnSpPr>
          <p:nvPr/>
        </p:nvCxnSpPr>
        <p:spPr bwMode="auto">
          <a:xfrm rot="10800000" flipV="1">
            <a:off x="1673573" y="1489075"/>
            <a:ext cx="4786313" cy="4714875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Přímá spojovací čára 20"/>
          <p:cNvCxnSpPr>
            <a:cxnSpLocks noChangeShapeType="1"/>
          </p:cNvCxnSpPr>
          <p:nvPr/>
        </p:nvCxnSpPr>
        <p:spPr bwMode="auto">
          <a:xfrm>
            <a:off x="2060575" y="1737965"/>
            <a:ext cx="4857750" cy="4572000"/>
          </a:xfrm>
          <a:prstGeom prst="line">
            <a:avLst/>
          </a:prstGeom>
          <a:noFill/>
          <a:ln w="381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Přímá spojovací čára 22"/>
          <p:cNvCxnSpPr>
            <a:cxnSpLocks noChangeShapeType="1"/>
          </p:cNvCxnSpPr>
          <p:nvPr/>
        </p:nvCxnSpPr>
        <p:spPr bwMode="auto">
          <a:xfrm rot="10800000" flipV="1">
            <a:off x="3995738" y="3789363"/>
            <a:ext cx="1009650" cy="431800"/>
          </a:xfrm>
          <a:prstGeom prst="line">
            <a:avLst/>
          </a:prstGeom>
          <a:noFill/>
          <a:ln w="127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Přímá spojovací čára 22"/>
          <p:cNvCxnSpPr>
            <a:cxnSpLocks noChangeShapeType="1"/>
          </p:cNvCxnSpPr>
          <p:nvPr/>
        </p:nvCxnSpPr>
        <p:spPr bwMode="auto">
          <a:xfrm rot="10800000" flipV="1">
            <a:off x="4098925" y="3557588"/>
            <a:ext cx="1008063" cy="431800"/>
          </a:xfrm>
          <a:prstGeom prst="line">
            <a:avLst/>
          </a:prstGeom>
          <a:noFill/>
          <a:ln w="127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Přímá spojovací čára 22"/>
          <p:cNvCxnSpPr>
            <a:cxnSpLocks noChangeShapeType="1"/>
          </p:cNvCxnSpPr>
          <p:nvPr/>
        </p:nvCxnSpPr>
        <p:spPr bwMode="auto">
          <a:xfrm rot="10800000" flipV="1">
            <a:off x="4346575" y="2932113"/>
            <a:ext cx="1008063" cy="431800"/>
          </a:xfrm>
          <a:prstGeom prst="line">
            <a:avLst/>
          </a:prstGeom>
          <a:noFill/>
          <a:ln w="127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2" name="Přímá spojovací čára 22"/>
          <p:cNvCxnSpPr>
            <a:cxnSpLocks noChangeShapeType="1"/>
          </p:cNvCxnSpPr>
          <p:nvPr/>
        </p:nvCxnSpPr>
        <p:spPr bwMode="auto">
          <a:xfrm rot="10800000" flipV="1">
            <a:off x="4489450" y="2655888"/>
            <a:ext cx="1008063" cy="431800"/>
          </a:xfrm>
          <a:prstGeom prst="line">
            <a:avLst/>
          </a:prstGeom>
          <a:noFill/>
          <a:ln w="127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TextovéPole 15"/>
          <p:cNvSpPr txBox="1">
            <a:spLocks noChangeArrowheads="1"/>
          </p:cNvSpPr>
          <p:nvPr/>
        </p:nvSpPr>
        <p:spPr bwMode="auto">
          <a:xfrm>
            <a:off x="4994275" y="1828800"/>
            <a:ext cx="546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b="1">
                <a:solidFill>
                  <a:srgbClr val="0070C0"/>
                </a:solidFill>
              </a:rPr>
              <a:t>&lt;1</a:t>
            </a:r>
          </a:p>
        </p:txBody>
      </p:sp>
      <p:sp>
        <p:nvSpPr>
          <p:cNvPr id="45" name="TextovéPole 44"/>
          <p:cNvSpPr txBox="1">
            <a:spLocks noChangeArrowheads="1"/>
          </p:cNvSpPr>
          <p:nvPr/>
        </p:nvSpPr>
        <p:spPr bwMode="auto">
          <a:xfrm rot="-1226401">
            <a:off x="3508375" y="6107113"/>
            <a:ext cx="546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b="1" dirty="0">
                <a:solidFill>
                  <a:srgbClr val="FF0000"/>
                </a:solidFill>
              </a:rPr>
              <a:t>=1</a:t>
            </a:r>
          </a:p>
        </p:txBody>
      </p:sp>
      <p:sp>
        <p:nvSpPr>
          <p:cNvPr id="17" name="Obousměrná vodorovná šipka 16"/>
          <p:cNvSpPr/>
          <p:nvPr/>
        </p:nvSpPr>
        <p:spPr>
          <a:xfrm>
            <a:off x="4835525" y="2109788"/>
            <a:ext cx="785813" cy="319087"/>
          </a:xfrm>
          <a:prstGeom prst="leftRigh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8" name="Obousměrná vodorovná šipka 17"/>
          <p:cNvSpPr/>
          <p:nvPr/>
        </p:nvSpPr>
        <p:spPr>
          <a:xfrm rot="20198354">
            <a:off x="3222625" y="5868988"/>
            <a:ext cx="971550" cy="306387"/>
          </a:xfrm>
          <a:prstGeom prst="leftRightArrow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20" name="Ovál 19"/>
          <p:cNvSpPr/>
          <p:nvPr/>
        </p:nvSpPr>
        <p:spPr>
          <a:xfrm>
            <a:off x="5138738" y="3662363"/>
            <a:ext cx="71437" cy="100012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9" name="Ovál 48"/>
          <p:cNvSpPr/>
          <p:nvPr/>
        </p:nvSpPr>
        <p:spPr>
          <a:xfrm>
            <a:off x="3262313" y="3648075"/>
            <a:ext cx="71437" cy="100013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0" name="Ovál 49"/>
          <p:cNvSpPr/>
          <p:nvPr/>
        </p:nvSpPr>
        <p:spPr>
          <a:xfrm>
            <a:off x="4170363" y="2906713"/>
            <a:ext cx="71437" cy="10160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1" name="Ovál 50"/>
          <p:cNvSpPr/>
          <p:nvPr/>
        </p:nvSpPr>
        <p:spPr>
          <a:xfrm>
            <a:off x="4171950" y="4491038"/>
            <a:ext cx="71438" cy="100012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2" name="Ovál 51"/>
          <p:cNvSpPr/>
          <p:nvPr/>
        </p:nvSpPr>
        <p:spPr>
          <a:xfrm>
            <a:off x="3781425" y="4570413"/>
            <a:ext cx="68263" cy="90487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  <p:sp>
        <p:nvSpPr>
          <p:cNvPr id="53" name="Ovál 52"/>
          <p:cNvSpPr/>
          <p:nvPr/>
        </p:nvSpPr>
        <p:spPr>
          <a:xfrm>
            <a:off x="4535488" y="2782888"/>
            <a:ext cx="68262" cy="889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  <p:sp>
        <p:nvSpPr>
          <p:cNvPr id="54" name="Ovál 53"/>
          <p:cNvSpPr/>
          <p:nvPr/>
        </p:nvSpPr>
        <p:spPr>
          <a:xfrm>
            <a:off x="4994275" y="3668713"/>
            <a:ext cx="69850" cy="90487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  <p:sp>
        <p:nvSpPr>
          <p:cNvPr id="55" name="Ovál 54"/>
          <p:cNvSpPr/>
          <p:nvPr/>
        </p:nvSpPr>
        <p:spPr>
          <a:xfrm>
            <a:off x="4176713" y="3667125"/>
            <a:ext cx="69850" cy="889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  <p:sp>
        <p:nvSpPr>
          <p:cNvPr id="56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29.3.2021 - U3V </a:t>
            </a:r>
            <a:r>
              <a:rPr lang="cs-CZ" sz="1200" dirty="0" err="1" smtClean="0">
                <a:solidFill>
                  <a:srgbClr val="D38E27"/>
                </a:solidFill>
              </a:rPr>
              <a:t>Rel</a:t>
            </a:r>
            <a:r>
              <a:rPr lang="cs-CZ" sz="1200" dirty="0" smtClean="0">
                <a:solidFill>
                  <a:srgbClr val="D38E27"/>
                </a:solidFill>
              </a:rPr>
              <a:t>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25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 animBg="1"/>
      <p:bldP spid="30" grpId="0" animBg="1"/>
      <p:bldP spid="2" grpId="0" animBg="1"/>
      <p:bldP spid="37913" grpId="0"/>
      <p:bldP spid="37914" grpId="0"/>
      <p:bldP spid="37915" grpId="0"/>
      <p:bldP spid="37922" grpId="0"/>
      <p:bldP spid="16" grpId="0"/>
      <p:bldP spid="45" grpId="0"/>
      <p:bldP spid="17" grpId="0" animBg="1"/>
      <p:bldP spid="18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 txBox="1">
            <a:spLocks noGrp="1"/>
          </p:cNvSpPr>
          <p:nvPr/>
        </p:nvSpPr>
        <p:spPr>
          <a:xfrm>
            <a:off x="3124200" y="76200"/>
            <a:ext cx="33528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8229600" y="6477000"/>
            <a:ext cx="762000" cy="24447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AB18EF53-6BA0-4A10-BDAC-705DD32508EF}" type="slidenum">
              <a:rPr lang="cs-CZ" sz="1200">
                <a:solidFill>
                  <a:schemeClr val="accent1">
                    <a:shade val="75000"/>
                  </a:schemeClr>
                </a:solidFill>
                <a:cs typeface="+mn-cs"/>
              </a:rPr>
              <a:pPr algn="r">
                <a:defRPr/>
              </a:pPr>
              <a:t>33</a:t>
            </a:fld>
            <a:endParaRPr lang="cs-CZ" sz="1200" dirty="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39940" name="TextovéPole 4"/>
          <p:cNvSpPr txBox="1">
            <a:spLocks noChangeArrowheads="1"/>
          </p:cNvSpPr>
          <p:nvPr/>
        </p:nvSpPr>
        <p:spPr bwMode="auto">
          <a:xfrm>
            <a:off x="2930525" y="333375"/>
            <a:ext cx="29386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 dirty="0">
                <a:solidFill>
                  <a:schemeClr val="tx1"/>
                </a:solidFill>
                <a:latin typeface="Book Antiqua" pitchFamily="18" charset="0"/>
              </a:rPr>
              <a:t>Hodiny </a:t>
            </a:r>
            <a:r>
              <a:rPr lang="cs-CZ" altLang="cs-CZ" b="1" i="1" dirty="0" smtClean="0">
                <a:solidFill>
                  <a:schemeClr val="tx1"/>
                </a:solidFill>
                <a:latin typeface="Book Antiqua" pitchFamily="18" charset="0"/>
              </a:rPr>
              <a:t>v klidu</a:t>
            </a:r>
            <a:endParaRPr lang="cs-CZ" altLang="cs-CZ" b="1" i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cxnSp>
        <p:nvCxnSpPr>
          <p:cNvPr id="7" name="Přímá spojovací čára 6"/>
          <p:cNvCxnSpPr>
            <a:cxnSpLocks noChangeShapeType="1"/>
          </p:cNvCxnSpPr>
          <p:nvPr/>
        </p:nvCxnSpPr>
        <p:spPr bwMode="auto">
          <a:xfrm rot="5400000">
            <a:off x="1818482" y="3806032"/>
            <a:ext cx="4787900" cy="1587"/>
          </a:xfrm>
          <a:prstGeom prst="line">
            <a:avLst/>
          </a:prstGeom>
          <a:noFill/>
          <a:ln w="7620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Přímá spojovací čára 8"/>
          <p:cNvCxnSpPr>
            <a:cxnSpLocks noChangeShapeType="1"/>
          </p:cNvCxnSpPr>
          <p:nvPr/>
        </p:nvCxnSpPr>
        <p:spPr bwMode="auto">
          <a:xfrm>
            <a:off x="1500188" y="3714750"/>
            <a:ext cx="5715000" cy="1588"/>
          </a:xfrm>
          <a:prstGeom prst="line">
            <a:avLst/>
          </a:prstGeom>
          <a:noFill/>
          <a:ln w="19050" algn="ctr">
            <a:solidFill>
              <a:srgbClr val="0070C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Přímá spojovací čára 14"/>
          <p:cNvCxnSpPr>
            <a:cxnSpLocks noChangeShapeType="1"/>
          </p:cNvCxnSpPr>
          <p:nvPr/>
        </p:nvCxnSpPr>
        <p:spPr bwMode="auto">
          <a:xfrm rot="5400000">
            <a:off x="1785937" y="2857501"/>
            <a:ext cx="4714875" cy="2000250"/>
          </a:xfrm>
          <a:prstGeom prst="line">
            <a:avLst/>
          </a:prstGeom>
          <a:noFill/>
          <a:ln w="127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Přímá spojovací čára 18"/>
          <p:cNvCxnSpPr>
            <a:cxnSpLocks noChangeShapeType="1"/>
          </p:cNvCxnSpPr>
          <p:nvPr/>
        </p:nvCxnSpPr>
        <p:spPr bwMode="auto">
          <a:xfrm rot="10800000" flipV="1">
            <a:off x="1689100" y="1466751"/>
            <a:ext cx="4786313" cy="4714875"/>
          </a:xfrm>
          <a:prstGeom prst="line">
            <a:avLst/>
          </a:prstGeom>
          <a:noFill/>
          <a:ln w="127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Přímá spojovací čára 20"/>
          <p:cNvCxnSpPr>
            <a:cxnSpLocks noChangeShapeType="1"/>
          </p:cNvCxnSpPr>
          <p:nvPr/>
        </p:nvCxnSpPr>
        <p:spPr bwMode="auto">
          <a:xfrm>
            <a:off x="1917700" y="1557338"/>
            <a:ext cx="4857750" cy="4572000"/>
          </a:xfrm>
          <a:prstGeom prst="line">
            <a:avLst/>
          </a:prstGeom>
          <a:noFill/>
          <a:ln w="127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Přímá spojovací čára 22"/>
          <p:cNvCxnSpPr>
            <a:cxnSpLocks noChangeShapeType="1"/>
          </p:cNvCxnSpPr>
          <p:nvPr/>
        </p:nvCxnSpPr>
        <p:spPr bwMode="auto">
          <a:xfrm rot="10800000" flipV="1">
            <a:off x="785813" y="2428875"/>
            <a:ext cx="6357937" cy="2786063"/>
          </a:xfrm>
          <a:prstGeom prst="line">
            <a:avLst/>
          </a:prstGeom>
          <a:noFill/>
          <a:ln w="28575" algn="ctr">
            <a:solidFill>
              <a:srgbClr val="FF33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TextovéPole 25"/>
          <p:cNvSpPr txBox="1">
            <a:spLocks noChangeArrowheads="1"/>
          </p:cNvSpPr>
          <p:nvPr/>
        </p:nvSpPr>
        <p:spPr bwMode="auto">
          <a:xfrm rot="16200000">
            <a:off x="3738991" y="1352999"/>
            <a:ext cx="373698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 smtClean="0">
                <a:solidFill>
                  <a:srgbClr val="0070C0"/>
                </a:solidFill>
                <a:latin typeface="Book Antiqua" pitchFamily="18" charset="0"/>
              </a:rPr>
              <a:t>T</a:t>
            </a:r>
            <a:endParaRPr lang="cs-CZ" altLang="cs-CZ" sz="2400" b="1" i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27" name="TextovéPole 26"/>
          <p:cNvSpPr txBox="1">
            <a:spLocks noChangeArrowheads="1"/>
          </p:cNvSpPr>
          <p:nvPr/>
        </p:nvSpPr>
        <p:spPr bwMode="auto">
          <a:xfrm>
            <a:off x="5672493" y="3778300"/>
            <a:ext cx="1963738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x; současnost</a:t>
            </a:r>
          </a:p>
        </p:txBody>
      </p:sp>
      <p:sp>
        <p:nvSpPr>
          <p:cNvPr id="29" name="TextovéPole 28"/>
          <p:cNvSpPr txBox="1">
            <a:spLocks noChangeArrowheads="1"/>
          </p:cNvSpPr>
          <p:nvPr/>
        </p:nvSpPr>
        <p:spPr bwMode="auto">
          <a:xfrm rot="17532540">
            <a:off x="4629317" y="1322865"/>
            <a:ext cx="459048" cy="466725"/>
          </a:xfrm>
          <a:prstGeom prst="rect">
            <a:avLst/>
          </a:prstGeom>
          <a:solidFill>
            <a:srgbClr val="FFCCFF">
              <a:alpha val="16078"/>
            </a:srgbClr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C00000"/>
                </a:solidFill>
                <a:latin typeface="Book Antiqua" pitchFamily="18" charset="0"/>
              </a:rPr>
              <a:t>T</a:t>
            </a:r>
            <a:r>
              <a:rPr lang="en-US" altLang="cs-CZ" sz="2400" b="1" i="1" dirty="0" smtClean="0">
                <a:solidFill>
                  <a:srgbClr val="C00000"/>
                </a:solidFill>
                <a:latin typeface="Book Antiqua" pitchFamily="18" charset="0"/>
              </a:rPr>
              <a:t>’</a:t>
            </a:r>
            <a:endParaRPr lang="cs-CZ" altLang="cs-CZ" sz="2400" b="1" i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30" name="TextovéPole 29"/>
          <p:cNvSpPr txBox="1">
            <a:spLocks noChangeArrowheads="1"/>
          </p:cNvSpPr>
          <p:nvPr/>
        </p:nvSpPr>
        <p:spPr bwMode="auto">
          <a:xfrm rot="20165373">
            <a:off x="5803105" y="2705679"/>
            <a:ext cx="1944687" cy="466725"/>
          </a:xfrm>
          <a:prstGeom prst="rect">
            <a:avLst/>
          </a:prstGeom>
          <a:solidFill>
            <a:schemeClr val="bg2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noProof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itchFamily="18" charset="0"/>
              </a:rPr>
              <a:t>x</a:t>
            </a:r>
            <a:r>
              <a:rPr lang="en-US" altLang="cs-CZ" sz="24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itchFamily="18" charset="0"/>
              </a:rPr>
              <a:t>’</a:t>
            </a:r>
            <a:r>
              <a:rPr lang="cs-CZ" altLang="cs-CZ" sz="24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itchFamily="18" charset="0"/>
              </a:rPr>
              <a:t>; současnost</a:t>
            </a:r>
          </a:p>
        </p:txBody>
      </p:sp>
      <p:sp>
        <p:nvSpPr>
          <p:cNvPr id="31" name="TextovéPole 30"/>
          <p:cNvSpPr txBox="1">
            <a:spLocks noChangeArrowheads="1"/>
          </p:cNvSpPr>
          <p:nvPr/>
        </p:nvSpPr>
        <p:spPr bwMode="auto">
          <a:xfrm>
            <a:off x="6443663" y="4786313"/>
            <a:ext cx="24495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FF0000"/>
                </a:solidFill>
                <a:latin typeface="Book Antiqua" pitchFamily="18" charset="0"/>
              </a:rPr>
              <a:t>x</a:t>
            </a: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’ 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US" altLang="cs-CZ" sz="2400" b="1" i="1" dirty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–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2400" b="1" i="1" dirty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FF0000"/>
                </a:solidFill>
                <a:latin typeface="Book Antiqua" pitchFamily="18" charset="0"/>
              </a:rPr>
              <a:t>T</a:t>
            </a: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r>
              <a:rPr lang="en-US" altLang="cs-CZ" sz="2400" b="1" i="1" dirty="0">
                <a:solidFill>
                  <a:srgbClr val="32B503"/>
                </a:solidFill>
                <a:latin typeface="Book Antiqua" pitchFamily="18" charset="0"/>
              </a:rPr>
              <a:t>   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2400" b="1" i="1" dirty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–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US" altLang="cs-CZ" sz="2400" b="1" i="1" dirty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endParaRPr lang="en-US" altLang="cs-CZ" sz="24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" name="TextovéPole 28"/>
          <p:cNvSpPr txBox="1">
            <a:spLocks noChangeArrowheads="1"/>
          </p:cNvSpPr>
          <p:nvPr/>
        </p:nvSpPr>
        <p:spPr bwMode="auto">
          <a:xfrm>
            <a:off x="6443663" y="1125538"/>
            <a:ext cx="1006475" cy="376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i="1">
                <a:solidFill>
                  <a:schemeClr val="tx1"/>
                </a:solidFill>
                <a:latin typeface="Book Antiqua" pitchFamily="18" charset="0"/>
              </a:rPr>
              <a:t>světlo</a:t>
            </a:r>
          </a:p>
        </p:txBody>
      </p:sp>
      <p:sp>
        <p:nvSpPr>
          <p:cNvPr id="39953" name="Line 18"/>
          <p:cNvSpPr>
            <a:spLocks noChangeShapeType="1"/>
          </p:cNvSpPr>
          <p:nvPr/>
        </p:nvSpPr>
        <p:spPr bwMode="auto">
          <a:xfrm>
            <a:off x="2700338" y="19161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9954" name="Freeform 19"/>
          <p:cNvSpPr>
            <a:spLocks/>
          </p:cNvSpPr>
          <p:nvPr/>
        </p:nvSpPr>
        <p:spPr bwMode="auto">
          <a:xfrm>
            <a:off x="2484438" y="1520825"/>
            <a:ext cx="3816350" cy="1476375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9955" name="Freeform 20"/>
          <p:cNvSpPr>
            <a:spLocks/>
          </p:cNvSpPr>
          <p:nvPr/>
        </p:nvSpPr>
        <p:spPr bwMode="auto">
          <a:xfrm flipV="1">
            <a:off x="2627313" y="4508500"/>
            <a:ext cx="3673475" cy="1547813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9956" name="Freeform 21"/>
          <p:cNvSpPr>
            <a:spLocks/>
          </p:cNvSpPr>
          <p:nvPr/>
        </p:nvSpPr>
        <p:spPr bwMode="auto">
          <a:xfrm rot="-5614091">
            <a:off x="665163" y="2654300"/>
            <a:ext cx="3816350" cy="1476375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9957" name="Freeform 22"/>
          <p:cNvSpPr>
            <a:spLocks/>
          </p:cNvSpPr>
          <p:nvPr/>
        </p:nvSpPr>
        <p:spPr bwMode="auto">
          <a:xfrm rot="5230361">
            <a:off x="3978276" y="3303587"/>
            <a:ext cx="3816350" cy="1476375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9958" name="Text Box 24"/>
          <p:cNvSpPr txBox="1">
            <a:spLocks noChangeArrowheads="1"/>
          </p:cNvSpPr>
          <p:nvPr/>
        </p:nvSpPr>
        <p:spPr bwMode="auto">
          <a:xfrm>
            <a:off x="2855913" y="3405188"/>
            <a:ext cx="48895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0070C0"/>
                </a:solidFill>
                <a:latin typeface="Arial" charset="0"/>
              </a:rPr>
              <a:t>-1</a:t>
            </a:r>
            <a:endParaRPr lang="en-US" altLang="cs-CZ" sz="18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39959" name="Text Box 25"/>
          <p:cNvSpPr txBox="1">
            <a:spLocks noChangeArrowheads="1"/>
          </p:cNvSpPr>
          <p:nvPr/>
        </p:nvSpPr>
        <p:spPr bwMode="auto">
          <a:xfrm>
            <a:off x="4932363" y="3644900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0070C0"/>
                </a:solidFill>
                <a:latin typeface="Arial" charset="0"/>
              </a:rPr>
              <a:t>1</a:t>
            </a:r>
            <a:endParaRPr lang="en-US" altLang="cs-CZ" sz="18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39960" name="Text Box 26"/>
          <p:cNvSpPr txBox="1">
            <a:spLocks noChangeArrowheads="1"/>
          </p:cNvSpPr>
          <p:nvPr/>
        </p:nvSpPr>
        <p:spPr bwMode="auto">
          <a:xfrm>
            <a:off x="4262438" y="4303713"/>
            <a:ext cx="44291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7030A0"/>
                </a:solidFill>
                <a:latin typeface="Arial" charset="0"/>
              </a:rPr>
              <a:t>-1</a:t>
            </a:r>
            <a:endParaRPr lang="en-US" altLang="cs-CZ" sz="1800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38937" name="Text Box 27"/>
          <p:cNvSpPr txBox="1">
            <a:spLocks noChangeArrowheads="1"/>
          </p:cNvSpPr>
          <p:nvPr/>
        </p:nvSpPr>
        <p:spPr bwMode="auto">
          <a:xfrm>
            <a:off x="4310063" y="2198688"/>
            <a:ext cx="673100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800" baseline="-16000">
                <a:solidFill>
                  <a:srgbClr val="FF3300"/>
                </a:solidFill>
                <a:latin typeface="Arial" charset="0"/>
              </a:rPr>
              <a:t>1</a:t>
            </a:r>
            <a:r>
              <a:rPr lang="cs-CZ" altLang="cs-CZ" sz="4800">
                <a:solidFill>
                  <a:srgbClr val="FF3300"/>
                </a:solidFill>
                <a:latin typeface="Arial" charset="0"/>
              </a:rPr>
              <a:t>.</a:t>
            </a:r>
            <a:endParaRPr lang="en-US" altLang="cs-CZ" sz="480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8938" name="Text Box 28"/>
          <p:cNvSpPr txBox="1">
            <a:spLocks noChangeArrowheads="1"/>
          </p:cNvSpPr>
          <p:nvPr/>
        </p:nvSpPr>
        <p:spPr bwMode="auto">
          <a:xfrm>
            <a:off x="3446463" y="4002088"/>
            <a:ext cx="668337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FF3300"/>
                </a:solidFill>
                <a:latin typeface="Arial" charset="0"/>
              </a:rPr>
              <a:t>-1</a:t>
            </a:r>
            <a:r>
              <a:rPr lang="cs-CZ" altLang="cs-CZ" sz="4800">
                <a:solidFill>
                  <a:srgbClr val="FF3300"/>
                </a:solidFill>
                <a:latin typeface="Arial" charset="0"/>
              </a:rPr>
              <a:t>.</a:t>
            </a:r>
            <a:endParaRPr lang="en-US" altLang="cs-CZ" sz="480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8939" name="Text Box 29"/>
          <p:cNvSpPr txBox="1">
            <a:spLocks noChangeArrowheads="1"/>
          </p:cNvSpPr>
          <p:nvPr/>
        </p:nvSpPr>
        <p:spPr bwMode="auto">
          <a:xfrm>
            <a:off x="2709863" y="3546475"/>
            <a:ext cx="674687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FF0000"/>
                </a:solidFill>
                <a:latin typeface="Arial" charset="0"/>
              </a:rPr>
              <a:t>-1</a:t>
            </a:r>
            <a:r>
              <a:rPr lang="cs-CZ" altLang="cs-CZ" sz="4800" dirty="0">
                <a:solidFill>
                  <a:srgbClr val="FF0000"/>
                </a:solidFill>
                <a:latin typeface="Arial" charset="0"/>
              </a:rPr>
              <a:t>.</a:t>
            </a:r>
            <a:endParaRPr lang="en-US" altLang="cs-CZ" sz="4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8940" name="Text Box 30"/>
          <p:cNvSpPr txBox="1">
            <a:spLocks noChangeArrowheads="1"/>
          </p:cNvSpPr>
          <p:nvPr/>
        </p:nvSpPr>
        <p:spPr bwMode="auto">
          <a:xfrm>
            <a:off x="4992688" y="2635250"/>
            <a:ext cx="546100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FF0000"/>
                </a:solidFill>
                <a:latin typeface="Arial" charset="0"/>
              </a:rPr>
              <a:t>1</a:t>
            </a:r>
            <a:r>
              <a:rPr lang="cs-CZ" altLang="cs-CZ" sz="4800" dirty="0">
                <a:solidFill>
                  <a:srgbClr val="FF0000"/>
                </a:solidFill>
                <a:latin typeface="Arial" charset="0"/>
              </a:rPr>
              <a:t>.</a:t>
            </a:r>
            <a:endParaRPr lang="en-US" altLang="cs-CZ" sz="4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9965" name="Text Box 38"/>
          <p:cNvSpPr txBox="1">
            <a:spLocks noChangeArrowheads="1"/>
          </p:cNvSpPr>
          <p:nvPr/>
        </p:nvSpPr>
        <p:spPr bwMode="auto">
          <a:xfrm>
            <a:off x="3924300" y="2924175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chemeClr val="tx1"/>
                </a:solidFill>
                <a:latin typeface="Arial" charset="0"/>
              </a:rPr>
              <a:t>1</a:t>
            </a:r>
            <a:endParaRPr lang="en-US" altLang="cs-CZ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" name="Ovál 5"/>
          <p:cNvSpPr/>
          <p:nvPr/>
        </p:nvSpPr>
        <p:spPr>
          <a:xfrm>
            <a:off x="4129088" y="5608638"/>
            <a:ext cx="182562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2" name="Ovál 31"/>
          <p:cNvSpPr/>
          <p:nvPr/>
        </p:nvSpPr>
        <p:spPr>
          <a:xfrm>
            <a:off x="4125913" y="5197475"/>
            <a:ext cx="182562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3" name="Ovál 32"/>
          <p:cNvSpPr/>
          <p:nvPr/>
        </p:nvSpPr>
        <p:spPr>
          <a:xfrm>
            <a:off x="4117975" y="4792663"/>
            <a:ext cx="180975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4" name="Ovál 33"/>
          <p:cNvSpPr/>
          <p:nvPr/>
        </p:nvSpPr>
        <p:spPr>
          <a:xfrm>
            <a:off x="4121150" y="4448175"/>
            <a:ext cx="180975" cy="18573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5" name="Ovál 34"/>
          <p:cNvSpPr/>
          <p:nvPr/>
        </p:nvSpPr>
        <p:spPr>
          <a:xfrm>
            <a:off x="4117975" y="4065588"/>
            <a:ext cx="182563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6" name="Ovál 35"/>
          <p:cNvSpPr/>
          <p:nvPr/>
        </p:nvSpPr>
        <p:spPr>
          <a:xfrm>
            <a:off x="4116388" y="3613150"/>
            <a:ext cx="180975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7" name="Ovál 36"/>
          <p:cNvSpPr/>
          <p:nvPr/>
        </p:nvSpPr>
        <p:spPr>
          <a:xfrm>
            <a:off x="4103688" y="3205163"/>
            <a:ext cx="182562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8" name="Ovál 37"/>
          <p:cNvSpPr/>
          <p:nvPr/>
        </p:nvSpPr>
        <p:spPr>
          <a:xfrm>
            <a:off x="4116388" y="2865438"/>
            <a:ext cx="180975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9" name="Ovál 38"/>
          <p:cNvSpPr/>
          <p:nvPr/>
        </p:nvSpPr>
        <p:spPr>
          <a:xfrm>
            <a:off x="4114800" y="2513013"/>
            <a:ext cx="180975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cxnSp>
        <p:nvCxnSpPr>
          <p:cNvPr id="28" name="Přímá spojnice se šipkou 27"/>
          <p:cNvCxnSpPr/>
          <p:nvPr/>
        </p:nvCxnSpPr>
        <p:spPr>
          <a:xfrm flipH="1">
            <a:off x="3143250" y="5702300"/>
            <a:ext cx="1073150" cy="498475"/>
          </a:xfrm>
          <a:prstGeom prst="straightConnector1">
            <a:avLst/>
          </a:prstGeom>
          <a:ln>
            <a:solidFill>
              <a:srgbClr val="FF33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nice se šipkou 56"/>
          <p:cNvCxnSpPr/>
          <p:nvPr/>
        </p:nvCxnSpPr>
        <p:spPr>
          <a:xfrm flipH="1">
            <a:off x="3362325" y="5314950"/>
            <a:ext cx="825500" cy="404813"/>
          </a:xfrm>
          <a:prstGeom prst="straightConnector1">
            <a:avLst/>
          </a:prstGeom>
          <a:ln>
            <a:solidFill>
              <a:srgbClr val="FF33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nice se šipkou 58"/>
          <p:cNvCxnSpPr/>
          <p:nvPr/>
        </p:nvCxnSpPr>
        <p:spPr>
          <a:xfrm flipH="1">
            <a:off x="3563938" y="4876800"/>
            <a:ext cx="636587" cy="320675"/>
          </a:xfrm>
          <a:prstGeom prst="straightConnector1">
            <a:avLst/>
          </a:prstGeom>
          <a:ln>
            <a:solidFill>
              <a:srgbClr val="FF33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nice se šipkou 60"/>
          <p:cNvCxnSpPr/>
          <p:nvPr/>
        </p:nvCxnSpPr>
        <p:spPr>
          <a:xfrm flipH="1">
            <a:off x="3741738" y="4546600"/>
            <a:ext cx="476250" cy="244475"/>
          </a:xfrm>
          <a:prstGeom prst="straightConnector1">
            <a:avLst/>
          </a:prstGeom>
          <a:ln>
            <a:solidFill>
              <a:srgbClr val="FF33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nice se šipkou 66"/>
          <p:cNvCxnSpPr/>
          <p:nvPr/>
        </p:nvCxnSpPr>
        <p:spPr>
          <a:xfrm flipH="1">
            <a:off x="3944789" y="4159299"/>
            <a:ext cx="298450" cy="144463"/>
          </a:xfrm>
          <a:prstGeom prst="straightConnector1">
            <a:avLst/>
          </a:prstGeom>
          <a:ln>
            <a:solidFill>
              <a:srgbClr val="FF33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 Box 28"/>
          <p:cNvSpPr txBox="1">
            <a:spLocks noChangeArrowheads="1"/>
          </p:cNvSpPr>
          <p:nvPr/>
        </p:nvSpPr>
        <p:spPr bwMode="auto">
          <a:xfrm>
            <a:off x="3065463" y="4887913"/>
            <a:ext cx="668337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FF3300"/>
                </a:solidFill>
                <a:latin typeface="Arial" charset="0"/>
              </a:rPr>
              <a:t>-2</a:t>
            </a:r>
            <a:r>
              <a:rPr lang="cs-CZ" altLang="cs-CZ" sz="4800">
                <a:solidFill>
                  <a:srgbClr val="FF3300"/>
                </a:solidFill>
                <a:latin typeface="Arial" charset="0"/>
              </a:rPr>
              <a:t>.</a:t>
            </a:r>
            <a:endParaRPr lang="en-US" altLang="cs-CZ" sz="4800">
              <a:solidFill>
                <a:srgbClr val="FF3300"/>
              </a:solidFill>
              <a:latin typeface="Arial" charset="0"/>
            </a:endParaRPr>
          </a:p>
        </p:txBody>
      </p:sp>
      <p:cxnSp>
        <p:nvCxnSpPr>
          <p:cNvPr id="74" name="Přímá spojnice se šipkou 73"/>
          <p:cNvCxnSpPr/>
          <p:nvPr/>
        </p:nvCxnSpPr>
        <p:spPr>
          <a:xfrm flipV="1">
            <a:off x="4200525" y="3149600"/>
            <a:ext cx="263525" cy="149225"/>
          </a:xfrm>
          <a:prstGeom prst="straightConnector1">
            <a:avLst/>
          </a:prstGeom>
          <a:ln>
            <a:solidFill>
              <a:srgbClr val="FF33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Přímá spojnice se šipkou 77"/>
          <p:cNvCxnSpPr/>
          <p:nvPr/>
        </p:nvCxnSpPr>
        <p:spPr>
          <a:xfrm flipV="1">
            <a:off x="4206875" y="2673350"/>
            <a:ext cx="436563" cy="280988"/>
          </a:xfrm>
          <a:prstGeom prst="straightConnector1">
            <a:avLst/>
          </a:prstGeom>
          <a:ln>
            <a:solidFill>
              <a:srgbClr val="FF33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Přímá spojnice se šipkou 81"/>
          <p:cNvCxnSpPr/>
          <p:nvPr/>
        </p:nvCxnSpPr>
        <p:spPr>
          <a:xfrm flipV="1">
            <a:off x="4202113" y="2198688"/>
            <a:ext cx="649287" cy="407987"/>
          </a:xfrm>
          <a:prstGeom prst="straightConnector1">
            <a:avLst/>
          </a:prstGeom>
          <a:ln>
            <a:solidFill>
              <a:srgbClr val="FF33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 Box 27"/>
          <p:cNvSpPr txBox="1">
            <a:spLocks noChangeArrowheads="1"/>
          </p:cNvSpPr>
          <p:nvPr/>
        </p:nvSpPr>
        <p:spPr bwMode="auto">
          <a:xfrm>
            <a:off x="4254910" y="1998445"/>
            <a:ext cx="6731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400" dirty="0">
                <a:solidFill>
                  <a:srgbClr val="FF0000"/>
                </a:solidFill>
                <a:latin typeface="Arial" charset="0"/>
              </a:rPr>
              <a:t>1,2</a:t>
            </a:r>
            <a:r>
              <a:rPr lang="cs-CZ" altLang="cs-CZ" sz="4800" dirty="0">
                <a:solidFill>
                  <a:srgbClr val="FF0000"/>
                </a:solidFill>
                <a:latin typeface="Arial" charset="0"/>
              </a:rPr>
              <a:t>.</a:t>
            </a:r>
            <a:endParaRPr lang="en-US" altLang="cs-CZ" sz="4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5" name="TextovéPole 64"/>
          <p:cNvSpPr txBox="1">
            <a:spLocks noChangeArrowheads="1"/>
          </p:cNvSpPr>
          <p:nvPr/>
        </p:nvSpPr>
        <p:spPr bwMode="auto">
          <a:xfrm>
            <a:off x="6202402" y="5753864"/>
            <a:ext cx="28952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čas v S (vlastní):	</a:t>
            </a:r>
            <a:r>
              <a:rPr lang="cs-CZ" altLang="cs-CZ" dirty="0" smtClean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 </a:t>
            </a:r>
            <a:r>
              <a:rPr lang="cs-CZ" altLang="cs-CZ" i="1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T  </a:t>
            </a:r>
            <a:r>
              <a:rPr lang="cs-CZ" altLang="cs-CZ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= </a:t>
            </a:r>
            <a:r>
              <a:rPr lang="cs-CZ" altLang="cs-CZ" dirty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1</a:t>
            </a:r>
            <a:br>
              <a:rPr lang="cs-CZ" altLang="cs-CZ" dirty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</a:br>
            <a:r>
              <a:rPr lang="cs-CZ" altLang="cs-CZ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čas v S‘: 	             	</a:t>
            </a:r>
            <a:r>
              <a:rPr lang="cs-CZ" altLang="cs-CZ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T </a:t>
            </a:r>
            <a:r>
              <a:rPr lang="cs-CZ" altLang="cs-CZ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‘ = </a:t>
            </a:r>
            <a:r>
              <a:rPr lang="cs-CZ" altLang="cs-CZ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1,2</a:t>
            </a:r>
            <a:endParaRPr lang="cs-CZ" altLang="cs-CZ" dirty="0">
              <a:latin typeface="Cambria Math" pitchFamily="18" charset="0"/>
              <a:ea typeface="Cambria Math" pitchFamily="18" charset="0"/>
              <a:cs typeface="Cambria Math" pitchFamily="18" charset="0"/>
            </a:endParaRPr>
          </a:p>
        </p:txBody>
      </p:sp>
      <p:sp>
        <p:nvSpPr>
          <p:cNvPr id="50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</p:spTree>
    <p:extLst>
      <p:ext uri="{BB962C8B-B14F-4D97-AF65-F5344CB8AC3E}">
        <p14:creationId xmlns:p14="http://schemas.microsoft.com/office/powerpoint/2010/main" val="362511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53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61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69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77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8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85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9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9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97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07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1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3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31" grpId="0"/>
      <p:bldP spid="2" grpId="0" animBg="1"/>
      <p:bldP spid="38937" grpId="0"/>
      <p:bldP spid="38938" grpId="0"/>
      <p:bldP spid="38939" grpId="0"/>
      <p:bldP spid="38940" grpId="0"/>
      <p:bldP spid="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72" grpId="0"/>
      <p:bldP spid="84" grpId="0"/>
      <p:bldP spid="6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 txBox="1">
            <a:spLocks noGrp="1"/>
          </p:cNvSpPr>
          <p:nvPr/>
        </p:nvSpPr>
        <p:spPr>
          <a:xfrm>
            <a:off x="3124200" y="76200"/>
            <a:ext cx="33528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8229600" y="6477000"/>
            <a:ext cx="762000" cy="24447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421A43B1-80B2-48E8-B484-F050E483A3E6}" type="slidenum">
              <a:rPr lang="cs-CZ" sz="1200">
                <a:solidFill>
                  <a:schemeClr val="accent1">
                    <a:shade val="75000"/>
                  </a:schemeClr>
                </a:solidFill>
                <a:cs typeface="+mn-cs"/>
              </a:rPr>
              <a:pPr algn="r">
                <a:defRPr/>
              </a:pPr>
              <a:t>34</a:t>
            </a:fld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40964" name="TextovéPole 4"/>
          <p:cNvSpPr txBox="1">
            <a:spLocks noChangeArrowheads="1"/>
          </p:cNvSpPr>
          <p:nvPr/>
        </p:nvSpPr>
        <p:spPr bwMode="auto">
          <a:xfrm>
            <a:off x="2916238" y="333375"/>
            <a:ext cx="25638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>
                <a:solidFill>
                  <a:schemeClr val="tx1"/>
                </a:solidFill>
                <a:latin typeface="Book Antiqua" pitchFamily="18" charset="0"/>
              </a:rPr>
              <a:t>Hodiny letící</a:t>
            </a:r>
          </a:p>
        </p:txBody>
      </p:sp>
      <p:cxnSp>
        <p:nvCxnSpPr>
          <p:cNvPr id="7" name="Přímá spojovací čára 6"/>
          <p:cNvCxnSpPr>
            <a:cxnSpLocks noChangeShapeType="1"/>
          </p:cNvCxnSpPr>
          <p:nvPr/>
        </p:nvCxnSpPr>
        <p:spPr bwMode="auto">
          <a:xfrm rot="5400000">
            <a:off x="1816894" y="3820319"/>
            <a:ext cx="4787900" cy="1588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Přímá spojovací čára 8"/>
          <p:cNvCxnSpPr>
            <a:cxnSpLocks noChangeShapeType="1"/>
          </p:cNvCxnSpPr>
          <p:nvPr/>
        </p:nvCxnSpPr>
        <p:spPr bwMode="auto">
          <a:xfrm>
            <a:off x="1500188" y="3714750"/>
            <a:ext cx="5715000" cy="1588"/>
          </a:xfrm>
          <a:prstGeom prst="line">
            <a:avLst/>
          </a:prstGeom>
          <a:noFill/>
          <a:ln w="19050" algn="ctr">
            <a:solidFill>
              <a:srgbClr val="00B0F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Přímá spojovací čára 14"/>
          <p:cNvCxnSpPr>
            <a:cxnSpLocks noChangeShapeType="1"/>
          </p:cNvCxnSpPr>
          <p:nvPr/>
        </p:nvCxnSpPr>
        <p:spPr bwMode="auto">
          <a:xfrm rot="5400000">
            <a:off x="1829594" y="2781150"/>
            <a:ext cx="4714875" cy="200025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Přímá spojovací čára 18"/>
          <p:cNvCxnSpPr>
            <a:cxnSpLocks noChangeShapeType="1"/>
          </p:cNvCxnSpPr>
          <p:nvPr/>
        </p:nvCxnSpPr>
        <p:spPr bwMode="auto">
          <a:xfrm rot="10800000" flipV="1">
            <a:off x="1714500" y="1462012"/>
            <a:ext cx="4786313" cy="4714875"/>
          </a:xfrm>
          <a:prstGeom prst="line">
            <a:avLst/>
          </a:prstGeom>
          <a:noFill/>
          <a:ln w="127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Přímá spojovací čára 20"/>
          <p:cNvCxnSpPr>
            <a:cxnSpLocks noChangeShapeType="1"/>
          </p:cNvCxnSpPr>
          <p:nvPr/>
        </p:nvCxnSpPr>
        <p:spPr bwMode="auto">
          <a:xfrm>
            <a:off x="1922463" y="1557338"/>
            <a:ext cx="4857750" cy="4572000"/>
          </a:xfrm>
          <a:prstGeom prst="line">
            <a:avLst/>
          </a:prstGeom>
          <a:noFill/>
          <a:ln w="127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Přímá spojovací čára 22"/>
          <p:cNvCxnSpPr>
            <a:cxnSpLocks noChangeShapeType="1"/>
          </p:cNvCxnSpPr>
          <p:nvPr/>
        </p:nvCxnSpPr>
        <p:spPr bwMode="auto">
          <a:xfrm rot="10800000" flipV="1">
            <a:off x="785813" y="2433713"/>
            <a:ext cx="6357937" cy="2786063"/>
          </a:xfrm>
          <a:prstGeom prst="line">
            <a:avLst/>
          </a:prstGeom>
          <a:noFill/>
          <a:ln w="28575" algn="ctr">
            <a:solidFill>
              <a:srgbClr val="FF33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TextovéPole 25"/>
          <p:cNvSpPr txBox="1">
            <a:spLocks noChangeArrowheads="1"/>
          </p:cNvSpPr>
          <p:nvPr/>
        </p:nvSpPr>
        <p:spPr bwMode="auto">
          <a:xfrm rot="16200000">
            <a:off x="3747837" y="1230067"/>
            <a:ext cx="359328" cy="457200"/>
          </a:xfrm>
          <a:prstGeom prst="rect">
            <a:avLst/>
          </a:prstGeom>
          <a:solidFill>
            <a:srgbClr val="CCFFFF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 smtClean="0">
                <a:solidFill>
                  <a:srgbClr val="0070C0"/>
                </a:solidFill>
                <a:latin typeface="Book Antiqua" pitchFamily="18" charset="0"/>
              </a:rPr>
              <a:t>T</a:t>
            </a:r>
            <a:endParaRPr lang="cs-CZ" altLang="cs-CZ" sz="2400" b="1" i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27" name="TextovéPole 26"/>
          <p:cNvSpPr txBox="1">
            <a:spLocks noChangeArrowheads="1"/>
          </p:cNvSpPr>
          <p:nvPr/>
        </p:nvSpPr>
        <p:spPr bwMode="auto">
          <a:xfrm>
            <a:off x="5849529" y="3764756"/>
            <a:ext cx="1963738" cy="457200"/>
          </a:xfrm>
          <a:prstGeom prst="rect">
            <a:avLst/>
          </a:prstGeom>
          <a:solidFill>
            <a:srgbClr val="CCFFFF"/>
          </a:solidFill>
          <a:ln>
            <a:solidFill>
              <a:srgbClr val="00B0F0"/>
            </a:solidFill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 dirty="0">
                <a:solidFill>
                  <a:srgbClr val="0070C0"/>
                </a:solidFill>
                <a:latin typeface="Book Antiqua" pitchFamily="18" charset="0"/>
              </a:rPr>
              <a:t>x; současnost</a:t>
            </a:r>
          </a:p>
        </p:txBody>
      </p:sp>
      <p:sp>
        <p:nvSpPr>
          <p:cNvPr id="29" name="TextovéPole 28"/>
          <p:cNvSpPr txBox="1">
            <a:spLocks noChangeArrowheads="1"/>
          </p:cNvSpPr>
          <p:nvPr/>
        </p:nvSpPr>
        <p:spPr bwMode="auto">
          <a:xfrm rot="17499381">
            <a:off x="4566526" y="1229981"/>
            <a:ext cx="559008" cy="466725"/>
          </a:xfrm>
          <a:prstGeom prst="rect">
            <a:avLst/>
          </a:prstGeom>
          <a:solidFill>
            <a:srgbClr val="FFCCCC">
              <a:alpha val="16078"/>
            </a:srgbClr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C00000"/>
                </a:solidFill>
                <a:latin typeface="Book Antiqua" pitchFamily="18" charset="0"/>
              </a:rPr>
              <a:t>T</a:t>
            </a:r>
            <a:r>
              <a:rPr lang="en-US" altLang="cs-CZ" sz="2400" b="1" i="1" dirty="0">
                <a:solidFill>
                  <a:srgbClr val="C00000"/>
                </a:solidFill>
                <a:latin typeface="Book Antiqua" pitchFamily="18" charset="0"/>
              </a:rPr>
              <a:t>’</a:t>
            </a:r>
            <a:r>
              <a:rPr lang="cs-CZ" altLang="cs-CZ" sz="2400" b="1" baseline="-250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endParaRPr lang="cs-CZ" altLang="cs-CZ" sz="2400" b="1" i="1" dirty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30" name="TextovéPole 29"/>
          <p:cNvSpPr txBox="1">
            <a:spLocks noChangeArrowheads="1"/>
          </p:cNvSpPr>
          <p:nvPr/>
        </p:nvSpPr>
        <p:spPr bwMode="auto">
          <a:xfrm rot="20158228">
            <a:off x="6014762" y="2639353"/>
            <a:ext cx="1944687" cy="466725"/>
          </a:xfrm>
          <a:prstGeom prst="rect">
            <a:avLst/>
          </a:prstGeom>
          <a:solidFill>
            <a:srgbClr val="FFCCCC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noProof="1">
                <a:solidFill>
                  <a:srgbClr val="C00000"/>
                </a:solidFill>
                <a:latin typeface="Book Antiqua" pitchFamily="18" charset="0"/>
              </a:rPr>
              <a:t>x</a:t>
            </a:r>
            <a:r>
              <a:rPr lang="en-US" altLang="cs-CZ" sz="2400" b="1" i="1" dirty="0">
                <a:solidFill>
                  <a:srgbClr val="C00000"/>
                </a:solidFill>
                <a:latin typeface="Book Antiqua" pitchFamily="18" charset="0"/>
              </a:rPr>
              <a:t>’</a:t>
            </a:r>
            <a:r>
              <a:rPr lang="cs-CZ" altLang="cs-CZ" sz="2400" b="1" i="1" dirty="0">
                <a:solidFill>
                  <a:srgbClr val="C00000"/>
                </a:solidFill>
                <a:latin typeface="Book Antiqua" pitchFamily="18" charset="0"/>
              </a:rPr>
              <a:t>; </a:t>
            </a:r>
            <a:r>
              <a:rPr lang="cs-CZ" altLang="cs-CZ" sz="2400" i="1" dirty="0">
                <a:solidFill>
                  <a:srgbClr val="C00000"/>
                </a:solidFill>
                <a:latin typeface="Book Antiqua" pitchFamily="18" charset="0"/>
              </a:rPr>
              <a:t>současnost</a:t>
            </a:r>
          </a:p>
        </p:txBody>
      </p:sp>
      <p:sp>
        <p:nvSpPr>
          <p:cNvPr id="31" name="TextovéPole 30"/>
          <p:cNvSpPr txBox="1">
            <a:spLocks noChangeArrowheads="1"/>
          </p:cNvSpPr>
          <p:nvPr/>
        </p:nvSpPr>
        <p:spPr bwMode="auto">
          <a:xfrm>
            <a:off x="6300788" y="4786313"/>
            <a:ext cx="25923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x’ 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US" altLang="cs-CZ" sz="2400" b="1" i="1" dirty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–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2400" b="1" i="1" dirty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>
                <a:solidFill>
                  <a:srgbClr val="FF0000"/>
                </a:solidFill>
                <a:latin typeface="Book Antiqua" pitchFamily="18" charset="0"/>
              </a:rPr>
              <a:t>T</a:t>
            </a:r>
            <a:r>
              <a:rPr lang="en-US" altLang="cs-CZ" sz="2400" b="1" i="1" dirty="0">
                <a:solidFill>
                  <a:srgbClr val="FF0000"/>
                </a:solidFill>
                <a:latin typeface="Book Antiqua" pitchFamily="18" charset="0"/>
              </a:rPr>
              <a:t>’</a:t>
            </a:r>
            <a:r>
              <a:rPr lang="en-US" altLang="cs-CZ" sz="2400" b="1" i="1" dirty="0">
                <a:solidFill>
                  <a:srgbClr val="32B503"/>
                </a:solidFill>
                <a:latin typeface="Book Antiqua" pitchFamily="18" charset="0"/>
              </a:rPr>
              <a:t> 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2400" b="1" i="1" dirty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– </a:t>
            </a:r>
            <a:r>
              <a:rPr lang="el-GR" altLang="cs-CZ" sz="2400" b="1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US" altLang="cs-CZ" sz="2400" b="1" i="1" dirty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en-US" altLang="cs-CZ" sz="2400" b="1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endParaRPr lang="en-US" altLang="cs-CZ" sz="24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" name="TextovéPole 28"/>
          <p:cNvSpPr txBox="1">
            <a:spLocks noChangeArrowheads="1"/>
          </p:cNvSpPr>
          <p:nvPr/>
        </p:nvSpPr>
        <p:spPr bwMode="auto">
          <a:xfrm>
            <a:off x="6443663" y="1125538"/>
            <a:ext cx="1006475" cy="376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i="1">
                <a:solidFill>
                  <a:schemeClr val="tx1"/>
                </a:solidFill>
                <a:latin typeface="Book Antiqua" pitchFamily="18" charset="0"/>
              </a:rPr>
              <a:t>světlo</a:t>
            </a:r>
          </a:p>
        </p:txBody>
      </p:sp>
      <p:sp>
        <p:nvSpPr>
          <p:cNvPr id="40977" name="Line 18"/>
          <p:cNvSpPr>
            <a:spLocks noChangeShapeType="1"/>
          </p:cNvSpPr>
          <p:nvPr/>
        </p:nvSpPr>
        <p:spPr bwMode="auto">
          <a:xfrm>
            <a:off x="2700338" y="19161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0978" name="Freeform 19"/>
          <p:cNvSpPr>
            <a:spLocks/>
          </p:cNvSpPr>
          <p:nvPr/>
        </p:nvSpPr>
        <p:spPr bwMode="auto">
          <a:xfrm>
            <a:off x="2484438" y="1520825"/>
            <a:ext cx="3816350" cy="1476375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0979" name="Freeform 20"/>
          <p:cNvSpPr>
            <a:spLocks/>
          </p:cNvSpPr>
          <p:nvPr/>
        </p:nvSpPr>
        <p:spPr bwMode="auto">
          <a:xfrm flipV="1">
            <a:off x="2627313" y="4508500"/>
            <a:ext cx="3673475" cy="1547813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0980" name="Freeform 21"/>
          <p:cNvSpPr>
            <a:spLocks/>
          </p:cNvSpPr>
          <p:nvPr/>
        </p:nvSpPr>
        <p:spPr bwMode="auto">
          <a:xfrm rot="-5614091">
            <a:off x="665163" y="2654300"/>
            <a:ext cx="3816350" cy="1476375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0981" name="Freeform 22"/>
          <p:cNvSpPr>
            <a:spLocks/>
          </p:cNvSpPr>
          <p:nvPr/>
        </p:nvSpPr>
        <p:spPr bwMode="auto">
          <a:xfrm rot="5230361">
            <a:off x="3978276" y="3303587"/>
            <a:ext cx="3816350" cy="1476375"/>
          </a:xfrm>
          <a:custGeom>
            <a:avLst/>
            <a:gdLst>
              <a:gd name="T0" fmla="*/ 0 w 2276"/>
              <a:gd name="T1" fmla="*/ 2147483647 h 930"/>
              <a:gd name="T2" fmla="*/ 2147483647 w 2276"/>
              <a:gd name="T3" fmla="*/ 2147483647 h 930"/>
              <a:gd name="T4" fmla="*/ 2147483647 w 2276"/>
              <a:gd name="T5" fmla="*/ 2147483647 h 930"/>
              <a:gd name="T6" fmla="*/ 2147483647 w 2276"/>
              <a:gd name="T7" fmla="*/ 2147483647 h 93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76" h="930">
                <a:moveTo>
                  <a:pt x="0" y="272"/>
                </a:moveTo>
                <a:cubicBezTo>
                  <a:pt x="325" y="601"/>
                  <a:pt x="650" y="930"/>
                  <a:pt x="998" y="907"/>
                </a:cubicBezTo>
                <a:cubicBezTo>
                  <a:pt x="1346" y="884"/>
                  <a:pt x="1898" y="272"/>
                  <a:pt x="2087" y="136"/>
                </a:cubicBezTo>
                <a:cubicBezTo>
                  <a:pt x="2276" y="0"/>
                  <a:pt x="2204" y="45"/>
                  <a:pt x="2132" y="90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0982" name="Text Box 24"/>
          <p:cNvSpPr txBox="1">
            <a:spLocks noChangeArrowheads="1"/>
          </p:cNvSpPr>
          <p:nvPr/>
        </p:nvSpPr>
        <p:spPr bwMode="auto">
          <a:xfrm>
            <a:off x="2951163" y="3392488"/>
            <a:ext cx="4222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0070C0"/>
                </a:solidFill>
                <a:latin typeface="Arial" charset="0"/>
              </a:rPr>
              <a:t>-1</a:t>
            </a:r>
            <a:endParaRPr lang="en-US" altLang="cs-CZ" sz="18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40983" name="Text Box 25"/>
          <p:cNvSpPr txBox="1">
            <a:spLocks noChangeArrowheads="1"/>
          </p:cNvSpPr>
          <p:nvPr/>
        </p:nvSpPr>
        <p:spPr bwMode="auto">
          <a:xfrm>
            <a:off x="5148263" y="3709988"/>
            <a:ext cx="215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0070C0"/>
                </a:solidFill>
                <a:latin typeface="Arial" charset="0"/>
              </a:rPr>
              <a:t>1</a:t>
            </a:r>
            <a:endParaRPr lang="en-US" altLang="cs-CZ" sz="18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40984" name="Text Box 26"/>
          <p:cNvSpPr txBox="1">
            <a:spLocks noChangeArrowheads="1"/>
          </p:cNvSpPr>
          <p:nvPr/>
        </p:nvSpPr>
        <p:spPr bwMode="auto">
          <a:xfrm>
            <a:off x="4062413" y="4071938"/>
            <a:ext cx="51752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3600" dirty="0">
                <a:solidFill>
                  <a:srgbClr val="0070C0"/>
                </a:solidFill>
                <a:latin typeface="Arial" charset="0"/>
              </a:rPr>
              <a:t>.</a:t>
            </a:r>
            <a:r>
              <a:rPr lang="cs-CZ" altLang="cs-CZ" sz="1800" dirty="0">
                <a:solidFill>
                  <a:srgbClr val="0070C0"/>
                </a:solidFill>
                <a:latin typeface="Arial" charset="0"/>
              </a:rPr>
              <a:t>-1</a:t>
            </a:r>
            <a:endParaRPr lang="en-US" altLang="cs-CZ" sz="18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39961" name="Text Box 28"/>
          <p:cNvSpPr txBox="1">
            <a:spLocks noChangeArrowheads="1"/>
          </p:cNvSpPr>
          <p:nvPr/>
        </p:nvSpPr>
        <p:spPr bwMode="auto">
          <a:xfrm>
            <a:off x="3429000" y="4368800"/>
            <a:ext cx="50482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FF3300"/>
                </a:solidFill>
                <a:latin typeface="Arial" charset="0"/>
              </a:rPr>
              <a:t>-1</a:t>
            </a:r>
            <a:endParaRPr lang="en-US" altLang="cs-CZ" sz="180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9962" name="Text Box 29"/>
          <p:cNvSpPr txBox="1">
            <a:spLocks noChangeArrowheads="1"/>
          </p:cNvSpPr>
          <p:nvPr/>
        </p:nvSpPr>
        <p:spPr bwMode="auto">
          <a:xfrm>
            <a:off x="2908300" y="3884613"/>
            <a:ext cx="431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C00000"/>
                </a:solidFill>
                <a:latin typeface="Arial" charset="0"/>
              </a:rPr>
              <a:t>-1</a:t>
            </a:r>
            <a:endParaRPr lang="en-US" altLang="cs-CZ" sz="1800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39963" name="Text Box 30"/>
          <p:cNvSpPr txBox="1">
            <a:spLocks noChangeArrowheads="1"/>
          </p:cNvSpPr>
          <p:nvPr/>
        </p:nvSpPr>
        <p:spPr bwMode="auto">
          <a:xfrm>
            <a:off x="5173663" y="3181350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C00000"/>
                </a:solidFill>
                <a:latin typeface="Arial" charset="0"/>
              </a:rPr>
              <a:t>1</a:t>
            </a:r>
            <a:endParaRPr lang="en-US" altLang="cs-CZ" sz="1800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39965" name="Text Box 32"/>
          <p:cNvSpPr txBox="1">
            <a:spLocks noChangeArrowheads="1"/>
          </p:cNvSpPr>
          <p:nvPr/>
        </p:nvSpPr>
        <p:spPr bwMode="auto">
          <a:xfrm>
            <a:off x="4583113" y="2767013"/>
            <a:ext cx="215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FF3300"/>
                </a:solidFill>
                <a:latin typeface="Arial" charset="0"/>
              </a:rPr>
              <a:t>1</a:t>
            </a:r>
            <a:endParaRPr lang="en-US" altLang="cs-CZ" sz="180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9966" name="Text Box 33"/>
          <p:cNvSpPr txBox="1">
            <a:spLocks noChangeArrowheads="1"/>
          </p:cNvSpPr>
          <p:nvPr/>
        </p:nvSpPr>
        <p:spPr bwMode="auto">
          <a:xfrm>
            <a:off x="3633788" y="2646363"/>
            <a:ext cx="576262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200" dirty="0">
                <a:solidFill>
                  <a:srgbClr val="0070C0"/>
                </a:solidFill>
                <a:latin typeface="Arial" charset="0"/>
              </a:rPr>
              <a:t>1,2</a:t>
            </a:r>
            <a:endParaRPr lang="en-US" altLang="cs-CZ" sz="12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32" name="Text Box 33"/>
          <p:cNvSpPr txBox="1">
            <a:spLocks noChangeArrowheads="1"/>
          </p:cNvSpPr>
          <p:nvPr/>
        </p:nvSpPr>
        <p:spPr bwMode="auto">
          <a:xfrm>
            <a:off x="3775075" y="2859088"/>
            <a:ext cx="57626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0070C0"/>
                </a:solidFill>
                <a:latin typeface="Arial" charset="0"/>
              </a:rPr>
              <a:t>1</a:t>
            </a:r>
            <a:r>
              <a:rPr lang="cs-CZ" altLang="cs-CZ" sz="3600" baseline="50000" dirty="0">
                <a:solidFill>
                  <a:schemeClr val="bg1"/>
                </a:solidFill>
                <a:latin typeface="Arial" charset="0"/>
              </a:rPr>
              <a:t>.</a:t>
            </a:r>
            <a:endParaRPr lang="en-US" altLang="cs-CZ" sz="3600" baseline="500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2" name="Ovál 11"/>
          <p:cNvSpPr/>
          <p:nvPr/>
        </p:nvSpPr>
        <p:spPr>
          <a:xfrm>
            <a:off x="4184650" y="2809875"/>
            <a:ext cx="46038" cy="4603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8" name="Ovál 37"/>
          <p:cNvSpPr/>
          <p:nvPr/>
        </p:nvSpPr>
        <p:spPr>
          <a:xfrm>
            <a:off x="3346450" y="5472113"/>
            <a:ext cx="182563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39" name="Ovál 38"/>
          <p:cNvSpPr/>
          <p:nvPr/>
        </p:nvSpPr>
        <p:spPr>
          <a:xfrm>
            <a:off x="3538538" y="4984750"/>
            <a:ext cx="180975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0" name="Ovál 39"/>
          <p:cNvSpPr/>
          <p:nvPr/>
        </p:nvSpPr>
        <p:spPr>
          <a:xfrm>
            <a:off x="3730625" y="4532313"/>
            <a:ext cx="180975" cy="18573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1" name="Ovál 40"/>
          <p:cNvSpPr/>
          <p:nvPr/>
        </p:nvSpPr>
        <p:spPr>
          <a:xfrm>
            <a:off x="3902075" y="4078288"/>
            <a:ext cx="182563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2" name="Ovál 41"/>
          <p:cNvSpPr/>
          <p:nvPr/>
        </p:nvSpPr>
        <p:spPr>
          <a:xfrm>
            <a:off x="4121150" y="3621088"/>
            <a:ext cx="180975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3" name="Ovál 42"/>
          <p:cNvSpPr/>
          <p:nvPr/>
        </p:nvSpPr>
        <p:spPr>
          <a:xfrm>
            <a:off x="4318000" y="3205163"/>
            <a:ext cx="182563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4" name="Ovál 43"/>
          <p:cNvSpPr/>
          <p:nvPr/>
        </p:nvSpPr>
        <p:spPr>
          <a:xfrm>
            <a:off x="4518025" y="2738438"/>
            <a:ext cx="180975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5" name="Ovál 44"/>
          <p:cNvSpPr/>
          <p:nvPr/>
        </p:nvSpPr>
        <p:spPr>
          <a:xfrm>
            <a:off x="4702175" y="2259013"/>
            <a:ext cx="180975" cy="1873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cxnSp>
        <p:nvCxnSpPr>
          <p:cNvPr id="16" name="Přímá spojnice se šipkou 15"/>
          <p:cNvCxnSpPr/>
          <p:nvPr/>
        </p:nvCxnSpPr>
        <p:spPr>
          <a:xfrm>
            <a:off x="3546475" y="5575300"/>
            <a:ext cx="665163" cy="0"/>
          </a:xfrm>
          <a:prstGeom prst="straightConnector1">
            <a:avLst/>
          </a:prstGeom>
          <a:ln>
            <a:solidFill>
              <a:srgbClr val="00B0F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nice se šipkou 48"/>
          <p:cNvCxnSpPr/>
          <p:nvPr/>
        </p:nvCxnSpPr>
        <p:spPr>
          <a:xfrm flipV="1">
            <a:off x="3635375" y="5078413"/>
            <a:ext cx="563563" cy="0"/>
          </a:xfrm>
          <a:prstGeom prst="straightConnector1">
            <a:avLst/>
          </a:prstGeom>
          <a:ln>
            <a:solidFill>
              <a:srgbClr val="00B0F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Přímá spojnice se šipkou 49"/>
          <p:cNvCxnSpPr/>
          <p:nvPr/>
        </p:nvCxnSpPr>
        <p:spPr>
          <a:xfrm>
            <a:off x="3841750" y="4643438"/>
            <a:ext cx="384175" cy="0"/>
          </a:xfrm>
          <a:prstGeom prst="straightConnector1">
            <a:avLst/>
          </a:prstGeom>
          <a:ln>
            <a:solidFill>
              <a:srgbClr val="00B0F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nice se šipkou 52"/>
          <p:cNvCxnSpPr/>
          <p:nvPr/>
        </p:nvCxnSpPr>
        <p:spPr>
          <a:xfrm>
            <a:off x="3994150" y="4195763"/>
            <a:ext cx="231775" cy="0"/>
          </a:xfrm>
          <a:prstGeom prst="straightConnector1">
            <a:avLst/>
          </a:prstGeom>
          <a:ln>
            <a:solidFill>
              <a:srgbClr val="00B0F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nice se šipkou 54"/>
          <p:cNvCxnSpPr/>
          <p:nvPr/>
        </p:nvCxnSpPr>
        <p:spPr>
          <a:xfrm flipH="1">
            <a:off x="4198938" y="3298825"/>
            <a:ext cx="219075" cy="0"/>
          </a:xfrm>
          <a:prstGeom prst="straightConnector1">
            <a:avLst/>
          </a:prstGeom>
          <a:ln>
            <a:solidFill>
              <a:srgbClr val="00B0F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nice se šipkou 58"/>
          <p:cNvCxnSpPr>
            <a:endCxn id="12" idx="6"/>
          </p:cNvCxnSpPr>
          <p:nvPr/>
        </p:nvCxnSpPr>
        <p:spPr>
          <a:xfrm flipH="1" flipV="1">
            <a:off x="4230688" y="2832100"/>
            <a:ext cx="361950" cy="3175"/>
          </a:xfrm>
          <a:prstGeom prst="straightConnector1">
            <a:avLst/>
          </a:prstGeom>
          <a:ln>
            <a:solidFill>
              <a:srgbClr val="00B0F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nice se šipkou 60"/>
          <p:cNvCxnSpPr/>
          <p:nvPr/>
        </p:nvCxnSpPr>
        <p:spPr>
          <a:xfrm flipH="1" flipV="1">
            <a:off x="4206875" y="2355850"/>
            <a:ext cx="582613" cy="0"/>
          </a:xfrm>
          <a:prstGeom prst="straightConnector1">
            <a:avLst/>
          </a:prstGeom>
          <a:ln>
            <a:solidFill>
              <a:srgbClr val="00B0F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 Box 28"/>
          <p:cNvSpPr txBox="1">
            <a:spLocks noChangeArrowheads="1"/>
          </p:cNvSpPr>
          <p:nvPr/>
        </p:nvSpPr>
        <p:spPr bwMode="auto">
          <a:xfrm>
            <a:off x="3044825" y="5238750"/>
            <a:ext cx="50482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FF3300"/>
                </a:solidFill>
                <a:latin typeface="Arial" charset="0"/>
              </a:rPr>
              <a:t>-2</a:t>
            </a:r>
            <a:endParaRPr lang="en-US" altLang="cs-CZ" sz="180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5" name="TextovéPole 34"/>
          <p:cNvSpPr txBox="1">
            <a:spLocks noChangeArrowheads="1"/>
          </p:cNvSpPr>
          <p:nvPr/>
        </p:nvSpPr>
        <p:spPr bwMode="auto">
          <a:xfrm>
            <a:off x="6184900" y="5772870"/>
            <a:ext cx="2806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dirty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opět: </a:t>
            </a:r>
            <a:r>
              <a:rPr lang="cs-CZ" altLang="cs-CZ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vlastní čas</a:t>
            </a:r>
            <a:r>
              <a:rPr lang="cs-CZ" altLang="cs-CZ" dirty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 </a:t>
            </a:r>
            <a:r>
              <a:rPr lang="cs-CZ" altLang="cs-CZ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T</a:t>
            </a:r>
            <a:r>
              <a:rPr lang="en-US" altLang="cs-CZ" b="1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’</a:t>
            </a:r>
            <a:r>
              <a:rPr lang="cs-CZ" altLang="cs-CZ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  </a:t>
            </a:r>
            <a:r>
              <a:rPr lang="cs-CZ" altLang="cs-CZ" dirty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&lt;</a:t>
            </a:r>
            <a:r>
              <a:rPr lang="cs-CZ" altLang="cs-CZ" i="1" dirty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 </a:t>
            </a:r>
            <a:r>
              <a:rPr lang="cs-CZ" altLang="cs-CZ" i="1" dirty="0" smtClean="0">
                <a:solidFill>
                  <a:srgbClr val="0070C0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T</a:t>
            </a:r>
            <a:endParaRPr lang="cs-CZ" altLang="cs-CZ" i="1" dirty="0">
              <a:solidFill>
                <a:srgbClr val="0070C0"/>
              </a:solidFill>
              <a:latin typeface="Cambria Math" pitchFamily="18" charset="0"/>
              <a:ea typeface="Cambria Math" pitchFamily="18" charset="0"/>
              <a:cs typeface="Cambria Math" pitchFamily="18" charset="0"/>
            </a:endParaRPr>
          </a:p>
        </p:txBody>
      </p:sp>
      <p:sp>
        <p:nvSpPr>
          <p:cNvPr id="65" name="Text Box 26"/>
          <p:cNvSpPr txBox="1">
            <a:spLocks noChangeArrowheads="1"/>
          </p:cNvSpPr>
          <p:nvPr/>
        </p:nvSpPr>
        <p:spPr bwMode="auto">
          <a:xfrm>
            <a:off x="4052888" y="4840288"/>
            <a:ext cx="519112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3600" dirty="0">
                <a:solidFill>
                  <a:srgbClr val="0070C0"/>
                </a:solidFill>
                <a:latin typeface="Arial" charset="0"/>
              </a:rPr>
              <a:t>.</a:t>
            </a:r>
            <a:r>
              <a:rPr lang="cs-CZ" altLang="cs-CZ" sz="1800" dirty="0">
                <a:solidFill>
                  <a:srgbClr val="0070C0"/>
                </a:solidFill>
                <a:latin typeface="Arial" charset="0"/>
              </a:rPr>
              <a:t>-2</a:t>
            </a:r>
            <a:endParaRPr lang="en-US" altLang="cs-CZ" sz="18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36" name="TextovéPole 35"/>
          <p:cNvSpPr txBox="1">
            <a:spLocks noChangeArrowheads="1"/>
          </p:cNvSpPr>
          <p:nvPr/>
        </p:nvSpPr>
        <p:spPr bwMode="auto">
          <a:xfrm>
            <a:off x="4162425" y="5473700"/>
            <a:ext cx="5810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dirty="0">
                <a:solidFill>
                  <a:srgbClr val="0070C0"/>
                </a:solidFill>
              </a:rPr>
              <a:t>-2,4</a:t>
            </a:r>
          </a:p>
        </p:txBody>
      </p:sp>
      <p:sp>
        <p:nvSpPr>
          <p:cNvPr id="67" name="TextovéPole 66"/>
          <p:cNvSpPr txBox="1">
            <a:spLocks noChangeArrowheads="1"/>
          </p:cNvSpPr>
          <p:nvPr/>
        </p:nvSpPr>
        <p:spPr bwMode="auto">
          <a:xfrm>
            <a:off x="4165600" y="4940300"/>
            <a:ext cx="5810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dirty="0">
                <a:solidFill>
                  <a:srgbClr val="0070C0"/>
                </a:solidFill>
              </a:rPr>
              <a:t>-1,8</a:t>
            </a:r>
          </a:p>
        </p:txBody>
      </p:sp>
      <p:sp>
        <p:nvSpPr>
          <p:cNvPr id="68" name="TextovéPole 67"/>
          <p:cNvSpPr txBox="1">
            <a:spLocks noChangeArrowheads="1"/>
          </p:cNvSpPr>
          <p:nvPr/>
        </p:nvSpPr>
        <p:spPr bwMode="auto">
          <a:xfrm>
            <a:off x="4178300" y="4502150"/>
            <a:ext cx="5810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dirty="0">
                <a:solidFill>
                  <a:srgbClr val="0070C0"/>
                </a:solidFill>
              </a:rPr>
              <a:t>-1,2</a:t>
            </a:r>
          </a:p>
        </p:txBody>
      </p:sp>
      <p:sp>
        <p:nvSpPr>
          <p:cNvPr id="69" name="TextovéPole 68"/>
          <p:cNvSpPr txBox="1">
            <a:spLocks noChangeArrowheads="1"/>
          </p:cNvSpPr>
          <p:nvPr/>
        </p:nvSpPr>
        <p:spPr bwMode="auto">
          <a:xfrm>
            <a:off x="4206875" y="4083050"/>
            <a:ext cx="5810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1200" dirty="0">
                <a:solidFill>
                  <a:srgbClr val="0070C0"/>
                </a:solidFill>
              </a:rPr>
              <a:t>-0,6</a:t>
            </a:r>
          </a:p>
        </p:txBody>
      </p:sp>
      <p:sp>
        <p:nvSpPr>
          <p:cNvPr id="70" name="Text Box 33"/>
          <p:cNvSpPr txBox="1">
            <a:spLocks noChangeArrowheads="1"/>
          </p:cNvSpPr>
          <p:nvPr/>
        </p:nvSpPr>
        <p:spPr bwMode="auto">
          <a:xfrm>
            <a:off x="3644900" y="2212975"/>
            <a:ext cx="576263" cy="27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200" dirty="0">
                <a:solidFill>
                  <a:srgbClr val="0070C0"/>
                </a:solidFill>
                <a:latin typeface="Arial" charset="0"/>
              </a:rPr>
              <a:t>1,8</a:t>
            </a:r>
            <a:endParaRPr lang="en-US" altLang="cs-CZ" sz="12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71" name="Text Box 33"/>
          <p:cNvSpPr txBox="1">
            <a:spLocks noChangeArrowheads="1"/>
          </p:cNvSpPr>
          <p:nvPr/>
        </p:nvSpPr>
        <p:spPr bwMode="auto">
          <a:xfrm>
            <a:off x="3651559" y="3167063"/>
            <a:ext cx="576262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200" dirty="0">
                <a:solidFill>
                  <a:srgbClr val="0070C0"/>
                </a:solidFill>
                <a:latin typeface="Arial" charset="0"/>
              </a:rPr>
              <a:t>0,6</a:t>
            </a:r>
            <a:endParaRPr lang="en-US" altLang="cs-CZ" sz="1200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56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</p:spTree>
    <p:extLst>
      <p:ext uri="{BB962C8B-B14F-4D97-AF65-F5344CB8AC3E}">
        <p14:creationId xmlns:p14="http://schemas.microsoft.com/office/powerpoint/2010/main" val="168329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4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65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4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83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6" presetClass="entr" presetSubtype="16" repeatCount="2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3250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3250"/>
                            </p:stCondLst>
                            <p:childTnLst>
                              <p:par>
                                <p:cTn id="96" presetID="6" presetClass="entr" presetSubtype="16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5250"/>
                            </p:stCondLst>
                            <p:childTnLst>
                              <p:par>
                                <p:cTn id="1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525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5250"/>
                            </p:stCondLst>
                            <p:childTnLst>
                              <p:par>
                                <p:cTn id="108" presetID="6" presetClass="entr" presetSubtype="16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1725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31" grpId="0"/>
      <p:bldP spid="2" grpId="0" animBg="1"/>
      <p:bldP spid="39961" grpId="0"/>
      <p:bldP spid="39962" grpId="0"/>
      <p:bldP spid="39963" grpId="0"/>
      <p:bldP spid="39965" grpId="0"/>
      <p:bldP spid="39966" grpId="0"/>
      <p:bldP spid="32" grpId="0"/>
      <p:bldP spid="12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63" grpId="0"/>
      <p:bldP spid="35" grpId="0"/>
      <p:bldP spid="65" grpId="0"/>
      <p:bldP spid="36" grpId="0"/>
      <p:bldP spid="67" grpId="0"/>
      <p:bldP spid="68" grpId="0"/>
      <p:bldP spid="69" grpId="0"/>
      <p:bldP spid="70" grpId="0"/>
      <p:bldP spid="7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 txBox="1">
            <a:spLocks noGrp="1"/>
          </p:cNvSpPr>
          <p:nvPr/>
        </p:nvSpPr>
        <p:spPr>
          <a:xfrm>
            <a:off x="3124200" y="76200"/>
            <a:ext cx="33528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39940" name="TextovéPole 4"/>
          <p:cNvSpPr txBox="1">
            <a:spLocks noChangeArrowheads="1"/>
          </p:cNvSpPr>
          <p:nvPr/>
        </p:nvSpPr>
        <p:spPr bwMode="auto">
          <a:xfrm>
            <a:off x="2494107" y="416502"/>
            <a:ext cx="39934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 dirty="0" smtClean="0">
                <a:solidFill>
                  <a:schemeClr val="tx1"/>
                </a:solidFill>
                <a:latin typeface="Book Antiqua" pitchFamily="18" charset="0"/>
              </a:rPr>
              <a:t>Paradox cestovatele</a:t>
            </a:r>
            <a:endParaRPr lang="cs-CZ" altLang="cs-CZ" b="1" i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50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824345" y="1669473"/>
            <a:ext cx="791787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i="1" dirty="0" smtClean="0">
                <a:solidFill>
                  <a:srgbClr val="FF0000"/>
                </a:solidFill>
              </a:rPr>
              <a:t>Cestovatel</a:t>
            </a:r>
            <a:r>
              <a:rPr lang="cs-CZ" dirty="0" smtClean="0"/>
              <a:t> má </a:t>
            </a:r>
            <a:r>
              <a:rPr lang="cs-CZ" b="1" i="1" dirty="0" smtClean="0">
                <a:solidFill>
                  <a:srgbClr val="FF0000"/>
                </a:solidFill>
              </a:rPr>
              <a:t>jedny </a:t>
            </a:r>
            <a:r>
              <a:rPr lang="cs-CZ" dirty="0" smtClean="0"/>
              <a:t>hodiny</a:t>
            </a:r>
          </a:p>
          <a:p>
            <a:r>
              <a:rPr lang="cs-CZ" dirty="0" smtClean="0"/>
              <a:t>porovnává je s </a:t>
            </a:r>
            <a:r>
              <a:rPr lang="cs-CZ" b="1" i="1" dirty="0" smtClean="0">
                <a:solidFill>
                  <a:srgbClr val="0070C0"/>
                </a:solidFill>
              </a:rPr>
              <a:t>mnoha</a:t>
            </a:r>
            <a:r>
              <a:rPr lang="cs-CZ" dirty="0" smtClean="0"/>
              <a:t> hodinami na Zemi podél trati</a:t>
            </a:r>
          </a:p>
          <a:p>
            <a:r>
              <a:rPr lang="cs-CZ" dirty="0" smtClean="0"/>
              <a:t>Pozoruje: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každé na Zemi pozorované hodiny jdou </a:t>
            </a:r>
            <a:r>
              <a:rPr lang="cs-CZ" b="1" i="1" dirty="0" smtClean="0">
                <a:solidFill>
                  <a:srgbClr val="FF0000"/>
                </a:solidFill>
              </a:rPr>
              <a:t>pomaleji</a:t>
            </a:r>
            <a:r>
              <a:rPr lang="cs-CZ" dirty="0" smtClean="0"/>
              <a:t> než jeho, ale přitom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každé další hodiny ukazují rostoucí </a:t>
            </a:r>
            <a:r>
              <a:rPr lang="cs-CZ" b="1" i="1" dirty="0" smtClean="0">
                <a:solidFill>
                  <a:srgbClr val="FF0000"/>
                </a:solidFill>
              </a:rPr>
              <a:t>vyšší</a:t>
            </a:r>
            <a:r>
              <a:rPr lang="cs-CZ" dirty="0" smtClean="0"/>
              <a:t> čas než podle jeho hodin</a:t>
            </a:r>
          </a:p>
          <a:p>
            <a:r>
              <a:rPr lang="cs-CZ" dirty="0" smtClean="0"/>
              <a:t>Závěr: na Zemi mají </a:t>
            </a:r>
            <a:r>
              <a:rPr lang="cs-CZ" b="1" i="1" dirty="0" smtClean="0">
                <a:solidFill>
                  <a:srgbClr val="0070C0"/>
                </a:solidFill>
              </a:rPr>
              <a:t>špatně synchronizované </a:t>
            </a:r>
            <a:r>
              <a:rPr lang="cs-CZ" dirty="0"/>
              <a:t>a</a:t>
            </a:r>
            <a:r>
              <a:rPr lang="cs-CZ" b="1" i="1" dirty="0" smtClean="0">
                <a:solidFill>
                  <a:srgbClr val="0070C0"/>
                </a:solidFill>
              </a:rPr>
              <a:t> pomalejší </a:t>
            </a:r>
            <a:r>
              <a:rPr lang="cs-CZ" dirty="0" smtClean="0"/>
              <a:t>hodiny</a:t>
            </a:r>
          </a:p>
          <a:p>
            <a:endParaRPr lang="cs-CZ" dirty="0"/>
          </a:p>
          <a:p>
            <a:r>
              <a:rPr lang="cs-CZ" b="1" i="1" dirty="0" smtClean="0">
                <a:solidFill>
                  <a:srgbClr val="0070C0"/>
                </a:solidFill>
              </a:rPr>
              <a:t>Ze Země</a:t>
            </a:r>
            <a:r>
              <a:rPr lang="cs-CZ" dirty="0" smtClean="0"/>
              <a:t>:</a:t>
            </a:r>
          </a:p>
          <a:p>
            <a:r>
              <a:rPr lang="cs-CZ" dirty="0" smtClean="0"/>
              <a:t>Pozorujeme z různých míst v </a:t>
            </a:r>
            <a:r>
              <a:rPr lang="cs-CZ" b="1" i="1" dirty="0" smtClean="0">
                <a:solidFill>
                  <a:srgbClr val="0070C0"/>
                </a:solidFill>
              </a:rPr>
              <a:t>rostoucích časech </a:t>
            </a:r>
            <a:r>
              <a:rPr lang="cs-CZ" b="1" i="1" dirty="0" smtClean="0">
                <a:solidFill>
                  <a:srgbClr val="FF0000"/>
                </a:solidFill>
              </a:rPr>
              <a:t>jedny</a:t>
            </a:r>
            <a:r>
              <a:rPr lang="cs-CZ" b="1" i="1" dirty="0" smtClean="0">
                <a:solidFill>
                  <a:srgbClr val="0070C0"/>
                </a:solidFill>
              </a:rPr>
              <a:t> </a:t>
            </a:r>
            <a:r>
              <a:rPr lang="cs-CZ" dirty="0" smtClean="0"/>
              <a:t>hodiny cestovatele</a:t>
            </a:r>
          </a:p>
          <a:p>
            <a:r>
              <a:rPr lang="cs-CZ" dirty="0" smtClean="0"/>
              <a:t>jeho hodiny ukazují časy také rostoucí, ale </a:t>
            </a:r>
            <a:r>
              <a:rPr lang="cs-CZ" b="1" i="1" dirty="0" smtClean="0">
                <a:solidFill>
                  <a:srgbClr val="FF0000"/>
                </a:solidFill>
              </a:rPr>
              <a:t>pomaleji</a:t>
            </a:r>
            <a:endParaRPr lang="cs-CZ" dirty="0" smtClean="0"/>
          </a:p>
          <a:p>
            <a:r>
              <a:rPr lang="cs-CZ" dirty="0" smtClean="0"/>
              <a:t>Závěr: Cestovatel má </a:t>
            </a:r>
            <a:r>
              <a:rPr lang="cs-CZ" b="1" i="1" dirty="0" smtClean="0">
                <a:solidFill>
                  <a:srgbClr val="FF0000"/>
                </a:solidFill>
              </a:rPr>
              <a:t>pomaleji jdoucí hodiny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9538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 txBox="1">
            <a:spLocks noGrp="1"/>
          </p:cNvSpPr>
          <p:nvPr/>
        </p:nvSpPr>
        <p:spPr>
          <a:xfrm>
            <a:off x="2563091" y="152400"/>
            <a:ext cx="33528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39940" name="TextovéPole 4"/>
          <p:cNvSpPr txBox="1">
            <a:spLocks noChangeArrowheads="1"/>
          </p:cNvSpPr>
          <p:nvPr/>
        </p:nvSpPr>
        <p:spPr bwMode="auto">
          <a:xfrm>
            <a:off x="2854325" y="451138"/>
            <a:ext cx="32271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 dirty="0" smtClean="0">
                <a:solidFill>
                  <a:schemeClr val="tx1"/>
                </a:solidFill>
                <a:latin typeface="Book Antiqua" pitchFamily="18" charset="0"/>
              </a:rPr>
              <a:t>Paradox dvojčat</a:t>
            </a:r>
            <a:endParaRPr lang="cs-CZ" altLang="cs-CZ" b="1" i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50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824345" y="1669473"/>
            <a:ext cx="791787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Pro porovnání téže dvojice hodin vůči sobě letících se jedny musejí </a:t>
            </a:r>
            <a:r>
              <a:rPr lang="cs-CZ" b="1" i="1" dirty="0" smtClean="0">
                <a:solidFill>
                  <a:srgbClr val="C00000"/>
                </a:solidFill>
              </a:rPr>
              <a:t>vrátit</a:t>
            </a:r>
          </a:p>
          <a:p>
            <a:r>
              <a:rPr lang="cs-CZ" dirty="0" smtClean="0"/>
              <a:t>Během obratu se </a:t>
            </a:r>
            <a:r>
              <a:rPr lang="cs-CZ" b="1" i="1" dirty="0" smtClean="0">
                <a:solidFill>
                  <a:srgbClr val="C00000"/>
                </a:solidFill>
              </a:rPr>
              <a:t>nepohybují</a:t>
            </a:r>
            <a:r>
              <a:rPr lang="cs-CZ" dirty="0" smtClean="0"/>
              <a:t> rovnoměrně přímočaře </a:t>
            </a:r>
            <a:r>
              <a:rPr lang="cs-CZ" dirty="0" smtClean="0">
                <a:sym typeface="Symbol" panose="05050102010706020507" pitchFamily="18" charset="2"/>
              </a:rPr>
              <a:t></a:t>
            </a:r>
            <a:r>
              <a:rPr lang="cs-CZ" dirty="0" smtClean="0"/>
              <a:t> nejsou IS</a:t>
            </a:r>
          </a:p>
          <a:p>
            <a:r>
              <a:rPr lang="cs-CZ" dirty="0" smtClean="0"/>
              <a:t>Dvojčata si </a:t>
            </a:r>
            <a:r>
              <a:rPr lang="cs-CZ" b="1" i="1" dirty="0" smtClean="0">
                <a:solidFill>
                  <a:srgbClr val="C00000"/>
                </a:solidFill>
              </a:rPr>
              <a:t>nejsou</a:t>
            </a:r>
            <a:r>
              <a:rPr lang="cs-CZ" dirty="0" smtClean="0"/>
              <a:t> ekvivalentní – cestující zhřešilo </a:t>
            </a:r>
            <a:r>
              <a:rPr lang="cs-CZ" dirty="0" err="1" smtClean="0"/>
              <a:t>neinerciálností</a:t>
            </a:r>
            <a:endParaRPr lang="cs-CZ" dirty="0"/>
          </a:p>
          <a:p>
            <a:r>
              <a:rPr lang="cs-CZ" dirty="0" smtClean="0"/>
              <a:t>(„Bylas věrná? Já byl taky věrný tam i zpátky, až na jediný okamžik v cíli!“)</a:t>
            </a:r>
          </a:p>
          <a:p>
            <a:endParaRPr lang="cs-CZ" b="1" i="1" dirty="0" smtClean="0">
              <a:solidFill>
                <a:srgbClr val="FF0000"/>
              </a:solidFill>
            </a:endParaRPr>
          </a:p>
          <a:p>
            <a:r>
              <a:rPr lang="cs-CZ" b="1" i="1" dirty="0" smtClean="0">
                <a:solidFill>
                  <a:srgbClr val="FF0000"/>
                </a:solidFill>
              </a:rPr>
              <a:t>Cestovatel</a:t>
            </a:r>
            <a:r>
              <a:rPr lang="cs-CZ" dirty="0" smtClean="0"/>
              <a:t> vidí na Zemi hodinky se stále větším časem, a to tam i zpět</a:t>
            </a:r>
          </a:p>
          <a:p>
            <a:r>
              <a:rPr lang="cs-CZ" dirty="0" smtClean="0"/>
              <a:t>Vrací se </a:t>
            </a:r>
            <a:r>
              <a:rPr lang="cs-CZ" b="1" i="1" dirty="0" smtClean="0">
                <a:solidFill>
                  <a:srgbClr val="C00000"/>
                </a:solidFill>
              </a:rPr>
              <a:t>mladší</a:t>
            </a:r>
            <a:r>
              <a:rPr lang="cs-CZ" dirty="0" smtClean="0"/>
              <a:t> než jeho bratr </a:t>
            </a:r>
          </a:p>
          <a:p>
            <a:r>
              <a:rPr lang="cs-CZ" dirty="0" smtClean="0"/>
              <a:t>Ověřeno </a:t>
            </a:r>
            <a:r>
              <a:rPr lang="cs-CZ" dirty="0" smtClean="0">
                <a:solidFill>
                  <a:srgbClr val="C00000"/>
                </a:solidFill>
              </a:rPr>
              <a:t>experimentálně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1971 J. </a:t>
            </a:r>
            <a:r>
              <a:rPr lang="cs-CZ" dirty="0" err="1" smtClean="0"/>
              <a:t>Hafele</a:t>
            </a:r>
            <a:r>
              <a:rPr lang="cs-CZ" dirty="0" smtClean="0"/>
              <a:t> + R. </a:t>
            </a:r>
            <a:r>
              <a:rPr lang="cs-CZ" dirty="0" err="1" smtClean="0"/>
              <a:t>Keating</a:t>
            </a:r>
            <a:r>
              <a:rPr lang="cs-CZ" dirty="0" smtClean="0"/>
              <a:t> oblétáním Zeměkoule (Wiki)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err="1" smtClean="0"/>
              <a:t>miony</a:t>
            </a:r>
            <a:r>
              <a:rPr lang="cs-CZ" dirty="0" smtClean="0"/>
              <a:t> se střední dobou života 2,2 </a:t>
            </a:r>
            <a:r>
              <a:rPr lang="cs-CZ" dirty="0" smtClean="0">
                <a:sym typeface="Symbol" panose="05050102010706020507" pitchFamily="18" charset="2"/>
              </a:rPr>
              <a:t></a:t>
            </a:r>
            <a:r>
              <a:rPr lang="cs-CZ" dirty="0" smtClean="0"/>
              <a:t>s vznikají v horních vrstvách atmosféry, odkud by potřebovaly cca 60 </a:t>
            </a:r>
            <a:r>
              <a:rPr lang="cs-CZ" dirty="0">
                <a:sym typeface="Symbol" panose="05050102010706020507" pitchFamily="18" charset="2"/>
              </a:rPr>
              <a:t></a:t>
            </a:r>
            <a:r>
              <a:rPr lang="cs-CZ" dirty="0"/>
              <a:t>s </a:t>
            </a:r>
            <a:r>
              <a:rPr lang="cs-CZ" dirty="0" smtClean="0"/>
              <a:t>na let rychlostí </a:t>
            </a:r>
            <a:r>
              <a:rPr lang="cs-CZ" i="1" dirty="0" smtClean="0"/>
              <a:t>c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3172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 txBox="1">
            <a:spLocks noGrp="1"/>
          </p:cNvSpPr>
          <p:nvPr/>
        </p:nvSpPr>
        <p:spPr>
          <a:xfrm>
            <a:off x="3124200" y="76200"/>
            <a:ext cx="33528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39940" name="TextovéPole 4"/>
          <p:cNvSpPr txBox="1">
            <a:spLocks noChangeArrowheads="1"/>
          </p:cNvSpPr>
          <p:nvPr/>
        </p:nvSpPr>
        <p:spPr bwMode="auto">
          <a:xfrm>
            <a:off x="2059277" y="280266"/>
            <a:ext cx="483337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3200" b="1" i="1" dirty="0" smtClean="0">
                <a:latin typeface="Book Antiqua" pitchFamily="18" charset="0"/>
              </a:rPr>
              <a:t>Paradox dvojčat graficky</a:t>
            </a:r>
            <a:endParaRPr lang="cs-CZ" sz="3200" b="1" i="1" dirty="0">
              <a:latin typeface="Book Antiqua" pitchFamily="18" charset="0"/>
            </a:endParaRPr>
          </a:p>
        </p:txBody>
      </p:sp>
      <p:cxnSp>
        <p:nvCxnSpPr>
          <p:cNvPr id="7" name="Přímá spojovací čára 6"/>
          <p:cNvCxnSpPr>
            <a:cxnSpLocks noChangeShapeType="1"/>
          </p:cNvCxnSpPr>
          <p:nvPr/>
        </p:nvCxnSpPr>
        <p:spPr bwMode="auto">
          <a:xfrm rot="5400000">
            <a:off x="1818482" y="3781486"/>
            <a:ext cx="4787900" cy="1587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Přímá spojovací čára 8"/>
          <p:cNvCxnSpPr>
            <a:cxnSpLocks noChangeShapeType="1"/>
          </p:cNvCxnSpPr>
          <p:nvPr/>
        </p:nvCxnSpPr>
        <p:spPr bwMode="auto">
          <a:xfrm>
            <a:off x="1500188" y="3714750"/>
            <a:ext cx="5715000" cy="1588"/>
          </a:xfrm>
          <a:prstGeom prst="line">
            <a:avLst/>
          </a:prstGeom>
          <a:noFill/>
          <a:ln w="19050" algn="ctr">
            <a:solidFill>
              <a:srgbClr val="00B0F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Přímá spojovací čára 14"/>
          <p:cNvCxnSpPr>
            <a:cxnSpLocks noChangeShapeType="1"/>
          </p:cNvCxnSpPr>
          <p:nvPr/>
        </p:nvCxnSpPr>
        <p:spPr bwMode="auto">
          <a:xfrm rot="5400000">
            <a:off x="1797895" y="2829356"/>
            <a:ext cx="4714875" cy="2000250"/>
          </a:xfrm>
          <a:prstGeom prst="line">
            <a:avLst/>
          </a:prstGeom>
          <a:noFill/>
          <a:ln w="12700" algn="ctr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Přímá spojovací čára 18"/>
          <p:cNvCxnSpPr>
            <a:cxnSpLocks noChangeShapeType="1"/>
          </p:cNvCxnSpPr>
          <p:nvPr/>
        </p:nvCxnSpPr>
        <p:spPr bwMode="auto">
          <a:xfrm rot="10800000" flipV="1">
            <a:off x="1714500" y="1456646"/>
            <a:ext cx="4786313" cy="4714875"/>
          </a:xfrm>
          <a:prstGeom prst="line">
            <a:avLst/>
          </a:prstGeom>
          <a:noFill/>
          <a:ln w="127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Přímá spojovací čára 20"/>
          <p:cNvCxnSpPr>
            <a:cxnSpLocks noChangeShapeType="1"/>
          </p:cNvCxnSpPr>
          <p:nvPr/>
        </p:nvCxnSpPr>
        <p:spPr bwMode="auto">
          <a:xfrm>
            <a:off x="1908175" y="1545243"/>
            <a:ext cx="4857750" cy="4572000"/>
          </a:xfrm>
          <a:prstGeom prst="line">
            <a:avLst/>
          </a:prstGeom>
          <a:noFill/>
          <a:ln w="127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Přímá spojovací čára 22"/>
          <p:cNvCxnSpPr>
            <a:cxnSpLocks noChangeShapeType="1"/>
          </p:cNvCxnSpPr>
          <p:nvPr/>
        </p:nvCxnSpPr>
        <p:spPr bwMode="auto">
          <a:xfrm rot="10800000" flipV="1">
            <a:off x="755650" y="2440290"/>
            <a:ext cx="6357938" cy="2786062"/>
          </a:xfrm>
          <a:prstGeom prst="line">
            <a:avLst/>
          </a:prstGeom>
          <a:noFill/>
          <a:ln w="28575" algn="ctr">
            <a:solidFill>
              <a:srgbClr val="21780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TextovéPole 25"/>
          <p:cNvSpPr txBox="1">
            <a:spLocks noChangeArrowheads="1"/>
          </p:cNvSpPr>
          <p:nvPr/>
        </p:nvSpPr>
        <p:spPr bwMode="auto">
          <a:xfrm>
            <a:off x="4076557" y="1107931"/>
            <a:ext cx="779462" cy="369332"/>
          </a:xfrm>
          <a:prstGeom prst="rect">
            <a:avLst/>
          </a:prstGeom>
          <a:solidFill>
            <a:srgbClr val="05EBE0"/>
          </a:solidFill>
          <a:ln w="9525">
            <a:solidFill>
              <a:srgbClr val="00B0F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b="1" i="1" dirty="0" smtClean="0">
                <a:latin typeface="Book Antiqua" pitchFamily="18" charset="0"/>
              </a:rPr>
              <a:t>T=</a:t>
            </a:r>
            <a:r>
              <a:rPr lang="cs-CZ" b="1" i="1" dirty="0" err="1" smtClean="0">
                <a:latin typeface="Book Antiqua" pitchFamily="18" charset="0"/>
              </a:rPr>
              <a:t>ct</a:t>
            </a:r>
            <a:endParaRPr lang="cs-CZ" b="1" i="1" dirty="0">
              <a:latin typeface="Book Antiqua" pitchFamily="18" charset="0"/>
            </a:endParaRPr>
          </a:p>
        </p:txBody>
      </p:sp>
      <p:sp>
        <p:nvSpPr>
          <p:cNvPr id="27" name="TextovéPole 26"/>
          <p:cNvSpPr txBox="1">
            <a:spLocks noChangeArrowheads="1"/>
          </p:cNvSpPr>
          <p:nvPr/>
        </p:nvSpPr>
        <p:spPr bwMode="auto">
          <a:xfrm>
            <a:off x="7000875" y="3764854"/>
            <a:ext cx="1501341" cy="369332"/>
          </a:xfrm>
          <a:prstGeom prst="rect">
            <a:avLst/>
          </a:prstGeom>
          <a:solidFill>
            <a:srgbClr val="05EBE0"/>
          </a:solidFill>
          <a:ln>
            <a:solidFill>
              <a:srgbClr val="0070C0"/>
            </a:solidFill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i="1" dirty="0">
                <a:latin typeface="Book Antiqua" pitchFamily="18" charset="0"/>
              </a:rPr>
              <a:t>x; současnost</a:t>
            </a:r>
          </a:p>
        </p:txBody>
      </p:sp>
      <p:sp>
        <p:nvSpPr>
          <p:cNvPr id="29" name="TextovéPole 28"/>
          <p:cNvSpPr txBox="1">
            <a:spLocks noChangeArrowheads="1"/>
          </p:cNvSpPr>
          <p:nvPr/>
        </p:nvSpPr>
        <p:spPr bwMode="auto">
          <a:xfrm>
            <a:off x="4996872" y="1109518"/>
            <a:ext cx="1520825" cy="376238"/>
          </a:xfrm>
          <a:prstGeom prst="rect">
            <a:avLst/>
          </a:prstGeom>
          <a:solidFill>
            <a:srgbClr val="00FF00"/>
          </a:solidFill>
          <a:ln w="9525">
            <a:solidFill>
              <a:srgbClr val="0099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b="1" i="1" dirty="0" smtClean="0">
                <a:latin typeface="Book Antiqua" pitchFamily="18" charset="0"/>
              </a:rPr>
              <a:t>T</a:t>
            </a:r>
            <a:r>
              <a:rPr lang="en-US" b="1" i="1" dirty="0" smtClean="0">
                <a:latin typeface="Book Antiqua" pitchFamily="18" charset="0"/>
              </a:rPr>
              <a:t>’</a:t>
            </a:r>
            <a:r>
              <a:rPr lang="cs-CZ" b="1" i="1" dirty="0" smtClean="0">
                <a:latin typeface="Book Antiqua" pitchFamily="18" charset="0"/>
              </a:rPr>
              <a:t>=</a:t>
            </a:r>
            <a:r>
              <a:rPr lang="cs-CZ" b="1" i="1" dirty="0" err="1">
                <a:latin typeface="Book Antiqua" pitchFamily="18" charset="0"/>
              </a:rPr>
              <a:t>ct</a:t>
            </a:r>
            <a:r>
              <a:rPr lang="en-US" b="1" i="1" dirty="0">
                <a:latin typeface="Book Antiqua" pitchFamily="18" charset="0"/>
              </a:rPr>
              <a:t>’</a:t>
            </a:r>
            <a:r>
              <a:rPr lang="cs-CZ" b="1" i="1" dirty="0">
                <a:latin typeface="Book Antiqua" pitchFamily="18" charset="0"/>
              </a:rPr>
              <a:t>(tam)</a:t>
            </a:r>
          </a:p>
        </p:txBody>
      </p:sp>
      <p:sp>
        <p:nvSpPr>
          <p:cNvPr id="30" name="TextovéPole 29"/>
          <p:cNvSpPr txBox="1">
            <a:spLocks noChangeArrowheads="1"/>
          </p:cNvSpPr>
          <p:nvPr/>
        </p:nvSpPr>
        <p:spPr bwMode="auto">
          <a:xfrm>
            <a:off x="6948488" y="2060575"/>
            <a:ext cx="2087562" cy="376238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b="1" i="1" noProof="1">
                <a:latin typeface="Book Antiqua" pitchFamily="18" charset="0"/>
              </a:rPr>
              <a:t>x</a:t>
            </a:r>
            <a:r>
              <a:rPr lang="en-US" b="1" i="1" dirty="0">
                <a:latin typeface="Book Antiqua" pitchFamily="18" charset="0"/>
              </a:rPr>
              <a:t>’</a:t>
            </a:r>
            <a:r>
              <a:rPr lang="cs-CZ" b="1" i="1" dirty="0">
                <a:latin typeface="Book Antiqua" pitchFamily="18" charset="0"/>
              </a:rPr>
              <a:t>; </a:t>
            </a:r>
            <a:r>
              <a:rPr lang="cs-CZ" i="1" dirty="0">
                <a:latin typeface="Book Antiqua" pitchFamily="18" charset="0"/>
              </a:rPr>
              <a:t>současnost (tam)</a:t>
            </a:r>
          </a:p>
        </p:txBody>
      </p:sp>
      <p:sp>
        <p:nvSpPr>
          <p:cNvPr id="2" name="TextovéPole 28"/>
          <p:cNvSpPr txBox="1">
            <a:spLocks noChangeArrowheads="1"/>
          </p:cNvSpPr>
          <p:nvPr/>
        </p:nvSpPr>
        <p:spPr bwMode="auto">
          <a:xfrm>
            <a:off x="6589136" y="1111683"/>
            <a:ext cx="1006475" cy="37623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b="1" i="1" dirty="0">
                <a:latin typeface="Book Antiqua" pitchFamily="18" charset="0"/>
              </a:rPr>
              <a:t>světlo</a:t>
            </a:r>
          </a:p>
        </p:txBody>
      </p:sp>
      <p:sp>
        <p:nvSpPr>
          <p:cNvPr id="39953" name="Line 18"/>
          <p:cNvSpPr>
            <a:spLocks noChangeShapeType="1"/>
          </p:cNvSpPr>
          <p:nvPr/>
        </p:nvSpPr>
        <p:spPr bwMode="auto">
          <a:xfrm>
            <a:off x="2700338" y="19161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9958" name="Text Box 23"/>
          <p:cNvSpPr txBox="1">
            <a:spLocks noChangeArrowheads="1"/>
          </p:cNvSpPr>
          <p:nvPr/>
        </p:nvSpPr>
        <p:spPr bwMode="auto">
          <a:xfrm>
            <a:off x="3909213" y="2791613"/>
            <a:ext cx="41731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dirty="0" smtClean="0">
                <a:solidFill>
                  <a:srgbClr val="0070C0"/>
                </a:solidFill>
              </a:rPr>
              <a:t>1-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9960" name="Text Box 25"/>
          <p:cNvSpPr txBox="1">
            <a:spLocks noChangeArrowheads="1"/>
          </p:cNvSpPr>
          <p:nvPr/>
        </p:nvSpPr>
        <p:spPr bwMode="auto">
          <a:xfrm>
            <a:off x="4904044" y="3715667"/>
            <a:ext cx="215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dirty="0">
                <a:solidFill>
                  <a:srgbClr val="0070C0"/>
                </a:solidFill>
              </a:rPr>
              <a:t>1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9964" name="Text Box 29"/>
          <p:cNvSpPr txBox="1">
            <a:spLocks noChangeArrowheads="1"/>
          </p:cNvSpPr>
          <p:nvPr/>
        </p:nvSpPr>
        <p:spPr bwMode="auto">
          <a:xfrm>
            <a:off x="5037355" y="3243824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dirty="0">
                <a:solidFill>
                  <a:srgbClr val="32B503"/>
                </a:solidFill>
              </a:rPr>
              <a:t>1</a:t>
            </a:r>
            <a:endParaRPr lang="en-US" dirty="0">
              <a:solidFill>
                <a:srgbClr val="32B503"/>
              </a:solidFill>
            </a:endParaRPr>
          </a:p>
        </p:txBody>
      </p:sp>
      <p:cxnSp>
        <p:nvCxnSpPr>
          <p:cNvPr id="5" name="Přímá spojovací čára 22"/>
          <p:cNvCxnSpPr>
            <a:cxnSpLocks noChangeShapeType="1"/>
          </p:cNvCxnSpPr>
          <p:nvPr/>
        </p:nvCxnSpPr>
        <p:spPr bwMode="auto">
          <a:xfrm flipH="1">
            <a:off x="4126371" y="2858525"/>
            <a:ext cx="503499" cy="220338"/>
          </a:xfrm>
          <a:prstGeom prst="line">
            <a:avLst/>
          </a:prstGeom>
          <a:noFill/>
          <a:ln w="28575" algn="ctr">
            <a:solidFill>
              <a:srgbClr val="00B05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966" name="Text Box 31"/>
          <p:cNvSpPr txBox="1">
            <a:spLocks noChangeArrowheads="1"/>
          </p:cNvSpPr>
          <p:nvPr/>
        </p:nvSpPr>
        <p:spPr bwMode="auto">
          <a:xfrm>
            <a:off x="4500563" y="2724150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dirty="0">
                <a:solidFill>
                  <a:srgbClr val="009900"/>
                </a:solidFill>
              </a:rPr>
              <a:t>1</a:t>
            </a:r>
            <a:endParaRPr lang="en-US" dirty="0">
              <a:solidFill>
                <a:srgbClr val="009900"/>
              </a:solidFill>
            </a:endParaRPr>
          </a:p>
        </p:txBody>
      </p:sp>
      <p:cxnSp>
        <p:nvCxnSpPr>
          <p:cNvPr id="6" name="Přímá spojovací čára 14"/>
          <p:cNvCxnSpPr>
            <a:cxnSpLocks noChangeShapeType="1"/>
          </p:cNvCxnSpPr>
          <p:nvPr/>
        </p:nvCxnSpPr>
        <p:spPr bwMode="auto">
          <a:xfrm rot="5400000">
            <a:off x="3960019" y="3104357"/>
            <a:ext cx="863600" cy="360362"/>
          </a:xfrm>
          <a:prstGeom prst="line">
            <a:avLst/>
          </a:prstGeom>
          <a:noFill/>
          <a:ln w="57150" algn="ctr">
            <a:solidFill>
              <a:srgbClr val="32B50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968" name="Line 35"/>
          <p:cNvSpPr>
            <a:spLocks noChangeShapeType="1"/>
          </p:cNvSpPr>
          <p:nvPr/>
        </p:nvSpPr>
        <p:spPr bwMode="auto">
          <a:xfrm flipH="1" flipV="1">
            <a:off x="4211638" y="2001412"/>
            <a:ext cx="360362" cy="863600"/>
          </a:xfrm>
          <a:prstGeom prst="line">
            <a:avLst/>
          </a:prstGeom>
          <a:noFill/>
          <a:ln w="57150">
            <a:solidFill>
              <a:srgbClr val="92D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9969" name="Line 38"/>
          <p:cNvSpPr>
            <a:spLocks noChangeShapeType="1"/>
          </p:cNvSpPr>
          <p:nvPr/>
        </p:nvSpPr>
        <p:spPr bwMode="auto">
          <a:xfrm>
            <a:off x="4211638" y="2708275"/>
            <a:ext cx="360362" cy="144463"/>
          </a:xfrm>
          <a:prstGeom prst="line">
            <a:avLst/>
          </a:prstGeom>
          <a:noFill/>
          <a:ln w="28575">
            <a:solidFill>
              <a:srgbClr val="00FF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9970" name="Text Box 39"/>
          <p:cNvSpPr txBox="1">
            <a:spLocks noChangeArrowheads="1"/>
          </p:cNvSpPr>
          <p:nvPr/>
        </p:nvSpPr>
        <p:spPr bwMode="auto">
          <a:xfrm>
            <a:off x="4211638" y="1773238"/>
            <a:ext cx="215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dirty="0">
                <a:solidFill>
                  <a:srgbClr val="92D050"/>
                </a:solidFill>
              </a:rPr>
              <a:t>2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9971" name="Text Box 40"/>
          <p:cNvSpPr txBox="1">
            <a:spLocks noChangeArrowheads="1"/>
          </p:cNvSpPr>
          <p:nvPr/>
        </p:nvSpPr>
        <p:spPr bwMode="auto">
          <a:xfrm>
            <a:off x="3924300" y="2023540"/>
            <a:ext cx="5032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dirty="0" smtClean="0">
                <a:solidFill>
                  <a:srgbClr val="0070C0"/>
                </a:solidFill>
              </a:rPr>
              <a:t>2-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9972" name="Line 42"/>
          <p:cNvSpPr>
            <a:spLocks noChangeShapeType="1"/>
          </p:cNvSpPr>
          <p:nvPr/>
        </p:nvSpPr>
        <p:spPr bwMode="auto">
          <a:xfrm>
            <a:off x="920894" y="1365988"/>
            <a:ext cx="3671887" cy="1511300"/>
          </a:xfrm>
          <a:prstGeom prst="line">
            <a:avLst/>
          </a:prstGeom>
          <a:noFill/>
          <a:ln w="12700">
            <a:solidFill>
              <a:srgbClr val="00FF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9973" name="Line 44"/>
          <p:cNvSpPr>
            <a:spLocks noChangeShapeType="1"/>
          </p:cNvSpPr>
          <p:nvPr/>
        </p:nvSpPr>
        <p:spPr bwMode="auto">
          <a:xfrm>
            <a:off x="3709686" y="862314"/>
            <a:ext cx="870489" cy="2040621"/>
          </a:xfrm>
          <a:prstGeom prst="line">
            <a:avLst/>
          </a:prstGeom>
          <a:noFill/>
          <a:ln w="9525">
            <a:solidFill>
              <a:srgbClr val="92D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" name="TextovéPole 29"/>
          <p:cNvSpPr txBox="1">
            <a:spLocks noChangeArrowheads="1"/>
          </p:cNvSpPr>
          <p:nvPr/>
        </p:nvSpPr>
        <p:spPr bwMode="auto">
          <a:xfrm>
            <a:off x="0" y="1091911"/>
            <a:ext cx="2089150" cy="376238"/>
          </a:xfrm>
          <a:prstGeom prst="rect">
            <a:avLst/>
          </a:prstGeom>
          <a:solidFill>
            <a:srgbClr val="B6F52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b="1" i="1" noProof="1">
                <a:latin typeface="Book Antiqua" pitchFamily="18" charset="0"/>
              </a:rPr>
              <a:t>x</a:t>
            </a:r>
            <a:r>
              <a:rPr lang="en-US" b="1" i="1" dirty="0">
                <a:latin typeface="Book Antiqua" pitchFamily="18" charset="0"/>
              </a:rPr>
              <a:t>’</a:t>
            </a:r>
            <a:r>
              <a:rPr lang="cs-CZ" b="1" i="1" dirty="0">
                <a:latin typeface="Book Antiqua" pitchFamily="18" charset="0"/>
              </a:rPr>
              <a:t> </a:t>
            </a:r>
            <a:r>
              <a:rPr lang="cs-CZ" i="1" dirty="0">
                <a:latin typeface="Book Antiqua" pitchFamily="18" charset="0"/>
              </a:rPr>
              <a:t>současnost (zpět)</a:t>
            </a:r>
          </a:p>
        </p:txBody>
      </p:sp>
      <p:sp>
        <p:nvSpPr>
          <p:cNvPr id="11" name="TextovéPole 28"/>
          <p:cNvSpPr txBox="1">
            <a:spLocks noChangeArrowheads="1"/>
          </p:cNvSpPr>
          <p:nvPr/>
        </p:nvSpPr>
        <p:spPr bwMode="auto">
          <a:xfrm>
            <a:off x="2378396" y="1092351"/>
            <a:ext cx="1520825" cy="376238"/>
          </a:xfrm>
          <a:prstGeom prst="rect">
            <a:avLst/>
          </a:prstGeom>
          <a:solidFill>
            <a:srgbClr val="B6F52B"/>
          </a:solidFill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b="1" i="1" dirty="0" smtClean="0">
                <a:latin typeface="Book Antiqua" pitchFamily="18" charset="0"/>
              </a:rPr>
              <a:t>T</a:t>
            </a:r>
            <a:r>
              <a:rPr lang="en-US" b="1" i="1" dirty="0" smtClean="0">
                <a:latin typeface="Book Antiqua" pitchFamily="18" charset="0"/>
              </a:rPr>
              <a:t>’</a:t>
            </a:r>
            <a:r>
              <a:rPr lang="cs-CZ" b="1" i="1" dirty="0" smtClean="0">
                <a:latin typeface="Book Antiqua" pitchFamily="18" charset="0"/>
              </a:rPr>
              <a:t>=</a:t>
            </a:r>
            <a:r>
              <a:rPr lang="cs-CZ" b="1" i="1" dirty="0" err="1">
                <a:latin typeface="Book Antiqua" pitchFamily="18" charset="0"/>
              </a:rPr>
              <a:t>ct</a:t>
            </a:r>
            <a:r>
              <a:rPr lang="en-US" b="1" i="1" dirty="0">
                <a:latin typeface="Book Antiqua" pitchFamily="18" charset="0"/>
              </a:rPr>
              <a:t>’</a:t>
            </a:r>
            <a:r>
              <a:rPr lang="cs-CZ" b="1" i="1" dirty="0">
                <a:latin typeface="Book Antiqua" pitchFamily="18" charset="0"/>
              </a:rPr>
              <a:t>(</a:t>
            </a:r>
            <a:r>
              <a:rPr lang="cs-CZ" b="1" i="1" dirty="0" smtClean="0">
                <a:latin typeface="Book Antiqua" pitchFamily="18" charset="0"/>
              </a:rPr>
              <a:t>zpět)</a:t>
            </a:r>
            <a:endParaRPr lang="cs-CZ" b="1" i="1" dirty="0">
              <a:latin typeface="Book Antiqua" pitchFamily="18" charset="0"/>
            </a:endParaRPr>
          </a:p>
        </p:txBody>
      </p:sp>
      <p:sp>
        <p:nvSpPr>
          <p:cNvPr id="40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29.3.2021 - U3V </a:t>
            </a:r>
            <a:r>
              <a:rPr lang="cs-CZ" sz="1200" dirty="0" err="1" smtClean="0">
                <a:solidFill>
                  <a:srgbClr val="D38E27"/>
                </a:solidFill>
              </a:rPr>
              <a:t>Rel</a:t>
            </a:r>
            <a:r>
              <a:rPr lang="cs-CZ" sz="1200" dirty="0" smtClean="0">
                <a:solidFill>
                  <a:srgbClr val="D38E27"/>
                </a:solidFill>
              </a:rPr>
              <a:t>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  <p:sp>
        <p:nvSpPr>
          <p:cNvPr id="41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37</a:t>
            </a:fld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2" grpId="0" animBg="1"/>
      <p:bldP spid="39958" grpId="0"/>
      <p:bldP spid="39960" grpId="0"/>
      <p:bldP spid="39964" grpId="0"/>
      <p:bldP spid="39966" grpId="0"/>
      <p:bldP spid="39968" grpId="0" animBg="1"/>
      <p:bldP spid="39969" grpId="0" animBg="1"/>
      <p:bldP spid="39970" grpId="0"/>
      <p:bldP spid="39972" grpId="0" animBg="1"/>
      <p:bldP spid="39973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5020" y="1255742"/>
            <a:ext cx="8951175" cy="5435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000" dirty="0" smtClean="0">
                <a:solidFill>
                  <a:srgbClr val="0070C0"/>
                </a:solidFill>
                <a:latin typeface="Book Antiqua" pitchFamily="18" charset="0"/>
              </a:rPr>
              <a:t>garáž (cesta, </a:t>
            </a:r>
            <a:r>
              <a:rPr lang="cs-CZ" sz="2000" i="1" dirty="0" smtClean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cs-CZ" sz="2000" dirty="0" smtClean="0">
                <a:solidFill>
                  <a:srgbClr val="0070C0"/>
                </a:solidFill>
                <a:latin typeface="Book Antiqua" pitchFamily="18" charset="0"/>
              </a:rPr>
              <a:t>=0)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000" dirty="0" smtClean="0">
                <a:solidFill>
                  <a:srgbClr val="0070C0"/>
                </a:solidFill>
                <a:latin typeface="Book Antiqua" pitchFamily="18" charset="0"/>
              </a:rPr>
              <a:t>čas garáže (střed SG, </a:t>
            </a:r>
            <a:r>
              <a:rPr lang="cs-CZ" sz="2000" i="1" dirty="0" smtClean="0">
                <a:solidFill>
                  <a:srgbClr val="0070C0"/>
                </a:solidFill>
                <a:latin typeface="Book Antiqua" pitchFamily="18" charset="0"/>
              </a:rPr>
              <a:t>x</a:t>
            </a:r>
            <a:r>
              <a:rPr lang="cs-CZ" sz="2000" dirty="0" smtClean="0">
                <a:solidFill>
                  <a:srgbClr val="0070C0"/>
                </a:solidFill>
                <a:latin typeface="Book Antiqua" pitchFamily="18" charset="0"/>
              </a:rPr>
              <a:t>=0)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000" dirty="0" smtClean="0">
                <a:solidFill>
                  <a:srgbClr val="0070C0"/>
                </a:solidFill>
                <a:latin typeface="Book Antiqua" pitchFamily="18" charset="0"/>
              </a:rPr>
              <a:t>garáž v čase (</a:t>
            </a:r>
            <a:r>
              <a:rPr lang="cs-CZ" sz="2000" dirty="0" err="1" smtClean="0">
                <a:solidFill>
                  <a:srgbClr val="0070C0"/>
                </a:solidFill>
                <a:latin typeface="Book Antiqua" pitchFamily="18" charset="0"/>
              </a:rPr>
              <a:t>vjezd,výjezd</a:t>
            </a:r>
            <a:r>
              <a:rPr lang="cs-CZ" sz="2000" dirty="0" smtClean="0">
                <a:solidFill>
                  <a:srgbClr val="0070C0"/>
                </a:solidFill>
                <a:latin typeface="Book Antiqua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světlo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000" dirty="0" smtClean="0">
                <a:solidFill>
                  <a:srgbClr val="CC0000"/>
                </a:solidFill>
                <a:latin typeface="Book Antiqua" pitchFamily="18" charset="0"/>
              </a:rPr>
              <a:t>střed auta SA (</a:t>
            </a:r>
            <a:r>
              <a:rPr lang="cs-CZ" sz="2000" i="1" dirty="0" smtClean="0">
                <a:solidFill>
                  <a:srgbClr val="CC0000"/>
                </a:solidFill>
                <a:latin typeface="Book Antiqua" pitchFamily="18" charset="0"/>
              </a:rPr>
              <a:t>x‘</a:t>
            </a:r>
            <a:r>
              <a:rPr lang="cs-CZ" sz="2000" dirty="0" smtClean="0">
                <a:solidFill>
                  <a:srgbClr val="CC0000"/>
                </a:solidFill>
                <a:latin typeface="Book Antiqua" pitchFamily="18" charset="0"/>
              </a:rPr>
              <a:t>=0)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sz="2000" dirty="0" smtClean="0">
                <a:solidFill>
                  <a:srgbClr val="CC0000"/>
                </a:solidFill>
                <a:latin typeface="Book Antiqua" pitchFamily="18" charset="0"/>
              </a:rPr>
              <a:t>současnost auta (</a:t>
            </a:r>
            <a:r>
              <a:rPr lang="cs-CZ" sz="2000" i="1" dirty="0" smtClean="0">
                <a:solidFill>
                  <a:srgbClr val="CC0000"/>
                </a:solidFill>
                <a:latin typeface="Book Antiqua" pitchFamily="18" charset="0"/>
              </a:rPr>
              <a:t>T‘</a:t>
            </a:r>
            <a:r>
              <a:rPr lang="cs-CZ" sz="2000" dirty="0" smtClean="0">
                <a:solidFill>
                  <a:srgbClr val="CC0000"/>
                </a:solidFill>
                <a:latin typeface="Book Antiqua" pitchFamily="18" charset="0"/>
              </a:rPr>
              <a:t>=0)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sz="2000" dirty="0" smtClean="0">
                <a:solidFill>
                  <a:srgbClr val="CC0000"/>
                </a:solidFill>
                <a:latin typeface="Book Antiqua" pitchFamily="18" charset="0"/>
              </a:rPr>
              <a:t>příď, záď auta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sz="2000" dirty="0" smtClean="0">
                <a:solidFill>
                  <a:srgbClr val="CC0000"/>
                </a:solidFill>
                <a:latin typeface="Book Antiqua" pitchFamily="18" charset="0"/>
              </a:rPr>
              <a:t>auto (</a:t>
            </a:r>
            <a:r>
              <a:rPr lang="cs-CZ" sz="2000" i="1" dirty="0" smtClean="0">
                <a:solidFill>
                  <a:srgbClr val="CC0000"/>
                </a:solidFill>
                <a:latin typeface="Book Antiqua" pitchFamily="18" charset="0"/>
              </a:rPr>
              <a:t>T‘</a:t>
            </a:r>
            <a:r>
              <a:rPr lang="cs-CZ" sz="2000" dirty="0" smtClean="0">
                <a:solidFill>
                  <a:srgbClr val="CC0000"/>
                </a:solidFill>
                <a:latin typeface="Book Antiqua" pitchFamily="18" charset="0"/>
              </a:rPr>
              <a:t>=0)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sz="2000" dirty="0" smtClean="0">
                <a:solidFill>
                  <a:srgbClr val="0070C0"/>
                </a:solidFill>
                <a:latin typeface="Book Antiqua" pitchFamily="18" charset="0"/>
              </a:rPr>
              <a:t>auto (</a:t>
            </a:r>
            <a:r>
              <a:rPr lang="cs-CZ" sz="2000" i="1" dirty="0" smtClean="0">
                <a:solidFill>
                  <a:srgbClr val="0070C0"/>
                </a:solidFill>
                <a:latin typeface="Book Antiqua" pitchFamily="18" charset="0"/>
              </a:rPr>
              <a:t>T</a:t>
            </a:r>
            <a:r>
              <a:rPr lang="cs-CZ" sz="2000" dirty="0" smtClean="0">
                <a:solidFill>
                  <a:srgbClr val="0070C0"/>
                </a:solidFill>
                <a:latin typeface="Book Antiqua" pitchFamily="18" charset="0"/>
              </a:rPr>
              <a:t>=0)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sz="2000" dirty="0" smtClean="0">
                <a:solidFill>
                  <a:schemeClr val="tx1"/>
                </a:solidFill>
                <a:latin typeface="Book Antiqua" pitchFamily="18" charset="0"/>
              </a:rPr>
              <a:t>kdy lze zavřít garáž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sz="2000" dirty="0" smtClean="0">
                <a:solidFill>
                  <a:schemeClr val="tx1"/>
                </a:solidFill>
                <a:latin typeface="Book Antiqua" pitchFamily="18" charset="0"/>
                <a:sym typeface="Wingdings" panose="05000000000000000000" pitchFamily="2" charset="2"/>
              </a:rPr>
              <a:t> </a:t>
            </a:r>
            <a:r>
              <a:rPr lang="cs-CZ" sz="2000" i="1" dirty="0" smtClean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T</a:t>
            </a:r>
            <a:r>
              <a:rPr lang="cs-CZ" sz="2000" baseline="-25000" dirty="0" smtClean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A </a:t>
            </a:r>
            <a:r>
              <a:rPr lang="cs-CZ" sz="2000" dirty="0" smtClean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&lt; </a:t>
            </a:r>
            <a:r>
              <a:rPr lang="cs-CZ" sz="2000" i="1" dirty="0" smtClean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T</a:t>
            </a:r>
            <a:r>
              <a:rPr lang="cs-CZ" sz="2000" baseline="-25000" dirty="0" smtClean="0">
                <a:solidFill>
                  <a:srgbClr val="0070C0"/>
                </a:solidFill>
                <a:latin typeface="Book Antiqua" pitchFamily="18" charset="0"/>
                <a:sym typeface="Wingdings" panose="05000000000000000000" pitchFamily="2" charset="2"/>
              </a:rPr>
              <a:t>B</a:t>
            </a:r>
            <a:r>
              <a:rPr lang="cs-CZ" sz="2000" dirty="0" smtClean="0">
                <a:solidFill>
                  <a:srgbClr val="0070C0"/>
                </a:solidFill>
                <a:latin typeface="Book Antiqua" pitchFamily="18" charset="0"/>
              </a:rPr>
              <a:t> </a:t>
            </a:r>
            <a:r>
              <a:rPr lang="cs-CZ" sz="2000" dirty="0" smtClean="0">
                <a:solidFill>
                  <a:schemeClr val="tx1"/>
                </a:solidFill>
                <a:latin typeface="Book Antiqua" pitchFamily="18" charset="0"/>
              </a:rPr>
              <a:t>… ale </a:t>
            </a:r>
            <a:r>
              <a:rPr lang="cs-CZ" sz="2000" i="1" dirty="0" smtClean="0">
                <a:solidFill>
                  <a:srgbClr val="CC0000"/>
                </a:solidFill>
                <a:latin typeface="Book Antiqua" pitchFamily="18" charset="0"/>
                <a:sym typeface="Wingdings" panose="05000000000000000000" pitchFamily="2" charset="2"/>
              </a:rPr>
              <a:t>T‘</a:t>
            </a:r>
            <a:r>
              <a:rPr lang="cs-CZ" sz="2000" baseline="-25000" dirty="0" smtClean="0">
                <a:solidFill>
                  <a:srgbClr val="CC0000"/>
                </a:solidFill>
                <a:latin typeface="Book Antiqua" pitchFamily="18" charset="0"/>
                <a:sym typeface="Wingdings" panose="05000000000000000000" pitchFamily="2" charset="2"/>
              </a:rPr>
              <a:t>A </a:t>
            </a:r>
            <a:r>
              <a:rPr lang="cs-CZ" sz="2000" dirty="0" smtClean="0">
                <a:solidFill>
                  <a:srgbClr val="CC0000"/>
                </a:solidFill>
                <a:latin typeface="Book Antiqua" pitchFamily="18" charset="0"/>
                <a:sym typeface="Wingdings" panose="05000000000000000000" pitchFamily="2" charset="2"/>
              </a:rPr>
              <a:t>&gt; </a:t>
            </a:r>
            <a:r>
              <a:rPr lang="cs-CZ" sz="2000" i="1" dirty="0" smtClean="0">
                <a:solidFill>
                  <a:srgbClr val="CC0000"/>
                </a:solidFill>
                <a:latin typeface="Book Antiqua" pitchFamily="18" charset="0"/>
                <a:sym typeface="Wingdings" panose="05000000000000000000" pitchFamily="2" charset="2"/>
              </a:rPr>
              <a:t>T‘</a:t>
            </a:r>
            <a:r>
              <a:rPr lang="cs-CZ" sz="2000" baseline="-25000" dirty="0" smtClean="0">
                <a:solidFill>
                  <a:srgbClr val="CC0000"/>
                </a:solidFill>
                <a:latin typeface="Book Antiqua" pitchFamily="18" charset="0"/>
                <a:sym typeface="Wingdings" panose="05000000000000000000" pitchFamily="2" charset="2"/>
              </a:rPr>
              <a:t>B</a:t>
            </a:r>
            <a:r>
              <a:rPr lang="cs-CZ" sz="2000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sz="2000" dirty="0" smtClean="0">
                <a:solidFill>
                  <a:schemeClr val="tx1"/>
                </a:solidFill>
                <a:latin typeface="Book Antiqua" pitchFamily="18" charset="0"/>
              </a:rPr>
              <a:t>vjezd auta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cs-CZ" sz="2000" dirty="0" smtClean="0">
                <a:solidFill>
                  <a:schemeClr val="tx1"/>
                </a:solidFill>
                <a:latin typeface="Book Antiqua" pitchFamily="18" charset="0"/>
              </a:rPr>
              <a:t>výjezd auta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cs-CZ" sz="2000" dirty="0" smtClean="0">
              <a:solidFill>
                <a:srgbClr val="CC0000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cs-CZ" sz="2000" dirty="0">
              <a:solidFill>
                <a:srgbClr val="CC0000"/>
              </a:solidFill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2430463" y="339725"/>
            <a:ext cx="48654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Auto projíždí garáží</a:t>
            </a:r>
          </a:p>
        </p:txBody>
      </p:sp>
      <p:sp>
        <p:nvSpPr>
          <p:cNvPr id="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>
                <a:solidFill>
                  <a:srgbClr val="D38E27"/>
                </a:solidFill>
              </a:rPr>
              <a:t>2021-03-22 -  U3V - Obdržálek</a:t>
            </a: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38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/26</a:t>
            </a:r>
          </a:p>
        </p:txBody>
      </p:sp>
      <p:cxnSp>
        <p:nvCxnSpPr>
          <p:cNvPr id="5" name="Přímá spojnice 4"/>
          <p:cNvCxnSpPr/>
          <p:nvPr/>
        </p:nvCxnSpPr>
        <p:spPr>
          <a:xfrm flipV="1">
            <a:off x="2239973" y="3980391"/>
            <a:ext cx="5553858" cy="7912"/>
          </a:xfrm>
          <a:prstGeom prst="line">
            <a:avLst/>
          </a:prstGeom>
          <a:ln w="3175">
            <a:solidFill>
              <a:srgbClr val="0070C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 flipV="1">
            <a:off x="4633366" y="1150219"/>
            <a:ext cx="0" cy="5707781"/>
          </a:xfrm>
          <a:prstGeom prst="line">
            <a:avLst/>
          </a:prstGeom>
          <a:ln w="31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/>
          <p:nvPr/>
        </p:nvCxnSpPr>
        <p:spPr>
          <a:xfrm flipH="1" flipV="1">
            <a:off x="2963669" y="2313107"/>
            <a:ext cx="3582002" cy="3560016"/>
          </a:xfrm>
          <a:prstGeom prst="straightConnector1">
            <a:avLst/>
          </a:prstGeom>
          <a:ln w="3175"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/>
          <p:nvPr/>
        </p:nvCxnSpPr>
        <p:spPr>
          <a:xfrm flipV="1">
            <a:off x="2475747" y="2414305"/>
            <a:ext cx="3700971" cy="3668443"/>
          </a:xfrm>
          <a:prstGeom prst="straightConnector1">
            <a:avLst/>
          </a:prstGeom>
          <a:ln w="3175">
            <a:solidFill>
              <a:schemeClr val="tx1"/>
            </a:solidFill>
            <a:tailEnd type="triangle"/>
          </a:ln>
          <a:effectLst>
            <a:glow rad="63500">
              <a:srgbClr val="FFFF00">
                <a:alpha val="4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2910202" y="1137569"/>
            <a:ext cx="3430031" cy="5658586"/>
          </a:xfrm>
          <a:prstGeom prst="line">
            <a:avLst/>
          </a:prstGeom>
          <a:ln w="31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/>
          <p:nvPr/>
        </p:nvCxnSpPr>
        <p:spPr>
          <a:xfrm flipH="1" flipV="1">
            <a:off x="4094922" y="1066410"/>
            <a:ext cx="14458" cy="575725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 flipV="1">
            <a:off x="5165805" y="1103708"/>
            <a:ext cx="18913" cy="5719958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21"/>
          <p:cNvCxnSpPr/>
          <p:nvPr/>
        </p:nvCxnSpPr>
        <p:spPr>
          <a:xfrm>
            <a:off x="3578088" y="3975794"/>
            <a:ext cx="0" cy="599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nice 54"/>
          <p:cNvCxnSpPr/>
          <p:nvPr/>
        </p:nvCxnSpPr>
        <p:spPr>
          <a:xfrm>
            <a:off x="3061253" y="3975046"/>
            <a:ext cx="0" cy="599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římá spojnice 55"/>
          <p:cNvCxnSpPr/>
          <p:nvPr/>
        </p:nvCxnSpPr>
        <p:spPr>
          <a:xfrm>
            <a:off x="2519120" y="3975046"/>
            <a:ext cx="0" cy="599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nice 56"/>
          <p:cNvCxnSpPr/>
          <p:nvPr/>
        </p:nvCxnSpPr>
        <p:spPr>
          <a:xfrm>
            <a:off x="6679098" y="3975046"/>
            <a:ext cx="0" cy="599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Přímá spojnice 57"/>
          <p:cNvCxnSpPr/>
          <p:nvPr/>
        </p:nvCxnSpPr>
        <p:spPr>
          <a:xfrm>
            <a:off x="6183947" y="3974298"/>
            <a:ext cx="0" cy="599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nice 58"/>
          <p:cNvCxnSpPr/>
          <p:nvPr/>
        </p:nvCxnSpPr>
        <p:spPr>
          <a:xfrm>
            <a:off x="5663498" y="3974298"/>
            <a:ext cx="0" cy="599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Přímá spojnice 59"/>
          <p:cNvCxnSpPr/>
          <p:nvPr/>
        </p:nvCxnSpPr>
        <p:spPr>
          <a:xfrm flipV="1">
            <a:off x="2564297" y="1110059"/>
            <a:ext cx="3394121" cy="5569945"/>
          </a:xfrm>
          <a:prstGeom prst="line">
            <a:avLst/>
          </a:prstGeom>
          <a:ln w="127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římá spojnice 63"/>
          <p:cNvCxnSpPr/>
          <p:nvPr/>
        </p:nvCxnSpPr>
        <p:spPr>
          <a:xfrm flipV="1">
            <a:off x="3413198" y="1130138"/>
            <a:ext cx="3359011" cy="5529785"/>
          </a:xfrm>
          <a:prstGeom prst="line">
            <a:avLst/>
          </a:prstGeom>
          <a:ln w="127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Přímá spojnice 65"/>
          <p:cNvCxnSpPr/>
          <p:nvPr/>
        </p:nvCxnSpPr>
        <p:spPr>
          <a:xfrm flipV="1">
            <a:off x="2519118" y="2058697"/>
            <a:ext cx="5331470" cy="3167478"/>
          </a:xfrm>
          <a:prstGeom prst="line">
            <a:avLst/>
          </a:prstGeom>
          <a:ln w="3175">
            <a:solidFill>
              <a:srgbClr val="FF33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Přímá spojnice 67"/>
          <p:cNvCxnSpPr/>
          <p:nvPr/>
        </p:nvCxnSpPr>
        <p:spPr>
          <a:xfrm flipV="1">
            <a:off x="2678943" y="3953969"/>
            <a:ext cx="4026553" cy="2407076"/>
          </a:xfrm>
          <a:prstGeom prst="line">
            <a:avLst/>
          </a:prstGeom>
          <a:ln w="3175">
            <a:solidFill>
              <a:srgbClr val="FF33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nice 68"/>
          <p:cNvCxnSpPr/>
          <p:nvPr/>
        </p:nvCxnSpPr>
        <p:spPr>
          <a:xfrm flipV="1">
            <a:off x="2519118" y="1581226"/>
            <a:ext cx="4026553" cy="2407076"/>
          </a:xfrm>
          <a:prstGeom prst="line">
            <a:avLst/>
          </a:prstGeom>
          <a:ln w="3175">
            <a:solidFill>
              <a:srgbClr val="FF33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římá spojnice 69"/>
          <p:cNvCxnSpPr/>
          <p:nvPr/>
        </p:nvCxnSpPr>
        <p:spPr>
          <a:xfrm>
            <a:off x="4109379" y="5510771"/>
            <a:ext cx="0" cy="139240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Přímá spojnice 71"/>
          <p:cNvCxnSpPr/>
          <p:nvPr/>
        </p:nvCxnSpPr>
        <p:spPr>
          <a:xfrm flipH="1">
            <a:off x="5165805" y="3756035"/>
            <a:ext cx="4616" cy="3147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Přímá spojnice 74"/>
          <p:cNvCxnSpPr/>
          <p:nvPr/>
        </p:nvCxnSpPr>
        <p:spPr>
          <a:xfrm>
            <a:off x="4094923" y="1103708"/>
            <a:ext cx="7294" cy="30396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Přímá spojnice 77"/>
          <p:cNvCxnSpPr/>
          <p:nvPr/>
        </p:nvCxnSpPr>
        <p:spPr>
          <a:xfrm flipH="1">
            <a:off x="5165805" y="1137569"/>
            <a:ext cx="18913" cy="127673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Přímá spojnice 78"/>
          <p:cNvCxnSpPr/>
          <p:nvPr/>
        </p:nvCxnSpPr>
        <p:spPr>
          <a:xfrm>
            <a:off x="4590042" y="4514172"/>
            <a:ext cx="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Přímá spojnice 80"/>
          <p:cNvCxnSpPr/>
          <p:nvPr/>
        </p:nvCxnSpPr>
        <p:spPr>
          <a:xfrm>
            <a:off x="4590042" y="5020164"/>
            <a:ext cx="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Přímá spojnice 81"/>
          <p:cNvCxnSpPr/>
          <p:nvPr/>
        </p:nvCxnSpPr>
        <p:spPr>
          <a:xfrm>
            <a:off x="4589966" y="5551456"/>
            <a:ext cx="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Přímá spojnice 82"/>
          <p:cNvCxnSpPr/>
          <p:nvPr/>
        </p:nvCxnSpPr>
        <p:spPr>
          <a:xfrm>
            <a:off x="4589966" y="6057448"/>
            <a:ext cx="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Přímá spojnice 83"/>
          <p:cNvCxnSpPr/>
          <p:nvPr/>
        </p:nvCxnSpPr>
        <p:spPr>
          <a:xfrm>
            <a:off x="4611704" y="1944455"/>
            <a:ext cx="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Přímá spojnice 84"/>
          <p:cNvCxnSpPr/>
          <p:nvPr/>
        </p:nvCxnSpPr>
        <p:spPr>
          <a:xfrm>
            <a:off x="4611704" y="2450447"/>
            <a:ext cx="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Přímá spojnice 85"/>
          <p:cNvCxnSpPr/>
          <p:nvPr/>
        </p:nvCxnSpPr>
        <p:spPr>
          <a:xfrm>
            <a:off x="4611628" y="2981739"/>
            <a:ext cx="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Přímá spojnice 86"/>
          <p:cNvCxnSpPr/>
          <p:nvPr/>
        </p:nvCxnSpPr>
        <p:spPr>
          <a:xfrm>
            <a:off x="4611628" y="3487731"/>
            <a:ext cx="43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Přímá spojnice 87"/>
          <p:cNvCxnSpPr/>
          <p:nvPr/>
        </p:nvCxnSpPr>
        <p:spPr>
          <a:xfrm>
            <a:off x="4203349" y="4622599"/>
            <a:ext cx="56767" cy="46985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Přímá spojnice 90"/>
          <p:cNvCxnSpPr/>
          <p:nvPr/>
        </p:nvCxnSpPr>
        <p:spPr>
          <a:xfrm>
            <a:off x="3792638" y="5260711"/>
            <a:ext cx="56767" cy="46985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Přímá spojnice 92"/>
          <p:cNvCxnSpPr/>
          <p:nvPr/>
        </p:nvCxnSpPr>
        <p:spPr>
          <a:xfrm>
            <a:off x="3403635" y="5903951"/>
            <a:ext cx="56767" cy="46985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Přímá spojnice 94"/>
          <p:cNvCxnSpPr/>
          <p:nvPr/>
        </p:nvCxnSpPr>
        <p:spPr>
          <a:xfrm>
            <a:off x="3406632" y="5909665"/>
            <a:ext cx="56767" cy="46985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Přímá spojnice 96"/>
          <p:cNvCxnSpPr/>
          <p:nvPr/>
        </p:nvCxnSpPr>
        <p:spPr>
          <a:xfrm>
            <a:off x="5767588" y="2005361"/>
            <a:ext cx="56767" cy="46985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Přímá spojnice 97"/>
          <p:cNvCxnSpPr/>
          <p:nvPr/>
        </p:nvCxnSpPr>
        <p:spPr>
          <a:xfrm>
            <a:off x="5364106" y="2694346"/>
            <a:ext cx="56767" cy="46985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Přímá spojnice 98"/>
          <p:cNvCxnSpPr/>
          <p:nvPr/>
        </p:nvCxnSpPr>
        <p:spPr>
          <a:xfrm>
            <a:off x="4978100" y="3343300"/>
            <a:ext cx="56767" cy="46985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Přímá spojnice 99"/>
          <p:cNvCxnSpPr/>
          <p:nvPr/>
        </p:nvCxnSpPr>
        <p:spPr>
          <a:xfrm>
            <a:off x="3950353" y="4308162"/>
            <a:ext cx="54214" cy="72285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Přímá spojnice 103"/>
          <p:cNvCxnSpPr/>
          <p:nvPr/>
        </p:nvCxnSpPr>
        <p:spPr>
          <a:xfrm>
            <a:off x="3301561" y="4711690"/>
            <a:ext cx="54214" cy="72285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Přímá spojnice 104"/>
          <p:cNvCxnSpPr/>
          <p:nvPr/>
        </p:nvCxnSpPr>
        <p:spPr>
          <a:xfrm>
            <a:off x="2647462" y="5098141"/>
            <a:ext cx="54214" cy="72285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Přímá spojnice 105"/>
          <p:cNvCxnSpPr/>
          <p:nvPr/>
        </p:nvCxnSpPr>
        <p:spPr>
          <a:xfrm>
            <a:off x="5252469" y="3537677"/>
            <a:ext cx="54214" cy="72285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Přímá spojnice 106"/>
          <p:cNvCxnSpPr/>
          <p:nvPr/>
        </p:nvCxnSpPr>
        <p:spPr>
          <a:xfrm>
            <a:off x="6580103" y="2756843"/>
            <a:ext cx="54214" cy="72285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Přímá spojnice 107"/>
          <p:cNvCxnSpPr/>
          <p:nvPr/>
        </p:nvCxnSpPr>
        <p:spPr>
          <a:xfrm>
            <a:off x="5931311" y="3160371"/>
            <a:ext cx="54214" cy="72285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Přímá spojnice se šipkou 115"/>
          <p:cNvCxnSpPr/>
          <p:nvPr/>
        </p:nvCxnSpPr>
        <p:spPr>
          <a:xfrm flipV="1">
            <a:off x="5172577" y="1615068"/>
            <a:ext cx="1318274" cy="782874"/>
          </a:xfrm>
          <a:prstGeom prst="straightConnector1">
            <a:avLst/>
          </a:prstGeom>
          <a:ln w="76200">
            <a:solidFill>
              <a:srgbClr val="CC000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Přímá spojnice se šipkou 117"/>
          <p:cNvCxnSpPr/>
          <p:nvPr/>
        </p:nvCxnSpPr>
        <p:spPr>
          <a:xfrm flipV="1">
            <a:off x="2786880" y="5512609"/>
            <a:ext cx="1318274" cy="782874"/>
          </a:xfrm>
          <a:prstGeom prst="straightConnector1">
            <a:avLst/>
          </a:prstGeom>
          <a:ln w="76200">
            <a:solidFill>
              <a:srgbClr val="CC000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Přímá spojnice se šipkou 118"/>
          <p:cNvCxnSpPr/>
          <p:nvPr/>
        </p:nvCxnSpPr>
        <p:spPr>
          <a:xfrm flipV="1">
            <a:off x="3979961" y="3568657"/>
            <a:ext cx="1318274" cy="782874"/>
          </a:xfrm>
          <a:prstGeom prst="straightConnector1">
            <a:avLst/>
          </a:prstGeom>
          <a:ln w="76200">
            <a:solidFill>
              <a:srgbClr val="CC000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Přímá spojnice 119"/>
          <p:cNvCxnSpPr/>
          <p:nvPr/>
        </p:nvCxnSpPr>
        <p:spPr>
          <a:xfrm>
            <a:off x="4209884" y="3978613"/>
            <a:ext cx="824983" cy="0"/>
          </a:xfrm>
          <a:prstGeom prst="line">
            <a:avLst/>
          </a:prstGeom>
          <a:ln w="762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Přímá spojnice 121"/>
          <p:cNvCxnSpPr/>
          <p:nvPr/>
        </p:nvCxnSpPr>
        <p:spPr>
          <a:xfrm>
            <a:off x="5165805" y="2396429"/>
            <a:ext cx="824983" cy="0"/>
          </a:xfrm>
          <a:prstGeom prst="line">
            <a:avLst/>
          </a:prstGeom>
          <a:ln w="762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Přímá spojnice 122"/>
          <p:cNvCxnSpPr/>
          <p:nvPr/>
        </p:nvCxnSpPr>
        <p:spPr>
          <a:xfrm>
            <a:off x="3284396" y="5514580"/>
            <a:ext cx="824983" cy="0"/>
          </a:xfrm>
          <a:prstGeom prst="line">
            <a:avLst/>
          </a:prstGeom>
          <a:ln w="7620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Obdélníkový bublinový popisek 120"/>
          <p:cNvSpPr/>
          <p:nvPr/>
        </p:nvSpPr>
        <p:spPr>
          <a:xfrm>
            <a:off x="3268561" y="1133608"/>
            <a:ext cx="735208" cy="274635"/>
          </a:xfrm>
          <a:prstGeom prst="wedgeRectCallout">
            <a:avLst>
              <a:gd name="adj1" fmla="val 58070"/>
              <a:gd name="adj2" fmla="val 119782"/>
            </a:avLst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rgbClr val="0070C0"/>
                </a:solidFill>
              </a:rPr>
              <a:t>Vjezd</a:t>
            </a:r>
          </a:p>
        </p:txBody>
      </p:sp>
      <p:sp>
        <p:nvSpPr>
          <p:cNvPr id="125" name="Obdélníkový bublinový popisek 124"/>
          <p:cNvSpPr/>
          <p:nvPr/>
        </p:nvSpPr>
        <p:spPr>
          <a:xfrm>
            <a:off x="4250271" y="1103708"/>
            <a:ext cx="874561" cy="285115"/>
          </a:xfrm>
          <a:prstGeom prst="wedgeRectCallout">
            <a:avLst>
              <a:gd name="adj1" fmla="val 46828"/>
              <a:gd name="adj2" fmla="val 102540"/>
            </a:avLst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rgbClr val="0070C0"/>
                </a:solidFill>
              </a:rPr>
              <a:t>Výjezd</a:t>
            </a:r>
          </a:p>
        </p:txBody>
      </p:sp>
      <p:sp>
        <p:nvSpPr>
          <p:cNvPr id="126" name="Obdélníkový bublinový popisek 125"/>
          <p:cNvSpPr/>
          <p:nvPr/>
        </p:nvSpPr>
        <p:spPr>
          <a:xfrm>
            <a:off x="4144633" y="1457696"/>
            <a:ext cx="490835" cy="269363"/>
          </a:xfrm>
          <a:prstGeom prst="wedgeRectCallout">
            <a:avLst>
              <a:gd name="adj1" fmla="val 46828"/>
              <a:gd name="adj2" fmla="val 102540"/>
            </a:avLst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rgbClr val="0070C0"/>
                </a:solidFill>
              </a:rPr>
              <a:t>SG</a:t>
            </a:r>
          </a:p>
        </p:txBody>
      </p:sp>
      <p:cxnSp>
        <p:nvCxnSpPr>
          <p:cNvPr id="130" name="Přímá spojnice 129"/>
          <p:cNvCxnSpPr/>
          <p:nvPr/>
        </p:nvCxnSpPr>
        <p:spPr>
          <a:xfrm>
            <a:off x="5170421" y="3966621"/>
            <a:ext cx="0" cy="599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Přímá spojnice 130"/>
          <p:cNvCxnSpPr/>
          <p:nvPr/>
        </p:nvCxnSpPr>
        <p:spPr>
          <a:xfrm>
            <a:off x="4632752" y="3958333"/>
            <a:ext cx="0" cy="599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Přímá spojnice 131"/>
          <p:cNvCxnSpPr/>
          <p:nvPr/>
        </p:nvCxnSpPr>
        <p:spPr>
          <a:xfrm>
            <a:off x="4102218" y="3958333"/>
            <a:ext cx="0" cy="599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4" name="TextovéPole 13313"/>
          <p:cNvSpPr txBox="1"/>
          <p:nvPr/>
        </p:nvSpPr>
        <p:spPr>
          <a:xfrm>
            <a:off x="7521354" y="1820695"/>
            <a:ext cx="354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>
                <a:solidFill>
                  <a:srgbClr val="FF3300"/>
                </a:solidFill>
              </a:rPr>
              <a:t>x‘</a:t>
            </a:r>
          </a:p>
        </p:txBody>
      </p:sp>
      <p:sp>
        <p:nvSpPr>
          <p:cNvPr id="135" name="TextovéPole 134"/>
          <p:cNvSpPr txBox="1"/>
          <p:nvPr/>
        </p:nvSpPr>
        <p:spPr>
          <a:xfrm rot="21274694">
            <a:off x="5961876" y="1465107"/>
            <a:ext cx="38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>
                <a:solidFill>
                  <a:srgbClr val="FF3300"/>
                </a:solidFill>
              </a:rPr>
              <a:t>T‘</a:t>
            </a:r>
          </a:p>
        </p:txBody>
      </p:sp>
      <p:sp>
        <p:nvSpPr>
          <p:cNvPr id="136" name="TextovéPole 135"/>
          <p:cNvSpPr txBox="1"/>
          <p:nvPr/>
        </p:nvSpPr>
        <p:spPr>
          <a:xfrm>
            <a:off x="4550006" y="1862063"/>
            <a:ext cx="354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>
                <a:solidFill>
                  <a:srgbClr val="0070C0"/>
                </a:solidFill>
              </a:rPr>
              <a:t>T</a:t>
            </a:r>
          </a:p>
        </p:txBody>
      </p:sp>
      <p:sp>
        <p:nvSpPr>
          <p:cNvPr id="137" name="TextovéPole 136"/>
          <p:cNvSpPr txBox="1"/>
          <p:nvPr/>
        </p:nvSpPr>
        <p:spPr>
          <a:xfrm>
            <a:off x="7486726" y="3617163"/>
            <a:ext cx="354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>
                <a:solidFill>
                  <a:srgbClr val="0070C0"/>
                </a:solidFill>
              </a:rPr>
              <a:t>x</a:t>
            </a:r>
          </a:p>
        </p:txBody>
      </p:sp>
      <p:sp>
        <p:nvSpPr>
          <p:cNvPr id="138" name="Obdélníkový bublinový popisek 137"/>
          <p:cNvSpPr/>
          <p:nvPr/>
        </p:nvSpPr>
        <p:spPr>
          <a:xfrm>
            <a:off x="6857807" y="1150219"/>
            <a:ext cx="735208" cy="274635"/>
          </a:xfrm>
          <a:prstGeom prst="wedgeRectCallout">
            <a:avLst>
              <a:gd name="adj1" fmla="val -91178"/>
              <a:gd name="adj2" fmla="val 8315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rgbClr val="C00000"/>
                </a:solidFill>
              </a:rPr>
              <a:t>Příď</a:t>
            </a:r>
          </a:p>
        </p:txBody>
      </p:sp>
      <p:sp>
        <p:nvSpPr>
          <p:cNvPr id="139" name="Obdélníkový bublinový popisek 138"/>
          <p:cNvSpPr/>
          <p:nvPr/>
        </p:nvSpPr>
        <p:spPr>
          <a:xfrm>
            <a:off x="5260554" y="1119902"/>
            <a:ext cx="609235" cy="268668"/>
          </a:xfrm>
          <a:prstGeom prst="wedgeRectCallout">
            <a:avLst>
              <a:gd name="adj1" fmla="val 12384"/>
              <a:gd name="adj2" fmla="val 117191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rgbClr val="C00000"/>
                </a:solidFill>
              </a:rPr>
              <a:t>Záď</a:t>
            </a:r>
          </a:p>
        </p:txBody>
      </p:sp>
      <p:sp>
        <p:nvSpPr>
          <p:cNvPr id="146" name="Obdélníkový bublinový popisek 145"/>
          <p:cNvSpPr/>
          <p:nvPr/>
        </p:nvSpPr>
        <p:spPr>
          <a:xfrm>
            <a:off x="6000016" y="1128589"/>
            <a:ext cx="490835" cy="269363"/>
          </a:xfrm>
          <a:prstGeom prst="wedgeRectCallout">
            <a:avLst>
              <a:gd name="adj1" fmla="val -28929"/>
              <a:gd name="adj2" fmla="val 97331"/>
            </a:avLst>
          </a:prstGeom>
          <a:ln>
            <a:solidFill>
              <a:srgbClr val="FF33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rgbClr val="C00000"/>
                </a:solidFill>
              </a:rPr>
              <a:t>SA</a:t>
            </a:r>
          </a:p>
        </p:txBody>
      </p:sp>
      <p:sp>
        <p:nvSpPr>
          <p:cNvPr id="13326" name="Obdélníkový bublinový popisek 13325"/>
          <p:cNvSpPr/>
          <p:nvPr/>
        </p:nvSpPr>
        <p:spPr>
          <a:xfrm>
            <a:off x="3540919" y="3611426"/>
            <a:ext cx="397444" cy="227968"/>
          </a:xfrm>
          <a:prstGeom prst="wedgeRectCallout">
            <a:avLst>
              <a:gd name="adj1" fmla="val 82728"/>
              <a:gd name="adj2" fmla="val 174318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b="1" dirty="0"/>
              <a:t>A</a:t>
            </a:r>
          </a:p>
        </p:txBody>
      </p:sp>
      <p:sp>
        <p:nvSpPr>
          <p:cNvPr id="152" name="Obdélníkový bublinový popisek 151"/>
          <p:cNvSpPr/>
          <p:nvPr/>
        </p:nvSpPr>
        <p:spPr>
          <a:xfrm>
            <a:off x="5222506" y="4053027"/>
            <a:ext cx="397444" cy="227968"/>
          </a:xfrm>
          <a:prstGeom prst="wedgeRectCallout">
            <a:avLst>
              <a:gd name="adj1" fmla="val -52812"/>
              <a:gd name="adj2" fmla="val -167649"/>
            </a:avLst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b="1" dirty="0"/>
              <a:t>B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583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"/>
                            </p:stCondLst>
                            <p:childTnLst>
                              <p:par>
                                <p:cTn id="1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00"/>
                            </p:stCondLst>
                            <p:childTnLst>
                              <p:par>
                                <p:cTn id="1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500"/>
                            </p:stCondLst>
                            <p:childTnLst>
                              <p:par>
                                <p:cTn id="2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500"/>
                            </p:stCondLst>
                            <p:childTnLst>
                              <p:par>
                                <p:cTn id="2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500"/>
                            </p:stCondLst>
                            <p:childTnLst>
                              <p:par>
                                <p:cTn id="2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00"/>
                            </p:stCondLst>
                            <p:childTnLst>
                              <p:par>
                                <p:cTn id="2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500"/>
                            </p:stCondLst>
                            <p:childTnLst>
                              <p:par>
                                <p:cTn id="2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500"/>
                            </p:stCondLst>
                            <p:childTnLst>
                              <p:par>
                                <p:cTn id="2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500"/>
                            </p:stCondLst>
                            <p:childTnLst>
                              <p:par>
                                <p:cTn id="2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500"/>
                            </p:stCondLst>
                            <p:childTnLst>
                              <p:par>
                                <p:cTn id="2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500"/>
                            </p:stCondLst>
                            <p:childTnLst>
                              <p:par>
                                <p:cTn id="2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animBg="1"/>
      <p:bldP spid="125" grpId="0" animBg="1"/>
      <p:bldP spid="126" grpId="0" animBg="1"/>
      <p:bldP spid="138" grpId="0" animBg="1"/>
      <p:bldP spid="139" grpId="0" build="allAtOnce" animBg="1"/>
      <p:bldP spid="146" grpId="0" animBg="1"/>
      <p:bldP spid="13326" grpId="0" animBg="1"/>
      <p:bldP spid="15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8229600" y="6477000"/>
            <a:ext cx="762000" cy="24447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9252A893-4748-4B40-A165-77A62AF1CBA9}" type="slidenum">
              <a:rPr lang="cs-CZ" sz="1200">
                <a:solidFill>
                  <a:schemeClr val="accent1">
                    <a:shade val="75000"/>
                  </a:schemeClr>
                </a:solidFill>
                <a:cs typeface="+mn-cs"/>
              </a:rPr>
              <a:pPr algn="r">
                <a:defRPr/>
              </a:pPr>
              <a:t>39</a:t>
            </a:fld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43012" name="TextovéPole 4"/>
          <p:cNvSpPr txBox="1">
            <a:spLocks noChangeArrowheads="1"/>
          </p:cNvSpPr>
          <p:nvPr/>
        </p:nvSpPr>
        <p:spPr bwMode="auto">
          <a:xfrm>
            <a:off x="2517775" y="269875"/>
            <a:ext cx="39228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b="1" i="1" dirty="0" smtClean="0">
                <a:solidFill>
                  <a:schemeClr val="tx1"/>
                </a:solidFill>
                <a:latin typeface="Book Antiqua" pitchFamily="18" charset="0"/>
              </a:rPr>
              <a:t>Totéž: Auto a garáž</a:t>
            </a:r>
            <a:endParaRPr lang="cs-CZ" altLang="cs-CZ" b="1" i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cxnSp>
        <p:nvCxnSpPr>
          <p:cNvPr id="7" name="Přímá spojovací čára 6"/>
          <p:cNvCxnSpPr>
            <a:cxnSpLocks noChangeShapeType="1"/>
          </p:cNvCxnSpPr>
          <p:nvPr/>
        </p:nvCxnSpPr>
        <p:spPr bwMode="auto">
          <a:xfrm rot="5400000">
            <a:off x="1818482" y="3877470"/>
            <a:ext cx="4787900" cy="1587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Přímá spojovací čára 8"/>
          <p:cNvCxnSpPr>
            <a:cxnSpLocks noChangeShapeType="1"/>
          </p:cNvCxnSpPr>
          <p:nvPr/>
        </p:nvCxnSpPr>
        <p:spPr bwMode="auto">
          <a:xfrm>
            <a:off x="1500188" y="3714750"/>
            <a:ext cx="5715000" cy="1588"/>
          </a:xfrm>
          <a:prstGeom prst="line">
            <a:avLst/>
          </a:prstGeom>
          <a:noFill/>
          <a:ln w="28575" algn="ctr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Přímá spojovací čára 18"/>
          <p:cNvCxnSpPr>
            <a:cxnSpLocks noChangeShapeType="1"/>
          </p:cNvCxnSpPr>
          <p:nvPr/>
        </p:nvCxnSpPr>
        <p:spPr bwMode="auto">
          <a:xfrm rot="10800000" flipV="1">
            <a:off x="1714500" y="1466140"/>
            <a:ext cx="4786313" cy="4714875"/>
          </a:xfrm>
          <a:prstGeom prst="line">
            <a:avLst/>
          </a:prstGeom>
          <a:noFill/>
          <a:ln w="1905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Přímá spojovací čára 20"/>
          <p:cNvCxnSpPr>
            <a:cxnSpLocks noChangeShapeType="1"/>
          </p:cNvCxnSpPr>
          <p:nvPr/>
        </p:nvCxnSpPr>
        <p:spPr bwMode="auto">
          <a:xfrm>
            <a:off x="1908175" y="1543106"/>
            <a:ext cx="4857750" cy="4572000"/>
          </a:xfrm>
          <a:prstGeom prst="line">
            <a:avLst/>
          </a:prstGeom>
          <a:noFill/>
          <a:ln w="28575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TextovéPole 25"/>
          <p:cNvSpPr txBox="1">
            <a:spLocks noChangeArrowheads="1"/>
          </p:cNvSpPr>
          <p:nvPr/>
        </p:nvSpPr>
        <p:spPr bwMode="auto">
          <a:xfrm>
            <a:off x="3563938" y="1052513"/>
            <a:ext cx="371958" cy="457200"/>
          </a:xfrm>
          <a:prstGeom prst="rect">
            <a:avLst/>
          </a:prstGeom>
          <a:solidFill>
            <a:srgbClr val="00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dirty="0" smtClean="0">
                <a:ln>
                  <a:solidFill>
                    <a:srgbClr val="0070C0"/>
                  </a:solidFill>
                </a:ln>
                <a:solidFill>
                  <a:srgbClr val="00B0F0"/>
                </a:solidFill>
                <a:latin typeface="Book Antiqua" pitchFamily="18" charset="0"/>
              </a:rPr>
              <a:t>T</a:t>
            </a:r>
            <a:endParaRPr lang="cs-CZ" altLang="cs-CZ" sz="2400" b="1" i="1" dirty="0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Book Antiqua" pitchFamily="18" charset="0"/>
            </a:endParaRPr>
          </a:p>
        </p:txBody>
      </p:sp>
      <p:sp>
        <p:nvSpPr>
          <p:cNvPr id="27" name="TextovéPole 26"/>
          <p:cNvSpPr txBox="1">
            <a:spLocks noChangeArrowheads="1"/>
          </p:cNvSpPr>
          <p:nvPr/>
        </p:nvSpPr>
        <p:spPr bwMode="auto">
          <a:xfrm>
            <a:off x="7000875" y="3752328"/>
            <a:ext cx="1963738" cy="457200"/>
          </a:xfrm>
          <a:prstGeom prst="rect">
            <a:avLst/>
          </a:prstGeom>
          <a:solidFill>
            <a:srgbClr val="00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i="1">
                <a:solidFill>
                  <a:schemeClr val="tx1"/>
                </a:solidFill>
                <a:latin typeface="Book Antiqua" pitchFamily="18" charset="0"/>
              </a:rPr>
              <a:t>x; současnost</a:t>
            </a:r>
          </a:p>
        </p:txBody>
      </p:sp>
      <p:sp>
        <p:nvSpPr>
          <p:cNvPr id="30" name="TextovéPole 29"/>
          <p:cNvSpPr txBox="1">
            <a:spLocks noChangeArrowheads="1"/>
          </p:cNvSpPr>
          <p:nvPr/>
        </p:nvSpPr>
        <p:spPr bwMode="auto">
          <a:xfrm>
            <a:off x="6948488" y="2060575"/>
            <a:ext cx="1944687" cy="466725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noProof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en-US" altLang="cs-CZ" sz="2400" b="1" i="1" dirty="0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2400" b="1" i="1" dirty="0">
                <a:solidFill>
                  <a:schemeClr val="tx1"/>
                </a:solidFill>
                <a:latin typeface="Book Antiqua" pitchFamily="18" charset="0"/>
              </a:rPr>
              <a:t>; </a:t>
            </a:r>
            <a:r>
              <a:rPr lang="cs-CZ" altLang="cs-CZ" sz="2400" i="1" dirty="0">
                <a:solidFill>
                  <a:schemeClr val="tx1"/>
                </a:solidFill>
                <a:latin typeface="Book Antiqua" pitchFamily="18" charset="0"/>
              </a:rPr>
              <a:t>současnost</a:t>
            </a:r>
          </a:p>
        </p:txBody>
      </p:sp>
      <p:sp>
        <p:nvSpPr>
          <p:cNvPr id="43021" name="Line 18"/>
          <p:cNvSpPr>
            <a:spLocks noChangeShapeType="1"/>
          </p:cNvSpPr>
          <p:nvPr/>
        </p:nvSpPr>
        <p:spPr bwMode="auto">
          <a:xfrm>
            <a:off x="2700338" y="19161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3026" name="Text Box 23"/>
          <p:cNvSpPr txBox="1">
            <a:spLocks noChangeArrowheads="1"/>
          </p:cNvSpPr>
          <p:nvPr/>
        </p:nvSpPr>
        <p:spPr bwMode="auto">
          <a:xfrm>
            <a:off x="2916238" y="3357563"/>
            <a:ext cx="503237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00B0F0"/>
                </a:solidFill>
                <a:latin typeface="Arial" charset="0"/>
              </a:rPr>
              <a:t>-1</a:t>
            </a:r>
            <a:endParaRPr lang="en-US" altLang="cs-CZ" sz="1800" dirty="0">
              <a:solidFill>
                <a:srgbClr val="00B0F0"/>
              </a:solidFill>
              <a:latin typeface="Arial" charset="0"/>
            </a:endParaRPr>
          </a:p>
        </p:txBody>
      </p:sp>
      <p:sp>
        <p:nvSpPr>
          <p:cNvPr id="43027" name="Text Box 24"/>
          <p:cNvSpPr txBox="1">
            <a:spLocks noChangeArrowheads="1"/>
          </p:cNvSpPr>
          <p:nvPr/>
        </p:nvSpPr>
        <p:spPr bwMode="auto">
          <a:xfrm>
            <a:off x="5031991" y="3684341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00B0F0"/>
                </a:solidFill>
                <a:latin typeface="Arial" charset="0"/>
              </a:rPr>
              <a:t>1</a:t>
            </a:r>
            <a:endParaRPr lang="en-US" altLang="cs-CZ" sz="1800" dirty="0">
              <a:solidFill>
                <a:srgbClr val="00B0F0"/>
              </a:solidFill>
              <a:latin typeface="Arial" charset="0"/>
            </a:endParaRPr>
          </a:p>
        </p:txBody>
      </p:sp>
      <p:sp>
        <p:nvSpPr>
          <p:cNvPr id="43028" name="Text Box 25"/>
          <p:cNvSpPr txBox="1">
            <a:spLocks noChangeArrowheads="1"/>
          </p:cNvSpPr>
          <p:nvPr/>
        </p:nvSpPr>
        <p:spPr bwMode="auto">
          <a:xfrm>
            <a:off x="3894138" y="4275138"/>
            <a:ext cx="398462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00B0F0"/>
                </a:solidFill>
                <a:latin typeface="Arial" charset="0"/>
              </a:rPr>
              <a:t>-1</a:t>
            </a:r>
            <a:endParaRPr lang="en-US" altLang="cs-CZ" sz="1800" dirty="0">
              <a:solidFill>
                <a:srgbClr val="00B0F0"/>
              </a:solidFill>
              <a:latin typeface="Arial" charset="0"/>
            </a:endParaRPr>
          </a:p>
        </p:txBody>
      </p:sp>
      <p:sp>
        <p:nvSpPr>
          <p:cNvPr id="42005" name="Text Box 26"/>
          <p:cNvSpPr txBox="1">
            <a:spLocks noChangeArrowheads="1"/>
          </p:cNvSpPr>
          <p:nvPr/>
        </p:nvSpPr>
        <p:spPr bwMode="auto">
          <a:xfrm>
            <a:off x="3276600" y="4797425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009900"/>
                </a:solidFill>
                <a:latin typeface="Arial" charset="0"/>
              </a:rPr>
              <a:t>1</a:t>
            </a:r>
            <a:endParaRPr lang="en-US" altLang="cs-CZ" sz="1800" dirty="0">
              <a:solidFill>
                <a:srgbClr val="009900"/>
              </a:solidFill>
              <a:latin typeface="Arial" charset="0"/>
            </a:endParaRPr>
          </a:p>
        </p:txBody>
      </p:sp>
      <p:sp>
        <p:nvSpPr>
          <p:cNvPr id="42006" name="Text Box 27"/>
          <p:cNvSpPr txBox="1">
            <a:spLocks noChangeArrowheads="1"/>
          </p:cNvSpPr>
          <p:nvPr/>
        </p:nvSpPr>
        <p:spPr bwMode="auto">
          <a:xfrm>
            <a:off x="2484438" y="4286250"/>
            <a:ext cx="431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32B503"/>
                </a:solidFill>
                <a:latin typeface="Arial" charset="0"/>
              </a:rPr>
              <a:t>-1</a:t>
            </a:r>
            <a:endParaRPr lang="en-US" altLang="cs-CZ" sz="1800">
              <a:solidFill>
                <a:srgbClr val="32B503"/>
              </a:solidFill>
              <a:latin typeface="Arial" charset="0"/>
            </a:endParaRPr>
          </a:p>
        </p:txBody>
      </p:sp>
      <p:sp>
        <p:nvSpPr>
          <p:cNvPr id="42007" name="Text Box 28"/>
          <p:cNvSpPr txBox="1">
            <a:spLocks noChangeArrowheads="1"/>
          </p:cNvSpPr>
          <p:nvPr/>
        </p:nvSpPr>
        <p:spPr bwMode="auto">
          <a:xfrm>
            <a:off x="5435600" y="2774950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>
                <a:solidFill>
                  <a:srgbClr val="32B503"/>
                </a:solidFill>
                <a:latin typeface="Arial" charset="0"/>
              </a:rPr>
              <a:t>1</a:t>
            </a:r>
            <a:endParaRPr lang="en-US" altLang="cs-CZ" sz="1800">
              <a:solidFill>
                <a:srgbClr val="32B503"/>
              </a:solidFill>
              <a:latin typeface="Arial" charset="0"/>
            </a:endParaRPr>
          </a:p>
        </p:txBody>
      </p:sp>
      <p:sp>
        <p:nvSpPr>
          <p:cNvPr id="42008" name="Text Box 35"/>
          <p:cNvSpPr txBox="1">
            <a:spLocks noChangeArrowheads="1"/>
          </p:cNvSpPr>
          <p:nvPr/>
        </p:nvSpPr>
        <p:spPr bwMode="auto">
          <a:xfrm>
            <a:off x="4876376" y="2097049"/>
            <a:ext cx="215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009900"/>
                </a:solidFill>
                <a:latin typeface="Arial" charset="0"/>
              </a:rPr>
              <a:t>1</a:t>
            </a:r>
            <a:endParaRPr lang="en-US" altLang="cs-CZ" sz="1800" dirty="0">
              <a:solidFill>
                <a:srgbClr val="009900"/>
              </a:solidFill>
              <a:latin typeface="Arial" charset="0"/>
            </a:endParaRPr>
          </a:p>
        </p:txBody>
      </p:sp>
      <p:sp>
        <p:nvSpPr>
          <p:cNvPr id="43033" name="Text Box 36"/>
          <p:cNvSpPr txBox="1">
            <a:spLocks noChangeArrowheads="1"/>
          </p:cNvSpPr>
          <p:nvPr/>
        </p:nvSpPr>
        <p:spPr bwMode="auto">
          <a:xfrm>
            <a:off x="3924300" y="2924175"/>
            <a:ext cx="215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1800" dirty="0">
                <a:solidFill>
                  <a:srgbClr val="00B0F0"/>
                </a:solidFill>
                <a:latin typeface="Arial" charset="0"/>
              </a:rPr>
              <a:t>1</a:t>
            </a:r>
            <a:endParaRPr lang="en-US" altLang="cs-CZ" sz="1800" dirty="0">
              <a:solidFill>
                <a:srgbClr val="00B0F0"/>
              </a:solidFill>
              <a:latin typeface="Arial" charset="0"/>
            </a:endParaRPr>
          </a:p>
        </p:txBody>
      </p:sp>
      <p:sp>
        <p:nvSpPr>
          <p:cNvPr id="42010" name="Line 38"/>
          <p:cNvSpPr>
            <a:spLocks noChangeShapeType="1"/>
          </p:cNvSpPr>
          <p:nvPr/>
        </p:nvSpPr>
        <p:spPr bwMode="auto">
          <a:xfrm flipH="1">
            <a:off x="2275654" y="1989138"/>
            <a:ext cx="3167062" cy="4392612"/>
          </a:xfrm>
          <a:prstGeom prst="line">
            <a:avLst/>
          </a:prstGeom>
          <a:noFill/>
          <a:ln w="57150">
            <a:solidFill>
              <a:srgbClr val="92D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2011" name="Line 40"/>
          <p:cNvSpPr>
            <a:spLocks noChangeShapeType="1"/>
          </p:cNvSpPr>
          <p:nvPr/>
        </p:nvSpPr>
        <p:spPr bwMode="auto">
          <a:xfrm flipV="1">
            <a:off x="1476375" y="1876975"/>
            <a:ext cx="5472113" cy="3673475"/>
          </a:xfrm>
          <a:prstGeom prst="line">
            <a:avLst/>
          </a:prstGeom>
          <a:noFill/>
          <a:ln w="19050">
            <a:solidFill>
              <a:srgbClr val="21780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2012" name="Line 41"/>
          <p:cNvSpPr>
            <a:spLocks noChangeShapeType="1"/>
          </p:cNvSpPr>
          <p:nvPr/>
        </p:nvSpPr>
        <p:spPr bwMode="auto">
          <a:xfrm flipH="1">
            <a:off x="3492500" y="1268413"/>
            <a:ext cx="3094038" cy="4465637"/>
          </a:xfrm>
          <a:prstGeom prst="line">
            <a:avLst/>
          </a:prstGeom>
          <a:noFill/>
          <a:ln w="28575">
            <a:solidFill>
              <a:srgbClr val="92D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2013" name="Line 43"/>
          <p:cNvSpPr>
            <a:spLocks noChangeShapeType="1"/>
          </p:cNvSpPr>
          <p:nvPr/>
        </p:nvSpPr>
        <p:spPr bwMode="auto">
          <a:xfrm flipV="1">
            <a:off x="4211638" y="2924175"/>
            <a:ext cx="1223962" cy="792163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2014" name="Line 44"/>
          <p:cNvSpPr>
            <a:spLocks noChangeShapeType="1"/>
          </p:cNvSpPr>
          <p:nvPr/>
        </p:nvSpPr>
        <p:spPr bwMode="auto">
          <a:xfrm flipV="1">
            <a:off x="3635375" y="3716338"/>
            <a:ext cx="1223963" cy="792162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2015" name="Line 45"/>
          <p:cNvSpPr>
            <a:spLocks noChangeShapeType="1"/>
          </p:cNvSpPr>
          <p:nvPr/>
        </p:nvSpPr>
        <p:spPr bwMode="auto">
          <a:xfrm flipV="1">
            <a:off x="2959100" y="4532313"/>
            <a:ext cx="1366838" cy="86360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2016" name="Line 46"/>
          <p:cNvSpPr>
            <a:spLocks noChangeShapeType="1"/>
          </p:cNvSpPr>
          <p:nvPr/>
        </p:nvSpPr>
        <p:spPr bwMode="auto">
          <a:xfrm flipV="1">
            <a:off x="5308600" y="1381125"/>
            <a:ext cx="1223963" cy="792163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cxnSp>
        <p:nvCxnSpPr>
          <p:cNvPr id="2" name="Přímá spojovací čára 6"/>
          <p:cNvCxnSpPr>
            <a:cxnSpLocks noChangeShapeType="1"/>
          </p:cNvCxnSpPr>
          <p:nvPr/>
        </p:nvCxnSpPr>
        <p:spPr bwMode="auto">
          <a:xfrm rot="5400000">
            <a:off x="2676401" y="3944117"/>
            <a:ext cx="4787900" cy="1587"/>
          </a:xfrm>
          <a:prstGeom prst="line">
            <a:avLst/>
          </a:prstGeom>
          <a:noFill/>
          <a:ln w="19050" algn="ctr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3042" name="AutoShape 50"/>
          <p:cNvSpPr>
            <a:spLocks noChangeArrowheads="1"/>
          </p:cNvSpPr>
          <p:nvPr/>
        </p:nvSpPr>
        <p:spPr bwMode="auto">
          <a:xfrm>
            <a:off x="4211638" y="4941888"/>
            <a:ext cx="863600" cy="431800"/>
          </a:xfrm>
          <a:prstGeom prst="leftRightArrow">
            <a:avLst>
              <a:gd name="adj1" fmla="val 50000"/>
              <a:gd name="adj2" fmla="val 33380"/>
            </a:avLst>
          </a:prstGeom>
          <a:solidFill>
            <a:srgbClr val="05EBE0"/>
          </a:solidFill>
          <a:ln w="9525">
            <a:solidFill>
              <a:srgbClr val="0070C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cs-CZ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3043" name="Text Box 51"/>
          <p:cNvSpPr txBox="1">
            <a:spLocks noChangeArrowheads="1"/>
          </p:cNvSpPr>
          <p:nvPr/>
        </p:nvSpPr>
        <p:spPr bwMode="auto">
          <a:xfrm>
            <a:off x="4179580" y="5294313"/>
            <a:ext cx="851515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800" b="1" dirty="0">
                <a:solidFill>
                  <a:srgbClr val="3D251D"/>
                </a:solidFill>
                <a:latin typeface="Arial" charset="0"/>
              </a:rPr>
              <a:t>garáž</a:t>
            </a:r>
            <a:br>
              <a:rPr lang="cs-CZ" altLang="cs-CZ" sz="1800" b="1" dirty="0">
                <a:solidFill>
                  <a:srgbClr val="3D251D"/>
                </a:solidFill>
                <a:latin typeface="Arial" charset="0"/>
              </a:rPr>
            </a:br>
            <a:r>
              <a:rPr lang="cs-CZ" altLang="cs-CZ" sz="1800" b="1" dirty="0" smtClean="0">
                <a:solidFill>
                  <a:srgbClr val="3D251D"/>
                </a:solidFill>
                <a:latin typeface="Arial" charset="0"/>
              </a:rPr>
              <a:t>= 1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1400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zavřená</a:t>
            </a:r>
            <a:endParaRPr lang="en-US" altLang="cs-CZ" sz="1400" b="1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42020" name="WordArt 52"/>
          <p:cNvSpPr>
            <a:spLocks noChangeArrowheads="1" noChangeShapeType="1" noTextEdit="1"/>
          </p:cNvSpPr>
          <p:nvPr/>
        </p:nvSpPr>
        <p:spPr bwMode="auto">
          <a:xfrm rot="-446283">
            <a:off x="2657475" y="5518150"/>
            <a:ext cx="838200" cy="10890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2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cs-CZ" sz="3600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Impact"/>
              </a:rPr>
              <a:t>Auto</a:t>
            </a:r>
            <a:r>
              <a:rPr lang="cs-CZ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6600000" scaled="1"/>
                </a:gradFill>
                <a:latin typeface="Impact"/>
              </a:rPr>
              <a:t/>
            </a:r>
            <a:br>
              <a:rPr lang="cs-CZ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6600000" scaled="1"/>
                </a:gradFill>
                <a:latin typeface="Impact"/>
              </a:rPr>
            </a:br>
            <a:endParaRPr lang="cs-CZ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6600000" scaled="1"/>
              </a:gradFill>
              <a:latin typeface="Impact"/>
            </a:endParaRPr>
          </a:p>
          <a:p>
            <a:pPr algn="ctr"/>
            <a:r>
              <a:rPr lang="cs-CZ" sz="3600" kern="10" dirty="0">
                <a:ln w="9525">
                  <a:round/>
                  <a:headEnd/>
                  <a:tailEnd/>
                </a:ln>
                <a:solidFill>
                  <a:srgbClr val="00FF00"/>
                </a:solidFill>
                <a:latin typeface="Impact"/>
              </a:rPr>
              <a:t>1</a:t>
            </a:r>
          </a:p>
        </p:txBody>
      </p:sp>
      <p:sp>
        <p:nvSpPr>
          <p:cNvPr id="37" name="Line 43"/>
          <p:cNvSpPr>
            <a:spLocks noChangeShapeType="1"/>
          </p:cNvSpPr>
          <p:nvPr/>
        </p:nvSpPr>
        <p:spPr bwMode="auto">
          <a:xfrm flipV="1">
            <a:off x="4744790" y="2187575"/>
            <a:ext cx="1223963" cy="792163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4827588" y="3640138"/>
            <a:ext cx="139700" cy="14922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4" name="Ovál 43"/>
          <p:cNvSpPr/>
          <p:nvPr/>
        </p:nvSpPr>
        <p:spPr>
          <a:xfrm>
            <a:off x="4135438" y="3621088"/>
            <a:ext cx="139700" cy="15081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5" name="Ovál 44"/>
          <p:cNvSpPr/>
          <p:nvPr/>
        </p:nvSpPr>
        <p:spPr>
          <a:xfrm>
            <a:off x="5006975" y="3387725"/>
            <a:ext cx="138113" cy="15081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47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29.3.2021 - U3V </a:t>
            </a:r>
            <a:r>
              <a:rPr lang="cs-CZ" sz="1200" dirty="0" err="1" smtClean="0">
                <a:solidFill>
                  <a:srgbClr val="D38E27"/>
                </a:solidFill>
              </a:rPr>
              <a:t>Rel</a:t>
            </a:r>
            <a:r>
              <a:rPr lang="cs-CZ" sz="1200" dirty="0" smtClean="0">
                <a:solidFill>
                  <a:srgbClr val="D38E27"/>
                </a:solidFill>
              </a:rPr>
              <a:t>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  <p:cxnSp>
        <p:nvCxnSpPr>
          <p:cNvPr id="57" name="Přímá spojnice 56"/>
          <p:cNvCxnSpPr/>
          <p:nvPr/>
        </p:nvCxnSpPr>
        <p:spPr>
          <a:xfrm>
            <a:off x="5079078" y="3447256"/>
            <a:ext cx="9757" cy="277747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Přímá spojnice 59"/>
          <p:cNvCxnSpPr/>
          <p:nvPr/>
        </p:nvCxnSpPr>
        <p:spPr>
          <a:xfrm flipH="1">
            <a:off x="4212431" y="1624338"/>
            <a:ext cx="1760" cy="20920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se šipkou 27"/>
          <p:cNvCxnSpPr>
            <a:stCxn id="42015" idx="0"/>
          </p:cNvCxnSpPr>
          <p:nvPr/>
        </p:nvCxnSpPr>
        <p:spPr>
          <a:xfrm>
            <a:off x="2959100" y="5395913"/>
            <a:ext cx="768074" cy="0"/>
          </a:xfrm>
          <a:prstGeom prst="straightConnector1">
            <a:avLst/>
          </a:prstGeom>
          <a:ln w="57150">
            <a:solidFill>
              <a:srgbClr val="00B0F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ovací čára 20"/>
          <p:cNvCxnSpPr>
            <a:cxnSpLocks noChangeShapeType="1"/>
          </p:cNvCxnSpPr>
          <p:nvPr/>
        </p:nvCxnSpPr>
        <p:spPr bwMode="auto">
          <a:xfrm>
            <a:off x="1874099" y="1537426"/>
            <a:ext cx="4857750" cy="4572000"/>
          </a:xfrm>
          <a:prstGeom prst="line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Přímá spojovací čára 18"/>
          <p:cNvCxnSpPr>
            <a:cxnSpLocks noChangeShapeType="1"/>
          </p:cNvCxnSpPr>
          <p:nvPr/>
        </p:nvCxnSpPr>
        <p:spPr bwMode="auto">
          <a:xfrm rot="10800000" flipV="1">
            <a:off x="1737217" y="1432063"/>
            <a:ext cx="4786313" cy="4714875"/>
          </a:xfrm>
          <a:prstGeom prst="line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" name="TextovéPole 50"/>
          <p:cNvSpPr txBox="1">
            <a:spLocks noChangeArrowheads="1"/>
          </p:cNvSpPr>
          <p:nvPr/>
        </p:nvSpPr>
        <p:spPr bwMode="auto">
          <a:xfrm rot="19871233">
            <a:off x="4557409" y="1109954"/>
            <a:ext cx="1546840" cy="83099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cs-CZ" sz="2400" b="1" i="1" noProof="1" smtClean="0">
                <a:solidFill>
                  <a:schemeClr val="tx1"/>
                </a:solidFill>
                <a:latin typeface="Book Antiqua" pitchFamily="18" charset="0"/>
              </a:rPr>
              <a:t>světočáry auta</a:t>
            </a:r>
            <a:endParaRPr lang="cs-CZ" altLang="cs-CZ" sz="2400" i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3788228" y="3492894"/>
            <a:ext cx="283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A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5105873" y="3282752"/>
            <a:ext cx="363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B</a:t>
            </a:r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7002828" y="4873014"/>
            <a:ext cx="11188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00B0F0"/>
                </a:solidFill>
              </a:rPr>
              <a:t>A, pak B</a:t>
            </a:r>
          </a:p>
          <a:p>
            <a:r>
              <a:rPr lang="cs-CZ" dirty="0" smtClean="0">
                <a:solidFill>
                  <a:srgbClr val="00FF00"/>
                </a:solidFill>
              </a:rPr>
              <a:t>B, pak A</a:t>
            </a:r>
            <a:endParaRPr lang="cs-CZ" dirty="0">
              <a:solidFill>
                <a:srgbClr val="00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75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100"/>
                                        <p:tgtEl>
                                          <p:spTgt spid="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30" grpId="0" animBg="1"/>
      <p:bldP spid="42005" grpId="0"/>
      <p:bldP spid="42006" grpId="0"/>
      <p:bldP spid="42007" grpId="0"/>
      <p:bldP spid="42008" grpId="0"/>
      <p:bldP spid="42010" grpId="0" animBg="1"/>
      <p:bldP spid="42011" grpId="0" animBg="1"/>
      <p:bldP spid="42012" grpId="0" animBg="1"/>
      <p:bldP spid="42013" grpId="0" animBg="1"/>
      <p:bldP spid="42014" grpId="0" animBg="1"/>
      <p:bldP spid="42015" grpId="0" animBg="1"/>
      <p:bldP spid="42016" grpId="0" animBg="1"/>
      <p:bldP spid="43042" grpId="0" animBg="1"/>
      <p:bldP spid="43043" grpId="0"/>
      <p:bldP spid="42020" grpId="0"/>
      <p:bldP spid="37" grpId="0" animBg="1"/>
      <p:bldP spid="11" grpId="0" animBg="1"/>
      <p:bldP spid="44" grpId="0" animBg="1"/>
      <p:bldP spid="45" grpId="0" animBg="1"/>
      <p:bldP spid="51" grpId="0" animBg="1"/>
      <p:bldP spid="10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03199" y="1285875"/>
            <a:ext cx="8785225" cy="5435600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Země kolem Slunce: 30 km/s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  <a:sym typeface="Symbol" panose="05050102010706020507" pitchFamily="18" charset="2"/>
              </a:rPr>
              <a:t> v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 zimě oproti létu rozdíl o 60 km/s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Na rychlost světla (ať ze Země, Slunce či </a:t>
            </a:r>
            <a:r>
              <a:rPr lang="cs-CZ" sz="2800" dirty="0" err="1" smtClean="0">
                <a:solidFill>
                  <a:schemeClr val="tx1"/>
                </a:solidFill>
                <a:latin typeface="Book Antiqua" pitchFamily="18" charset="0"/>
              </a:rPr>
              <a:t>Siria</a:t>
            </a: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) </a:t>
            </a:r>
            <a:b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</a:b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    to nemá vliv </a:t>
            </a:r>
            <a:r>
              <a:rPr lang="cs-CZ" sz="2400" dirty="0" smtClean="0">
                <a:solidFill>
                  <a:schemeClr val="tx1"/>
                </a:solidFill>
                <a:latin typeface="Book Antiqua" pitchFamily="18" charset="0"/>
              </a:rPr>
              <a:t>(známo už </a:t>
            </a:r>
            <a:r>
              <a:rPr lang="cs-CZ" sz="2400" dirty="0" smtClean="0">
                <a:solidFill>
                  <a:schemeClr val="tx1"/>
                </a:solidFill>
                <a:latin typeface="Book Antiqua" pitchFamily="18" charset="0"/>
                <a:sym typeface="Symbol" panose="05050102010706020507" pitchFamily="18" charset="2"/>
              </a:rPr>
              <a:t> </a:t>
            </a:r>
            <a:r>
              <a:rPr lang="cs-CZ" sz="2400" dirty="0" smtClean="0">
                <a:solidFill>
                  <a:schemeClr val="tx1"/>
                </a:solidFill>
                <a:latin typeface="Book Antiqua" pitchFamily="18" charset="0"/>
              </a:rPr>
              <a:t>r</a:t>
            </a:r>
            <a:r>
              <a:rPr lang="cs-CZ" sz="2400" dirty="0">
                <a:solidFill>
                  <a:schemeClr val="tx1"/>
                </a:solidFill>
                <a:latin typeface="Book Antiqua" pitchFamily="18" charset="0"/>
              </a:rPr>
              <a:t>. 1900</a:t>
            </a:r>
            <a:r>
              <a:rPr lang="cs-CZ" sz="2400" dirty="0" smtClean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cs-CZ" sz="4000" i="1" dirty="0" smtClean="0">
                <a:solidFill>
                  <a:srgbClr val="FF0000"/>
                </a:solidFill>
                <a:latin typeface="Book Antiqua" pitchFamily="18" charset="0"/>
              </a:rPr>
              <a:t>Jak se s tím smířit?</a:t>
            </a:r>
            <a:endParaRPr lang="cs-CZ" sz="4000" i="1" dirty="0">
              <a:solidFill>
                <a:srgbClr val="FF0000"/>
              </a:solidFill>
              <a:latin typeface="Book Antiqua" pitchFamily="18" charset="0"/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sz="4000" b="1" i="1" dirty="0" smtClean="0">
                <a:solidFill>
                  <a:schemeClr val="tx1"/>
                </a:solidFill>
                <a:latin typeface="Book Antiqua" pitchFamily="18" charset="0"/>
              </a:rPr>
              <a:t>Co na to fyzikové?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Mnozí začali zkoumat: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Co je to světlo (jak se chová)?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cs-CZ" sz="2800" dirty="0" smtClean="0">
                <a:solidFill>
                  <a:schemeClr val="tx1"/>
                </a:solidFill>
                <a:latin typeface="Book Antiqua" pitchFamily="18" charset="0"/>
              </a:rPr>
              <a:t>Co je to mosaz (co se s ní děje, když se pohybuje)?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2487613" y="348384"/>
            <a:ext cx="389401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(Šok pokračuje:)</a:t>
            </a:r>
            <a:endParaRPr lang="cs-CZ" sz="4000" b="1" i="1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4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Zástupný symbol pro datum 7"/>
          <p:cNvSpPr txBox="1">
            <a:spLocks noGrp="1"/>
          </p:cNvSpPr>
          <p:nvPr/>
        </p:nvSpPr>
        <p:spPr bwMode="auto">
          <a:xfrm>
            <a:off x="6675120" y="143256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</a:t>
            </a:r>
            <a:r>
              <a:rPr lang="cs-CZ" sz="1200" dirty="0">
                <a:solidFill>
                  <a:srgbClr val="D38E27"/>
                </a:solidFill>
              </a:rPr>
              <a:t>- </a:t>
            </a:r>
            <a:r>
              <a:rPr lang="cs-CZ" sz="1200" dirty="0" smtClean="0">
                <a:solidFill>
                  <a:srgbClr val="D38E27"/>
                </a:solidFill>
              </a:rPr>
              <a:t>U3V </a:t>
            </a:r>
            <a:r>
              <a:rPr lang="cs-CZ" sz="1200" dirty="0" err="1">
                <a:solidFill>
                  <a:srgbClr val="D38E27"/>
                </a:solidFill>
              </a:rPr>
              <a:t>Rel</a:t>
            </a:r>
            <a:r>
              <a:rPr lang="cs-CZ" sz="1200" dirty="0">
                <a:solidFill>
                  <a:srgbClr val="D38E27"/>
                </a:solidFill>
              </a:rPr>
              <a:t> Obdržálek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697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Zástupný symbol pro zápatí 4"/>
          <p:cNvSpPr txBox="1">
            <a:spLocks noGrp="1"/>
          </p:cNvSpPr>
          <p:nvPr/>
        </p:nvSpPr>
        <p:spPr bwMode="auto">
          <a:xfrm>
            <a:off x="3581400" y="76200"/>
            <a:ext cx="28956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endParaRPr lang="en-US" sz="1200">
              <a:solidFill>
                <a:srgbClr val="D38E27"/>
              </a:solidFill>
              <a:latin typeface="Book Antiqua" pitchFamily="18" charset="0"/>
            </a:endParaRPr>
          </a:p>
        </p:txBody>
      </p:sp>
      <p:sp>
        <p:nvSpPr>
          <p:cNvPr id="9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</a:t>
            </a:r>
            <a:r>
              <a:rPr lang="cs-CZ" sz="1200" dirty="0">
                <a:solidFill>
                  <a:srgbClr val="D38E27"/>
                </a:solidFill>
              </a:rPr>
              <a:t>- </a:t>
            </a:r>
            <a:r>
              <a:rPr lang="cs-CZ" sz="1200" dirty="0" smtClean="0">
                <a:solidFill>
                  <a:srgbClr val="D38E27"/>
                </a:solidFill>
              </a:rPr>
              <a:t>U3V </a:t>
            </a:r>
            <a:r>
              <a:rPr lang="cs-CZ" sz="1200" dirty="0" err="1">
                <a:solidFill>
                  <a:srgbClr val="D38E27"/>
                </a:solidFill>
              </a:rPr>
              <a:t>Rel</a:t>
            </a:r>
            <a:r>
              <a:rPr lang="cs-CZ" sz="1200" dirty="0">
                <a:solidFill>
                  <a:srgbClr val="D38E27"/>
                </a:solidFill>
              </a:rPr>
              <a:t> Obdržálek</a:t>
            </a:r>
          </a:p>
        </p:txBody>
      </p:sp>
      <p:sp>
        <p:nvSpPr>
          <p:cNvPr id="10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40</a:t>
            </a:fld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274011" y="-594607"/>
            <a:ext cx="7689880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cs-CZ" sz="40000" dirty="0" smtClean="0">
                <a:sym typeface="Wingdings" pitchFamily="2" charset="2"/>
              </a:rPr>
              <a:t></a:t>
            </a:r>
            <a:endParaRPr lang="en-US" sz="40000" dirty="0" smtClean="0">
              <a:sym typeface="Wingdings" pitchFamily="2" charset="2"/>
            </a:endParaRPr>
          </a:p>
          <a:p>
            <a:pPr algn="ctr"/>
            <a:r>
              <a:rPr lang="cs-CZ" sz="4400" b="1" dirty="0">
                <a:latin typeface="Book Antiqua" pitchFamily="18" charset="0"/>
              </a:rPr>
              <a:t>Děkuji vám za </a:t>
            </a:r>
            <a:r>
              <a:rPr lang="cs-CZ" sz="4400" b="1" dirty="0" smtClean="0">
                <a:latin typeface="Book Antiqua" pitchFamily="18" charset="0"/>
              </a:rPr>
              <a:t>pozornost, </a:t>
            </a:r>
            <a:r>
              <a:rPr lang="cs-CZ" sz="2000" b="1" dirty="0" smtClean="0">
                <a:solidFill>
                  <a:srgbClr val="C00000"/>
                </a:solidFill>
                <a:latin typeface="Book Antiqua" pitchFamily="18" charset="0"/>
              </a:rPr>
              <a:t>ale…</a:t>
            </a:r>
            <a:endParaRPr lang="cs-CZ" sz="2000" b="1" dirty="0">
              <a:solidFill>
                <a:srgbClr val="C00000"/>
              </a:solidFill>
              <a:latin typeface="Book Antiqua" pitchFamily="18" charset="0"/>
            </a:endParaRPr>
          </a:p>
          <a:p>
            <a:pPr eaLnBrk="1" hangingPunct="1"/>
            <a:endParaRPr lang="cs-CZ" sz="2000" b="1" dirty="0"/>
          </a:p>
        </p:txBody>
      </p:sp>
    </p:spTree>
    <p:extLst>
      <p:ext uri="{BB962C8B-B14F-4D97-AF65-F5344CB8AC3E}">
        <p14:creationId xmlns:p14="http://schemas.microsoft.com/office/powerpoint/2010/main" val="305090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zápatí 4"/>
          <p:cNvSpPr txBox="1">
            <a:spLocks noGrp="1"/>
          </p:cNvSpPr>
          <p:nvPr/>
        </p:nvSpPr>
        <p:spPr>
          <a:xfrm>
            <a:off x="3581400" y="76200"/>
            <a:ext cx="28956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303213" y="404813"/>
            <a:ext cx="85534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sz="3600" b="1" i="1" dirty="0" smtClean="0">
                <a:latin typeface="Book Antiqua" pitchFamily="18" charset="0"/>
              </a:rPr>
              <a:t>Přechod mezi inerciálními soustavami</a:t>
            </a:r>
            <a:endParaRPr lang="en-US" sz="3600" i="1" dirty="0">
              <a:latin typeface="Book Antiqua" pitchFamily="18" charset="0"/>
            </a:endParaRPr>
          </a:p>
        </p:txBody>
      </p:sp>
      <p:sp>
        <p:nvSpPr>
          <p:cNvPr id="3" name="Zástupný symbol pro obsah 2"/>
          <p:cNvSpPr>
            <a:spLocks/>
          </p:cNvSpPr>
          <p:nvPr/>
        </p:nvSpPr>
        <p:spPr bwMode="auto">
          <a:xfrm>
            <a:off x="303212" y="1563204"/>
            <a:ext cx="6807337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</a:pPr>
            <a:r>
              <a:rPr lang="cs-CZ" sz="3600" b="1" i="1" dirty="0" smtClean="0">
                <a:solidFill>
                  <a:srgbClr val="CC0000"/>
                </a:solidFill>
                <a:latin typeface="Book Antiqua" pitchFamily="18" charset="0"/>
              </a:rPr>
              <a:t>Klasicky – Galileo</a:t>
            </a:r>
            <a:r>
              <a:rPr lang="cs-CZ" sz="3600" dirty="0" smtClean="0">
                <a:solidFill>
                  <a:srgbClr val="CC0000"/>
                </a:solidFill>
                <a:latin typeface="Book Antiqua" pitchFamily="18" charset="0"/>
              </a:rPr>
              <a:t>:</a:t>
            </a:r>
            <a:endParaRPr lang="cs-CZ" sz="3600" i="1" dirty="0">
              <a:solidFill>
                <a:srgbClr val="CC0000"/>
              </a:solidFill>
              <a:latin typeface="Book Antiqua" pitchFamily="18" charset="0"/>
            </a:endParaRPr>
          </a:p>
        </p:txBody>
      </p:sp>
      <p:sp>
        <p:nvSpPr>
          <p:cNvPr id="2" name="Zástupný symbol pro obsah 2"/>
          <p:cNvSpPr>
            <a:spLocks/>
          </p:cNvSpPr>
          <p:nvPr/>
        </p:nvSpPr>
        <p:spPr bwMode="auto">
          <a:xfrm>
            <a:off x="307651" y="2162283"/>
            <a:ext cx="9258037" cy="205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</a:pPr>
            <a:r>
              <a:rPr lang="en-GB" sz="3000" dirty="0" smtClean="0">
                <a:latin typeface="Book Antiqua" pitchFamily="18" charset="0"/>
              </a:rPr>
              <a:t> </a:t>
            </a:r>
            <a:r>
              <a:rPr lang="en-GB" sz="3000" i="1" dirty="0" smtClean="0">
                <a:latin typeface="Book Antiqua" pitchFamily="18" charset="0"/>
              </a:rPr>
              <a:t>x’</a:t>
            </a:r>
            <a:r>
              <a:rPr lang="cs-CZ" sz="3000" i="1" dirty="0" smtClean="0">
                <a:latin typeface="Book Antiqua" pitchFamily="18" charset="0"/>
              </a:rPr>
              <a:t>  =   </a:t>
            </a:r>
            <a:r>
              <a:rPr lang="en-GB" sz="3000" i="1" dirty="0" smtClean="0">
                <a:latin typeface="Book Antiqua" pitchFamily="18" charset="0"/>
              </a:rPr>
              <a:t>x </a:t>
            </a:r>
            <a:r>
              <a:rPr lang="cs-CZ" sz="3000" i="1" dirty="0" smtClean="0">
                <a:latin typeface="Book Antiqua" pitchFamily="18" charset="0"/>
              </a:rPr>
              <a:t>  </a:t>
            </a:r>
            <a:r>
              <a:rPr lang="en-GB" sz="3000" i="1" dirty="0" smtClean="0">
                <a:latin typeface="Book Antiqua" pitchFamily="18" charset="0"/>
              </a:rPr>
              <a:t>–</a:t>
            </a:r>
            <a:r>
              <a:rPr lang="cs-CZ" sz="3000" i="1" dirty="0" smtClean="0">
                <a:latin typeface="Book Antiqua" pitchFamily="18" charset="0"/>
              </a:rPr>
              <a:t> </a:t>
            </a:r>
            <a:r>
              <a:rPr lang="en-GB" sz="3000" i="1" dirty="0" smtClean="0">
                <a:latin typeface="Book Antiqua" pitchFamily="18" charset="0"/>
              </a:rPr>
              <a:t> </a:t>
            </a:r>
            <a:r>
              <a:rPr lang="cs-CZ" sz="3000" i="1" dirty="0" smtClean="0">
                <a:latin typeface="Book Antiqua" pitchFamily="18" charset="0"/>
              </a:rPr>
              <a:t>V</a:t>
            </a:r>
            <a:r>
              <a:rPr lang="en-GB" sz="3000" i="1" dirty="0" smtClean="0">
                <a:latin typeface="Book Antiqua" pitchFamily="18" charset="0"/>
              </a:rPr>
              <a:t> </a:t>
            </a:r>
            <a:r>
              <a:rPr lang="cs-CZ" sz="3000" i="1" dirty="0" smtClean="0">
                <a:latin typeface="Book Antiqua" pitchFamily="18" charset="0"/>
              </a:rPr>
              <a:t>t</a:t>
            </a:r>
            <a:endParaRPr lang="cs-CZ" sz="3000" dirty="0" smtClean="0"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</a:pPr>
            <a:r>
              <a:rPr lang="cs-CZ" sz="3000" i="1" dirty="0">
                <a:latin typeface="Book Antiqua" pitchFamily="18" charset="0"/>
              </a:rPr>
              <a:t> </a:t>
            </a:r>
            <a:r>
              <a:rPr lang="cs-CZ" sz="3000" i="1" dirty="0" smtClean="0">
                <a:latin typeface="Book Antiqua" pitchFamily="18" charset="0"/>
              </a:rPr>
              <a:t>t</a:t>
            </a:r>
            <a:r>
              <a:rPr lang="en-GB" sz="3000" i="1" dirty="0" smtClean="0">
                <a:latin typeface="Book Antiqua" pitchFamily="18" charset="0"/>
              </a:rPr>
              <a:t>’</a:t>
            </a:r>
            <a:r>
              <a:rPr lang="cs-CZ" sz="3000" i="1" dirty="0" smtClean="0">
                <a:latin typeface="Book Antiqua" pitchFamily="18" charset="0"/>
              </a:rPr>
              <a:t>   =   t</a:t>
            </a:r>
            <a:r>
              <a:rPr lang="cs-CZ" sz="3000" dirty="0" smtClean="0">
                <a:latin typeface="Book Antiqua" pitchFamily="18" charset="0"/>
              </a:rPr>
              <a:t>		</a:t>
            </a:r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neboli s označením </a:t>
            </a:r>
            <a:r>
              <a:rPr lang="cs-CZ" sz="3000" i="1" dirty="0" smtClean="0">
                <a:latin typeface="Book Antiqua" pitchFamily="18" charset="0"/>
              </a:rPr>
              <a:t>x</a:t>
            </a:r>
            <a:r>
              <a:rPr lang="cs-CZ" sz="3000" baseline="-25000" dirty="0" smtClean="0">
                <a:latin typeface="Book Antiqua" pitchFamily="18" charset="0"/>
              </a:rPr>
              <a:t>0 </a:t>
            </a:r>
            <a:r>
              <a:rPr lang="cs-CZ" sz="3000" i="1" dirty="0" smtClean="0">
                <a:latin typeface="Book Antiqua" pitchFamily="18" charset="0"/>
              </a:rPr>
              <a:t>=  </a:t>
            </a:r>
            <a:r>
              <a:rPr lang="cs-CZ" sz="3000" i="1" dirty="0" err="1" smtClean="0">
                <a:latin typeface="Book Antiqua" pitchFamily="18" charset="0"/>
              </a:rPr>
              <a:t>ct</a:t>
            </a:r>
            <a:r>
              <a:rPr lang="cs-CZ" sz="3000" i="1" dirty="0" smtClean="0">
                <a:latin typeface="Book Antiqua" pitchFamily="18" charset="0"/>
              </a:rPr>
              <a:t>,  </a:t>
            </a:r>
            <a:r>
              <a:rPr lang="el-GR" sz="3000" i="1" dirty="0" smtClean="0">
                <a:latin typeface="Book Antiqua" pitchFamily="18" charset="0"/>
              </a:rPr>
              <a:t>β</a:t>
            </a:r>
            <a:r>
              <a:rPr lang="cs-CZ" sz="3000" i="1" dirty="0" smtClean="0">
                <a:latin typeface="Book Antiqua" pitchFamily="18" charset="0"/>
              </a:rPr>
              <a:t> =  V/c</a:t>
            </a:r>
            <a:endParaRPr lang="cs-CZ" sz="3000" dirty="0" smtClean="0"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cs-CZ" sz="3000" i="1" dirty="0" smtClean="0">
                <a:latin typeface="Book Antiqua" pitchFamily="18" charset="0"/>
              </a:rPr>
              <a:t> </a:t>
            </a:r>
            <a:r>
              <a:rPr lang="en-GB" sz="3000" i="1" dirty="0" smtClean="0">
                <a:latin typeface="Book Antiqua" pitchFamily="18" charset="0"/>
              </a:rPr>
              <a:t>x</a:t>
            </a:r>
            <a:r>
              <a:rPr lang="en-GB" sz="3000" i="1" dirty="0">
                <a:latin typeface="Book Antiqua" pitchFamily="18" charset="0"/>
              </a:rPr>
              <a:t>’</a:t>
            </a:r>
            <a:r>
              <a:rPr lang="cs-CZ" sz="3000" i="1" dirty="0">
                <a:latin typeface="Book Antiqua" pitchFamily="18" charset="0"/>
              </a:rPr>
              <a:t>  =   </a:t>
            </a:r>
            <a:r>
              <a:rPr lang="en-GB" sz="3000" i="1" dirty="0" smtClean="0">
                <a:latin typeface="Book Antiqua" pitchFamily="18" charset="0"/>
              </a:rPr>
              <a:t>x </a:t>
            </a:r>
            <a:r>
              <a:rPr lang="cs-CZ" sz="3000" i="1" dirty="0" smtClean="0">
                <a:latin typeface="Book Antiqua" pitchFamily="18" charset="0"/>
              </a:rPr>
              <a:t>  </a:t>
            </a:r>
            <a:r>
              <a:rPr lang="en-GB" sz="3000" i="1" dirty="0">
                <a:latin typeface="Book Antiqua" pitchFamily="18" charset="0"/>
              </a:rPr>
              <a:t>–</a:t>
            </a:r>
            <a:r>
              <a:rPr lang="cs-CZ" sz="3000" i="1" dirty="0">
                <a:latin typeface="Book Antiqua" pitchFamily="18" charset="0"/>
              </a:rPr>
              <a:t> </a:t>
            </a:r>
            <a:r>
              <a:rPr lang="en-GB" sz="3000" i="1" dirty="0">
                <a:latin typeface="Book Antiqua" pitchFamily="18" charset="0"/>
              </a:rPr>
              <a:t> </a:t>
            </a:r>
            <a:r>
              <a:rPr lang="el-GR" sz="3000" i="1" dirty="0" smtClean="0">
                <a:latin typeface="Book Antiqua" pitchFamily="18" charset="0"/>
              </a:rPr>
              <a:t>β</a:t>
            </a:r>
            <a:r>
              <a:rPr lang="en-GB" sz="3000" i="1" dirty="0" smtClean="0">
                <a:latin typeface="Book Antiqua" pitchFamily="18" charset="0"/>
              </a:rPr>
              <a:t> </a:t>
            </a:r>
            <a:r>
              <a:rPr lang="cs-CZ" sz="3000" i="1" dirty="0" smtClean="0">
                <a:latin typeface="Book Antiqua" pitchFamily="18" charset="0"/>
              </a:rPr>
              <a:t>x</a:t>
            </a:r>
            <a:r>
              <a:rPr lang="cs-CZ" sz="3000" baseline="-25000" dirty="0" smtClean="0">
                <a:latin typeface="Book Antiqua" pitchFamily="18" charset="0"/>
              </a:rPr>
              <a:t>0</a:t>
            </a:r>
            <a:endParaRPr lang="cs-CZ" sz="3000" dirty="0" smtClean="0"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cs-CZ" sz="3000" i="1" dirty="0">
                <a:latin typeface="Book Antiqua" pitchFamily="18" charset="0"/>
              </a:rPr>
              <a:t> </a:t>
            </a:r>
            <a:r>
              <a:rPr lang="cs-CZ" sz="3000" i="1" dirty="0" smtClean="0">
                <a:latin typeface="Book Antiqua" pitchFamily="18" charset="0"/>
              </a:rPr>
              <a:t>x</a:t>
            </a:r>
            <a:r>
              <a:rPr lang="cs-CZ" sz="3000" baseline="-25000" dirty="0" smtClean="0">
                <a:latin typeface="Book Antiqua" pitchFamily="18" charset="0"/>
              </a:rPr>
              <a:t>0</a:t>
            </a:r>
            <a:r>
              <a:rPr lang="en-GB" sz="3000" i="1" dirty="0">
                <a:latin typeface="Book Antiqua" pitchFamily="18" charset="0"/>
              </a:rPr>
              <a:t>’</a:t>
            </a:r>
            <a:r>
              <a:rPr lang="cs-CZ" sz="3000" i="1" dirty="0">
                <a:latin typeface="Book Antiqua" pitchFamily="18" charset="0"/>
              </a:rPr>
              <a:t> = </a:t>
            </a:r>
            <a:r>
              <a:rPr lang="cs-CZ" sz="3000" i="1" dirty="0" smtClean="0">
                <a:latin typeface="Book Antiqua" pitchFamily="18" charset="0"/>
              </a:rPr>
              <a:t> x</a:t>
            </a:r>
            <a:r>
              <a:rPr lang="cs-CZ" sz="3000" baseline="-25000" dirty="0" smtClean="0">
                <a:latin typeface="Book Antiqua" pitchFamily="18" charset="0"/>
              </a:rPr>
              <a:t>0</a:t>
            </a:r>
            <a:endParaRPr lang="cs-CZ" sz="3000" dirty="0"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</a:pPr>
            <a:endParaRPr lang="en-GB" sz="3000" dirty="0">
              <a:latin typeface="Book Antiqua" pitchFamily="18" charset="0"/>
            </a:endParaRPr>
          </a:p>
        </p:txBody>
      </p:sp>
      <p:sp>
        <p:nvSpPr>
          <p:cNvPr id="10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29.3.2021 - U3V </a:t>
            </a:r>
            <a:r>
              <a:rPr lang="cs-CZ" sz="1200" dirty="0" err="1" smtClean="0">
                <a:solidFill>
                  <a:srgbClr val="D38E27"/>
                </a:solidFill>
              </a:rPr>
              <a:t>Rel</a:t>
            </a:r>
            <a:r>
              <a:rPr lang="cs-CZ" sz="1200" dirty="0" smtClean="0">
                <a:solidFill>
                  <a:srgbClr val="D38E27"/>
                </a:solidFill>
              </a:rPr>
              <a:t>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  <p:sp>
        <p:nvSpPr>
          <p:cNvPr id="11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41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ástupný symbol pro obsah 2"/>
              <p:cNvSpPr>
                <a:spLocks/>
              </p:cNvSpPr>
              <p:nvPr/>
            </p:nvSpPr>
            <p:spPr bwMode="auto">
              <a:xfrm>
                <a:off x="303212" y="5392763"/>
                <a:ext cx="8713788" cy="1780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609600" indent="-609600">
                  <a:lnSpc>
                    <a:spcPct val="9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Franklin Gothic Medium" pitchFamily="34" charset="0"/>
                  <a:buNone/>
                </a:pPr>
                <a:r>
                  <a:rPr lang="en-GB" sz="3000" i="1" dirty="0" smtClean="0">
                    <a:latin typeface="Book Antiqua" pitchFamily="18" charset="0"/>
                  </a:rPr>
                  <a:t>x</a:t>
                </a:r>
                <a:r>
                  <a:rPr lang="en-GB" sz="3000" i="1" dirty="0">
                    <a:latin typeface="Book Antiqua" pitchFamily="18" charset="0"/>
                  </a:rPr>
                  <a:t>’</a:t>
                </a:r>
                <a:r>
                  <a:rPr lang="cs-CZ" sz="3000" i="1" dirty="0">
                    <a:latin typeface="Book Antiqua" pitchFamily="18" charset="0"/>
                  </a:rPr>
                  <a:t>  = </a:t>
                </a:r>
                <a:r>
                  <a:rPr lang="el-GR" sz="3000" i="1" dirty="0">
                    <a:latin typeface="Book Antiqua" pitchFamily="18" charset="0"/>
                  </a:rPr>
                  <a:t>γ</a:t>
                </a:r>
                <a:r>
                  <a:rPr lang="cs-CZ" sz="3000" i="1" dirty="0">
                    <a:latin typeface="Book Antiqua" pitchFamily="18" charset="0"/>
                  </a:rPr>
                  <a:t> </a:t>
                </a:r>
                <a:r>
                  <a:rPr lang="cs-CZ" sz="3000" dirty="0">
                    <a:latin typeface="Book Antiqua" pitchFamily="18" charset="0"/>
                  </a:rPr>
                  <a:t>(</a:t>
                </a:r>
                <a:r>
                  <a:rPr lang="en-GB" sz="3000" i="1" dirty="0">
                    <a:latin typeface="Book Antiqua" pitchFamily="18" charset="0"/>
                  </a:rPr>
                  <a:t>x </a:t>
                </a:r>
                <a:r>
                  <a:rPr lang="cs-CZ" sz="3000" i="1" dirty="0">
                    <a:latin typeface="Book Antiqua" pitchFamily="18" charset="0"/>
                  </a:rPr>
                  <a:t>  </a:t>
                </a:r>
                <a:r>
                  <a:rPr lang="en-GB" sz="3000" i="1" dirty="0">
                    <a:latin typeface="Book Antiqua" pitchFamily="18" charset="0"/>
                  </a:rPr>
                  <a:t>–</a:t>
                </a:r>
                <a:r>
                  <a:rPr lang="cs-CZ" sz="3000" i="1" dirty="0">
                    <a:latin typeface="Book Antiqua" pitchFamily="18" charset="0"/>
                  </a:rPr>
                  <a:t> </a:t>
                </a:r>
                <a:r>
                  <a:rPr lang="en-GB" sz="3000" i="1" dirty="0">
                    <a:latin typeface="Book Antiqua" pitchFamily="18" charset="0"/>
                  </a:rPr>
                  <a:t> </a:t>
                </a:r>
                <a:r>
                  <a:rPr lang="el-GR" sz="3000" i="1" dirty="0">
                    <a:latin typeface="Book Antiqua" pitchFamily="18" charset="0"/>
                  </a:rPr>
                  <a:t>β</a:t>
                </a:r>
                <a:r>
                  <a:rPr lang="en-GB" sz="3000" i="1" dirty="0" smtClean="0">
                    <a:latin typeface="Book Antiqua" pitchFamily="18" charset="0"/>
                  </a:rPr>
                  <a:t> </a:t>
                </a:r>
                <a:r>
                  <a:rPr lang="cs-CZ" sz="3000" i="1" dirty="0" smtClean="0">
                    <a:latin typeface="Book Antiqua" pitchFamily="18" charset="0"/>
                  </a:rPr>
                  <a:t>x</a:t>
                </a:r>
                <a:r>
                  <a:rPr lang="cs-CZ" sz="3000" baseline="-25000" dirty="0" smtClean="0">
                    <a:latin typeface="Book Antiqua" pitchFamily="18" charset="0"/>
                  </a:rPr>
                  <a:t>0</a:t>
                </a:r>
                <a:r>
                  <a:rPr lang="cs-CZ" sz="3000" dirty="0" smtClean="0">
                    <a:latin typeface="Book Antiqua" pitchFamily="18" charset="0"/>
                  </a:rPr>
                  <a:t>)</a:t>
                </a:r>
              </a:p>
              <a:p>
                <a:pPr marL="609600" indent="-609600">
                  <a:lnSpc>
                    <a:spcPct val="9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70000"/>
                  <a:buFont typeface="Franklin Gothic Medium" pitchFamily="34" charset="0"/>
                  <a:buNone/>
                </a:pPr>
                <a:r>
                  <a:rPr lang="cs-CZ" sz="3000" i="1" dirty="0" smtClean="0">
                    <a:latin typeface="Book Antiqua" pitchFamily="18" charset="0"/>
                  </a:rPr>
                  <a:t>x</a:t>
                </a:r>
                <a:r>
                  <a:rPr lang="cs-CZ" sz="3000" baseline="-25000" dirty="0" smtClean="0">
                    <a:latin typeface="Book Antiqua" pitchFamily="18" charset="0"/>
                  </a:rPr>
                  <a:t>0</a:t>
                </a:r>
                <a:r>
                  <a:rPr lang="en-GB" sz="3000" i="1" dirty="0">
                    <a:latin typeface="Book Antiqua" pitchFamily="18" charset="0"/>
                  </a:rPr>
                  <a:t>’</a:t>
                </a:r>
                <a:r>
                  <a:rPr lang="cs-CZ" sz="3000" i="1" dirty="0">
                    <a:latin typeface="Book Antiqua" pitchFamily="18" charset="0"/>
                  </a:rPr>
                  <a:t> = </a:t>
                </a:r>
                <a:r>
                  <a:rPr lang="el-GR" sz="3000" i="1" dirty="0">
                    <a:latin typeface="Book Antiqua" pitchFamily="18" charset="0"/>
                  </a:rPr>
                  <a:t>γ</a:t>
                </a:r>
                <a:r>
                  <a:rPr lang="cs-CZ" sz="3000" i="1" dirty="0">
                    <a:latin typeface="Book Antiqua" pitchFamily="18" charset="0"/>
                  </a:rPr>
                  <a:t> </a:t>
                </a:r>
                <a:r>
                  <a:rPr lang="cs-CZ" sz="3000" dirty="0" smtClean="0">
                    <a:latin typeface="Book Antiqua" pitchFamily="18" charset="0"/>
                  </a:rPr>
                  <a:t>(</a:t>
                </a:r>
                <a:r>
                  <a:rPr lang="cs-CZ" sz="3000" i="1" dirty="0" smtClean="0">
                    <a:latin typeface="Book Antiqua" pitchFamily="18" charset="0"/>
                  </a:rPr>
                  <a:t>x</a:t>
                </a:r>
                <a:r>
                  <a:rPr lang="cs-CZ" sz="3000" baseline="-25000" dirty="0" smtClean="0">
                    <a:latin typeface="Book Antiqua" pitchFamily="18" charset="0"/>
                  </a:rPr>
                  <a:t>0</a:t>
                </a:r>
                <a:r>
                  <a:rPr lang="en-GB" sz="3000" i="1" dirty="0" smtClean="0">
                    <a:latin typeface="Book Antiqua" pitchFamily="18" charset="0"/>
                  </a:rPr>
                  <a:t> </a:t>
                </a:r>
                <a:r>
                  <a:rPr lang="en-GB" sz="3000" i="1" dirty="0">
                    <a:latin typeface="Book Antiqua" pitchFamily="18" charset="0"/>
                  </a:rPr>
                  <a:t>–</a:t>
                </a:r>
                <a:r>
                  <a:rPr lang="cs-CZ" sz="3000" i="1" dirty="0">
                    <a:latin typeface="Book Antiqua" pitchFamily="18" charset="0"/>
                  </a:rPr>
                  <a:t>  </a:t>
                </a:r>
                <a:r>
                  <a:rPr lang="el-GR" sz="3000" i="1" dirty="0">
                    <a:latin typeface="Book Antiqua" pitchFamily="18" charset="0"/>
                  </a:rPr>
                  <a:t>β</a:t>
                </a:r>
                <a:r>
                  <a:rPr lang="cs-CZ" sz="3000" i="1" dirty="0" smtClean="0">
                    <a:latin typeface="Book Antiqua" pitchFamily="18" charset="0"/>
                  </a:rPr>
                  <a:t> </a:t>
                </a:r>
                <a:r>
                  <a:rPr lang="en-GB" sz="3000" i="1" dirty="0">
                    <a:latin typeface="Book Antiqua" pitchFamily="18" charset="0"/>
                  </a:rPr>
                  <a:t>x</a:t>
                </a:r>
                <a:r>
                  <a:rPr lang="cs-CZ" sz="3000" dirty="0" smtClean="0">
                    <a:latin typeface="Book Antiqua" pitchFamily="18" charset="0"/>
                  </a:rPr>
                  <a:t>)</a:t>
                </a:r>
                <a:r>
                  <a:rPr lang="cs-CZ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cs-CZ" sz="3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	</a:t>
                </a:r>
                <a:r>
                  <a:rPr lang="cs-CZ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 </a:t>
                </a:r>
                <a:r>
                  <a:rPr lang="cs-CZ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označením </a:t>
                </a:r>
                <a:r>
                  <a:rPr lang="el-GR" sz="2400" i="1" dirty="0" smtClean="0">
                    <a:latin typeface="Book Antiqua" pitchFamily="18" charset="0"/>
                  </a:rPr>
                  <a:t>γ</a:t>
                </a:r>
                <a:r>
                  <a:rPr lang="cs-CZ" sz="2400" baseline="-25000" dirty="0" smtClean="0">
                    <a:latin typeface="Book Antiqua" pitchFamily="18" charset="0"/>
                  </a:rPr>
                  <a:t> </a:t>
                </a:r>
                <a:r>
                  <a:rPr lang="cs-CZ" sz="2400" i="1" dirty="0">
                    <a:latin typeface="Book Antiqua" pitchFamily="18" charset="0"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cs-CZ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cs-CZ" sz="2400" i="1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sSup>
                              <m:sSupPr>
                                <m:ctrlPr>
                                  <a:rPr lang="cs-CZ" sz="24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l-GR" sz="2400" i="1" dirty="0">
                                    <a:latin typeface="Book Antiqua" pitchFamily="18" charset="0"/>
                                  </a:rPr>
                                  <m:t>β</m:t>
                                </m:r>
                              </m:e>
                              <m:sup>
                                <m:r>
                                  <a:rPr lang="cs-CZ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cs-CZ" sz="3000" dirty="0">
                    <a:latin typeface="Book Antiqua" pitchFamily="18" charset="0"/>
                  </a:rPr>
                  <a:t/>
                </a:r>
                <a:br>
                  <a:rPr lang="cs-CZ" sz="3000" dirty="0">
                    <a:latin typeface="Book Antiqua" pitchFamily="18" charset="0"/>
                  </a:rPr>
                </a:br>
                <a:endParaRPr lang="en-GB" sz="3000" dirty="0">
                  <a:latin typeface="Book Antiqua" pitchFamily="18" charset="0"/>
                </a:endParaRPr>
              </a:p>
            </p:txBody>
          </p:sp>
        </mc:Choice>
        <mc:Fallback xmlns="">
          <p:sp>
            <p:nvSpPr>
              <p:cNvPr id="9" name="Zástupný symbol pro obsah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3212" y="5392763"/>
                <a:ext cx="8713788" cy="1780393"/>
              </a:xfrm>
              <a:prstGeom prst="rect">
                <a:avLst/>
              </a:prstGeom>
              <a:blipFill rotWithShape="0">
                <a:blip r:embed="rId3"/>
                <a:stretch>
                  <a:fillRect l="-1679" t="-684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Zástupný symbol pro obsah 2"/>
          <p:cNvSpPr>
            <a:spLocks/>
          </p:cNvSpPr>
          <p:nvPr/>
        </p:nvSpPr>
        <p:spPr bwMode="auto">
          <a:xfrm>
            <a:off x="244767" y="4754673"/>
            <a:ext cx="6807337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</a:pPr>
            <a:r>
              <a:rPr lang="cs-CZ" sz="3600" b="1" i="1" dirty="0" smtClean="0">
                <a:solidFill>
                  <a:srgbClr val="CC0000"/>
                </a:solidFill>
                <a:latin typeface="Book Antiqua" pitchFamily="18" charset="0"/>
              </a:rPr>
              <a:t>Relativisticky – </a:t>
            </a:r>
            <a:r>
              <a:rPr lang="cs-CZ" sz="3600" b="1" i="1" dirty="0" err="1" smtClean="0">
                <a:solidFill>
                  <a:srgbClr val="CC0000"/>
                </a:solidFill>
                <a:latin typeface="Book Antiqua" pitchFamily="18" charset="0"/>
              </a:rPr>
              <a:t>Lorentz</a:t>
            </a:r>
            <a:r>
              <a:rPr lang="cs-CZ" sz="3600" dirty="0" smtClean="0">
                <a:solidFill>
                  <a:srgbClr val="CC0000"/>
                </a:solidFill>
                <a:latin typeface="Book Antiqua" pitchFamily="18" charset="0"/>
              </a:rPr>
              <a:t>:</a:t>
            </a:r>
            <a:endParaRPr lang="cs-CZ" sz="3600" i="1" dirty="0">
              <a:solidFill>
                <a:srgbClr val="CC00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zápatí 4"/>
          <p:cNvSpPr txBox="1">
            <a:spLocks noGrp="1"/>
          </p:cNvSpPr>
          <p:nvPr/>
        </p:nvSpPr>
        <p:spPr>
          <a:xfrm>
            <a:off x="3581400" y="76200"/>
            <a:ext cx="28956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303213" y="404813"/>
            <a:ext cx="85534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sz="4000" b="1" i="1" dirty="0" smtClean="0">
                <a:latin typeface="Book Antiqua" pitchFamily="18" charset="0"/>
              </a:rPr>
              <a:t>Přechod mezi IS podle STR (</a:t>
            </a:r>
            <a:r>
              <a:rPr lang="cs-CZ" sz="4000" b="1" i="1" dirty="0" err="1" smtClean="0">
                <a:latin typeface="Book Antiqua" pitchFamily="18" charset="0"/>
              </a:rPr>
              <a:t>Lorentz</a:t>
            </a:r>
            <a:r>
              <a:rPr lang="cs-CZ" sz="4000" b="1" i="1" dirty="0" smtClean="0">
                <a:latin typeface="Book Antiqua" pitchFamily="18" charset="0"/>
              </a:rPr>
              <a:t>)</a:t>
            </a:r>
            <a:endParaRPr lang="en-US" sz="4000" i="1" dirty="0">
              <a:latin typeface="Book Antiqua" pitchFamily="18" charset="0"/>
            </a:endParaRPr>
          </a:p>
        </p:txBody>
      </p:sp>
      <p:sp>
        <p:nvSpPr>
          <p:cNvPr id="3" name="Zástupný symbol pro obsah 2"/>
          <p:cNvSpPr>
            <a:spLocks/>
          </p:cNvSpPr>
          <p:nvPr/>
        </p:nvSpPr>
        <p:spPr bwMode="auto">
          <a:xfrm>
            <a:off x="179388" y="1550988"/>
            <a:ext cx="8713787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</a:pPr>
            <a:r>
              <a:rPr lang="cs-CZ" sz="3600" b="1" i="1">
                <a:solidFill>
                  <a:srgbClr val="CC0000"/>
                </a:solidFill>
                <a:latin typeface="Book Antiqua" pitchFamily="18" charset="0"/>
              </a:rPr>
              <a:t>Lze dokázat, že to jinou trafo nejde</a:t>
            </a:r>
            <a:r>
              <a:rPr lang="cs-CZ" sz="3600">
                <a:solidFill>
                  <a:srgbClr val="CC0000"/>
                </a:solidFill>
                <a:latin typeface="Book Antiqua" pitchFamily="18" charset="0"/>
              </a:rPr>
              <a:t>:</a:t>
            </a:r>
            <a:endParaRPr lang="cs-CZ" sz="3600" i="1">
              <a:solidFill>
                <a:srgbClr val="CC0000"/>
              </a:solidFill>
              <a:latin typeface="Book Antiqua" pitchFamily="18" charset="0"/>
            </a:endParaRPr>
          </a:p>
        </p:txBody>
      </p:sp>
      <p:sp>
        <p:nvSpPr>
          <p:cNvPr id="2" name="Zástupný symbol pro obsah 2"/>
          <p:cNvSpPr>
            <a:spLocks/>
          </p:cNvSpPr>
          <p:nvPr/>
        </p:nvSpPr>
        <p:spPr bwMode="auto">
          <a:xfrm>
            <a:off x="215106" y="3972636"/>
            <a:ext cx="8713788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</a:pPr>
            <a:r>
              <a:rPr lang="cs-CZ" sz="3000" i="1" dirty="0">
                <a:latin typeface="Book Antiqua" pitchFamily="18" charset="0"/>
              </a:rPr>
              <a:t>				</a:t>
            </a:r>
            <a:r>
              <a:rPr lang="en-GB" sz="3000" dirty="0">
                <a:latin typeface="Book Antiqua" pitchFamily="18" charset="0"/>
              </a:rPr>
              <a:t>		</a:t>
            </a:r>
            <a:r>
              <a:rPr lang="en-GB" sz="3000" dirty="0">
                <a:solidFill>
                  <a:schemeClr val="hlink"/>
                </a:solidFill>
                <a:latin typeface="Book Antiqua" pitchFamily="18" charset="0"/>
              </a:rPr>
              <a:t> </a:t>
            </a:r>
            <a:r>
              <a:rPr lang="en-GB" sz="3000" i="1" dirty="0">
                <a:latin typeface="Book Antiqua" pitchFamily="18" charset="0"/>
              </a:rPr>
              <a:t>x’</a:t>
            </a:r>
            <a:r>
              <a:rPr lang="cs-CZ" sz="3000" i="1" dirty="0">
                <a:latin typeface="Book Antiqua" pitchFamily="18" charset="0"/>
              </a:rPr>
              <a:t>  = </a:t>
            </a:r>
            <a:r>
              <a:rPr lang="el-GR" sz="3000" i="1" dirty="0">
                <a:solidFill>
                  <a:srgbClr val="CC0000"/>
                </a:solidFill>
                <a:latin typeface="Book Antiqua" pitchFamily="18" charset="0"/>
              </a:rPr>
              <a:t>γ</a:t>
            </a:r>
            <a:r>
              <a:rPr lang="cs-CZ" sz="3000" i="1" dirty="0">
                <a:latin typeface="Book Antiqua" pitchFamily="18" charset="0"/>
              </a:rPr>
              <a:t> </a:t>
            </a:r>
            <a:r>
              <a:rPr lang="cs-CZ" sz="3000" dirty="0">
                <a:latin typeface="Book Antiqua" pitchFamily="18" charset="0"/>
              </a:rPr>
              <a:t>(</a:t>
            </a:r>
            <a:r>
              <a:rPr lang="en-GB" sz="3000" i="1" dirty="0">
                <a:latin typeface="Book Antiqua" pitchFamily="18" charset="0"/>
              </a:rPr>
              <a:t>x </a:t>
            </a:r>
            <a:r>
              <a:rPr lang="cs-CZ" sz="3000" i="1" dirty="0">
                <a:latin typeface="Book Antiqua" pitchFamily="18" charset="0"/>
              </a:rPr>
              <a:t>  </a:t>
            </a:r>
            <a:r>
              <a:rPr lang="en-GB" sz="3000" i="1" dirty="0">
                <a:latin typeface="Book Antiqua" pitchFamily="18" charset="0"/>
              </a:rPr>
              <a:t>–</a:t>
            </a:r>
            <a:r>
              <a:rPr lang="cs-CZ" sz="3000" i="1" dirty="0">
                <a:latin typeface="Book Antiqua" pitchFamily="18" charset="0"/>
              </a:rPr>
              <a:t> </a:t>
            </a:r>
            <a:r>
              <a:rPr lang="en-GB" sz="3000" i="1" dirty="0">
                <a:latin typeface="Book Antiqua" pitchFamily="18" charset="0"/>
              </a:rPr>
              <a:t> </a:t>
            </a:r>
            <a:r>
              <a:rPr lang="cs-CZ" sz="3000" i="1" dirty="0">
                <a:solidFill>
                  <a:srgbClr val="CC0000"/>
                </a:solidFill>
                <a:latin typeface="Book Antiqua" pitchFamily="18" charset="0"/>
              </a:rPr>
              <a:t>B</a:t>
            </a:r>
            <a:r>
              <a:rPr lang="en-GB" sz="3000" i="1" dirty="0">
                <a:latin typeface="Book Antiqua" pitchFamily="18" charset="0"/>
              </a:rPr>
              <a:t> </a:t>
            </a:r>
            <a:r>
              <a:rPr lang="cs-CZ" sz="3000" i="1" dirty="0">
                <a:latin typeface="Book Antiqua" pitchFamily="18" charset="0"/>
              </a:rPr>
              <a:t>x</a:t>
            </a:r>
            <a:r>
              <a:rPr lang="cs-CZ" sz="3000" baseline="-25000" dirty="0">
                <a:latin typeface="Book Antiqua" pitchFamily="18" charset="0"/>
              </a:rPr>
              <a:t>0</a:t>
            </a:r>
            <a:r>
              <a:rPr lang="cs-CZ" sz="3000" dirty="0">
                <a:latin typeface="Book Antiqua" pitchFamily="18" charset="0"/>
              </a:rPr>
              <a:t>)</a:t>
            </a:r>
            <a:br>
              <a:rPr lang="cs-CZ" sz="3000" dirty="0">
                <a:latin typeface="Book Antiqua" pitchFamily="18" charset="0"/>
              </a:rPr>
            </a:br>
            <a:r>
              <a:rPr lang="cs-CZ" sz="3000" dirty="0">
                <a:latin typeface="Book Antiqua" pitchFamily="18" charset="0"/>
              </a:rPr>
              <a:t>					</a:t>
            </a:r>
            <a:r>
              <a:rPr lang="cs-CZ" sz="3000" i="1" dirty="0">
                <a:latin typeface="Book Antiqua" pitchFamily="18" charset="0"/>
              </a:rPr>
              <a:t>x</a:t>
            </a:r>
            <a:r>
              <a:rPr lang="cs-CZ" sz="3000" baseline="-25000" dirty="0">
                <a:latin typeface="Book Antiqua" pitchFamily="18" charset="0"/>
              </a:rPr>
              <a:t>0</a:t>
            </a:r>
            <a:r>
              <a:rPr lang="en-GB" sz="3000" i="1" dirty="0">
                <a:latin typeface="Book Antiqua" pitchFamily="18" charset="0"/>
              </a:rPr>
              <a:t>’</a:t>
            </a:r>
            <a:r>
              <a:rPr lang="cs-CZ" sz="3000" i="1" dirty="0">
                <a:latin typeface="Book Antiqua" pitchFamily="18" charset="0"/>
              </a:rPr>
              <a:t> = </a:t>
            </a:r>
            <a:r>
              <a:rPr lang="el-GR" sz="3000" i="1" dirty="0">
                <a:solidFill>
                  <a:srgbClr val="CC0000"/>
                </a:solidFill>
                <a:latin typeface="Book Antiqua" pitchFamily="18" charset="0"/>
              </a:rPr>
              <a:t>γ</a:t>
            </a:r>
            <a:r>
              <a:rPr lang="cs-CZ" sz="3000" i="1" dirty="0">
                <a:latin typeface="Book Antiqua" pitchFamily="18" charset="0"/>
              </a:rPr>
              <a:t> </a:t>
            </a:r>
            <a:r>
              <a:rPr lang="cs-CZ" sz="3000" dirty="0">
                <a:latin typeface="Book Antiqua" pitchFamily="18" charset="0"/>
              </a:rPr>
              <a:t>(</a:t>
            </a:r>
            <a:r>
              <a:rPr lang="cs-CZ" sz="3000" dirty="0">
                <a:solidFill>
                  <a:srgbClr val="CC0000"/>
                </a:solidFill>
                <a:latin typeface="Book Antiqua" pitchFamily="18" charset="0"/>
              </a:rPr>
              <a:t>C</a:t>
            </a:r>
            <a:r>
              <a:rPr lang="cs-CZ" sz="3000" dirty="0">
                <a:latin typeface="Book Antiqua" pitchFamily="18" charset="0"/>
              </a:rPr>
              <a:t> </a:t>
            </a:r>
            <a:r>
              <a:rPr lang="cs-CZ" sz="3000" i="1" dirty="0">
                <a:latin typeface="Book Antiqua" pitchFamily="18" charset="0"/>
              </a:rPr>
              <a:t>x</a:t>
            </a:r>
            <a:r>
              <a:rPr lang="cs-CZ" sz="3000" baseline="-25000" dirty="0">
                <a:latin typeface="Book Antiqua" pitchFamily="18" charset="0"/>
              </a:rPr>
              <a:t>0</a:t>
            </a:r>
            <a:r>
              <a:rPr lang="en-GB" sz="3000" i="1" dirty="0">
                <a:latin typeface="Book Antiqua" pitchFamily="18" charset="0"/>
              </a:rPr>
              <a:t> –</a:t>
            </a:r>
            <a:r>
              <a:rPr lang="cs-CZ" sz="3000" i="1" dirty="0">
                <a:latin typeface="Book Antiqua" pitchFamily="18" charset="0"/>
              </a:rPr>
              <a:t>  </a:t>
            </a:r>
            <a:r>
              <a:rPr lang="cs-CZ" sz="3000" i="1" dirty="0">
                <a:solidFill>
                  <a:srgbClr val="CC0000"/>
                </a:solidFill>
                <a:latin typeface="Book Antiqua" pitchFamily="18" charset="0"/>
              </a:rPr>
              <a:t>D</a:t>
            </a:r>
            <a:r>
              <a:rPr lang="cs-CZ" sz="3000" i="1" dirty="0">
                <a:latin typeface="Book Antiqua" pitchFamily="18" charset="0"/>
              </a:rPr>
              <a:t> </a:t>
            </a:r>
            <a:r>
              <a:rPr lang="en-GB" sz="3000" i="1" dirty="0">
                <a:latin typeface="Book Antiqua" pitchFamily="18" charset="0"/>
              </a:rPr>
              <a:t>x</a:t>
            </a:r>
            <a:r>
              <a:rPr lang="cs-CZ" sz="3000" dirty="0">
                <a:latin typeface="Book Antiqua" pitchFamily="18" charset="0"/>
              </a:rPr>
              <a:t>)</a:t>
            </a:r>
            <a:br>
              <a:rPr lang="cs-CZ" sz="3000" dirty="0">
                <a:latin typeface="Book Antiqua" pitchFamily="18" charset="0"/>
              </a:rPr>
            </a:br>
            <a:endParaRPr lang="en-GB" sz="3000" dirty="0"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</a:pPr>
            <a:r>
              <a:rPr lang="cs-CZ" sz="3000" dirty="0">
                <a:latin typeface="Book Antiqua" pitchFamily="18" charset="0"/>
              </a:rPr>
              <a:t>2) Najdeme potřebné 4 parametry </a:t>
            </a:r>
            <a:r>
              <a:rPr lang="el-GR" sz="3000" i="1" dirty="0">
                <a:solidFill>
                  <a:schemeClr val="hlink"/>
                </a:solidFill>
                <a:latin typeface="Book Antiqua" pitchFamily="18" charset="0"/>
              </a:rPr>
              <a:t>γ</a:t>
            </a:r>
            <a:r>
              <a:rPr lang="cs-CZ" sz="3000" i="1" dirty="0">
                <a:solidFill>
                  <a:schemeClr val="hlink"/>
                </a:solidFill>
                <a:latin typeface="Book Antiqua" pitchFamily="18" charset="0"/>
              </a:rPr>
              <a:t>, B, C, D</a:t>
            </a:r>
            <a:r>
              <a:rPr lang="cs-CZ" sz="3000" i="1" dirty="0">
                <a:latin typeface="Book Antiqua" pitchFamily="18" charset="0"/>
              </a:rPr>
              <a:t> </a:t>
            </a:r>
            <a:br>
              <a:rPr lang="cs-CZ" sz="3000" i="1" dirty="0">
                <a:latin typeface="Book Antiqua" pitchFamily="18" charset="0"/>
              </a:rPr>
            </a:br>
            <a:r>
              <a:rPr lang="cs-CZ" sz="3000" dirty="0">
                <a:latin typeface="Book Antiqua" pitchFamily="18" charset="0"/>
              </a:rPr>
              <a:t>ze 4 „přirozených“ podmínek </a:t>
            </a:r>
            <a:r>
              <a:rPr lang="cs-CZ" sz="3000" dirty="0">
                <a:solidFill>
                  <a:srgbClr val="CC0000"/>
                </a:solidFill>
                <a:latin typeface="Book Antiqua" pitchFamily="18" charset="0"/>
              </a:rPr>
              <a:t>.</a:t>
            </a:r>
          </a:p>
        </p:txBody>
      </p:sp>
      <p:sp>
        <p:nvSpPr>
          <p:cNvPr id="6" name="Zástupný symbol pro obsah 2"/>
          <p:cNvSpPr>
            <a:spLocks/>
          </p:cNvSpPr>
          <p:nvPr/>
        </p:nvSpPr>
        <p:spPr bwMode="auto">
          <a:xfrm>
            <a:off x="0" y="2349500"/>
            <a:ext cx="9144000" cy="143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</a:pPr>
            <a:r>
              <a:rPr lang="cs-CZ" sz="3000" dirty="0">
                <a:solidFill>
                  <a:schemeClr val="tx2"/>
                </a:solidFill>
                <a:latin typeface="Book Antiqua" pitchFamily="18" charset="0"/>
              </a:rPr>
              <a:t>1) Aby </a:t>
            </a:r>
            <a:r>
              <a:rPr lang="cs-CZ" sz="3000" dirty="0" smtClean="0">
                <a:solidFill>
                  <a:schemeClr val="tx2"/>
                </a:solidFill>
                <a:latin typeface="Book Antiqua" pitchFamily="18" charset="0"/>
              </a:rPr>
              <a:t>každý</a:t>
            </a:r>
            <a:r>
              <a:rPr lang="en-US" sz="3000" dirty="0" smtClean="0">
                <a:solidFill>
                  <a:schemeClr val="tx2"/>
                </a:solidFill>
                <a:latin typeface="Book Antiqua" pitchFamily="18" charset="0"/>
              </a:rPr>
              <a:t> </a:t>
            </a:r>
            <a:r>
              <a:rPr lang="cs-CZ" sz="3000" dirty="0" smtClean="0">
                <a:solidFill>
                  <a:schemeClr val="tx2"/>
                </a:solidFill>
                <a:latin typeface="Book Antiqua" pitchFamily="18" charset="0"/>
              </a:rPr>
              <a:t>rovnoměrný </a:t>
            </a:r>
            <a:r>
              <a:rPr lang="cs-CZ" sz="3000" dirty="0">
                <a:solidFill>
                  <a:schemeClr val="tx2"/>
                </a:solidFill>
                <a:latin typeface="Book Antiqua" pitchFamily="18" charset="0"/>
              </a:rPr>
              <a:t>přímočarý pohyb  přešel opět v rovnoměrný přímočarý pohyb, musí být transformace lineární. </a:t>
            </a:r>
          </a:p>
        </p:txBody>
      </p:sp>
      <p:sp>
        <p:nvSpPr>
          <p:cNvPr id="10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29.3.2021 - U3V </a:t>
            </a:r>
            <a:r>
              <a:rPr lang="cs-CZ" sz="1200" dirty="0" err="1" smtClean="0">
                <a:solidFill>
                  <a:srgbClr val="D38E27"/>
                </a:solidFill>
              </a:rPr>
              <a:t>Rel</a:t>
            </a:r>
            <a:r>
              <a:rPr lang="cs-CZ" sz="1200" dirty="0" smtClean="0">
                <a:solidFill>
                  <a:srgbClr val="D38E27"/>
                </a:solidFill>
              </a:rPr>
              <a:t>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  <p:sp>
        <p:nvSpPr>
          <p:cNvPr id="11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42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3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zápatí 4"/>
          <p:cNvSpPr txBox="1">
            <a:spLocks noGrp="1"/>
          </p:cNvSpPr>
          <p:nvPr/>
        </p:nvSpPr>
        <p:spPr>
          <a:xfrm>
            <a:off x="3581400" y="76200"/>
            <a:ext cx="28956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557213" y="404813"/>
            <a:ext cx="47863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sz="4000" b="1" i="1">
                <a:latin typeface="Book Antiqua" pitchFamily="18" charset="0"/>
              </a:rPr>
              <a:t>Podmínky pro trafo</a:t>
            </a:r>
            <a:endParaRPr lang="en-US" sz="4000" i="1">
              <a:latin typeface="Book Antiqua" pitchFamily="18" charset="0"/>
            </a:endParaRPr>
          </a:p>
        </p:txBody>
      </p:sp>
      <p:sp>
        <p:nvSpPr>
          <p:cNvPr id="3" name="Zástupný symbol pro obsah 2"/>
          <p:cNvSpPr>
            <a:spLocks/>
          </p:cNvSpPr>
          <p:nvPr/>
        </p:nvSpPr>
        <p:spPr bwMode="auto">
          <a:xfrm>
            <a:off x="250825" y="4365625"/>
            <a:ext cx="8713788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</a:pPr>
            <a:r>
              <a:rPr lang="cs-CZ" sz="3000" i="1" dirty="0">
                <a:latin typeface="Book Antiqua" pitchFamily="18" charset="0"/>
              </a:rPr>
              <a:t>				</a:t>
            </a:r>
            <a:r>
              <a:rPr lang="en-GB" sz="3000" dirty="0">
                <a:latin typeface="Book Antiqua" pitchFamily="18" charset="0"/>
              </a:rPr>
              <a:t>		</a:t>
            </a:r>
            <a:r>
              <a:rPr lang="en-GB" sz="3000" dirty="0">
                <a:solidFill>
                  <a:schemeClr val="hlink"/>
                </a:solidFill>
                <a:latin typeface="Book Antiqua" pitchFamily="18" charset="0"/>
              </a:rPr>
              <a:t> </a:t>
            </a:r>
            <a:r>
              <a:rPr lang="en-GB" sz="3000" i="1" dirty="0">
                <a:latin typeface="Book Antiqua" pitchFamily="18" charset="0"/>
              </a:rPr>
              <a:t>x’</a:t>
            </a:r>
            <a:r>
              <a:rPr lang="cs-CZ" sz="3000" i="1" dirty="0">
                <a:latin typeface="Book Antiqua" pitchFamily="18" charset="0"/>
              </a:rPr>
              <a:t>  = </a:t>
            </a:r>
            <a:r>
              <a:rPr lang="el-GR" sz="3000" i="1" dirty="0">
                <a:solidFill>
                  <a:srgbClr val="CC0000"/>
                </a:solidFill>
                <a:latin typeface="Book Antiqua" pitchFamily="18" charset="0"/>
              </a:rPr>
              <a:t>γ</a:t>
            </a:r>
            <a:r>
              <a:rPr lang="cs-CZ" sz="3000" i="1" dirty="0">
                <a:latin typeface="Book Antiqua" pitchFamily="18" charset="0"/>
              </a:rPr>
              <a:t> </a:t>
            </a:r>
            <a:r>
              <a:rPr lang="cs-CZ" sz="3000" dirty="0">
                <a:latin typeface="Book Antiqua" pitchFamily="18" charset="0"/>
              </a:rPr>
              <a:t>(</a:t>
            </a:r>
            <a:r>
              <a:rPr lang="en-GB" sz="3000" i="1" dirty="0">
                <a:latin typeface="Book Antiqua" pitchFamily="18" charset="0"/>
              </a:rPr>
              <a:t>x </a:t>
            </a:r>
            <a:r>
              <a:rPr lang="cs-CZ" sz="3000" i="1" dirty="0">
                <a:latin typeface="Book Antiqua" pitchFamily="18" charset="0"/>
              </a:rPr>
              <a:t>  </a:t>
            </a:r>
            <a:r>
              <a:rPr lang="en-GB" sz="3000" i="1" dirty="0">
                <a:latin typeface="Book Antiqua" pitchFamily="18" charset="0"/>
              </a:rPr>
              <a:t>–</a:t>
            </a:r>
            <a:r>
              <a:rPr lang="cs-CZ" sz="3000" i="1" dirty="0">
                <a:latin typeface="Book Antiqua" pitchFamily="18" charset="0"/>
              </a:rPr>
              <a:t> </a:t>
            </a:r>
            <a:r>
              <a:rPr lang="en-GB" sz="3000" i="1" dirty="0">
                <a:latin typeface="Book Antiqua" pitchFamily="18" charset="0"/>
              </a:rPr>
              <a:t> </a:t>
            </a:r>
            <a:r>
              <a:rPr lang="cs-CZ" sz="3000" i="1" dirty="0">
                <a:solidFill>
                  <a:srgbClr val="CC0000"/>
                </a:solidFill>
                <a:latin typeface="Book Antiqua" pitchFamily="18" charset="0"/>
              </a:rPr>
              <a:t>B</a:t>
            </a:r>
            <a:r>
              <a:rPr lang="en-GB" sz="3000" i="1" dirty="0">
                <a:latin typeface="Book Antiqua" pitchFamily="18" charset="0"/>
              </a:rPr>
              <a:t> </a:t>
            </a:r>
            <a:r>
              <a:rPr lang="cs-CZ" sz="3000" i="1" dirty="0">
                <a:latin typeface="Book Antiqua" pitchFamily="18" charset="0"/>
              </a:rPr>
              <a:t>x</a:t>
            </a:r>
            <a:r>
              <a:rPr lang="cs-CZ" sz="3000" baseline="-25000" dirty="0">
                <a:latin typeface="Book Antiqua" pitchFamily="18" charset="0"/>
              </a:rPr>
              <a:t>0</a:t>
            </a:r>
            <a:r>
              <a:rPr lang="cs-CZ" sz="3000" dirty="0">
                <a:latin typeface="Book Antiqua" pitchFamily="18" charset="0"/>
              </a:rPr>
              <a:t>)</a:t>
            </a:r>
            <a:br>
              <a:rPr lang="cs-CZ" sz="3000" dirty="0">
                <a:latin typeface="Book Antiqua" pitchFamily="18" charset="0"/>
              </a:rPr>
            </a:br>
            <a:r>
              <a:rPr lang="cs-CZ" sz="3000" dirty="0">
                <a:latin typeface="Book Antiqua" pitchFamily="18" charset="0"/>
              </a:rPr>
              <a:t>					</a:t>
            </a:r>
            <a:r>
              <a:rPr lang="cs-CZ" sz="3000" i="1" dirty="0">
                <a:latin typeface="Book Antiqua" pitchFamily="18" charset="0"/>
              </a:rPr>
              <a:t>x</a:t>
            </a:r>
            <a:r>
              <a:rPr lang="cs-CZ" sz="3000" baseline="-25000" dirty="0">
                <a:latin typeface="Book Antiqua" pitchFamily="18" charset="0"/>
              </a:rPr>
              <a:t>0</a:t>
            </a:r>
            <a:r>
              <a:rPr lang="en-GB" sz="3000" i="1" dirty="0">
                <a:latin typeface="Book Antiqua" pitchFamily="18" charset="0"/>
              </a:rPr>
              <a:t>’</a:t>
            </a:r>
            <a:r>
              <a:rPr lang="cs-CZ" sz="3000" i="1" dirty="0">
                <a:latin typeface="Book Antiqua" pitchFamily="18" charset="0"/>
              </a:rPr>
              <a:t> = </a:t>
            </a:r>
            <a:r>
              <a:rPr lang="el-GR" sz="3000" i="1" dirty="0">
                <a:solidFill>
                  <a:srgbClr val="CC0000"/>
                </a:solidFill>
                <a:latin typeface="Book Antiqua" pitchFamily="18" charset="0"/>
              </a:rPr>
              <a:t>γ</a:t>
            </a:r>
            <a:r>
              <a:rPr lang="cs-CZ" sz="3000" i="1" dirty="0">
                <a:latin typeface="Book Antiqua" pitchFamily="18" charset="0"/>
              </a:rPr>
              <a:t> </a:t>
            </a:r>
            <a:r>
              <a:rPr lang="cs-CZ" sz="3000" dirty="0">
                <a:latin typeface="Book Antiqua" pitchFamily="18" charset="0"/>
              </a:rPr>
              <a:t>(</a:t>
            </a:r>
            <a:r>
              <a:rPr lang="cs-CZ" sz="3000" i="1" dirty="0">
                <a:solidFill>
                  <a:srgbClr val="CC0000"/>
                </a:solidFill>
                <a:latin typeface="Book Antiqua" pitchFamily="18" charset="0"/>
              </a:rPr>
              <a:t>C</a:t>
            </a:r>
            <a:r>
              <a:rPr lang="cs-CZ" sz="3000" dirty="0">
                <a:latin typeface="Book Antiqua" pitchFamily="18" charset="0"/>
              </a:rPr>
              <a:t> </a:t>
            </a:r>
            <a:r>
              <a:rPr lang="cs-CZ" sz="3000" i="1" dirty="0">
                <a:latin typeface="Book Antiqua" pitchFamily="18" charset="0"/>
              </a:rPr>
              <a:t>x</a:t>
            </a:r>
            <a:r>
              <a:rPr lang="cs-CZ" sz="3000" baseline="-25000" dirty="0">
                <a:latin typeface="Book Antiqua" pitchFamily="18" charset="0"/>
              </a:rPr>
              <a:t>0</a:t>
            </a:r>
            <a:r>
              <a:rPr lang="en-GB" sz="3000" i="1" dirty="0">
                <a:latin typeface="Book Antiqua" pitchFamily="18" charset="0"/>
              </a:rPr>
              <a:t> –</a:t>
            </a:r>
            <a:r>
              <a:rPr lang="cs-CZ" sz="3000" i="1" dirty="0">
                <a:latin typeface="Book Antiqua" pitchFamily="18" charset="0"/>
              </a:rPr>
              <a:t>  </a:t>
            </a:r>
            <a:r>
              <a:rPr lang="cs-CZ" sz="3000" i="1" dirty="0">
                <a:solidFill>
                  <a:srgbClr val="CC0000"/>
                </a:solidFill>
                <a:latin typeface="Book Antiqua" pitchFamily="18" charset="0"/>
              </a:rPr>
              <a:t>D</a:t>
            </a:r>
            <a:r>
              <a:rPr lang="cs-CZ" sz="3000" i="1" dirty="0">
                <a:latin typeface="Book Antiqua" pitchFamily="18" charset="0"/>
              </a:rPr>
              <a:t> </a:t>
            </a:r>
            <a:r>
              <a:rPr lang="en-GB" sz="3000" i="1" dirty="0">
                <a:latin typeface="Book Antiqua" pitchFamily="18" charset="0"/>
              </a:rPr>
              <a:t>x</a:t>
            </a:r>
            <a:r>
              <a:rPr lang="cs-CZ" sz="3000" dirty="0">
                <a:latin typeface="Book Antiqua" pitchFamily="18" charset="0"/>
              </a:rPr>
              <a:t>)</a:t>
            </a:r>
            <a:endParaRPr lang="en-GB" sz="3000" dirty="0">
              <a:latin typeface="Book Antiqua" pitchFamily="18" charset="0"/>
            </a:endParaRPr>
          </a:p>
        </p:txBody>
      </p:sp>
      <p:sp>
        <p:nvSpPr>
          <p:cNvPr id="2" name="Zástupný symbol pro obsah 2"/>
          <p:cNvSpPr>
            <a:spLocks/>
          </p:cNvSpPr>
          <p:nvPr/>
        </p:nvSpPr>
        <p:spPr bwMode="auto">
          <a:xfrm>
            <a:off x="85968" y="1397000"/>
            <a:ext cx="8627819" cy="2990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SzPct val="70000"/>
              <a:buFont typeface="+mj-lt"/>
              <a:buAutoNum type="arabicParenR"/>
            </a:pPr>
            <a:r>
              <a:rPr lang="cs-CZ" sz="3000" i="1" dirty="0">
                <a:latin typeface="Book Antiqua" pitchFamily="18" charset="0"/>
              </a:rPr>
              <a:t>S</a:t>
            </a:r>
            <a:r>
              <a:rPr lang="en-GB" sz="3000" i="1" dirty="0">
                <a:latin typeface="Book Antiqua" pitchFamily="18" charset="0"/>
              </a:rPr>
              <a:t>’</a:t>
            </a:r>
            <a:r>
              <a:rPr lang="cs-CZ" sz="3000" dirty="0">
                <a:latin typeface="Book Antiqua" pitchFamily="18" charset="0"/>
              </a:rPr>
              <a:t> má vůči </a:t>
            </a:r>
            <a:r>
              <a:rPr lang="cs-CZ" sz="3000" i="1" dirty="0">
                <a:latin typeface="Book Antiqua" pitchFamily="18" charset="0"/>
              </a:rPr>
              <a:t>S </a:t>
            </a:r>
            <a:r>
              <a:rPr lang="cs-CZ" sz="3000" dirty="0">
                <a:latin typeface="Book Antiqua" pitchFamily="18" charset="0"/>
              </a:rPr>
              <a:t>rychlost </a:t>
            </a:r>
            <a:r>
              <a:rPr lang="cs-CZ" sz="3000" i="1" dirty="0">
                <a:latin typeface="Book Antiqua" pitchFamily="18" charset="0"/>
              </a:rPr>
              <a:t>V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SzPct val="70000"/>
              <a:buFont typeface="+mj-lt"/>
              <a:buAutoNum type="arabicParenR"/>
            </a:pPr>
            <a:r>
              <a:rPr lang="cs-CZ" sz="3000" i="1" dirty="0">
                <a:latin typeface="Book Antiqua" pitchFamily="18" charset="0"/>
              </a:rPr>
              <a:t>S</a:t>
            </a:r>
            <a:r>
              <a:rPr lang="cs-CZ" sz="3000" dirty="0">
                <a:latin typeface="Book Antiqua" pitchFamily="18" charset="0"/>
              </a:rPr>
              <a:t> má vůči </a:t>
            </a:r>
            <a:r>
              <a:rPr lang="cs-CZ" sz="3000" i="1" dirty="0">
                <a:latin typeface="Book Antiqua" pitchFamily="18" charset="0"/>
              </a:rPr>
              <a:t>S</a:t>
            </a:r>
            <a:r>
              <a:rPr lang="en-GB" sz="3000" i="1" dirty="0">
                <a:latin typeface="Book Antiqua" pitchFamily="18" charset="0"/>
              </a:rPr>
              <a:t>’</a:t>
            </a:r>
            <a:r>
              <a:rPr lang="cs-CZ" sz="3000" i="1" dirty="0">
                <a:latin typeface="Book Antiqua" pitchFamily="18" charset="0"/>
              </a:rPr>
              <a:t> </a:t>
            </a:r>
            <a:r>
              <a:rPr lang="cs-CZ" sz="3000" dirty="0">
                <a:latin typeface="Book Antiqua" pitchFamily="18" charset="0"/>
              </a:rPr>
              <a:t>rychlost –</a:t>
            </a:r>
            <a:r>
              <a:rPr lang="cs-CZ" sz="3000" i="1" dirty="0">
                <a:latin typeface="Book Antiqua" pitchFamily="18" charset="0"/>
              </a:rPr>
              <a:t>V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SzPct val="70000"/>
              <a:buFont typeface="+mj-lt"/>
              <a:buAutoNum type="arabicParenR"/>
            </a:pPr>
            <a:r>
              <a:rPr lang="cs-CZ" sz="3000" dirty="0">
                <a:latin typeface="Book Antiqua" pitchFamily="18" charset="0"/>
              </a:rPr>
              <a:t>Která rychlost</a:t>
            </a:r>
            <a:r>
              <a:rPr lang="cs-CZ" sz="3000" i="1" dirty="0">
                <a:latin typeface="Book Antiqua" pitchFamily="18" charset="0"/>
              </a:rPr>
              <a:t> </a:t>
            </a:r>
            <a:r>
              <a:rPr lang="en-US" sz="3000" i="1" dirty="0" smtClean="0">
                <a:latin typeface="Book Antiqua" pitchFamily="18" charset="0"/>
              </a:rPr>
              <a:t>w </a:t>
            </a:r>
            <a:r>
              <a:rPr lang="en-US" sz="3000" dirty="0" smtClean="0">
                <a:latin typeface="Book Antiqua" pitchFamily="18" charset="0"/>
              </a:rPr>
              <a:t>(</a:t>
            </a:r>
            <a:r>
              <a:rPr lang="en-US" sz="3000" i="1" dirty="0" smtClean="0">
                <a:latin typeface="Book Antiqua" pitchFamily="18" charset="0"/>
              </a:rPr>
              <a:t>= v/c</a:t>
            </a:r>
            <a:r>
              <a:rPr lang="en-US" sz="3000" baseline="-25000" dirty="0" smtClean="0">
                <a:latin typeface="Book Antiqua" pitchFamily="18" charset="0"/>
              </a:rPr>
              <a:t>0</a:t>
            </a:r>
            <a:r>
              <a:rPr lang="en-US" sz="3000" dirty="0" smtClean="0">
                <a:latin typeface="Book Antiqua" pitchFamily="18" charset="0"/>
              </a:rPr>
              <a:t>)</a:t>
            </a:r>
            <a:r>
              <a:rPr lang="cs-CZ" sz="3000" i="1" dirty="0" smtClean="0">
                <a:latin typeface="Book Antiqua" pitchFamily="18" charset="0"/>
              </a:rPr>
              <a:t> </a:t>
            </a:r>
            <a:r>
              <a:rPr lang="cs-CZ" sz="3000" dirty="0" smtClean="0">
                <a:latin typeface="Book Antiqua" pitchFamily="18" charset="0"/>
              </a:rPr>
              <a:t>se zachovává</a:t>
            </a:r>
            <a:r>
              <a:rPr lang="en-US" sz="3000" dirty="0" smtClean="0">
                <a:latin typeface="Book Antiqua" pitchFamily="18" charset="0"/>
              </a:rPr>
              <a:t>?</a:t>
            </a:r>
          </a:p>
          <a:p>
            <a:pPr marL="1066800" lvl="1" indent="-609600">
              <a:lnSpc>
                <a:spcPct val="90000"/>
              </a:lnSpc>
              <a:spcBef>
                <a:spcPct val="20000"/>
              </a:spcBef>
              <a:buSzPct val="70000"/>
              <a:buFont typeface="+mj-lt"/>
              <a:buAutoNum type="alphaLcPeriod"/>
            </a:pPr>
            <a:r>
              <a:rPr lang="en-US" sz="3000" i="1" dirty="0" smtClean="0">
                <a:latin typeface="Book Antiqua" pitchFamily="18" charset="0"/>
              </a:rPr>
              <a:t>w</a:t>
            </a:r>
            <a:r>
              <a:rPr lang="cs-CZ" sz="3000" dirty="0" smtClean="0">
                <a:latin typeface="Book Antiqua" pitchFamily="18" charset="0"/>
              </a:rPr>
              <a:t> </a:t>
            </a:r>
            <a:r>
              <a:rPr lang="cs-CZ" sz="3000" i="1" dirty="0">
                <a:latin typeface="Book Antiqua" pitchFamily="18" charset="0"/>
              </a:rPr>
              <a:t>= </a:t>
            </a:r>
            <a:r>
              <a:rPr lang="cs-CZ" sz="3000" i="1" dirty="0" smtClean="0">
                <a:latin typeface="Book Antiqua" pitchFamily="18" charset="0"/>
              </a:rPr>
              <a:t>∞ </a:t>
            </a:r>
            <a:r>
              <a:rPr lang="cs-CZ" sz="3000" dirty="0" smtClean="0">
                <a:latin typeface="Book Antiqua" pitchFamily="18" charset="0"/>
              </a:rPr>
              <a:t>(současnost):</a:t>
            </a:r>
            <a:r>
              <a:rPr lang="cs-CZ" sz="3000" i="1" dirty="0" smtClean="0">
                <a:latin typeface="Book Antiqua" pitchFamily="18" charset="0"/>
              </a:rPr>
              <a:t> 		</a:t>
            </a:r>
            <a:r>
              <a:rPr lang="cs-CZ" sz="3000" dirty="0" smtClean="0">
                <a:latin typeface="Book Antiqua" pitchFamily="18" charset="0"/>
              </a:rPr>
              <a:t>Galileo;</a:t>
            </a:r>
            <a:endParaRPr lang="en-US" sz="3000" dirty="0">
              <a:latin typeface="Book Antiqua" pitchFamily="18" charset="0"/>
            </a:endParaRPr>
          </a:p>
          <a:p>
            <a:pPr marL="1066800" lvl="1" indent="-609600">
              <a:lnSpc>
                <a:spcPct val="90000"/>
              </a:lnSpc>
              <a:spcBef>
                <a:spcPct val="20000"/>
              </a:spcBef>
              <a:buSzPct val="70000"/>
              <a:buFont typeface="+mj-lt"/>
              <a:buAutoNum type="alphaLcPeriod"/>
            </a:pPr>
            <a:r>
              <a:rPr lang="en-US" sz="3000" i="1" dirty="0" smtClean="0">
                <a:latin typeface="Book Antiqua" pitchFamily="18" charset="0"/>
              </a:rPr>
              <a:t>w</a:t>
            </a:r>
            <a:r>
              <a:rPr lang="cs-CZ" sz="3000" i="1" dirty="0" smtClean="0">
                <a:latin typeface="Book Antiqua" pitchFamily="18" charset="0"/>
              </a:rPr>
              <a:t> </a:t>
            </a:r>
            <a:r>
              <a:rPr lang="cs-CZ" sz="3000" i="1" dirty="0">
                <a:latin typeface="Book Antiqua" pitchFamily="18" charset="0"/>
              </a:rPr>
              <a:t>= </a:t>
            </a:r>
            <a:r>
              <a:rPr lang="cs-CZ" sz="3000" dirty="0" smtClean="0">
                <a:latin typeface="Book Antiqua" pitchFamily="18" charset="0"/>
              </a:rPr>
              <a:t>1</a:t>
            </a:r>
            <a:r>
              <a:rPr lang="cs-CZ" sz="3000" i="1" dirty="0" smtClean="0">
                <a:latin typeface="Book Antiqua" pitchFamily="18" charset="0"/>
              </a:rPr>
              <a:t> </a:t>
            </a:r>
            <a:r>
              <a:rPr lang="cs-CZ" sz="3000" dirty="0" smtClean="0">
                <a:latin typeface="Book Antiqua" pitchFamily="18" charset="0"/>
              </a:rPr>
              <a:t>(rychlost světla):	</a:t>
            </a:r>
            <a:r>
              <a:rPr lang="cs-CZ" sz="3000" dirty="0" err="1" smtClean="0">
                <a:latin typeface="Book Antiqua" pitchFamily="18" charset="0"/>
              </a:rPr>
              <a:t>Lorentz</a:t>
            </a:r>
            <a:r>
              <a:rPr lang="en-US" sz="3000" dirty="0" smtClean="0">
                <a:latin typeface="Book Antiqua" pitchFamily="18" charset="0"/>
              </a:rPr>
              <a:t>.</a:t>
            </a:r>
            <a:endParaRPr lang="cs-CZ" sz="3000" dirty="0"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SzPct val="70000"/>
              <a:buFont typeface="+mj-lt"/>
              <a:buAutoNum type="arabicParenR"/>
            </a:pPr>
            <a:r>
              <a:rPr lang="cs-CZ" sz="3000" dirty="0">
                <a:latin typeface="Book Antiqua" pitchFamily="18" charset="0"/>
              </a:rPr>
              <a:t>Zpětná </a:t>
            </a:r>
            <a:r>
              <a:rPr lang="cs-CZ" sz="3000" dirty="0" err="1">
                <a:latin typeface="Book Antiqua" pitchFamily="18" charset="0"/>
              </a:rPr>
              <a:t>trafo</a:t>
            </a:r>
            <a:r>
              <a:rPr lang="cs-CZ" sz="3000" dirty="0">
                <a:latin typeface="Book Antiqua" pitchFamily="18" charset="0"/>
              </a:rPr>
              <a:t> má tvar jako přímá s </a:t>
            </a:r>
            <a:r>
              <a:rPr lang="cs-CZ" sz="3000" i="1" dirty="0">
                <a:latin typeface="Book Antiqua" pitchFamily="18" charset="0"/>
              </a:rPr>
              <a:t>V↔</a:t>
            </a:r>
            <a:r>
              <a:rPr lang="cs-CZ" sz="3000" dirty="0">
                <a:latin typeface="Book Antiqua" pitchFamily="18" charset="0"/>
              </a:rPr>
              <a:t> –</a:t>
            </a:r>
            <a:r>
              <a:rPr lang="cs-CZ" sz="3000" i="1" dirty="0">
                <a:latin typeface="Book Antiqua" pitchFamily="18" charset="0"/>
              </a:rPr>
              <a:t>V</a:t>
            </a:r>
            <a:endParaRPr lang="cs-CZ" sz="3000" dirty="0"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AutoNum type="arabicParenR"/>
            </a:pPr>
            <a:endParaRPr lang="cs-CZ" sz="3000" i="1" dirty="0">
              <a:latin typeface="Book Antiqua" pitchFamily="18" charset="0"/>
            </a:endParaRPr>
          </a:p>
        </p:txBody>
      </p:sp>
      <p:sp>
        <p:nvSpPr>
          <p:cNvPr id="126985" name="Rectangle 9"/>
          <p:cNvSpPr>
            <a:spLocks noChangeArrowheads="1"/>
          </p:cNvSpPr>
          <p:nvPr/>
        </p:nvSpPr>
        <p:spPr bwMode="auto">
          <a:xfrm>
            <a:off x="4808537" y="4365561"/>
            <a:ext cx="3336925" cy="902008"/>
          </a:xfrm>
          <a:prstGeom prst="rect">
            <a:avLst/>
          </a:prstGeom>
          <a:solidFill>
            <a:schemeClr val="accent1">
              <a:alpha val="25098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29.3.2021 - U3V </a:t>
            </a:r>
            <a:r>
              <a:rPr lang="cs-CZ" sz="1200" dirty="0" err="1" smtClean="0">
                <a:solidFill>
                  <a:srgbClr val="D38E27"/>
                </a:solidFill>
              </a:rPr>
              <a:t>Rel</a:t>
            </a:r>
            <a:r>
              <a:rPr lang="cs-CZ" sz="1200" dirty="0" smtClean="0">
                <a:solidFill>
                  <a:srgbClr val="D38E27"/>
                </a:solidFill>
              </a:rPr>
              <a:t>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  <p:sp>
        <p:nvSpPr>
          <p:cNvPr id="10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43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26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250825" y="1268413"/>
            <a:ext cx="8642350" cy="1368425"/>
          </a:xfrm>
        </p:spPr>
        <p:txBody>
          <a:bodyPr>
            <a:normAutofit lnSpcReduction="10000"/>
          </a:bodyPr>
          <a:lstStyle/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  <a:defRPr/>
            </a:pPr>
            <a:r>
              <a:rPr 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S</a:t>
            </a:r>
            <a:r>
              <a:rPr lang="en-GB" sz="3000" b="1" i="1" dirty="0" smtClean="0">
                <a:solidFill>
                  <a:srgbClr val="CC0000"/>
                </a:solidFill>
                <a:latin typeface="Book Antiqua" pitchFamily="18" charset="0"/>
              </a:rPr>
              <a:t>’</a:t>
            </a:r>
            <a:r>
              <a:rPr 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 má vůči S rychlost </a:t>
            </a:r>
            <a:r>
              <a:rPr lang="el-GR" sz="3000" b="1" i="1" dirty="0" smtClean="0">
                <a:solidFill>
                  <a:srgbClr val="CC0000"/>
                </a:solidFill>
                <a:latin typeface="Book Antiqua" pitchFamily="18" charset="0"/>
              </a:rPr>
              <a:t>β</a:t>
            </a:r>
            <a:r>
              <a:rPr 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:</a:t>
            </a:r>
            <a:r>
              <a:rPr lang="cs-CZ" sz="3000" dirty="0" smtClean="0">
                <a:latin typeface="Book Antiqua" pitchFamily="18" charset="0"/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  <a:defRPr/>
            </a:pPr>
            <a:r>
              <a:rPr lang="cs-CZ" sz="3000" dirty="0" smtClean="0">
                <a:latin typeface="Book Antiqua" pitchFamily="18" charset="0"/>
              </a:rPr>
              <a:t>Počátek 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en-GB" sz="3000" i="1" dirty="0" smtClean="0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cs-CZ" sz="3000" dirty="0" smtClean="0">
                <a:solidFill>
                  <a:schemeClr val="tx1"/>
                </a:solidFill>
                <a:latin typeface="Book Antiqua" pitchFamily="18" charset="0"/>
              </a:rPr>
              <a:t>0 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ve všech časech x</a:t>
            </a:r>
            <a:r>
              <a:rPr lang="cs-CZ" sz="3000" baseline="-25000" dirty="0" smtClean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sz="3000" i="1" dirty="0" smtClean="0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vyhovuje podmínce</a:t>
            </a:r>
            <a:b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</a:b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sz="3000" i="1" dirty="0" smtClean="0">
                <a:solidFill>
                  <a:schemeClr val="tx1"/>
                </a:solidFill>
                <a:latin typeface="Book Antiqua" pitchFamily="18" charset="0"/>
              </a:rPr>
              <a:t>x 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 = V t = </a:t>
            </a:r>
            <a:r>
              <a:rPr lang="el-GR" sz="3000" i="1" dirty="0" smtClean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x</a:t>
            </a:r>
            <a:r>
              <a:rPr lang="cs-CZ" sz="3000" baseline="-25000" dirty="0" smtClean="0">
                <a:solidFill>
                  <a:schemeClr val="tx1"/>
                </a:solidFill>
                <a:latin typeface="Book Antiqua" pitchFamily="18" charset="0"/>
              </a:rPr>
              <a:t>0</a:t>
            </a:r>
          </a:p>
        </p:txBody>
      </p:sp>
      <p:sp>
        <p:nvSpPr>
          <p:cNvPr id="5" name="Zástupný symbol pro zápatí 4"/>
          <p:cNvSpPr txBox="1">
            <a:spLocks noGrp="1"/>
          </p:cNvSpPr>
          <p:nvPr/>
        </p:nvSpPr>
        <p:spPr>
          <a:xfrm>
            <a:off x="3581400" y="76200"/>
            <a:ext cx="28956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1767072E-B2E1-43B0-8CB9-72FAA95E8FE5}" type="slidenum">
              <a:rPr lang="cs-CZ" sz="1200">
                <a:solidFill>
                  <a:schemeClr val="accent1">
                    <a:shade val="75000"/>
                  </a:schemeClr>
                </a:solidFill>
                <a:cs typeface="+mn-cs"/>
              </a:rPr>
              <a:pPr algn="r">
                <a:defRPr/>
              </a:pPr>
              <a:t>44</a:t>
            </a:fld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30725" name="Text Box 6"/>
          <p:cNvSpPr txBox="1">
            <a:spLocks noChangeArrowheads="1"/>
          </p:cNvSpPr>
          <p:nvPr/>
        </p:nvSpPr>
        <p:spPr bwMode="auto">
          <a:xfrm>
            <a:off x="395288" y="449637"/>
            <a:ext cx="84248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4000" b="1" i="1">
                <a:solidFill>
                  <a:schemeClr val="tx1"/>
                </a:solidFill>
                <a:latin typeface="Book Antiqua" pitchFamily="18" charset="0"/>
              </a:rPr>
              <a:t>Lorentzova trafo (odvození, 1.krok)</a:t>
            </a:r>
            <a:endParaRPr lang="en-US" altLang="cs-CZ" sz="4000" i="1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2" name="Zástupný symbol pro obsah 2"/>
          <p:cNvSpPr>
            <a:spLocks/>
          </p:cNvSpPr>
          <p:nvPr/>
        </p:nvSpPr>
        <p:spPr bwMode="auto">
          <a:xfrm>
            <a:off x="158750" y="4101547"/>
            <a:ext cx="8701088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					</a:t>
            </a:r>
            <a:r>
              <a:rPr lang="en-GB" altLang="cs-CZ" sz="3000" dirty="0">
                <a:solidFill>
                  <a:schemeClr val="tx1"/>
                </a:solidFill>
                <a:latin typeface="Book Antiqua" pitchFamily="18" charset="0"/>
              </a:rPr>
              <a:t>	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x’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 = </a:t>
            </a:r>
            <a:r>
              <a:rPr lang="el-GR" altLang="cs-CZ" sz="3000" i="1" dirty="0">
                <a:solidFill>
                  <a:srgbClr val="CC0000"/>
                </a:solidFill>
                <a:latin typeface="Book Antiqua" pitchFamily="18" charset="0"/>
              </a:rPr>
              <a:t>γ</a:t>
            </a:r>
            <a:r>
              <a:rPr lang="cs-CZ" altLang="cs-CZ" sz="3000" i="1" dirty="0">
                <a:solidFill>
                  <a:srgbClr val="CC0000"/>
                </a:solidFill>
                <a:latin typeface="Book Antiqua" pitchFamily="18" charset="0"/>
              </a:rPr>
              <a:t> 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x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dirty="0">
                <a:solidFill>
                  <a:srgbClr val="009900"/>
                </a:solidFill>
                <a:latin typeface="Book Antiqua" pitchFamily="18" charset="0"/>
              </a:rPr>
              <a:t>B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 dirty="0">
                <a:solidFill>
                  <a:schemeClr val="hlink"/>
                </a:solidFill>
                <a:latin typeface="Book Antiqua" pitchFamily="18" charset="0"/>
              </a:rPr>
              <a:t> </a:t>
            </a:r>
            <a:r>
              <a:rPr lang="en-GB" altLang="cs-CZ" sz="3000" dirty="0">
                <a:solidFill>
                  <a:schemeClr val="tx1"/>
                </a:solidFill>
                <a:latin typeface="Book Antiqua" pitchFamily="18" charset="0"/>
              </a:rPr>
              <a:t/>
            </a:r>
            <a:br>
              <a:rPr lang="en-GB" altLang="cs-CZ" sz="3000" dirty="0">
                <a:solidFill>
                  <a:schemeClr val="tx1"/>
                </a:solidFill>
                <a:latin typeface="Book Antiqua" pitchFamily="18" charset="0"/>
              </a:rPr>
            </a:b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					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altLang="cs-CZ" sz="3000" i="1" dirty="0">
                <a:solidFill>
                  <a:srgbClr val="CC0000"/>
                </a:solidFill>
                <a:latin typeface="Book Antiqua" pitchFamily="18" charset="0"/>
              </a:rPr>
              <a:t>γ</a:t>
            </a:r>
            <a:r>
              <a:rPr lang="cs-CZ" altLang="cs-CZ" sz="3000" i="1" dirty="0">
                <a:solidFill>
                  <a:srgbClr val="CC0000"/>
                </a:solidFill>
                <a:latin typeface="Book Antiqua" pitchFamily="18" charset="0"/>
              </a:rPr>
              <a:t> 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3000" i="1" dirty="0">
                <a:solidFill>
                  <a:srgbClr val="CC0000"/>
                </a:solidFill>
                <a:latin typeface="Book Antiqua" pitchFamily="18" charset="0"/>
              </a:rPr>
              <a:t>C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 –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cs-CZ" altLang="cs-CZ" sz="3000" i="1" dirty="0">
                <a:solidFill>
                  <a:srgbClr val="CC0000"/>
                </a:solidFill>
                <a:latin typeface="Book Antiqua" pitchFamily="18" charset="0"/>
              </a:rPr>
              <a:t>D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b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</a:br>
            <a:endParaRPr lang="cs-CZ" altLang="cs-CZ" sz="30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6" name="Zástupný symbol pro obsah 2"/>
          <p:cNvSpPr>
            <a:spLocks/>
          </p:cNvSpPr>
          <p:nvPr/>
        </p:nvSpPr>
        <p:spPr bwMode="auto">
          <a:xfrm>
            <a:off x="179388" y="2708275"/>
            <a:ext cx="8964612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>
                <a:latin typeface="Book Antiqua" pitchFamily="18" charset="0"/>
              </a:rPr>
              <a:t>Odtud plyne </a:t>
            </a:r>
            <a:r>
              <a:rPr lang="cs-CZ" altLang="cs-CZ" sz="3000" i="1">
                <a:latin typeface="Book Antiqua" pitchFamily="18" charset="0"/>
              </a:rPr>
              <a:t>B</a:t>
            </a:r>
            <a:r>
              <a:rPr lang="cs-CZ" altLang="cs-CZ" sz="3000">
                <a:latin typeface="Book Antiqua" pitchFamily="18" charset="0"/>
              </a:rPr>
              <a:t> =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cs-CZ" altLang="cs-CZ" sz="3000">
                <a:latin typeface="Book Antiqua" pitchFamily="18" charset="0"/>
              </a:rPr>
              <a:t> (ostatní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, C, D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zatím libovolná)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.</a:t>
            </a:r>
          </a:p>
        </p:txBody>
      </p:sp>
      <p:sp>
        <p:nvSpPr>
          <p:cNvPr id="81930" name="Rectangle 10"/>
          <p:cNvSpPr>
            <a:spLocks noChangeArrowheads="1"/>
          </p:cNvSpPr>
          <p:nvPr/>
        </p:nvSpPr>
        <p:spPr bwMode="auto">
          <a:xfrm>
            <a:off x="4837044" y="4085951"/>
            <a:ext cx="3276600" cy="976313"/>
          </a:xfrm>
          <a:prstGeom prst="rect">
            <a:avLst/>
          </a:prstGeom>
          <a:solidFill>
            <a:schemeClr val="accent1">
              <a:alpha val="25098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cs-CZ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0" name="Zástupný symbol pro obsah 2"/>
          <p:cNvSpPr>
            <a:spLocks/>
          </p:cNvSpPr>
          <p:nvPr/>
        </p:nvSpPr>
        <p:spPr bwMode="auto">
          <a:xfrm>
            <a:off x="169103" y="4101994"/>
            <a:ext cx="8701088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	</a:t>
            </a:r>
            <a:r>
              <a:rPr lang="cs-CZ" altLang="cs-CZ" sz="3000" dirty="0">
                <a:solidFill>
                  <a:srgbClr val="009900"/>
                </a:solidFill>
                <a:latin typeface="Book Antiqua" pitchFamily="18" charset="0"/>
              </a:rPr>
              <a:t>0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 = 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x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dirty="0">
                <a:solidFill>
                  <a:srgbClr val="009900"/>
                </a:solidFill>
                <a:latin typeface="Book Antiqua" pitchFamily="18" charset="0"/>
              </a:rPr>
              <a:t>B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 dirty="0">
                <a:solidFill>
                  <a:schemeClr val="tx1"/>
                </a:solidFill>
                <a:latin typeface="Book Antiqua" pitchFamily="18" charset="0"/>
              </a:rPr>
              <a:t>		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x’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 = </a:t>
            </a:r>
            <a:r>
              <a:rPr lang="el-GR" altLang="cs-CZ" sz="3000" i="1" dirty="0">
                <a:solidFill>
                  <a:srgbClr val="CC0000"/>
                </a:solidFill>
                <a:latin typeface="Book Antiqua" pitchFamily="18" charset="0"/>
              </a:rPr>
              <a:t>γ</a:t>
            </a:r>
            <a:r>
              <a:rPr lang="cs-CZ" altLang="cs-CZ" sz="3000" i="1" dirty="0">
                <a:solidFill>
                  <a:srgbClr val="CC0000"/>
                </a:solidFill>
                <a:latin typeface="Book Antiqua" pitchFamily="18" charset="0"/>
              </a:rPr>
              <a:t> 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x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l-GR" altLang="cs-CZ" sz="3000" b="1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 dirty="0">
                <a:solidFill>
                  <a:schemeClr val="hlink"/>
                </a:solidFill>
                <a:latin typeface="Book Antiqua" pitchFamily="18" charset="0"/>
              </a:rPr>
              <a:t> </a:t>
            </a:r>
            <a:r>
              <a:rPr lang="en-GB" altLang="cs-CZ" sz="3000" dirty="0">
                <a:solidFill>
                  <a:schemeClr val="tx1"/>
                </a:solidFill>
                <a:latin typeface="Book Antiqua" pitchFamily="18" charset="0"/>
              </a:rPr>
              <a:t/>
            </a:r>
            <a:br>
              <a:rPr lang="en-GB" altLang="cs-CZ" sz="3000" dirty="0">
                <a:solidFill>
                  <a:schemeClr val="tx1"/>
                </a:solidFill>
                <a:latin typeface="Book Antiqua" pitchFamily="18" charset="0"/>
              </a:rPr>
            </a:b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i="1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C x</a:t>
            </a:r>
            <a:r>
              <a:rPr lang="cs-CZ" altLang="cs-CZ" sz="3000" i="1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 –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 D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	 x</a:t>
            </a:r>
            <a:r>
              <a:rPr lang="cs-CZ" altLang="cs-CZ" sz="3000" i="1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altLang="cs-CZ" sz="3000" i="1" dirty="0">
                <a:solidFill>
                  <a:srgbClr val="CC0000"/>
                </a:solidFill>
                <a:latin typeface="Book Antiqua" pitchFamily="18" charset="0"/>
              </a:rPr>
              <a:t>γ</a:t>
            </a:r>
            <a:r>
              <a:rPr lang="cs-CZ" altLang="cs-CZ" sz="3000" i="1" dirty="0">
                <a:solidFill>
                  <a:srgbClr val="CC0000"/>
                </a:solidFill>
                <a:latin typeface="Book Antiqua" pitchFamily="18" charset="0"/>
              </a:rPr>
              <a:t> 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3000" i="1" dirty="0">
                <a:solidFill>
                  <a:srgbClr val="CC0000"/>
                </a:solidFill>
                <a:latin typeface="Book Antiqua" pitchFamily="18" charset="0"/>
              </a:rPr>
              <a:t>C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x</a:t>
            </a:r>
            <a:r>
              <a:rPr lang="cs-CZ" altLang="cs-CZ" sz="3000" i="1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 –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cs-CZ" altLang="cs-CZ" sz="3000" i="1" dirty="0">
                <a:solidFill>
                  <a:srgbClr val="CC0000"/>
                </a:solidFill>
                <a:latin typeface="Book Antiqua" pitchFamily="18" charset="0"/>
              </a:rPr>
              <a:t>D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/>
            </a:r>
            <a:b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</a:br>
            <a:endParaRPr lang="cs-CZ" altLang="cs-CZ" sz="3000" i="1" dirty="0">
              <a:solidFill>
                <a:schemeClr val="tx1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Hledáme zbývající 3 parametry </a:t>
            </a:r>
            <a:r>
              <a:rPr lang="el-GR" altLang="cs-CZ" sz="3000" i="1" dirty="0">
                <a:solidFill>
                  <a:srgbClr val="CC0000"/>
                </a:solidFill>
                <a:latin typeface="Book Antiqua" pitchFamily="18" charset="0"/>
              </a:rPr>
              <a:t>γ</a:t>
            </a:r>
            <a:r>
              <a:rPr lang="cs-CZ" altLang="cs-CZ" sz="3000" i="1" dirty="0">
                <a:solidFill>
                  <a:srgbClr val="CC0000"/>
                </a:solidFill>
                <a:latin typeface="Book Antiqua" pitchFamily="18" charset="0"/>
              </a:rPr>
              <a:t>, C, D.</a:t>
            </a:r>
          </a:p>
        </p:txBody>
      </p:sp>
      <p:sp>
        <p:nvSpPr>
          <p:cNvPr id="11" name="Zástupný symbol pro obsah 2"/>
          <p:cNvSpPr>
            <a:spLocks/>
          </p:cNvSpPr>
          <p:nvPr/>
        </p:nvSpPr>
        <p:spPr bwMode="auto">
          <a:xfrm>
            <a:off x="69299" y="4101650"/>
            <a:ext cx="4443413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	</a:t>
            </a:r>
            <a:r>
              <a:rPr lang="cs-CZ" altLang="cs-CZ" sz="3000" i="1" dirty="0">
                <a:solidFill>
                  <a:srgbClr val="009900"/>
                </a:solidFill>
                <a:latin typeface="Book Antiqua" pitchFamily="18" charset="0"/>
              </a:rPr>
              <a:t> </a:t>
            </a:r>
            <a:r>
              <a:rPr lang="cs-CZ" altLang="cs-CZ" sz="3000" dirty="0">
                <a:solidFill>
                  <a:srgbClr val="009900"/>
                </a:solidFill>
                <a:latin typeface="Book Antiqua" pitchFamily="18" charset="0"/>
              </a:rPr>
              <a:t>0</a:t>
            </a:r>
            <a:r>
              <a:rPr lang="cs-CZ" altLang="cs-CZ" sz="3000" i="1" dirty="0">
                <a:solidFill>
                  <a:srgbClr val="009900"/>
                </a:solidFill>
                <a:latin typeface="Book Antiqua" pitchFamily="18" charset="0"/>
              </a:rPr>
              <a:t>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x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– </a:t>
            </a:r>
            <a:r>
              <a:rPr lang="cs-CZ" altLang="cs-CZ" sz="3000" i="1" dirty="0">
                <a:solidFill>
                  <a:srgbClr val="009900"/>
                </a:solidFill>
                <a:latin typeface="Book Antiqua" pitchFamily="18" charset="0"/>
              </a:rPr>
              <a:t>B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 dirty="0">
                <a:solidFill>
                  <a:schemeClr val="tx1"/>
                </a:solidFill>
                <a:latin typeface="Book Antiqua" pitchFamily="18" charset="0"/>
              </a:rPr>
              <a:t>	</a:t>
            </a:r>
            <a:endParaRPr lang="cs-CZ" altLang="cs-CZ" sz="3000" i="1" dirty="0">
              <a:solidFill>
                <a:srgbClr val="CC0000"/>
              </a:solidFill>
              <a:latin typeface="Book Antiqua" pitchFamily="18" charset="0"/>
            </a:endParaRPr>
          </a:p>
        </p:txBody>
      </p:sp>
      <p:sp>
        <p:nvSpPr>
          <p:cNvPr id="12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 -  </a:t>
            </a:r>
            <a:r>
              <a:rPr lang="cs-CZ" sz="1200" dirty="0" err="1" smtClean="0">
                <a:solidFill>
                  <a:srgbClr val="D38E27"/>
                </a:solidFill>
              </a:rPr>
              <a:t>FyM</a:t>
            </a:r>
            <a:r>
              <a:rPr lang="cs-CZ" sz="1200" dirty="0" smtClean="0">
                <a:solidFill>
                  <a:srgbClr val="D38E27"/>
                </a:solidFill>
              </a:rPr>
              <a:t> -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54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193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250825" y="1268413"/>
            <a:ext cx="8642350" cy="1368425"/>
          </a:xfrm>
        </p:spPr>
        <p:txBody>
          <a:bodyPr>
            <a:normAutofit lnSpcReduction="10000"/>
          </a:bodyPr>
          <a:lstStyle/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  <a:defRPr/>
            </a:pPr>
            <a:r>
              <a:rPr 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S má vůči S</a:t>
            </a:r>
            <a:r>
              <a:rPr lang="en-GB" sz="3000" b="1" i="1" dirty="0" smtClean="0">
                <a:solidFill>
                  <a:srgbClr val="CC0000"/>
                </a:solidFill>
                <a:latin typeface="Book Antiqua" pitchFamily="18" charset="0"/>
              </a:rPr>
              <a:t>’</a:t>
            </a:r>
            <a:r>
              <a:rPr 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 rychlost – </a:t>
            </a:r>
            <a:r>
              <a:rPr lang="el-GR" sz="3000" b="1" i="1" dirty="0" smtClean="0">
                <a:solidFill>
                  <a:srgbClr val="CC0000"/>
                </a:solidFill>
                <a:latin typeface="Book Antiqua" pitchFamily="18" charset="0"/>
              </a:rPr>
              <a:t>β</a:t>
            </a:r>
            <a:r>
              <a:rPr 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:</a:t>
            </a:r>
            <a:r>
              <a:rPr lang="cs-CZ" sz="3000" dirty="0" smtClean="0">
                <a:latin typeface="Book Antiqua" pitchFamily="18" charset="0"/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  <a:defRPr/>
            </a:pPr>
            <a:r>
              <a:rPr lang="cs-CZ" sz="3000" dirty="0" smtClean="0">
                <a:latin typeface="Book Antiqua" pitchFamily="18" charset="0"/>
              </a:rPr>
              <a:t>Počátek 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sz="3000" baseline="-25000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cs-CZ" sz="3000" dirty="0" smtClean="0">
                <a:solidFill>
                  <a:schemeClr val="tx1"/>
                </a:solidFill>
                <a:latin typeface="Book Antiqua" pitchFamily="18" charset="0"/>
              </a:rPr>
              <a:t>0 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ve všech časech x</a:t>
            </a:r>
            <a:r>
              <a:rPr lang="cs-CZ" sz="3000" baseline="-25000" dirty="0" smtClean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vyhovuje podmínce</a:t>
            </a:r>
            <a:b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</a:b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sz="3000" i="1" dirty="0" smtClean="0">
                <a:solidFill>
                  <a:schemeClr val="tx1"/>
                </a:solidFill>
                <a:latin typeface="Book Antiqua" pitchFamily="18" charset="0"/>
              </a:rPr>
              <a:t>x’ 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 = </a:t>
            </a:r>
            <a:r>
              <a:rPr lang="en-GB" sz="3000" i="1" dirty="0" smtClean="0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V t</a:t>
            </a:r>
            <a:r>
              <a:rPr lang="en-GB" sz="3000" i="1" dirty="0" smtClean="0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n-GB" sz="3000" i="1" dirty="0" smtClean="0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sz="3000" i="1" dirty="0" smtClean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x</a:t>
            </a:r>
            <a:r>
              <a:rPr lang="cs-CZ" sz="3000" baseline="-25000" dirty="0" smtClean="0">
                <a:solidFill>
                  <a:schemeClr val="tx1"/>
                </a:solidFill>
                <a:latin typeface="Book Antiqua" pitchFamily="18" charset="0"/>
              </a:rPr>
              <a:t>0 </a:t>
            </a:r>
            <a:r>
              <a:rPr lang="en-GB" sz="3000" i="1" dirty="0" smtClean="0">
                <a:solidFill>
                  <a:schemeClr val="tx1"/>
                </a:solidFill>
                <a:latin typeface="Book Antiqua" pitchFamily="18" charset="0"/>
              </a:rPr>
              <a:t>’</a:t>
            </a:r>
            <a:endParaRPr lang="cs-CZ" sz="3000" i="1" dirty="0" smtClean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5" name="Zástupný symbol pro zápatí 4"/>
          <p:cNvSpPr txBox="1">
            <a:spLocks noGrp="1"/>
          </p:cNvSpPr>
          <p:nvPr/>
        </p:nvSpPr>
        <p:spPr>
          <a:xfrm>
            <a:off x="3581400" y="76200"/>
            <a:ext cx="28956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3BDB9647-9D14-4943-BC6D-1D7DF9F96751}" type="slidenum">
              <a:rPr lang="cs-CZ" sz="1200">
                <a:solidFill>
                  <a:schemeClr val="accent1">
                    <a:shade val="75000"/>
                  </a:schemeClr>
                </a:solidFill>
                <a:cs typeface="+mn-cs"/>
              </a:rPr>
              <a:pPr algn="r">
                <a:defRPr/>
              </a:pPr>
              <a:t>45</a:t>
            </a:fld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31749" name="Text Box 6"/>
          <p:cNvSpPr txBox="1">
            <a:spLocks noChangeArrowheads="1"/>
          </p:cNvSpPr>
          <p:nvPr/>
        </p:nvSpPr>
        <p:spPr bwMode="auto">
          <a:xfrm>
            <a:off x="395288" y="404813"/>
            <a:ext cx="84248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4000" b="1" i="1">
                <a:solidFill>
                  <a:schemeClr val="tx1"/>
                </a:solidFill>
                <a:latin typeface="Book Antiqua" pitchFamily="18" charset="0"/>
              </a:rPr>
              <a:t>Lorentzova trafo (odvození, 2.krok)</a:t>
            </a:r>
            <a:endParaRPr lang="en-US" altLang="cs-CZ" sz="4000" i="1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2" name="Zástupný symbol pro obsah 2"/>
          <p:cNvSpPr>
            <a:spLocks/>
          </p:cNvSpPr>
          <p:nvPr/>
        </p:nvSpPr>
        <p:spPr bwMode="auto">
          <a:xfrm>
            <a:off x="288925" y="4221163"/>
            <a:ext cx="8855075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	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x’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= 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>		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x’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= </a:t>
            </a:r>
            <a:r>
              <a:rPr lang="el-GR" altLang="cs-CZ" sz="3000" i="1">
                <a:solidFill>
                  <a:srgbClr val="CC0000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rgbClr val="CC0000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 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>
                <a:solidFill>
                  <a:schemeClr val="hlink"/>
                </a:solidFill>
                <a:latin typeface="Book Antiqua" pitchFamily="18" charset="0"/>
              </a:rPr>
              <a:t> 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/>
            </a:r>
            <a:b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</a:b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3000" i="1">
                <a:solidFill>
                  <a:srgbClr val="009900"/>
                </a:solidFill>
                <a:latin typeface="Book Antiqua" pitchFamily="18" charset="0"/>
              </a:rPr>
              <a:t>C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	      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		</a:t>
            </a:r>
          </a:p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endParaRPr lang="cs-CZ" altLang="cs-CZ" sz="1400">
              <a:solidFill>
                <a:schemeClr val="tx1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Hledáme zbývající 2 parametry </a:t>
            </a:r>
            <a:r>
              <a:rPr lang="el-GR" altLang="cs-CZ" sz="3000" i="1">
                <a:solidFill>
                  <a:srgbClr val="CC0000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, </a:t>
            </a:r>
            <a:r>
              <a:rPr lang="cs-CZ" altLang="cs-CZ" sz="3000" i="1">
                <a:solidFill>
                  <a:srgbClr val="CC0000"/>
                </a:solidFill>
                <a:latin typeface="Book Antiqua" pitchFamily="18" charset="0"/>
              </a:rPr>
              <a:t>D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.</a:t>
            </a:r>
          </a:p>
        </p:txBody>
      </p:sp>
      <p:sp>
        <p:nvSpPr>
          <p:cNvPr id="6" name="Zástupný symbol pro obsah 2"/>
          <p:cNvSpPr>
            <a:spLocks/>
          </p:cNvSpPr>
          <p:nvPr/>
        </p:nvSpPr>
        <p:spPr bwMode="auto">
          <a:xfrm>
            <a:off x="179388" y="2708275"/>
            <a:ext cx="8964612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>
                <a:latin typeface="Book Antiqua" pitchFamily="18" charset="0"/>
              </a:rPr>
              <a:t>Odtud plyne </a:t>
            </a:r>
            <a:r>
              <a:rPr lang="en-GB" altLang="cs-CZ" sz="3000" i="1">
                <a:latin typeface="Book Antiqua" pitchFamily="18" charset="0"/>
              </a:rPr>
              <a:t>C</a:t>
            </a:r>
            <a:r>
              <a:rPr lang="cs-CZ" altLang="cs-CZ" sz="3000">
                <a:latin typeface="Book Antiqua" pitchFamily="18" charset="0"/>
              </a:rPr>
              <a:t> = 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1 </a:t>
            </a:r>
            <a:r>
              <a:rPr lang="cs-CZ" altLang="cs-CZ" sz="3000">
                <a:latin typeface="Book Antiqua" pitchFamily="18" charset="0"/>
              </a:rPr>
              <a:t>(ostatní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, D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zatím libovolná)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endParaRPr lang="cs-CZ" altLang="cs-CZ" sz="3000" i="1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83977" name="Rectangle 9"/>
          <p:cNvSpPr>
            <a:spLocks noChangeArrowheads="1"/>
          </p:cNvSpPr>
          <p:nvPr/>
        </p:nvSpPr>
        <p:spPr bwMode="auto">
          <a:xfrm>
            <a:off x="4876800" y="4221163"/>
            <a:ext cx="3368675" cy="960437"/>
          </a:xfrm>
          <a:prstGeom prst="rect">
            <a:avLst/>
          </a:prstGeom>
          <a:solidFill>
            <a:schemeClr val="accent1">
              <a:alpha val="25098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cs-CZ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Zástupný symbol pro obsah 2"/>
          <p:cNvSpPr>
            <a:spLocks/>
          </p:cNvSpPr>
          <p:nvPr/>
        </p:nvSpPr>
        <p:spPr bwMode="auto">
          <a:xfrm>
            <a:off x="288925" y="4230688"/>
            <a:ext cx="8855075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					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>	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x’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= </a:t>
            </a:r>
            <a:r>
              <a:rPr lang="el-GR" altLang="cs-CZ" sz="3000" i="1">
                <a:solidFill>
                  <a:srgbClr val="CC0000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rgbClr val="CC0000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 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>
                <a:solidFill>
                  <a:schemeClr val="hlink"/>
                </a:solidFill>
                <a:latin typeface="Book Antiqua" pitchFamily="18" charset="0"/>
              </a:rPr>
              <a:t> 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/>
            </a:r>
            <a:b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</a:b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			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		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altLang="cs-CZ" sz="3000" i="1">
                <a:solidFill>
                  <a:srgbClr val="CC0000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3000" i="1">
                <a:solidFill>
                  <a:srgbClr val="009900"/>
                </a:solidFill>
                <a:latin typeface="Book Antiqua" pitchFamily="18" charset="0"/>
              </a:rPr>
              <a:t>C 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–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cs-CZ" altLang="cs-CZ" sz="3000" i="1">
                <a:solidFill>
                  <a:srgbClr val="CC0000"/>
                </a:solidFill>
                <a:latin typeface="Book Antiqua" pitchFamily="18" charset="0"/>
              </a:rPr>
              <a:t>D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</a:t>
            </a:r>
            <a:b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</a:br>
            <a:endParaRPr lang="cs-CZ" altLang="cs-CZ" sz="300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1" name="Zástupný symbol pro obsah 2"/>
          <p:cNvSpPr>
            <a:spLocks/>
          </p:cNvSpPr>
          <p:nvPr/>
        </p:nvSpPr>
        <p:spPr bwMode="auto">
          <a:xfrm>
            <a:off x="288925" y="4230688"/>
            <a:ext cx="8855075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	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x’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=  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(     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 dirty="0">
                <a:solidFill>
                  <a:schemeClr val="tx1"/>
                </a:solidFill>
                <a:latin typeface="Book Antiqua" pitchFamily="18" charset="0"/>
              </a:rPr>
              <a:t>		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x’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 = </a:t>
            </a:r>
            <a:r>
              <a:rPr lang="el-GR" altLang="cs-CZ" sz="3000" i="1" dirty="0">
                <a:solidFill>
                  <a:srgbClr val="CC0000"/>
                </a:solidFill>
                <a:latin typeface="Book Antiqua" pitchFamily="18" charset="0"/>
              </a:rPr>
              <a:t>γ</a:t>
            </a:r>
            <a:r>
              <a:rPr lang="cs-CZ" altLang="cs-CZ" sz="3000" i="1" dirty="0">
                <a:solidFill>
                  <a:srgbClr val="CC0000"/>
                </a:solidFill>
                <a:latin typeface="Book Antiqua" pitchFamily="18" charset="0"/>
              </a:rPr>
              <a:t> 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x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 dirty="0">
                <a:solidFill>
                  <a:schemeClr val="hlink"/>
                </a:solidFill>
                <a:latin typeface="Book Antiqua" pitchFamily="18" charset="0"/>
              </a:rPr>
              <a:t> </a:t>
            </a:r>
            <a:r>
              <a:rPr lang="en-GB" altLang="cs-CZ" sz="3000" dirty="0">
                <a:solidFill>
                  <a:schemeClr val="tx1"/>
                </a:solidFill>
                <a:latin typeface="Book Antiqua" pitchFamily="18" charset="0"/>
              </a:rPr>
              <a:t/>
            </a:r>
            <a:br>
              <a:rPr lang="en-GB" altLang="cs-CZ" sz="3000" dirty="0">
                <a:solidFill>
                  <a:schemeClr val="tx1"/>
                </a:solidFill>
                <a:latin typeface="Book Antiqua" pitchFamily="18" charset="0"/>
              </a:rPr>
            </a:b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3000" i="1" dirty="0">
                <a:solidFill>
                  <a:srgbClr val="009900"/>
                </a:solidFill>
                <a:latin typeface="Book Antiqua" pitchFamily="18" charset="0"/>
              </a:rPr>
              <a:t>C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	       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)		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altLang="cs-CZ" sz="3000" i="1" dirty="0">
                <a:solidFill>
                  <a:srgbClr val="CC0000"/>
                </a:solidFill>
                <a:latin typeface="Book Antiqua" pitchFamily="18" charset="0"/>
              </a:rPr>
              <a:t>γ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dirty="0" smtClean="0">
                <a:solidFill>
                  <a:schemeClr val="tx1"/>
                </a:solidFill>
                <a:latin typeface="Book Antiqua" pitchFamily="18" charset="0"/>
              </a:rPr>
              <a:t>( 1</a:t>
            </a:r>
            <a:r>
              <a:rPr lang="cs-CZ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x</a:t>
            </a:r>
            <a:r>
              <a:rPr lang="cs-CZ" altLang="cs-CZ" sz="3000" baseline="-25000" dirty="0" smtClean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2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dirty="0" smtClean="0">
                <a:solidFill>
                  <a:srgbClr val="CC0000"/>
                </a:solidFill>
                <a:latin typeface="Book Antiqua" pitchFamily="18" charset="0"/>
              </a:rPr>
              <a:t>D</a:t>
            </a:r>
            <a:r>
              <a:rPr lang="cs-CZ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b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</a:br>
            <a:endParaRPr lang="cs-CZ" altLang="cs-CZ" sz="30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2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 -  </a:t>
            </a:r>
            <a:r>
              <a:rPr lang="cs-CZ" sz="1200" dirty="0" err="1" smtClean="0">
                <a:solidFill>
                  <a:srgbClr val="D38E27"/>
                </a:solidFill>
              </a:rPr>
              <a:t>FyM</a:t>
            </a:r>
            <a:r>
              <a:rPr lang="cs-CZ" sz="1200" dirty="0" smtClean="0">
                <a:solidFill>
                  <a:srgbClr val="D38E27"/>
                </a:solidFill>
              </a:rPr>
              <a:t> -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91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3977" grpId="0" animBg="1"/>
      <p:bldP spid="9" grpId="0" build="allAtOnce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250825" y="1268413"/>
            <a:ext cx="8642350" cy="6477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en-GB" alt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R</a:t>
            </a:r>
            <a:r>
              <a:rPr lang="cs-CZ" altLang="cs-CZ" sz="3000" b="1" i="1" dirty="0" err="1" smtClean="0">
                <a:solidFill>
                  <a:srgbClr val="CC0000"/>
                </a:solidFill>
                <a:latin typeface="Book Antiqua" pitchFamily="18" charset="0"/>
              </a:rPr>
              <a:t>ychlost</a:t>
            </a:r>
            <a:r>
              <a:rPr lang="cs-CZ" alt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 </a:t>
            </a:r>
            <a:r>
              <a:rPr lang="en-US" alt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w</a:t>
            </a:r>
            <a:r>
              <a:rPr lang="cs-CZ" alt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 </a:t>
            </a:r>
            <a:r>
              <a:rPr lang="en-GB" alt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= </a:t>
            </a:r>
            <a:r>
              <a:rPr lang="en-GB" altLang="cs-CZ" sz="3000" b="1" dirty="0" smtClean="0">
                <a:solidFill>
                  <a:srgbClr val="CC0000"/>
                </a:solidFill>
                <a:latin typeface="Book Antiqua" pitchFamily="18" charset="0"/>
              </a:rPr>
              <a:t>1 </a:t>
            </a:r>
            <a:r>
              <a:rPr lang="cs-CZ" alt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se zachovává</a:t>
            </a:r>
            <a:r>
              <a:rPr lang="en-GB" alt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: x/x</a:t>
            </a:r>
            <a:r>
              <a:rPr lang="en-GB" altLang="cs-CZ" sz="3000" b="1" baseline="-25000" dirty="0" smtClean="0">
                <a:solidFill>
                  <a:srgbClr val="CC0000"/>
                </a:solidFill>
                <a:latin typeface="Book Antiqua" pitchFamily="18" charset="0"/>
              </a:rPr>
              <a:t>0</a:t>
            </a:r>
            <a:r>
              <a:rPr lang="cs-CZ" alt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 </a:t>
            </a:r>
            <a:r>
              <a:rPr lang="en-GB" alt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= </a:t>
            </a:r>
            <a:r>
              <a:rPr lang="en-GB" altLang="cs-CZ" sz="3000" b="1" dirty="0" smtClean="0">
                <a:solidFill>
                  <a:srgbClr val="CC0000"/>
                </a:solidFill>
                <a:latin typeface="Book Antiqua" pitchFamily="18" charset="0"/>
              </a:rPr>
              <a:t>1 → </a:t>
            </a:r>
            <a:r>
              <a:rPr lang="en-GB" alt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x’/x</a:t>
            </a:r>
            <a:r>
              <a:rPr lang="en-GB" altLang="cs-CZ" sz="3000" b="1" baseline="-25000" dirty="0" smtClean="0">
                <a:solidFill>
                  <a:srgbClr val="CC0000"/>
                </a:solidFill>
                <a:latin typeface="Book Antiqua" pitchFamily="18" charset="0"/>
              </a:rPr>
              <a:t>0</a:t>
            </a:r>
            <a:r>
              <a:rPr lang="en-GB" alt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’ = </a:t>
            </a:r>
            <a:r>
              <a:rPr lang="en-GB" altLang="cs-CZ" sz="3000" b="1" dirty="0" smtClean="0">
                <a:solidFill>
                  <a:srgbClr val="CC0000"/>
                </a:solidFill>
                <a:latin typeface="Book Antiqua" pitchFamily="18" charset="0"/>
              </a:rPr>
              <a:t>1</a:t>
            </a:r>
            <a:endParaRPr lang="cs-CZ" altLang="cs-CZ" sz="3000" dirty="0" smtClean="0">
              <a:latin typeface="Book Antiqua" pitchFamily="18" charset="0"/>
            </a:endParaRPr>
          </a:p>
        </p:txBody>
      </p:sp>
      <p:sp>
        <p:nvSpPr>
          <p:cNvPr id="5" name="Zástupný symbol pro zápatí 4"/>
          <p:cNvSpPr txBox="1">
            <a:spLocks noGrp="1"/>
          </p:cNvSpPr>
          <p:nvPr/>
        </p:nvSpPr>
        <p:spPr>
          <a:xfrm>
            <a:off x="3581400" y="76200"/>
            <a:ext cx="28956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474F07E3-F282-462B-81AA-C659B0560973}" type="slidenum">
              <a:rPr lang="cs-CZ" sz="1200">
                <a:solidFill>
                  <a:schemeClr val="accent1">
                    <a:shade val="75000"/>
                  </a:schemeClr>
                </a:solidFill>
                <a:cs typeface="+mn-cs"/>
              </a:rPr>
              <a:pPr algn="r">
                <a:defRPr/>
              </a:pPr>
              <a:t>46</a:t>
            </a:fld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32773" name="Text Box 6"/>
          <p:cNvSpPr txBox="1">
            <a:spLocks noChangeArrowheads="1"/>
          </p:cNvSpPr>
          <p:nvPr/>
        </p:nvSpPr>
        <p:spPr bwMode="auto">
          <a:xfrm>
            <a:off x="395288" y="404813"/>
            <a:ext cx="84248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4000" b="1" i="1">
                <a:solidFill>
                  <a:schemeClr val="tx1"/>
                </a:solidFill>
                <a:latin typeface="Book Antiqua" pitchFamily="18" charset="0"/>
              </a:rPr>
              <a:t>Lorentzova trafo (odvození, </a:t>
            </a:r>
            <a:r>
              <a:rPr lang="en-GB" altLang="cs-CZ" sz="4000" b="1" i="1">
                <a:solidFill>
                  <a:schemeClr val="tx1"/>
                </a:solidFill>
                <a:latin typeface="Book Antiqua" pitchFamily="18" charset="0"/>
              </a:rPr>
              <a:t>3</a:t>
            </a:r>
            <a:r>
              <a:rPr lang="cs-CZ" altLang="cs-CZ" sz="4000" b="1" i="1">
                <a:solidFill>
                  <a:schemeClr val="tx1"/>
                </a:solidFill>
                <a:latin typeface="Book Antiqua" pitchFamily="18" charset="0"/>
              </a:rPr>
              <a:t>.krok)</a:t>
            </a:r>
            <a:endParaRPr lang="en-US" altLang="cs-CZ" sz="4000" i="1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2" name="Zástupný symbol pro obsah 2"/>
          <p:cNvSpPr>
            <a:spLocks/>
          </p:cNvSpPr>
          <p:nvPr/>
        </p:nvSpPr>
        <p:spPr bwMode="auto">
          <a:xfrm>
            <a:off x="288925" y="4205288"/>
            <a:ext cx="862647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	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x’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 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>	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/>
            </a:r>
            <a:b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</a:b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–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l-GR" altLang="cs-CZ" sz="3000" b="1" i="1">
                <a:solidFill>
                  <a:srgbClr val="CC0000"/>
                </a:solidFill>
                <a:latin typeface="Book Antiqua" pitchFamily="18" charset="0"/>
              </a:rPr>
              <a:t>β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	</a:t>
            </a:r>
          </a:p>
        </p:txBody>
      </p:sp>
      <p:sp>
        <p:nvSpPr>
          <p:cNvPr id="6" name="Zástupný symbol pro obsah 2"/>
          <p:cNvSpPr>
            <a:spLocks/>
          </p:cNvSpPr>
          <p:nvPr/>
        </p:nvSpPr>
        <p:spPr bwMode="auto">
          <a:xfrm>
            <a:off x="179388" y="1916113"/>
            <a:ext cx="8964612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	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x’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    </a:t>
            </a:r>
            <a:r>
              <a:rPr lang="el-GR" altLang="cs-CZ" sz="3000" i="1" u="sng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 u="sng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u="sng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x </a:t>
            </a:r>
            <a:r>
              <a:rPr lang="cs-CZ" altLang="cs-CZ" sz="3000" i="1" u="sng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 u="sng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 u="sng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u="sng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 u="sng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>	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  </a:t>
            </a:r>
            <a:r>
              <a:rPr lang="cs-CZ" altLang="cs-CZ" sz="3000" u="sng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x </a:t>
            </a:r>
            <a:r>
              <a:rPr lang="cs-CZ" altLang="cs-CZ" sz="3000" i="1" u="sng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 u="sng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 u="sng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u="sng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 u="sng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/>
            </a:r>
            <a:b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</a:b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baseline="50000">
                <a:solidFill>
                  <a:schemeClr val="tx1"/>
                </a:solidFill>
                <a:latin typeface="Book Antiqua" pitchFamily="18" charset="0"/>
              </a:rPr>
              <a:t>=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–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D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>   </a:t>
            </a:r>
            <a:r>
              <a:rPr lang="cs-CZ" altLang="cs-CZ" sz="3000" i="1" baseline="50000">
                <a:solidFill>
                  <a:schemeClr val="tx1"/>
                </a:solidFill>
                <a:latin typeface="Book Antiqua" pitchFamily="18" charset="0"/>
              </a:rPr>
              <a:t>=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–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D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> </a:t>
            </a:r>
            <a:endParaRPr lang="cs-CZ" altLang="cs-CZ" sz="300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4662488" y="4221163"/>
            <a:ext cx="3336925" cy="898525"/>
          </a:xfrm>
          <a:prstGeom prst="rect">
            <a:avLst/>
          </a:prstGeom>
          <a:solidFill>
            <a:schemeClr val="accent1">
              <a:alpha val="25098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cs-CZ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Zástupný symbol pro obsah 2"/>
          <p:cNvSpPr>
            <a:spLocks/>
          </p:cNvSpPr>
          <p:nvPr/>
        </p:nvSpPr>
        <p:spPr bwMode="auto">
          <a:xfrm>
            <a:off x="4248150" y="4206875"/>
            <a:ext cx="38258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	</a:t>
            </a:r>
            <a:r>
              <a:rPr lang="en-GB" altLang="cs-CZ" sz="3000">
                <a:solidFill>
                  <a:schemeClr val="hlink"/>
                </a:solidFill>
                <a:latin typeface="Book Antiqua" pitchFamily="18" charset="0"/>
              </a:rPr>
              <a:t>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x’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= </a:t>
            </a:r>
            <a:r>
              <a:rPr lang="el-GR" altLang="cs-CZ" sz="3000" i="1">
                <a:solidFill>
                  <a:srgbClr val="CC0000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/>
            </a:r>
            <a:b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</a:b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altLang="cs-CZ" sz="3000" i="1">
                <a:solidFill>
                  <a:srgbClr val="CC0000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–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D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</a:t>
            </a:r>
            <a:b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</a:br>
            <a:endParaRPr lang="cs-CZ" altLang="cs-CZ" sz="300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0" name="Zástupný symbol pro obsah 2"/>
          <p:cNvSpPr>
            <a:spLocks/>
          </p:cNvSpPr>
          <p:nvPr/>
        </p:nvSpPr>
        <p:spPr bwMode="auto">
          <a:xfrm>
            <a:off x="284163" y="4216400"/>
            <a:ext cx="8626475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	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x’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 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>		</a:t>
            </a:r>
            <a:r>
              <a:rPr lang="en-GB" altLang="cs-CZ" sz="3000">
                <a:solidFill>
                  <a:schemeClr val="hlink"/>
                </a:solidFill>
                <a:latin typeface="Book Antiqua" pitchFamily="18" charset="0"/>
              </a:rPr>
              <a:t>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x’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= </a:t>
            </a:r>
            <a:r>
              <a:rPr lang="el-GR" altLang="cs-CZ" sz="3000" i="1">
                <a:solidFill>
                  <a:srgbClr val="CC0000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/>
            </a:r>
            <a:b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</a:b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–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l-GR" altLang="cs-CZ" sz="3000" b="1" i="1">
                <a:solidFill>
                  <a:srgbClr val="CC0000"/>
                </a:solidFill>
                <a:latin typeface="Book Antiqua" pitchFamily="18" charset="0"/>
              </a:rPr>
              <a:t>β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		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altLang="cs-CZ" sz="3000" i="1">
                <a:solidFill>
                  <a:srgbClr val="CC0000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–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</a:t>
            </a:r>
            <a:b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</a:br>
            <a:endParaRPr lang="cs-CZ" altLang="cs-CZ" sz="3000">
              <a:solidFill>
                <a:schemeClr val="tx1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Hledáme zbývající 1 parametr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.</a:t>
            </a:r>
          </a:p>
        </p:txBody>
      </p:sp>
      <p:sp>
        <p:nvSpPr>
          <p:cNvPr id="11" name="Zástupný symbol pro obsah 2"/>
          <p:cNvSpPr>
            <a:spLocks/>
          </p:cNvSpPr>
          <p:nvPr/>
        </p:nvSpPr>
        <p:spPr bwMode="auto">
          <a:xfrm>
            <a:off x="174625" y="1916113"/>
            <a:ext cx="8964613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	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x’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    </a:t>
            </a:r>
            <a:r>
              <a:rPr lang="el-GR" altLang="cs-CZ" sz="3000" i="1" u="sng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 u="sng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u="sng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x </a:t>
            </a:r>
            <a:r>
              <a:rPr lang="cs-CZ" altLang="cs-CZ" sz="3000" i="1" u="sng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 u="sng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 u="sng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u="sng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 u="sng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>	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  </a:t>
            </a:r>
            <a:r>
              <a:rPr lang="cs-CZ" altLang="cs-CZ" sz="3000" u="sng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x </a:t>
            </a:r>
            <a:r>
              <a:rPr lang="cs-CZ" altLang="cs-CZ" sz="3000" i="1" u="sng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 u="sng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 u="sng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u="sng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 u="sng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cs-CZ" altLang="cs-CZ" sz="3000" u="sng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u="sng">
                <a:solidFill>
                  <a:schemeClr val="tx1"/>
                </a:solidFill>
                <a:latin typeface="Book Antiqua" pitchFamily="18" charset="0"/>
              </a:rPr>
              <a:t>1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u="sng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 u="sng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 u="sng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 u="sng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cs-CZ" altLang="cs-CZ" sz="3000" u="sng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>	</a:t>
            </a:r>
            <a:r>
              <a:rPr lang="en-GB" altLang="cs-CZ" sz="3000">
                <a:solidFill>
                  <a:schemeClr val="hlink"/>
                </a:solidFill>
                <a:latin typeface="Book Antiqua" pitchFamily="18" charset="0"/>
              </a:rPr>
              <a:t> 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/>
            </a:r>
            <a:b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</a:b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baseline="50000">
                <a:solidFill>
                  <a:schemeClr val="tx1"/>
                </a:solidFill>
                <a:latin typeface="Book Antiqua" pitchFamily="18" charset="0"/>
              </a:rPr>
              <a:t>=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–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D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>   </a:t>
            </a:r>
            <a:r>
              <a:rPr lang="cs-CZ" altLang="cs-CZ" sz="3000" i="1" baseline="50000">
                <a:solidFill>
                  <a:schemeClr val="tx1"/>
                </a:solidFill>
                <a:latin typeface="Book Antiqua" pitchFamily="18" charset="0"/>
              </a:rPr>
              <a:t>=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–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D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baseline="50000">
                <a:solidFill>
                  <a:schemeClr val="tx1"/>
                </a:solidFill>
                <a:latin typeface="Book Antiqua" pitchFamily="18" charset="0"/>
              </a:rPr>
              <a:t>=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>1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–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 D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 </a:t>
            </a:r>
            <a:endParaRPr lang="en-GB" altLang="cs-CZ" sz="3000"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>
                <a:latin typeface="Book Antiqua" pitchFamily="18" charset="0"/>
              </a:rPr>
              <a:t>Odtud plyne </a:t>
            </a:r>
            <a:r>
              <a:rPr lang="en-GB" altLang="cs-CZ" sz="3000" i="1">
                <a:latin typeface="Book Antiqua" pitchFamily="18" charset="0"/>
              </a:rPr>
              <a:t>D</a:t>
            </a:r>
            <a:r>
              <a:rPr lang="cs-CZ" altLang="cs-CZ" sz="3000">
                <a:latin typeface="Book Antiqua" pitchFamily="18" charset="0"/>
              </a:rPr>
              <a:t> =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cs-CZ" altLang="cs-CZ" sz="3000">
                <a:latin typeface="Book Antiqua" pitchFamily="18" charset="0"/>
              </a:rPr>
              <a:t>  (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je zatím libovolné)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.</a:t>
            </a:r>
          </a:p>
        </p:txBody>
      </p:sp>
      <p:sp>
        <p:nvSpPr>
          <p:cNvPr id="7" name="Ovál 6"/>
          <p:cNvSpPr/>
          <p:nvPr/>
        </p:nvSpPr>
        <p:spPr>
          <a:xfrm>
            <a:off x="5202238" y="1106488"/>
            <a:ext cx="1450975" cy="958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6999288" y="1054100"/>
            <a:ext cx="1682750" cy="1011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8" name="TextovéPole 7"/>
          <p:cNvSpPr txBox="1">
            <a:spLocks noChangeArrowheads="1"/>
          </p:cNvSpPr>
          <p:nvPr/>
        </p:nvSpPr>
        <p:spPr bwMode="auto">
          <a:xfrm>
            <a:off x="7677150" y="2049463"/>
            <a:ext cx="93186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3000">
                <a:latin typeface="Book Antiqua" pitchFamily="18" charset="0"/>
              </a:rPr>
              <a:t>= 1</a:t>
            </a:r>
          </a:p>
        </p:txBody>
      </p:sp>
      <p:sp>
        <p:nvSpPr>
          <p:cNvPr id="15" name="Ovál 14"/>
          <p:cNvSpPr/>
          <p:nvPr/>
        </p:nvSpPr>
        <p:spPr>
          <a:xfrm>
            <a:off x="6978650" y="1069975"/>
            <a:ext cx="1122363" cy="958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6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 -  </a:t>
            </a:r>
            <a:r>
              <a:rPr lang="cs-CZ" sz="1200" dirty="0" err="1" smtClean="0">
                <a:solidFill>
                  <a:srgbClr val="D38E27"/>
                </a:solidFill>
              </a:rPr>
              <a:t>FyM</a:t>
            </a:r>
            <a:r>
              <a:rPr lang="cs-CZ" sz="1200" dirty="0" smtClean="0">
                <a:solidFill>
                  <a:srgbClr val="D38E27"/>
                </a:solidFill>
              </a:rPr>
              <a:t> -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8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8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5" grpId="0" animBg="1"/>
      <p:bldP spid="9" grpId="0" build="allAtOnce"/>
      <p:bldP spid="7" grpId="0" animBg="1"/>
      <p:bldP spid="7" grpId="1" animBg="1"/>
      <p:bldP spid="13" grpId="0" animBg="1"/>
      <p:bldP spid="13" grpId="1" animBg="1"/>
      <p:bldP spid="8" grpId="0"/>
      <p:bldP spid="15" grpId="0" animBg="1"/>
      <p:bldP spid="15" grpId="1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250825" y="1174633"/>
            <a:ext cx="8642350" cy="6477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Zpětná transformace má stejný tvar jako přímá;</a:t>
            </a:r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1400" b="1" i="1" dirty="0" smtClean="0">
                <a:solidFill>
                  <a:srgbClr val="CC0000"/>
                </a:solidFill>
                <a:latin typeface="Book Antiqua" pitchFamily="18" charset="0"/>
              </a:rPr>
              <a:t>vyřešíme původní soustavu  x´=… x</a:t>
            </a:r>
            <a:r>
              <a:rPr lang="cs-CZ" altLang="cs-CZ" sz="1400" b="1" i="1" baseline="-25000" dirty="0" smtClean="0">
                <a:solidFill>
                  <a:srgbClr val="CC0000"/>
                </a:solidFill>
                <a:latin typeface="Book Antiqua" pitchFamily="18" charset="0"/>
              </a:rPr>
              <a:t>0</a:t>
            </a:r>
            <a:r>
              <a:rPr lang="cs-CZ" altLang="cs-CZ" sz="1400" b="1" i="1" dirty="0" smtClean="0">
                <a:solidFill>
                  <a:srgbClr val="CC0000"/>
                </a:solidFill>
                <a:latin typeface="Book Antiqua" pitchFamily="18" charset="0"/>
              </a:rPr>
              <a:t>´=… , abychom dostali  x =… x</a:t>
            </a:r>
            <a:r>
              <a:rPr lang="cs-CZ" altLang="cs-CZ" sz="1400" b="1" i="1" baseline="-25000" dirty="0" smtClean="0">
                <a:solidFill>
                  <a:srgbClr val="CC0000"/>
                </a:solidFill>
                <a:latin typeface="Book Antiqua" pitchFamily="18" charset="0"/>
              </a:rPr>
              <a:t>0</a:t>
            </a:r>
            <a:r>
              <a:rPr lang="cs-CZ" altLang="cs-CZ" sz="1400" b="1" i="1" dirty="0" smtClean="0">
                <a:solidFill>
                  <a:srgbClr val="CC0000"/>
                </a:solidFill>
                <a:latin typeface="Book Antiqua" pitchFamily="18" charset="0"/>
              </a:rPr>
              <a:t> =… </a:t>
            </a:r>
            <a:endParaRPr lang="cs-CZ" altLang="cs-CZ" sz="1400" dirty="0" smtClean="0">
              <a:latin typeface="Book Antiqua" pitchFamily="18" charset="0"/>
            </a:endParaRPr>
          </a:p>
        </p:txBody>
      </p:sp>
      <p:sp>
        <p:nvSpPr>
          <p:cNvPr id="5" name="Zástupný symbol pro zápatí 4"/>
          <p:cNvSpPr txBox="1">
            <a:spLocks noGrp="1"/>
          </p:cNvSpPr>
          <p:nvPr/>
        </p:nvSpPr>
        <p:spPr>
          <a:xfrm>
            <a:off x="3581400" y="76200"/>
            <a:ext cx="28956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4768149B-AC16-4616-9AD1-70F0408C41DE}" type="slidenum">
              <a:rPr lang="cs-CZ" sz="1200">
                <a:solidFill>
                  <a:schemeClr val="accent1">
                    <a:shade val="75000"/>
                  </a:schemeClr>
                </a:solidFill>
                <a:cs typeface="+mn-cs"/>
              </a:rPr>
              <a:pPr algn="r">
                <a:defRPr/>
              </a:pPr>
              <a:t>47</a:t>
            </a:fld>
            <a:endParaRPr lang="cs-CZ" sz="1200">
              <a:solidFill>
                <a:schemeClr val="accent1">
                  <a:shade val="75000"/>
                </a:schemeClr>
              </a:solidFill>
              <a:cs typeface="+mn-cs"/>
            </a:endParaRPr>
          </a:p>
        </p:txBody>
      </p:sp>
      <p:sp>
        <p:nvSpPr>
          <p:cNvPr id="33797" name="Text Box 6"/>
          <p:cNvSpPr txBox="1">
            <a:spLocks noChangeArrowheads="1"/>
          </p:cNvSpPr>
          <p:nvPr/>
        </p:nvSpPr>
        <p:spPr bwMode="auto">
          <a:xfrm>
            <a:off x="395288" y="404813"/>
            <a:ext cx="84248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4000" b="1" i="1">
                <a:solidFill>
                  <a:schemeClr val="tx1"/>
                </a:solidFill>
                <a:latin typeface="Book Antiqua" pitchFamily="18" charset="0"/>
              </a:rPr>
              <a:t>Lorentzova trafo (odvození, 4.krok)</a:t>
            </a:r>
            <a:endParaRPr lang="en-US" altLang="cs-CZ" sz="4000" i="1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2" name="Zástupný symbol pro obsah 2"/>
          <p:cNvSpPr>
            <a:spLocks/>
          </p:cNvSpPr>
          <p:nvPr/>
        </p:nvSpPr>
        <p:spPr bwMode="auto">
          <a:xfrm>
            <a:off x="288925" y="4192588"/>
            <a:ext cx="5297488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a‘)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 ’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+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 =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 baseline="30000">
                <a:solidFill>
                  <a:schemeClr val="tx1"/>
                </a:solidFill>
                <a:latin typeface="Book Antiqua" pitchFamily="18" charset="0"/>
              </a:rPr>
              <a:t>2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(1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cs-CZ" altLang="cs-CZ" sz="3000" i="1" baseline="30000">
                <a:solidFill>
                  <a:schemeClr val="tx1"/>
                </a:solidFill>
                <a:latin typeface="Book Antiqua" pitchFamily="18" charset="0"/>
              </a:rPr>
              <a:t>2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b‘)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’ 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+ 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x’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 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= x</a:t>
            </a:r>
            <a:r>
              <a:rPr lang="cs-CZ" altLang="cs-CZ" sz="3000" baseline="-2500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 baseline="30000">
                <a:solidFill>
                  <a:schemeClr val="tx1"/>
                </a:solidFill>
                <a:latin typeface="Book Antiqua" pitchFamily="18" charset="0"/>
              </a:rPr>
              <a:t>2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(1 </a:t>
            </a:r>
            <a:r>
              <a:rPr lang="en-GB" altLang="cs-CZ" sz="3000" i="1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cs-CZ" altLang="cs-CZ" sz="3000" i="1" baseline="30000">
                <a:solidFill>
                  <a:schemeClr val="tx1"/>
                </a:solidFill>
                <a:latin typeface="Book Antiqua" pitchFamily="18" charset="0"/>
              </a:rPr>
              <a:t>2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>
                <a:solidFill>
                  <a:schemeClr val="tx1"/>
                </a:solidFill>
                <a:latin typeface="Book Antiqua" pitchFamily="18" charset="0"/>
              </a:rPr>
              <a:t>	</a:t>
            </a:r>
            <a:r>
              <a:rPr lang="cs-CZ" altLang="cs-CZ" sz="3000">
                <a:solidFill>
                  <a:schemeClr val="tx1"/>
                </a:solidFill>
                <a:latin typeface="Book Antiqua" pitchFamily="18" charset="0"/>
              </a:rPr>
              <a:t>	</a:t>
            </a:r>
            <a:endParaRPr lang="cs-CZ" altLang="cs-CZ" sz="2400">
              <a:solidFill>
                <a:schemeClr val="tx1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endParaRPr lang="cs-CZ" altLang="cs-CZ" sz="140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6" name="Zástupný symbol pro obsah 2"/>
          <p:cNvSpPr>
            <a:spLocks/>
          </p:cNvSpPr>
          <p:nvPr/>
        </p:nvSpPr>
        <p:spPr bwMode="auto">
          <a:xfrm>
            <a:off x="179388" y="1837700"/>
            <a:ext cx="896461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a)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x’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dirty="0" smtClean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US" altLang="cs-CZ" sz="3000" dirty="0" smtClean="0">
                <a:solidFill>
                  <a:schemeClr val="tx1"/>
                </a:solidFill>
                <a:latin typeface="Book Antiqua" pitchFamily="18" charset="0"/>
              </a:rPr>
              <a:t>     </a:t>
            </a:r>
            <a:r>
              <a:rPr lang="en-GB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x–</a:t>
            </a:r>
            <a:r>
              <a:rPr lang="cs-CZ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cs-CZ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 dirty="0" smtClean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 dirty="0">
                <a:solidFill>
                  <a:schemeClr val="tx1"/>
                </a:solidFill>
                <a:latin typeface="Book Antiqua" pitchFamily="18" charset="0"/>
              </a:rPr>
              <a:t>	</a:t>
            </a:r>
            <a:endParaRPr lang="cs-CZ" altLang="cs-CZ" sz="3000" dirty="0">
              <a:solidFill>
                <a:schemeClr val="tx1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b) 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el-GR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+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endParaRPr lang="cs-CZ" altLang="cs-CZ" sz="3000" b="1" i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7" name="Zástupný symbol pro obsah 2"/>
          <p:cNvSpPr>
            <a:spLocks/>
          </p:cNvSpPr>
          <p:nvPr/>
        </p:nvSpPr>
        <p:spPr bwMode="auto">
          <a:xfrm>
            <a:off x="179388" y="2997200"/>
            <a:ext cx="8964612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+ 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 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(1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cs-CZ" altLang="cs-CZ" sz="3000" i="1" baseline="30000" dirty="0">
                <a:solidFill>
                  <a:schemeClr val="tx1"/>
                </a:solidFill>
                <a:latin typeface="Book Antiqua" pitchFamily="18" charset="0"/>
              </a:rPr>
              <a:t>2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 dirty="0">
                <a:solidFill>
                  <a:schemeClr val="tx1"/>
                </a:solidFill>
                <a:latin typeface="Book Antiqua" pitchFamily="18" charset="0"/>
              </a:rPr>
              <a:t>	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	</a:t>
            </a:r>
          </a:p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 x’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+ 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n-US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US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    </a:t>
            </a:r>
            <a:r>
              <a:rPr lang="el-GR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(1 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cs-CZ" altLang="cs-CZ" sz="3000" i="1" baseline="30000" dirty="0">
                <a:solidFill>
                  <a:schemeClr val="tx1"/>
                </a:solidFill>
                <a:latin typeface="Book Antiqua" pitchFamily="18" charset="0"/>
              </a:rPr>
              <a:t>2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2000" dirty="0">
                <a:solidFill>
                  <a:schemeClr val="tx1"/>
                </a:solidFill>
                <a:latin typeface="Book Antiqua" pitchFamily="18" charset="0"/>
              </a:rPr>
              <a:t>roznásobíme </a:t>
            </a:r>
            <a:r>
              <a:rPr lang="el-GR" altLang="cs-CZ" sz="2000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endParaRPr lang="cs-CZ" altLang="cs-CZ" sz="30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88075" name="Line 11"/>
          <p:cNvSpPr>
            <a:spLocks noChangeShapeType="1"/>
          </p:cNvSpPr>
          <p:nvPr/>
        </p:nvSpPr>
        <p:spPr bwMode="auto">
          <a:xfrm flipH="1">
            <a:off x="4022725" y="3140075"/>
            <a:ext cx="1082675" cy="90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88077" name="Line 13"/>
          <p:cNvSpPr>
            <a:spLocks noChangeShapeType="1"/>
          </p:cNvSpPr>
          <p:nvPr/>
        </p:nvSpPr>
        <p:spPr bwMode="auto">
          <a:xfrm flipH="1">
            <a:off x="4662488" y="3097680"/>
            <a:ext cx="2402620" cy="590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88078" name="Rectangle 14"/>
          <p:cNvSpPr>
            <a:spLocks noChangeArrowheads="1"/>
          </p:cNvSpPr>
          <p:nvPr/>
        </p:nvSpPr>
        <p:spPr bwMode="auto">
          <a:xfrm>
            <a:off x="3748088" y="4192588"/>
            <a:ext cx="1525587" cy="503237"/>
          </a:xfrm>
          <a:prstGeom prst="rect">
            <a:avLst/>
          </a:prstGeom>
          <a:solidFill>
            <a:schemeClr val="accent1">
              <a:alpha val="25098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cs-CZ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8079" name="Rectangle 15"/>
          <p:cNvSpPr>
            <a:spLocks noChangeArrowheads="1"/>
          </p:cNvSpPr>
          <p:nvPr/>
        </p:nvSpPr>
        <p:spPr bwMode="auto">
          <a:xfrm>
            <a:off x="3792538" y="4738688"/>
            <a:ext cx="1481137" cy="425450"/>
          </a:xfrm>
          <a:prstGeom prst="rect">
            <a:avLst/>
          </a:prstGeom>
          <a:solidFill>
            <a:schemeClr val="accent1">
              <a:alpha val="25098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cs-CZ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8080" name="Rectangle 16"/>
          <p:cNvSpPr>
            <a:spLocks noChangeArrowheads="1"/>
          </p:cNvSpPr>
          <p:nvPr/>
        </p:nvSpPr>
        <p:spPr bwMode="auto">
          <a:xfrm>
            <a:off x="5775325" y="4192588"/>
            <a:ext cx="2833688" cy="411162"/>
          </a:xfrm>
          <a:prstGeom prst="rect">
            <a:avLst/>
          </a:prstGeom>
          <a:solidFill>
            <a:schemeClr val="accent1">
              <a:alpha val="25098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cs-CZ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8081" name="Text Box 17"/>
          <p:cNvSpPr txBox="1">
            <a:spLocks noChangeArrowheads="1"/>
          </p:cNvSpPr>
          <p:nvPr/>
        </p:nvSpPr>
        <p:spPr bwMode="auto">
          <a:xfrm>
            <a:off x="5224463" y="4722813"/>
            <a:ext cx="3595687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cs-CZ" sz="2400">
                <a:solidFill>
                  <a:schemeClr val="hlink"/>
                </a:solidFill>
                <a:latin typeface="Book Antiqua" pitchFamily="18" charset="0"/>
              </a:rPr>
              <a:t>(levou stranu napravo)</a:t>
            </a:r>
            <a:endParaRPr lang="en-US" altLang="cs-CZ" sz="2400">
              <a:solidFill>
                <a:schemeClr val="hlink"/>
              </a:solidFill>
              <a:latin typeface="Book Antiqua" pitchFamily="18" charset="0"/>
            </a:endParaRPr>
          </a:p>
        </p:txBody>
      </p:sp>
      <p:sp>
        <p:nvSpPr>
          <p:cNvPr id="88082" name="Rectangle 18"/>
          <p:cNvSpPr>
            <a:spLocks noChangeArrowheads="1"/>
          </p:cNvSpPr>
          <p:nvPr/>
        </p:nvSpPr>
        <p:spPr bwMode="auto">
          <a:xfrm>
            <a:off x="5572125" y="4783138"/>
            <a:ext cx="3175000" cy="381000"/>
          </a:xfrm>
          <a:prstGeom prst="rect">
            <a:avLst/>
          </a:prstGeom>
          <a:solidFill>
            <a:schemeClr val="accent1">
              <a:alpha val="25098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cs-CZ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" name="TextovéPole 7"/>
          <p:cNvSpPr txBox="1">
            <a:spLocks noChangeArrowheads="1"/>
          </p:cNvSpPr>
          <p:nvPr/>
        </p:nvSpPr>
        <p:spPr bwMode="auto">
          <a:xfrm>
            <a:off x="5981700" y="4141788"/>
            <a:ext cx="2454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altLang="cs-CZ" sz="2400">
                <a:solidFill>
                  <a:schemeClr val="hlink"/>
                </a:solidFill>
                <a:latin typeface="Book Antiqua" pitchFamily="18" charset="0"/>
              </a:rPr>
              <a:t>inverzní trafo</a:t>
            </a:r>
            <a:endParaRPr lang="cs-CZ" altLang="cs-CZ" sz="2400"/>
          </a:p>
        </p:txBody>
      </p:sp>
      <p:sp>
        <p:nvSpPr>
          <p:cNvPr id="9" name="TextovéPole 8"/>
          <p:cNvSpPr txBox="1">
            <a:spLocks noChangeArrowheads="1"/>
          </p:cNvSpPr>
          <p:nvPr/>
        </p:nvSpPr>
        <p:spPr bwMode="auto">
          <a:xfrm>
            <a:off x="219075" y="5313363"/>
            <a:ext cx="876935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2400">
                <a:latin typeface="Book Antiqua" pitchFamily="18" charset="0"/>
              </a:rPr>
              <a:t>je-li </a:t>
            </a:r>
            <a:r>
              <a:rPr lang="el-GR" altLang="cs-CZ" sz="2400" i="1">
                <a:latin typeface="Book Antiqua" pitchFamily="18" charset="0"/>
              </a:rPr>
              <a:t>γ </a:t>
            </a:r>
            <a:r>
              <a:rPr lang="cs-CZ" altLang="cs-CZ" sz="2400" b="1" i="1" baseline="30000">
                <a:latin typeface="Book Antiqua" pitchFamily="18" charset="0"/>
              </a:rPr>
              <a:t>2</a:t>
            </a:r>
            <a:r>
              <a:rPr lang="cs-CZ" altLang="cs-CZ" sz="2400" i="1">
                <a:latin typeface="Book Antiqua" pitchFamily="18" charset="0"/>
              </a:rPr>
              <a:t> =  </a:t>
            </a:r>
            <a:r>
              <a:rPr lang="cs-CZ" altLang="cs-CZ" sz="2400">
                <a:latin typeface="Book Antiqua" pitchFamily="18" charset="0"/>
              </a:rPr>
              <a:t>1 /(1 – </a:t>
            </a:r>
            <a:r>
              <a:rPr lang="el-GR" altLang="cs-CZ" sz="2400" i="1">
                <a:latin typeface="Book Antiqua" pitchFamily="18" charset="0"/>
              </a:rPr>
              <a:t>β</a:t>
            </a:r>
            <a:r>
              <a:rPr lang="cs-CZ" altLang="cs-CZ" sz="2400" b="1" i="1" baseline="30000">
                <a:latin typeface="Book Antiqua" pitchFamily="18" charset="0"/>
              </a:rPr>
              <a:t>2 </a:t>
            </a:r>
            <a:r>
              <a:rPr lang="cs-CZ" altLang="cs-CZ" sz="2400">
                <a:latin typeface="Book Antiqua" pitchFamily="18" charset="0"/>
              </a:rPr>
              <a:t>), má inverzní trafo stejný tvar jako přímá.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4662488" y="1916113"/>
            <a:ext cx="909637" cy="10080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6669088" y="1916113"/>
            <a:ext cx="879475" cy="10080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21" name="Zástupný symbol pro obsah 2"/>
          <p:cNvSpPr>
            <a:spLocks/>
          </p:cNvSpPr>
          <p:nvPr/>
        </p:nvSpPr>
        <p:spPr bwMode="auto">
          <a:xfrm>
            <a:off x="187568" y="1828778"/>
            <a:ext cx="8962781" cy="1024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marL="0" indent="0" eaLnBrk="1" hangingPunct="1">
              <a:lnSpc>
                <a:spcPct val="90000"/>
              </a:lnSpc>
              <a:buNone/>
            </a:pPr>
            <a:r>
              <a:rPr lang="en-GB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a) x’ </a:t>
            </a:r>
            <a:r>
              <a:rPr lang="cs-CZ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dirty="0" smtClean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US" altLang="cs-CZ" sz="3000" dirty="0" smtClean="0">
                <a:solidFill>
                  <a:schemeClr val="tx1"/>
                </a:solidFill>
                <a:latin typeface="Book Antiqua" pitchFamily="18" charset="0"/>
              </a:rPr>
              <a:t>     </a:t>
            </a:r>
            <a:r>
              <a:rPr lang="en-GB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x– </a:t>
            </a:r>
            <a:r>
              <a:rPr lang="el-GR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cs-CZ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 dirty="0" smtClean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 dirty="0">
                <a:solidFill>
                  <a:schemeClr val="tx1"/>
                </a:solidFill>
                <a:latin typeface="Book Antiqua" pitchFamily="18" charset="0"/>
              </a:rPr>
              <a:t>	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	</a:t>
            </a:r>
            <a:r>
              <a:rPr lang="en-US" altLang="cs-CZ" sz="3000" dirty="0">
                <a:solidFill>
                  <a:schemeClr val="tx1"/>
                </a:solidFill>
                <a:latin typeface="Book Antiqua" pitchFamily="18" charset="0"/>
              </a:rPr>
              <a:t>·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 1</a:t>
            </a:r>
            <a:r>
              <a:rPr lang="cs-CZ" altLang="cs-CZ" sz="3000" b="1" i="1" dirty="0">
                <a:solidFill>
                  <a:schemeClr val="tx1"/>
                </a:solidFill>
                <a:latin typeface="Book Antiqua" pitchFamily="18" charset="0"/>
              </a:rPr>
              <a:t>		 </a:t>
            </a:r>
            <a:r>
              <a:rPr lang="en-US" altLang="cs-CZ" sz="3000" dirty="0">
                <a:solidFill>
                  <a:schemeClr val="tx1"/>
                </a:solidFill>
                <a:latin typeface="Book Antiqua" pitchFamily="18" charset="0"/>
              </a:rPr>
              <a:t>· 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endParaRPr lang="en-US" altLang="cs-CZ" sz="3000" dirty="0">
              <a:solidFill>
                <a:schemeClr val="tx1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b) 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el-GR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+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)		</a:t>
            </a:r>
            <a:r>
              <a:rPr lang="en-US" altLang="cs-CZ" sz="3000" dirty="0">
                <a:solidFill>
                  <a:schemeClr val="tx1"/>
                </a:solidFill>
                <a:latin typeface="Book Antiqua" pitchFamily="18" charset="0"/>
              </a:rPr>
              <a:t>· 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		 </a:t>
            </a:r>
            <a:r>
              <a:rPr lang="en-US" altLang="cs-CZ" sz="3000" dirty="0">
                <a:solidFill>
                  <a:schemeClr val="tx1"/>
                </a:solidFill>
                <a:latin typeface="Book Antiqua" pitchFamily="18" charset="0"/>
              </a:rPr>
              <a:t>·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 1</a:t>
            </a:r>
          </a:p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endParaRPr lang="cs-CZ" altLang="cs-CZ" sz="3000" b="1" i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22" name="Zástupný symbol pro obsah 2"/>
          <p:cNvSpPr>
            <a:spLocks/>
          </p:cNvSpPr>
          <p:nvPr/>
        </p:nvSpPr>
        <p:spPr bwMode="auto">
          <a:xfrm>
            <a:off x="185738" y="1827362"/>
            <a:ext cx="896461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a) </a:t>
            </a:r>
            <a:r>
              <a:rPr lang="en-GB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dirty="0" smtClean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US" altLang="cs-CZ" sz="3000" dirty="0" smtClean="0">
                <a:solidFill>
                  <a:schemeClr val="tx1"/>
                </a:solidFill>
                <a:latin typeface="Book Antiqua" pitchFamily="18" charset="0"/>
              </a:rPr>
              <a:t>     </a:t>
            </a:r>
            <a:r>
              <a:rPr lang="en-GB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x– </a:t>
            </a:r>
            <a:r>
              <a:rPr lang="el-GR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cs-CZ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 dirty="0" smtClean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r>
              <a:rPr lang="en-GB" altLang="cs-CZ" sz="3000" dirty="0">
                <a:solidFill>
                  <a:schemeClr val="tx1"/>
                </a:solidFill>
                <a:latin typeface="Book Antiqua" pitchFamily="18" charset="0"/>
              </a:rPr>
              <a:t>	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	</a:t>
            </a:r>
            <a:r>
              <a:rPr lang="en-US" altLang="cs-CZ" sz="3000" dirty="0">
                <a:solidFill>
                  <a:schemeClr val="tx1"/>
                </a:solidFill>
                <a:latin typeface="Book Antiqua" pitchFamily="18" charset="0"/>
              </a:rPr>
              <a:t>·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 1</a:t>
            </a:r>
            <a:r>
              <a:rPr lang="cs-CZ" altLang="cs-CZ" sz="3000" b="1" i="1" dirty="0">
                <a:solidFill>
                  <a:schemeClr val="tx1"/>
                </a:solidFill>
                <a:latin typeface="Book Antiqua" pitchFamily="18" charset="0"/>
              </a:rPr>
              <a:t>		 </a:t>
            </a:r>
            <a:r>
              <a:rPr lang="en-US" altLang="cs-CZ" sz="3000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endParaRPr lang="en-US" altLang="cs-CZ" sz="3000" dirty="0">
              <a:solidFill>
                <a:schemeClr val="tx1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b) 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’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=</a:t>
            </a:r>
            <a:r>
              <a:rPr lang="en-US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el-GR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 dirty="0" smtClean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+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x</a:t>
            </a:r>
            <a:r>
              <a:rPr lang="cs-CZ" altLang="cs-CZ" sz="3000" baseline="-25000" dirty="0">
                <a:solidFill>
                  <a:schemeClr val="tx1"/>
                </a:solidFill>
                <a:latin typeface="Book Antiqua" pitchFamily="18" charset="0"/>
              </a:rPr>
              <a:t>0</a:t>
            </a:r>
            <a:r>
              <a:rPr lang="cs-CZ" altLang="cs-CZ" sz="3000" dirty="0">
                <a:solidFill>
                  <a:schemeClr val="tx1"/>
                </a:solidFill>
                <a:latin typeface="Book Antiqua" pitchFamily="18" charset="0"/>
              </a:rPr>
              <a:t>)		</a:t>
            </a:r>
            <a:r>
              <a:rPr lang="en-US" altLang="cs-CZ" sz="3000" dirty="0">
                <a:solidFill>
                  <a:schemeClr val="tx1"/>
                </a:solidFill>
                <a:latin typeface="Book Antiqua" pitchFamily="18" charset="0"/>
              </a:rPr>
              <a:t>· </a:t>
            </a:r>
            <a:r>
              <a:rPr lang="el-GR" altLang="cs-CZ" sz="3000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altLang="cs-CZ" sz="30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altLang="cs-CZ" sz="3000" i="1" dirty="0">
                <a:solidFill>
                  <a:schemeClr val="tx1"/>
                </a:solidFill>
                <a:latin typeface="Book Antiqua" pitchFamily="18" charset="0"/>
              </a:rPr>
              <a:t>		 </a:t>
            </a:r>
            <a:endParaRPr lang="cs-CZ" altLang="cs-CZ" sz="3000" dirty="0">
              <a:solidFill>
                <a:schemeClr val="tx1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Franklin Gothic Medium" pitchFamily="34" charset="0"/>
              <a:buNone/>
            </a:pPr>
            <a:endParaRPr lang="cs-CZ" altLang="cs-CZ" sz="3000" b="1" i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23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 -  </a:t>
            </a:r>
            <a:r>
              <a:rPr lang="cs-CZ" sz="1200" dirty="0" err="1" smtClean="0">
                <a:solidFill>
                  <a:srgbClr val="D38E27"/>
                </a:solidFill>
              </a:rPr>
              <a:t>FyM</a:t>
            </a:r>
            <a:r>
              <a:rPr lang="cs-CZ" sz="1200" dirty="0" smtClean="0">
                <a:solidFill>
                  <a:srgbClr val="D38E27"/>
                </a:solidFill>
              </a:rPr>
              <a:t> -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82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38" presetID="8" presetClass="entr" presetSubtype="16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5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2000"/>
                                        <p:tgtEl>
                                          <p:spTgt spid="88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9" dur="2000"/>
                                        <p:tgtEl>
                                          <p:spTgt spid="88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2000"/>
                                        <p:tgtEl>
                                          <p:spTgt spid="88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6" dur="2000"/>
                                        <p:tgtEl>
                                          <p:spTgt spid="88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9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0" dur="2000"/>
                                        <p:tgtEl>
                                          <p:spTgt spid="88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5" grpId="0" animBg="1"/>
      <p:bldP spid="88077" grpId="0" animBg="1"/>
      <p:bldP spid="88078" grpId="0" animBg="1"/>
      <p:bldP spid="88079" grpId="0" animBg="1"/>
      <p:bldP spid="88080" grpId="0" animBg="1"/>
      <p:bldP spid="88082" grpId="0" animBg="1"/>
      <p:bldP spid="8" grpId="0"/>
      <p:bldP spid="9" grpId="0"/>
      <p:bldP spid="11" grpId="0" animBg="1"/>
      <p:bldP spid="1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250825" y="2709863"/>
            <a:ext cx="8713788" cy="1655762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sz="3000" b="1" i="1" dirty="0" smtClean="0">
                <a:solidFill>
                  <a:srgbClr val="00B050"/>
                </a:solidFill>
                <a:latin typeface="Book Antiqua" pitchFamily="18" charset="0"/>
              </a:rPr>
              <a:t>Přímá</a:t>
            </a:r>
            <a:r>
              <a:rPr lang="cs-CZ" sz="3000" b="1" i="1" dirty="0" smtClean="0">
                <a:solidFill>
                  <a:srgbClr val="CC0000"/>
                </a:solidFill>
                <a:latin typeface="Book Antiqua" pitchFamily="18" charset="0"/>
              </a:rPr>
              <a:t> </a:t>
            </a:r>
            <a:r>
              <a:rPr lang="cs-CZ" sz="3000" b="1" i="1" dirty="0" smtClean="0">
                <a:solidFill>
                  <a:schemeClr val="tx1"/>
                </a:solidFill>
                <a:latin typeface="Book Antiqua" pitchFamily="18" charset="0"/>
              </a:rPr>
              <a:t>Lorentzova transformace:	</a:t>
            </a:r>
            <a:r>
              <a:rPr lang="el-GR" sz="3000" i="1" dirty="0" smtClean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= V/c</a:t>
            </a:r>
            <a:endParaRPr lang="cs-CZ" sz="3000" b="1" i="1" dirty="0" smtClean="0">
              <a:solidFill>
                <a:schemeClr val="tx1"/>
              </a:solidFill>
              <a:latin typeface="Book Antiqua" pitchFamily="18" charset="0"/>
            </a:endParaRPr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en-GB" sz="3000" i="1" dirty="0" smtClean="0">
                <a:solidFill>
                  <a:srgbClr val="32B503"/>
                </a:solidFill>
                <a:latin typeface="Book Antiqua" pitchFamily="18" charset="0"/>
              </a:rPr>
              <a:t>x’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3000" dirty="0" smtClean="0">
                <a:solidFill>
                  <a:schemeClr val="tx1"/>
                </a:solidFill>
                <a:latin typeface="Book Antiqua" pitchFamily="18" charset="0"/>
              </a:rPr>
              <a:t>	 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sz="3000" i="1" dirty="0" smtClean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3000" dirty="0" smtClean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sz="3000" i="1" dirty="0" smtClean="0">
                <a:solidFill>
                  <a:srgbClr val="FF3300"/>
                </a:solidFill>
                <a:latin typeface="Book Antiqua" pitchFamily="18" charset="0"/>
              </a:rPr>
              <a:t>x</a:t>
            </a:r>
            <a:r>
              <a:rPr lang="en-GB" sz="3000" i="1" dirty="0" smtClean="0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sz="3000" i="1" dirty="0" smtClean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3000" i="1" dirty="0" smtClean="0">
                <a:solidFill>
                  <a:srgbClr val="FF3300"/>
                </a:solidFill>
                <a:latin typeface="Book Antiqua" pitchFamily="18" charset="0"/>
              </a:rPr>
              <a:t>x</a:t>
            </a:r>
            <a:r>
              <a:rPr lang="cs-CZ" sz="3000" baseline="-25000" dirty="0" smtClean="0">
                <a:solidFill>
                  <a:srgbClr val="FF3300"/>
                </a:solidFill>
                <a:latin typeface="Book Antiqua" pitchFamily="18" charset="0"/>
              </a:rPr>
              <a:t>0</a:t>
            </a:r>
            <a:r>
              <a:rPr lang="cs-CZ" sz="3000" dirty="0" smtClean="0">
                <a:solidFill>
                  <a:schemeClr val="tx1"/>
                </a:solidFill>
                <a:latin typeface="Book Antiqua" pitchFamily="18" charset="0"/>
              </a:rPr>
              <a:t>) 	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sz="3000" i="1" dirty="0" smtClean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3000" dirty="0" smtClean="0">
                <a:solidFill>
                  <a:schemeClr val="tx1"/>
                </a:solidFill>
                <a:latin typeface="Book Antiqua" pitchFamily="18" charset="0"/>
              </a:rPr>
              <a:t>(       </a:t>
            </a:r>
            <a:r>
              <a:rPr lang="en-GB" sz="3000" i="1" dirty="0" smtClean="0">
                <a:solidFill>
                  <a:srgbClr val="FF3300"/>
                </a:solidFill>
                <a:latin typeface="Book Antiqua" pitchFamily="18" charset="0"/>
              </a:rPr>
              <a:t>x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sz="3000" i="1" dirty="0" smtClean="0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sz="3000" i="1" dirty="0" smtClean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3000" i="1" dirty="0" smtClean="0">
                <a:solidFill>
                  <a:srgbClr val="FF3300"/>
                </a:solidFill>
                <a:latin typeface="Book Antiqua" pitchFamily="18" charset="0"/>
              </a:rPr>
              <a:t>x</a:t>
            </a:r>
            <a:r>
              <a:rPr lang="cs-CZ" sz="3000" baseline="-25000" dirty="0" smtClean="0">
                <a:solidFill>
                  <a:srgbClr val="FF3300"/>
                </a:solidFill>
                <a:latin typeface="Book Antiqua" pitchFamily="18" charset="0"/>
              </a:rPr>
              <a:t>0</a:t>
            </a:r>
            <a:r>
              <a:rPr lang="cs-CZ" sz="3000" dirty="0" smtClean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sz="3000" i="1" dirty="0" smtClean="0">
                <a:solidFill>
                  <a:srgbClr val="32B503"/>
                </a:solidFill>
                <a:latin typeface="Book Antiqua" pitchFamily="18" charset="0"/>
              </a:rPr>
              <a:t>x</a:t>
            </a:r>
            <a:r>
              <a:rPr lang="cs-CZ" sz="3000" baseline="-25000" dirty="0" smtClean="0">
                <a:solidFill>
                  <a:srgbClr val="32B503"/>
                </a:solidFill>
                <a:latin typeface="Book Antiqua" pitchFamily="18" charset="0"/>
              </a:rPr>
              <a:t>0</a:t>
            </a:r>
            <a:r>
              <a:rPr lang="en-GB" sz="3000" i="1" dirty="0" smtClean="0">
                <a:solidFill>
                  <a:srgbClr val="32B503"/>
                </a:solidFill>
                <a:latin typeface="Book Antiqua" pitchFamily="18" charset="0"/>
              </a:rPr>
              <a:t>’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3000" dirty="0" smtClean="0">
                <a:solidFill>
                  <a:schemeClr val="tx1"/>
                </a:solidFill>
                <a:latin typeface="Book Antiqua" pitchFamily="18" charset="0"/>
              </a:rPr>
              <a:t>	 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sz="3000" i="1" dirty="0" smtClean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3000" dirty="0" smtClean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sz="3000" i="1" dirty="0" smtClean="0">
                <a:solidFill>
                  <a:srgbClr val="FF3300"/>
                </a:solidFill>
                <a:latin typeface="Book Antiqua" pitchFamily="18" charset="0"/>
              </a:rPr>
              <a:t>x</a:t>
            </a:r>
            <a:r>
              <a:rPr lang="cs-CZ" sz="3000" baseline="-25000" dirty="0" smtClean="0">
                <a:solidFill>
                  <a:srgbClr val="FF3300"/>
                </a:solidFill>
                <a:latin typeface="Book Antiqua" pitchFamily="18" charset="0"/>
              </a:rPr>
              <a:t>0</a:t>
            </a:r>
            <a:r>
              <a:rPr lang="en-GB" sz="3000" i="1" dirty="0" smtClean="0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sz="3000" i="1" dirty="0" smtClean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3000" i="1" dirty="0" smtClean="0">
                <a:solidFill>
                  <a:srgbClr val="FF3300"/>
                </a:solidFill>
                <a:latin typeface="Book Antiqua" pitchFamily="18" charset="0"/>
              </a:rPr>
              <a:t>x</a:t>
            </a:r>
            <a:r>
              <a:rPr lang="cs-CZ" sz="3000" dirty="0" smtClean="0">
                <a:solidFill>
                  <a:schemeClr val="tx1"/>
                </a:solidFill>
                <a:latin typeface="Book Antiqua" pitchFamily="18" charset="0"/>
              </a:rPr>
              <a:t>) 	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sz="3000" i="1" dirty="0" smtClean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3000" dirty="0" smtClean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sz="3000" i="1" dirty="0" smtClean="0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 </a:t>
            </a:r>
            <a:r>
              <a:rPr lang="el-GR" sz="3000" i="1" dirty="0" smtClean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cs-CZ" sz="30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n-GB" sz="3000" i="1" dirty="0" smtClean="0">
                <a:solidFill>
                  <a:srgbClr val="FF3300"/>
                </a:solidFill>
                <a:latin typeface="Book Antiqua" pitchFamily="18" charset="0"/>
              </a:rPr>
              <a:t>x</a:t>
            </a:r>
            <a:r>
              <a:rPr lang="cs-CZ" sz="3000" dirty="0" smtClean="0">
                <a:solidFill>
                  <a:schemeClr val="tx1"/>
                </a:solidFill>
                <a:latin typeface="Book Antiqua" pitchFamily="18" charset="0"/>
              </a:rPr>
              <a:t> +     </a:t>
            </a:r>
            <a:r>
              <a:rPr lang="cs-CZ" sz="3000" i="1" dirty="0" smtClean="0">
                <a:solidFill>
                  <a:srgbClr val="FF3300"/>
                </a:solidFill>
                <a:latin typeface="Book Antiqua" pitchFamily="18" charset="0"/>
              </a:rPr>
              <a:t>x</a:t>
            </a:r>
            <a:r>
              <a:rPr lang="cs-CZ" sz="3000" baseline="-25000" dirty="0" smtClean="0">
                <a:solidFill>
                  <a:srgbClr val="FF3300"/>
                </a:solidFill>
                <a:latin typeface="Book Antiqua" pitchFamily="18" charset="0"/>
              </a:rPr>
              <a:t>0</a:t>
            </a:r>
            <a:r>
              <a:rPr lang="cs-CZ" sz="3000" dirty="0" smtClean="0">
                <a:solidFill>
                  <a:schemeClr val="tx1"/>
                </a:solidFill>
                <a:latin typeface="Book Antiqua" pitchFamily="18" charset="0"/>
              </a:rPr>
              <a:t>) </a:t>
            </a:r>
            <a:endParaRPr lang="cs-CZ" sz="3000" dirty="0" smtClean="0">
              <a:latin typeface="Book Antiqua" pitchFamily="18" charset="0"/>
            </a:endParaRPr>
          </a:p>
        </p:txBody>
      </p:sp>
      <p:sp>
        <p:nvSpPr>
          <p:cNvPr id="5" name="Zástupný symbol pro zápatí 4"/>
          <p:cNvSpPr txBox="1">
            <a:spLocks noGrp="1"/>
          </p:cNvSpPr>
          <p:nvPr/>
        </p:nvSpPr>
        <p:spPr>
          <a:xfrm>
            <a:off x="3581400" y="76200"/>
            <a:ext cx="28956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395288" y="404813"/>
            <a:ext cx="84248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sz="4000" b="1" i="1">
                <a:latin typeface="Book Antiqua" pitchFamily="18" charset="0"/>
              </a:rPr>
              <a:t>Lorentzova trafo (shrnutí)</a:t>
            </a:r>
            <a:endParaRPr lang="en-US" sz="4000" i="1">
              <a:latin typeface="Book Antiqua" pitchFamily="18" charset="0"/>
            </a:endParaRPr>
          </a:p>
        </p:txBody>
      </p:sp>
      <p:sp>
        <p:nvSpPr>
          <p:cNvPr id="2" name="Zástupný symbol pro obsah 2"/>
          <p:cNvSpPr>
            <a:spLocks/>
          </p:cNvSpPr>
          <p:nvPr/>
        </p:nvSpPr>
        <p:spPr bwMode="auto">
          <a:xfrm>
            <a:off x="250825" y="4581525"/>
            <a:ext cx="8713788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</a:pPr>
            <a:r>
              <a:rPr lang="cs-CZ" sz="3000" b="1" i="1">
                <a:solidFill>
                  <a:srgbClr val="CC0000"/>
                </a:solidFill>
                <a:latin typeface="Book Antiqua" pitchFamily="18" charset="0"/>
              </a:rPr>
              <a:t>Inverzní </a:t>
            </a:r>
            <a:r>
              <a:rPr lang="cs-CZ" sz="3000" b="1" i="1">
                <a:latin typeface="Book Antiqua" pitchFamily="18" charset="0"/>
              </a:rPr>
              <a:t>Lorentzova transformace:</a:t>
            </a:r>
            <a:r>
              <a:rPr lang="cs-CZ" sz="3000" b="1" i="1">
                <a:solidFill>
                  <a:srgbClr val="CC0000"/>
                </a:solidFill>
                <a:latin typeface="Book Antiqua" pitchFamily="18" charset="0"/>
              </a:rPr>
              <a:t> </a:t>
            </a:r>
            <a:r>
              <a:rPr lang="el-GR" sz="3000" i="1">
                <a:latin typeface="Book Antiqua" pitchFamily="18" charset="0"/>
              </a:rPr>
              <a:t>β</a:t>
            </a:r>
            <a:r>
              <a:rPr lang="en-GB" sz="3000" i="1">
                <a:latin typeface="Book Antiqua" pitchFamily="18" charset="0"/>
              </a:rPr>
              <a:t>’ = </a:t>
            </a:r>
            <a:r>
              <a:rPr lang="en-GB" sz="3200" i="1" baseline="6000"/>
              <a:t>–</a:t>
            </a:r>
            <a:r>
              <a:rPr lang="en-GB"/>
              <a:t> </a:t>
            </a:r>
            <a:r>
              <a:rPr lang="el-GR" sz="3000" i="1">
                <a:latin typeface="Book Antiqua" pitchFamily="18" charset="0"/>
              </a:rPr>
              <a:t>β</a:t>
            </a:r>
            <a:r>
              <a:rPr lang="en-GB" sz="3000" i="1">
                <a:latin typeface="Book Antiqua" pitchFamily="18" charset="0"/>
              </a:rPr>
              <a:t> </a:t>
            </a:r>
            <a:endParaRPr lang="cs-CZ" sz="3000" i="1">
              <a:solidFill>
                <a:srgbClr val="CC0000"/>
              </a:solidFill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</a:pPr>
            <a:r>
              <a:rPr lang="en-GB" sz="3000" i="1">
                <a:solidFill>
                  <a:srgbClr val="FF3300"/>
                </a:solidFill>
                <a:latin typeface="Book Antiqua" pitchFamily="18" charset="0"/>
              </a:rPr>
              <a:t>x</a:t>
            </a:r>
            <a:r>
              <a:rPr lang="cs-CZ" sz="3000" i="1">
                <a:solidFill>
                  <a:srgbClr val="FF3300"/>
                </a:solidFill>
                <a:latin typeface="Book Antiqua" pitchFamily="18" charset="0"/>
              </a:rPr>
              <a:t> </a:t>
            </a:r>
            <a:r>
              <a:rPr lang="cs-CZ" sz="3000">
                <a:latin typeface="Book Antiqua" pitchFamily="18" charset="0"/>
              </a:rPr>
              <a:t>	 </a:t>
            </a:r>
            <a:r>
              <a:rPr lang="cs-CZ" sz="3000" i="1">
                <a:latin typeface="Book Antiqua" pitchFamily="18" charset="0"/>
              </a:rPr>
              <a:t>= </a:t>
            </a:r>
            <a:r>
              <a:rPr lang="el-GR" sz="3000" i="1">
                <a:latin typeface="Book Antiqua" pitchFamily="18" charset="0"/>
              </a:rPr>
              <a:t>γ</a:t>
            </a:r>
            <a:r>
              <a:rPr lang="cs-CZ" sz="3000" i="1">
                <a:latin typeface="Book Antiqua" pitchFamily="18" charset="0"/>
              </a:rPr>
              <a:t> </a:t>
            </a:r>
            <a:r>
              <a:rPr lang="cs-CZ" sz="3000">
                <a:latin typeface="Book Antiqua" pitchFamily="18" charset="0"/>
              </a:rPr>
              <a:t>(</a:t>
            </a:r>
            <a:r>
              <a:rPr lang="en-GB" sz="3000" i="1">
                <a:solidFill>
                  <a:srgbClr val="32B503"/>
                </a:solidFill>
                <a:latin typeface="Book Antiqua" pitchFamily="18" charset="0"/>
              </a:rPr>
              <a:t>x’</a:t>
            </a:r>
            <a:r>
              <a:rPr lang="cs-CZ" sz="3000" i="1">
                <a:latin typeface="Book Antiqua" pitchFamily="18" charset="0"/>
              </a:rPr>
              <a:t>+ </a:t>
            </a:r>
            <a:r>
              <a:rPr lang="el-GR" sz="3000" i="1">
                <a:latin typeface="Book Antiqua" pitchFamily="18" charset="0"/>
              </a:rPr>
              <a:t>β</a:t>
            </a:r>
            <a:r>
              <a:rPr lang="en-GB" sz="3000" i="1">
                <a:latin typeface="Book Antiqua" pitchFamily="18" charset="0"/>
              </a:rPr>
              <a:t> </a:t>
            </a:r>
            <a:r>
              <a:rPr lang="cs-CZ" sz="3000" i="1">
                <a:solidFill>
                  <a:srgbClr val="32B503"/>
                </a:solidFill>
                <a:latin typeface="Book Antiqua" pitchFamily="18" charset="0"/>
              </a:rPr>
              <a:t>x</a:t>
            </a:r>
            <a:r>
              <a:rPr lang="cs-CZ" sz="3000" baseline="-25000">
                <a:solidFill>
                  <a:srgbClr val="32B503"/>
                </a:solidFill>
                <a:latin typeface="Book Antiqua" pitchFamily="18" charset="0"/>
              </a:rPr>
              <a:t>0</a:t>
            </a:r>
            <a:r>
              <a:rPr lang="en-GB" sz="3000" i="1">
                <a:solidFill>
                  <a:srgbClr val="32B503"/>
                </a:solidFill>
                <a:latin typeface="Book Antiqua" pitchFamily="18" charset="0"/>
              </a:rPr>
              <a:t>’</a:t>
            </a:r>
            <a:r>
              <a:rPr lang="cs-CZ" sz="3000">
                <a:latin typeface="Book Antiqua" pitchFamily="18" charset="0"/>
              </a:rPr>
              <a:t>) 	</a:t>
            </a:r>
            <a:r>
              <a:rPr lang="cs-CZ" sz="3000" i="1">
                <a:latin typeface="Book Antiqua" pitchFamily="18" charset="0"/>
              </a:rPr>
              <a:t>= </a:t>
            </a:r>
            <a:r>
              <a:rPr lang="el-GR" sz="3000" i="1">
                <a:latin typeface="Book Antiqua" pitchFamily="18" charset="0"/>
              </a:rPr>
              <a:t>γ</a:t>
            </a:r>
            <a:r>
              <a:rPr lang="cs-CZ" sz="3000" i="1">
                <a:latin typeface="Book Antiqua" pitchFamily="18" charset="0"/>
              </a:rPr>
              <a:t> </a:t>
            </a:r>
            <a:r>
              <a:rPr lang="cs-CZ" sz="3000">
                <a:latin typeface="Book Antiqua" pitchFamily="18" charset="0"/>
              </a:rPr>
              <a:t>(    </a:t>
            </a:r>
            <a:r>
              <a:rPr lang="en-GB" sz="3000" i="1">
                <a:solidFill>
                  <a:srgbClr val="32B503"/>
                </a:solidFill>
                <a:latin typeface="Book Antiqua" pitchFamily="18" charset="0"/>
              </a:rPr>
              <a:t>x’</a:t>
            </a:r>
            <a:r>
              <a:rPr lang="cs-CZ" sz="3000" i="1">
                <a:latin typeface="Book Antiqua" pitchFamily="18" charset="0"/>
              </a:rPr>
              <a:t>+ </a:t>
            </a:r>
            <a:r>
              <a:rPr lang="en-GB" sz="3000" i="1">
                <a:latin typeface="Book Antiqua" pitchFamily="18" charset="0"/>
              </a:rPr>
              <a:t> </a:t>
            </a:r>
            <a:r>
              <a:rPr lang="el-GR" sz="3000" i="1">
                <a:latin typeface="Book Antiqua" pitchFamily="18" charset="0"/>
              </a:rPr>
              <a:t>β</a:t>
            </a:r>
            <a:r>
              <a:rPr lang="en-GB" sz="3000" i="1">
                <a:latin typeface="Book Antiqua" pitchFamily="18" charset="0"/>
              </a:rPr>
              <a:t> </a:t>
            </a:r>
            <a:r>
              <a:rPr lang="cs-CZ" sz="3000" i="1">
                <a:solidFill>
                  <a:srgbClr val="32B503"/>
                </a:solidFill>
                <a:latin typeface="Book Antiqua" pitchFamily="18" charset="0"/>
              </a:rPr>
              <a:t>x</a:t>
            </a:r>
            <a:r>
              <a:rPr lang="cs-CZ" sz="3000" baseline="-25000">
                <a:solidFill>
                  <a:srgbClr val="32B503"/>
                </a:solidFill>
                <a:latin typeface="Book Antiqua" pitchFamily="18" charset="0"/>
              </a:rPr>
              <a:t>0</a:t>
            </a:r>
            <a:r>
              <a:rPr lang="en-GB" sz="3000" i="1">
                <a:solidFill>
                  <a:srgbClr val="32B503"/>
                </a:solidFill>
                <a:latin typeface="Book Antiqua" pitchFamily="18" charset="0"/>
              </a:rPr>
              <a:t>’</a:t>
            </a:r>
            <a:r>
              <a:rPr lang="cs-CZ" sz="3000">
                <a:latin typeface="Book Antiqua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</a:pPr>
            <a:r>
              <a:rPr lang="cs-CZ" sz="3000" i="1">
                <a:solidFill>
                  <a:srgbClr val="FF3300"/>
                </a:solidFill>
                <a:latin typeface="Book Antiqua" pitchFamily="18" charset="0"/>
              </a:rPr>
              <a:t>x</a:t>
            </a:r>
            <a:r>
              <a:rPr lang="cs-CZ" sz="3000" baseline="-25000">
                <a:solidFill>
                  <a:srgbClr val="FF3300"/>
                </a:solidFill>
                <a:latin typeface="Book Antiqua" pitchFamily="18" charset="0"/>
              </a:rPr>
              <a:t>0</a:t>
            </a:r>
            <a:r>
              <a:rPr lang="cs-CZ" sz="3000" i="1">
                <a:solidFill>
                  <a:srgbClr val="FF3300"/>
                </a:solidFill>
                <a:latin typeface="Book Antiqua" pitchFamily="18" charset="0"/>
              </a:rPr>
              <a:t> </a:t>
            </a:r>
            <a:r>
              <a:rPr lang="cs-CZ" sz="3000">
                <a:latin typeface="Book Antiqua" pitchFamily="18" charset="0"/>
              </a:rPr>
              <a:t>	 </a:t>
            </a:r>
            <a:r>
              <a:rPr lang="cs-CZ" sz="3000" i="1">
                <a:latin typeface="Book Antiqua" pitchFamily="18" charset="0"/>
              </a:rPr>
              <a:t>= </a:t>
            </a:r>
            <a:r>
              <a:rPr lang="el-GR" sz="3000" i="1">
                <a:latin typeface="Book Antiqua" pitchFamily="18" charset="0"/>
              </a:rPr>
              <a:t>γ</a:t>
            </a:r>
            <a:r>
              <a:rPr lang="cs-CZ" sz="3000" i="1">
                <a:latin typeface="Book Antiqua" pitchFamily="18" charset="0"/>
              </a:rPr>
              <a:t> </a:t>
            </a:r>
            <a:r>
              <a:rPr lang="cs-CZ" sz="3000">
                <a:latin typeface="Book Antiqua" pitchFamily="18" charset="0"/>
              </a:rPr>
              <a:t>(</a:t>
            </a:r>
            <a:r>
              <a:rPr lang="en-GB" sz="3000" i="1">
                <a:latin typeface="Book Antiqua" pitchFamily="18" charset="0"/>
              </a:rPr>
              <a:t>x</a:t>
            </a:r>
            <a:r>
              <a:rPr lang="cs-CZ" sz="3000" baseline="-25000">
                <a:latin typeface="Book Antiqua" pitchFamily="18" charset="0"/>
              </a:rPr>
              <a:t>0</a:t>
            </a:r>
            <a:r>
              <a:rPr lang="en-GB" sz="3000" i="1">
                <a:latin typeface="Book Antiqua" pitchFamily="18" charset="0"/>
              </a:rPr>
              <a:t>’</a:t>
            </a:r>
            <a:r>
              <a:rPr lang="cs-CZ" sz="3000" i="1">
                <a:latin typeface="Book Antiqua" pitchFamily="18" charset="0"/>
              </a:rPr>
              <a:t>+ </a:t>
            </a:r>
            <a:r>
              <a:rPr lang="el-GR" sz="3000" i="1">
                <a:latin typeface="Book Antiqua" pitchFamily="18" charset="0"/>
              </a:rPr>
              <a:t>β</a:t>
            </a:r>
            <a:r>
              <a:rPr lang="en-GB" sz="3000" i="1">
                <a:latin typeface="Book Antiqua" pitchFamily="18" charset="0"/>
              </a:rPr>
              <a:t> </a:t>
            </a:r>
            <a:r>
              <a:rPr lang="cs-CZ" sz="3000" i="1">
                <a:solidFill>
                  <a:srgbClr val="32B503"/>
                </a:solidFill>
                <a:latin typeface="Book Antiqua" pitchFamily="18" charset="0"/>
              </a:rPr>
              <a:t>x</a:t>
            </a:r>
            <a:r>
              <a:rPr lang="en-GB" sz="3000" i="1">
                <a:solidFill>
                  <a:srgbClr val="32B503"/>
                </a:solidFill>
                <a:latin typeface="Book Antiqua" pitchFamily="18" charset="0"/>
              </a:rPr>
              <a:t>’</a:t>
            </a:r>
            <a:r>
              <a:rPr lang="cs-CZ" sz="3000">
                <a:latin typeface="Book Antiqua" pitchFamily="18" charset="0"/>
              </a:rPr>
              <a:t>) 	</a:t>
            </a:r>
            <a:r>
              <a:rPr lang="cs-CZ" sz="3000" i="1">
                <a:latin typeface="Book Antiqua" pitchFamily="18" charset="0"/>
              </a:rPr>
              <a:t>= </a:t>
            </a:r>
            <a:r>
              <a:rPr lang="el-GR" sz="3000" i="1">
                <a:latin typeface="Book Antiqua" pitchFamily="18" charset="0"/>
              </a:rPr>
              <a:t>γ</a:t>
            </a:r>
            <a:r>
              <a:rPr lang="cs-CZ" sz="3000" i="1">
                <a:latin typeface="Book Antiqua" pitchFamily="18" charset="0"/>
              </a:rPr>
              <a:t> </a:t>
            </a:r>
            <a:r>
              <a:rPr lang="cs-CZ" sz="3000">
                <a:latin typeface="Book Antiqua" pitchFamily="18" charset="0"/>
              </a:rPr>
              <a:t>(</a:t>
            </a:r>
            <a:r>
              <a:rPr lang="cs-CZ" sz="3000" i="1">
                <a:latin typeface="Book Antiqua" pitchFamily="18" charset="0"/>
              </a:rPr>
              <a:t> </a:t>
            </a:r>
            <a:r>
              <a:rPr lang="el-GR" sz="3000" i="1">
                <a:latin typeface="Book Antiqua" pitchFamily="18" charset="0"/>
              </a:rPr>
              <a:t>β</a:t>
            </a:r>
            <a:r>
              <a:rPr lang="cs-CZ" sz="3000" i="1">
                <a:latin typeface="Book Antiqua" pitchFamily="18" charset="0"/>
              </a:rPr>
              <a:t> </a:t>
            </a:r>
            <a:r>
              <a:rPr lang="en-GB" sz="3000" i="1">
                <a:solidFill>
                  <a:srgbClr val="32B503"/>
                </a:solidFill>
                <a:latin typeface="Book Antiqua" pitchFamily="18" charset="0"/>
              </a:rPr>
              <a:t>x’</a:t>
            </a:r>
            <a:r>
              <a:rPr lang="cs-CZ" sz="3000">
                <a:latin typeface="Book Antiqua" pitchFamily="18" charset="0"/>
              </a:rPr>
              <a:t> +    </a:t>
            </a:r>
            <a:r>
              <a:rPr lang="cs-CZ" sz="3000" i="1">
                <a:solidFill>
                  <a:srgbClr val="32B503"/>
                </a:solidFill>
                <a:latin typeface="Book Antiqua" pitchFamily="18" charset="0"/>
              </a:rPr>
              <a:t>x</a:t>
            </a:r>
            <a:r>
              <a:rPr lang="cs-CZ" sz="3000" baseline="-25000">
                <a:solidFill>
                  <a:srgbClr val="32B503"/>
                </a:solidFill>
                <a:latin typeface="Book Antiqua" pitchFamily="18" charset="0"/>
              </a:rPr>
              <a:t>0</a:t>
            </a:r>
            <a:r>
              <a:rPr lang="en-GB" sz="3000" i="1">
                <a:solidFill>
                  <a:srgbClr val="32B503"/>
                </a:solidFill>
                <a:latin typeface="Book Antiqua" pitchFamily="18" charset="0"/>
              </a:rPr>
              <a:t>’</a:t>
            </a:r>
            <a:r>
              <a:rPr lang="cs-CZ" sz="3000">
                <a:latin typeface="Book Antiqua" pitchFamily="18" charset="0"/>
              </a:rPr>
              <a:t>) </a:t>
            </a:r>
          </a:p>
        </p:txBody>
      </p:sp>
      <p:sp>
        <p:nvSpPr>
          <p:cNvPr id="6" name="Zástupný symbol pro obsah 2"/>
          <p:cNvSpPr>
            <a:spLocks/>
          </p:cNvSpPr>
          <p:nvPr/>
        </p:nvSpPr>
        <p:spPr bwMode="auto">
          <a:xfrm>
            <a:off x="466725" y="1052513"/>
            <a:ext cx="8713788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</a:pPr>
            <a:r>
              <a:rPr lang="cs-CZ" sz="3000" b="1" i="1">
                <a:latin typeface="Book Antiqua" pitchFamily="18" charset="0"/>
              </a:rPr>
              <a:t>Označme </a:t>
            </a:r>
          </a:p>
        </p:txBody>
      </p:sp>
      <p:graphicFrame>
        <p:nvGraphicFramePr>
          <p:cNvPr id="32778" name="Object 10"/>
          <p:cNvGraphicFramePr>
            <a:graphicFrameLocks noChangeAspect="1"/>
          </p:cNvGraphicFramePr>
          <p:nvPr/>
        </p:nvGraphicFramePr>
        <p:xfrm>
          <a:off x="577850" y="1527175"/>
          <a:ext cx="4270375" cy="110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Equation" r:id="rId4" imgW="4356000" imgH="1130040" progId="Equation.DSMT4">
                  <p:embed/>
                </p:oleObj>
              </mc:Choice>
              <mc:Fallback>
                <p:oleObj name="Equation" r:id="rId4" imgW="4356000" imgH="1130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850" y="1527175"/>
                        <a:ext cx="4270375" cy="110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5121275" y="1716088"/>
            <a:ext cx="3554413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GB" sz="3000" b="1">
                <a:latin typeface="Book Antiqua" pitchFamily="18" charset="0"/>
              </a:rPr>
              <a:t>(</a:t>
            </a:r>
            <a:r>
              <a:rPr lang="cs-CZ" sz="3000" b="1">
                <a:latin typeface="Book Antiqua" pitchFamily="18" charset="0"/>
              </a:rPr>
              <a:t>Lorentzův činitel)</a:t>
            </a:r>
            <a:endParaRPr lang="en-US" sz="3000" b="1">
              <a:latin typeface="Book Antiqua" pitchFamily="18" charset="0"/>
            </a:endParaRPr>
          </a:p>
        </p:txBody>
      </p:sp>
      <p:sp>
        <p:nvSpPr>
          <p:cNvPr id="11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 -  </a:t>
            </a:r>
            <a:r>
              <a:rPr lang="cs-CZ" sz="1200" dirty="0" err="1" smtClean="0">
                <a:solidFill>
                  <a:srgbClr val="D38E27"/>
                </a:solidFill>
              </a:rPr>
              <a:t>FyM</a:t>
            </a:r>
            <a:r>
              <a:rPr lang="cs-CZ" sz="1200" dirty="0" smtClean="0">
                <a:solidFill>
                  <a:srgbClr val="D38E27"/>
                </a:solidFill>
              </a:rPr>
              <a:t> -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  <p:sp>
        <p:nvSpPr>
          <p:cNvPr id="12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48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71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2149475" y="2366962"/>
            <a:ext cx="5260975" cy="3125788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Franklin Gothic Medium" pitchFamily="34" charset="0"/>
              <a:buNone/>
            </a:pPr>
            <a:r>
              <a:rPr lang="cs-CZ" sz="4400" i="1" dirty="0" smtClean="0">
                <a:solidFill>
                  <a:srgbClr val="32B503"/>
                </a:solidFill>
                <a:latin typeface="Book Antiqua" pitchFamily="18" charset="0"/>
              </a:rPr>
              <a:t>x</a:t>
            </a:r>
            <a:r>
              <a:rPr lang="cs-CZ" sz="4400" baseline="-25000" dirty="0" smtClean="0">
                <a:solidFill>
                  <a:srgbClr val="32B503"/>
                </a:solidFill>
                <a:latin typeface="Book Antiqua" pitchFamily="18" charset="0"/>
              </a:rPr>
              <a:t>0</a:t>
            </a:r>
            <a:r>
              <a:rPr lang="en-GB" sz="4400" i="1" dirty="0" smtClean="0">
                <a:solidFill>
                  <a:srgbClr val="32B503"/>
                </a:solidFill>
                <a:latin typeface="Book Antiqua" pitchFamily="18" charset="0"/>
              </a:rPr>
              <a:t>’</a:t>
            </a:r>
            <a:r>
              <a:rPr lang="cs-CZ" sz="4400" i="1" dirty="0" smtClean="0">
                <a:solidFill>
                  <a:schemeClr val="tx1"/>
                </a:solidFill>
                <a:latin typeface="Book Antiqua" pitchFamily="18" charset="0"/>
              </a:rPr>
              <a:t> = </a:t>
            </a:r>
            <a:r>
              <a:rPr lang="el-GR" sz="4400" i="1" dirty="0" smtClean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sz="44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4400" dirty="0" smtClean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sz="4400" i="1" dirty="0" smtClean="0">
                <a:solidFill>
                  <a:srgbClr val="FF3300"/>
                </a:solidFill>
                <a:latin typeface="Book Antiqua" pitchFamily="18" charset="0"/>
              </a:rPr>
              <a:t>x</a:t>
            </a:r>
            <a:r>
              <a:rPr lang="cs-CZ" sz="4400" baseline="-25000" dirty="0" smtClean="0">
                <a:solidFill>
                  <a:srgbClr val="FF3300"/>
                </a:solidFill>
                <a:latin typeface="Book Antiqua" pitchFamily="18" charset="0"/>
              </a:rPr>
              <a:t>0</a:t>
            </a:r>
            <a:r>
              <a:rPr lang="en-GB" sz="4400" i="1" dirty="0" smtClean="0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sz="44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sz="4400" i="1" dirty="0" smtClean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sz="44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4400" i="1" dirty="0" smtClean="0">
                <a:solidFill>
                  <a:srgbClr val="FF3300"/>
                </a:solidFill>
                <a:latin typeface="Book Antiqua" pitchFamily="18" charset="0"/>
              </a:rPr>
              <a:t>x</a:t>
            </a:r>
            <a:r>
              <a:rPr lang="cs-CZ" sz="4400" dirty="0" smtClean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  <a:p>
            <a:pPr marL="609600" indent="-609600" eaLnBrk="1" hangingPunct="1">
              <a:lnSpc>
                <a:spcPct val="90000"/>
              </a:lnSpc>
              <a:buNone/>
            </a:pPr>
            <a:r>
              <a:rPr lang="en-GB" sz="4400" i="1" dirty="0">
                <a:solidFill>
                  <a:srgbClr val="32B503"/>
                </a:solidFill>
                <a:latin typeface="Book Antiqua" pitchFamily="18" charset="0"/>
              </a:rPr>
              <a:t>x’</a:t>
            </a:r>
            <a:r>
              <a:rPr lang="cs-CZ" sz="44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4400" dirty="0">
                <a:solidFill>
                  <a:schemeClr val="tx1"/>
                </a:solidFill>
                <a:latin typeface="Book Antiqua" pitchFamily="18" charset="0"/>
              </a:rPr>
              <a:t>	 </a:t>
            </a:r>
            <a:r>
              <a:rPr lang="cs-CZ" sz="4400" i="1" dirty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el-GR" sz="4400" i="1" dirty="0">
                <a:solidFill>
                  <a:schemeClr val="tx1"/>
                </a:solidFill>
                <a:latin typeface="Book Antiqua" pitchFamily="18" charset="0"/>
              </a:rPr>
              <a:t>γ</a:t>
            </a:r>
            <a:r>
              <a:rPr lang="cs-CZ" sz="44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4400" dirty="0">
                <a:solidFill>
                  <a:schemeClr val="tx1"/>
                </a:solidFill>
                <a:latin typeface="Book Antiqua" pitchFamily="18" charset="0"/>
              </a:rPr>
              <a:t>(</a:t>
            </a:r>
            <a:r>
              <a:rPr lang="en-GB" sz="4400" i="1" dirty="0">
                <a:solidFill>
                  <a:srgbClr val="FF3300"/>
                </a:solidFill>
                <a:latin typeface="Book Antiqua" pitchFamily="18" charset="0"/>
              </a:rPr>
              <a:t>x</a:t>
            </a:r>
            <a:r>
              <a:rPr lang="en-GB" sz="4400" i="1" dirty="0">
                <a:solidFill>
                  <a:schemeClr val="tx1"/>
                </a:solidFill>
                <a:latin typeface="Book Antiqua" pitchFamily="18" charset="0"/>
              </a:rPr>
              <a:t>–</a:t>
            </a:r>
            <a:r>
              <a:rPr lang="cs-CZ" sz="44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el-GR" sz="4400" i="1" dirty="0">
                <a:solidFill>
                  <a:schemeClr val="tx1"/>
                </a:solidFill>
                <a:latin typeface="Book Antiqua" pitchFamily="18" charset="0"/>
              </a:rPr>
              <a:t>β</a:t>
            </a:r>
            <a:r>
              <a:rPr lang="en-GB" sz="4400" i="1" dirty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4400" i="1" dirty="0">
                <a:solidFill>
                  <a:srgbClr val="FF3300"/>
                </a:solidFill>
                <a:latin typeface="Book Antiqua" pitchFamily="18" charset="0"/>
              </a:rPr>
              <a:t>x</a:t>
            </a:r>
            <a:r>
              <a:rPr lang="cs-CZ" sz="4400" baseline="-25000" dirty="0">
                <a:solidFill>
                  <a:srgbClr val="FF3300"/>
                </a:solidFill>
                <a:latin typeface="Book Antiqua" pitchFamily="18" charset="0"/>
              </a:rPr>
              <a:t>0</a:t>
            </a:r>
            <a:r>
              <a:rPr lang="cs-CZ" sz="4400" dirty="0">
                <a:solidFill>
                  <a:schemeClr val="tx1"/>
                </a:solidFill>
                <a:latin typeface="Book Antiqua" pitchFamily="18" charset="0"/>
              </a:rPr>
              <a:t>) </a:t>
            </a:r>
          </a:p>
          <a:p>
            <a:pPr marL="609600" indent="-609600" eaLnBrk="1" hangingPunct="1">
              <a:lnSpc>
                <a:spcPct val="90000"/>
              </a:lnSpc>
              <a:buNone/>
            </a:pPr>
            <a:r>
              <a:rPr lang="cs-CZ" sz="4400" i="1" dirty="0" smtClean="0">
                <a:solidFill>
                  <a:srgbClr val="32B503"/>
                </a:solidFill>
                <a:latin typeface="Book Antiqua" pitchFamily="18" charset="0"/>
              </a:rPr>
              <a:t>y</a:t>
            </a:r>
            <a:r>
              <a:rPr lang="en-GB" sz="4400" i="1" dirty="0" smtClean="0">
                <a:solidFill>
                  <a:srgbClr val="32B503"/>
                </a:solidFill>
                <a:latin typeface="Book Antiqua" pitchFamily="18" charset="0"/>
              </a:rPr>
              <a:t>’</a:t>
            </a:r>
            <a:r>
              <a:rPr lang="cs-CZ" sz="44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4400" dirty="0">
                <a:solidFill>
                  <a:schemeClr val="tx1"/>
                </a:solidFill>
                <a:latin typeface="Book Antiqua" pitchFamily="18" charset="0"/>
              </a:rPr>
              <a:t>	 </a:t>
            </a:r>
            <a:r>
              <a:rPr lang="cs-CZ" sz="4400" i="1" dirty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cs-CZ" sz="4400" i="1" dirty="0" smtClean="0">
                <a:solidFill>
                  <a:srgbClr val="FF3300"/>
                </a:solidFill>
                <a:latin typeface="Book Antiqua" pitchFamily="18" charset="0"/>
              </a:rPr>
              <a:t>y</a:t>
            </a:r>
          </a:p>
          <a:p>
            <a:pPr marL="609600" indent="-609600" eaLnBrk="1" hangingPunct="1">
              <a:lnSpc>
                <a:spcPct val="90000"/>
              </a:lnSpc>
              <a:buNone/>
            </a:pPr>
            <a:r>
              <a:rPr lang="cs-CZ" sz="4400" i="1" dirty="0" smtClean="0">
                <a:solidFill>
                  <a:srgbClr val="32B503"/>
                </a:solidFill>
                <a:latin typeface="Book Antiqua" pitchFamily="18" charset="0"/>
              </a:rPr>
              <a:t>z</a:t>
            </a:r>
            <a:r>
              <a:rPr lang="en-GB" sz="4400" i="1" dirty="0" smtClean="0">
                <a:solidFill>
                  <a:srgbClr val="32B503"/>
                </a:solidFill>
                <a:latin typeface="Book Antiqua" pitchFamily="18" charset="0"/>
              </a:rPr>
              <a:t>’</a:t>
            </a:r>
            <a:r>
              <a:rPr lang="cs-CZ" sz="4400" i="1" dirty="0" smtClean="0">
                <a:solidFill>
                  <a:schemeClr val="tx1"/>
                </a:solidFill>
                <a:latin typeface="Book Antiqua" pitchFamily="18" charset="0"/>
              </a:rPr>
              <a:t> </a:t>
            </a:r>
            <a:r>
              <a:rPr lang="cs-CZ" sz="4400" dirty="0">
                <a:solidFill>
                  <a:schemeClr val="tx1"/>
                </a:solidFill>
                <a:latin typeface="Book Antiqua" pitchFamily="18" charset="0"/>
              </a:rPr>
              <a:t>	 </a:t>
            </a:r>
            <a:r>
              <a:rPr lang="cs-CZ" sz="4400" i="1" dirty="0">
                <a:solidFill>
                  <a:schemeClr val="tx1"/>
                </a:solidFill>
                <a:latin typeface="Book Antiqua" pitchFamily="18" charset="0"/>
              </a:rPr>
              <a:t>= </a:t>
            </a:r>
            <a:r>
              <a:rPr lang="cs-CZ" sz="4400" i="1" dirty="0" smtClean="0">
                <a:solidFill>
                  <a:srgbClr val="FF3300"/>
                </a:solidFill>
                <a:latin typeface="Book Antiqua" pitchFamily="18" charset="0"/>
              </a:rPr>
              <a:t>z</a:t>
            </a:r>
            <a:endParaRPr lang="cs-CZ" sz="4400" dirty="0" smtClean="0">
              <a:latin typeface="Book Antiqua" pitchFamily="18" charset="0"/>
            </a:endParaRPr>
          </a:p>
        </p:txBody>
      </p:sp>
      <p:sp>
        <p:nvSpPr>
          <p:cNvPr id="5" name="Zástupný symbol pro zápatí 4"/>
          <p:cNvSpPr txBox="1">
            <a:spLocks noGrp="1"/>
          </p:cNvSpPr>
          <p:nvPr/>
        </p:nvSpPr>
        <p:spPr>
          <a:xfrm>
            <a:off x="3581400" y="76200"/>
            <a:ext cx="2895600" cy="28892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endParaRPr lang="cs-CZ" sz="120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388938" y="341313"/>
            <a:ext cx="84248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sz="4000" b="1" i="1" dirty="0">
                <a:latin typeface="Book Antiqua" pitchFamily="18" charset="0"/>
              </a:rPr>
              <a:t>Lorentzova </a:t>
            </a:r>
            <a:r>
              <a:rPr lang="cs-CZ" sz="4000" b="1" i="1" dirty="0" err="1">
                <a:latin typeface="Book Antiqua" pitchFamily="18" charset="0"/>
              </a:rPr>
              <a:t>trafo</a:t>
            </a:r>
            <a:r>
              <a:rPr lang="cs-CZ" sz="4000" b="1" i="1" dirty="0">
                <a:latin typeface="Book Antiqua" pitchFamily="18" charset="0"/>
              </a:rPr>
              <a:t> </a:t>
            </a:r>
            <a:r>
              <a:rPr lang="cs-CZ" sz="4000" b="1" i="1" dirty="0" smtClean="0">
                <a:latin typeface="Book Antiqua" pitchFamily="18" charset="0"/>
              </a:rPr>
              <a:t>ve 3D</a:t>
            </a:r>
            <a:endParaRPr lang="en-US" sz="4000" i="1" dirty="0">
              <a:latin typeface="Book Antiqua" pitchFamily="18" charset="0"/>
            </a:endParaRPr>
          </a:p>
        </p:txBody>
      </p:sp>
      <p:sp>
        <p:nvSpPr>
          <p:cNvPr id="6" name="Zástupný symbol pro obsah 2"/>
          <p:cNvSpPr>
            <a:spLocks/>
          </p:cNvSpPr>
          <p:nvPr/>
        </p:nvSpPr>
        <p:spPr bwMode="auto">
          <a:xfrm>
            <a:off x="244475" y="1249363"/>
            <a:ext cx="8713788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</a:pPr>
            <a:r>
              <a:rPr lang="cs-CZ" sz="3000" b="1" i="1" dirty="0" smtClean="0">
                <a:latin typeface="Book Antiqua" pitchFamily="18" charset="0"/>
              </a:rPr>
              <a:t>Zcela prosté, milý Watsone: pro y, z se nic nemění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</a:pPr>
            <a:r>
              <a:rPr lang="cs-CZ" sz="3000" b="1" i="1" dirty="0" smtClean="0">
                <a:latin typeface="Book Antiqua" pitchFamily="18" charset="0"/>
              </a:rPr>
              <a:t> </a:t>
            </a:r>
            <a:endParaRPr lang="cs-CZ" sz="3000" b="1" i="1" dirty="0">
              <a:latin typeface="Book Antiqua" pitchFamily="18" charset="0"/>
            </a:endParaRPr>
          </a:p>
        </p:txBody>
      </p:sp>
      <p:sp>
        <p:nvSpPr>
          <p:cNvPr id="11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 -  </a:t>
            </a:r>
            <a:r>
              <a:rPr lang="cs-CZ" sz="1200" dirty="0" err="1" smtClean="0">
                <a:solidFill>
                  <a:srgbClr val="D38E27"/>
                </a:solidFill>
              </a:rPr>
              <a:t>FyM</a:t>
            </a:r>
            <a:r>
              <a:rPr lang="cs-CZ" sz="1200" dirty="0" smtClean="0">
                <a:solidFill>
                  <a:srgbClr val="D38E27"/>
                </a:solidFill>
              </a:rPr>
              <a:t> - Obdržálek</a:t>
            </a:r>
            <a:endParaRPr lang="cs-CZ" sz="1200" dirty="0">
              <a:solidFill>
                <a:srgbClr val="D38E27"/>
              </a:solidFill>
            </a:endParaRPr>
          </a:p>
        </p:txBody>
      </p:sp>
      <p:sp>
        <p:nvSpPr>
          <p:cNvPr id="12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49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97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60350" y="1112230"/>
            <a:ext cx="8785225" cy="2128991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sz="4200" b="1" i="1" dirty="0" smtClean="0">
                <a:latin typeface="Book Antiqua" pitchFamily="18" charset="0"/>
              </a:rPr>
              <a:t>podle Newtona </a:t>
            </a:r>
            <a:r>
              <a:rPr lang="cs-CZ" sz="2400" dirty="0" smtClean="0">
                <a:latin typeface="Book Antiqua" pitchFamily="18" charset="0"/>
              </a:rPr>
              <a:t>(emisní teorie)</a:t>
            </a:r>
            <a:r>
              <a:rPr lang="cs-CZ" dirty="0" smtClean="0">
                <a:latin typeface="Book Antiqua" pitchFamily="18" charset="0"/>
              </a:rPr>
              <a:t> </a:t>
            </a:r>
            <a:br>
              <a:rPr lang="cs-CZ" dirty="0" smtClean="0">
                <a:latin typeface="Book Antiqua" pitchFamily="18" charset="0"/>
              </a:rPr>
            </a:br>
            <a:r>
              <a:rPr lang="cs-CZ" dirty="0" smtClean="0">
                <a:latin typeface="Book Antiqua" pitchFamily="18" charset="0"/>
              </a:rPr>
              <a:t>    světlo = kuličky letící ze zdroje do mého oka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 smtClean="0">
                <a:latin typeface="Book Antiqua" pitchFamily="18" charset="0"/>
              </a:rPr>
              <a:t>Pak se rychlost zdroje </a:t>
            </a:r>
            <a:r>
              <a:rPr lang="cs-CZ" dirty="0" smtClean="0">
                <a:solidFill>
                  <a:srgbClr val="FF0000"/>
                </a:solidFill>
                <a:latin typeface="Book Antiqua" pitchFamily="18" charset="0"/>
              </a:rPr>
              <a:t>přič</a:t>
            </a:r>
            <a:r>
              <a:rPr lang="en-US" dirty="0" smtClean="0">
                <a:solidFill>
                  <a:srgbClr val="FF0000"/>
                </a:solidFill>
                <a:latin typeface="Book Antiqua" pitchFamily="18" charset="0"/>
              </a:rPr>
              <a:t>t</a:t>
            </a:r>
            <a:r>
              <a:rPr lang="cs-CZ" dirty="0" smtClean="0">
                <a:solidFill>
                  <a:srgbClr val="FF0000"/>
                </a:solidFill>
                <a:latin typeface="Book Antiqua" pitchFamily="18" charset="0"/>
              </a:rPr>
              <a:t>e</a:t>
            </a:r>
            <a:r>
              <a:rPr lang="cs-CZ" dirty="0" smtClean="0">
                <a:latin typeface="Book Antiqua" pitchFamily="18" charset="0"/>
              </a:rPr>
              <a:t> k rychlosti světla  </a:t>
            </a:r>
            <a:r>
              <a:rPr lang="en-US" sz="2400" dirty="0" smtClean="0">
                <a:latin typeface="Book Antiqua" pitchFamily="18" charset="0"/>
              </a:rPr>
              <a:t>S</a:t>
            </a:r>
            <a:r>
              <a:rPr lang="cs-CZ" sz="2400" dirty="0" err="1" smtClean="0">
                <a:latin typeface="Book Antiqua" pitchFamily="18" charset="0"/>
              </a:rPr>
              <a:t>větl</a:t>
            </a:r>
            <a:r>
              <a:rPr lang="en-US" sz="2400" dirty="0" smtClean="0">
                <a:latin typeface="Book Antiqua" pitchFamily="18" charset="0"/>
              </a:rPr>
              <a:t>o</a:t>
            </a:r>
            <a:r>
              <a:rPr lang="cs-CZ" sz="2400" dirty="0" smtClean="0">
                <a:latin typeface="Book Antiqua" pitchFamily="18" charset="0"/>
              </a:rPr>
              <a:t> ze svíčky, Slunce a </a:t>
            </a:r>
            <a:r>
              <a:rPr lang="cs-CZ" sz="2400" dirty="0" err="1" smtClean="0">
                <a:latin typeface="Book Antiqua" pitchFamily="18" charset="0"/>
              </a:rPr>
              <a:t>Siria</a:t>
            </a:r>
            <a:r>
              <a:rPr lang="cs-CZ" sz="2400" dirty="0" smtClean="0">
                <a:latin typeface="Book Antiqua" pitchFamily="18" charset="0"/>
              </a:rPr>
              <a:t> by měl</a:t>
            </a:r>
            <a:r>
              <a:rPr lang="en-US" sz="2400" dirty="0" smtClean="0">
                <a:latin typeface="Book Antiqua" pitchFamily="18" charset="0"/>
              </a:rPr>
              <a:t>o</a:t>
            </a:r>
            <a:r>
              <a:rPr lang="cs-CZ" sz="2400" dirty="0" smtClean="0">
                <a:latin typeface="Book Antiqua" pitchFamily="18" charset="0"/>
              </a:rPr>
              <a:t> letět </a:t>
            </a:r>
            <a:r>
              <a:rPr lang="cs-CZ" sz="2400" dirty="0" smtClean="0">
                <a:solidFill>
                  <a:srgbClr val="FF0000"/>
                </a:solidFill>
                <a:latin typeface="Book Antiqua" pitchFamily="18" charset="0"/>
              </a:rPr>
              <a:t>různě</a:t>
            </a:r>
            <a:r>
              <a:rPr lang="cs-CZ" sz="2400" dirty="0" smtClean="0">
                <a:latin typeface="Book Antiqua" pitchFamily="18" charset="0"/>
              </a:rPr>
              <a:t> rychle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cs-CZ" dirty="0" smtClean="0"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1372322" y="410730"/>
            <a:ext cx="73421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Výklad světla (korpuskulární)</a:t>
            </a:r>
            <a:endParaRPr lang="cs-CZ" sz="4000" b="1" i="1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5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Zástupný symbol pro datum 7"/>
          <p:cNvSpPr txBox="1">
            <a:spLocks noGrp="1"/>
          </p:cNvSpPr>
          <p:nvPr/>
        </p:nvSpPr>
        <p:spPr bwMode="auto">
          <a:xfrm>
            <a:off x="6675120" y="143256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</a:t>
            </a:r>
            <a:r>
              <a:rPr lang="cs-CZ" sz="1200" dirty="0">
                <a:solidFill>
                  <a:srgbClr val="D38E27"/>
                </a:solidFill>
              </a:rPr>
              <a:t>- </a:t>
            </a:r>
            <a:r>
              <a:rPr lang="cs-CZ" sz="1200" dirty="0" smtClean="0">
                <a:solidFill>
                  <a:srgbClr val="D38E27"/>
                </a:solidFill>
              </a:rPr>
              <a:t>U3V </a:t>
            </a:r>
            <a:r>
              <a:rPr lang="cs-CZ" sz="1200" dirty="0" err="1">
                <a:solidFill>
                  <a:srgbClr val="D38E27"/>
                </a:solidFill>
              </a:rPr>
              <a:t>Rel</a:t>
            </a:r>
            <a:r>
              <a:rPr lang="cs-CZ" sz="1200" dirty="0">
                <a:solidFill>
                  <a:srgbClr val="D38E27"/>
                </a:solidFill>
              </a:rPr>
              <a:t> Obdržálek</a:t>
            </a:r>
          </a:p>
        </p:txBody>
      </p:sp>
      <p:sp>
        <p:nvSpPr>
          <p:cNvPr id="2" name="AutoShape 2" descr="Isaac Newton – Wikipedie"/>
          <p:cNvSpPr>
            <a:spLocks noChangeAspect="1" noChangeArrowheads="1"/>
          </p:cNvSpPr>
          <p:nvPr/>
        </p:nvSpPr>
        <p:spPr bwMode="auto">
          <a:xfrm>
            <a:off x="155575" y="-914400"/>
            <a:ext cx="138112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805" y="3509962"/>
            <a:ext cx="1819275" cy="2505075"/>
          </a:xfrm>
          <a:prstGeom prst="rect">
            <a:avLst/>
          </a:prstGeom>
        </p:spPr>
      </p:pic>
      <p:sp>
        <p:nvSpPr>
          <p:cNvPr id="14" name="TextovéPole 13"/>
          <p:cNvSpPr txBox="1"/>
          <p:nvPr/>
        </p:nvSpPr>
        <p:spPr>
          <a:xfrm>
            <a:off x="3559628" y="6109607"/>
            <a:ext cx="2351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Sir </a:t>
            </a:r>
            <a:r>
              <a:rPr lang="cs-CZ" b="1" dirty="0" smtClean="0"/>
              <a:t>Isaac Newton</a:t>
            </a:r>
            <a:endParaRPr lang="en-US" b="1" dirty="0" smtClean="0"/>
          </a:p>
          <a:p>
            <a:r>
              <a:rPr lang="en-US" dirty="0" smtClean="0"/>
              <a:t>1643 – 1727;  GB</a:t>
            </a:r>
            <a:endParaRPr lang="cs-CZ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890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Zástupný symbol pro zápatí 4"/>
          <p:cNvSpPr txBox="1">
            <a:spLocks noGrp="1"/>
          </p:cNvSpPr>
          <p:nvPr/>
        </p:nvSpPr>
        <p:spPr bwMode="auto">
          <a:xfrm>
            <a:off x="3581400" y="76200"/>
            <a:ext cx="28956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endParaRPr lang="en-US" sz="1200">
              <a:solidFill>
                <a:srgbClr val="D38E27"/>
              </a:solidFill>
              <a:latin typeface="Book Antiqua" pitchFamily="18" charset="0"/>
            </a:endParaRPr>
          </a:p>
        </p:txBody>
      </p:sp>
      <p:sp>
        <p:nvSpPr>
          <p:cNvPr id="9" name="Zástupný symbol pro datum 7"/>
          <p:cNvSpPr txBox="1">
            <a:spLocks noGrp="1"/>
          </p:cNvSpPr>
          <p:nvPr/>
        </p:nvSpPr>
        <p:spPr bwMode="auto">
          <a:xfrm>
            <a:off x="6477000" y="0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</a:t>
            </a:r>
            <a:r>
              <a:rPr lang="cs-CZ" sz="1200" dirty="0">
                <a:solidFill>
                  <a:srgbClr val="D38E27"/>
                </a:solidFill>
              </a:rPr>
              <a:t>- </a:t>
            </a:r>
            <a:r>
              <a:rPr lang="cs-CZ" sz="1200" dirty="0" smtClean="0">
                <a:solidFill>
                  <a:srgbClr val="D38E27"/>
                </a:solidFill>
              </a:rPr>
              <a:t>U3V </a:t>
            </a:r>
            <a:r>
              <a:rPr lang="cs-CZ" sz="1200" dirty="0" err="1">
                <a:solidFill>
                  <a:srgbClr val="D38E27"/>
                </a:solidFill>
              </a:rPr>
              <a:t>Rel</a:t>
            </a:r>
            <a:r>
              <a:rPr lang="cs-CZ" sz="1200" dirty="0">
                <a:solidFill>
                  <a:srgbClr val="D38E27"/>
                </a:solidFill>
              </a:rPr>
              <a:t> Obdržálek</a:t>
            </a:r>
          </a:p>
        </p:txBody>
      </p:sp>
      <p:sp>
        <p:nvSpPr>
          <p:cNvPr id="10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50</a:t>
            </a:fld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274011" y="-594607"/>
            <a:ext cx="7090610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cs-CZ" sz="40000" dirty="0" smtClean="0">
                <a:sym typeface="Wingdings" pitchFamily="2" charset="2"/>
              </a:rPr>
              <a:t></a:t>
            </a:r>
            <a:endParaRPr lang="en-US" sz="40000" dirty="0" smtClean="0">
              <a:sym typeface="Wingdings" pitchFamily="2" charset="2"/>
            </a:endParaRPr>
          </a:p>
          <a:p>
            <a:pPr algn="ctr"/>
            <a:r>
              <a:rPr lang="cs-CZ" sz="4400" b="1" dirty="0">
                <a:latin typeface="Book Antiqua" pitchFamily="18" charset="0"/>
              </a:rPr>
              <a:t>Děkuji vám za </a:t>
            </a:r>
            <a:r>
              <a:rPr lang="cs-CZ" sz="4400" b="1" dirty="0" smtClean="0">
                <a:latin typeface="Book Antiqua" pitchFamily="18" charset="0"/>
              </a:rPr>
              <a:t>pozornost</a:t>
            </a:r>
          </a:p>
          <a:p>
            <a:pPr algn="r"/>
            <a:r>
              <a:rPr lang="cs-CZ" sz="2000" b="1" dirty="0" smtClean="0">
                <a:latin typeface="Book Antiqua" pitchFamily="18" charset="0"/>
              </a:rPr>
              <a:t>definitivně</a:t>
            </a:r>
            <a:endParaRPr lang="cs-CZ" sz="2000" b="1" dirty="0">
              <a:latin typeface="Book Antiqua" pitchFamily="18" charset="0"/>
            </a:endParaRPr>
          </a:p>
          <a:p>
            <a:pPr eaLnBrk="1" hangingPunct="1"/>
            <a:endParaRPr lang="cs-CZ" sz="2000" b="1" dirty="0"/>
          </a:p>
        </p:txBody>
      </p:sp>
    </p:spTree>
    <p:extLst>
      <p:ext uri="{BB962C8B-B14F-4D97-AF65-F5344CB8AC3E}">
        <p14:creationId xmlns:p14="http://schemas.microsoft.com/office/powerpoint/2010/main" val="130419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03200" y="1291844"/>
            <a:ext cx="8785225" cy="5435600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sz="4200" b="1" i="1" dirty="0" smtClean="0">
                <a:latin typeface="Book Antiqua" pitchFamily="18" charset="0"/>
              </a:rPr>
              <a:t>podle </a:t>
            </a:r>
            <a:r>
              <a:rPr lang="cs-CZ" sz="4200" b="1" i="1" dirty="0" err="1" smtClean="0">
                <a:latin typeface="Book Antiqua" pitchFamily="18" charset="0"/>
              </a:rPr>
              <a:t>Huygense</a:t>
            </a:r>
            <a:r>
              <a:rPr lang="cs-CZ" sz="4200" b="1" i="1" dirty="0" smtClean="0">
                <a:latin typeface="Book Antiqua" pitchFamily="18" charset="0"/>
              </a:rPr>
              <a:t>:</a:t>
            </a:r>
            <a:r>
              <a:rPr lang="cs-CZ" sz="4200" dirty="0" smtClean="0">
                <a:latin typeface="Book Antiqua" pitchFamily="18" charset="0"/>
              </a:rPr>
              <a:t> </a:t>
            </a:r>
            <a:br>
              <a:rPr lang="cs-CZ" sz="4200" dirty="0" smtClean="0">
                <a:latin typeface="Book Antiqua" pitchFamily="18" charset="0"/>
              </a:rPr>
            </a:br>
            <a:r>
              <a:rPr lang="cs-CZ" sz="4200" dirty="0" smtClean="0">
                <a:latin typeface="Book Antiqua" pitchFamily="18" charset="0"/>
              </a:rPr>
              <a:t>    </a:t>
            </a:r>
            <a:r>
              <a:rPr lang="cs-CZ" dirty="0" smtClean="0">
                <a:latin typeface="Book Antiqua" pitchFamily="18" charset="0"/>
              </a:rPr>
              <a:t>světlo = vlny éteru 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dirty="0" smtClean="0">
                <a:latin typeface="Book Antiqua" pitchFamily="18" charset="0"/>
              </a:rPr>
              <a:t>Ale jak rychle se pohybuje Země vůči éteru?</a:t>
            </a:r>
            <a:endParaRPr lang="cs-CZ" dirty="0">
              <a:latin typeface="Book Antiqua" pitchFamily="18" charset="0"/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cs-CZ" dirty="0" smtClean="0">
                <a:latin typeface="Book Antiqua" pitchFamily="18" charset="0"/>
              </a:rPr>
              <a:t>   (během roku je rozdíl ± 30 km/s!)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2009631" y="410729"/>
            <a:ext cx="559651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Výklad světla (vlnový)</a:t>
            </a:r>
            <a:endParaRPr lang="cs-CZ" sz="4000" b="1" i="1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6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Zástupný symbol pro datum 7"/>
          <p:cNvSpPr txBox="1">
            <a:spLocks noGrp="1"/>
          </p:cNvSpPr>
          <p:nvPr/>
        </p:nvSpPr>
        <p:spPr bwMode="auto">
          <a:xfrm>
            <a:off x="6675120" y="143256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</a:t>
            </a:r>
            <a:r>
              <a:rPr lang="cs-CZ" sz="1200" dirty="0">
                <a:solidFill>
                  <a:srgbClr val="D38E27"/>
                </a:solidFill>
              </a:rPr>
              <a:t>- </a:t>
            </a:r>
            <a:r>
              <a:rPr lang="cs-CZ" sz="1200" dirty="0" smtClean="0">
                <a:solidFill>
                  <a:srgbClr val="D38E27"/>
                </a:solidFill>
              </a:rPr>
              <a:t>U3V </a:t>
            </a:r>
            <a:r>
              <a:rPr lang="cs-CZ" sz="1200" dirty="0" err="1">
                <a:solidFill>
                  <a:srgbClr val="D38E27"/>
                </a:solidFill>
              </a:rPr>
              <a:t>Rel</a:t>
            </a:r>
            <a:r>
              <a:rPr lang="cs-CZ" sz="1200" dirty="0">
                <a:solidFill>
                  <a:srgbClr val="D38E27"/>
                </a:solidFill>
              </a:rPr>
              <a:t> Obdržálek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3135086" y="5823856"/>
            <a:ext cx="2536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/>
              <a:t>Christiaan</a:t>
            </a:r>
            <a:r>
              <a:rPr lang="cs-CZ" b="1" dirty="0"/>
              <a:t> </a:t>
            </a:r>
            <a:r>
              <a:rPr lang="cs-CZ" b="1" dirty="0" err="1" smtClean="0"/>
              <a:t>Huygens</a:t>
            </a:r>
            <a:endParaRPr lang="cs-CZ" b="1" dirty="0"/>
          </a:p>
          <a:p>
            <a:pPr algn="ctr"/>
            <a:r>
              <a:rPr lang="en-US" dirty="0" smtClean="0"/>
              <a:t>1629 – 1695;  NL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719" y="3749258"/>
            <a:ext cx="2466975" cy="18478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2714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1725613" y="459221"/>
            <a:ext cx="6146234" cy="65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Moderní pohled na světlo</a:t>
            </a:r>
            <a:endParaRPr lang="cs-CZ" sz="4000" b="1" i="1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7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Zástupný symbol pro datum 7"/>
          <p:cNvSpPr txBox="1">
            <a:spLocks noGrp="1"/>
          </p:cNvSpPr>
          <p:nvPr/>
        </p:nvSpPr>
        <p:spPr bwMode="auto">
          <a:xfrm>
            <a:off x="6675120" y="143256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</a:t>
            </a:r>
            <a:r>
              <a:rPr lang="cs-CZ" sz="1200" dirty="0">
                <a:solidFill>
                  <a:srgbClr val="D38E27"/>
                </a:solidFill>
              </a:rPr>
              <a:t>- </a:t>
            </a:r>
            <a:r>
              <a:rPr lang="cs-CZ" sz="1200" dirty="0" smtClean="0">
                <a:solidFill>
                  <a:srgbClr val="D38E27"/>
                </a:solidFill>
              </a:rPr>
              <a:t>U3V </a:t>
            </a:r>
            <a:r>
              <a:rPr lang="cs-CZ" sz="1200" dirty="0" err="1">
                <a:solidFill>
                  <a:srgbClr val="D38E27"/>
                </a:solidFill>
              </a:rPr>
              <a:t>Rel</a:t>
            </a:r>
            <a:r>
              <a:rPr lang="cs-CZ" sz="1200" dirty="0">
                <a:solidFill>
                  <a:srgbClr val="D38E27"/>
                </a:solidFill>
              </a:rPr>
              <a:t> Obdržálek</a:t>
            </a:r>
          </a:p>
        </p:txBody>
      </p:sp>
      <p:sp>
        <p:nvSpPr>
          <p:cNvPr id="2" name="Rectangle 1"/>
          <p:cNvSpPr/>
          <p:nvPr/>
        </p:nvSpPr>
        <p:spPr>
          <a:xfrm>
            <a:off x="424830" y="1156453"/>
            <a:ext cx="8936883" cy="2142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3600" b="1" i="1" dirty="0">
                <a:latin typeface="Book Antiqua" pitchFamily="18" charset="0"/>
              </a:rPr>
              <a:t>Maxwell</a:t>
            </a:r>
            <a:r>
              <a:rPr lang="cs-CZ" sz="2800" b="1" i="1" dirty="0">
                <a:latin typeface="Book Antiqua" pitchFamily="18" charset="0"/>
              </a:rPr>
              <a:t>: </a:t>
            </a:r>
            <a:endParaRPr lang="en-US" sz="2800" b="1" i="1" dirty="0" smtClean="0"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800" dirty="0" smtClean="0">
                <a:latin typeface="Book Antiqua" pitchFamily="18" charset="0"/>
              </a:rPr>
              <a:t>„</a:t>
            </a:r>
            <a:r>
              <a:rPr lang="cs-CZ" sz="2800" dirty="0">
                <a:latin typeface="Book Antiqua" pitchFamily="18" charset="0"/>
              </a:rPr>
              <a:t>Světlo jsou vlny </a:t>
            </a:r>
            <a:r>
              <a:rPr lang="cs-CZ" sz="2800" i="1" dirty="0" err="1">
                <a:latin typeface="Book Antiqua" pitchFamily="18" charset="0"/>
              </a:rPr>
              <a:t>elmg</a:t>
            </a:r>
            <a:r>
              <a:rPr lang="cs-CZ" sz="2800" i="1" dirty="0">
                <a:latin typeface="Book Antiqua" pitchFamily="18" charset="0"/>
              </a:rPr>
              <a:t>. pole</a:t>
            </a:r>
            <a:r>
              <a:rPr lang="cs-CZ" sz="2800" dirty="0">
                <a:latin typeface="Book Antiqua" pitchFamily="18" charset="0"/>
              </a:rPr>
              <a:t>.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en-US" sz="2800" dirty="0" smtClean="0">
                <a:latin typeface="Book Antiqua" pitchFamily="18" charset="0"/>
              </a:rPr>
              <a:t>  </a:t>
            </a:r>
            <a:r>
              <a:rPr lang="cs-CZ" sz="2800" dirty="0" err="1" smtClean="0">
                <a:latin typeface="Book Antiqua" pitchFamily="18" charset="0"/>
              </a:rPr>
              <a:t>Elmg</a:t>
            </a:r>
            <a:r>
              <a:rPr lang="cs-CZ" sz="2800" dirty="0">
                <a:latin typeface="Book Antiqua" pitchFamily="18" charset="0"/>
              </a:rPr>
              <a:t>. pole  je popsáno </a:t>
            </a:r>
            <a:r>
              <a:rPr lang="cs-CZ" sz="2800" i="1" dirty="0" smtClean="0">
                <a:latin typeface="Book Antiqua" pitchFamily="18" charset="0"/>
              </a:rPr>
              <a:t>Maxwellovými </a:t>
            </a:r>
            <a:r>
              <a:rPr lang="cs-CZ" sz="2800" i="1" dirty="0">
                <a:latin typeface="Book Antiqua" pitchFamily="18" charset="0"/>
              </a:rPr>
              <a:t>rovnicemi</a:t>
            </a:r>
            <a:r>
              <a:rPr lang="cs-CZ" sz="2800" dirty="0">
                <a:latin typeface="Book Antiqua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en-US" sz="2800" dirty="0" smtClean="0">
                <a:latin typeface="Book Antiqua" pitchFamily="18" charset="0"/>
              </a:rPr>
              <a:t>  </a:t>
            </a:r>
            <a:r>
              <a:rPr lang="cs-CZ" sz="2800" dirty="0" smtClean="0">
                <a:latin typeface="Book Antiqua" pitchFamily="18" charset="0"/>
              </a:rPr>
              <a:t>Kde </a:t>
            </a:r>
            <a:r>
              <a:rPr lang="cs-CZ" sz="2800" dirty="0">
                <a:latin typeface="Book Antiqua" pitchFamily="18" charset="0"/>
              </a:rPr>
              <a:t>platí </a:t>
            </a:r>
            <a:r>
              <a:rPr lang="cs-CZ" sz="2800" i="1" dirty="0">
                <a:latin typeface="Book Antiqua" pitchFamily="18" charset="0"/>
              </a:rPr>
              <a:t>moje</a:t>
            </a:r>
            <a:r>
              <a:rPr lang="cs-CZ" sz="2800" dirty="0">
                <a:latin typeface="Book Antiqua" pitchFamily="18" charset="0"/>
              </a:rPr>
              <a:t> rovnice, tam je </a:t>
            </a:r>
            <a:r>
              <a:rPr lang="cs-CZ" sz="2800" i="1" dirty="0" smtClean="0">
                <a:solidFill>
                  <a:srgbClr val="FF0000"/>
                </a:solidFill>
                <a:latin typeface="Book Antiqua" pitchFamily="18" charset="0"/>
              </a:rPr>
              <a:t>c</a:t>
            </a:r>
            <a:r>
              <a:rPr lang="cs-CZ" sz="2800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cs-CZ" sz="2800" dirty="0">
                <a:solidFill>
                  <a:srgbClr val="FF0000"/>
                </a:solidFill>
                <a:latin typeface="Book Antiqua" pitchFamily="18" charset="0"/>
              </a:rPr>
              <a:t>= 1/√(</a:t>
            </a:r>
            <a:r>
              <a:rPr lang="el-GR" sz="2800" dirty="0">
                <a:solidFill>
                  <a:srgbClr val="FF0000"/>
                </a:solidFill>
                <a:latin typeface="Book Antiqua" pitchFamily="18" charset="0"/>
              </a:rPr>
              <a:t>ε</a:t>
            </a:r>
            <a:r>
              <a:rPr lang="cs-CZ" sz="2800" baseline="-25000" dirty="0">
                <a:solidFill>
                  <a:srgbClr val="FF0000"/>
                </a:solidFill>
                <a:latin typeface="Book Antiqua" pitchFamily="18" charset="0"/>
              </a:rPr>
              <a:t>0</a:t>
            </a:r>
            <a:r>
              <a:rPr lang="el-GR" sz="2800" dirty="0">
                <a:solidFill>
                  <a:srgbClr val="FF0000"/>
                </a:solidFill>
                <a:latin typeface="Book Antiqua" pitchFamily="18" charset="0"/>
              </a:rPr>
              <a:t>µ</a:t>
            </a:r>
            <a:r>
              <a:rPr lang="cs-CZ" sz="2800" baseline="-25000" dirty="0">
                <a:solidFill>
                  <a:srgbClr val="FF0000"/>
                </a:solidFill>
                <a:latin typeface="Book Antiqua" pitchFamily="18" charset="0"/>
              </a:rPr>
              <a:t>0</a:t>
            </a:r>
            <a:r>
              <a:rPr lang="cs-CZ" sz="2800" dirty="0">
                <a:solidFill>
                  <a:srgbClr val="FF0000"/>
                </a:solidFill>
                <a:latin typeface="Book Antiqua" pitchFamily="18" charset="0"/>
              </a:rPr>
              <a:t>) </a:t>
            </a:r>
            <a:r>
              <a:rPr lang="cs-CZ" sz="2800" dirty="0">
                <a:latin typeface="Book Antiqua" pitchFamily="18" charset="0"/>
              </a:rPr>
              <a:t>a basta</a:t>
            </a:r>
            <a:r>
              <a:rPr lang="cs-CZ" sz="2800" dirty="0" smtClean="0">
                <a:latin typeface="Book Antiqua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800" dirty="0" smtClean="0">
                <a:latin typeface="Book Antiqua" pitchFamily="18" charset="0"/>
              </a:rPr>
              <a:t>Najděte měřením soustavu, kde ta rychlost vyjde!“</a:t>
            </a:r>
            <a:endParaRPr lang="cs-CZ" sz="2800" dirty="0">
              <a:latin typeface="Book Antiqua" pitchFamily="18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49" y="3402634"/>
            <a:ext cx="1911803" cy="2599476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347358" y="6211669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James </a:t>
            </a:r>
            <a:r>
              <a:rPr lang="cs-CZ" b="1" dirty="0" err="1"/>
              <a:t>Clerk</a:t>
            </a:r>
            <a:r>
              <a:rPr lang="cs-CZ" b="1" dirty="0"/>
              <a:t> </a:t>
            </a:r>
            <a:r>
              <a:rPr lang="cs-CZ" b="1" dirty="0" smtClean="0"/>
              <a:t>Maxwell</a:t>
            </a:r>
            <a:r>
              <a:rPr lang="en-US" b="1" dirty="0"/>
              <a:t> </a:t>
            </a:r>
            <a:r>
              <a:rPr lang="en-US" dirty="0" smtClean="0"/>
              <a:t>1831 – 1879; GB </a:t>
            </a:r>
            <a:r>
              <a:rPr lang="cs-CZ" dirty="0" smtClean="0"/>
              <a:t>(</a:t>
            </a:r>
            <a:r>
              <a:rPr lang="cs-CZ" dirty="0" err="1" smtClean="0"/>
              <a:t>Sc</a:t>
            </a:r>
            <a:r>
              <a:rPr lang="cs-CZ" dirty="0" smtClean="0"/>
              <a:t>)</a:t>
            </a:r>
            <a:endParaRPr lang="cs-CZ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289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1573213" y="431511"/>
            <a:ext cx="61462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>
                <a:solidFill>
                  <a:schemeClr val="tx2"/>
                </a:solidFill>
                <a:latin typeface="Book Antiqua" pitchFamily="18" charset="0"/>
              </a:rPr>
              <a:t>Moderní</a:t>
            </a: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 pohled na světlo</a:t>
            </a:r>
            <a:endParaRPr lang="cs-CZ" sz="4000" b="1" i="1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8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Zástupný symbol pro datum 7"/>
          <p:cNvSpPr txBox="1">
            <a:spLocks noGrp="1"/>
          </p:cNvSpPr>
          <p:nvPr/>
        </p:nvSpPr>
        <p:spPr bwMode="auto">
          <a:xfrm>
            <a:off x="6675120" y="143256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</a:t>
            </a:r>
            <a:r>
              <a:rPr lang="cs-CZ" sz="1200" dirty="0">
                <a:solidFill>
                  <a:srgbClr val="D38E27"/>
                </a:solidFill>
              </a:rPr>
              <a:t>- </a:t>
            </a:r>
            <a:r>
              <a:rPr lang="cs-CZ" sz="1200" dirty="0" smtClean="0">
                <a:solidFill>
                  <a:srgbClr val="D38E27"/>
                </a:solidFill>
              </a:rPr>
              <a:t>U3V </a:t>
            </a:r>
            <a:r>
              <a:rPr lang="cs-CZ" sz="1200" dirty="0" err="1">
                <a:solidFill>
                  <a:srgbClr val="D38E27"/>
                </a:solidFill>
              </a:rPr>
              <a:t>Rel</a:t>
            </a:r>
            <a:r>
              <a:rPr lang="cs-CZ" sz="1200" dirty="0">
                <a:solidFill>
                  <a:srgbClr val="D38E27"/>
                </a:solidFill>
              </a:rPr>
              <a:t> Obdržálek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3000375" y="1962150"/>
            <a:ext cx="38100" cy="10001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054348" y="1999505"/>
            <a:ext cx="22225" cy="87928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038474" y="2962275"/>
            <a:ext cx="866776" cy="18304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3052762" y="2910634"/>
            <a:ext cx="838201" cy="37354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3540868" y="3398196"/>
            <a:ext cx="485385" cy="88000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4137357" y="4241327"/>
            <a:ext cx="301156" cy="2568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3033713" y="3391264"/>
            <a:ext cx="500670" cy="82320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3000375" y="4291442"/>
            <a:ext cx="1438276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2914650" y="1962150"/>
            <a:ext cx="258107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905250" y="2790825"/>
            <a:ext cx="0" cy="42862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415948" y="3383048"/>
            <a:ext cx="258107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454862" y="4042989"/>
            <a:ext cx="0" cy="42862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2943033" y="2910634"/>
            <a:ext cx="120122" cy="137366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val 19"/>
          <p:cNvSpPr/>
          <p:nvPr/>
        </p:nvSpPr>
        <p:spPr>
          <a:xfrm>
            <a:off x="2959888" y="4202616"/>
            <a:ext cx="120122" cy="137366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89" y="1957407"/>
            <a:ext cx="2615021" cy="3259302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703942" y="5460093"/>
            <a:ext cx="31350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Albert Abraham </a:t>
            </a:r>
            <a:r>
              <a:rPr lang="cs-CZ" b="1" dirty="0" err="1" smtClean="0"/>
              <a:t>Michelson</a:t>
            </a:r>
            <a:endParaRPr lang="cs-CZ" b="1" dirty="0" smtClean="0"/>
          </a:p>
          <a:p>
            <a:pPr algn="ctr"/>
            <a:r>
              <a:rPr lang="en-US" dirty="0" smtClean="0"/>
              <a:t>1852 – 1932;    PL; US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393" y="1962330"/>
            <a:ext cx="2616591" cy="3260877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4702628" y="5464628"/>
            <a:ext cx="27976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Edward </a:t>
            </a:r>
            <a:r>
              <a:rPr lang="cs-CZ" b="1" dirty="0" err="1"/>
              <a:t>Williams</a:t>
            </a:r>
            <a:r>
              <a:rPr lang="cs-CZ" b="1" dirty="0"/>
              <a:t> </a:t>
            </a:r>
            <a:r>
              <a:rPr lang="cs-CZ" b="1" dirty="0" smtClean="0"/>
              <a:t>Morley</a:t>
            </a:r>
            <a:endParaRPr lang="en-US" b="1" dirty="0" smtClean="0"/>
          </a:p>
          <a:p>
            <a:pPr algn="ctr"/>
            <a:r>
              <a:rPr lang="en-US" dirty="0" smtClean="0"/>
              <a:t>1838 – 1923;  US</a:t>
            </a:r>
            <a:endParaRPr lang="cs-CZ" dirty="0"/>
          </a:p>
        </p:txBody>
      </p:sp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9769957"/>
              </p:ext>
            </p:extLst>
          </p:nvPr>
        </p:nvGraphicFramePr>
        <p:xfrm>
          <a:off x="663184" y="2655961"/>
          <a:ext cx="12573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7" name="Equation" r:id="rId7" imgW="1257120" imgH="355320" progId="Equation.DSMT4">
                  <p:embed/>
                </p:oleObj>
              </mc:Choice>
              <mc:Fallback>
                <p:oleObj name="Equation" r:id="rId7" imgW="125712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3184" y="2655961"/>
                        <a:ext cx="12573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k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739181"/>
              </p:ext>
            </p:extLst>
          </p:nvPr>
        </p:nvGraphicFramePr>
        <p:xfrm>
          <a:off x="579438" y="4357688"/>
          <a:ext cx="19431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8" name="Equation" r:id="rId9" imgW="1942920" imgH="393480" progId="Equation.DSMT4">
                  <p:embed/>
                </p:oleObj>
              </mc:Choice>
              <mc:Fallback>
                <p:oleObj name="Equation" r:id="rId9" imgW="19429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9438" y="4357688"/>
                        <a:ext cx="19431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k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678373"/>
              </p:ext>
            </p:extLst>
          </p:nvPr>
        </p:nvGraphicFramePr>
        <p:xfrm>
          <a:off x="654050" y="3922713"/>
          <a:ext cx="1220788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9" name="Equation" r:id="rId11" imgW="1244520" imgH="431640" progId="Equation.DSMT4">
                  <p:embed/>
                </p:oleObj>
              </mc:Choice>
              <mc:Fallback>
                <p:oleObj name="Equation" r:id="rId11" imgW="124452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4050" y="3922713"/>
                        <a:ext cx="1220788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k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8872039"/>
              </p:ext>
            </p:extLst>
          </p:nvPr>
        </p:nvGraphicFramePr>
        <p:xfrm>
          <a:off x="939800" y="3090863"/>
          <a:ext cx="1308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70" name="Equation" r:id="rId13" imgW="1307880" imgH="431640" progId="Equation.DSMT4">
                  <p:embed/>
                </p:oleObj>
              </mc:Choice>
              <mc:Fallback>
                <p:oleObj name="Equation" r:id="rId13" imgW="13078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39800" y="3090863"/>
                        <a:ext cx="13081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Přímá spojnice 14"/>
          <p:cNvCxnSpPr/>
          <p:nvPr/>
        </p:nvCxnSpPr>
        <p:spPr>
          <a:xfrm flipH="1">
            <a:off x="2907323" y="1887415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nice 32"/>
          <p:cNvCxnSpPr/>
          <p:nvPr/>
        </p:nvCxnSpPr>
        <p:spPr>
          <a:xfrm flipH="1">
            <a:off x="3911641" y="2743324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nice 34"/>
          <p:cNvCxnSpPr/>
          <p:nvPr/>
        </p:nvCxnSpPr>
        <p:spPr>
          <a:xfrm flipH="1">
            <a:off x="3910768" y="2818278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nice 36"/>
          <p:cNvCxnSpPr/>
          <p:nvPr/>
        </p:nvCxnSpPr>
        <p:spPr>
          <a:xfrm flipH="1">
            <a:off x="3162611" y="1880179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nice 38"/>
          <p:cNvCxnSpPr/>
          <p:nvPr/>
        </p:nvCxnSpPr>
        <p:spPr>
          <a:xfrm flipH="1">
            <a:off x="3077308" y="1885171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Přímá spojnice 41"/>
          <p:cNvCxnSpPr/>
          <p:nvPr/>
        </p:nvCxnSpPr>
        <p:spPr>
          <a:xfrm flipH="1">
            <a:off x="2997866" y="1880179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nice 42"/>
          <p:cNvCxnSpPr/>
          <p:nvPr/>
        </p:nvCxnSpPr>
        <p:spPr>
          <a:xfrm flipH="1">
            <a:off x="3909147" y="2892857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Přímá spojnice 43"/>
          <p:cNvCxnSpPr/>
          <p:nvPr/>
        </p:nvCxnSpPr>
        <p:spPr>
          <a:xfrm flipH="1">
            <a:off x="3912389" y="2975541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nice 44"/>
          <p:cNvCxnSpPr/>
          <p:nvPr/>
        </p:nvCxnSpPr>
        <p:spPr>
          <a:xfrm flipH="1">
            <a:off x="3909147" y="3046878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římá spojnice 45"/>
          <p:cNvCxnSpPr/>
          <p:nvPr/>
        </p:nvCxnSpPr>
        <p:spPr>
          <a:xfrm flipH="1">
            <a:off x="3909147" y="3116593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 flipH="1">
            <a:off x="4033735" y="4142360"/>
            <a:ext cx="3243" cy="27399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nice 46"/>
          <p:cNvCxnSpPr/>
          <p:nvPr/>
        </p:nvCxnSpPr>
        <p:spPr>
          <a:xfrm flipH="1">
            <a:off x="4140740" y="4132634"/>
            <a:ext cx="3243" cy="273996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40"/>
          <p:cNvCxnSpPr/>
          <p:nvPr/>
        </p:nvCxnSpPr>
        <p:spPr>
          <a:xfrm>
            <a:off x="3941529" y="4021183"/>
            <a:ext cx="0" cy="42862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k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348919"/>
              </p:ext>
            </p:extLst>
          </p:nvPr>
        </p:nvGraphicFramePr>
        <p:xfrm>
          <a:off x="3895725" y="4405313"/>
          <a:ext cx="3937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71" name="Equation" r:id="rId15" imgW="393480" imgH="228600" progId="Equation.DSMT4">
                  <p:embed/>
                </p:oleObj>
              </mc:Choice>
              <mc:Fallback>
                <p:oleObj name="Equation" r:id="rId15" imgW="3934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95725" y="4405313"/>
                        <a:ext cx="3937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Přímá spojnice 54"/>
          <p:cNvCxnSpPr/>
          <p:nvPr/>
        </p:nvCxnSpPr>
        <p:spPr>
          <a:xfrm flipH="1">
            <a:off x="3422699" y="3304183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římá spojnice 55"/>
          <p:cNvCxnSpPr/>
          <p:nvPr/>
        </p:nvCxnSpPr>
        <p:spPr>
          <a:xfrm flipH="1">
            <a:off x="3677987" y="3296947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nice 56"/>
          <p:cNvCxnSpPr/>
          <p:nvPr/>
        </p:nvCxnSpPr>
        <p:spPr>
          <a:xfrm flipH="1">
            <a:off x="3592684" y="3301939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Přímá spojnice 57"/>
          <p:cNvCxnSpPr/>
          <p:nvPr/>
        </p:nvCxnSpPr>
        <p:spPr>
          <a:xfrm flipH="1">
            <a:off x="3513242" y="3296947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nice 66"/>
          <p:cNvCxnSpPr/>
          <p:nvPr/>
        </p:nvCxnSpPr>
        <p:spPr>
          <a:xfrm flipH="1">
            <a:off x="4452307" y="4160175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Přímá spojnice 67"/>
          <p:cNvCxnSpPr/>
          <p:nvPr/>
        </p:nvCxnSpPr>
        <p:spPr>
          <a:xfrm flipH="1">
            <a:off x="4455549" y="4242859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nice 68"/>
          <p:cNvCxnSpPr/>
          <p:nvPr/>
        </p:nvCxnSpPr>
        <p:spPr>
          <a:xfrm flipH="1">
            <a:off x="4452307" y="4314196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římá spojnice 69"/>
          <p:cNvCxnSpPr/>
          <p:nvPr/>
        </p:nvCxnSpPr>
        <p:spPr>
          <a:xfrm flipH="1">
            <a:off x="4452307" y="4383911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Přímá spojnice 70"/>
          <p:cNvCxnSpPr/>
          <p:nvPr/>
        </p:nvCxnSpPr>
        <p:spPr>
          <a:xfrm flipH="1">
            <a:off x="4453092" y="4005514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Přímá spojnice 71"/>
          <p:cNvCxnSpPr/>
          <p:nvPr/>
        </p:nvCxnSpPr>
        <p:spPr>
          <a:xfrm flipH="1">
            <a:off x="4452219" y="4080468"/>
            <a:ext cx="52754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1"/>
          <p:cNvSpPr/>
          <p:nvPr/>
        </p:nvSpPr>
        <p:spPr>
          <a:xfrm>
            <a:off x="556583" y="1092057"/>
            <a:ext cx="8186057" cy="5244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3600" b="1" i="1" dirty="0" err="1" smtClean="0">
                <a:latin typeface="Book Antiqua" pitchFamily="18" charset="0"/>
              </a:rPr>
              <a:t>Michelson</a:t>
            </a:r>
            <a:r>
              <a:rPr lang="cs-CZ" sz="3600" b="1" i="1" dirty="0" smtClean="0">
                <a:latin typeface="Book Antiqua" pitchFamily="18" charset="0"/>
              </a:rPr>
              <a:t> (</a:t>
            </a:r>
            <a:r>
              <a:rPr lang="cs-CZ" sz="3600" i="1" dirty="0" smtClean="0">
                <a:latin typeface="Book Antiqua" pitchFamily="18" charset="0"/>
              </a:rPr>
              <a:t>a</a:t>
            </a:r>
            <a:r>
              <a:rPr lang="cs-CZ" sz="3600" b="1" i="1" dirty="0" smtClean="0">
                <a:latin typeface="Book Antiqua" pitchFamily="18" charset="0"/>
              </a:rPr>
              <a:t> Morley):</a:t>
            </a:r>
            <a:r>
              <a:rPr lang="cs-CZ" sz="2800" b="1" i="1" dirty="0" smtClean="0">
                <a:latin typeface="Book Antiqua" pitchFamily="18" charset="0"/>
              </a:rPr>
              <a:t> </a:t>
            </a:r>
            <a:r>
              <a:rPr lang="cs-CZ" sz="2800" dirty="0">
                <a:latin typeface="Book Antiqua" pitchFamily="18" charset="0"/>
              </a:rPr>
              <a:t>my to proměříme</a:t>
            </a:r>
            <a:r>
              <a:rPr lang="cs-CZ" sz="2800" dirty="0" smtClean="0">
                <a:latin typeface="Book Antiqua" pitchFamily="18" charset="0"/>
              </a:rPr>
              <a:t>.</a:t>
            </a:r>
            <a:endParaRPr lang="en-US" sz="2800" dirty="0" smtClean="0"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cs-CZ" sz="2800" dirty="0"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800" dirty="0">
                <a:latin typeface="Book Antiqua" pitchFamily="18" charset="0"/>
              </a:rPr>
              <a:t>Země</a:t>
            </a:r>
            <a:r>
              <a:rPr lang="cs-CZ" sz="2800" b="1" dirty="0">
                <a:latin typeface="Book Antiqua" pitchFamily="18" charset="0"/>
              </a:rPr>
              <a:t> </a:t>
            </a:r>
            <a:r>
              <a:rPr lang="cs-CZ" sz="2800" b="1" i="1" dirty="0">
                <a:latin typeface="Book Antiqua" pitchFamily="18" charset="0"/>
              </a:rPr>
              <a:t>klidná</a:t>
            </a:r>
            <a:r>
              <a:rPr lang="cs-CZ" sz="2800" b="1" i="1" dirty="0" smtClean="0">
                <a:latin typeface="Book Antiqua" pitchFamily="18" charset="0"/>
              </a:rPr>
              <a:t>:</a:t>
            </a:r>
            <a:r>
              <a:rPr lang="en-US" sz="2800" b="1" i="1" dirty="0" smtClean="0">
                <a:latin typeface="Book Antiqua" pitchFamily="18" charset="0"/>
              </a:rPr>
              <a:t>     </a:t>
            </a:r>
            <a:r>
              <a:rPr lang="en-US" sz="2000" i="1" dirty="0" smtClean="0">
                <a:latin typeface="Book Antiqua" pitchFamily="18" charset="0"/>
              </a:rPr>
              <a:t>l</a:t>
            </a:r>
            <a:endParaRPr lang="cs-CZ" sz="2000" i="1" dirty="0" smtClean="0"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en-US" sz="2800" b="1" i="1" dirty="0" smtClean="0">
                <a:latin typeface="Book Antiqua" pitchFamily="18" charset="0"/>
              </a:rPr>
              <a:t>			 </a:t>
            </a:r>
            <a:r>
              <a:rPr lang="en-US" sz="2000" i="1" dirty="0" smtClean="0">
                <a:latin typeface="Book Antiqua" pitchFamily="18" charset="0"/>
              </a:rPr>
              <a:t>l</a:t>
            </a:r>
            <a:endParaRPr lang="cs-CZ" sz="2000" i="1" dirty="0"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cs-CZ" sz="2800" b="1" i="1" dirty="0" smtClean="0"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cs-CZ" sz="2800" b="1" i="1" dirty="0"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800" dirty="0" smtClean="0">
                <a:latin typeface="Book Antiqua" pitchFamily="18" charset="0"/>
              </a:rPr>
              <a:t>Země </a:t>
            </a:r>
            <a:r>
              <a:rPr lang="cs-CZ" sz="2800" b="1" i="1" dirty="0" smtClean="0">
                <a:latin typeface="Book Antiqua" pitchFamily="18" charset="0"/>
              </a:rPr>
              <a:t>letící</a:t>
            </a:r>
            <a:r>
              <a:rPr lang="en-US" sz="2800" b="1" i="1" dirty="0" smtClean="0">
                <a:latin typeface="Book Antiqua" pitchFamily="18" charset="0"/>
              </a:rPr>
              <a:t> </a:t>
            </a:r>
            <a:r>
              <a:rPr lang="en-US" sz="2800" i="1" dirty="0" smtClean="0">
                <a:latin typeface="Book Antiqua" pitchFamily="18" charset="0"/>
              </a:rPr>
              <a:t>(w)</a:t>
            </a:r>
            <a:r>
              <a:rPr lang="cs-CZ" sz="2800" b="1" i="1" dirty="0" smtClean="0">
                <a:latin typeface="Book Antiqua" pitchFamily="18" charset="0"/>
              </a:rPr>
              <a:t>:</a:t>
            </a:r>
            <a:br>
              <a:rPr lang="cs-CZ" sz="2800" b="1" i="1" dirty="0" smtClean="0">
                <a:latin typeface="Book Antiqua" pitchFamily="18" charset="0"/>
              </a:rPr>
            </a:br>
            <a:r>
              <a:rPr lang="cs-CZ" sz="2800" b="1" i="1" dirty="0" smtClean="0">
                <a:latin typeface="Book Antiqua" pitchFamily="18" charset="0"/>
              </a:rPr>
              <a:t>		 →</a:t>
            </a:r>
            <a:br>
              <a:rPr lang="cs-CZ" sz="2800" b="1" i="1" dirty="0" smtClean="0">
                <a:latin typeface="Book Antiqua" pitchFamily="18" charset="0"/>
              </a:rPr>
            </a:br>
            <a:endParaRPr lang="cs-CZ" sz="2800" b="1" i="1" dirty="0" smtClean="0"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cs-CZ" sz="2800" b="1" i="1" dirty="0"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800" dirty="0" smtClean="0">
                <a:latin typeface="Book Antiqua" pitchFamily="18" charset="0"/>
              </a:rPr>
              <a:t>Dráhy (tím i doby) jsou </a:t>
            </a:r>
            <a:r>
              <a:rPr lang="cs-CZ" sz="2800" b="1" i="1" dirty="0" smtClean="0">
                <a:latin typeface="Book Antiqua" pitchFamily="18" charset="0"/>
              </a:rPr>
              <a:t>různé.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2800" b="1" i="1" dirty="0" smtClean="0">
                <a:solidFill>
                  <a:srgbClr val="FF0000"/>
                </a:solidFill>
                <a:latin typeface="Book Antiqua" pitchFamily="18" charset="0"/>
              </a:rPr>
              <a:t>Ale v pokusu nebyl naměřen rozdíl!</a:t>
            </a:r>
            <a:endParaRPr lang="en-US" sz="2800" b="1" i="1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en-US" sz="2800" dirty="0" smtClean="0">
                <a:latin typeface="Book Antiqua" pitchFamily="18" charset="0"/>
              </a:rPr>
              <a:t>…</a:t>
            </a:r>
            <a:r>
              <a:rPr lang="en-US" sz="2800" dirty="0" err="1" smtClean="0">
                <a:latin typeface="Book Antiqua" pitchFamily="18" charset="0"/>
              </a:rPr>
              <a:t>sta</a:t>
            </a:r>
            <a:r>
              <a:rPr lang="cs-CZ" sz="2800" dirty="0" smtClean="0">
                <a:latin typeface="Book Antiqua" pitchFamily="18" charset="0"/>
              </a:rPr>
              <a:t>č</a:t>
            </a:r>
            <a:r>
              <a:rPr lang="en-US" sz="2800" dirty="0" err="1" smtClean="0">
                <a:latin typeface="Book Antiqua" pitchFamily="18" charset="0"/>
              </a:rPr>
              <a:t>ilo</a:t>
            </a:r>
            <a:r>
              <a:rPr lang="en-US" sz="2800" dirty="0" smtClean="0">
                <a:latin typeface="Book Antiqua" pitchFamily="18" charset="0"/>
              </a:rPr>
              <a:t> by </a:t>
            </a:r>
            <a:r>
              <a:rPr lang="cs-CZ" sz="2800" dirty="0" smtClean="0">
                <a:latin typeface="Book Antiqua" pitchFamily="18" charset="0"/>
              </a:rPr>
              <a:t>ve směru pohybu vše </a:t>
            </a:r>
            <a:r>
              <a:rPr lang="el-GR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γ</a:t>
            </a:r>
            <a:r>
              <a:rPr lang="el-GR" sz="2800" dirty="0" smtClean="0">
                <a:latin typeface="Book Antiqua" pitchFamily="18" charset="0"/>
              </a:rPr>
              <a:t>×</a:t>
            </a:r>
            <a:r>
              <a:rPr lang="cs-CZ" sz="2800" dirty="0" smtClean="0">
                <a:latin typeface="Book Antiqua" pitchFamily="18" charset="0"/>
              </a:rPr>
              <a:t> zkrátit …</a:t>
            </a:r>
            <a:endParaRPr lang="cs-CZ" sz="2800" dirty="0">
              <a:latin typeface="Book Antiqua" pitchFamily="18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2811355" y="1641376"/>
            <a:ext cx="7667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zrcátko</a:t>
            </a:r>
            <a:endParaRPr lang="cs-CZ" sz="1000" dirty="0"/>
          </a:p>
        </p:txBody>
      </p:sp>
      <p:sp>
        <p:nvSpPr>
          <p:cNvPr id="59" name="TextovéPole 58"/>
          <p:cNvSpPr txBox="1"/>
          <p:nvPr/>
        </p:nvSpPr>
        <p:spPr>
          <a:xfrm rot="5400000">
            <a:off x="3663280" y="2907906"/>
            <a:ext cx="7667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zrcátko</a:t>
            </a:r>
            <a:endParaRPr lang="cs-CZ" sz="10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2662138" y="3011283"/>
            <a:ext cx="8348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/>
              <a:t>žárovka</a:t>
            </a:r>
            <a:endParaRPr lang="cs-CZ" sz="1000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78448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00"/>
                            </p:stCondLst>
                            <p:childTnLst>
                              <p:par>
                                <p:cTn id="100" presetID="1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600"/>
                            </p:stCondLst>
                            <p:childTnLst>
                              <p:par>
                                <p:cTn id="103" presetID="1" presetClass="entr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900"/>
                            </p:stCondLst>
                            <p:childTnLst>
                              <p:par>
                                <p:cTn id="12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900"/>
                            </p:stCondLst>
                            <p:childTnLst>
                              <p:par>
                                <p:cTn id="123" presetID="1" presetClass="entr" presetSubtype="0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400"/>
                            </p:stCondLst>
                            <p:childTnLst>
                              <p:par>
                                <p:cTn id="138" presetID="1" presetClass="entr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1" presetClass="entr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400"/>
                            </p:stCondLst>
                            <p:childTnLst>
                              <p:par>
                                <p:cTn id="175" presetID="10" presetClass="entr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80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300"/>
                            </p:stCondLst>
                            <p:childTnLst>
                              <p:par>
                                <p:cTn id="18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4300"/>
                            </p:stCondLst>
                            <p:childTnLst>
                              <p:par>
                                <p:cTn id="1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" grpId="0" animBg="1"/>
      <p:bldP spid="5" grpId="0"/>
      <p:bldP spid="5" grpId="1"/>
      <p:bldP spid="9" grpId="0"/>
      <p:bldP spid="9" grpId="1"/>
      <p:bldP spid="2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03200" y="1291844"/>
            <a:ext cx="8785225" cy="2235127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sz="3600" b="1" i="1" dirty="0" err="1" smtClean="0">
                <a:latin typeface="Book Antiqua" pitchFamily="18" charset="0"/>
              </a:rPr>
              <a:t>Lorentz</a:t>
            </a:r>
            <a:r>
              <a:rPr lang="cs-CZ" sz="3600" b="1" i="1" dirty="0" smtClean="0">
                <a:latin typeface="Book Antiqua" pitchFamily="18" charset="0"/>
              </a:rPr>
              <a:t>, </a:t>
            </a:r>
            <a:r>
              <a:rPr lang="cs-CZ" sz="3600" b="1" i="1" dirty="0" err="1" smtClean="0">
                <a:latin typeface="Book Antiqua" pitchFamily="18" charset="0"/>
              </a:rPr>
              <a:t>Poincaré</a:t>
            </a:r>
            <a:r>
              <a:rPr lang="cs-CZ" sz="3600" b="1" i="1" dirty="0" smtClean="0">
                <a:latin typeface="Book Antiqua" pitchFamily="18" charset="0"/>
              </a:rPr>
              <a:t> </a:t>
            </a:r>
            <a:r>
              <a:rPr lang="cs-CZ" sz="2400" dirty="0" smtClean="0">
                <a:latin typeface="Book Antiqua" pitchFamily="18" charset="0"/>
              </a:rPr>
              <a:t>(starší výklad)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 smtClean="0">
                <a:latin typeface="Book Antiqua" pitchFamily="18" charset="0"/>
              </a:rPr>
              <a:t>mosaz (a každý materiál) se při pohybu smrští (</a:t>
            </a:r>
            <a:r>
              <a:rPr lang="cs-CZ" b="1" i="1" dirty="0" smtClean="0">
                <a:solidFill>
                  <a:srgbClr val="FF0000"/>
                </a:solidFill>
                <a:latin typeface="Book Antiqua" pitchFamily="18" charset="0"/>
              </a:rPr>
              <a:t>kontrakce délek</a:t>
            </a:r>
            <a:r>
              <a:rPr lang="cs-CZ" dirty="0" smtClean="0">
                <a:latin typeface="Book Antiqua" pitchFamily="18" charset="0"/>
              </a:rPr>
              <a:t>),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cs-CZ" dirty="0" smtClean="0">
                <a:latin typeface="Book Antiqua" pitchFamily="18" charset="0"/>
              </a:rPr>
              <a:t>čas plyne </a:t>
            </a:r>
            <a:r>
              <a:rPr lang="cs-CZ" dirty="0">
                <a:latin typeface="Book Antiqua" pitchFamily="18" charset="0"/>
              </a:rPr>
              <a:t>při pohybu </a:t>
            </a:r>
            <a:r>
              <a:rPr lang="cs-CZ" dirty="0" smtClean="0">
                <a:latin typeface="Book Antiqua" pitchFamily="18" charset="0"/>
              </a:rPr>
              <a:t>pomaleji (</a:t>
            </a:r>
            <a:r>
              <a:rPr lang="cs-CZ" b="1" i="1" dirty="0" smtClean="0">
                <a:solidFill>
                  <a:srgbClr val="FF0000"/>
                </a:solidFill>
                <a:latin typeface="Book Antiqua" pitchFamily="18" charset="0"/>
              </a:rPr>
              <a:t>dilatace času</a:t>
            </a:r>
            <a:r>
              <a:rPr lang="cs-CZ" dirty="0" smtClean="0">
                <a:latin typeface="Book Antiqua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cs-CZ" dirty="0" smtClean="0">
              <a:latin typeface="Book Antiqua" pitchFamily="18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1545504" y="383021"/>
            <a:ext cx="6405921" cy="65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27F727">
                        <a:alpha val="50999"/>
                      </a:srgbClr>
                    </a:gs>
                    <a:gs pos="50000">
                      <a:srgbClr val="FF3300">
                        <a:alpha val="53000"/>
                      </a:srgbClr>
                    </a:gs>
                    <a:gs pos="100000">
                      <a:srgbClr val="27F727">
                        <a:alpha val="50999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Franklin Gothic Medium" pitchFamily="34" charset="0"/>
              <a:buNone/>
              <a:defRPr/>
            </a:pPr>
            <a:r>
              <a:rPr lang="cs-CZ" sz="4000" b="1" i="1" dirty="0" smtClean="0">
                <a:solidFill>
                  <a:schemeClr val="tx2"/>
                </a:solidFill>
                <a:latin typeface="Book Antiqua" pitchFamily="18" charset="0"/>
              </a:rPr>
              <a:t>Výklad vlastností přístroje</a:t>
            </a:r>
            <a:endParaRPr lang="cs-CZ" sz="4000" b="1" i="1" dirty="0">
              <a:solidFill>
                <a:schemeClr val="tx2"/>
              </a:solidFill>
              <a:latin typeface="Book Antiqua" pitchFamily="18" charset="0"/>
            </a:endParaRPr>
          </a:p>
        </p:txBody>
      </p:sp>
      <p:sp>
        <p:nvSpPr>
          <p:cNvPr id="8" name="Zástupný symbol pro číslo snímku 3"/>
          <p:cNvSpPr txBox="1">
            <a:spLocks noGrp="1"/>
          </p:cNvSpPr>
          <p:nvPr/>
        </p:nvSpPr>
        <p:spPr>
          <a:xfrm>
            <a:off x="8229600" y="6473825"/>
            <a:ext cx="758825" cy="247650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74E14B70-F373-40F1-AC42-139490800137}" type="slidenum">
              <a:rPr lang="cs-CZ" sz="1200" smtClean="0">
                <a:solidFill>
                  <a:schemeClr val="accent1">
                    <a:shade val="75000"/>
                  </a:schemeClr>
                </a:solidFill>
              </a:rPr>
              <a:pPr algn="r">
                <a:defRPr/>
              </a:pPr>
              <a:t>9</a:t>
            </a:fld>
            <a:r>
              <a:rPr lang="cs-CZ" sz="1200" dirty="0">
                <a:solidFill>
                  <a:schemeClr val="accent1">
                    <a:shade val="75000"/>
                  </a:schemeClr>
                </a:solidFill>
              </a:rPr>
              <a:t>/</a:t>
            </a:r>
            <a:r>
              <a:rPr lang="cs-CZ" sz="1200" dirty="0" smtClean="0">
                <a:solidFill>
                  <a:schemeClr val="accent1">
                    <a:shade val="75000"/>
                  </a:schemeClr>
                </a:solidFill>
              </a:rPr>
              <a:t>44</a:t>
            </a:r>
            <a:endParaRPr lang="cs-CZ" sz="1200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Zástupný symbol pro datum 7"/>
          <p:cNvSpPr txBox="1">
            <a:spLocks noGrp="1"/>
          </p:cNvSpPr>
          <p:nvPr/>
        </p:nvSpPr>
        <p:spPr bwMode="auto">
          <a:xfrm>
            <a:off x="6675120" y="143256"/>
            <a:ext cx="26336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cs-CZ" sz="1200" dirty="0" smtClean="0">
                <a:solidFill>
                  <a:srgbClr val="D38E27"/>
                </a:solidFill>
              </a:rPr>
              <a:t>29.3.2021 </a:t>
            </a:r>
            <a:r>
              <a:rPr lang="cs-CZ" sz="1200" dirty="0">
                <a:solidFill>
                  <a:srgbClr val="D38E27"/>
                </a:solidFill>
              </a:rPr>
              <a:t>- </a:t>
            </a:r>
            <a:r>
              <a:rPr lang="cs-CZ" sz="1200" dirty="0" smtClean="0">
                <a:solidFill>
                  <a:srgbClr val="D38E27"/>
                </a:solidFill>
              </a:rPr>
              <a:t>U3V </a:t>
            </a:r>
            <a:r>
              <a:rPr lang="cs-CZ" sz="1200" dirty="0" err="1">
                <a:solidFill>
                  <a:srgbClr val="D38E27"/>
                </a:solidFill>
              </a:rPr>
              <a:t>Rel</a:t>
            </a:r>
            <a:r>
              <a:rPr lang="cs-CZ" sz="1200" dirty="0">
                <a:solidFill>
                  <a:srgbClr val="D38E27"/>
                </a:solidFill>
              </a:rPr>
              <a:t> Obdržálek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514" y="3401105"/>
            <a:ext cx="1900918" cy="2448152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3358961"/>
            <a:ext cx="1843087" cy="2483945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1240972" y="5910942"/>
            <a:ext cx="2786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>
                <a:sym typeface="Wingdings" panose="05000000000000000000" pitchFamily="2" charset="2"/>
              </a:rPr>
              <a:t>Hendrik</a:t>
            </a:r>
            <a:r>
              <a:rPr lang="cs-CZ" b="1" dirty="0">
                <a:sym typeface="Wingdings" panose="05000000000000000000" pitchFamily="2" charset="2"/>
              </a:rPr>
              <a:t> </a:t>
            </a:r>
            <a:r>
              <a:rPr lang="cs-CZ" b="1" dirty="0" err="1">
                <a:sym typeface="Wingdings" panose="05000000000000000000" pitchFamily="2" charset="2"/>
              </a:rPr>
              <a:t>Antoon</a:t>
            </a:r>
            <a:r>
              <a:rPr lang="cs-CZ" b="1" dirty="0">
                <a:sym typeface="Wingdings" panose="05000000000000000000" pitchFamily="2" charset="2"/>
              </a:rPr>
              <a:t> </a:t>
            </a:r>
            <a:r>
              <a:rPr lang="cs-CZ" b="1" dirty="0" err="1">
                <a:sym typeface="Wingdings" panose="05000000000000000000" pitchFamily="2" charset="2"/>
              </a:rPr>
              <a:t>Lorentz</a:t>
            </a:r>
            <a:endParaRPr lang="cs-CZ" b="1" dirty="0">
              <a:sym typeface="Wingdings" panose="05000000000000000000" pitchFamily="2" charset="2"/>
            </a:endParaRPr>
          </a:p>
          <a:p>
            <a:pPr algn="ctr"/>
            <a:r>
              <a:rPr lang="cs-CZ" dirty="0" smtClean="0"/>
              <a:t>1853 – 1928;  NL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4942115" y="5900057"/>
            <a:ext cx="25219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/>
              <a:t>Jules</a:t>
            </a:r>
            <a:r>
              <a:rPr lang="cs-CZ" b="1" dirty="0"/>
              <a:t> </a:t>
            </a:r>
            <a:r>
              <a:rPr lang="cs-CZ" b="1" dirty="0" err="1"/>
              <a:t>Henri</a:t>
            </a:r>
            <a:r>
              <a:rPr lang="cs-CZ" b="1" dirty="0"/>
              <a:t> </a:t>
            </a:r>
            <a:r>
              <a:rPr lang="cs-CZ" b="1" dirty="0" err="1"/>
              <a:t>Poincaré</a:t>
            </a:r>
            <a:r>
              <a:rPr lang="cs-CZ" b="1" dirty="0"/>
              <a:t> </a:t>
            </a:r>
          </a:p>
          <a:p>
            <a:pPr algn="ctr"/>
            <a:r>
              <a:rPr lang="cs-CZ" dirty="0" smtClean="0"/>
              <a:t>1854 – 1912; FR</a:t>
            </a:r>
            <a:endParaRPr lang="cs-CZ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411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|3|1.3|1.1|2|2.5|2.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Vlastní 1">
      <a:majorFont>
        <a:latin typeface="Cambria"/>
        <a:ea typeface=""/>
        <a:cs typeface=""/>
      </a:majorFont>
      <a:minorFont>
        <a:latin typeface="Calibri"/>
        <a:ea typeface=""/>
        <a:cs typeface="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esta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10687</TotalTime>
  <Words>3243</Words>
  <Application>Microsoft Office PowerPoint</Application>
  <PresentationFormat>Předvádění na obrazovce (4:3)</PresentationFormat>
  <Paragraphs>872</Paragraphs>
  <Slides>50</Slides>
  <Notes>38</Notes>
  <HiddenSlides>0</HiddenSlides>
  <MMClips>1</MMClips>
  <ScaleCrop>false</ScaleCrop>
  <HeadingPairs>
    <vt:vector size="8" baseType="variant">
      <vt:variant>
        <vt:lpstr>Použitá písma</vt:lpstr>
      </vt:variant>
      <vt:variant>
        <vt:i4>15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50</vt:i4>
      </vt:variant>
    </vt:vector>
  </HeadingPairs>
  <TitlesOfParts>
    <vt:vector size="68" baseType="lpstr">
      <vt:lpstr>Arial</vt:lpstr>
      <vt:lpstr>Bahnschrift Light</vt:lpstr>
      <vt:lpstr>Bahnschrift SemiBold</vt:lpstr>
      <vt:lpstr>Book Antiqua</vt:lpstr>
      <vt:lpstr>Calibri</vt:lpstr>
      <vt:lpstr>Cambria</vt:lpstr>
      <vt:lpstr>Cambria Math</vt:lpstr>
      <vt:lpstr>Courier New</vt:lpstr>
      <vt:lpstr>Franklin Gothic Medium</vt:lpstr>
      <vt:lpstr>Impact</vt:lpstr>
      <vt:lpstr>Symbol</vt:lpstr>
      <vt:lpstr>Times New Roman</vt:lpstr>
      <vt:lpstr>Webdings</vt:lpstr>
      <vt:lpstr>Wingdings</vt:lpstr>
      <vt:lpstr>Wingdings 2</vt:lpstr>
      <vt:lpstr>Cesta</vt:lpstr>
      <vt:lpstr>Equation</vt:lpstr>
      <vt:lpstr>Acrobat Document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Porovnání teorií s experimenty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MFF UK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 Obdržálek</dc:creator>
  <cp:lastModifiedBy>Jan Obdržálek</cp:lastModifiedBy>
  <cp:revision>581</cp:revision>
  <cp:lastPrinted>2021-03-28T23:11:49Z</cp:lastPrinted>
  <dcterms:created xsi:type="dcterms:W3CDTF">2010-10-29T03:57:00Z</dcterms:created>
  <dcterms:modified xsi:type="dcterms:W3CDTF">2021-03-29T21:10:14Z</dcterms:modified>
</cp:coreProperties>
</file>