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70" r:id="rId3"/>
    <p:sldId id="295" r:id="rId4"/>
    <p:sldId id="271" r:id="rId5"/>
    <p:sldId id="274" r:id="rId6"/>
    <p:sldId id="277" r:id="rId7"/>
    <p:sldId id="258" r:id="rId8"/>
    <p:sldId id="305" r:id="rId9"/>
    <p:sldId id="306" r:id="rId10"/>
    <p:sldId id="278" r:id="rId11"/>
    <p:sldId id="276" r:id="rId12"/>
    <p:sldId id="307" r:id="rId13"/>
    <p:sldId id="303" r:id="rId14"/>
    <p:sldId id="302" r:id="rId15"/>
    <p:sldId id="299" r:id="rId16"/>
    <p:sldId id="264" r:id="rId17"/>
    <p:sldId id="288" r:id="rId18"/>
    <p:sldId id="289" r:id="rId19"/>
    <p:sldId id="290" r:id="rId20"/>
    <p:sldId id="291" r:id="rId21"/>
    <p:sldId id="287" r:id="rId22"/>
    <p:sldId id="296" r:id="rId23"/>
    <p:sldId id="279" r:id="rId24"/>
    <p:sldId id="293" r:id="rId25"/>
    <p:sldId id="304" r:id="rId26"/>
    <p:sldId id="280" r:id="rId27"/>
    <p:sldId id="281" r:id="rId28"/>
    <p:sldId id="308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8DE6"/>
    <a:srgbClr val="BEDBF4"/>
    <a:srgbClr val="8BA1B3"/>
    <a:srgbClr val="24BEFC"/>
    <a:srgbClr val="FF0000"/>
    <a:srgbClr val="FFFFFF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28" autoAdjust="0"/>
    <p:restoredTop sz="79187" autoAdjust="0"/>
  </p:normalViewPr>
  <p:slideViewPr>
    <p:cSldViewPr>
      <p:cViewPr varScale="1">
        <p:scale>
          <a:sx n="58" d="100"/>
          <a:sy n="58" d="100"/>
        </p:scale>
        <p:origin x="691" y="3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54DA1-3F6A-4083-BAD3-3A3B1D732CC8}" type="datetimeFigureOut">
              <a:rPr lang="cs-CZ" smtClean="0"/>
              <a:t>24.05.2021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BA9E3-DA97-4C8D-92D5-6382EF092B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9423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Nejprve si</a:t>
            </a:r>
            <a:r>
              <a:rPr lang="cs-CZ" baseline="0" dirty="0" smtClean="0"/>
              <a:t> všimneme bílých kláves klavíru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1881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Konkrétně,4,</a:t>
            </a:r>
            <a:r>
              <a:rPr lang="cs-CZ" baseline="0" dirty="0" smtClean="0"/>
              <a:t> 5, 6 </a:t>
            </a:r>
            <a:r>
              <a:rPr lang="cs-CZ" baseline="0" dirty="0" err="1" smtClean="0"/>
              <a:t>harm</a:t>
            </a:r>
            <a:r>
              <a:rPr lang="cs-CZ" baseline="0" dirty="0" smtClean="0"/>
              <a:t>. tvoří durový kvintakord, základ klasické harmonie, kterou nyní naznačíme.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0880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--- nazveme subdominantou.</a:t>
            </a:r>
          </a:p>
          <a:p>
            <a:r>
              <a:rPr lang="cs-CZ" dirty="0" smtClean="0"/>
              <a:t>Kliknout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1137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--- nazveme subdominantou.</a:t>
            </a:r>
          </a:p>
          <a:p>
            <a:r>
              <a:rPr lang="cs-CZ" dirty="0" smtClean="0"/>
              <a:t>Kliknout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8223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cs-CZ" dirty="0" smtClean="0"/>
              <a:t>Porovnáním poměrů frekvencí sousedních tónů vidíme 3 druhy intervalů: dva celé tóny a jeden půltón. </a:t>
            </a:r>
            <a:r>
              <a:rPr lang="cs-CZ" dirty="0" err="1" smtClean="0"/>
              <a:t>Poslechnětě</a:t>
            </a:r>
            <a:r>
              <a:rPr lang="cs-CZ" dirty="0" smtClean="0"/>
              <a:t>:</a:t>
            </a:r>
          </a:p>
          <a:p>
            <a:pPr marL="228600" indent="-228600">
              <a:buAutoNum type="arabicParenR"/>
            </a:pPr>
            <a:r>
              <a:rPr lang="cs-CZ" dirty="0" smtClean="0"/>
              <a:t>velký celý tón:</a:t>
            </a:r>
          </a:p>
          <a:p>
            <a:pPr marL="228600" indent="-228600">
              <a:buAutoNum type="arabicParenR"/>
            </a:pPr>
            <a:r>
              <a:rPr lang="cs-CZ" dirty="0" smtClean="0"/>
              <a:t>malý celý tón:</a:t>
            </a:r>
          </a:p>
          <a:p>
            <a:pPr marL="228600" indent="-228600">
              <a:buAutoNum type="arabicParenR"/>
            </a:pPr>
            <a:r>
              <a:rPr lang="cs-CZ" dirty="0" smtClean="0"/>
              <a:t>rozdíl je malý, ale v hudbě si ho všimneme:</a:t>
            </a:r>
          </a:p>
          <a:p>
            <a:pPr marL="228600" indent="-228600">
              <a:buAutoNum type="arabicParenR"/>
            </a:pPr>
            <a:r>
              <a:rPr lang="cs-CZ" dirty="0" smtClean="0"/>
              <a:t>půltón: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1944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poznámky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indent="-228600">
                  <a:buAutoNum type="arabicParenR"/>
                </a:pPr>
                <a:r>
                  <a:rPr lang="cs-CZ" dirty="0" smtClean="0"/>
                  <a:t>Odvodili jsme </a:t>
                </a:r>
                <a:r>
                  <a:rPr lang="cs-CZ" dirty="0" smtClean="0">
                    <a:solidFill>
                      <a:srgbClr val="FF0000"/>
                    </a:solidFill>
                  </a:rPr>
                  <a:t>přirozenou</a:t>
                </a:r>
                <a:r>
                  <a:rPr lang="cs-CZ" baseline="0" dirty="0" smtClean="0"/>
                  <a:t> </a:t>
                </a:r>
                <a:r>
                  <a:rPr lang="cs-CZ" dirty="0" smtClean="0"/>
                  <a:t>diatonickou stupnici- ukázány intervaly </a:t>
                </a:r>
                <a:r>
                  <a:rPr lang="cs-CZ" dirty="0" err="1" smtClean="0"/>
                  <a:t>sous</a:t>
                </a:r>
                <a:r>
                  <a:rPr lang="cs-CZ" dirty="0" smtClean="0"/>
                  <a:t>. tónů</a:t>
                </a:r>
              </a:p>
              <a:p>
                <a:pPr marL="228600" indent="-228600">
                  <a:buAutoNum type="arabicParenR"/>
                </a:pPr>
                <a:r>
                  <a:rPr lang="cs-CZ" dirty="0" smtClean="0"/>
                  <a:t>Vidíme, kam by šlo vložit nové půltóny:</a:t>
                </a:r>
                <a:endParaRPr lang="cs-CZ" baseline="0" dirty="0" smtClean="0"/>
              </a:p>
              <a:p>
                <a:pPr marL="228600" indent="-228600">
                  <a:buAutoNum type="arabicParenR"/>
                </a:pPr>
                <a:r>
                  <a:rPr lang="cs-CZ" dirty="0" smtClean="0"/>
                  <a:t>Radikální řešení: rozdělit oktávu 2:1 na 12 přesně stejných intervalů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1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12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12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1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dirty="0" smtClean="0"/>
                  <a:t>, aby jejich součin dal 2 (oktávu)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poznámky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indent="-228600">
                  <a:buAutoNum type="arabicParenR"/>
                </a:pPr>
                <a:r>
                  <a:rPr lang="cs-CZ" dirty="0" smtClean="0"/>
                  <a:t>Odvodili jsme </a:t>
                </a:r>
                <a:r>
                  <a:rPr lang="cs-CZ" dirty="0" smtClean="0">
                    <a:solidFill>
                      <a:srgbClr val="FF0000"/>
                    </a:solidFill>
                  </a:rPr>
                  <a:t>přirozenou</a:t>
                </a:r>
                <a:r>
                  <a:rPr lang="cs-CZ" baseline="0" dirty="0" smtClean="0"/>
                  <a:t> </a:t>
                </a:r>
                <a:r>
                  <a:rPr lang="cs-CZ" dirty="0" smtClean="0"/>
                  <a:t>diatonickou stupnici- ukázány intervaly </a:t>
                </a:r>
                <a:r>
                  <a:rPr lang="cs-CZ" dirty="0" err="1" smtClean="0"/>
                  <a:t>sous</a:t>
                </a:r>
                <a:r>
                  <a:rPr lang="cs-CZ" dirty="0" smtClean="0"/>
                  <a:t>. tónů</a:t>
                </a:r>
              </a:p>
              <a:p>
                <a:pPr marL="228600" indent="-228600">
                  <a:buAutoNum type="arabicParenR"/>
                </a:pPr>
                <a:r>
                  <a:rPr lang="cs-CZ" dirty="0" smtClean="0"/>
                  <a:t>Vidíme, kam by šlo vložit nové půltóny:</a:t>
                </a:r>
                <a:endParaRPr lang="cs-CZ" baseline="0" dirty="0" smtClean="0"/>
              </a:p>
              <a:p>
                <a:pPr marL="228600" indent="-228600">
                  <a:buAutoNum type="arabicParenR"/>
                </a:pPr>
                <a:r>
                  <a:rPr lang="cs-CZ" dirty="0" smtClean="0"/>
                  <a:t>Radikální řešení: rozdělit oktávu 2:1 na 12 </a:t>
                </a:r>
                <a:r>
                  <a:rPr lang="cs-CZ" dirty="0" smtClean="0"/>
                  <a:t>přesně </a:t>
                </a:r>
                <a:r>
                  <a:rPr lang="cs-CZ" dirty="0" smtClean="0"/>
                  <a:t>stejných intervalů </a:t>
                </a:r>
                <a:r>
                  <a:rPr lang="cs-CZ" sz="1200" b="1" i="0" smtClean="0">
                    <a:latin typeface="Cambria Math" panose="02040503050406030204" pitchFamily="18" charset="0"/>
                  </a:rPr>
                  <a:t>√(</a:t>
                </a:r>
                <a:r>
                  <a:rPr lang="cs-CZ" sz="1200" b="1" i="0">
                    <a:latin typeface="Cambria Math" panose="02040503050406030204" pitchFamily="18" charset="0"/>
                  </a:rPr>
                  <a:t>𝟏𝟐&amp;𝟐</a:t>
                </a:r>
                <a:r>
                  <a:rPr lang="cs-CZ" sz="1200" b="1" i="0" smtClean="0">
                    <a:latin typeface="Cambria Math" panose="02040503050406030204" pitchFamily="18" charset="0"/>
                  </a:rPr>
                  <a:t>)</a:t>
                </a:r>
                <a:r>
                  <a:rPr lang="cs-CZ" sz="1200" b="1" i="0">
                    <a:latin typeface="Cambria Math" panose="02040503050406030204" pitchFamily="18" charset="0"/>
                  </a:rPr>
                  <a:t> </a:t>
                </a:r>
                <a:r>
                  <a:rPr lang="cs-CZ" sz="1200" b="1" i="0">
                    <a:latin typeface="Cambria Math" panose="02040503050406030204" pitchFamily="18" charset="0"/>
                  </a:rPr>
                  <a:t> </a:t>
                </a:r>
                <a:r>
                  <a:rPr lang="cs-CZ" dirty="0" smtClean="0"/>
                  <a:t>, aby jejich součin dal 2 (oktávu)</a:t>
                </a:r>
                <a:endParaRPr lang="cs-CZ" dirty="0"/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2507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 </a:t>
            </a:r>
            <a:r>
              <a:rPr lang="cs-CZ" dirty="0" err="1" smtClean="0"/>
              <a:t>rov.temp.ladění</a:t>
            </a:r>
            <a:r>
              <a:rPr lang="cs-CZ" dirty="0" smtClean="0"/>
              <a:t> (černě) jsou všechny půltóny stejné → všechny stupnice rovnocenné. Žlutě: přirozená laď. porovnejte: KLIK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486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1) Tím</a:t>
            </a:r>
            <a:r>
              <a:rPr lang="cs-CZ" baseline="0" dirty="0" smtClean="0"/>
              <a:t> jsem vyložil, jak vznikly bílé a černé klávesy a jak naladit klavír rovnoměrně.</a:t>
            </a:r>
          </a:p>
          <a:p>
            <a:r>
              <a:rPr lang="cs-CZ" dirty="0" smtClean="0"/>
              <a:t>Děkuji vám za pozornost:</a:t>
            </a:r>
          </a:p>
          <a:p>
            <a:r>
              <a:rPr lang="cs-CZ" dirty="0" smtClean="0"/>
              <a:t>2) Nyní můžeme skončit. Nebo všecko rozebrat podrobněji: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201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cs-CZ" dirty="0" err="1" smtClean="0"/>
              <a:t>Boetius</a:t>
            </a:r>
            <a:r>
              <a:rPr lang="cs-CZ" dirty="0" smtClean="0"/>
              <a:t> Abeceda</a:t>
            </a:r>
          </a:p>
          <a:p>
            <a:pPr marL="228600" indent="-228600">
              <a:buAutoNum type="arabicParenR"/>
            </a:pPr>
            <a:r>
              <a:rPr lang="cs-CZ" dirty="0" smtClean="0"/>
              <a:t>Praxe ukázala potřebu dvojího bé: nižší kulaté a vyšší hranaté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8971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cs-CZ" dirty="0" smtClean="0"/>
              <a:t>Změny vývojem: jiný začátek, </a:t>
            </a:r>
            <a:r>
              <a:rPr lang="cs-CZ" b="1" dirty="0" smtClean="0"/>
              <a:t>akordy</a:t>
            </a:r>
            <a:r>
              <a:rPr lang="cs-CZ" dirty="0" smtClean="0"/>
              <a:t> dur, mol</a:t>
            </a:r>
          </a:p>
          <a:p>
            <a:pPr marL="228600" indent="-228600">
              <a:buAutoNum type="arabicParenR"/>
            </a:pPr>
            <a:r>
              <a:rPr lang="cs-CZ" dirty="0" smtClean="0"/>
              <a:t>Změny</a:t>
            </a:r>
            <a:r>
              <a:rPr lang="cs-CZ" baseline="0" dirty="0" smtClean="0"/>
              <a:t> výšky všech tónů</a:t>
            </a:r>
          </a:p>
          <a:p>
            <a:pPr marL="228600" indent="-228600">
              <a:buAutoNum type="arabicParenR"/>
            </a:pPr>
            <a:r>
              <a:rPr lang="cs-CZ" baseline="0" dirty="0" smtClean="0"/>
              <a:t>„Dvojí“ b – h: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4243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6011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1 A co jsou ty černé?</a:t>
            </a:r>
          </a:p>
          <a:p>
            <a:r>
              <a:rPr lang="cs-CZ" dirty="0" smtClean="0"/>
              <a:t>2 Připomeneme si něco ze základů hudební nauky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77162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0366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 rámci</a:t>
            </a:r>
            <a:r>
              <a:rPr lang="cs-CZ" baseline="0" dirty="0" smtClean="0"/>
              <a:t> </a:t>
            </a:r>
            <a:r>
              <a:rPr lang="cs-CZ" baseline="0" dirty="0" err="1" smtClean="0"/>
              <a:t>diatónické</a:t>
            </a:r>
            <a:r>
              <a:rPr lang="cs-CZ" baseline="0" dirty="0" smtClean="0"/>
              <a:t> stupnice, od tónu C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02224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Trefná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bylať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obhajoba Cimrmanova před kancionálem Jistebnickým v budově Národního muzea v Praze, z níž vyjímáme: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Oktáva, latinsky „osmá“, má své jméno podle toho, že sestává ze sedmi intervalů, a to různě velkých, zvaných tu tóny, onde půltóny. Pročež dvě oktávy netvoří ani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sextadecimu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aniž smíchanou 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hexadecimu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nýbrž jen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kvintadecimu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tedy patnáctou. Lid totiž raně středověce hudební počítal kůly v plotě, a nikoli mezery mezi nimi. Ty však zobrazují intervaly a jsou proto nade vlastní kůly v hudbě podstatnější.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9227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Znal i vyšší, harmonie světa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1640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78333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4652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Co jsou ty bílé klávesy na klavíru?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1558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1</a:t>
            </a:r>
            <a:r>
              <a:rPr lang="cs-CZ" dirty="0" smtClean="0"/>
              <a:t> Jednoduchý</a:t>
            </a:r>
            <a:r>
              <a:rPr lang="cs-CZ" baseline="0" dirty="0" smtClean="0"/>
              <a:t> tón je fyzikálně</a:t>
            </a:r>
            <a:r>
              <a:rPr lang="en-US" baseline="0" dirty="0" smtClean="0"/>
              <a:t> </a:t>
            </a:r>
            <a:r>
              <a:rPr lang="cs-CZ" baseline="0" noProof="0" dirty="0" smtClean="0"/>
              <a:t>vzato</a:t>
            </a:r>
            <a:r>
              <a:rPr lang="cs-CZ" baseline="0" dirty="0" smtClean="0"/>
              <a:t> pravidelné kmitání např. struny či chvění např. jemné změny tlaku vzduchu</a:t>
            </a:r>
          </a:p>
          <a:p>
            <a:r>
              <a:rPr lang="cs-CZ" baseline="0" dirty="0" smtClean="0">
                <a:solidFill>
                  <a:srgbClr val="FF0000"/>
                </a:solidFill>
              </a:rPr>
              <a:t>2 </a:t>
            </a:r>
            <a:r>
              <a:rPr lang="cs-CZ" baseline="0" dirty="0" smtClean="0"/>
              <a:t>V hudební teorii má tón 4 atributy: výšku</a:t>
            </a:r>
            <a:r>
              <a:rPr lang="en-US" baseline="0" dirty="0" smtClean="0"/>
              <a:t>, d</a:t>
            </a:r>
            <a:r>
              <a:rPr lang="cs-CZ" baseline="0" dirty="0" smtClean="0"/>
              <a:t>é</a:t>
            </a:r>
            <a:r>
              <a:rPr lang="en-US" baseline="0" dirty="0" err="1" smtClean="0"/>
              <a:t>lku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hlasitost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barvu</a:t>
            </a:r>
            <a:endParaRPr lang="en-US" baseline="0" dirty="0" smtClean="0"/>
          </a:p>
          <a:p>
            <a:r>
              <a:rPr lang="cs-CZ" b="1" baseline="0" dirty="0" smtClean="0"/>
              <a:t>Tóny lišící se </a:t>
            </a:r>
            <a:r>
              <a:rPr lang="cs-CZ" baseline="0" dirty="0" smtClean="0"/>
              <a:t>výškou</a:t>
            </a:r>
            <a:r>
              <a:rPr lang="en-US" baseline="0" dirty="0" smtClean="0"/>
              <a:t> – </a:t>
            </a:r>
            <a:r>
              <a:rPr lang="cs-CZ" baseline="0" noProof="0" dirty="0" err="1" smtClean="0"/>
              <a:t>frekve</a:t>
            </a:r>
            <a:r>
              <a:rPr lang="cs-CZ" baseline="0" dirty="0" smtClean="0"/>
              <a:t>n</a:t>
            </a:r>
            <a:r>
              <a:rPr lang="en-US" baseline="0" dirty="0" smtClean="0"/>
              <a:t>c</a:t>
            </a:r>
            <a:r>
              <a:rPr lang="cs-CZ" baseline="0" dirty="0" smtClean="0"/>
              <a:t>í=</a:t>
            </a:r>
            <a:r>
              <a:rPr lang="cs-CZ" baseline="0" noProof="0" dirty="0" err="1" smtClean="0"/>
              <a:t>kmito</a:t>
            </a:r>
            <a:r>
              <a:rPr lang="cs-CZ" baseline="0" dirty="0" smtClean="0"/>
              <a:t>č</a:t>
            </a:r>
            <a:r>
              <a:rPr lang="en-US" baseline="0" dirty="0" smtClean="0"/>
              <a:t>tem</a:t>
            </a:r>
            <a:endParaRPr lang="cs-CZ" baseline="0" dirty="0" smtClean="0"/>
          </a:p>
          <a:p>
            <a:r>
              <a:rPr lang="cs-CZ" dirty="0" smtClean="0"/>
              <a:t>3 délkou,</a:t>
            </a:r>
            <a:r>
              <a:rPr lang="cs-CZ" baseline="0" dirty="0" smtClean="0"/>
              <a:t> fyzikálně dobou trvání</a:t>
            </a:r>
          </a:p>
          <a:p>
            <a:r>
              <a:rPr lang="cs-CZ" baseline="0" dirty="0" smtClean="0"/>
              <a:t>4 hlasitostí, </a:t>
            </a:r>
            <a:r>
              <a:rPr lang="cs-CZ" baseline="0" dirty="0" err="1" smtClean="0"/>
              <a:t>fyz</a:t>
            </a:r>
            <a:r>
              <a:rPr lang="cs-CZ" baseline="0" dirty="0" smtClean="0"/>
              <a:t>. amplitudou kmitání</a:t>
            </a:r>
          </a:p>
          <a:p>
            <a:r>
              <a:rPr lang="cs-CZ" baseline="0" dirty="0" smtClean="0"/>
              <a:t>5 barvou, </a:t>
            </a:r>
            <a:r>
              <a:rPr lang="cs-CZ" baseline="0" dirty="0" err="1" smtClean="0"/>
              <a:t>fyz</a:t>
            </a:r>
            <a:r>
              <a:rPr lang="cs-CZ" baseline="0" dirty="0" smtClean="0"/>
              <a:t>, spektrum – detailní průběh kmitů</a:t>
            </a:r>
          </a:p>
          <a:p>
            <a:r>
              <a:rPr lang="cs-CZ" baseline="0" dirty="0" smtClean="0"/>
              <a:t>5 Dále se zabýváme jen výškou tónu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8389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nakonec: Dva tóny tvoří interval: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798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cs-CZ" dirty="0" smtClean="0"/>
              <a:t>Dva tóny tvoří interval. Ten nazýváme melodický nebo harmonický</a:t>
            </a:r>
          </a:p>
          <a:p>
            <a:pPr marL="228600" indent="-228600">
              <a:buAutoNum type="arabicParenR"/>
            </a:pPr>
            <a:r>
              <a:rPr lang="cs-CZ" dirty="0" smtClean="0"/>
              <a:t>Porovnejme, co je pro vnímání intervalu podstatné: Rozdíl frekvencí?</a:t>
            </a:r>
          </a:p>
          <a:p>
            <a:pPr marL="228600" indent="-228600">
              <a:buAutoNum type="arabicParenR"/>
            </a:pPr>
            <a:r>
              <a:rPr lang="cs-CZ" dirty="0" smtClean="0"/>
              <a:t>Nebo poměr frekvencí (čili jejich podíl)?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850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2628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460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BA9E3-DA97-4C8D-92D5-6382EF092B0A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0192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8.emf"/><Relationship Id="rId21" Type="http://schemas.openxmlformats.org/officeDocument/2006/relationships/image" Target="../media/image192.emf"/><Relationship Id="rId42" Type="http://schemas.openxmlformats.org/officeDocument/2006/relationships/image" Target="../media/image213.emf"/><Relationship Id="rId63" Type="http://schemas.openxmlformats.org/officeDocument/2006/relationships/image" Target="../media/image234.emf"/><Relationship Id="rId84" Type="http://schemas.openxmlformats.org/officeDocument/2006/relationships/image" Target="../media/image255.emf"/><Relationship Id="rId138" Type="http://schemas.openxmlformats.org/officeDocument/2006/relationships/image" Target="../media/image309.emf"/><Relationship Id="rId159" Type="http://schemas.openxmlformats.org/officeDocument/2006/relationships/image" Target="../media/image330.emf"/><Relationship Id="rId170" Type="http://schemas.openxmlformats.org/officeDocument/2006/relationships/image" Target="../media/image341.emf"/><Relationship Id="rId107" Type="http://schemas.openxmlformats.org/officeDocument/2006/relationships/image" Target="../media/image278.emf"/><Relationship Id="rId11" Type="http://schemas.openxmlformats.org/officeDocument/2006/relationships/image" Target="../media/image182.emf"/><Relationship Id="rId32" Type="http://schemas.openxmlformats.org/officeDocument/2006/relationships/image" Target="../media/image203.emf"/><Relationship Id="rId53" Type="http://schemas.openxmlformats.org/officeDocument/2006/relationships/image" Target="../media/image224.emf"/><Relationship Id="rId74" Type="http://schemas.openxmlformats.org/officeDocument/2006/relationships/image" Target="../media/image245.emf"/><Relationship Id="rId128" Type="http://schemas.openxmlformats.org/officeDocument/2006/relationships/image" Target="../media/image299.emf"/><Relationship Id="rId149" Type="http://schemas.openxmlformats.org/officeDocument/2006/relationships/image" Target="../media/image320.emf"/><Relationship Id="rId5" Type="http://schemas.openxmlformats.org/officeDocument/2006/relationships/image" Target="../media/image176.emf"/><Relationship Id="rId95" Type="http://schemas.openxmlformats.org/officeDocument/2006/relationships/image" Target="../media/image266.emf"/><Relationship Id="rId160" Type="http://schemas.openxmlformats.org/officeDocument/2006/relationships/image" Target="../media/image331.emf"/><Relationship Id="rId22" Type="http://schemas.openxmlformats.org/officeDocument/2006/relationships/image" Target="../media/image193.emf"/><Relationship Id="rId43" Type="http://schemas.openxmlformats.org/officeDocument/2006/relationships/image" Target="../media/image214.emf"/><Relationship Id="rId64" Type="http://schemas.openxmlformats.org/officeDocument/2006/relationships/image" Target="../media/image235.emf"/><Relationship Id="rId118" Type="http://schemas.openxmlformats.org/officeDocument/2006/relationships/image" Target="../media/image289.emf"/><Relationship Id="rId139" Type="http://schemas.openxmlformats.org/officeDocument/2006/relationships/image" Target="../media/image310.emf"/><Relationship Id="rId85" Type="http://schemas.openxmlformats.org/officeDocument/2006/relationships/image" Target="../media/image256.emf"/><Relationship Id="rId150" Type="http://schemas.openxmlformats.org/officeDocument/2006/relationships/image" Target="../media/image321.emf"/><Relationship Id="rId171" Type="http://schemas.openxmlformats.org/officeDocument/2006/relationships/image" Target="../media/image342.emf"/><Relationship Id="rId12" Type="http://schemas.openxmlformats.org/officeDocument/2006/relationships/image" Target="../media/image183.emf"/><Relationship Id="rId33" Type="http://schemas.openxmlformats.org/officeDocument/2006/relationships/image" Target="../media/image204.emf"/><Relationship Id="rId108" Type="http://schemas.openxmlformats.org/officeDocument/2006/relationships/image" Target="../media/image279.emf"/><Relationship Id="rId129" Type="http://schemas.openxmlformats.org/officeDocument/2006/relationships/image" Target="../media/image300.emf"/><Relationship Id="rId54" Type="http://schemas.openxmlformats.org/officeDocument/2006/relationships/image" Target="../media/image225.emf"/><Relationship Id="rId75" Type="http://schemas.openxmlformats.org/officeDocument/2006/relationships/image" Target="../media/image246.emf"/><Relationship Id="rId96" Type="http://schemas.openxmlformats.org/officeDocument/2006/relationships/image" Target="../media/image267.emf"/><Relationship Id="rId140" Type="http://schemas.openxmlformats.org/officeDocument/2006/relationships/image" Target="../media/image311.emf"/><Relationship Id="rId161" Type="http://schemas.openxmlformats.org/officeDocument/2006/relationships/image" Target="../media/image33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7.emf"/><Relationship Id="rId23" Type="http://schemas.openxmlformats.org/officeDocument/2006/relationships/image" Target="../media/image194.emf"/><Relationship Id="rId28" Type="http://schemas.openxmlformats.org/officeDocument/2006/relationships/image" Target="../media/image199.emf"/><Relationship Id="rId49" Type="http://schemas.openxmlformats.org/officeDocument/2006/relationships/image" Target="../media/image220.emf"/><Relationship Id="rId114" Type="http://schemas.openxmlformats.org/officeDocument/2006/relationships/image" Target="../media/image285.emf"/><Relationship Id="rId119" Type="http://schemas.openxmlformats.org/officeDocument/2006/relationships/image" Target="../media/image290.emf"/><Relationship Id="rId44" Type="http://schemas.openxmlformats.org/officeDocument/2006/relationships/image" Target="../media/image215.emf"/><Relationship Id="rId60" Type="http://schemas.openxmlformats.org/officeDocument/2006/relationships/image" Target="../media/image231.emf"/><Relationship Id="rId65" Type="http://schemas.openxmlformats.org/officeDocument/2006/relationships/image" Target="../media/image236.emf"/><Relationship Id="rId81" Type="http://schemas.openxmlformats.org/officeDocument/2006/relationships/image" Target="../media/image252.emf"/><Relationship Id="rId86" Type="http://schemas.openxmlformats.org/officeDocument/2006/relationships/image" Target="../media/image257.emf"/><Relationship Id="rId130" Type="http://schemas.openxmlformats.org/officeDocument/2006/relationships/image" Target="../media/image301.emf"/><Relationship Id="rId135" Type="http://schemas.openxmlformats.org/officeDocument/2006/relationships/image" Target="../media/image306.emf"/><Relationship Id="rId151" Type="http://schemas.openxmlformats.org/officeDocument/2006/relationships/image" Target="../media/image322.emf"/><Relationship Id="rId156" Type="http://schemas.openxmlformats.org/officeDocument/2006/relationships/image" Target="../media/image327.emf"/><Relationship Id="rId172" Type="http://schemas.openxmlformats.org/officeDocument/2006/relationships/image" Target="../media/image343.emf"/><Relationship Id="rId13" Type="http://schemas.openxmlformats.org/officeDocument/2006/relationships/image" Target="../media/image184.emf"/><Relationship Id="rId18" Type="http://schemas.openxmlformats.org/officeDocument/2006/relationships/image" Target="../media/image189.emf"/><Relationship Id="rId39" Type="http://schemas.openxmlformats.org/officeDocument/2006/relationships/image" Target="../media/image210.emf"/><Relationship Id="rId109" Type="http://schemas.openxmlformats.org/officeDocument/2006/relationships/image" Target="../media/image280.emf"/><Relationship Id="rId34" Type="http://schemas.openxmlformats.org/officeDocument/2006/relationships/image" Target="../media/image205.emf"/><Relationship Id="rId50" Type="http://schemas.openxmlformats.org/officeDocument/2006/relationships/image" Target="../media/image221.emf"/><Relationship Id="rId55" Type="http://schemas.openxmlformats.org/officeDocument/2006/relationships/image" Target="../media/image226.emf"/><Relationship Id="rId76" Type="http://schemas.openxmlformats.org/officeDocument/2006/relationships/image" Target="../media/image247.emf"/><Relationship Id="rId97" Type="http://schemas.openxmlformats.org/officeDocument/2006/relationships/image" Target="../media/image268.emf"/><Relationship Id="rId104" Type="http://schemas.openxmlformats.org/officeDocument/2006/relationships/image" Target="../media/image275.emf"/><Relationship Id="rId120" Type="http://schemas.openxmlformats.org/officeDocument/2006/relationships/image" Target="../media/image291.emf"/><Relationship Id="rId125" Type="http://schemas.openxmlformats.org/officeDocument/2006/relationships/image" Target="../media/image296.emf"/><Relationship Id="rId141" Type="http://schemas.openxmlformats.org/officeDocument/2006/relationships/image" Target="../media/image312.emf"/><Relationship Id="rId146" Type="http://schemas.openxmlformats.org/officeDocument/2006/relationships/image" Target="../media/image317.emf"/><Relationship Id="rId167" Type="http://schemas.openxmlformats.org/officeDocument/2006/relationships/image" Target="../media/image338.emf"/><Relationship Id="rId7" Type="http://schemas.openxmlformats.org/officeDocument/2006/relationships/image" Target="../media/image178.emf"/><Relationship Id="rId71" Type="http://schemas.openxmlformats.org/officeDocument/2006/relationships/image" Target="../media/image242.emf"/><Relationship Id="rId92" Type="http://schemas.openxmlformats.org/officeDocument/2006/relationships/image" Target="../media/image263.emf"/><Relationship Id="rId162" Type="http://schemas.openxmlformats.org/officeDocument/2006/relationships/image" Target="../media/image333.emf"/><Relationship Id="rId2" Type="http://schemas.openxmlformats.org/officeDocument/2006/relationships/image" Target="../media/image173.emf"/><Relationship Id="rId29" Type="http://schemas.openxmlformats.org/officeDocument/2006/relationships/image" Target="../media/image200.emf"/><Relationship Id="rId24" Type="http://schemas.openxmlformats.org/officeDocument/2006/relationships/image" Target="../media/image195.emf"/><Relationship Id="rId40" Type="http://schemas.openxmlformats.org/officeDocument/2006/relationships/image" Target="../media/image211.emf"/><Relationship Id="rId45" Type="http://schemas.openxmlformats.org/officeDocument/2006/relationships/image" Target="../media/image216.emf"/><Relationship Id="rId66" Type="http://schemas.openxmlformats.org/officeDocument/2006/relationships/image" Target="../media/image237.emf"/><Relationship Id="rId87" Type="http://schemas.openxmlformats.org/officeDocument/2006/relationships/image" Target="../media/image258.emf"/><Relationship Id="rId110" Type="http://schemas.openxmlformats.org/officeDocument/2006/relationships/image" Target="../media/image281.emf"/><Relationship Id="rId115" Type="http://schemas.openxmlformats.org/officeDocument/2006/relationships/image" Target="../media/image286.emf"/><Relationship Id="rId131" Type="http://schemas.openxmlformats.org/officeDocument/2006/relationships/image" Target="../media/image302.emf"/><Relationship Id="rId136" Type="http://schemas.openxmlformats.org/officeDocument/2006/relationships/image" Target="../media/image307.emf"/><Relationship Id="rId157" Type="http://schemas.openxmlformats.org/officeDocument/2006/relationships/image" Target="../media/image328.emf"/><Relationship Id="rId61" Type="http://schemas.openxmlformats.org/officeDocument/2006/relationships/image" Target="../media/image232.emf"/><Relationship Id="rId82" Type="http://schemas.openxmlformats.org/officeDocument/2006/relationships/image" Target="../media/image253.emf"/><Relationship Id="rId152" Type="http://schemas.openxmlformats.org/officeDocument/2006/relationships/image" Target="../media/image323.emf"/><Relationship Id="rId173" Type="http://schemas.openxmlformats.org/officeDocument/2006/relationships/image" Target="../media/image344.emf"/><Relationship Id="rId19" Type="http://schemas.openxmlformats.org/officeDocument/2006/relationships/image" Target="../media/image190.emf"/><Relationship Id="rId14" Type="http://schemas.openxmlformats.org/officeDocument/2006/relationships/image" Target="../media/image185.emf"/><Relationship Id="rId30" Type="http://schemas.openxmlformats.org/officeDocument/2006/relationships/image" Target="../media/image201.emf"/><Relationship Id="rId35" Type="http://schemas.openxmlformats.org/officeDocument/2006/relationships/image" Target="../media/image206.emf"/><Relationship Id="rId56" Type="http://schemas.openxmlformats.org/officeDocument/2006/relationships/image" Target="../media/image227.emf"/><Relationship Id="rId77" Type="http://schemas.openxmlformats.org/officeDocument/2006/relationships/image" Target="../media/image248.emf"/><Relationship Id="rId100" Type="http://schemas.openxmlformats.org/officeDocument/2006/relationships/image" Target="../media/image271.emf"/><Relationship Id="rId105" Type="http://schemas.openxmlformats.org/officeDocument/2006/relationships/image" Target="../media/image276.emf"/><Relationship Id="rId126" Type="http://schemas.openxmlformats.org/officeDocument/2006/relationships/image" Target="../media/image297.emf"/><Relationship Id="rId147" Type="http://schemas.openxmlformats.org/officeDocument/2006/relationships/image" Target="../media/image318.emf"/><Relationship Id="rId168" Type="http://schemas.openxmlformats.org/officeDocument/2006/relationships/image" Target="../media/image339.emf"/><Relationship Id="rId8" Type="http://schemas.openxmlformats.org/officeDocument/2006/relationships/image" Target="../media/image179.emf"/><Relationship Id="rId51" Type="http://schemas.openxmlformats.org/officeDocument/2006/relationships/image" Target="../media/image222.emf"/><Relationship Id="rId72" Type="http://schemas.openxmlformats.org/officeDocument/2006/relationships/image" Target="../media/image243.emf"/><Relationship Id="rId93" Type="http://schemas.openxmlformats.org/officeDocument/2006/relationships/image" Target="../media/image264.emf"/><Relationship Id="rId98" Type="http://schemas.openxmlformats.org/officeDocument/2006/relationships/image" Target="../media/image269.emf"/><Relationship Id="rId121" Type="http://schemas.openxmlformats.org/officeDocument/2006/relationships/image" Target="../media/image292.emf"/><Relationship Id="rId142" Type="http://schemas.openxmlformats.org/officeDocument/2006/relationships/image" Target="../media/image313.emf"/><Relationship Id="rId163" Type="http://schemas.openxmlformats.org/officeDocument/2006/relationships/image" Target="../media/image334.emf"/><Relationship Id="rId3" Type="http://schemas.openxmlformats.org/officeDocument/2006/relationships/image" Target="../media/image174.emf"/><Relationship Id="rId25" Type="http://schemas.openxmlformats.org/officeDocument/2006/relationships/image" Target="../media/image196.emf"/><Relationship Id="rId46" Type="http://schemas.openxmlformats.org/officeDocument/2006/relationships/image" Target="../media/image217.emf"/><Relationship Id="rId67" Type="http://schemas.openxmlformats.org/officeDocument/2006/relationships/image" Target="../media/image238.emf"/><Relationship Id="rId116" Type="http://schemas.openxmlformats.org/officeDocument/2006/relationships/image" Target="../media/image287.emf"/><Relationship Id="rId137" Type="http://schemas.openxmlformats.org/officeDocument/2006/relationships/image" Target="../media/image308.emf"/><Relationship Id="rId158" Type="http://schemas.openxmlformats.org/officeDocument/2006/relationships/image" Target="../media/image329.emf"/><Relationship Id="rId20" Type="http://schemas.openxmlformats.org/officeDocument/2006/relationships/image" Target="../media/image191.emf"/><Relationship Id="rId41" Type="http://schemas.openxmlformats.org/officeDocument/2006/relationships/image" Target="../media/image212.emf"/><Relationship Id="rId62" Type="http://schemas.openxmlformats.org/officeDocument/2006/relationships/image" Target="../media/image233.emf"/><Relationship Id="rId83" Type="http://schemas.openxmlformats.org/officeDocument/2006/relationships/image" Target="../media/image254.emf"/><Relationship Id="rId88" Type="http://schemas.openxmlformats.org/officeDocument/2006/relationships/image" Target="../media/image259.emf"/><Relationship Id="rId111" Type="http://schemas.openxmlformats.org/officeDocument/2006/relationships/image" Target="../media/image282.emf"/><Relationship Id="rId132" Type="http://schemas.openxmlformats.org/officeDocument/2006/relationships/image" Target="../media/image303.emf"/><Relationship Id="rId153" Type="http://schemas.openxmlformats.org/officeDocument/2006/relationships/image" Target="../media/image324.emf"/><Relationship Id="rId15" Type="http://schemas.openxmlformats.org/officeDocument/2006/relationships/image" Target="../media/image186.emf"/><Relationship Id="rId36" Type="http://schemas.openxmlformats.org/officeDocument/2006/relationships/image" Target="../media/image207.emf"/><Relationship Id="rId57" Type="http://schemas.openxmlformats.org/officeDocument/2006/relationships/image" Target="../media/image228.emf"/><Relationship Id="rId106" Type="http://schemas.openxmlformats.org/officeDocument/2006/relationships/image" Target="../media/image277.emf"/><Relationship Id="rId127" Type="http://schemas.openxmlformats.org/officeDocument/2006/relationships/image" Target="../media/image298.emf"/><Relationship Id="rId10" Type="http://schemas.openxmlformats.org/officeDocument/2006/relationships/image" Target="../media/image181.emf"/><Relationship Id="rId31" Type="http://schemas.openxmlformats.org/officeDocument/2006/relationships/image" Target="../media/image202.emf"/><Relationship Id="rId52" Type="http://schemas.openxmlformats.org/officeDocument/2006/relationships/image" Target="../media/image223.emf"/><Relationship Id="rId73" Type="http://schemas.openxmlformats.org/officeDocument/2006/relationships/image" Target="../media/image244.emf"/><Relationship Id="rId78" Type="http://schemas.openxmlformats.org/officeDocument/2006/relationships/image" Target="../media/image249.emf"/><Relationship Id="rId94" Type="http://schemas.openxmlformats.org/officeDocument/2006/relationships/image" Target="../media/image265.emf"/><Relationship Id="rId99" Type="http://schemas.openxmlformats.org/officeDocument/2006/relationships/image" Target="../media/image270.emf"/><Relationship Id="rId101" Type="http://schemas.openxmlformats.org/officeDocument/2006/relationships/image" Target="../media/image272.emf"/><Relationship Id="rId122" Type="http://schemas.openxmlformats.org/officeDocument/2006/relationships/image" Target="../media/image293.emf"/><Relationship Id="rId143" Type="http://schemas.openxmlformats.org/officeDocument/2006/relationships/image" Target="../media/image314.emf"/><Relationship Id="rId148" Type="http://schemas.openxmlformats.org/officeDocument/2006/relationships/image" Target="../media/image319.emf"/><Relationship Id="rId164" Type="http://schemas.openxmlformats.org/officeDocument/2006/relationships/image" Target="../media/image335.emf"/><Relationship Id="rId169" Type="http://schemas.openxmlformats.org/officeDocument/2006/relationships/image" Target="../media/image340.emf"/><Relationship Id="rId4" Type="http://schemas.openxmlformats.org/officeDocument/2006/relationships/image" Target="../media/image175.emf"/><Relationship Id="rId9" Type="http://schemas.openxmlformats.org/officeDocument/2006/relationships/image" Target="../media/image180.emf"/><Relationship Id="rId26" Type="http://schemas.openxmlformats.org/officeDocument/2006/relationships/image" Target="../media/image197.emf"/><Relationship Id="rId47" Type="http://schemas.openxmlformats.org/officeDocument/2006/relationships/image" Target="../media/image218.emf"/><Relationship Id="rId68" Type="http://schemas.openxmlformats.org/officeDocument/2006/relationships/image" Target="../media/image239.emf"/><Relationship Id="rId89" Type="http://schemas.openxmlformats.org/officeDocument/2006/relationships/image" Target="../media/image260.emf"/><Relationship Id="rId112" Type="http://schemas.openxmlformats.org/officeDocument/2006/relationships/image" Target="../media/image283.emf"/><Relationship Id="rId133" Type="http://schemas.openxmlformats.org/officeDocument/2006/relationships/image" Target="../media/image304.emf"/><Relationship Id="rId154" Type="http://schemas.openxmlformats.org/officeDocument/2006/relationships/image" Target="../media/image325.emf"/><Relationship Id="rId16" Type="http://schemas.openxmlformats.org/officeDocument/2006/relationships/image" Target="../media/image187.emf"/><Relationship Id="rId37" Type="http://schemas.openxmlformats.org/officeDocument/2006/relationships/image" Target="../media/image208.emf"/><Relationship Id="rId58" Type="http://schemas.openxmlformats.org/officeDocument/2006/relationships/image" Target="../media/image229.emf"/><Relationship Id="rId79" Type="http://schemas.openxmlformats.org/officeDocument/2006/relationships/image" Target="../media/image250.emf"/><Relationship Id="rId102" Type="http://schemas.openxmlformats.org/officeDocument/2006/relationships/image" Target="../media/image273.emf"/><Relationship Id="rId123" Type="http://schemas.openxmlformats.org/officeDocument/2006/relationships/image" Target="../media/image294.emf"/><Relationship Id="rId144" Type="http://schemas.openxmlformats.org/officeDocument/2006/relationships/image" Target="../media/image315.emf"/><Relationship Id="rId90" Type="http://schemas.openxmlformats.org/officeDocument/2006/relationships/image" Target="../media/image261.emf"/><Relationship Id="rId165" Type="http://schemas.openxmlformats.org/officeDocument/2006/relationships/image" Target="../media/image336.emf"/><Relationship Id="rId27" Type="http://schemas.openxmlformats.org/officeDocument/2006/relationships/image" Target="../media/image198.emf"/><Relationship Id="rId48" Type="http://schemas.openxmlformats.org/officeDocument/2006/relationships/image" Target="../media/image219.emf"/><Relationship Id="rId69" Type="http://schemas.openxmlformats.org/officeDocument/2006/relationships/image" Target="../media/image240.emf"/><Relationship Id="rId113" Type="http://schemas.openxmlformats.org/officeDocument/2006/relationships/image" Target="../media/image284.emf"/><Relationship Id="rId134" Type="http://schemas.openxmlformats.org/officeDocument/2006/relationships/image" Target="../media/image305.emf"/><Relationship Id="rId80" Type="http://schemas.openxmlformats.org/officeDocument/2006/relationships/image" Target="../media/image251.emf"/><Relationship Id="rId155" Type="http://schemas.openxmlformats.org/officeDocument/2006/relationships/image" Target="../media/image326.emf"/><Relationship Id="rId17" Type="http://schemas.openxmlformats.org/officeDocument/2006/relationships/image" Target="../media/image188.emf"/><Relationship Id="rId38" Type="http://schemas.openxmlformats.org/officeDocument/2006/relationships/image" Target="../media/image209.emf"/><Relationship Id="rId59" Type="http://schemas.openxmlformats.org/officeDocument/2006/relationships/image" Target="../media/image230.emf"/><Relationship Id="rId103" Type="http://schemas.openxmlformats.org/officeDocument/2006/relationships/image" Target="../media/image274.emf"/><Relationship Id="rId124" Type="http://schemas.openxmlformats.org/officeDocument/2006/relationships/image" Target="../media/image295.emf"/><Relationship Id="rId70" Type="http://schemas.openxmlformats.org/officeDocument/2006/relationships/image" Target="../media/image241.emf"/><Relationship Id="rId91" Type="http://schemas.openxmlformats.org/officeDocument/2006/relationships/image" Target="../media/image262.emf"/><Relationship Id="rId145" Type="http://schemas.openxmlformats.org/officeDocument/2006/relationships/image" Target="../media/image316.emf"/><Relationship Id="rId166" Type="http://schemas.openxmlformats.org/officeDocument/2006/relationships/image" Target="../media/image337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83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84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87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8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89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0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1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2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3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4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5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6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7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8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9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0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1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4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6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8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9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0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2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3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4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5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6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7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8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9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0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1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2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4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5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6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7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8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9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0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1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2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4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5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6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7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8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9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0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1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2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3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4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5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6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7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8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9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0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1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2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3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4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5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6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7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8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9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0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1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2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3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4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5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6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7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8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9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0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1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2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3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4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5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5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6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8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9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1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8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9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2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4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5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6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7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8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9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0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1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5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6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7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8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9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0" name="Picture 181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" name="Picture 183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1624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Klepnutím lze upravit styl předlohy nadpisů.</a:t>
            </a:r>
          </a:p>
        </p:txBody>
      </p:sp>
      <p:sp>
        <p:nvSpPr>
          <p:cNvPr id="61625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Klepnutím lze upravit styl předlohy podnadpisů.</a:t>
            </a:r>
          </a:p>
        </p:txBody>
      </p:sp>
      <p:sp>
        <p:nvSpPr>
          <p:cNvPr id="186" name="Rectangle 18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" name="Rectangle 18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8" name="Rectangle 18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F4806C-9A0E-497B-A858-409FAFE0A92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9166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43609-DB00-415A-932C-6799AAF0A32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44413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9400"/>
            <a:ext cx="2057400" cy="58547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9400"/>
            <a:ext cx="6019800" cy="58547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A5A82-0162-4C11-818A-D3A49E537930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41849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A7E31-A5D7-4778-B4D8-69E7B95F136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633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B6981-F919-42C1-AB4A-4864C8C52E95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9808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48DE9E-BA0C-4E37-A6F0-579C435AD5C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041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7B91C-47AD-4E79-9668-E8329830EBA9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20422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7847D-DBAD-466A-9529-79FCB881380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89600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0A6E-27DE-45AC-A663-E0880095FA8F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3516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0FC7C-CED2-4261-8FEC-DCD676CCE3FD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749947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7495D-E8DF-4AF5-A127-F76C585F62A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5072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2B10-271F-416B-B7DE-1D964AF65F9B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0673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4.emf"/><Relationship Id="rId21" Type="http://schemas.openxmlformats.org/officeDocument/2006/relationships/image" Target="../media/image8.emf"/><Relationship Id="rId42" Type="http://schemas.openxmlformats.org/officeDocument/2006/relationships/image" Target="../media/image29.emf"/><Relationship Id="rId63" Type="http://schemas.openxmlformats.org/officeDocument/2006/relationships/image" Target="../media/image50.emf"/><Relationship Id="rId84" Type="http://schemas.openxmlformats.org/officeDocument/2006/relationships/image" Target="../media/image71.emf"/><Relationship Id="rId138" Type="http://schemas.openxmlformats.org/officeDocument/2006/relationships/image" Target="../media/image125.emf"/><Relationship Id="rId159" Type="http://schemas.openxmlformats.org/officeDocument/2006/relationships/image" Target="../media/image146.emf"/><Relationship Id="rId170" Type="http://schemas.openxmlformats.org/officeDocument/2006/relationships/image" Target="../media/image157.emf"/><Relationship Id="rId107" Type="http://schemas.openxmlformats.org/officeDocument/2006/relationships/image" Target="../media/image94.emf"/><Relationship Id="rId11" Type="http://schemas.openxmlformats.org/officeDocument/2006/relationships/slideLayout" Target="../slideLayouts/slideLayout11.xml"/><Relationship Id="rId32" Type="http://schemas.openxmlformats.org/officeDocument/2006/relationships/image" Target="../media/image19.emf"/><Relationship Id="rId53" Type="http://schemas.openxmlformats.org/officeDocument/2006/relationships/image" Target="../media/image40.emf"/><Relationship Id="rId74" Type="http://schemas.openxmlformats.org/officeDocument/2006/relationships/image" Target="../media/image61.emf"/><Relationship Id="rId128" Type="http://schemas.openxmlformats.org/officeDocument/2006/relationships/image" Target="../media/image115.emf"/><Relationship Id="rId149" Type="http://schemas.openxmlformats.org/officeDocument/2006/relationships/image" Target="../media/image136.emf"/><Relationship Id="rId5" Type="http://schemas.openxmlformats.org/officeDocument/2006/relationships/slideLayout" Target="../slideLayouts/slideLayout5.xml"/><Relationship Id="rId95" Type="http://schemas.openxmlformats.org/officeDocument/2006/relationships/image" Target="../media/image82.emf"/><Relationship Id="rId160" Type="http://schemas.openxmlformats.org/officeDocument/2006/relationships/image" Target="../media/image147.emf"/><Relationship Id="rId181" Type="http://schemas.openxmlformats.org/officeDocument/2006/relationships/image" Target="../media/image168.emf"/><Relationship Id="rId22" Type="http://schemas.openxmlformats.org/officeDocument/2006/relationships/image" Target="../media/image9.emf"/><Relationship Id="rId43" Type="http://schemas.openxmlformats.org/officeDocument/2006/relationships/image" Target="../media/image30.emf"/><Relationship Id="rId64" Type="http://schemas.openxmlformats.org/officeDocument/2006/relationships/image" Target="../media/image51.emf"/><Relationship Id="rId118" Type="http://schemas.openxmlformats.org/officeDocument/2006/relationships/image" Target="../media/image105.emf"/><Relationship Id="rId139" Type="http://schemas.openxmlformats.org/officeDocument/2006/relationships/image" Target="../media/image126.emf"/><Relationship Id="rId85" Type="http://schemas.openxmlformats.org/officeDocument/2006/relationships/image" Target="../media/image72.emf"/><Relationship Id="rId150" Type="http://schemas.openxmlformats.org/officeDocument/2006/relationships/image" Target="../media/image137.emf"/><Relationship Id="rId171" Type="http://schemas.openxmlformats.org/officeDocument/2006/relationships/image" Target="../media/image158.emf"/><Relationship Id="rId12" Type="http://schemas.openxmlformats.org/officeDocument/2006/relationships/slideLayout" Target="../slideLayouts/slideLayout12.xml"/><Relationship Id="rId33" Type="http://schemas.openxmlformats.org/officeDocument/2006/relationships/image" Target="../media/image20.emf"/><Relationship Id="rId108" Type="http://schemas.openxmlformats.org/officeDocument/2006/relationships/image" Target="../media/image95.emf"/><Relationship Id="rId129" Type="http://schemas.openxmlformats.org/officeDocument/2006/relationships/image" Target="../media/image116.emf"/><Relationship Id="rId54" Type="http://schemas.openxmlformats.org/officeDocument/2006/relationships/image" Target="../media/image41.emf"/><Relationship Id="rId75" Type="http://schemas.openxmlformats.org/officeDocument/2006/relationships/image" Target="../media/image62.emf"/><Relationship Id="rId96" Type="http://schemas.openxmlformats.org/officeDocument/2006/relationships/image" Target="../media/image83.emf"/><Relationship Id="rId140" Type="http://schemas.openxmlformats.org/officeDocument/2006/relationships/image" Target="../media/image127.emf"/><Relationship Id="rId161" Type="http://schemas.openxmlformats.org/officeDocument/2006/relationships/image" Target="../media/image148.emf"/><Relationship Id="rId182" Type="http://schemas.openxmlformats.org/officeDocument/2006/relationships/image" Target="../media/image169.emf"/><Relationship Id="rId6" Type="http://schemas.openxmlformats.org/officeDocument/2006/relationships/slideLayout" Target="../slideLayouts/slideLayout6.xml"/><Relationship Id="rId23" Type="http://schemas.openxmlformats.org/officeDocument/2006/relationships/image" Target="../media/image10.emf"/><Relationship Id="rId119" Type="http://schemas.openxmlformats.org/officeDocument/2006/relationships/image" Target="../media/image106.emf"/><Relationship Id="rId44" Type="http://schemas.openxmlformats.org/officeDocument/2006/relationships/image" Target="../media/image31.emf"/><Relationship Id="rId65" Type="http://schemas.openxmlformats.org/officeDocument/2006/relationships/image" Target="../media/image52.emf"/><Relationship Id="rId86" Type="http://schemas.openxmlformats.org/officeDocument/2006/relationships/image" Target="../media/image73.emf"/><Relationship Id="rId130" Type="http://schemas.openxmlformats.org/officeDocument/2006/relationships/image" Target="../media/image117.emf"/><Relationship Id="rId151" Type="http://schemas.openxmlformats.org/officeDocument/2006/relationships/image" Target="../media/image138.emf"/><Relationship Id="rId172" Type="http://schemas.openxmlformats.org/officeDocument/2006/relationships/image" Target="../media/image159.emf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9" Type="http://schemas.openxmlformats.org/officeDocument/2006/relationships/image" Target="../media/image26.emf"/><Relationship Id="rId109" Type="http://schemas.openxmlformats.org/officeDocument/2006/relationships/image" Target="../media/image96.emf"/><Relationship Id="rId34" Type="http://schemas.openxmlformats.org/officeDocument/2006/relationships/image" Target="../media/image21.emf"/><Relationship Id="rId50" Type="http://schemas.openxmlformats.org/officeDocument/2006/relationships/image" Target="../media/image37.emf"/><Relationship Id="rId55" Type="http://schemas.openxmlformats.org/officeDocument/2006/relationships/image" Target="../media/image42.emf"/><Relationship Id="rId76" Type="http://schemas.openxmlformats.org/officeDocument/2006/relationships/image" Target="../media/image63.emf"/><Relationship Id="rId97" Type="http://schemas.openxmlformats.org/officeDocument/2006/relationships/image" Target="../media/image84.emf"/><Relationship Id="rId104" Type="http://schemas.openxmlformats.org/officeDocument/2006/relationships/image" Target="../media/image91.emf"/><Relationship Id="rId120" Type="http://schemas.openxmlformats.org/officeDocument/2006/relationships/image" Target="../media/image107.emf"/><Relationship Id="rId125" Type="http://schemas.openxmlformats.org/officeDocument/2006/relationships/image" Target="../media/image112.emf"/><Relationship Id="rId141" Type="http://schemas.openxmlformats.org/officeDocument/2006/relationships/image" Target="../media/image128.emf"/><Relationship Id="rId146" Type="http://schemas.openxmlformats.org/officeDocument/2006/relationships/image" Target="../media/image133.emf"/><Relationship Id="rId167" Type="http://schemas.openxmlformats.org/officeDocument/2006/relationships/image" Target="../media/image154.emf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8.emf"/><Relationship Id="rId92" Type="http://schemas.openxmlformats.org/officeDocument/2006/relationships/image" Target="../media/image79.emf"/><Relationship Id="rId162" Type="http://schemas.openxmlformats.org/officeDocument/2006/relationships/image" Target="../media/image149.emf"/><Relationship Id="rId183" Type="http://schemas.openxmlformats.org/officeDocument/2006/relationships/image" Target="../media/image170.emf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6.emf"/><Relationship Id="rId24" Type="http://schemas.openxmlformats.org/officeDocument/2006/relationships/image" Target="../media/image11.emf"/><Relationship Id="rId40" Type="http://schemas.openxmlformats.org/officeDocument/2006/relationships/image" Target="../media/image27.emf"/><Relationship Id="rId45" Type="http://schemas.openxmlformats.org/officeDocument/2006/relationships/image" Target="../media/image32.emf"/><Relationship Id="rId66" Type="http://schemas.openxmlformats.org/officeDocument/2006/relationships/image" Target="../media/image53.emf"/><Relationship Id="rId87" Type="http://schemas.openxmlformats.org/officeDocument/2006/relationships/image" Target="../media/image74.emf"/><Relationship Id="rId110" Type="http://schemas.openxmlformats.org/officeDocument/2006/relationships/image" Target="../media/image97.emf"/><Relationship Id="rId115" Type="http://schemas.openxmlformats.org/officeDocument/2006/relationships/image" Target="../media/image102.emf"/><Relationship Id="rId131" Type="http://schemas.openxmlformats.org/officeDocument/2006/relationships/image" Target="../media/image118.emf"/><Relationship Id="rId136" Type="http://schemas.openxmlformats.org/officeDocument/2006/relationships/image" Target="../media/image123.emf"/><Relationship Id="rId157" Type="http://schemas.openxmlformats.org/officeDocument/2006/relationships/image" Target="../media/image144.emf"/><Relationship Id="rId178" Type="http://schemas.openxmlformats.org/officeDocument/2006/relationships/image" Target="../media/image165.emf"/><Relationship Id="rId61" Type="http://schemas.openxmlformats.org/officeDocument/2006/relationships/image" Target="../media/image48.emf"/><Relationship Id="rId82" Type="http://schemas.openxmlformats.org/officeDocument/2006/relationships/image" Target="../media/image69.emf"/><Relationship Id="rId152" Type="http://schemas.openxmlformats.org/officeDocument/2006/relationships/image" Target="../media/image139.emf"/><Relationship Id="rId173" Type="http://schemas.openxmlformats.org/officeDocument/2006/relationships/image" Target="../media/image160.emf"/><Relationship Id="rId19" Type="http://schemas.openxmlformats.org/officeDocument/2006/relationships/image" Target="../media/image6.emf"/><Relationship Id="rId14" Type="http://schemas.openxmlformats.org/officeDocument/2006/relationships/image" Target="../media/image1.emf"/><Relationship Id="rId30" Type="http://schemas.openxmlformats.org/officeDocument/2006/relationships/image" Target="../media/image17.emf"/><Relationship Id="rId35" Type="http://schemas.openxmlformats.org/officeDocument/2006/relationships/image" Target="../media/image22.emf"/><Relationship Id="rId56" Type="http://schemas.openxmlformats.org/officeDocument/2006/relationships/image" Target="../media/image43.emf"/><Relationship Id="rId77" Type="http://schemas.openxmlformats.org/officeDocument/2006/relationships/image" Target="../media/image64.emf"/><Relationship Id="rId100" Type="http://schemas.openxmlformats.org/officeDocument/2006/relationships/image" Target="../media/image87.emf"/><Relationship Id="rId105" Type="http://schemas.openxmlformats.org/officeDocument/2006/relationships/image" Target="../media/image92.emf"/><Relationship Id="rId126" Type="http://schemas.openxmlformats.org/officeDocument/2006/relationships/image" Target="../media/image113.emf"/><Relationship Id="rId147" Type="http://schemas.openxmlformats.org/officeDocument/2006/relationships/image" Target="../media/image134.emf"/><Relationship Id="rId168" Type="http://schemas.openxmlformats.org/officeDocument/2006/relationships/image" Target="../media/image155.emf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8.emf"/><Relationship Id="rId72" Type="http://schemas.openxmlformats.org/officeDocument/2006/relationships/image" Target="../media/image59.emf"/><Relationship Id="rId93" Type="http://schemas.openxmlformats.org/officeDocument/2006/relationships/image" Target="../media/image80.emf"/><Relationship Id="rId98" Type="http://schemas.openxmlformats.org/officeDocument/2006/relationships/image" Target="../media/image85.emf"/><Relationship Id="rId121" Type="http://schemas.openxmlformats.org/officeDocument/2006/relationships/image" Target="../media/image108.emf"/><Relationship Id="rId142" Type="http://schemas.openxmlformats.org/officeDocument/2006/relationships/image" Target="../media/image129.emf"/><Relationship Id="rId163" Type="http://schemas.openxmlformats.org/officeDocument/2006/relationships/image" Target="../media/image150.emf"/><Relationship Id="rId184" Type="http://schemas.openxmlformats.org/officeDocument/2006/relationships/image" Target="../media/image171.emf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2.emf"/><Relationship Id="rId46" Type="http://schemas.openxmlformats.org/officeDocument/2006/relationships/image" Target="../media/image33.emf"/><Relationship Id="rId67" Type="http://schemas.openxmlformats.org/officeDocument/2006/relationships/image" Target="../media/image54.emf"/><Relationship Id="rId116" Type="http://schemas.openxmlformats.org/officeDocument/2006/relationships/image" Target="../media/image103.emf"/><Relationship Id="rId137" Type="http://schemas.openxmlformats.org/officeDocument/2006/relationships/image" Target="../media/image124.emf"/><Relationship Id="rId158" Type="http://schemas.openxmlformats.org/officeDocument/2006/relationships/image" Target="../media/image145.emf"/><Relationship Id="rId20" Type="http://schemas.openxmlformats.org/officeDocument/2006/relationships/image" Target="../media/image7.emf"/><Relationship Id="rId41" Type="http://schemas.openxmlformats.org/officeDocument/2006/relationships/image" Target="../media/image28.emf"/><Relationship Id="rId62" Type="http://schemas.openxmlformats.org/officeDocument/2006/relationships/image" Target="../media/image49.emf"/><Relationship Id="rId83" Type="http://schemas.openxmlformats.org/officeDocument/2006/relationships/image" Target="../media/image70.emf"/><Relationship Id="rId88" Type="http://schemas.openxmlformats.org/officeDocument/2006/relationships/image" Target="../media/image75.emf"/><Relationship Id="rId111" Type="http://schemas.openxmlformats.org/officeDocument/2006/relationships/image" Target="../media/image98.emf"/><Relationship Id="rId132" Type="http://schemas.openxmlformats.org/officeDocument/2006/relationships/image" Target="../media/image119.emf"/><Relationship Id="rId153" Type="http://schemas.openxmlformats.org/officeDocument/2006/relationships/image" Target="../media/image140.emf"/><Relationship Id="rId174" Type="http://schemas.openxmlformats.org/officeDocument/2006/relationships/image" Target="../media/image161.emf"/><Relationship Id="rId179" Type="http://schemas.openxmlformats.org/officeDocument/2006/relationships/image" Target="../media/image166.emf"/><Relationship Id="rId15" Type="http://schemas.openxmlformats.org/officeDocument/2006/relationships/image" Target="../media/image2.emf"/><Relationship Id="rId36" Type="http://schemas.openxmlformats.org/officeDocument/2006/relationships/image" Target="../media/image23.emf"/><Relationship Id="rId57" Type="http://schemas.openxmlformats.org/officeDocument/2006/relationships/image" Target="../media/image44.emf"/><Relationship Id="rId106" Type="http://schemas.openxmlformats.org/officeDocument/2006/relationships/image" Target="../media/image93.emf"/><Relationship Id="rId127" Type="http://schemas.openxmlformats.org/officeDocument/2006/relationships/image" Target="../media/image114.emf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8.emf"/><Relationship Id="rId52" Type="http://schemas.openxmlformats.org/officeDocument/2006/relationships/image" Target="../media/image39.emf"/><Relationship Id="rId73" Type="http://schemas.openxmlformats.org/officeDocument/2006/relationships/image" Target="../media/image60.emf"/><Relationship Id="rId78" Type="http://schemas.openxmlformats.org/officeDocument/2006/relationships/image" Target="../media/image65.emf"/><Relationship Id="rId94" Type="http://schemas.openxmlformats.org/officeDocument/2006/relationships/image" Target="../media/image81.emf"/><Relationship Id="rId99" Type="http://schemas.openxmlformats.org/officeDocument/2006/relationships/image" Target="../media/image86.emf"/><Relationship Id="rId101" Type="http://schemas.openxmlformats.org/officeDocument/2006/relationships/image" Target="../media/image88.emf"/><Relationship Id="rId122" Type="http://schemas.openxmlformats.org/officeDocument/2006/relationships/image" Target="../media/image109.emf"/><Relationship Id="rId143" Type="http://schemas.openxmlformats.org/officeDocument/2006/relationships/image" Target="../media/image130.emf"/><Relationship Id="rId148" Type="http://schemas.openxmlformats.org/officeDocument/2006/relationships/image" Target="../media/image135.emf"/><Relationship Id="rId164" Type="http://schemas.openxmlformats.org/officeDocument/2006/relationships/image" Target="../media/image151.emf"/><Relationship Id="rId169" Type="http://schemas.openxmlformats.org/officeDocument/2006/relationships/image" Target="../media/image156.emf"/><Relationship Id="rId185" Type="http://schemas.openxmlformats.org/officeDocument/2006/relationships/image" Target="../media/image17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image" Target="../media/image167.emf"/><Relationship Id="rId26" Type="http://schemas.openxmlformats.org/officeDocument/2006/relationships/image" Target="../media/image13.emf"/><Relationship Id="rId47" Type="http://schemas.openxmlformats.org/officeDocument/2006/relationships/image" Target="../media/image34.emf"/><Relationship Id="rId68" Type="http://schemas.openxmlformats.org/officeDocument/2006/relationships/image" Target="../media/image55.emf"/><Relationship Id="rId89" Type="http://schemas.openxmlformats.org/officeDocument/2006/relationships/image" Target="../media/image76.emf"/><Relationship Id="rId112" Type="http://schemas.openxmlformats.org/officeDocument/2006/relationships/image" Target="../media/image99.emf"/><Relationship Id="rId133" Type="http://schemas.openxmlformats.org/officeDocument/2006/relationships/image" Target="../media/image120.emf"/><Relationship Id="rId154" Type="http://schemas.openxmlformats.org/officeDocument/2006/relationships/image" Target="../media/image141.emf"/><Relationship Id="rId175" Type="http://schemas.openxmlformats.org/officeDocument/2006/relationships/image" Target="../media/image162.emf"/><Relationship Id="rId16" Type="http://schemas.openxmlformats.org/officeDocument/2006/relationships/image" Target="../media/image3.emf"/><Relationship Id="rId37" Type="http://schemas.openxmlformats.org/officeDocument/2006/relationships/image" Target="../media/image24.emf"/><Relationship Id="rId58" Type="http://schemas.openxmlformats.org/officeDocument/2006/relationships/image" Target="../media/image45.emf"/><Relationship Id="rId79" Type="http://schemas.openxmlformats.org/officeDocument/2006/relationships/image" Target="../media/image66.emf"/><Relationship Id="rId102" Type="http://schemas.openxmlformats.org/officeDocument/2006/relationships/image" Target="../media/image89.emf"/><Relationship Id="rId123" Type="http://schemas.openxmlformats.org/officeDocument/2006/relationships/image" Target="../media/image110.emf"/><Relationship Id="rId144" Type="http://schemas.openxmlformats.org/officeDocument/2006/relationships/image" Target="../media/image131.emf"/><Relationship Id="rId90" Type="http://schemas.openxmlformats.org/officeDocument/2006/relationships/image" Target="../media/image77.emf"/><Relationship Id="rId165" Type="http://schemas.openxmlformats.org/officeDocument/2006/relationships/image" Target="../media/image152.emf"/><Relationship Id="rId27" Type="http://schemas.openxmlformats.org/officeDocument/2006/relationships/image" Target="../media/image14.emf"/><Relationship Id="rId48" Type="http://schemas.openxmlformats.org/officeDocument/2006/relationships/image" Target="../media/image35.emf"/><Relationship Id="rId69" Type="http://schemas.openxmlformats.org/officeDocument/2006/relationships/image" Target="../media/image56.emf"/><Relationship Id="rId113" Type="http://schemas.openxmlformats.org/officeDocument/2006/relationships/image" Target="../media/image100.emf"/><Relationship Id="rId134" Type="http://schemas.openxmlformats.org/officeDocument/2006/relationships/image" Target="../media/image121.emf"/><Relationship Id="rId80" Type="http://schemas.openxmlformats.org/officeDocument/2006/relationships/image" Target="../media/image67.emf"/><Relationship Id="rId155" Type="http://schemas.openxmlformats.org/officeDocument/2006/relationships/image" Target="../media/image142.emf"/><Relationship Id="rId176" Type="http://schemas.openxmlformats.org/officeDocument/2006/relationships/image" Target="../media/image163.emf"/><Relationship Id="rId17" Type="http://schemas.openxmlformats.org/officeDocument/2006/relationships/image" Target="../media/image4.emf"/><Relationship Id="rId38" Type="http://schemas.openxmlformats.org/officeDocument/2006/relationships/image" Target="../media/image25.emf"/><Relationship Id="rId59" Type="http://schemas.openxmlformats.org/officeDocument/2006/relationships/image" Target="../media/image46.emf"/><Relationship Id="rId103" Type="http://schemas.openxmlformats.org/officeDocument/2006/relationships/image" Target="../media/image90.emf"/><Relationship Id="rId124" Type="http://schemas.openxmlformats.org/officeDocument/2006/relationships/image" Target="../media/image111.emf"/><Relationship Id="rId70" Type="http://schemas.openxmlformats.org/officeDocument/2006/relationships/image" Target="../media/image57.emf"/><Relationship Id="rId91" Type="http://schemas.openxmlformats.org/officeDocument/2006/relationships/image" Target="../media/image78.emf"/><Relationship Id="rId145" Type="http://schemas.openxmlformats.org/officeDocument/2006/relationships/image" Target="../media/image132.emf"/><Relationship Id="rId166" Type="http://schemas.openxmlformats.org/officeDocument/2006/relationships/image" Target="../media/image153.emf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15.emf"/><Relationship Id="rId49" Type="http://schemas.openxmlformats.org/officeDocument/2006/relationships/image" Target="../media/image36.emf"/><Relationship Id="rId114" Type="http://schemas.openxmlformats.org/officeDocument/2006/relationships/image" Target="../media/image101.emf"/><Relationship Id="rId60" Type="http://schemas.openxmlformats.org/officeDocument/2006/relationships/image" Target="../media/image47.emf"/><Relationship Id="rId81" Type="http://schemas.openxmlformats.org/officeDocument/2006/relationships/image" Target="../media/image68.emf"/><Relationship Id="rId135" Type="http://schemas.openxmlformats.org/officeDocument/2006/relationships/image" Target="../media/image122.emf"/><Relationship Id="rId156" Type="http://schemas.openxmlformats.org/officeDocument/2006/relationships/image" Target="../media/image143.emf"/><Relationship Id="rId177" Type="http://schemas.openxmlformats.org/officeDocument/2006/relationships/image" Target="../media/image16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1110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11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111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11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111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112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13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33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1034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1035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6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7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038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9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2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3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4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5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6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7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8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1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2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3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4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5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6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7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8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9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0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1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2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3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4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5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6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7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8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9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0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1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2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3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4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5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6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7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8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9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0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1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2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3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4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5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6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7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8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9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0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1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2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3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4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5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6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7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8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9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0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1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2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3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4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5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6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7" name="Picture 181"/>
              <p:cNvPicPr>
                <a:picLocks noChangeAspect="1" noChangeArrowheads="1"/>
              </p:cNvPicPr>
              <p:nvPr userDrawn="1"/>
            </p:nvPicPr>
            <p:blipFill>
              <a:blip r:embed="rId18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8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9" name="Picture 183"/>
              <p:cNvPicPr>
                <a:picLocks noChangeAspect="1" noChangeArrowheads="1"/>
              </p:cNvPicPr>
              <p:nvPr userDrawn="1"/>
            </p:nvPicPr>
            <p:blipFill>
              <a:blip r:embed="rId1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0600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9400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Klepnutím lze upravit styl předlohy nadpisů.</a:t>
            </a:r>
          </a:p>
        </p:txBody>
      </p:sp>
      <p:sp>
        <p:nvSpPr>
          <p:cNvPr id="1028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 smtClean="0"/>
              <a:t>Klepnutím lze upravit styly předlohy textu.</a:t>
            </a:r>
          </a:p>
          <a:p>
            <a:pPr lvl="1"/>
            <a:r>
              <a:rPr lang="en-US" altLang="cs-CZ" smtClean="0"/>
              <a:t>Druhá úroveň</a:t>
            </a:r>
          </a:p>
          <a:p>
            <a:pPr lvl="2"/>
            <a:r>
              <a:rPr lang="en-US" altLang="cs-CZ" smtClean="0"/>
              <a:t>Třetí úroveň</a:t>
            </a:r>
          </a:p>
          <a:p>
            <a:pPr lvl="3"/>
            <a:r>
              <a:rPr lang="en-US" altLang="cs-CZ" smtClean="0"/>
              <a:t>Čtvrtá úroveň</a:t>
            </a:r>
          </a:p>
          <a:p>
            <a:pPr lvl="4"/>
            <a:r>
              <a:rPr lang="en-US" altLang="cs-CZ" smtClean="0"/>
              <a:t>Pátá úroveň</a:t>
            </a:r>
          </a:p>
        </p:txBody>
      </p:sp>
      <p:sp>
        <p:nvSpPr>
          <p:cNvPr id="60602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3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4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A42A222-325A-4E97-932B-2D7142CA08D6}" type="slidenum">
              <a:rPr lang="en-US" altLang="cs-CZ"/>
              <a:pPr/>
              <a:t>‹#›</a:t>
            </a:fld>
            <a:endParaRPr lang="en-US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8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3.wav"/><Relationship Id="rId13" Type="http://schemas.openxmlformats.org/officeDocument/2006/relationships/audio" Target="../media/audio18.wav"/><Relationship Id="rId18" Type="http://schemas.openxmlformats.org/officeDocument/2006/relationships/audio" Target="../media/audio23.wav"/><Relationship Id="rId3" Type="http://schemas.openxmlformats.org/officeDocument/2006/relationships/audio" Target="../media/audio9.wav"/><Relationship Id="rId21" Type="http://schemas.openxmlformats.org/officeDocument/2006/relationships/audio" Target="../media/audio26.wav"/><Relationship Id="rId7" Type="http://schemas.openxmlformats.org/officeDocument/2006/relationships/audio" Target="../media/audio12.wav"/><Relationship Id="rId12" Type="http://schemas.openxmlformats.org/officeDocument/2006/relationships/audio" Target="../media/audio17.wav"/><Relationship Id="rId17" Type="http://schemas.openxmlformats.org/officeDocument/2006/relationships/audio" Target="../media/audio22.wav"/><Relationship Id="rId2" Type="http://schemas.openxmlformats.org/officeDocument/2006/relationships/notesSlide" Target="../notesSlides/notesSlide11.xml"/><Relationship Id="rId16" Type="http://schemas.openxmlformats.org/officeDocument/2006/relationships/audio" Target="../media/audio21.wav"/><Relationship Id="rId20" Type="http://schemas.openxmlformats.org/officeDocument/2006/relationships/audio" Target="../media/audio25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1.wav"/><Relationship Id="rId11" Type="http://schemas.openxmlformats.org/officeDocument/2006/relationships/audio" Target="../media/audio16.wav"/><Relationship Id="rId5" Type="http://schemas.openxmlformats.org/officeDocument/2006/relationships/audio" Target="../media/audio10.wav"/><Relationship Id="rId15" Type="http://schemas.openxmlformats.org/officeDocument/2006/relationships/audio" Target="../media/audio20.wav"/><Relationship Id="rId23" Type="http://schemas.openxmlformats.org/officeDocument/2006/relationships/audio" Target="../media/audio28.wav"/><Relationship Id="rId10" Type="http://schemas.openxmlformats.org/officeDocument/2006/relationships/audio" Target="../media/audio15.wav"/><Relationship Id="rId19" Type="http://schemas.openxmlformats.org/officeDocument/2006/relationships/audio" Target="../media/audio24.wav"/><Relationship Id="rId4" Type="http://schemas.openxmlformats.org/officeDocument/2006/relationships/audio" Target="../media/audio8.wav"/><Relationship Id="rId9" Type="http://schemas.openxmlformats.org/officeDocument/2006/relationships/audio" Target="../media/audio14.wav"/><Relationship Id="rId14" Type="http://schemas.openxmlformats.org/officeDocument/2006/relationships/audio" Target="../media/audio19.wav"/><Relationship Id="rId22" Type="http://schemas.openxmlformats.org/officeDocument/2006/relationships/audio" Target="../media/audio2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28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4.wav"/><Relationship Id="rId13" Type="http://schemas.openxmlformats.org/officeDocument/2006/relationships/audio" Target="../media/audio39.wav"/><Relationship Id="rId3" Type="http://schemas.openxmlformats.org/officeDocument/2006/relationships/audio" Target="../media/audio29.wav"/><Relationship Id="rId7" Type="http://schemas.openxmlformats.org/officeDocument/2006/relationships/audio" Target="../media/audio33.wav"/><Relationship Id="rId12" Type="http://schemas.openxmlformats.org/officeDocument/2006/relationships/audio" Target="../media/audio38.wav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50.pn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2.wav"/><Relationship Id="rId11" Type="http://schemas.openxmlformats.org/officeDocument/2006/relationships/audio" Target="../media/audio37.wav"/><Relationship Id="rId5" Type="http://schemas.openxmlformats.org/officeDocument/2006/relationships/audio" Target="../media/audio31.wav"/><Relationship Id="rId15" Type="http://schemas.openxmlformats.org/officeDocument/2006/relationships/image" Target="../media/image3450.png"/><Relationship Id="rId10" Type="http://schemas.openxmlformats.org/officeDocument/2006/relationships/audio" Target="../media/audio36.wav"/><Relationship Id="rId4" Type="http://schemas.openxmlformats.org/officeDocument/2006/relationships/audio" Target="../media/audio30.wav"/><Relationship Id="rId9" Type="http://schemas.openxmlformats.org/officeDocument/2006/relationships/audio" Target="../media/audio35.wav"/><Relationship Id="rId14" Type="http://schemas.openxmlformats.org/officeDocument/2006/relationships/audio" Target="../media/audio4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6.png"/><Relationship Id="rId4" Type="http://schemas.openxmlformats.org/officeDocument/2006/relationships/audio" Target="../media/audio4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2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48.wav"/><Relationship Id="rId13" Type="http://schemas.openxmlformats.org/officeDocument/2006/relationships/audio" Target="../media/audio53.wav"/><Relationship Id="rId3" Type="http://schemas.openxmlformats.org/officeDocument/2006/relationships/audio" Target="../media/audio43.wav"/><Relationship Id="rId7" Type="http://schemas.openxmlformats.org/officeDocument/2006/relationships/audio" Target="../media/audio47.wav"/><Relationship Id="rId12" Type="http://schemas.openxmlformats.org/officeDocument/2006/relationships/audio" Target="../media/audio52.wav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48.pn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6.wav"/><Relationship Id="rId11" Type="http://schemas.openxmlformats.org/officeDocument/2006/relationships/audio" Target="../media/audio51.wav"/><Relationship Id="rId5" Type="http://schemas.openxmlformats.org/officeDocument/2006/relationships/audio" Target="../media/audio45.wav"/><Relationship Id="rId15" Type="http://schemas.openxmlformats.org/officeDocument/2006/relationships/audio" Target="../media/audio55.wav"/><Relationship Id="rId10" Type="http://schemas.openxmlformats.org/officeDocument/2006/relationships/audio" Target="../media/audio50.wav"/><Relationship Id="rId4" Type="http://schemas.openxmlformats.org/officeDocument/2006/relationships/audio" Target="../media/audio44.wav"/><Relationship Id="rId9" Type="http://schemas.openxmlformats.org/officeDocument/2006/relationships/audio" Target="../media/audio49.wav"/><Relationship Id="rId14" Type="http://schemas.openxmlformats.org/officeDocument/2006/relationships/audio" Target="../media/audio54.wav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7" Type="http://schemas.openxmlformats.org/officeDocument/2006/relationships/image" Target="../media/image345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17.mp3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6.wav"/><Relationship Id="rId7" Type="http://schemas.openxmlformats.org/officeDocument/2006/relationships/image" Target="../media/image35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1.png"/><Relationship Id="rId5" Type="http://schemas.openxmlformats.org/officeDocument/2006/relationships/hyperlink" Target="https://en.wikipedia.org/wiki/File:DoubleSharp.svg" TargetMode="External"/><Relationship Id="rId4" Type="http://schemas.openxmlformats.org/officeDocument/2006/relationships/image" Target="../media/image349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4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2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jpg"/><Relationship Id="rId7" Type="http://schemas.openxmlformats.org/officeDocument/2006/relationships/image" Target="../media/image3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2.jpg"/><Relationship Id="rId5" Type="http://schemas.openxmlformats.org/officeDocument/2006/relationships/image" Target="../media/image351.png"/><Relationship Id="rId4" Type="http://schemas.openxmlformats.org/officeDocument/2006/relationships/hyperlink" Target="https://en.wikipedia.org/wiki/File:DoubleSharp.sv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51.wav"/><Relationship Id="rId3" Type="http://schemas.openxmlformats.org/officeDocument/2006/relationships/audio" Target="../media/audio46.wav"/><Relationship Id="rId7" Type="http://schemas.openxmlformats.org/officeDocument/2006/relationships/audio" Target="../media/audio50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9.wav"/><Relationship Id="rId5" Type="http://schemas.openxmlformats.org/officeDocument/2006/relationships/audio" Target="../media/audio48.wav"/><Relationship Id="rId10" Type="http://schemas.openxmlformats.org/officeDocument/2006/relationships/audio" Target="../media/audio53.wav"/><Relationship Id="rId4" Type="http://schemas.openxmlformats.org/officeDocument/2006/relationships/audio" Target="../media/audio47.wav"/><Relationship Id="rId9" Type="http://schemas.openxmlformats.org/officeDocument/2006/relationships/audio" Target="../media/audio52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29.wav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7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63.wav"/><Relationship Id="rId13" Type="http://schemas.openxmlformats.org/officeDocument/2006/relationships/audio" Target="../media/audio68.wav"/><Relationship Id="rId18" Type="http://schemas.openxmlformats.org/officeDocument/2006/relationships/audio" Target="../media/audio73.wav"/><Relationship Id="rId3" Type="http://schemas.openxmlformats.org/officeDocument/2006/relationships/audio" Target="../media/audio58.wav"/><Relationship Id="rId21" Type="http://schemas.openxmlformats.org/officeDocument/2006/relationships/audio" Target="../media/audio76.wav"/><Relationship Id="rId7" Type="http://schemas.openxmlformats.org/officeDocument/2006/relationships/audio" Target="../media/audio62.wav"/><Relationship Id="rId12" Type="http://schemas.openxmlformats.org/officeDocument/2006/relationships/audio" Target="../media/audio67.wav"/><Relationship Id="rId17" Type="http://schemas.openxmlformats.org/officeDocument/2006/relationships/audio" Target="../media/audio72.wav"/><Relationship Id="rId2" Type="http://schemas.openxmlformats.org/officeDocument/2006/relationships/notesSlide" Target="../notesSlides/notesSlide24.xml"/><Relationship Id="rId16" Type="http://schemas.openxmlformats.org/officeDocument/2006/relationships/audio" Target="../media/audio71.wav"/><Relationship Id="rId20" Type="http://schemas.openxmlformats.org/officeDocument/2006/relationships/audio" Target="../media/audio75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61.wav"/><Relationship Id="rId11" Type="http://schemas.openxmlformats.org/officeDocument/2006/relationships/audio" Target="../media/audio66.wav"/><Relationship Id="rId24" Type="http://schemas.openxmlformats.org/officeDocument/2006/relationships/image" Target="../media/image354.png"/><Relationship Id="rId5" Type="http://schemas.openxmlformats.org/officeDocument/2006/relationships/audio" Target="../media/audio60.wav"/><Relationship Id="rId15" Type="http://schemas.openxmlformats.org/officeDocument/2006/relationships/audio" Target="../media/audio70.wav"/><Relationship Id="rId23" Type="http://schemas.openxmlformats.org/officeDocument/2006/relationships/audio" Target="../media/audio78.wav"/><Relationship Id="rId10" Type="http://schemas.openxmlformats.org/officeDocument/2006/relationships/audio" Target="../media/audio65.wav"/><Relationship Id="rId19" Type="http://schemas.openxmlformats.org/officeDocument/2006/relationships/audio" Target="../media/audio74.wav"/><Relationship Id="rId4" Type="http://schemas.openxmlformats.org/officeDocument/2006/relationships/audio" Target="../media/audio59.wav"/><Relationship Id="rId9" Type="http://schemas.openxmlformats.org/officeDocument/2006/relationships/audio" Target="../media/audio64.wav"/><Relationship Id="rId14" Type="http://schemas.openxmlformats.org/officeDocument/2006/relationships/audio" Target="../media/audio69.wav"/><Relationship Id="rId22" Type="http://schemas.openxmlformats.org/officeDocument/2006/relationships/audio" Target="../media/audio77.wa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12.xml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5" Type="http://schemas.microsoft.com/office/2007/relationships/media" Target="../media/media5.mp3"/><Relationship Id="rId15" Type="http://schemas.openxmlformats.org/officeDocument/2006/relationships/image" Target="../media/image345.png"/><Relationship Id="rId10" Type="http://schemas.openxmlformats.org/officeDocument/2006/relationships/audio" Target="../media/media7.mp3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3" Type="http://schemas.microsoft.com/office/2007/relationships/media" Target="../media/media10.mp3"/><Relationship Id="rId7" Type="http://schemas.microsoft.com/office/2007/relationships/media" Target="../media/media12.mp3"/><Relationship Id="rId12" Type="http://schemas.openxmlformats.org/officeDocument/2006/relationships/image" Target="../media/image345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audio" Target="../media/audio5.wav"/><Relationship Id="rId5" Type="http://schemas.microsoft.com/office/2007/relationships/media" Target="../media/media11.mp3"/><Relationship Id="rId10" Type="http://schemas.openxmlformats.org/officeDocument/2006/relationships/notesSlide" Target="../notesSlides/notesSlide6.xml"/><Relationship Id="rId4" Type="http://schemas.openxmlformats.org/officeDocument/2006/relationships/audio" Target="../media/media10.mp3"/><Relationship Id="rId9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34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gif"/><Relationship Id="rId3" Type="http://schemas.microsoft.com/office/2007/relationships/media" Target="../media/media15.mp3"/><Relationship Id="rId7" Type="http://schemas.openxmlformats.org/officeDocument/2006/relationships/audio" Target="../media/audio6.wav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15.mp3"/><Relationship Id="rId9" Type="http://schemas.openxmlformats.org/officeDocument/2006/relationships/image" Target="../media/image3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836712"/>
            <a:ext cx="7772400" cy="1584176"/>
          </a:xfrm>
        </p:spPr>
        <p:txBody>
          <a:bodyPr/>
          <a:lstStyle/>
          <a:p>
            <a:pPr eaLnBrk="1" hangingPunct="1">
              <a:defRPr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Hudba ušima fyziky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5589240"/>
            <a:ext cx="5400600" cy="687388"/>
          </a:xfrm>
        </p:spPr>
        <p:txBody>
          <a:bodyPr/>
          <a:lstStyle/>
          <a:p>
            <a:pPr eaLnBrk="1" hangingPunct="1"/>
            <a:r>
              <a:rPr lang="cs-CZ" alt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Praha, 2021-05-24T14:00</a:t>
            </a:r>
            <a:endParaRPr lang="en-US" alt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723494" y="4149080"/>
            <a:ext cx="171260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cs-CZ" sz="4400" b="1" spc="60" dirty="0" smtClean="0">
                <a:latin typeface="Arial" panose="020B0604020202020204" pitchFamily="34" charset="0"/>
                <a:cs typeface="Arial" panose="020B0604020202020204" pitchFamily="34" charset="0"/>
              </a:rPr>
              <a:t>U3V</a:t>
            </a:r>
            <a:endParaRPr lang="en-US" altLang="cs-CZ" sz="4400" b="1" spc="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547664" y="3356992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>
                <a:latin typeface="Arial" panose="020B0604020202020204" pitchFamily="34" charset="0"/>
                <a:cs typeface="Arial" panose="020B0604020202020204" pitchFamily="34" charset="0"/>
              </a:rPr>
              <a:t>J. Obdržálek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2170092" y="2132856"/>
            <a:ext cx="458811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Bí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lé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a 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čer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né 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klá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ve</a:t>
            </a:r>
            <a:r>
              <a:rPr lang="cs-CZ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sy</a:t>
            </a:r>
          </a:p>
          <a:p>
            <a:pPr algn="ctr"/>
            <a:r>
              <a:rPr lang="cs-CZ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Úvod do teorie hudebního ladění</a:t>
            </a:r>
            <a:endParaRPr lang="cs-CZ" sz="2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283968" y="623731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Použity foto z Wikipedie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8532440" y="6421978"/>
            <a:ext cx="44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Vyšší harmonické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2344" y="1557576"/>
            <a:ext cx="8424936" cy="251949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250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b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1 </a:t>
            </a:r>
            <a:r>
              <a:rPr lang="cs-CZ" alt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</a:p>
          <a:p>
            <a:pPr marL="0" indent="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Nízké harmonické: spolu příjemné</a:t>
            </a:r>
          </a:p>
          <a:p>
            <a:pPr marL="0" indent="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+ 5 + 6 = durový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kvintakord (harmonie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Poměry: 4 = 2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× 2; 5; 6 = 2 × 3, tedy 2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altLang="cs-CZ" sz="2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486875" y="155679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500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713824" y="157518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750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815621" y="1605671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1000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146504" y="160645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1250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5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393877" y="162218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1500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6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88784"/>
              </p:ext>
            </p:extLst>
          </p:nvPr>
        </p:nvGraphicFramePr>
        <p:xfrm>
          <a:off x="251519" y="5373216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06055"/>
              </p:ext>
            </p:extLst>
          </p:nvPr>
        </p:nvGraphicFramePr>
        <p:xfrm>
          <a:off x="251520" y="4077072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vál 11"/>
          <p:cNvSpPr/>
          <p:nvPr/>
        </p:nvSpPr>
        <p:spPr>
          <a:xfrm>
            <a:off x="323528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277180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2119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29208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0121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3224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370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01- Ccgc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25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7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25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75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6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6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6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27" presetClass="emph" presetSubtype="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4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4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4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4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7" presetClass="emph" presetSubtype="0" fill="remove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425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425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425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425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7" presetClass="emph" presetSubtype="0" fill="remove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425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425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425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425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ulka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46639"/>
              </p:ext>
            </p:extLst>
          </p:nvPr>
        </p:nvGraphicFramePr>
        <p:xfrm>
          <a:off x="251519" y="5854143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Obdélník 31"/>
          <p:cNvSpPr/>
          <p:nvPr/>
        </p:nvSpPr>
        <p:spPr>
          <a:xfrm>
            <a:off x="5292080" y="5949280"/>
            <a:ext cx="2376264" cy="792088"/>
          </a:xfrm>
          <a:prstGeom prst="rect">
            <a:avLst/>
          </a:prstGeom>
          <a:solidFill>
            <a:srgbClr val="24BEFC">
              <a:alpha val="5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bdélník 83"/>
          <p:cNvSpPr/>
          <p:nvPr/>
        </p:nvSpPr>
        <p:spPr>
          <a:xfrm>
            <a:off x="4932040" y="2636912"/>
            <a:ext cx="1656184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bdélník 82"/>
          <p:cNvSpPr/>
          <p:nvPr/>
        </p:nvSpPr>
        <p:spPr>
          <a:xfrm>
            <a:off x="2915816" y="2708920"/>
            <a:ext cx="1656184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827584" y="2636912"/>
            <a:ext cx="1656184" cy="432048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696"/>
            <a:ext cx="9036496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Tónika, dominanta, subdominanta</a:t>
            </a:r>
            <a:endParaRPr lang="en-US" dirty="0" smtClean="0"/>
          </a:p>
        </p:txBody>
      </p:sp>
      <p:sp>
        <p:nvSpPr>
          <p:cNvPr id="2" name="TextovéPole 1"/>
          <p:cNvSpPr txBox="1"/>
          <p:nvPr/>
        </p:nvSpPr>
        <p:spPr>
          <a:xfrm>
            <a:off x="2768022" y="1752635"/>
            <a:ext cx="203516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 smtClean="0">
                <a:latin typeface="Arial" panose="020B0604020202020204" pitchFamily="34" charset="0"/>
              </a:rPr>
              <a:t>    tónika</a:t>
            </a:r>
          </a:p>
          <a:p>
            <a:r>
              <a:rPr lang="cs-CZ" altLang="cs-CZ" sz="2800" dirty="0" smtClean="0">
                <a:latin typeface="Arial" panose="020B0604020202020204" pitchFamily="34" charset="0"/>
              </a:rPr>
              <a:t> c  – e –  </a:t>
            </a:r>
            <a:r>
              <a:rPr lang="cs-CZ" altLang="cs-CZ" sz="2800" dirty="0">
                <a:latin typeface="Arial" panose="020B0604020202020204" pitchFamily="34" charset="0"/>
              </a:rPr>
              <a:t>g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716016" y="1772816"/>
            <a:ext cx="204827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 smtClean="0">
                <a:latin typeface="Arial" panose="020B0604020202020204" pitchFamily="34" charset="0"/>
              </a:rPr>
              <a:t>dominanta</a:t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g  – h –  d</a:t>
            </a:r>
            <a:r>
              <a:rPr lang="cs-CZ" altLang="cs-CZ" sz="2800" dirty="0">
                <a:latin typeface="Arial" panose="020B0604020202020204" pitchFamily="34" charset="0"/>
              </a:rPr>
              <a:t>‘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772816"/>
            <a:ext cx="7931150" cy="4653136"/>
          </a:xfrm>
        </p:spPr>
        <p:txBody>
          <a:bodyPr/>
          <a:lstStyle/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subdominanta</a:t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 F  – A  – c </a:t>
            </a:r>
            <a:r>
              <a:rPr lang="cs-CZ" altLang="cs-CZ" sz="2800" dirty="0">
                <a:latin typeface="Arial" panose="020B0604020202020204" pitchFamily="34" charset="0"/>
              </a:rPr>
              <a:t/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(4  :  5  :  6)</a:t>
            </a:r>
            <a:endParaRPr lang="cs-CZ" altLang="cs-CZ" sz="2800" dirty="0">
              <a:latin typeface="Arial" panose="020B0604020202020204" pitchFamily="34" charset="0"/>
            </a:endParaRPr>
          </a:p>
          <a:p>
            <a:pPr indent="0"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4	          	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6	 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9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(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16 : 20</a:t>
            </a:r>
            <a:r>
              <a:rPr lang="cs-CZ" altLang="cs-CZ" sz="2800" dirty="0" smtClean="0">
                <a:latin typeface="Arial" panose="020B0604020202020204" pitchFamily="34" charset="0"/>
              </a:rPr>
              <a:t> : 24) (24 : 30 : 36) (36 : 45 : 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54)</a:t>
            </a:r>
          </a:p>
        </p:txBody>
      </p:sp>
      <p:sp>
        <p:nvSpPr>
          <p:cNvPr id="3" name="Ovál 2"/>
          <p:cNvSpPr/>
          <p:nvPr/>
        </p:nvSpPr>
        <p:spPr>
          <a:xfrm>
            <a:off x="899592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475656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6516216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627784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3635896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4716016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5796136" y="41490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/>
          <p:cNvSpPr/>
          <p:nvPr/>
        </p:nvSpPr>
        <p:spPr>
          <a:xfrm>
            <a:off x="2999495" y="218198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3649315" y="2142199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299135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6123905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824265" y="21328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474085" y="216280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2250121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899592" y="21328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1541964" y="21328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130904" y="2229768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2113591" y="3586591"/>
            <a:ext cx="1301838" cy="654349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155783" y="3550129"/>
            <a:ext cx="1301838" cy="654349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2142071" y="2229768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Zaoblený obdélník 27"/>
          <p:cNvSpPr/>
          <p:nvPr/>
        </p:nvSpPr>
        <p:spPr>
          <a:xfrm>
            <a:off x="2051720" y="3501008"/>
            <a:ext cx="4104456" cy="720080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45" name="Tabulka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052026"/>
              </p:ext>
            </p:extLst>
          </p:nvPr>
        </p:nvGraphicFramePr>
        <p:xfrm>
          <a:off x="251520" y="4509120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TextovéPole 57"/>
          <p:cNvSpPr txBox="1"/>
          <p:nvPr/>
        </p:nvSpPr>
        <p:spPr>
          <a:xfrm>
            <a:off x="529208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59" name="TextovéPole 58"/>
          <p:cNvSpPr txBox="1"/>
          <p:nvPr/>
        </p:nvSpPr>
        <p:spPr>
          <a:xfrm>
            <a:off x="558011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60" name="TextovéPole 59"/>
          <p:cNvSpPr txBox="1"/>
          <p:nvPr/>
        </p:nvSpPr>
        <p:spPr>
          <a:xfrm>
            <a:off x="594015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61" name="TextovéPole 60"/>
          <p:cNvSpPr txBox="1"/>
          <p:nvPr/>
        </p:nvSpPr>
        <p:spPr>
          <a:xfrm>
            <a:off x="630019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62" name="TextovéPole 61"/>
          <p:cNvSpPr txBox="1"/>
          <p:nvPr/>
        </p:nvSpPr>
        <p:spPr>
          <a:xfrm>
            <a:off x="666023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63" name="TextovéPole 62"/>
          <p:cNvSpPr txBox="1"/>
          <p:nvPr/>
        </p:nvSpPr>
        <p:spPr>
          <a:xfrm>
            <a:off x="702027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64" name="TextovéPole 63"/>
          <p:cNvSpPr txBox="1"/>
          <p:nvPr/>
        </p:nvSpPr>
        <p:spPr>
          <a:xfrm>
            <a:off x="738031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65" name="TextovéPole 64"/>
          <p:cNvSpPr txBox="1"/>
          <p:nvPr/>
        </p:nvSpPr>
        <p:spPr>
          <a:xfrm>
            <a:off x="774035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c‘</a:t>
            </a:r>
            <a:endParaRPr lang="cs-CZ" dirty="0"/>
          </a:p>
        </p:txBody>
      </p:sp>
      <p:sp>
        <p:nvSpPr>
          <p:cNvPr id="66" name="TextovéPole 65"/>
          <p:cNvSpPr txBox="1"/>
          <p:nvPr/>
        </p:nvSpPr>
        <p:spPr>
          <a:xfrm>
            <a:off x="486003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67" name="TextovéPole 66"/>
          <p:cNvSpPr txBox="1"/>
          <p:nvPr/>
        </p:nvSpPr>
        <p:spPr>
          <a:xfrm>
            <a:off x="457200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68" name="TextovéPole 67"/>
          <p:cNvSpPr txBox="1"/>
          <p:nvPr/>
        </p:nvSpPr>
        <p:spPr>
          <a:xfrm>
            <a:off x="421196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69" name="TextovéPole 68"/>
          <p:cNvSpPr txBox="1"/>
          <p:nvPr/>
        </p:nvSpPr>
        <p:spPr>
          <a:xfrm>
            <a:off x="385192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70" name="TextovéPole 69"/>
          <p:cNvSpPr txBox="1"/>
          <p:nvPr/>
        </p:nvSpPr>
        <p:spPr>
          <a:xfrm>
            <a:off x="349188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313184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277180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73" name="Ovál 72"/>
          <p:cNvSpPr/>
          <p:nvPr/>
        </p:nvSpPr>
        <p:spPr>
          <a:xfrm>
            <a:off x="529208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vál 73"/>
          <p:cNvSpPr/>
          <p:nvPr/>
        </p:nvSpPr>
        <p:spPr>
          <a:xfrm>
            <a:off x="601216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vál 74"/>
          <p:cNvSpPr/>
          <p:nvPr/>
        </p:nvSpPr>
        <p:spPr>
          <a:xfrm>
            <a:off x="673224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vál 75"/>
          <p:cNvSpPr/>
          <p:nvPr/>
        </p:nvSpPr>
        <p:spPr>
          <a:xfrm>
            <a:off x="6732240" y="616530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vál 76"/>
          <p:cNvSpPr/>
          <p:nvPr/>
        </p:nvSpPr>
        <p:spPr>
          <a:xfrm>
            <a:off x="7452320" y="614217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vál 77"/>
          <p:cNvSpPr/>
          <p:nvPr/>
        </p:nvSpPr>
        <p:spPr>
          <a:xfrm>
            <a:off x="8172400" y="614217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vál 79"/>
          <p:cNvSpPr/>
          <p:nvPr/>
        </p:nvSpPr>
        <p:spPr>
          <a:xfrm>
            <a:off x="4572000" y="643020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vál 80"/>
          <p:cNvSpPr/>
          <p:nvPr/>
        </p:nvSpPr>
        <p:spPr>
          <a:xfrm>
            <a:off x="5292080" y="643020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TextovéPole 81"/>
          <p:cNvSpPr txBox="1"/>
          <p:nvPr/>
        </p:nvSpPr>
        <p:spPr>
          <a:xfrm>
            <a:off x="810039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d‘</a:t>
            </a:r>
            <a:endParaRPr lang="cs-CZ" dirty="0"/>
          </a:p>
        </p:txBody>
      </p:sp>
      <p:sp>
        <p:nvSpPr>
          <p:cNvPr id="79" name="Ovál 78"/>
          <p:cNvSpPr/>
          <p:nvPr/>
        </p:nvSpPr>
        <p:spPr>
          <a:xfrm>
            <a:off x="3851920" y="645333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TextovéPole 32"/>
          <p:cNvSpPr txBox="1"/>
          <p:nvPr/>
        </p:nvSpPr>
        <p:spPr>
          <a:xfrm>
            <a:off x="3707904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16</a:t>
            </a:r>
            <a:endParaRPr lang="cs-CZ" sz="1000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57200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20</a:t>
            </a:r>
            <a:endParaRPr lang="cs-CZ" sz="1000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522007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24</a:t>
            </a:r>
            <a:endParaRPr lang="cs-CZ" sz="1000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601216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30</a:t>
            </a:r>
            <a:endParaRPr lang="cs-CZ" sz="1000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666023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36</a:t>
            </a:r>
            <a:endParaRPr lang="cs-CZ" sz="1000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7524328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45</a:t>
            </a:r>
            <a:endParaRPr lang="cs-CZ" sz="1000" dirty="0"/>
          </a:p>
        </p:txBody>
      </p:sp>
      <p:sp>
        <p:nvSpPr>
          <p:cNvPr id="98" name="TextovéPole 97"/>
          <p:cNvSpPr txBox="1"/>
          <p:nvPr/>
        </p:nvSpPr>
        <p:spPr>
          <a:xfrm>
            <a:off x="810039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54</a:t>
            </a:r>
            <a:endParaRPr lang="cs-CZ" sz="1000" dirty="0"/>
          </a:p>
        </p:txBody>
      </p:sp>
      <p:sp>
        <p:nvSpPr>
          <p:cNvPr id="99" name="TextovéPole 98"/>
          <p:cNvSpPr txBox="1"/>
          <p:nvPr/>
        </p:nvSpPr>
        <p:spPr>
          <a:xfrm>
            <a:off x="6228184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32</a:t>
            </a:r>
            <a:endParaRPr lang="cs-CZ" sz="1000" dirty="0"/>
          </a:p>
        </p:txBody>
      </p:sp>
      <p:sp>
        <p:nvSpPr>
          <p:cNvPr id="100" name="TextovéPole 99"/>
          <p:cNvSpPr txBox="1"/>
          <p:nvPr/>
        </p:nvSpPr>
        <p:spPr>
          <a:xfrm>
            <a:off x="709228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40</a:t>
            </a:r>
            <a:endParaRPr lang="cs-CZ" sz="1000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565212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/>
              <a:t>2</a:t>
            </a:r>
            <a:r>
              <a:rPr lang="cs-CZ" sz="1000" dirty="0" smtClean="0"/>
              <a:t>7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58895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 1 Zakladem bude tonick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 2 Stejny kvintak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3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3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63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3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8" presetID="1" presetClass="exit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84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400"/>
                            </p:stCondLst>
                            <p:childTnLst>
                              <p:par>
                                <p:cTn id="114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7 3 a kvintak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47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47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7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Vime_z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6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27" presetClass="emph" presetSubtype="0" fill="remove" grpId="1" nodeType="afterEffect">
                                  <p:stCondLst>
                                    <p:cond delay="4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4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5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1200"/>
                            </p:stCondLst>
                            <p:childTnLst>
                              <p:par>
                                <p:cTn id="158" presetID="27" presetClass="emph" presetSubtype="0" fill="remove" grpId="1" nodeType="after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2100"/>
                            </p:stCondLst>
                            <p:childTnLst>
                              <p:par>
                                <p:cTn id="164" presetID="8" presetClass="entr" presetSubtype="16" fill="hold" nodeType="after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8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8" presetID="8" presetClass="entr" presetSubtype="16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0" dur="4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48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48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5300"/>
                            </p:stCondLst>
                            <p:childTnLst>
                              <p:par>
                                <p:cTn id="17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58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5800"/>
                            </p:stCondLst>
                            <p:childTnLst>
                              <p:par>
                                <p:cTn id="186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6300"/>
                            </p:stCondLst>
                            <p:childTnLst>
                              <p:par>
                                <p:cTn id="19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A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6800"/>
                            </p:stCondLst>
                            <p:childTnLst>
                              <p:par>
                                <p:cTn id="1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6800"/>
                            </p:stCondLst>
                            <p:childTnLst>
                              <p:par>
                                <p:cTn id="19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7300"/>
                            </p:stCondLst>
                            <p:childTnLst>
                              <p:par>
                                <p:cTn id="20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7800"/>
                            </p:stCondLst>
                            <p:childTnLst>
                              <p:par>
                                <p:cTn id="2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7800"/>
                            </p:stCondLst>
                            <p:childTnLst>
                              <p:par>
                                <p:cTn id="20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8300"/>
                            </p:stCondLst>
                            <p:childTnLst>
                              <p:par>
                                <p:cTn id="21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02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8800"/>
                            </p:stCondLst>
                            <p:childTnLst>
                              <p:par>
                                <p:cTn id="2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8800"/>
                            </p:stCondLst>
                            <p:childTnLst>
                              <p:par>
                                <p:cTn id="222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9300"/>
                            </p:stCondLst>
                            <p:childTnLst>
                              <p:par>
                                <p:cTn id="22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02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98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9800"/>
                            </p:stCondLst>
                            <p:childTnLst>
                              <p:par>
                                <p:cTn id="23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0300"/>
                            </p:stCondLst>
                            <p:childTnLst>
                              <p:par>
                                <p:cTn id="24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02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800"/>
                            </p:stCondLst>
                            <p:childTnLst>
                              <p:par>
                                <p:cTn id="2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40800"/>
                            </p:stCondLst>
                            <p:childTnLst>
                              <p:par>
                                <p:cTn id="24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1300"/>
                            </p:stCondLst>
                            <p:childTnLst>
                              <p:par>
                                <p:cTn id="2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002 d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1800"/>
                            </p:stCondLst>
                            <p:childTnLst>
                              <p:par>
                                <p:cTn id="2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1800"/>
                            </p:stCondLst>
                            <p:childTnLst>
                              <p:par>
                                <p:cTn id="25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2300"/>
                            </p:stCondLst>
                            <p:childTnLst>
                              <p:par>
                                <p:cTn id="262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7 5a Takto vznik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34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7 6 hlubo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8500"/>
                            </p:stCondLst>
                            <p:childTnLst>
                              <p:par>
                                <p:cTn id="269" presetID="10" presetClass="entr" presetSubtype="0" fill="hold" grpId="0" nodeType="after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74- Ff A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4900"/>
                            </p:stCondLst>
                            <p:childTnLst>
                              <p:par>
                                <p:cTn id="273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0.2717 -0.00532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6900"/>
                            </p:stCondLst>
                            <p:childTnLst>
                              <p:par>
                                <p:cTn id="2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6900"/>
                            </p:stCondLst>
                            <p:childTnLst>
                              <p:par>
                                <p:cTn id="28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74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58400"/>
                            </p:stCondLst>
                            <p:childTnLst>
                              <p:par>
                                <p:cTn id="287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2717 -0.00208 " pathEditMode="relative" rAng="0" ptsTypes="AA">
                                      <p:cBhvr>
                                        <p:cTn id="28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60400"/>
                            </p:stCondLst>
                            <p:childTnLst>
                              <p:par>
                                <p:cTn id="2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604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7 7 vysoke snizi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614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74d d'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65300"/>
                            </p:stCondLst>
                            <p:childTnLst>
                              <p:par>
                                <p:cTn id="3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66300"/>
                            </p:stCondLst>
                            <p:childTnLst>
                              <p:par>
                                <p:cTn id="30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27952 -0.00185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68300"/>
                            </p:stCondLst>
                            <p:childTnLst>
                              <p:par>
                                <p:cTn id="3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-dur rych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9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7 9 Tim jsme polozil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84" grpId="0" animBg="1"/>
      <p:bldP spid="83" grpId="0" animBg="1"/>
      <p:bldP spid="27" grpId="0" animBg="1"/>
      <p:bldP spid="2" grpId="0"/>
      <p:bldP spid="5" grpId="0"/>
      <p:bldP spid="3" grpId="0" animBg="1"/>
      <p:bldP spid="3" grpId="1" animBg="1"/>
      <p:bldP spid="3" grpId="2" animBg="1"/>
      <p:bldP spid="3" grpId="3" animBg="1"/>
      <p:bldP spid="8" grpId="0" animBg="1"/>
      <p:bldP spid="8" grpId="1" animBg="1"/>
      <p:bldP spid="8" grpId="2" animBg="1"/>
      <p:bldP spid="8" grpId="3" animBg="1"/>
      <p:bldP spid="10" grpId="0" animBg="1"/>
      <p:bldP spid="10" grpId="1" animBg="1"/>
      <p:bldP spid="10" grpId="2" animBg="1"/>
      <p:bldP spid="10" grpId="3" animBg="1"/>
      <p:bldP spid="20" grpId="2" animBg="1"/>
      <p:bldP spid="20" grpId="3" animBg="1"/>
      <p:bldP spid="22" grpId="2" animBg="1"/>
      <p:bldP spid="22" grpId="3" animBg="1"/>
      <p:bldP spid="24" grpId="2" animBg="1"/>
      <p:bldP spid="24" grpId="3" animBg="1"/>
      <p:bldP spid="26" grpId="2" animBg="1"/>
      <p:bldP spid="26" grpId="3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6" grpId="0" animBg="1"/>
      <p:bldP spid="6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28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8" grpId="2" animBg="1"/>
      <p:bldP spid="80" grpId="0" animBg="1"/>
      <p:bldP spid="80" grpId="2" animBg="1"/>
      <p:bldP spid="81" grpId="0" animBg="1"/>
      <p:bldP spid="79" grpId="0" animBg="1"/>
      <p:bldP spid="79" grpId="2" animBg="1"/>
      <p:bldP spid="33" grpId="0" build="allAtOnce"/>
      <p:bldP spid="93" grpId="0" build="allAtOnce"/>
      <p:bldP spid="9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ulka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46639"/>
              </p:ext>
            </p:extLst>
          </p:nvPr>
        </p:nvGraphicFramePr>
        <p:xfrm>
          <a:off x="251519" y="5854143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Obdélník 31"/>
          <p:cNvSpPr/>
          <p:nvPr/>
        </p:nvSpPr>
        <p:spPr>
          <a:xfrm>
            <a:off x="5292080" y="5949280"/>
            <a:ext cx="2376264" cy="792088"/>
          </a:xfrm>
          <a:prstGeom prst="rect">
            <a:avLst/>
          </a:prstGeom>
          <a:solidFill>
            <a:srgbClr val="24BEFC">
              <a:alpha val="5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696"/>
            <a:ext cx="9036496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Bílé klávesy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576131"/>
            <a:ext cx="7931150" cy="2140901"/>
          </a:xfrm>
        </p:spPr>
        <p:txBody>
          <a:bodyPr/>
          <a:lstStyle/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Tím byla odvozena </a:t>
            </a:r>
            <a:r>
              <a:rPr lang="cs-CZ" altLang="cs-CZ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diatonická stupnice</a:t>
            </a:r>
          </a:p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tvořící </a:t>
            </a:r>
            <a:r>
              <a:rPr lang="cs-CZ" altLang="cs-CZ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bílé klávesy</a:t>
            </a:r>
            <a:endParaRPr lang="cs-CZ" altLang="cs-CZ" b="1" dirty="0" smtClean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5" name="Tabulka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052026"/>
              </p:ext>
            </p:extLst>
          </p:nvPr>
        </p:nvGraphicFramePr>
        <p:xfrm>
          <a:off x="251520" y="4509120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TextovéPole 57"/>
          <p:cNvSpPr txBox="1"/>
          <p:nvPr/>
        </p:nvSpPr>
        <p:spPr>
          <a:xfrm>
            <a:off x="529208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59" name="TextovéPole 58"/>
          <p:cNvSpPr txBox="1"/>
          <p:nvPr/>
        </p:nvSpPr>
        <p:spPr>
          <a:xfrm>
            <a:off x="558011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60" name="TextovéPole 59"/>
          <p:cNvSpPr txBox="1"/>
          <p:nvPr/>
        </p:nvSpPr>
        <p:spPr>
          <a:xfrm>
            <a:off x="594015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61" name="TextovéPole 60"/>
          <p:cNvSpPr txBox="1"/>
          <p:nvPr/>
        </p:nvSpPr>
        <p:spPr>
          <a:xfrm>
            <a:off x="630019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62" name="TextovéPole 61"/>
          <p:cNvSpPr txBox="1"/>
          <p:nvPr/>
        </p:nvSpPr>
        <p:spPr>
          <a:xfrm>
            <a:off x="666023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63" name="TextovéPole 62"/>
          <p:cNvSpPr txBox="1"/>
          <p:nvPr/>
        </p:nvSpPr>
        <p:spPr>
          <a:xfrm>
            <a:off x="702027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64" name="TextovéPole 63"/>
          <p:cNvSpPr txBox="1"/>
          <p:nvPr/>
        </p:nvSpPr>
        <p:spPr>
          <a:xfrm>
            <a:off x="738031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65" name="TextovéPole 64"/>
          <p:cNvSpPr txBox="1"/>
          <p:nvPr/>
        </p:nvSpPr>
        <p:spPr>
          <a:xfrm>
            <a:off x="774035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c‘</a:t>
            </a:r>
            <a:endParaRPr lang="cs-CZ" dirty="0"/>
          </a:p>
        </p:txBody>
      </p:sp>
      <p:sp>
        <p:nvSpPr>
          <p:cNvPr id="66" name="TextovéPole 65"/>
          <p:cNvSpPr txBox="1"/>
          <p:nvPr/>
        </p:nvSpPr>
        <p:spPr>
          <a:xfrm>
            <a:off x="486003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67" name="TextovéPole 66"/>
          <p:cNvSpPr txBox="1"/>
          <p:nvPr/>
        </p:nvSpPr>
        <p:spPr>
          <a:xfrm>
            <a:off x="457200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68" name="TextovéPole 67"/>
          <p:cNvSpPr txBox="1"/>
          <p:nvPr/>
        </p:nvSpPr>
        <p:spPr>
          <a:xfrm>
            <a:off x="421196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69" name="TextovéPole 68"/>
          <p:cNvSpPr txBox="1"/>
          <p:nvPr/>
        </p:nvSpPr>
        <p:spPr>
          <a:xfrm>
            <a:off x="385192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70" name="TextovéPole 69"/>
          <p:cNvSpPr txBox="1"/>
          <p:nvPr/>
        </p:nvSpPr>
        <p:spPr>
          <a:xfrm>
            <a:off x="349188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71" name="TextovéPole 70"/>
          <p:cNvSpPr txBox="1"/>
          <p:nvPr/>
        </p:nvSpPr>
        <p:spPr>
          <a:xfrm>
            <a:off x="313184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2771800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73" name="Ovál 72"/>
          <p:cNvSpPr/>
          <p:nvPr/>
        </p:nvSpPr>
        <p:spPr>
          <a:xfrm>
            <a:off x="529208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vál 73"/>
          <p:cNvSpPr/>
          <p:nvPr/>
        </p:nvSpPr>
        <p:spPr>
          <a:xfrm>
            <a:off x="601216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vál 74"/>
          <p:cNvSpPr/>
          <p:nvPr/>
        </p:nvSpPr>
        <p:spPr>
          <a:xfrm>
            <a:off x="6732240" y="62861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vál 75"/>
          <p:cNvSpPr/>
          <p:nvPr/>
        </p:nvSpPr>
        <p:spPr>
          <a:xfrm>
            <a:off x="6732240" y="616530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vál 76"/>
          <p:cNvSpPr/>
          <p:nvPr/>
        </p:nvSpPr>
        <p:spPr>
          <a:xfrm>
            <a:off x="7452320" y="614217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vál 77"/>
          <p:cNvSpPr/>
          <p:nvPr/>
        </p:nvSpPr>
        <p:spPr>
          <a:xfrm>
            <a:off x="8172400" y="614217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vál 79"/>
          <p:cNvSpPr/>
          <p:nvPr/>
        </p:nvSpPr>
        <p:spPr>
          <a:xfrm>
            <a:off x="4572000" y="643020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vál 80"/>
          <p:cNvSpPr/>
          <p:nvPr/>
        </p:nvSpPr>
        <p:spPr>
          <a:xfrm>
            <a:off x="5292080" y="643020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TextovéPole 81"/>
          <p:cNvSpPr txBox="1"/>
          <p:nvPr/>
        </p:nvSpPr>
        <p:spPr>
          <a:xfrm>
            <a:off x="8100392" y="58541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d‘</a:t>
            </a:r>
            <a:endParaRPr lang="cs-CZ" dirty="0"/>
          </a:p>
        </p:txBody>
      </p:sp>
      <p:sp>
        <p:nvSpPr>
          <p:cNvPr id="79" name="Ovál 78"/>
          <p:cNvSpPr/>
          <p:nvPr/>
        </p:nvSpPr>
        <p:spPr>
          <a:xfrm>
            <a:off x="3851920" y="645333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TextovéPole 32"/>
          <p:cNvSpPr txBox="1"/>
          <p:nvPr/>
        </p:nvSpPr>
        <p:spPr>
          <a:xfrm>
            <a:off x="3707904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16</a:t>
            </a:r>
            <a:endParaRPr lang="cs-CZ" sz="1000" dirty="0"/>
          </a:p>
        </p:txBody>
      </p:sp>
      <p:sp>
        <p:nvSpPr>
          <p:cNvPr id="93" name="TextovéPole 92"/>
          <p:cNvSpPr txBox="1"/>
          <p:nvPr/>
        </p:nvSpPr>
        <p:spPr>
          <a:xfrm>
            <a:off x="457200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20</a:t>
            </a:r>
            <a:endParaRPr lang="cs-CZ" sz="1000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522007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24</a:t>
            </a:r>
            <a:endParaRPr lang="cs-CZ" sz="1000" dirty="0"/>
          </a:p>
        </p:txBody>
      </p:sp>
      <p:sp>
        <p:nvSpPr>
          <p:cNvPr id="95" name="TextovéPole 94"/>
          <p:cNvSpPr txBox="1"/>
          <p:nvPr/>
        </p:nvSpPr>
        <p:spPr>
          <a:xfrm>
            <a:off x="601216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30</a:t>
            </a:r>
            <a:endParaRPr lang="cs-CZ" sz="1000" dirty="0"/>
          </a:p>
        </p:txBody>
      </p:sp>
      <p:sp>
        <p:nvSpPr>
          <p:cNvPr id="96" name="TextovéPole 95"/>
          <p:cNvSpPr txBox="1"/>
          <p:nvPr/>
        </p:nvSpPr>
        <p:spPr>
          <a:xfrm>
            <a:off x="666023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36</a:t>
            </a:r>
            <a:endParaRPr lang="cs-CZ" sz="1000" dirty="0"/>
          </a:p>
        </p:txBody>
      </p:sp>
      <p:sp>
        <p:nvSpPr>
          <p:cNvPr id="97" name="TextovéPole 96"/>
          <p:cNvSpPr txBox="1"/>
          <p:nvPr/>
        </p:nvSpPr>
        <p:spPr>
          <a:xfrm>
            <a:off x="7524328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45</a:t>
            </a:r>
            <a:endParaRPr lang="cs-CZ" sz="1000" dirty="0"/>
          </a:p>
        </p:txBody>
      </p:sp>
      <p:sp>
        <p:nvSpPr>
          <p:cNvPr id="98" name="TextovéPole 97"/>
          <p:cNvSpPr txBox="1"/>
          <p:nvPr/>
        </p:nvSpPr>
        <p:spPr>
          <a:xfrm>
            <a:off x="8100392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54</a:t>
            </a:r>
            <a:endParaRPr lang="cs-CZ" sz="1000" dirty="0"/>
          </a:p>
        </p:txBody>
      </p:sp>
      <p:sp>
        <p:nvSpPr>
          <p:cNvPr id="99" name="TextovéPole 98"/>
          <p:cNvSpPr txBox="1"/>
          <p:nvPr/>
        </p:nvSpPr>
        <p:spPr>
          <a:xfrm>
            <a:off x="6228184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32</a:t>
            </a:r>
            <a:endParaRPr lang="cs-CZ" sz="1000" dirty="0"/>
          </a:p>
        </p:txBody>
      </p:sp>
      <p:sp>
        <p:nvSpPr>
          <p:cNvPr id="100" name="TextovéPole 99"/>
          <p:cNvSpPr txBox="1"/>
          <p:nvPr/>
        </p:nvSpPr>
        <p:spPr>
          <a:xfrm>
            <a:off x="709228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40</a:t>
            </a:r>
            <a:endParaRPr lang="cs-CZ" sz="1000" dirty="0"/>
          </a:p>
        </p:txBody>
      </p:sp>
      <p:sp>
        <p:nvSpPr>
          <p:cNvPr id="101" name="TextovéPole 100"/>
          <p:cNvSpPr txBox="1"/>
          <p:nvPr/>
        </p:nvSpPr>
        <p:spPr>
          <a:xfrm>
            <a:off x="5652120" y="558924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/>
              <a:t>2</a:t>
            </a:r>
            <a:r>
              <a:rPr lang="cs-CZ" sz="1000" dirty="0" smtClean="0"/>
              <a:t>7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8032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1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1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1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1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1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1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1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0.2717 -0.0053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2717 -0.0020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2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200"/>
                            </p:stCondLst>
                            <p:childTnLst>
                              <p:par>
                                <p:cTn id="1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27952 -0.00185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2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-dur rych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 9 Tim jsme polozil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80" grpId="0" animBg="1"/>
      <p:bldP spid="80" grpId="1" animBg="1"/>
      <p:bldP spid="81" grpId="0" animBg="1"/>
      <p:bldP spid="79" grpId="0" animBg="1"/>
      <p:bldP spid="79" grpId="1" animBg="1"/>
      <p:bldP spid="33" grpId="0" build="allAtOnce"/>
      <p:bldP spid="93" grpId="0" build="allAtOnce"/>
      <p:bldP spid="9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72008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Diatonická stupnice: problém 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7349" y="1628800"/>
                <a:ext cx="8856983" cy="2592288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	Vzniklé tóny jsou od sebe různě daleko: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	c	 	d		 e	 f		 g		 a		 h	 c‘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	24	 :   27	:    30 : 32	  :   36	  :	40	  :	45 : 48</a:t>
                </a:r>
                <a:r>
                  <a:rPr lang="cs-CZ" sz="2800" dirty="0" smtClean="0"/>
                  <a:t> </a:t>
                </a:r>
                <a:r>
                  <a:rPr lang="cs-CZ" sz="2800" dirty="0"/>
                  <a:t>	</a:t>
                </a:r>
                <a:endParaRPr lang="cs-CZ" sz="2800" dirty="0" smtClean="0"/>
              </a:p>
              <a:p>
                <a:pPr marL="0" indent="0" defTabSz="540000">
                  <a:buNone/>
                </a:pPr>
                <a:r>
                  <a:rPr lang="cs-CZ" sz="2800" dirty="0" smtClean="0"/>
                  <a:t>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</a:p>
              <a:p>
                <a:pPr marL="0" indent="0" defTabSz="540000">
                  <a:buNone/>
                </a:pPr>
                <a:r>
                  <a:rPr lang="cs-CZ" sz="2800" dirty="0" smtClean="0"/>
                  <a:t>9/8: velký celý tón 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/>
                  <a:t>10/9: malý celý tón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/>
                  <a:t>16/15: půltón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„rozpůlením“ celých tónů: 					  stupnice</a:t>
                </a:r>
                <a:endParaRPr lang="en-US" altLang="cs-CZ" sz="2800" b="1" dirty="0">
                  <a:solidFill>
                    <a:schemeClr val="tx2"/>
                  </a:solidFill>
                  <a:latin typeface="Arial" panose="020B0604020202020204" pitchFamily="34" charset="0"/>
                </a:endParaRPr>
              </a:p>
              <a:p>
                <a:pPr marL="0" indent="0" defTabSz="540000">
                  <a:buNone/>
                </a:pPr>
                <a:endParaRPr lang="en-US" altLang="cs-CZ" sz="2800" dirty="0" smtClean="0"/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7349" y="1628800"/>
                <a:ext cx="8856983" cy="2592288"/>
              </a:xfrm>
              <a:blipFill rotWithShape="0">
                <a:blip r:embed="rId15"/>
                <a:stretch>
                  <a:fillRect l="-1445" t="-2353" b="-967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ál 3"/>
          <p:cNvSpPr/>
          <p:nvPr/>
        </p:nvSpPr>
        <p:spPr>
          <a:xfrm>
            <a:off x="539552" y="263691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63691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63445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63445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629523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629523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64859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228494" y="2639573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2627784" y="4725144"/>
                <a:ext cx="5976664" cy="625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num>
                          <m:den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𝟏𝟎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altLang="cs-CZ" sz="2800" dirty="0"/>
                  <a:t> = </a:t>
                </a:r>
                <a:r>
                  <a:rPr lang="cs-CZ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𝟖𝟏</m:t>
                            </m:r>
                          </m:num>
                          <m:den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altLang="cs-CZ" sz="2800" dirty="0"/>
                  <a:t> </a:t>
                </a:r>
                <a:r>
                  <a:rPr lang="cs-CZ" altLang="cs-CZ" sz="2800" dirty="0" smtClean="0"/>
                  <a:t>≈ </a:t>
                </a:r>
                <a:r>
                  <a:rPr lang="cs-CZ" altLang="cs-CZ" sz="2800" dirty="0" err="1" smtClean="0"/>
                  <a:t>syntonické</a:t>
                </a:r>
                <a:r>
                  <a:rPr lang="cs-CZ" altLang="cs-CZ" sz="2800" dirty="0" smtClean="0"/>
                  <a:t> </a:t>
                </a:r>
                <a:r>
                  <a:rPr lang="cs-CZ" altLang="cs-CZ" sz="2800" dirty="0" err="1"/>
                  <a:t>komma</a:t>
                </a:r>
                <a:endParaRPr lang="cs-CZ" sz="2800" dirty="0"/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725144"/>
                <a:ext cx="5976664" cy="625556"/>
              </a:xfrm>
              <a:prstGeom prst="rect">
                <a:avLst/>
              </a:prstGeom>
              <a:blipFill rotWithShape="0">
                <a:blip r:embed="rId16"/>
                <a:stretch>
                  <a:fillRect t="-8738" b="-106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bdélník 13"/>
          <p:cNvSpPr/>
          <p:nvPr/>
        </p:nvSpPr>
        <p:spPr>
          <a:xfrm>
            <a:off x="3635896" y="5877272"/>
            <a:ext cx="35652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chromatické</a:t>
            </a:r>
            <a:endParaRPr lang="cs-CZ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Ovál 2"/>
          <p:cNvSpPr/>
          <p:nvPr/>
        </p:nvSpPr>
        <p:spPr>
          <a:xfrm>
            <a:off x="1187624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3851920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012160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2195736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4860032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2987824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6804248" y="3212976"/>
            <a:ext cx="504056" cy="864096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100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8 c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 f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8 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5 velky ce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6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8 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8 g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5 maly ce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2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5 PythKom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8 e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8 hc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5 pult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3" grpId="0" animBg="1"/>
      <p:bldP spid="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648072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Chromatické stupnice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07504" y="1556792"/>
                <a:ext cx="8856983" cy="2457400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	Diatonická stupnice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	c	 	d		 e	 f		  g		 a		 h	 c‘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</a:t>
                </a:r>
                <a:r>
                  <a:rPr lang="cs-CZ" altLang="cs-CZ" sz="2800" dirty="0">
                    <a:latin typeface="Arial" panose="020B0604020202020204" pitchFamily="34" charset="0"/>
                  </a:rPr>
                  <a:t>	</a:t>
                </a:r>
                <a:r>
                  <a:rPr lang="en-US" altLang="cs-CZ" sz="2800" dirty="0">
                    <a:latin typeface="Arial" panose="020B0604020202020204" pitchFamily="34" charset="0"/>
                  </a:rPr>
                  <a:t>   </a:t>
                </a:r>
                <a:r>
                  <a:rPr lang="en-US" sz="2800" dirty="0"/>
                  <a:t>1,125    1,111  1,067   1,125    1,111    1,125  1,067</a:t>
                </a:r>
                <a:endParaRPr lang="cs-CZ" sz="2800" dirty="0"/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|</a:t>
                </a:r>
                <a:r>
                  <a:rPr lang="cs-CZ" sz="2800" dirty="0"/>
                  <a:t>	 ||	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|</a:t>
                </a:r>
                <a:r>
                  <a:rPr lang="cs-CZ" sz="2800" dirty="0"/>
                  <a:t>	||	 ||	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|</a:t>
                </a:r>
                <a:r>
                  <a:rPr lang="cs-CZ" sz="2800" dirty="0"/>
                  <a:t>	 || 	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|</a:t>
                </a:r>
                <a:r>
                  <a:rPr lang="cs-CZ" sz="2800" dirty="0"/>
                  <a:t>	||	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|</a:t>
                </a:r>
                <a:r>
                  <a:rPr lang="cs-CZ" sz="2800" dirty="0"/>
                  <a:t>	 ||	 || </a:t>
                </a:r>
              </a:p>
              <a:p>
                <a:pPr marL="0" indent="0" defTabSz="540000"/>
                <a:r>
                  <a:rPr lang="cs-CZ" sz="2800" dirty="0"/>
                  <a:t>	c	cis	d	dis	e	f	fis	g	gis	a	ais	h	c</a:t>
                </a:r>
                <a:r>
                  <a:rPr lang="cs-CZ" sz="2800" dirty="0" smtClean="0"/>
                  <a:t>‘</a:t>
                </a:r>
              </a:p>
              <a:p>
                <a:pPr marL="0" indent="0" defTabSz="540000"/>
                <a:endParaRPr lang="cs-CZ" sz="2800" dirty="0"/>
              </a:p>
              <a:p>
                <a:pPr marL="0" indent="0" defTabSz="540000"/>
                <a:r>
                  <a:rPr lang="cs-CZ" sz="2800" dirty="0" smtClean="0"/>
                  <a:t>Radikální řešení: rovnoměrně na </a:t>
                </a:r>
                <a:r>
                  <a:rPr lang="cs-CZ" sz="2800" dirty="0"/>
                  <a:t>12 stejných </a:t>
                </a:r>
                <a:r>
                  <a:rPr lang="cs-CZ" sz="2800" dirty="0" smtClean="0"/>
                  <a:t>půltónů</a:t>
                </a:r>
                <a:endParaRPr lang="cs-CZ" sz="2800" dirty="0"/>
              </a:p>
              <a:p>
                <a:pPr marL="0" indent="0" defTabSz="54000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cs-CZ" sz="2800" dirty="0"/>
                      <m:t>p</m:t>
                    </m:r>
                    <m:r>
                      <m:rPr>
                        <m:nor/>
                      </m:rPr>
                      <a:rPr lang="cs-CZ" sz="2800" dirty="0"/>
                      <m:t>ů</m:t>
                    </m:r>
                    <m:r>
                      <m:rPr>
                        <m:nor/>
                      </m:rPr>
                      <a:rPr lang="cs-CZ" sz="2800" dirty="0"/>
                      <m:t>l</m:t>
                    </m:r>
                    <m:r>
                      <m:rPr>
                        <m:nor/>
                      </m:rPr>
                      <a:rPr lang="en-US" sz="2800" dirty="0"/>
                      <m:t>t</m:t>
                    </m:r>
                    <m:r>
                      <m:rPr>
                        <m:nor/>
                      </m:rPr>
                      <a:rPr lang="cs-CZ" sz="2800" dirty="0"/>
                      <m:t>ó</m:t>
                    </m:r>
                    <m:r>
                      <m:rPr>
                        <m:nor/>
                      </m:rPr>
                      <a:rPr lang="en-US" sz="2800" dirty="0"/>
                      <m:t>n</m:t>
                    </m:r>
                    <m:r>
                      <m:rPr>
                        <m:nor/>
                      </m:rPr>
                      <a:rPr lang="en-US" sz="2800" dirty="0"/>
                      <m:t>:</m:t>
                    </m:r>
                    <m:rad>
                      <m:rad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800" b="1" i="1">
                        <a:latin typeface="Cambria Math" panose="02040503050406030204" pitchFamily="18" charset="0"/>
                      </a:rPr>
                      <m:t> ≈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𝟎𝟓𝟗𝟒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  </a:t>
                </a:r>
                <a:r>
                  <a:rPr lang="cs-CZ" sz="2800" dirty="0" smtClean="0"/>
                  <a:t> (namísto 1,067)</a:t>
                </a:r>
                <a:endParaRPr lang="cs-CZ" sz="2800" dirty="0"/>
              </a:p>
              <a:p>
                <a:pPr marL="0" indent="0" defTabSz="540000"/>
                <a:r>
                  <a:rPr lang="en-US" sz="2800" dirty="0"/>
                  <a:t>cel</a:t>
                </a:r>
                <a:r>
                  <a:rPr lang="cs-CZ" sz="2800" dirty="0"/>
                  <a:t>ý</a:t>
                </a:r>
                <a:r>
                  <a:rPr lang="en-US" sz="2800" dirty="0"/>
                  <a:t> t</a:t>
                </a:r>
                <a:r>
                  <a:rPr lang="cs-CZ" sz="2800" dirty="0"/>
                  <a:t>ó</a:t>
                </a:r>
                <a:r>
                  <a:rPr lang="en-US" sz="2800" dirty="0"/>
                  <a:t>n: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𝟔</m:t>
                        </m:r>
                      </m:deg>
                      <m:e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800" b="1" i="1">
                        <a:latin typeface="Cambria Math" panose="02040503050406030204" pitchFamily="18" charset="0"/>
                      </a:rPr>
                      <m:t>≈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𝟏𝟐𝟐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sz="2800" dirty="0" smtClean="0"/>
                  <a:t>(namísto 1,125 a 1,111)</a:t>
                </a:r>
                <a:endParaRPr lang="cs-CZ" sz="2800" dirty="0"/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07504" y="1556792"/>
                <a:ext cx="8856983" cy="2457400"/>
              </a:xfrm>
              <a:blipFill rotWithShape="0">
                <a:blip r:embed="rId5"/>
                <a:stretch>
                  <a:fillRect l="-688" t="-2481" b="-990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ál 3"/>
          <p:cNvSpPr/>
          <p:nvPr/>
        </p:nvSpPr>
        <p:spPr>
          <a:xfrm>
            <a:off x="539552" y="25002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6" name="Ovál 5"/>
          <p:cNvSpPr/>
          <p:nvPr/>
        </p:nvSpPr>
        <p:spPr>
          <a:xfrm>
            <a:off x="1598409" y="25002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7" name="Ovál 6"/>
          <p:cNvSpPr/>
          <p:nvPr/>
        </p:nvSpPr>
        <p:spPr>
          <a:xfrm>
            <a:off x="2719586" y="249783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3334820" y="249783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4445285" y="2492896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0" name="Ovál 9"/>
          <p:cNvSpPr/>
          <p:nvPr/>
        </p:nvSpPr>
        <p:spPr>
          <a:xfrm>
            <a:off x="5565115" y="249289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6562999" y="2511967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7228494" y="250294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467544" y="41786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1035255" y="41786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>
            <a:off x="1613757" y="41861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7" name="Ovál 16"/>
          <p:cNvSpPr/>
          <p:nvPr/>
        </p:nvSpPr>
        <p:spPr>
          <a:xfrm>
            <a:off x="2189821" y="41897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8" name="Ovál 17"/>
          <p:cNvSpPr/>
          <p:nvPr/>
        </p:nvSpPr>
        <p:spPr>
          <a:xfrm>
            <a:off x="2765885" y="41861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19" name="Ovál 18"/>
          <p:cNvSpPr/>
          <p:nvPr/>
        </p:nvSpPr>
        <p:spPr>
          <a:xfrm>
            <a:off x="3320355" y="41746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0" name="Ovál 19"/>
          <p:cNvSpPr/>
          <p:nvPr/>
        </p:nvSpPr>
        <p:spPr>
          <a:xfrm>
            <a:off x="3877881" y="41897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1" name="Ovál 20"/>
          <p:cNvSpPr/>
          <p:nvPr/>
        </p:nvSpPr>
        <p:spPr>
          <a:xfrm>
            <a:off x="4403318" y="41746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2" name="Ovál 21"/>
          <p:cNvSpPr/>
          <p:nvPr/>
        </p:nvSpPr>
        <p:spPr>
          <a:xfrm>
            <a:off x="4910217" y="41564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3" name="Ovál 22"/>
          <p:cNvSpPr/>
          <p:nvPr/>
        </p:nvSpPr>
        <p:spPr>
          <a:xfrm>
            <a:off x="5401950" y="41564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4" name="Ovál 23"/>
          <p:cNvSpPr/>
          <p:nvPr/>
        </p:nvSpPr>
        <p:spPr>
          <a:xfrm>
            <a:off x="5944679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5" name="Ovál 24"/>
          <p:cNvSpPr/>
          <p:nvPr/>
        </p:nvSpPr>
        <p:spPr>
          <a:xfrm>
            <a:off x="6487408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  <p:sp>
        <p:nvSpPr>
          <p:cNvPr id="26" name="Ovál 25"/>
          <p:cNvSpPr/>
          <p:nvPr/>
        </p:nvSpPr>
        <p:spPr>
          <a:xfrm>
            <a:off x="7030137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7ABE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4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4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4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"/>
                            </p:stCondLst>
                            <p:childTnLst>
                              <p:par>
                                <p:cTn id="7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82- chroma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00"/>
                            </p:stCondLst>
                            <p:childTnLst>
                              <p:par>
                                <p:cTn id="10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2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2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2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200"/>
                            </p:stCondLst>
                            <p:childTnLst>
                              <p:par>
                                <p:cTn id="1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200"/>
                            </p:stCondLst>
                            <p:childTnLst>
                              <p:par>
                                <p:cTn id="1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2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0" y="1700808"/>
                <a:ext cx="9144000" cy="4104456"/>
              </a:xfrm>
            </p:spPr>
            <p:txBody>
              <a:bodyPr/>
              <a:lstStyle/>
              <a:p>
                <a:pPr marL="0" indent="0" defTabSz="540000" eaLnBrk="1" hangingPunct="1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</a:t>
                </a:r>
                <a:r>
                  <a:rPr lang="cs-CZ" altLang="cs-CZ" sz="2000" b="1" dirty="0" smtClean="0">
                    <a:latin typeface="Arial" panose="020B0604020202020204" pitchFamily="34" charset="0"/>
                  </a:rPr>
                  <a:t>Rovnoměrně temperované ladění </a:t>
                </a:r>
                <a:r>
                  <a:rPr lang="cs-CZ" altLang="cs-CZ" sz="2000" dirty="0" smtClean="0">
                    <a:latin typeface="Arial" panose="020B0604020202020204" pitchFamily="34" charset="0"/>
                  </a:rPr>
                  <a:t>vs. </a:t>
                </a:r>
                <a:r>
                  <a:rPr lang="cs-CZ" altLang="cs-CZ" sz="2000" b="1" dirty="0" smtClean="0">
                    <a:solidFill>
                      <a:srgbClr val="FFFF00"/>
                    </a:solidFill>
                    <a:latin typeface="Arial" panose="020B0604020202020204" pitchFamily="34" charset="0"/>
                  </a:rPr>
                  <a:t>čisté</a:t>
                </a:r>
              </a:p>
              <a:p>
                <a:pPr marL="0" indent="0" defTabSz="540000" eaLnBrk="1" hangingPunct="1">
                  <a:buNone/>
                </a:pPr>
                <a:r>
                  <a:rPr lang="cs-CZ" sz="2000" b="1" dirty="0" smtClean="0">
                    <a:latin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0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sz="2000" b="1" i="1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cs-CZ" sz="1200" b="1" dirty="0" smtClean="0"/>
              </a:p>
              <a:p>
                <a:pPr marL="0" indent="0" defTabSz="540000" eaLnBrk="1" hangingPunct="1">
                  <a:buNone/>
                </a:pPr>
                <a:r>
                  <a:rPr lang="cs-CZ" altLang="cs-CZ" sz="1200" b="1" dirty="0" smtClean="0"/>
                  <a:t>       24      25,427         26,</a:t>
                </a:r>
                <a:r>
                  <a:rPr lang="en-US" altLang="cs-CZ" sz="1200" b="1" dirty="0" smtClean="0"/>
                  <a:t>939 </a:t>
                </a:r>
                <a:r>
                  <a:rPr lang="cs-CZ" altLang="cs-CZ" sz="1200" b="1" dirty="0" smtClean="0"/>
                  <a:t>     </a:t>
                </a:r>
                <a:r>
                  <a:rPr lang="en-US" altLang="cs-CZ" sz="1200" b="1" dirty="0" smtClean="0"/>
                  <a:t>28,541  </a:t>
                </a:r>
                <a:r>
                  <a:rPr lang="cs-CZ" altLang="cs-CZ" sz="1200" b="1" dirty="0" smtClean="0"/>
                  <a:t>     </a:t>
                </a:r>
                <a:r>
                  <a:rPr lang="en-US" altLang="cs-CZ" sz="1200" b="1" dirty="0" smtClean="0"/>
                  <a:t>30,238 </a:t>
                </a:r>
                <a:r>
                  <a:rPr lang="cs-CZ" altLang="cs-CZ" sz="1200" b="1" dirty="0" smtClean="0"/>
                  <a:t>   </a:t>
                </a:r>
                <a:r>
                  <a:rPr lang="en-US" altLang="cs-CZ" sz="1200" b="1" dirty="0" smtClean="0"/>
                  <a:t> 32,036  </a:t>
                </a:r>
                <a:r>
                  <a:rPr lang="cs-CZ" altLang="cs-CZ" sz="1200" b="1" dirty="0" smtClean="0"/>
                  <a:t>          </a:t>
                </a:r>
                <a:r>
                  <a:rPr lang="en-US" altLang="cs-CZ" sz="1200" b="1" dirty="0" smtClean="0"/>
                  <a:t>33,931  </a:t>
                </a:r>
                <a:r>
                  <a:rPr lang="cs-CZ" altLang="cs-CZ" sz="1200" b="1" dirty="0" smtClean="0"/>
                  <a:t>       </a:t>
                </a:r>
                <a:r>
                  <a:rPr lang="en-US" altLang="cs-CZ" sz="1200" b="1" dirty="0" smtClean="0"/>
                  <a:t>35,959  </a:t>
                </a:r>
                <a:r>
                  <a:rPr lang="cs-CZ" altLang="cs-CZ" sz="1200" b="1" dirty="0" smtClean="0"/>
                  <a:t>    </a:t>
                </a:r>
                <a:r>
                  <a:rPr lang="en-US" altLang="cs-CZ" sz="1200" b="1" dirty="0" smtClean="0"/>
                  <a:t>38,097      40,363  </a:t>
                </a:r>
                <a:r>
                  <a:rPr lang="cs-CZ" altLang="cs-CZ" sz="1200" b="1" dirty="0" smtClean="0"/>
                  <a:t>   </a:t>
                </a:r>
                <a:r>
                  <a:rPr lang="en-US" altLang="cs-CZ" sz="1200" b="1" dirty="0" smtClean="0"/>
                  <a:t> 42,763  </a:t>
                </a:r>
                <a:r>
                  <a:rPr lang="cs-CZ" altLang="cs-CZ" sz="1200" b="1" dirty="0" smtClean="0"/>
                  <a:t>   </a:t>
                </a:r>
                <a:r>
                  <a:rPr lang="en-US" altLang="cs-CZ" sz="1200" b="1" dirty="0" smtClean="0"/>
                  <a:t> 45,306 </a:t>
                </a:r>
                <a:r>
                  <a:rPr lang="cs-CZ" altLang="cs-CZ" sz="1200" b="1" dirty="0" smtClean="0"/>
                  <a:t>   </a:t>
                </a:r>
                <a:r>
                  <a:rPr lang="en-US" altLang="cs-CZ" sz="1200" b="1" dirty="0" smtClean="0"/>
                  <a:t>  48,000</a:t>
                </a:r>
                <a:endParaRPr lang="cs-CZ" altLang="cs-CZ" sz="1200" b="1" dirty="0" smtClean="0"/>
              </a:p>
              <a:p>
                <a:pPr marL="0" indent="0" defTabSz="540000" eaLnBrk="1" hangingPunct="1">
                  <a:buNone/>
                </a:pPr>
                <a:r>
                  <a:rPr lang="cs-CZ" sz="1200" b="1" dirty="0">
                    <a:solidFill>
                      <a:srgbClr val="FFFF00"/>
                    </a:solidFill>
                  </a:rPr>
                  <a:t> </a:t>
                </a:r>
                <a:r>
                  <a:rPr lang="cs-CZ" sz="1200" b="1" dirty="0" smtClean="0">
                    <a:solidFill>
                      <a:srgbClr val="FFFF00"/>
                    </a:solidFill>
                  </a:rPr>
                  <a:t>      24                            27                              30            32                                      36                              40                              45              48</a:t>
                </a:r>
                <a:endParaRPr lang="cs-CZ" sz="1200" b="1" dirty="0">
                  <a:solidFill>
                    <a:srgbClr val="FFFF00"/>
                  </a:solidFill>
                </a:endParaRPr>
              </a:p>
              <a:p>
                <a:pPr marL="0" indent="0" defTabSz="540000" eaLnBrk="1" hangingPunct="1">
                  <a:buNone/>
                </a:pPr>
                <a:r>
                  <a:rPr lang="en-US" sz="2000" dirty="0" smtClean="0"/>
                  <a:t>    </a:t>
                </a:r>
                <a:r>
                  <a:rPr lang="cs-CZ" sz="2000" dirty="0" smtClean="0"/>
                  <a:t>c     cis</a:t>
                </a:r>
                <a:r>
                  <a:rPr lang="en-US" sz="2000" dirty="0" smtClean="0"/>
                  <a:t>   </a:t>
                </a:r>
                <a:r>
                  <a:rPr lang="cs-CZ" sz="2000" dirty="0" smtClean="0"/>
                  <a:t>      d</a:t>
                </a:r>
                <a:r>
                  <a:rPr lang="en-US" sz="2000" dirty="0" smtClean="0"/>
                  <a:t>       </a:t>
                </a:r>
                <a:r>
                  <a:rPr lang="cs-CZ" sz="2000" dirty="0" smtClean="0"/>
                  <a:t>dis    </a:t>
                </a:r>
                <a:r>
                  <a:rPr lang="en-US" sz="2000" dirty="0" smtClean="0"/>
                  <a:t>    </a:t>
                </a:r>
                <a:r>
                  <a:rPr lang="cs-CZ" sz="2000" dirty="0" smtClean="0"/>
                  <a:t>e      </a:t>
                </a:r>
                <a:r>
                  <a:rPr lang="en-US" sz="2000" dirty="0" smtClean="0"/>
                  <a:t>  </a:t>
                </a:r>
                <a:r>
                  <a:rPr lang="cs-CZ" sz="2000" dirty="0" smtClean="0"/>
                  <a:t>f</a:t>
                </a:r>
                <a:r>
                  <a:rPr lang="cs-CZ" sz="2000" dirty="0"/>
                  <a:t>	</a:t>
                </a:r>
                <a:r>
                  <a:rPr lang="en-US" sz="2000" dirty="0" smtClean="0"/>
                  <a:t>  </a:t>
                </a:r>
                <a:r>
                  <a:rPr lang="cs-CZ" sz="2000" dirty="0" smtClean="0"/>
                  <a:t> fis</a:t>
                </a:r>
                <a:r>
                  <a:rPr lang="en-US" sz="2000" dirty="0" smtClean="0"/>
                  <a:t>   </a:t>
                </a:r>
                <a:r>
                  <a:rPr lang="cs-CZ" sz="2000" dirty="0" smtClean="0"/>
                  <a:t>      g</a:t>
                </a:r>
                <a:r>
                  <a:rPr lang="en-US" sz="2000" dirty="0" smtClean="0"/>
                  <a:t>   </a:t>
                </a:r>
                <a:r>
                  <a:rPr lang="cs-CZ" sz="2000" dirty="0" smtClean="0"/>
                  <a:t>    gis</a:t>
                </a:r>
                <a:r>
                  <a:rPr lang="en-US" sz="2000" dirty="0"/>
                  <a:t> </a:t>
                </a:r>
                <a:r>
                  <a:rPr lang="en-US" sz="2000" dirty="0" smtClean="0"/>
                  <a:t>     </a:t>
                </a:r>
                <a:r>
                  <a:rPr lang="cs-CZ" sz="2000" dirty="0" smtClean="0"/>
                  <a:t> a      </a:t>
                </a:r>
                <a:r>
                  <a:rPr lang="en-US" sz="2000" dirty="0" smtClean="0"/>
                  <a:t> </a:t>
                </a:r>
                <a:r>
                  <a:rPr lang="cs-CZ" sz="2000" dirty="0" err="1" smtClean="0"/>
                  <a:t>ai</a:t>
                </a:r>
                <a:r>
                  <a:rPr lang="en-US" sz="2000" dirty="0" smtClean="0"/>
                  <a:t>s</a:t>
                </a:r>
                <a:r>
                  <a:rPr lang="cs-CZ" sz="2000" dirty="0" smtClean="0"/>
                  <a:t>       h</a:t>
                </a:r>
                <a:r>
                  <a:rPr lang="en-US" sz="2000" dirty="0" smtClean="0"/>
                  <a:t>  </a:t>
                </a:r>
                <a:r>
                  <a:rPr lang="cs-CZ" sz="2000" dirty="0" smtClean="0"/>
                  <a:t>       c‘</a:t>
                </a:r>
                <a:endParaRPr lang="cs-CZ" sz="2000" dirty="0"/>
              </a:p>
              <a:p>
                <a:pPr defTabSz="720000" eaLnBrk="1" hangingPunct="1">
                  <a:buNone/>
                </a:pPr>
                <a:endParaRPr lang="en-US" altLang="cs-CZ" sz="2800" dirty="0" smtClean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0" y="1700808"/>
                <a:ext cx="9144000" cy="4104456"/>
              </a:xfr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00003"/>
              </p:ext>
            </p:extLst>
          </p:nvPr>
        </p:nvGraphicFramePr>
        <p:xfrm>
          <a:off x="-3" y="3933056"/>
          <a:ext cx="9143997" cy="33255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5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4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75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467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9665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693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7233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75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03905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</a:tblGrid>
              <a:tr h="11017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 f</a:t>
                      </a: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928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2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   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 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 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1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07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07504" y="836712"/>
            <a:ext cx="8712968" cy="7920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kern="0" dirty="0" smtClean="0"/>
              <a:t>Rovnoměrně (</a:t>
            </a:r>
            <a:r>
              <a:rPr lang="cs-CZ" kern="0" dirty="0" err="1" smtClean="0"/>
              <a:t>roz</a:t>
            </a:r>
            <a:r>
              <a:rPr lang="cs-CZ" kern="0" dirty="0" smtClean="0"/>
              <a:t>)laděný klavír</a:t>
            </a:r>
            <a:endParaRPr lang="en-US" kern="0" dirty="0" smtClean="0"/>
          </a:p>
        </p:txBody>
      </p:sp>
      <p:sp>
        <p:nvSpPr>
          <p:cNvPr id="7" name="Ovál 6"/>
          <p:cNvSpPr/>
          <p:nvPr/>
        </p:nvSpPr>
        <p:spPr>
          <a:xfrm>
            <a:off x="323528" y="580526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827584" y="472514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403648" y="580526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1979712" y="472514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2483768" y="580526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491880" y="580526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3923928" y="472514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644008" y="580526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220072" y="465313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5868144" y="587727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6516216" y="465313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6948264" y="587727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7884368" y="587727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904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91- chromatika xy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1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1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1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2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2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3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3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4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4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6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6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7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7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8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38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39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9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4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4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41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1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42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42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cs-CZ" sz="5400" dirty="0" smtClean="0"/>
              <a:t>Děkuji za pozornost</a:t>
            </a:r>
            <a:endParaRPr lang="cs-CZ" sz="5400" dirty="0"/>
          </a:p>
        </p:txBody>
      </p:sp>
      <p:sp>
        <p:nvSpPr>
          <p:cNvPr id="12291" name="Zástupný symbol pro obsah 3"/>
          <p:cNvSpPr>
            <a:spLocks noGrp="1"/>
          </p:cNvSpPr>
          <p:nvPr>
            <p:ph sz="half" idx="2"/>
          </p:nvPr>
        </p:nvSpPr>
        <p:spPr>
          <a:xfrm>
            <a:off x="2951820" y="2348880"/>
            <a:ext cx="3240360" cy="403247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cs-CZ" altLang="cs-CZ" sz="30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endParaRPr lang="cs-CZ" altLang="cs-CZ" sz="30000" dirty="0" smtClean="0">
              <a:solidFill>
                <a:srgbClr val="FFFF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868144" y="3356992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zatím…</a:t>
            </a:r>
            <a:endParaRPr lang="cs-CZ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611560" y="1124744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>
              <a:defRPr/>
            </a:pPr>
            <a:r>
              <a:rPr lang="cs-CZ" sz="5400" kern="0" dirty="0" smtClean="0"/>
              <a:t>A teď pořádně:</a:t>
            </a:r>
            <a:endParaRPr lang="cs-CZ" sz="5400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291" grpId="0" build="p"/>
      <p:bldP spid="12291" grpId="1" build="p"/>
      <p:bldP spid="3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véPole 47"/>
          <p:cNvSpPr txBox="1"/>
          <p:nvPr/>
        </p:nvSpPr>
        <p:spPr>
          <a:xfrm>
            <a:off x="1187624" y="285293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b </a:t>
            </a:r>
            <a:r>
              <a:rPr lang="cs-CZ" sz="3600" dirty="0" smtClean="0">
                <a:latin typeface="Old English Text MT" panose="03040902040508030806" pitchFamily="66" charset="0"/>
              </a:rPr>
              <a:t>h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Názvy not</a:t>
            </a:r>
            <a:endParaRPr lang="en-US" dirty="0" smtClean="0"/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88700"/>
              </p:ext>
            </p:extLst>
          </p:nvPr>
        </p:nvGraphicFramePr>
        <p:xfrm>
          <a:off x="1403648" y="5661248"/>
          <a:ext cx="561662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1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7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204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808881"/>
              </p:ext>
            </p:extLst>
          </p:nvPr>
        </p:nvGraphicFramePr>
        <p:xfrm>
          <a:off x="1412171" y="4676265"/>
          <a:ext cx="5608100" cy="9849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8040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984983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Ovál 12"/>
          <p:cNvSpPr/>
          <p:nvPr/>
        </p:nvSpPr>
        <p:spPr>
          <a:xfrm>
            <a:off x="2843808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3275856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2411760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3707904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4283968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1471046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1979712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339752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2771800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3203848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3635896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4211960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1399038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5220072" y="607016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bb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395536" y="1268760"/>
            <a:ext cx="8496944" cy="1872208"/>
          </a:xfrm>
        </p:spPr>
        <p:txBody>
          <a:bodyPr/>
          <a:lstStyle/>
          <a:p>
            <a:r>
              <a:rPr lang="cs-CZ" sz="2400" dirty="0" smtClean="0"/>
              <a:t>Původně abecední </a:t>
            </a:r>
            <a:r>
              <a:rPr lang="cs-CZ" sz="2400" dirty="0"/>
              <a:t>– </a:t>
            </a:r>
            <a:r>
              <a:rPr lang="cs-CZ" sz="2400" b="1" dirty="0" err="1" smtClean="0"/>
              <a:t>Boethius</a:t>
            </a:r>
            <a:r>
              <a:rPr lang="cs-CZ" sz="2400" dirty="0"/>
              <a:t> 477 – </a:t>
            </a:r>
            <a:r>
              <a:rPr lang="cs-CZ" sz="2400" dirty="0" smtClean="0"/>
              <a:t>524, </a:t>
            </a:r>
            <a:r>
              <a:rPr lang="cs-CZ" sz="2400" dirty="0" err="1" smtClean="0"/>
              <a:t>Oddón</a:t>
            </a:r>
            <a:endParaRPr lang="cs-CZ" sz="2400" dirty="0"/>
          </a:p>
          <a:p>
            <a:r>
              <a:rPr lang="el-GR" sz="2400" dirty="0"/>
              <a:t>Γ </a:t>
            </a:r>
            <a:r>
              <a:rPr lang="cs-CZ" sz="2400" dirty="0"/>
              <a:t>A B C D E F G a </a:t>
            </a:r>
            <a:r>
              <a:rPr lang="cs-CZ" sz="2400" dirty="0" smtClean="0"/>
              <a:t>b </a:t>
            </a:r>
            <a:r>
              <a:rPr lang="cs-CZ" sz="2400" dirty="0"/>
              <a:t>c d e f g </a:t>
            </a:r>
            <a:r>
              <a:rPr lang="cs-CZ" sz="2400" dirty="0" err="1"/>
              <a:t>aa</a:t>
            </a:r>
            <a:r>
              <a:rPr lang="cs-CZ" sz="2400" dirty="0"/>
              <a:t> </a:t>
            </a:r>
            <a:r>
              <a:rPr lang="cs-CZ" sz="2400" dirty="0" err="1" smtClean="0"/>
              <a:t>bb</a:t>
            </a:r>
            <a:r>
              <a:rPr lang="cs-CZ" sz="2400" dirty="0" smtClean="0"/>
              <a:t> </a:t>
            </a:r>
            <a:r>
              <a:rPr lang="cs-CZ" sz="2400" dirty="0" err="1" smtClean="0"/>
              <a:t>cc</a:t>
            </a:r>
            <a:r>
              <a:rPr lang="cs-CZ" sz="2400" dirty="0" smtClean="0"/>
              <a:t> </a:t>
            </a:r>
            <a:r>
              <a:rPr lang="cs-CZ" sz="2400" dirty="0" err="1" smtClean="0"/>
              <a:t>dd</a:t>
            </a:r>
            <a:endParaRPr lang="cs-CZ" sz="2400" dirty="0" smtClean="0"/>
          </a:p>
          <a:p>
            <a:r>
              <a:rPr lang="el-GR" sz="2400" dirty="0" smtClean="0"/>
              <a:t>Γ </a:t>
            </a:r>
            <a:r>
              <a:rPr lang="cs-CZ" sz="2400" dirty="0"/>
              <a:t>A B C D E F G a ♭ (♮) c d e f g </a:t>
            </a:r>
            <a:r>
              <a:rPr lang="cs-CZ" sz="2400" dirty="0" err="1"/>
              <a:t>aa</a:t>
            </a:r>
            <a:r>
              <a:rPr lang="cs-CZ" sz="2400" dirty="0"/>
              <a:t> ♭♭ (♮♮) </a:t>
            </a:r>
            <a:r>
              <a:rPr lang="cs-CZ" sz="2400" dirty="0" err="1"/>
              <a:t>cc</a:t>
            </a:r>
            <a:r>
              <a:rPr lang="cs-CZ" sz="2400" dirty="0"/>
              <a:t> </a:t>
            </a:r>
            <a:r>
              <a:rPr lang="cs-CZ" sz="2400" dirty="0" err="1"/>
              <a:t>dd</a:t>
            </a:r>
            <a:r>
              <a:rPr lang="cs-CZ" sz="2400" dirty="0"/>
              <a:t> </a:t>
            </a:r>
          </a:p>
          <a:p>
            <a:r>
              <a:rPr lang="cs-CZ" sz="2400" dirty="0" smtClean="0"/>
              <a:t>„kulaté“ b (nižší); ♭ → b; „hranaté“ b (vyšší) ♮</a:t>
            </a:r>
            <a:r>
              <a:rPr lang="cs-CZ" sz="2400" dirty="0"/>
              <a:t> →</a:t>
            </a:r>
            <a:r>
              <a:rPr lang="cs-CZ" sz="2400" dirty="0" smtClean="0"/>
              <a:t> h</a:t>
            </a:r>
          </a:p>
          <a:p>
            <a:endParaRPr lang="pl-PL" sz="2400" dirty="0" smtClean="0"/>
          </a:p>
          <a:p>
            <a:r>
              <a:rPr lang="pl-PL" sz="2400" dirty="0" smtClean="0"/>
              <a:t>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5536" y="285293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a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a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835696" y="328498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latin typeface="+mn-lt"/>
              </a:rPr>
              <a:t>b</a:t>
            </a:r>
            <a:r>
              <a:rPr lang="cs-CZ" sz="3600" dirty="0" smtClean="0"/>
              <a:t> </a:t>
            </a:r>
            <a:r>
              <a:rPr lang="cs-CZ" sz="3600" dirty="0" smtClean="0">
                <a:latin typeface="Old English Text MT" panose="03040902040508030806" pitchFamily="66" charset="0"/>
              </a:rPr>
              <a:t>h</a:t>
            </a:r>
            <a:br>
              <a:rPr lang="cs-CZ" sz="3600" dirty="0" smtClean="0">
                <a:latin typeface="Old English Text MT" panose="03040902040508030806" pitchFamily="66" charset="0"/>
              </a:rPr>
            </a:br>
            <a:r>
              <a:rPr lang="cs-CZ" sz="1200" dirty="0" err="1" smtClean="0">
                <a:latin typeface="+mn-lt"/>
              </a:rPr>
              <a:t>quadratum</a:t>
            </a:r>
            <a:endParaRPr lang="cs-CZ" sz="1200" dirty="0">
              <a:latin typeface="+mn-lt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1979712" y="285293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c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c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2771800" y="285293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d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d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3491880" y="285293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e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e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4211960" y="28529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f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f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4716016" y="285293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g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g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899592" y="328498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b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b</a:t>
            </a:r>
            <a:r>
              <a:rPr lang="cs-CZ" sz="3600" dirty="0" smtClean="0">
                <a:latin typeface="Old English Text MT" panose="03040902040508030806" pitchFamily="66" charset="0"/>
              </a:rPr>
              <a:t/>
            </a:r>
            <a:br>
              <a:rPr lang="cs-CZ" sz="3600" dirty="0" smtClean="0">
                <a:latin typeface="Old English Text MT" panose="03040902040508030806" pitchFamily="66" charset="0"/>
              </a:rPr>
            </a:br>
            <a:r>
              <a:rPr lang="cs-CZ" sz="1200" dirty="0" err="1" smtClean="0"/>
              <a:t>rotundum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40" name="Ovál 39"/>
          <p:cNvSpPr/>
          <p:nvPr/>
        </p:nvSpPr>
        <p:spPr>
          <a:xfrm>
            <a:off x="4788024" y="592615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TextovéPole 38"/>
          <p:cNvSpPr txBox="1"/>
          <p:nvPr/>
        </p:nvSpPr>
        <p:spPr>
          <a:xfrm>
            <a:off x="1187624" y="285293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b </a:t>
            </a:r>
            <a:r>
              <a:rPr lang="cs-CZ" sz="3600" dirty="0" err="1" smtClean="0">
                <a:latin typeface="Old English Text MT" panose="03040902040508030806" pitchFamily="66" charset="0"/>
              </a:rPr>
              <a:t>b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41" name="Ovál 40"/>
          <p:cNvSpPr/>
          <p:nvPr/>
        </p:nvSpPr>
        <p:spPr>
          <a:xfrm>
            <a:off x="5292080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TextovéPole 41"/>
          <p:cNvSpPr txBox="1"/>
          <p:nvPr/>
        </p:nvSpPr>
        <p:spPr>
          <a:xfrm>
            <a:off x="4716016" y="607016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aa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1907704" y="60701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1691680" y="53012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2"/>
                </a:solidFill>
              </a:rPr>
              <a:t>b</a:t>
            </a:r>
            <a:endParaRPr lang="cs-CZ" dirty="0">
              <a:solidFill>
                <a:schemeClr val="tx2"/>
              </a:solidFill>
            </a:endParaRPr>
          </a:p>
        </p:txBody>
      </p:sp>
      <p:pic>
        <p:nvPicPr>
          <p:cNvPr id="45" name="Obrázek 44" descr="Boetius.png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20688"/>
            <a:ext cx="2095500" cy="255905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extovéPole 45"/>
          <p:cNvSpPr txBox="1"/>
          <p:nvPr/>
        </p:nvSpPr>
        <p:spPr>
          <a:xfrm>
            <a:off x="1907704" y="60932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47" name="TextovéPole 46"/>
          <p:cNvSpPr txBox="1"/>
          <p:nvPr/>
        </p:nvSpPr>
        <p:spPr>
          <a:xfrm>
            <a:off x="5364088" y="292494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…</a:t>
            </a:r>
            <a:endParaRPr lang="cs-CZ" sz="3600" dirty="0">
              <a:latin typeface="Old English Text MT" panose="03040902040508030806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11560" y="4211796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 našich klávesách:</a:t>
            </a:r>
          </a:p>
        </p:txBody>
      </p:sp>
      <p:sp>
        <p:nvSpPr>
          <p:cNvPr id="49" name="TextovéPole 48"/>
          <p:cNvSpPr txBox="1"/>
          <p:nvPr/>
        </p:nvSpPr>
        <p:spPr>
          <a:xfrm>
            <a:off x="1835696" y="328498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latin typeface="+mn-lt"/>
              </a:rPr>
              <a:t>h</a:t>
            </a:r>
            <a:r>
              <a:rPr lang="cs-CZ" sz="3600" dirty="0" smtClean="0"/>
              <a:t> </a:t>
            </a:r>
            <a:r>
              <a:rPr lang="cs-CZ" sz="3600" dirty="0" smtClean="0">
                <a:latin typeface="Old English Text MT" panose="03040902040508030806" pitchFamily="66" charset="0"/>
              </a:rPr>
              <a:t>h</a:t>
            </a:r>
            <a:br>
              <a:rPr lang="cs-CZ" sz="3600" dirty="0" smtClean="0">
                <a:latin typeface="Old English Text MT" panose="03040902040508030806" pitchFamily="66" charset="0"/>
              </a:rPr>
            </a:br>
            <a:r>
              <a:rPr lang="cs-CZ" sz="1200" dirty="0" err="1" smtClean="0">
                <a:latin typeface="+mn-lt"/>
              </a:rPr>
              <a:t>quadratum</a:t>
            </a:r>
            <a:endParaRPr lang="cs-CZ" sz="1200" dirty="0">
              <a:latin typeface="+mn-lt"/>
            </a:endParaRPr>
          </a:p>
        </p:txBody>
      </p:sp>
      <p:sp>
        <p:nvSpPr>
          <p:cNvPr id="50" name="TextovéPole 49"/>
          <p:cNvSpPr txBox="1"/>
          <p:nvPr/>
        </p:nvSpPr>
        <p:spPr>
          <a:xfrm>
            <a:off x="5220072" y="60840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hh</a:t>
            </a:r>
            <a:endParaRPr lang="cs-CZ" dirty="0"/>
          </a:p>
        </p:txBody>
      </p:sp>
      <p:sp>
        <p:nvSpPr>
          <p:cNvPr id="51" name="Ovál 50"/>
          <p:cNvSpPr/>
          <p:nvPr/>
        </p:nvSpPr>
        <p:spPr>
          <a:xfrm>
            <a:off x="1979712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vál 51"/>
          <p:cNvSpPr/>
          <p:nvPr/>
        </p:nvSpPr>
        <p:spPr>
          <a:xfrm>
            <a:off x="5724128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TextovéPole 52"/>
          <p:cNvSpPr txBox="1"/>
          <p:nvPr/>
        </p:nvSpPr>
        <p:spPr>
          <a:xfrm>
            <a:off x="5652120" y="608400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cc</a:t>
            </a:r>
            <a:endParaRPr lang="cs-CZ" dirty="0"/>
          </a:p>
        </p:txBody>
      </p:sp>
      <p:sp>
        <p:nvSpPr>
          <p:cNvPr id="58" name="TextovéPole 57"/>
          <p:cNvSpPr txBox="1"/>
          <p:nvPr/>
        </p:nvSpPr>
        <p:spPr>
          <a:xfrm>
            <a:off x="4211960" y="60212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59" name="Ovál 58"/>
          <p:cNvSpPr/>
          <p:nvPr/>
        </p:nvSpPr>
        <p:spPr>
          <a:xfrm>
            <a:off x="6228184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TextovéPole 59"/>
          <p:cNvSpPr txBox="1"/>
          <p:nvPr/>
        </p:nvSpPr>
        <p:spPr>
          <a:xfrm>
            <a:off x="6156176" y="608400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dd</a:t>
            </a:r>
            <a:endParaRPr lang="cs-CZ" dirty="0"/>
          </a:p>
        </p:txBody>
      </p:sp>
      <p:sp>
        <p:nvSpPr>
          <p:cNvPr id="61" name="TextovéPole 60"/>
          <p:cNvSpPr txBox="1"/>
          <p:nvPr/>
        </p:nvSpPr>
        <p:spPr>
          <a:xfrm>
            <a:off x="5004048" y="53012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>
                <a:solidFill>
                  <a:schemeClr val="tx2"/>
                </a:solidFill>
              </a:rPr>
              <a:t>bb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5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regor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 220 A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1 297_5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1 293-33 d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3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8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1 330 e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60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1 352 f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700"/>
                            </p:stCondLst>
                            <p:childTnLst>
                              <p:par>
                                <p:cTn id="99" presetID="10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9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1 396 g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9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1 444 a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800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6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9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1 495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600"/>
                            </p:stCondLst>
                            <p:childTnLst>
                              <p:par>
                                <p:cTn id="135" presetID="10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86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86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01 528 c'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94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200"/>
                            </p:stCondLst>
                            <p:childTnLst>
                              <p:par>
                                <p:cTn id="1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2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01 594 d'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14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1400"/>
                            </p:stCondLst>
                            <p:childTnLst>
                              <p:par>
                                <p:cTn id="1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6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2761 -0.11736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-588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556 L -0.03142 0.0636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2894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 L 0.06545 0.05856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0" presetClass="exit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7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01 237_6 Hes 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700"/>
                            </p:stCondLst>
                            <p:childTnLst>
                              <p:par>
                                <p:cTn id="186" presetID="32" presetClass="emph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87" dur="1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380" fill="hold">
                                          <p:stCondLst>
                                            <p:cond delay="38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9" dur="380" fill="hold">
                                          <p:stCondLst>
                                            <p:cond delay="76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380" fill="hold">
                                          <p:stCondLst>
                                            <p:cond delay="11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" dur="380" fill="hold">
                                          <p:stCondLst>
                                            <p:cond delay="152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8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5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1 247_5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75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1 247_5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7500"/>
                            </p:stCondLst>
                            <p:childTnLst>
                              <p:par>
                                <p:cTn id="2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8000"/>
                            </p:stCondLst>
                            <p:childTnLst>
                              <p:par>
                                <p:cTn id="209" presetID="1" presetClass="entr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600"/>
                            </p:stCondLst>
                            <p:childTnLst>
                              <p:par>
                                <p:cTn id="21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600"/>
                            </p:stCondLst>
                            <p:childTnLst>
                              <p:par>
                                <p:cTn id="219" presetID="1" presetClass="entr" presetSubtype="0" fill="hold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2400"/>
                            </p:stCondLst>
                            <p:childTnLst>
                              <p:par>
                                <p:cTn id="22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3400"/>
                            </p:stCondLst>
                            <p:childTnLst>
                              <p:par>
                                <p:cTn id="2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3400"/>
                            </p:stCondLst>
                            <p:childTnLst>
                              <p:par>
                                <p:cTn id="2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3900"/>
                            </p:stCondLst>
                            <p:childTnLst>
                              <p:par>
                                <p:cTn id="23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4400"/>
                            </p:stCondLst>
                            <p:childTnLst>
                              <p:par>
                                <p:cTn id="24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7400"/>
                            </p:stCondLst>
                            <p:childTnLst>
                              <p:par>
                                <p:cTn id="2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74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9400"/>
                            </p:stCondLst>
                            <p:childTnLst>
                              <p:par>
                                <p:cTn id="381" presetID="1" presetClass="entr" presetSubtype="0" fill="hold" nodeType="after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3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4" dur="2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2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allAtOnce"/>
      <p:bldP spid="48" grpId="1" build="allAtOnce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3" grpId="0" animBg="1"/>
      <p:bldP spid="23" grpId="1" animBg="1"/>
      <p:bldP spid="23" grpId="2" animBg="1"/>
      <p:bldP spid="25" grpId="0" animBg="1"/>
      <p:bldP spid="25" grpId="1" animBg="1"/>
      <p:bldP spid="25" grpId="2" animBg="1"/>
      <p:bldP spid="25" grpId="3" animBg="1"/>
      <p:bldP spid="25" grpId="4" animBg="1"/>
      <p:bldP spid="25" grpId="5" animBg="1"/>
      <p:bldP spid="2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1" grpId="1" build="allAtOnce"/>
      <p:bldP spid="4" grpId="0"/>
      <p:bldP spid="4" grpId="1"/>
      <p:bldP spid="6" grpId="1" build="allAtOnce"/>
      <p:bldP spid="6" grpId="2" build="allAtOnce"/>
      <p:bldP spid="33" grpId="0"/>
      <p:bldP spid="33" grpId="1"/>
      <p:bldP spid="34" grpId="0"/>
      <p:bldP spid="34" grpId="1"/>
      <p:bldP spid="35" grpId="0"/>
      <p:bldP spid="35" grpId="1"/>
      <p:bldP spid="36" grpId="0" build="allAtOnce"/>
      <p:bldP spid="37" grpId="0"/>
      <p:bldP spid="37" grpId="1"/>
      <p:bldP spid="38" grpId="0" build="allAtOnce"/>
      <p:bldP spid="38" grpId="1" build="allAtOnce"/>
      <p:bldP spid="38" grpId="2" build="allAtOnce"/>
      <p:bldP spid="40" grpId="0" animBg="1"/>
      <p:bldP spid="40" grpId="1" animBg="1"/>
      <p:bldP spid="40" grpId="2" animBg="1"/>
      <p:bldP spid="39" grpId="0"/>
      <p:bldP spid="39" grpId="1"/>
      <p:bldP spid="39" grpId="2"/>
      <p:bldP spid="39" grpId="3"/>
      <p:bldP spid="39" grpId="4"/>
      <p:bldP spid="41" grpId="0" animBg="1"/>
      <p:bldP spid="41" grpId="1" animBg="1"/>
      <p:bldP spid="41" grpId="2" animBg="1"/>
      <p:bldP spid="42" grpId="0" build="allAtOnce"/>
      <p:bldP spid="43" grpId="0" build="allAtOnce"/>
      <p:bldP spid="44" grpId="0" build="allAtOnce"/>
      <p:bldP spid="46" grpId="0" build="allAtOnce"/>
      <p:bldP spid="46" grpId="1" build="allAtOnce"/>
      <p:bldP spid="47" grpId="0" build="allAtOnce"/>
      <p:bldP spid="49" grpId="0" build="allAtOnce"/>
      <p:bldP spid="49" grpId="1" build="allAtOnce"/>
      <p:bldP spid="49" grpId="2" build="allAtOnce"/>
      <p:bldP spid="49" grpId="3" build="allAtOnce"/>
      <p:bldP spid="49" grpId="4" build="allAtOnce"/>
      <p:bldP spid="50" grpId="0" build="allAtOnce"/>
      <p:bldP spid="50" grpId="1" build="allAtOnce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build="allAtOnce"/>
      <p:bldP spid="58" grpId="0" build="allAtOnce"/>
      <p:bldP spid="59" grpId="0" animBg="1"/>
      <p:bldP spid="59" grpId="1" animBg="1"/>
      <p:bldP spid="59" grpId="2" animBg="1"/>
      <p:bldP spid="60" grpId="0" build="allAtOnce"/>
      <p:bldP spid="6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Názvy not: změny</a:t>
            </a:r>
            <a:endParaRPr lang="en-US" dirty="0" smtClean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395536" y="1268760"/>
            <a:ext cx="8496944" cy="1324744"/>
          </a:xfrm>
        </p:spPr>
        <p:txBody>
          <a:bodyPr/>
          <a:lstStyle/>
          <a:p>
            <a:r>
              <a:rPr lang="cs-CZ" sz="2400" dirty="0" smtClean="0"/>
              <a:t>Nyní začínáme tónem c → pořadí c-d-e-f-g-a-h-c</a:t>
            </a:r>
          </a:p>
          <a:p>
            <a:r>
              <a:rPr lang="cs-CZ" sz="2400" dirty="0"/>
              <a:t>Jinde: </a:t>
            </a:r>
            <a:r>
              <a:rPr lang="cs-CZ" sz="2400" dirty="0" err="1" smtClean="0"/>
              <a:t>solmisační</a:t>
            </a:r>
            <a:r>
              <a:rPr lang="cs-CZ" sz="2400" dirty="0" smtClean="0"/>
              <a:t> </a:t>
            </a:r>
            <a:r>
              <a:rPr lang="cs-CZ" sz="2400" dirty="0" err="1"/>
              <a:t>slabky</a:t>
            </a:r>
            <a:r>
              <a:rPr lang="cs-CZ" sz="2400" dirty="0"/>
              <a:t> </a:t>
            </a:r>
            <a:r>
              <a:rPr lang="cs-CZ" sz="2400" dirty="0" smtClean="0">
                <a:solidFill>
                  <a:srgbClr val="0070C0"/>
                </a:solidFill>
              </a:rPr>
              <a:t>do </a:t>
            </a:r>
            <a:r>
              <a:rPr lang="cs-CZ" sz="2400" dirty="0">
                <a:solidFill>
                  <a:srgbClr val="0070C0"/>
                </a:solidFill>
              </a:rPr>
              <a:t>(</a:t>
            </a:r>
            <a:r>
              <a:rPr lang="cs-CZ" sz="2400" dirty="0" err="1">
                <a:solidFill>
                  <a:srgbClr val="0070C0"/>
                </a:solidFill>
              </a:rPr>
              <a:t>ut</a:t>
            </a:r>
            <a:r>
              <a:rPr lang="cs-CZ" sz="2400" dirty="0">
                <a:solidFill>
                  <a:srgbClr val="0070C0"/>
                </a:solidFill>
              </a:rPr>
              <a:t>) – re – mi – fa – sol  – la – si  </a:t>
            </a:r>
          </a:p>
          <a:p>
            <a:r>
              <a:rPr lang="cs-CZ" sz="2400" dirty="0" smtClean="0"/>
              <a:t>Změna výšky (alterace) – značení:</a:t>
            </a:r>
          </a:p>
          <a:p>
            <a:pPr lvl="1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snižování</a:t>
            </a:r>
            <a:r>
              <a:rPr lang="cs-CZ" sz="2000" dirty="0" smtClean="0"/>
              <a:t> (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ces</a:t>
            </a:r>
            <a:r>
              <a:rPr lang="cs-CZ" sz="2000" dirty="0" smtClean="0"/>
              <a:t>, c</a:t>
            </a:r>
            <a:r>
              <a:rPr lang="cs-CZ" sz="2400" dirty="0" smtClean="0">
                <a:sym typeface="Maestro Wide" panose="02000506050000020004" pitchFamily="2" charset="2"/>
              </a:rPr>
              <a:t></a:t>
            </a:r>
            <a:r>
              <a:rPr lang="cs-CZ" sz="2000" dirty="0" smtClean="0"/>
              <a:t> ,c </a:t>
            </a:r>
            <a:r>
              <a:rPr lang="cs-CZ" sz="2000" dirty="0" err="1" smtClean="0"/>
              <a:t>flat</a:t>
            </a:r>
            <a:r>
              <a:rPr lang="cs-CZ" sz="2000" dirty="0" smtClean="0"/>
              <a:t>, do </a:t>
            </a:r>
            <a:r>
              <a:rPr lang="cs-CZ" sz="2000" dirty="0" err="1" smtClean="0"/>
              <a:t>bémol</a:t>
            </a:r>
            <a:r>
              <a:rPr lang="cs-CZ" sz="2000" dirty="0"/>
              <a:t>;</a:t>
            </a:r>
            <a:r>
              <a:rPr lang="cs-CZ" sz="2000" dirty="0" smtClean="0"/>
              <a:t> 2×  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ceses</a:t>
            </a:r>
            <a:r>
              <a:rPr lang="cs-CZ" sz="2000" dirty="0" smtClean="0"/>
              <a:t>, c</a:t>
            </a:r>
            <a:r>
              <a:rPr lang="cs-CZ" sz="2400" dirty="0" smtClean="0">
                <a:sym typeface="Maestro" panose="02000506050000020004" pitchFamily="2" charset="2"/>
              </a:rPr>
              <a:t></a:t>
            </a:r>
            <a:r>
              <a:rPr lang="cs-CZ" sz="2400" dirty="0"/>
              <a:t>, …</a:t>
            </a:r>
            <a:r>
              <a:rPr lang="cs-CZ" sz="2400" dirty="0" smtClean="0">
                <a:sym typeface="Maestro" panose="02000506050000020004" pitchFamily="2" charset="2"/>
              </a:rPr>
              <a:t>)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cs-CZ" sz="2000" dirty="0" smtClean="0"/>
              <a:t>  as</a:t>
            </a:r>
            <a:r>
              <a:rPr lang="cs-CZ" sz="2000" dirty="0"/>
              <a:t>, </a:t>
            </a:r>
            <a:r>
              <a:rPr lang="cs-CZ" sz="2000" dirty="0" err="1"/>
              <a:t>asas</a:t>
            </a:r>
            <a:endParaRPr lang="cs-CZ" sz="2000" dirty="0" smtClean="0"/>
          </a:p>
          <a:p>
            <a:pPr lvl="1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zvyšování</a:t>
            </a:r>
            <a:r>
              <a:rPr lang="cs-CZ" sz="2000" dirty="0" smtClean="0"/>
              <a:t> (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cis</a:t>
            </a:r>
            <a:r>
              <a:rPr lang="cs-CZ" sz="2000" dirty="0" smtClean="0"/>
              <a:t>, c</a:t>
            </a:r>
            <a:r>
              <a:rPr lang="cs-CZ" sz="2000" dirty="0" smtClean="0">
                <a:sym typeface="Maestro Wide" panose="02000506050000020004" pitchFamily="2" charset="2"/>
              </a:rPr>
              <a:t></a:t>
            </a:r>
            <a:r>
              <a:rPr lang="cs-CZ" sz="2000" dirty="0" smtClean="0"/>
              <a:t>, c </a:t>
            </a:r>
            <a:r>
              <a:rPr lang="cs-CZ" sz="2000" dirty="0" err="1" smtClean="0"/>
              <a:t>sharp</a:t>
            </a:r>
            <a:r>
              <a:rPr lang="cs-CZ" sz="2000" dirty="0" smtClean="0"/>
              <a:t>, do </a:t>
            </a:r>
            <a:r>
              <a:rPr lang="cs-CZ" sz="2000" dirty="0" err="1" smtClean="0"/>
              <a:t>dièse</a:t>
            </a:r>
            <a:r>
              <a:rPr lang="cs-CZ" sz="2000" dirty="0" smtClean="0"/>
              <a:t>; </a:t>
            </a:r>
            <a:r>
              <a:rPr lang="cs-CZ" sz="2000" dirty="0"/>
              <a:t>2× </a:t>
            </a:r>
            <a:r>
              <a:rPr lang="cs-C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cisis, 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cs-CZ" sz="2400" dirty="0" smtClean="0">
                <a:latin typeface="Maestro Wide" panose="02000506050000020004" pitchFamily="2" charset="2"/>
                <a:sym typeface="Maestro" panose="02000506050000020004" pitchFamily="2" charset="2"/>
              </a:rPr>
              <a:t></a:t>
            </a:r>
            <a:r>
              <a:rPr lang="cs-CZ" sz="2000" dirty="0"/>
              <a:t>, , …); </a:t>
            </a:r>
            <a:endParaRPr lang="cs-CZ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zrušení</a:t>
            </a:r>
            <a:r>
              <a:rPr lang="cs-CZ" sz="2000" dirty="0" smtClean="0"/>
              <a:t> předchozí změny: </a:t>
            </a:r>
            <a:r>
              <a:rPr lang="cs-CZ" sz="2000" dirty="0"/>
              <a:t>odrážka </a:t>
            </a:r>
            <a:r>
              <a:rPr lang="cs-CZ" sz="2000" dirty="0" smtClean="0"/>
              <a:t>♮ ruší předchozí </a:t>
            </a:r>
            <a:r>
              <a:rPr lang="cs-CZ" sz="2000" dirty="0">
                <a:sym typeface="Maestro Wide" panose="02000506050000020004" pitchFamily="2" charset="2"/>
              </a:rPr>
              <a:t></a:t>
            </a:r>
            <a:r>
              <a:rPr lang="cs-CZ" sz="2000" dirty="0" smtClean="0"/>
              <a:t> nebo </a:t>
            </a:r>
            <a:r>
              <a:rPr lang="cs-CZ" sz="2000" dirty="0" smtClean="0">
                <a:sym typeface="Maestro Wide" panose="02000506050000020004" pitchFamily="2" charset="2"/>
              </a:rPr>
              <a:t></a:t>
            </a:r>
          </a:p>
          <a:p>
            <a:pPr marL="457200" lvl="1" indent="0">
              <a:buNone/>
            </a:pPr>
            <a:r>
              <a:rPr lang="cs-CZ" sz="2400" dirty="0" smtClean="0">
                <a:sym typeface="Maestro Wide" panose="02000506050000020004" pitchFamily="2" charset="2"/>
              </a:rPr>
              <a:t>Problém s </a:t>
            </a:r>
            <a:r>
              <a:rPr lang="cs-CZ" sz="2400" dirty="0" smtClean="0">
                <a:latin typeface="Old English Text MT" panose="03040902040508030806" pitchFamily="66" charset="0"/>
                <a:sym typeface="Maestro Wide" panose="02000506050000020004" pitchFamily="2" charset="2"/>
              </a:rPr>
              <a:t>b</a:t>
            </a:r>
            <a:r>
              <a:rPr lang="cs-CZ" sz="2400" dirty="0" smtClean="0">
                <a:sym typeface="Maestro Wide" panose="02000506050000020004" pitchFamily="2" charset="2"/>
              </a:rPr>
              <a:t> a </a:t>
            </a:r>
            <a:r>
              <a:rPr lang="cs-CZ" sz="2400" dirty="0" smtClean="0">
                <a:latin typeface="Old English Text MT" panose="03040902040508030806" pitchFamily="66" charset="0"/>
                <a:sym typeface="Maestro Wide" panose="02000506050000020004" pitchFamily="2" charset="2"/>
              </a:rPr>
              <a:t>h</a:t>
            </a:r>
            <a:r>
              <a:rPr lang="cs-CZ" sz="2400" dirty="0" smtClean="0">
                <a:sym typeface="Maestro Wide" panose="02000506050000020004" pitchFamily="2" charset="2"/>
              </a:rPr>
              <a:t> </a:t>
            </a:r>
            <a:endParaRPr lang="cs-CZ" sz="2400" dirty="0" smtClean="0"/>
          </a:p>
          <a:p>
            <a:r>
              <a:rPr lang="cs-CZ" sz="2400" dirty="0" smtClean="0"/>
              <a:t>DE: nechali </a:t>
            </a:r>
            <a:r>
              <a:rPr lang="cs-CZ" sz="2400" b="1" dirty="0" smtClean="0"/>
              <a:t>b</a:t>
            </a:r>
            <a:r>
              <a:rPr lang="cs-CZ" sz="2400" dirty="0" smtClean="0"/>
              <a:t> i </a:t>
            </a:r>
            <a:r>
              <a:rPr lang="cs-CZ" sz="2400" b="1" dirty="0" smtClean="0"/>
              <a:t>h</a:t>
            </a:r>
            <a:r>
              <a:rPr lang="cs-CZ" sz="2400" dirty="0" smtClean="0"/>
              <a:t>   heses – b – </a:t>
            </a:r>
            <a:r>
              <a:rPr lang="cs-CZ" sz="2400" dirty="0" smtClean="0">
                <a:solidFill>
                  <a:schemeClr val="tx2"/>
                </a:solidFill>
              </a:rPr>
              <a:t>h</a:t>
            </a:r>
            <a:r>
              <a:rPr lang="cs-CZ" sz="2400" dirty="0" smtClean="0"/>
              <a:t> – his – hisis </a:t>
            </a:r>
          </a:p>
          <a:p>
            <a:r>
              <a:rPr lang="cs-CZ" sz="2400" dirty="0" smtClean="0"/>
              <a:t>NL: nechali </a:t>
            </a:r>
            <a:r>
              <a:rPr lang="cs-CZ" sz="2400" b="1" dirty="0" smtClean="0"/>
              <a:t>b</a:t>
            </a:r>
            <a:r>
              <a:rPr lang="cs-CZ" sz="2400" dirty="0" smtClean="0"/>
              <a:t>: </a:t>
            </a:r>
            <a:r>
              <a:rPr lang="cs-CZ" sz="2400" dirty="0" err="1" smtClean="0"/>
              <a:t>beses</a:t>
            </a:r>
            <a:r>
              <a:rPr lang="cs-CZ" sz="2400" dirty="0" smtClean="0"/>
              <a:t> – </a:t>
            </a:r>
            <a:r>
              <a:rPr lang="cs-CZ" sz="2400" dirty="0" err="1" smtClean="0"/>
              <a:t>bes</a:t>
            </a:r>
            <a:r>
              <a:rPr lang="cs-CZ" sz="2400" dirty="0" smtClean="0"/>
              <a:t> – </a:t>
            </a:r>
            <a:r>
              <a:rPr lang="cs-CZ" sz="2400" dirty="0" smtClean="0">
                <a:solidFill>
                  <a:schemeClr val="tx2"/>
                </a:solidFill>
              </a:rPr>
              <a:t>b</a:t>
            </a:r>
            <a:r>
              <a:rPr lang="cs-CZ" sz="2400" dirty="0" smtClean="0"/>
              <a:t> – bis – </a:t>
            </a:r>
            <a:r>
              <a:rPr lang="cs-CZ" sz="2400" dirty="0" err="1" smtClean="0"/>
              <a:t>bisis</a:t>
            </a:r>
            <a:r>
              <a:rPr lang="cs-CZ" sz="2400" dirty="0" smtClean="0"/>
              <a:t> </a:t>
            </a:r>
          </a:p>
          <a:p>
            <a:r>
              <a:rPr lang="cs-CZ" sz="2400" dirty="0" smtClean="0"/>
              <a:t>GB: nechali </a:t>
            </a:r>
            <a:r>
              <a:rPr lang="cs-CZ" sz="2400" b="1" dirty="0" smtClean="0"/>
              <a:t>b</a:t>
            </a:r>
            <a:r>
              <a:rPr lang="cs-CZ" sz="2400" dirty="0" smtClean="0"/>
              <a:t>: b</a:t>
            </a:r>
            <a:r>
              <a:rPr lang="cs-CZ" sz="2400" dirty="0" smtClean="0">
                <a:sym typeface="Maestro Wide" panose="02000506050000020004" pitchFamily="2" charset="2"/>
              </a:rPr>
              <a:t></a:t>
            </a:r>
            <a:r>
              <a:rPr lang="cs-CZ" sz="2400" dirty="0" smtClean="0"/>
              <a:t>, </a:t>
            </a:r>
            <a:r>
              <a:rPr lang="cs-CZ" sz="2400" dirty="0" smtClean="0">
                <a:solidFill>
                  <a:schemeClr val="tx2"/>
                </a:solidFill>
              </a:rPr>
              <a:t>b</a:t>
            </a:r>
            <a:r>
              <a:rPr lang="cs-CZ" sz="2400" dirty="0" smtClean="0"/>
              <a:t>, b</a:t>
            </a:r>
            <a:r>
              <a:rPr lang="cs-CZ" sz="2400" dirty="0" smtClean="0">
                <a:sym typeface="Maestro Wide" panose="02000506050000020004" pitchFamily="2" charset="2"/>
              </a:rPr>
              <a:t></a:t>
            </a:r>
            <a:endParaRPr lang="cs-CZ" sz="2400" dirty="0" smtClean="0"/>
          </a:p>
        </p:txBody>
      </p:sp>
      <p:sp>
        <p:nvSpPr>
          <p:cNvPr id="12" name="TextovéPole 11"/>
          <p:cNvSpPr txBox="1"/>
          <p:nvPr/>
        </p:nvSpPr>
        <p:spPr>
          <a:xfrm>
            <a:off x="1907704" y="5805264"/>
            <a:ext cx="3816424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pic>
        <p:nvPicPr>
          <p:cNvPr id="2" name="c-ces-ce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87364" y="2593504"/>
            <a:ext cx="487363" cy="487363"/>
          </a:xfrm>
          <a:prstGeom prst="rect">
            <a:avLst/>
          </a:prstGeom>
        </p:spPr>
      </p:pic>
      <p:pic>
        <p:nvPicPr>
          <p:cNvPr id="4" name="c-cis-cisi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87363" y="31812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5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Solmizace</a:t>
            </a:r>
            <a:endParaRPr lang="en-US" dirty="0" smtClean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395536" y="1268760"/>
            <a:ext cx="8496944" cy="1368152"/>
          </a:xfrm>
        </p:spPr>
        <p:txBody>
          <a:bodyPr/>
          <a:lstStyle/>
          <a:p>
            <a:r>
              <a:rPr lang="cs-CZ" sz="2400" b="1" dirty="0" smtClean="0"/>
              <a:t>Guido </a:t>
            </a:r>
            <a:r>
              <a:rPr lang="cs-CZ" sz="2400" b="1" dirty="0"/>
              <a:t>z </a:t>
            </a:r>
            <a:r>
              <a:rPr lang="cs-CZ" sz="2400" b="1" dirty="0" err="1"/>
              <a:t>Arezza</a:t>
            </a:r>
            <a:r>
              <a:rPr lang="cs-CZ" sz="2400" b="1" dirty="0"/>
              <a:t> </a:t>
            </a:r>
            <a:r>
              <a:rPr lang="pl-PL" sz="1800" dirty="0"/>
              <a:t>991-1050</a:t>
            </a:r>
            <a:r>
              <a:rPr lang="pl-PL" sz="2400" dirty="0"/>
              <a:t>: </a:t>
            </a:r>
            <a:r>
              <a:rPr lang="pl-PL" sz="2400" dirty="0" smtClean="0"/>
              <a:t>4 linky, neumy, </a:t>
            </a:r>
            <a:r>
              <a:rPr lang="pl-PL" sz="2400" dirty="0" smtClean="0"/>
              <a:t>klíče, tercie</a:t>
            </a:r>
            <a:endParaRPr lang="pl-PL" sz="2400" dirty="0" smtClean="0"/>
          </a:p>
          <a:p>
            <a:r>
              <a:rPr lang="pl-PL" sz="2400" dirty="0" smtClean="0"/>
              <a:t>do (</a:t>
            </a:r>
            <a:r>
              <a:rPr lang="pl-PL" sz="2400" dirty="0" smtClean="0">
                <a:solidFill>
                  <a:schemeClr val="tx2"/>
                </a:solidFill>
              </a:rPr>
              <a:t>ut</a:t>
            </a:r>
            <a:r>
              <a:rPr lang="pl-PL" sz="2400" dirty="0" smtClean="0"/>
              <a:t>) – </a:t>
            </a:r>
            <a:r>
              <a:rPr lang="pl-PL" sz="2400" dirty="0" smtClean="0">
                <a:solidFill>
                  <a:schemeClr val="tx2"/>
                </a:solidFill>
              </a:rPr>
              <a:t>re</a:t>
            </a:r>
            <a:r>
              <a:rPr lang="pl-PL" sz="2400" dirty="0" smtClean="0"/>
              <a:t> – </a:t>
            </a:r>
            <a:r>
              <a:rPr lang="pl-PL" sz="2400" dirty="0" smtClean="0">
                <a:solidFill>
                  <a:schemeClr val="tx2"/>
                </a:solidFill>
              </a:rPr>
              <a:t>mi</a:t>
            </a:r>
            <a:r>
              <a:rPr lang="pl-PL" sz="2400" dirty="0" smtClean="0"/>
              <a:t> – </a:t>
            </a:r>
            <a:r>
              <a:rPr lang="pl-PL" sz="2400" dirty="0" smtClean="0">
                <a:solidFill>
                  <a:schemeClr val="tx2"/>
                </a:solidFill>
              </a:rPr>
              <a:t>fa</a:t>
            </a:r>
            <a:r>
              <a:rPr lang="pl-PL" sz="2400" dirty="0" smtClean="0"/>
              <a:t> – </a:t>
            </a:r>
            <a:r>
              <a:rPr lang="pl-PL" sz="2400" dirty="0" smtClean="0">
                <a:solidFill>
                  <a:schemeClr val="tx2"/>
                </a:solidFill>
              </a:rPr>
              <a:t>sol</a:t>
            </a:r>
            <a:r>
              <a:rPr lang="pl-PL" sz="2400" dirty="0" smtClean="0"/>
              <a:t> – </a:t>
            </a:r>
            <a:r>
              <a:rPr lang="pl-PL" sz="2400" dirty="0" smtClean="0">
                <a:solidFill>
                  <a:schemeClr val="tx2"/>
                </a:solidFill>
              </a:rPr>
              <a:t>la</a:t>
            </a:r>
            <a:r>
              <a:rPr lang="pl-PL" sz="2400" dirty="0" smtClean="0"/>
              <a:t> – </a:t>
            </a:r>
            <a:r>
              <a:rPr lang="pl-PL" sz="2400" dirty="0" smtClean="0">
                <a:solidFill>
                  <a:schemeClr val="tx2"/>
                </a:solidFill>
              </a:rPr>
              <a:t>si</a:t>
            </a:r>
            <a:r>
              <a:rPr lang="pl-PL" sz="2400" dirty="0" smtClean="0"/>
              <a:t> – (do)</a:t>
            </a:r>
          </a:p>
          <a:p>
            <a:endParaRPr lang="pl-PL" sz="2400" dirty="0" smtClean="0"/>
          </a:p>
          <a:p>
            <a:endParaRPr lang="pl-PL" sz="2400" dirty="0"/>
          </a:p>
          <a:p>
            <a:endParaRPr lang="pl-PL" sz="2400" dirty="0" smtClean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564904"/>
            <a:ext cx="1956048" cy="3936547"/>
          </a:xfrm>
          <a:prstGeom prst="rect">
            <a:avLst/>
          </a:prstGeom>
        </p:spPr>
      </p:pic>
      <p:pic>
        <p:nvPicPr>
          <p:cNvPr id="1026" name="Picture 2" descr="double sharp">
            <a:hlinkClick r:id="rId5" tooltip="double shar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66675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ouble sharp">
            <a:hlinkClick r:id="rId5" tooltip="double shar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66675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907704" y="5805264"/>
            <a:ext cx="3816424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54" name="TextovéPole 53"/>
          <p:cNvSpPr txBox="1"/>
          <p:nvPr/>
        </p:nvSpPr>
        <p:spPr>
          <a:xfrm>
            <a:off x="1691680" y="5157192"/>
            <a:ext cx="3816424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196752"/>
            <a:ext cx="2032000" cy="114300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23728" y="2055331"/>
            <a:ext cx="264687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Ut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queant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laxis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re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sonare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fibris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Mi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ra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gestorum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fa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muli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tuorum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Sol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ve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polluti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la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bii 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reatum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ancte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1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I</a:t>
            </a:r>
            <a:r>
              <a:rPr kumimoji="0" lang="cs-CZ" altLang="cs-CZ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ohannes</a:t>
            </a: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Aby mohli volně</a:t>
            </a:r>
          </a:p>
          <a:p>
            <a:pPr lvl="0" algn="ctr" eaLnBrk="0" hangingPunct="0"/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rozezvučet </a:t>
            </a:r>
            <a:r>
              <a:rPr lang="cs-CZ" altLang="cs-CZ" i="1" dirty="0">
                <a:latin typeface="Arial" panose="020B0604020202020204" pitchFamily="34" charset="0"/>
              </a:rPr>
              <a:t>hlasem</a:t>
            </a:r>
            <a:endParaRPr kumimoji="0" lang="cs-CZ" altLang="cs-CZ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ctr" eaLnBrk="0" hangingPunct="0"/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zázračné (tvé) činy, </a:t>
            </a:r>
          </a:p>
          <a:p>
            <a:pPr algn="ctr" eaLnBrk="0" hangingPunct="0"/>
            <a:r>
              <a:rPr lang="cs-CZ" altLang="cs-CZ" i="1" dirty="0" smtClean="0">
                <a:latin typeface="Arial" panose="020B0604020202020204" pitchFamily="34" charset="0"/>
              </a:rPr>
              <a:t>služebníci tvoji, </a:t>
            </a:r>
            <a:endParaRPr lang="cs-CZ" altLang="cs-CZ" i="1" dirty="0"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oprosti nečisté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rty od viny,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svatý Jene.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51520" y="429309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dirty="0">
                <a:latin typeface="Arial" panose="020B0604020202020204" pitchFamily="34" charset="0"/>
              </a:rPr>
              <a:t>Volně přeloženo: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33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Ut q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3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3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32662" y="2276872"/>
            <a:ext cx="8856983" cy="4653136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endParaRPr lang="en-US" altLang="cs-CZ" sz="800" dirty="0" smtClean="0">
              <a:latin typeface="Arial" panose="020B0604020202020204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428876"/>
              </p:ext>
            </p:extLst>
          </p:nvPr>
        </p:nvGraphicFramePr>
        <p:xfrm>
          <a:off x="564710" y="2276872"/>
          <a:ext cx="7992886" cy="3241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1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14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5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6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87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7221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882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803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90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3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3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-36512" y="620688"/>
            <a:ext cx="8867323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dirty="0" smtClean="0"/>
              <a:t>Co jsou ty bílé klávesy</a:t>
            </a:r>
            <a:br>
              <a:rPr lang="cs-CZ" dirty="0" smtClean="0"/>
            </a:br>
            <a:r>
              <a:rPr lang="cs-CZ" dirty="0" smtClean="0"/>
              <a:t>na </a:t>
            </a:r>
            <a:r>
              <a:rPr lang="cs-CZ" dirty="0"/>
              <a:t>klavíru?</a:t>
            </a:r>
            <a:endParaRPr lang="en-US" kern="0" dirty="0" smtClean="0"/>
          </a:p>
        </p:txBody>
      </p:sp>
      <p:sp>
        <p:nvSpPr>
          <p:cNvPr id="3" name="TextovéPole 2"/>
          <p:cNvSpPr txBox="1"/>
          <p:nvPr/>
        </p:nvSpPr>
        <p:spPr>
          <a:xfrm>
            <a:off x="2123728" y="580526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A co jsou ty černé?</a:t>
            </a:r>
            <a:endParaRPr lang="cs-CZ" sz="4400" b="1" dirty="0"/>
          </a:p>
        </p:txBody>
      </p:sp>
      <p:sp>
        <p:nvSpPr>
          <p:cNvPr id="8" name="Ovál 7"/>
          <p:cNvSpPr/>
          <p:nvPr/>
        </p:nvSpPr>
        <p:spPr>
          <a:xfrm>
            <a:off x="1321885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229508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306692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785592" y="50804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766910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57151" y="507681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521489" y="507680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1575886" y="321297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587062" y="3212975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211960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5331148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342324" y="32129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02 cer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2906" y="2833234"/>
            <a:ext cx="487363" cy="487363"/>
          </a:xfrm>
          <a:prstGeom prst="rect">
            <a:avLst/>
          </a:prstGeom>
        </p:spPr>
      </p:pic>
      <p:pic>
        <p:nvPicPr>
          <p:cNvPr id="7" name="02 C-du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32609" y="4940751"/>
            <a:ext cx="487363" cy="487363"/>
          </a:xfrm>
          <a:prstGeom prst="rect">
            <a:avLst/>
          </a:prstGeom>
        </p:spPr>
      </p:pic>
      <p:sp>
        <p:nvSpPr>
          <p:cNvPr id="24" name="Ovál 23"/>
          <p:cNvSpPr/>
          <p:nvPr/>
        </p:nvSpPr>
        <p:spPr>
          <a:xfrm>
            <a:off x="4838815" y="5076807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8466896" y="6309320"/>
            <a:ext cx="5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Brush Script Std" panose="03060802040607070404" pitchFamily="66" charset="0"/>
              </a:rPr>
              <a:t>M</a:t>
            </a:r>
            <a:endParaRPr lang="cs-CZ" sz="2800" dirty="0">
              <a:latin typeface="Brush Script Std" panose="0306080204060707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69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88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88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612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72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4528" grpId="0" autoUpdateAnimBg="0"/>
      <p:bldP spid="6" grpId="0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0" grpId="2" build="allAtOnce"/>
      <p:bldP spid="10" grpId="3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c-d-e vs. do-re-mi</a:t>
            </a:r>
            <a:endParaRPr lang="en-US" dirty="0" smtClean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395536" y="1268760"/>
            <a:ext cx="2880320" cy="1368152"/>
          </a:xfrm>
        </p:spPr>
        <p:txBody>
          <a:bodyPr/>
          <a:lstStyle/>
          <a:p>
            <a:r>
              <a:rPr lang="cs-CZ" sz="2400" b="1" dirty="0" smtClean="0"/>
              <a:t>Rozšíření v Evropě</a:t>
            </a:r>
            <a:endParaRPr lang="pl-PL" sz="2400" dirty="0" smtClean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564904"/>
            <a:ext cx="1956048" cy="3936547"/>
          </a:xfrm>
          <a:prstGeom prst="rect">
            <a:avLst/>
          </a:prstGeom>
        </p:spPr>
      </p:pic>
      <p:pic>
        <p:nvPicPr>
          <p:cNvPr id="1026" name="Picture 2" descr="double sharp">
            <a:hlinkClick r:id="rId4" tooltip="double shar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66675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ouble sharp">
            <a:hlinkClick r:id="rId4" tooltip="double shar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66675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907704" y="5805264"/>
            <a:ext cx="3816424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54" name="TextovéPole 53"/>
          <p:cNvSpPr txBox="1"/>
          <p:nvPr/>
        </p:nvSpPr>
        <p:spPr>
          <a:xfrm>
            <a:off x="1691680" y="5157192"/>
            <a:ext cx="3816424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196752"/>
            <a:ext cx="2032000" cy="114300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844824"/>
            <a:ext cx="3400000" cy="3428571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467544" y="1772816"/>
            <a:ext cx="2088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00B050"/>
                </a:solidFill>
              </a:rPr>
              <a:t>h; b=hes; cis (DE)</a:t>
            </a:r>
          </a:p>
          <a:p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b; </a:t>
            </a:r>
            <a:r>
              <a:rPr lang="cs-CZ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bes</a:t>
            </a:r>
            <a:r>
              <a:rPr lang="cs-CZ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; cis (NL, SE)</a:t>
            </a:r>
          </a:p>
          <a:p>
            <a:r>
              <a:rPr lang="cs-CZ" dirty="0" smtClean="0">
                <a:solidFill>
                  <a:srgbClr val="FF0000"/>
                </a:solidFill>
              </a:rPr>
              <a:t>b; b♭; c♯ (GB, LI)</a:t>
            </a:r>
          </a:p>
          <a:p>
            <a:r>
              <a:rPr lang="cs-CZ" dirty="0" smtClean="0">
                <a:solidFill>
                  <a:srgbClr val="FFFF00"/>
                </a:solidFill>
              </a:rPr>
              <a:t>h; b♭; c♯ </a:t>
            </a:r>
            <a:r>
              <a:rPr lang="cs-CZ" dirty="0">
                <a:solidFill>
                  <a:srgbClr val="FFFF00"/>
                </a:solidFill>
              </a:rPr>
              <a:t>(DN)</a:t>
            </a:r>
          </a:p>
          <a:p>
            <a:r>
              <a:rPr lang="cs-CZ" dirty="0" smtClean="0">
                <a:solidFill>
                  <a:srgbClr val="0070C0"/>
                </a:solidFill>
              </a:rPr>
              <a:t>si; si♭; do♯ (FR, IT, …)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185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2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7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Názvy intervalů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858616"/>
            <a:ext cx="3168352" cy="193042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prima	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b="1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čistá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sekunda 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malá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cs-CZ" altLang="cs-CZ" sz="2800" b="1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velká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buNone/>
            </a:pP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tercie 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i="1" dirty="0">
                <a:latin typeface="Arial Narrow" panose="020B0606020202030204" pitchFamily="34" charset="0"/>
                <a:cs typeface="Arial" panose="020B0604020202020204" pitchFamily="34" charset="0"/>
              </a:rPr>
              <a:t>malá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cs-CZ" altLang="cs-CZ" sz="2800" b="1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velká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kvarta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b="1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čistá,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i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zv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  <a:endParaRPr lang="cs-CZ" altLang="cs-CZ" sz="2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88784"/>
              </p:ext>
            </p:extLst>
          </p:nvPr>
        </p:nvGraphicFramePr>
        <p:xfrm>
          <a:off x="251519" y="5373216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762318"/>
              </p:ext>
            </p:extLst>
          </p:nvPr>
        </p:nvGraphicFramePr>
        <p:xfrm>
          <a:off x="251520" y="4077072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vál 11"/>
          <p:cNvSpPr/>
          <p:nvPr/>
        </p:nvSpPr>
        <p:spPr>
          <a:xfrm>
            <a:off x="5292080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65212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60121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29208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37220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3224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635896" y="1844824"/>
            <a:ext cx="3384376" cy="193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None/>
            </a:pPr>
            <a:r>
              <a:rPr lang="cs-CZ" altLang="cs-CZ" sz="28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kvinta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b="1" i="1" dirty="0">
                <a:latin typeface="Arial Narrow" panose="020B0606020202030204" pitchFamily="34" charset="0"/>
                <a:cs typeface="Arial" panose="020B0604020202020204" pitchFamily="34" charset="0"/>
              </a:rPr>
              <a:t>čistá,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i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zm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  <a:endParaRPr lang="cs-CZ" altLang="cs-CZ" sz="2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sexta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i="1" dirty="0">
                <a:latin typeface="Arial Narrow" panose="020B0606020202030204" pitchFamily="34" charset="0"/>
                <a:cs typeface="Arial" panose="020B0604020202020204" pitchFamily="34" charset="0"/>
              </a:rPr>
              <a:t>malá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cs-CZ" altLang="cs-CZ" sz="2800" b="1" i="1" dirty="0">
                <a:latin typeface="Arial Narrow" panose="020B0606020202030204" pitchFamily="34" charset="0"/>
                <a:cs typeface="Arial" panose="020B0604020202020204" pitchFamily="34" charset="0"/>
              </a:rPr>
              <a:t>velká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  <a:endParaRPr lang="cs-CZ" altLang="cs-CZ" sz="2800" kern="0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septima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i="1" dirty="0">
                <a:latin typeface="Arial Narrow" panose="020B0606020202030204" pitchFamily="34" charset="0"/>
                <a:cs typeface="Arial" panose="020B0604020202020204" pitchFamily="34" charset="0"/>
              </a:rPr>
              <a:t>malá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cs-CZ" altLang="cs-CZ" sz="2800" b="1" i="1" dirty="0">
                <a:latin typeface="Arial Narrow" panose="020B0606020202030204" pitchFamily="34" charset="0"/>
                <a:cs typeface="Arial" panose="020B0604020202020204" pitchFamily="34" charset="0"/>
              </a:rPr>
              <a:t>velká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buNone/>
            </a:pPr>
            <a:r>
              <a:rPr lang="cs-CZ" altLang="cs-CZ" sz="28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oktáva 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b="1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čistá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  <a:endParaRPr lang="cs-CZ" altLang="cs-CZ" sz="28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948264" y="1844824"/>
            <a:ext cx="252028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None/>
            </a:pPr>
            <a:r>
              <a:rPr lang="cs-CZ" altLang="cs-CZ" sz="16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větší rozdíly:</a:t>
            </a:r>
          </a:p>
          <a:p>
            <a:pPr eaLnBrk="1" hangingPunct="1">
              <a:buNone/>
            </a:pPr>
            <a:r>
              <a:rPr lang="cs-CZ" altLang="cs-CZ" sz="1600" b="1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zvětšená či zmenšená,</a:t>
            </a:r>
          </a:p>
          <a:p>
            <a:pPr eaLnBrk="1" hangingPunct="1">
              <a:buNone/>
            </a:pPr>
            <a:r>
              <a:rPr lang="cs-CZ" altLang="cs-CZ" sz="1600" kern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(ale to jindy)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395536" y="141277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Latinské řadové číslovky -  </a:t>
            </a:r>
            <a:r>
              <a:rPr lang="cs-CZ" sz="2400" b="1" dirty="0" smtClean="0">
                <a:solidFill>
                  <a:schemeClr val="tx2"/>
                </a:solidFill>
              </a:rPr>
              <a:t>bílé</a:t>
            </a:r>
            <a:r>
              <a:rPr lang="cs-CZ" sz="2400" dirty="0" smtClean="0"/>
              <a:t> klávesy; </a:t>
            </a:r>
            <a:r>
              <a:rPr lang="cs-CZ" sz="2400" b="1" i="1" dirty="0" smtClean="0"/>
              <a:t>tučné </a:t>
            </a:r>
            <a:r>
              <a:rPr lang="cs-CZ" sz="2400" dirty="0" smtClean="0"/>
              <a:t>od tónu </a:t>
            </a:r>
            <a:r>
              <a:rPr lang="cs-CZ" sz="2400" b="1" i="1" dirty="0" smtClean="0"/>
              <a:t>„c“.</a:t>
            </a:r>
            <a:endParaRPr lang="cs-CZ" sz="2400" b="1" i="1" dirty="0"/>
          </a:p>
        </p:txBody>
      </p:sp>
      <p:sp>
        <p:nvSpPr>
          <p:cNvPr id="20" name="Ovál 19"/>
          <p:cNvSpPr/>
          <p:nvPr/>
        </p:nvSpPr>
        <p:spPr>
          <a:xfrm>
            <a:off x="5292080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5292080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5292080" y="59492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709228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745232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78123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5292080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558011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594015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630019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666023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702027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738031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7740352" y="53732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c‘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151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4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900"/>
                            </p:stCondLst>
                            <p:childTnLst>
                              <p:par>
                                <p:cTn id="51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400"/>
                            </p:stCondLst>
                            <p:childTnLst>
                              <p:par>
                                <p:cTn id="55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9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1 293-33 d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900"/>
                            </p:stCondLst>
                            <p:childTnLst>
                              <p:par>
                                <p:cTn id="62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4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9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4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9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1 330 e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9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400"/>
                            </p:stCondLst>
                            <p:childTnLst>
                              <p:par>
                                <p:cTn id="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900"/>
                            </p:stCondLst>
                            <p:childTnLst>
                              <p:par>
                                <p:cTn id="89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400"/>
                            </p:stCondLst>
                            <p:childTnLst>
                              <p:par>
                                <p:cTn id="93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9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1 352 f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6900"/>
                            </p:stCondLst>
                            <p:childTnLst>
                              <p:par>
                                <p:cTn id="100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400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9900"/>
                            </p:stCondLst>
                            <p:childTnLst>
                              <p:par>
                                <p:cTn id="108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14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9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1 396 g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3900"/>
                            </p:stCondLst>
                            <p:childTnLst>
                              <p:par>
                                <p:cTn id="1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400"/>
                            </p:stCondLst>
                            <p:childTnLst>
                              <p:par>
                                <p:cTn id="1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6900"/>
                            </p:stCondLst>
                            <p:childTnLst>
                              <p:par>
                                <p:cTn id="127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8400"/>
                            </p:stCondLst>
                            <p:childTnLst>
                              <p:par>
                                <p:cTn id="131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99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1 444 a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900"/>
                            </p:stCondLst>
                            <p:childTnLst>
                              <p:par>
                                <p:cTn id="138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400"/>
                            </p:stCondLst>
                            <p:childTnLst>
                              <p:par>
                                <p:cTn id="1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900"/>
                            </p:stCondLst>
                            <p:childTnLst>
                              <p:par>
                                <p:cTn id="146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4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69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1 495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79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94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900"/>
                            </p:stCondLst>
                            <p:childTnLst>
                              <p:par>
                                <p:cTn id="16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2400"/>
                            </p:stCondLst>
                            <p:childTnLst>
                              <p:par>
                                <p:cTn id="169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1 264 c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39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1 528 c'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4900"/>
                            </p:stCondLst>
                            <p:childTnLst>
                              <p:par>
                                <p:cTn id="176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6400"/>
                            </p:stCondLst>
                            <p:childTnLst>
                              <p:par>
                                <p:cTn id="1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7900"/>
                            </p:stCondLst>
                            <p:childTnLst>
                              <p:par>
                                <p:cTn id="184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9400"/>
                            </p:stCondLst>
                            <p:childTnLst>
                              <p:par>
                                <p:cTn id="18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9900"/>
                            </p:stCondLst>
                            <p:childTnLst>
                              <p:par>
                                <p:cTn id="19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5" grpId="0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567187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Vsuvka: proč „oktáva“?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Proč „oktáva“ = osmá?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Jára Cimrman</a:t>
            </a:r>
            <a:br>
              <a:rPr lang="cs-CZ" altLang="cs-CZ" dirty="0" smtClean="0">
                <a:latin typeface="Arial" panose="020B0604020202020204" pitchFamily="34" charset="0"/>
              </a:rPr>
            </a:br>
            <a:r>
              <a:rPr lang="cs-CZ" altLang="cs-CZ" sz="1800" dirty="0" smtClean="0">
                <a:latin typeface="Arial" panose="020B0604020202020204" pitchFamily="34" charset="0"/>
              </a:rPr>
              <a:t>(z </a:t>
            </a:r>
            <a:r>
              <a:rPr lang="cs-CZ" sz="1800" kern="1200" dirty="0" smtClean="0"/>
              <a:t>obhajoby před </a:t>
            </a:r>
            <a:r>
              <a:rPr lang="cs-CZ" sz="1800" kern="1200" dirty="0"/>
              <a:t>kancionálem Jistebnickým v budově Národního muzea v </a:t>
            </a:r>
            <a:r>
              <a:rPr lang="cs-CZ" sz="1800" kern="1200" dirty="0" smtClean="0"/>
              <a:t>Praze</a:t>
            </a:r>
            <a:r>
              <a:rPr lang="cs-CZ" altLang="cs-CZ" sz="1800" dirty="0" smtClean="0">
                <a:latin typeface="Arial" panose="020B0604020202020204" pitchFamily="34" charset="0"/>
              </a:rPr>
              <a:t>)</a:t>
            </a:r>
          </a:p>
          <a:p>
            <a:pPr lvl="1" defTabSz="792000" eaLnBrk="1" hangingPunct="1"/>
            <a:r>
              <a:rPr lang="cs-CZ" altLang="cs-CZ" dirty="0" smtClean="0">
                <a:latin typeface="Arial" panose="020B0604020202020204" pitchFamily="34" charset="0"/>
              </a:rPr>
              <a:t>Oktáva se dělí různě, pokaždé jinak</a:t>
            </a:r>
          </a:p>
          <a:p>
            <a:pPr lvl="1" defTabSz="792000" eaLnBrk="1" hangingPunct="1"/>
            <a:r>
              <a:rPr lang="cs-CZ" altLang="cs-CZ" dirty="0" smtClean="0">
                <a:latin typeface="Arial" panose="020B0604020202020204" pitchFamily="34" charset="0"/>
              </a:rPr>
              <a:t>vždy na 7 intervalů nejrůznějších délek</a:t>
            </a:r>
          </a:p>
          <a:p>
            <a:pPr lvl="1" defTabSz="792000" eaLnBrk="1" hangingPunct="1"/>
            <a:r>
              <a:rPr lang="cs-CZ" altLang="cs-CZ" dirty="0" smtClean="0">
                <a:latin typeface="Arial" panose="020B0604020202020204" pitchFamily="34" charset="0"/>
              </a:rPr>
              <a:t>lidé počítají kůly v plotě </a:t>
            </a: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1_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3</a:t>
            </a:r>
            <a:r>
              <a:rPr lang="cs-CZ" altLang="cs-CZ" dirty="0" smtClean="0">
                <a:solidFill>
                  <a:srgbClr val="FFFF0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4</a:t>
            </a:r>
            <a:r>
              <a:rPr lang="cs-CZ" altLang="cs-CZ" dirty="0" smtClean="0">
                <a:solidFill>
                  <a:srgbClr val="92D05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5</a:t>
            </a:r>
            <a:r>
              <a:rPr lang="cs-CZ" altLang="cs-CZ" dirty="0" smtClean="0">
                <a:solidFill>
                  <a:schemeClr val="tx2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6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7_</a:t>
            </a: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  <a:p>
            <a:pPr lvl="1" defTabSz="792000" eaLnBrk="1" hangingPunct="1"/>
            <a:r>
              <a:rPr lang="cs-CZ" altLang="cs-CZ" dirty="0" smtClean="0">
                <a:latin typeface="Arial" panose="020B0604020202020204" pitchFamily="34" charset="0"/>
              </a:rPr>
              <a:t>dvě oktávy = 15, nikoli 14 ani 16</a:t>
            </a:r>
            <a:r>
              <a:rPr lang="cs-CZ" altLang="cs-CZ" dirty="0">
                <a:latin typeface="Arial" panose="020B0604020202020204" pitchFamily="34" charset="0"/>
              </a:rPr>
              <a:t/>
            </a:r>
            <a:br>
              <a:rPr lang="cs-CZ" altLang="cs-CZ" dirty="0">
                <a:latin typeface="Arial" panose="020B0604020202020204" pitchFamily="34" charset="0"/>
              </a:rPr>
            </a:b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1_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3</a:t>
            </a:r>
            <a:r>
              <a:rPr lang="cs-CZ" altLang="cs-CZ" dirty="0" smtClean="0">
                <a:solidFill>
                  <a:srgbClr val="FFFF0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4</a:t>
            </a:r>
            <a:r>
              <a:rPr lang="cs-CZ" altLang="cs-CZ" dirty="0" smtClean="0">
                <a:solidFill>
                  <a:srgbClr val="92D05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5</a:t>
            </a:r>
            <a:r>
              <a:rPr lang="cs-CZ" altLang="cs-CZ" dirty="0" smtClean="0">
                <a:solidFill>
                  <a:schemeClr val="tx2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6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7_</a:t>
            </a: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8_</a:t>
            </a:r>
            <a:r>
              <a:rPr lang="cs-CZ" altLang="cs-CZ" dirty="0" smtClean="0">
                <a:latin typeface="Arial" panose="020B0604020202020204" pitchFamily="34" charset="0"/>
              </a:rPr>
              <a:t>9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10</a:t>
            </a:r>
            <a:r>
              <a:rPr lang="cs-CZ" altLang="cs-CZ" dirty="0" smtClean="0">
                <a:solidFill>
                  <a:srgbClr val="FFFF0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11</a:t>
            </a:r>
            <a:r>
              <a:rPr lang="cs-CZ" altLang="cs-CZ" dirty="0" smtClean="0">
                <a:solidFill>
                  <a:srgbClr val="92D05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12</a:t>
            </a:r>
            <a:r>
              <a:rPr lang="cs-CZ" altLang="cs-CZ" dirty="0" smtClean="0">
                <a:solidFill>
                  <a:schemeClr val="tx2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13</a:t>
            </a:r>
            <a:r>
              <a:rPr lang="cs-CZ" altLang="cs-CZ" dirty="0" smtClean="0">
                <a:solidFill>
                  <a:srgbClr val="0070C0"/>
                </a:solidFill>
                <a:latin typeface="Arial" panose="020B0604020202020204" pitchFamily="34" charset="0"/>
              </a:rPr>
              <a:t>_</a:t>
            </a:r>
            <a:r>
              <a:rPr lang="cs-CZ" altLang="cs-CZ" dirty="0" smtClean="0">
                <a:latin typeface="Arial" panose="020B0604020202020204" pitchFamily="34" charset="0"/>
              </a:rPr>
              <a:t>14_</a:t>
            </a: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15</a:t>
            </a:r>
            <a:endParaRPr lang="cs-CZ" altLang="cs-CZ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lvl="1" defTabSz="792000" eaLnBrk="1" hangingPunct="1"/>
            <a:r>
              <a:rPr lang="cs-CZ" altLang="cs-CZ" dirty="0" smtClean="0">
                <a:latin typeface="Arial" panose="020B0604020202020204" pitchFamily="34" charset="0"/>
              </a:rPr>
              <a:t>název stejně není podstatný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6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648072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Chromatické stupnice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556792"/>
            <a:ext cx="8856983" cy="2457400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	Diatonická stupnice</a:t>
            </a:r>
          </a:p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	c	 	d		 e	 f		  g		 a		 h	 c‘</a:t>
            </a:r>
          </a:p>
          <a:p>
            <a:pPr marL="0" indent="0" defTabSz="540000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	</a:t>
            </a:r>
            <a:r>
              <a:rPr lang="cs-CZ" sz="2800" dirty="0"/>
              <a:t>	||	</a:t>
            </a:r>
            <a:r>
              <a:rPr lang="cs-CZ" sz="2800" dirty="0" smtClean="0"/>
              <a:t>	 ||</a:t>
            </a:r>
            <a:r>
              <a:rPr lang="cs-CZ" sz="2800" dirty="0"/>
              <a:t>	</a:t>
            </a:r>
            <a:r>
              <a:rPr lang="cs-CZ" sz="2800" dirty="0" smtClean="0"/>
              <a:t>	||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	 ||</a:t>
            </a:r>
            <a:r>
              <a:rPr lang="cs-CZ" sz="2800" dirty="0"/>
              <a:t>	</a:t>
            </a:r>
            <a:r>
              <a:rPr lang="cs-CZ" sz="2800" dirty="0" smtClean="0"/>
              <a:t>	||</a:t>
            </a:r>
            <a:r>
              <a:rPr lang="cs-CZ" sz="2800" dirty="0"/>
              <a:t>	</a:t>
            </a:r>
            <a:r>
              <a:rPr lang="cs-CZ" sz="2800" dirty="0" smtClean="0"/>
              <a:t>	 ||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endParaRPr lang="cs-CZ" sz="2800" dirty="0"/>
          </a:p>
          <a:p>
            <a:pPr marL="0" indent="0" defTabSz="540000">
              <a:buNone/>
            </a:pPr>
            <a:r>
              <a:rPr lang="cs-CZ" sz="2800" dirty="0"/>
              <a:t>	||	</a:t>
            </a:r>
            <a:r>
              <a:rPr lang="cs-CZ" sz="2800" b="1" dirty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||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 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||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 || </a:t>
            </a:r>
            <a:endParaRPr lang="cs-CZ" sz="2800" dirty="0"/>
          </a:p>
          <a:p>
            <a:pPr marL="0" indent="0" defTabSz="540000"/>
            <a:r>
              <a:rPr lang="cs-CZ" sz="2800" dirty="0"/>
              <a:t>	c	cis	d	dis	e	f	fis	g	gis	a	ais	h	c</a:t>
            </a:r>
            <a:r>
              <a:rPr lang="cs-CZ" sz="2800" dirty="0" smtClean="0"/>
              <a:t>‘</a:t>
            </a:r>
          </a:p>
          <a:p>
            <a:pPr marL="0" indent="0" defTabSz="540000"/>
            <a:endParaRPr lang="cs-CZ" sz="2800" dirty="0"/>
          </a:p>
          <a:p>
            <a:pPr marL="0" indent="0" defTabSz="540000"/>
            <a:r>
              <a:rPr lang="cs-CZ" sz="2800" dirty="0" smtClean="0"/>
              <a:t>Podle způsobu </a:t>
            </a:r>
            <a:r>
              <a:rPr lang="cs-CZ" sz="2800" b="1" i="1" dirty="0" smtClean="0">
                <a:solidFill>
                  <a:schemeClr val="tx2"/>
                </a:solidFill>
              </a:rPr>
              <a:t>alterace</a:t>
            </a:r>
            <a:r>
              <a:rPr lang="cs-CZ" sz="2800" dirty="0" smtClean="0"/>
              <a:t> (zvýšení c-cis, snížení d-des ):</a:t>
            </a:r>
          </a:p>
          <a:p>
            <a:pPr marL="0" indent="0" algn="ctr" defTabSz="540000">
              <a:buNone/>
            </a:pP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tři </a:t>
            </a:r>
            <a:r>
              <a:rPr 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přirozená ladění</a:t>
            </a:r>
          </a:p>
          <a:p>
            <a:pPr marL="0" indent="0" algn="ctr" defTabSz="540000">
              <a:buNone/>
            </a:pP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jedno</a:t>
            </a:r>
            <a:r>
              <a:rPr 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Pythagorejské</a:t>
            </a:r>
            <a:endParaRPr lang="cs-CZ" sz="2800" b="1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540000">
              <a:buNone/>
            </a:pPr>
            <a:r>
              <a:rPr 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mnohá </a:t>
            </a:r>
            <a:r>
              <a:rPr 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temperovaná</a:t>
            </a:r>
            <a:endParaRPr lang="cs-CZ" sz="2800" b="1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ál 3"/>
          <p:cNvSpPr/>
          <p:nvPr/>
        </p:nvSpPr>
        <p:spPr>
          <a:xfrm>
            <a:off x="539552" y="25002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5002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49783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497832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492896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49289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511967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228494" y="250294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7544" y="41786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1035255" y="41786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1613757" y="41861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2189821" y="41897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2765885" y="41861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3320355" y="41746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3877881" y="41897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403318" y="41746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4910217" y="41564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401950" y="41564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44679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6487408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7030137" y="41650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387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82- chroma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1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1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1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1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1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1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10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1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1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1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1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1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1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1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100"/>
                            </p:stCondLst>
                            <p:childTnLst>
                              <p:par>
                                <p:cTn id="1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100"/>
                            </p:stCondLst>
                            <p:childTnLst>
                              <p:par>
                                <p:cTn id="15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26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700"/>
                            </p:stCondLst>
                            <p:childTnLst>
                              <p:par>
                                <p:cTn id="156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8" dur="1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300"/>
                            </p:stCondLst>
                            <p:childTnLst>
                              <p:par>
                                <p:cTn id="160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2" dur="100"/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8900"/>
                            </p:stCondLst>
                            <p:childTnLst>
                              <p:par>
                                <p:cTn id="164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100"/>
                                        <p:tgtEl>
                                          <p:spTgt spid="645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Pythagoras </a:t>
            </a:r>
            <a:r>
              <a:rPr lang="cs-CZ" sz="1600" dirty="0" smtClean="0"/>
              <a:t>582-500 B.C. </a:t>
            </a:r>
            <a:r>
              <a:rPr lang="cs-CZ" sz="3200" dirty="0" smtClean="0"/>
              <a:t>(žádné akordy!)</a:t>
            </a:r>
            <a:endParaRPr lang="en-US" sz="3200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628800"/>
            <a:ext cx="8424936" cy="194421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250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b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1 </a:t>
            </a:r>
            <a:r>
              <a:rPr lang="cs-CZ" alt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</a:p>
          <a:p>
            <a:pPr marL="0" indent="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kvinta nahoru 3:2, oktáva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dolů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1:2  (3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-q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kvinta dolů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2:3,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oktáva nahoru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2:1 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cs-CZ" altLang="cs-CZ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Kvintový kruh: 3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s-CZ" altLang="cs-CZ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-19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=1,0136… </a:t>
            </a:r>
            <a:r>
              <a:rPr lang="cs-CZ" alt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12 kvint, 7 (=19-12) oktáv 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475656" y="1628800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500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699792" y="1628800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750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88784"/>
              </p:ext>
            </p:extLst>
          </p:nvPr>
        </p:nvGraphicFramePr>
        <p:xfrm>
          <a:off x="251519" y="5373216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846477"/>
              </p:ext>
            </p:extLst>
          </p:nvPr>
        </p:nvGraphicFramePr>
        <p:xfrm>
          <a:off x="251520" y="4077072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vál 11"/>
          <p:cNvSpPr/>
          <p:nvPr/>
        </p:nvSpPr>
        <p:spPr>
          <a:xfrm>
            <a:off x="323528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277180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2119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014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01- Cc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25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5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Pythagorejský kruh nahoru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467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23528" y="1844824"/>
                <a:ext cx="8424936" cy="1944216"/>
              </a:xfrm>
            </p:spPr>
            <p:txBody>
              <a:bodyPr/>
              <a:lstStyle/>
              <a:p>
                <a:pPr eaLnBrk="1" hangingPunct="1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12 kvint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nahoru, 7 oktáv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dolů </a:t>
                </a:r>
                <a:r>
                  <a:rPr lang="cs-CZ" altLang="cs-CZ" sz="2400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(udržet v oktávě) </a:t>
                </a:r>
                <a:endParaRPr lang="en-US" altLang="cs-CZ" sz="24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buNone/>
                </a:pPr>
                <a:r>
                  <a:rPr lang="en-US" altLang="cs-CZ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Rozd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í</a:t>
                </a:r>
                <a:r>
                  <a:rPr lang="en-US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 c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His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☹️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𝟏𝟐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𝟏𝟐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p>
                        </m:sSup>
                      </m:den>
                    </m:f>
                    <m:r>
                      <a:rPr lang="cs-CZ" sz="28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𝟏𝟐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</m:sup>
                        </m:sSup>
                      </m:den>
                    </m:f>
                    <m:r>
                      <a:rPr lang="cs-CZ" sz="2800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𝟓𝟑𝟏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𝟒𝟒𝟏</m:t>
                        </m:r>
                      </m:num>
                      <m:den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𝟓𝟐𝟒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𝟐𝟖𝟖</m:t>
                        </m:r>
                      </m:den>
                    </m:f>
                    <m:r>
                      <a:rPr lang="cs-CZ" sz="2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𝟎𝟏𝟑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sz="2800" b="1" i="1">
                        <a:latin typeface="Cambria Math" panose="02040503050406030204" pitchFamily="18" charset="0"/>
                      </a:rPr>
                      <m:t>𝟔𝟒𝟑</m:t>
                    </m:r>
                  </m:oMath>
                </a14:m>
                <a:endParaRPr lang="cs-CZ" alt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24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23528" y="1844824"/>
                <a:ext cx="8424936" cy="1944216"/>
              </a:xfrm>
              <a:blipFill rotWithShape="0">
                <a:blip r:embed="rId24"/>
                <a:stretch>
                  <a:fillRect l="-1447" t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88784"/>
              </p:ext>
            </p:extLst>
          </p:nvPr>
        </p:nvGraphicFramePr>
        <p:xfrm>
          <a:off x="251519" y="5373216"/>
          <a:ext cx="8568953" cy="815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1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841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96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60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19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90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843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815217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499707"/>
              </p:ext>
            </p:extLst>
          </p:nvPr>
        </p:nvGraphicFramePr>
        <p:xfrm>
          <a:off x="251520" y="4077072"/>
          <a:ext cx="853948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vál 11"/>
          <p:cNvSpPr/>
          <p:nvPr/>
        </p:nvSpPr>
        <p:spPr>
          <a:xfrm>
            <a:off x="4572000" y="587727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2771800" y="587727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211960" y="587727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565212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5652120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r>
              <a:rPr lang="en-US" dirty="0" smtClean="0"/>
              <a:t>’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4211960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2699792" y="54452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3131840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18" name="Ovál 17"/>
          <p:cNvSpPr/>
          <p:nvPr/>
        </p:nvSpPr>
        <p:spPr>
          <a:xfrm>
            <a:off x="4932040" y="587727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601216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6516216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5436096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/>
          <p:cNvSpPr txBox="1"/>
          <p:nvPr/>
        </p:nvSpPr>
        <p:spPr>
          <a:xfrm>
            <a:off x="4499992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5940152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e’</a:t>
            </a: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3419872" y="54359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cs-CZ" dirty="0"/>
          </a:p>
        </p:txBody>
      </p:sp>
      <p:sp>
        <p:nvSpPr>
          <p:cNvPr id="27" name="TextovéPole 26"/>
          <p:cNvSpPr txBox="1"/>
          <p:nvPr/>
        </p:nvSpPr>
        <p:spPr>
          <a:xfrm flipH="1">
            <a:off x="4932040" y="5427548"/>
            <a:ext cx="288032" cy="37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 flipH="1">
            <a:off x="2843808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cis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29" name="TextovéPole 28"/>
          <p:cNvSpPr txBox="1"/>
          <p:nvPr/>
        </p:nvSpPr>
        <p:spPr>
          <a:xfrm flipH="1">
            <a:off x="3275856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dis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0" name="TextovéPole 29"/>
          <p:cNvSpPr txBox="1"/>
          <p:nvPr/>
        </p:nvSpPr>
        <p:spPr>
          <a:xfrm flipH="1">
            <a:off x="3923928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fis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1" name="TextovéPole 30"/>
          <p:cNvSpPr txBox="1"/>
          <p:nvPr/>
        </p:nvSpPr>
        <p:spPr>
          <a:xfrm flipH="1">
            <a:off x="4355976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gis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2" name="TextovéPole 31"/>
          <p:cNvSpPr txBox="1"/>
          <p:nvPr/>
        </p:nvSpPr>
        <p:spPr>
          <a:xfrm flipH="1">
            <a:off x="4716016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ais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3" name="TextovéPole 32"/>
          <p:cNvSpPr txBox="1"/>
          <p:nvPr/>
        </p:nvSpPr>
        <p:spPr>
          <a:xfrm flipH="1">
            <a:off x="3779912" y="537321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eis</a:t>
            </a:r>
            <a:endParaRPr lang="cs-CZ" sz="1400" dirty="0"/>
          </a:p>
        </p:txBody>
      </p:sp>
      <p:sp>
        <p:nvSpPr>
          <p:cNvPr id="34" name="TextovéPole 33"/>
          <p:cNvSpPr txBox="1"/>
          <p:nvPr/>
        </p:nvSpPr>
        <p:spPr>
          <a:xfrm flipH="1">
            <a:off x="5220072" y="537321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his</a:t>
            </a:r>
            <a:endParaRPr lang="cs-CZ" sz="1400" dirty="0"/>
          </a:p>
        </p:txBody>
      </p:sp>
      <p:sp>
        <p:nvSpPr>
          <p:cNvPr id="35" name="TextovéPole 34"/>
          <p:cNvSpPr txBox="1"/>
          <p:nvPr/>
        </p:nvSpPr>
        <p:spPr>
          <a:xfrm flipH="1">
            <a:off x="5364088" y="47971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cis’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6" name="TextovéPole 35"/>
          <p:cNvSpPr txBox="1"/>
          <p:nvPr/>
        </p:nvSpPr>
        <p:spPr>
          <a:xfrm flipH="1">
            <a:off x="2771800" y="537321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His</a:t>
            </a:r>
            <a:endParaRPr lang="cs-CZ" sz="1400" dirty="0"/>
          </a:p>
        </p:txBody>
      </p:sp>
      <p:sp>
        <p:nvSpPr>
          <p:cNvPr id="37" name="TextovéPole 36"/>
          <p:cNvSpPr txBox="1"/>
          <p:nvPr/>
        </p:nvSpPr>
        <p:spPr>
          <a:xfrm flipH="1">
            <a:off x="5796136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dis’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38" name="TextovéPole 37"/>
          <p:cNvSpPr txBox="1"/>
          <p:nvPr/>
        </p:nvSpPr>
        <p:spPr>
          <a:xfrm flipH="1">
            <a:off x="6228184" y="537321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eis</a:t>
            </a:r>
            <a:r>
              <a:rPr lang="en-US" sz="1400" dirty="0" smtClean="0"/>
              <a:t>’</a:t>
            </a:r>
            <a:endParaRPr lang="cs-CZ" sz="1400" dirty="0"/>
          </a:p>
        </p:txBody>
      </p:sp>
      <p:sp>
        <p:nvSpPr>
          <p:cNvPr id="39" name="TextovéPole 38"/>
          <p:cNvSpPr txBox="1"/>
          <p:nvPr/>
        </p:nvSpPr>
        <p:spPr>
          <a:xfrm flipH="1">
            <a:off x="6444208" y="479715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FF00"/>
                </a:solidFill>
              </a:rPr>
              <a:t>fis</a:t>
            </a:r>
            <a:r>
              <a:rPr lang="en-US" sz="1400" dirty="0" smtClean="0">
                <a:solidFill>
                  <a:srgbClr val="FFFF00"/>
                </a:solidFill>
              </a:rPr>
              <a:t>’</a:t>
            </a:r>
            <a:endParaRPr lang="cs-CZ" sz="1400" dirty="0">
              <a:solidFill>
                <a:srgbClr val="FFFF00"/>
              </a:solidFill>
            </a:endParaRPr>
          </a:p>
        </p:txBody>
      </p:sp>
      <p:sp>
        <p:nvSpPr>
          <p:cNvPr id="5" name="AutoShape 2" descr="Frowny Face by DeathHimselfR on Amazon Music - Amazon.com"/>
          <p:cNvSpPr>
            <a:spLocks noChangeAspect="1" noChangeArrowheads="1"/>
          </p:cNvSpPr>
          <p:nvPr/>
        </p:nvSpPr>
        <p:spPr bwMode="auto">
          <a:xfrm>
            <a:off x="155575" y="-936625"/>
            <a:ext cx="195262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4" descr="Frowny Face by DeathHimselfR on Amazon Music - Amazon.com"/>
          <p:cNvSpPr>
            <a:spLocks noChangeAspect="1" noChangeArrowheads="1"/>
          </p:cNvSpPr>
          <p:nvPr/>
        </p:nvSpPr>
        <p:spPr bwMode="auto">
          <a:xfrm>
            <a:off x="307975" y="-784225"/>
            <a:ext cx="195262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4427984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5868144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860032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637220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5292080" y="573325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aoblený obdélník 6"/>
          <p:cNvSpPr/>
          <p:nvPr/>
        </p:nvSpPr>
        <p:spPr>
          <a:xfrm>
            <a:off x="2771800" y="3933056"/>
            <a:ext cx="2448272" cy="2304256"/>
          </a:xfrm>
          <a:prstGeom prst="roundRect">
            <a:avLst/>
          </a:prstGeom>
          <a:solidFill>
            <a:srgbClr val="92D050">
              <a:alpha val="30196"/>
            </a:srgbClr>
          </a:solidFill>
          <a:ln>
            <a:solidFill>
              <a:srgbClr val="00B050">
                <a:alpha val="69804"/>
              </a:srgb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1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n 264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n 396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n 594 d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11111E-6 0.0169 L -0.27153 0.0118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n 297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n 445.5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n 668.25 e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6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200"/>
                            </p:stCondLst>
                            <p:childTnLst>
                              <p:par>
                                <p:cTn id="56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0.0169 L -0.27153 0.01181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8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Pn 334.13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4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Pn 501.19 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6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2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n 751.78 fis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8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400"/>
                            </p:stCondLst>
                            <p:childTnLst>
                              <p:par>
                                <p:cTn id="77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0.01574 L -0.27969 -0.00532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93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n 375.89 f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6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2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n 563.84 cis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8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400"/>
                            </p:stCondLst>
                            <p:childTnLst>
                              <p:par>
                                <p:cTn id="92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7.40741E-7 L -0.27153 -0.00509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n 281.92 c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96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2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Pn 422.88 g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8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14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Pn 634.32 dis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200"/>
                            </p:stCondLst>
                            <p:childTnLst>
                              <p:par>
                                <p:cTn id="113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22222E-6 -0.00532 L -0.27153 -7.40741E-7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48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Pn 317.16 d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8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4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Pn 475.74 a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6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66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Pn 713.60 eis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72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7800"/>
                            </p:stCondLst>
                            <p:childTnLst>
                              <p:par>
                                <p:cTn id="134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5.55556E-7 0.0169 L -0.27153 0.01181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4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Pn 356.80 e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60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Pn 535.20 h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12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1800"/>
                            </p:stCondLst>
                            <p:childTnLst>
                              <p:par>
                                <p:cTn id="149" presetID="42" presetClass="path" presetSubtype="0" accel="50000" decel="5000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0.0169 L -0.26389 -0.00509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4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34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34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Pn 267.60 H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4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4000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4500"/>
                            </p:stCondLst>
                            <p:childTnLst>
                              <p:par>
                                <p:cTn id="16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4500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7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5000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500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8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6000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6500"/>
                            </p:stCondLst>
                            <p:childTnLst>
                              <p:par>
                                <p:cTn id="19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500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7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000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7500"/>
                            </p:stCondLst>
                            <p:childTnLst>
                              <p:par>
                                <p:cTn id="2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7500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8000"/>
                            </p:stCondLst>
                            <p:childTnLst>
                              <p:par>
                                <p:cTn id="2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8000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85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8500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9000"/>
                            </p:stCondLst>
                            <p:childTnLst>
                              <p:par>
                                <p:cTn id="2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9000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9500"/>
                            </p:stCondLst>
                            <p:childTnLst>
                              <p:par>
                                <p:cTn id="238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40100"/>
                            </p:stCondLst>
                            <p:childTnLst>
                              <p:par>
                                <p:cTn id="242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0700"/>
                            </p:stCondLst>
                            <p:childTnLst>
                              <p:par>
                                <p:cTn id="24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40800"/>
                            </p:stCondLst>
                            <p:childTnLst>
                              <p:par>
                                <p:cTn id="249" presetID="1" presetClass="entr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n 264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41400"/>
                            </p:stCondLst>
                            <p:childTnLst>
                              <p:par>
                                <p:cTn id="252" presetID="1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2000"/>
                            </p:stCondLst>
                            <p:childTnLst>
                              <p:par>
                                <p:cTn id="255" presetID="1" presetClass="entr" presetSubtype="0" fill="hold" grpId="3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n 264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2600"/>
                            </p:stCondLst>
                            <p:childTnLst>
                              <p:par>
                                <p:cTn id="258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43200"/>
                            </p:stCondLst>
                            <p:childTnLst>
                              <p:par>
                                <p:cTn id="261" presetID="1" presetClass="entr" presetSubtype="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Pn 267.60 H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43800"/>
                            </p:stCondLst>
                            <p:childTnLst>
                              <p:par>
                                <p:cTn id="264" presetID="1" presetClass="exit" presetSubtype="0" fill="hold" grpId="2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4400"/>
                            </p:stCondLst>
                            <p:childTnLst>
                              <p:par>
                                <p:cTn id="267" presetID="1" presetClass="entr" presetSubtype="0" fill="hold" grpId="5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n 264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70" presetID="1" presetClass="exit" presetSubtype="0" fill="hold" grpId="3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45600"/>
                            </p:stCondLst>
                            <p:childTnLst>
                              <p:par>
                                <p:cTn id="273" presetID="1" presetClass="exit" presetSubtype="0" fill="hold" grpId="4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Pn cH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  <p:bldP spid="12" grpId="0" uiExpand="1" animBg="1"/>
      <p:bldP spid="12" grpId="1" animBg="1"/>
      <p:bldP spid="13" grpId="0" uiExpand="1" animBg="1"/>
      <p:bldP spid="13" grpId="1" animBg="1"/>
      <p:bldP spid="14" grpId="0" uiExpand="1" animBg="1"/>
      <p:bldP spid="14" grpId="1" animBg="1"/>
      <p:bldP spid="11" grpId="0" uiExpand="1" animBg="1"/>
      <p:bldP spid="11" grpId="1" animBg="1"/>
      <p:bldP spid="11" grpId="2" uiExpand="1" animBg="1"/>
      <p:bldP spid="4" grpId="0" uiExpand="1" build="allAtOnce"/>
      <p:bldP spid="15" grpId="0" build="allAtOnce"/>
      <p:bldP spid="16" grpId="0" build="allAtOnce"/>
      <p:bldP spid="16" grpId="1" build="allAtOnce"/>
      <p:bldP spid="16" grpId="2" build="allAtOnce"/>
      <p:bldP spid="16" grpId="3" build="allAtOnce"/>
      <p:bldP spid="16" grpId="4" build="allAtOnce"/>
      <p:bldP spid="16" grpId="5" build="allAtOnce"/>
      <p:bldP spid="17" grpId="0" build="allAtOnce"/>
      <p:bldP spid="18" grpId="0" uiExpand="1" animBg="1"/>
      <p:bldP spid="18" grpId="1" animBg="1"/>
      <p:bldP spid="19" grpId="0" uiExpand="1" animBg="1"/>
      <p:bldP spid="19" grpId="1" animBg="1"/>
      <p:bldP spid="19" grpId="2" uiExpand="1" animBg="1"/>
      <p:bldP spid="20" grpId="0" uiExpand="1" animBg="1"/>
      <p:bldP spid="20" grpId="1" animBg="1"/>
      <p:bldP spid="20" grpId="2" uiExpand="1" animBg="1"/>
      <p:bldP spid="21" grpId="0" uiExpand="1" animBg="1"/>
      <p:bldP spid="21" grpId="1" animBg="1"/>
      <p:bldP spid="21" grpId="2" uiExpand="1" animBg="1"/>
      <p:bldP spid="22" grpId="0" build="allAtOnce"/>
      <p:bldP spid="24" grpId="0" uiExpand="1" build="allAtOnce"/>
      <p:bldP spid="25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  <p:bldP spid="34" grpId="0" uiExpand="1" build="allAtOnce"/>
      <p:bldP spid="35" grpId="0" uiExpand="1" build="allAtOnce"/>
      <p:bldP spid="36" grpId="0"/>
      <p:bldP spid="36" grpId="1" build="allAtOnce"/>
      <p:bldP spid="36" grpId="2" build="allAtOnce"/>
      <p:bldP spid="36" grpId="3" build="allAtOnce"/>
      <p:bldP spid="37" grpId="0" uiExpand="1" build="allAtOnce"/>
      <p:bldP spid="38" grpId="0" uiExpand="1" build="allAtOnce"/>
      <p:bldP spid="39" grpId="0" uiExpand="1" build="allAtOnce"/>
      <p:bldP spid="40" grpId="0" uiExpand="1" animBg="1"/>
      <p:bldP spid="40" grpId="1" animBg="1"/>
      <p:bldP spid="41" grpId="0" animBg="1"/>
      <p:bldP spid="41" grpId="1" animBg="1"/>
      <p:bldP spid="41" grpId="2" animBg="1"/>
      <p:bldP spid="42" grpId="0" animBg="1"/>
      <p:bldP spid="42" grpId="1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7" grpId="0" animBg="1"/>
      <p:bldP spid="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648072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Přirozená ladění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979712"/>
            <a:ext cx="8856983" cy="4401616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	Všechna z diatonické stupnice</a:t>
            </a:r>
          </a:p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zvýšení: -</a:t>
            </a:r>
            <a:r>
              <a:rPr lang="cs-CZ" altLang="cs-CZ" sz="2800" dirty="0" err="1" smtClean="0">
                <a:latin typeface="Arial" panose="020B0604020202020204" pitchFamily="34" charset="0"/>
              </a:rPr>
              <a:t>is</a:t>
            </a:r>
            <a:r>
              <a:rPr lang="cs-CZ" altLang="cs-CZ" sz="2800" dirty="0" smtClean="0">
                <a:latin typeface="Arial" panose="020B0604020202020204" pitchFamily="34" charset="0"/>
              </a:rPr>
              <a:t> (cis);  snížení: -es (</a:t>
            </a:r>
            <a:r>
              <a:rPr lang="cs-CZ" altLang="cs-CZ" sz="2800" dirty="0" err="1" smtClean="0">
                <a:latin typeface="Arial" panose="020B0604020202020204" pitchFamily="34" charset="0"/>
              </a:rPr>
              <a:t>ces,as</a:t>
            </a:r>
            <a:r>
              <a:rPr lang="cs-CZ" altLang="cs-CZ" sz="2800" dirty="0" smtClean="0">
                <a:latin typeface="Arial" panose="020B0604020202020204" pitchFamily="34" charset="0"/>
              </a:rPr>
              <a:t>)</a:t>
            </a:r>
          </a:p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b="1" i="1" dirty="0" err="1" smtClean="0">
                <a:solidFill>
                  <a:schemeClr val="tx2"/>
                </a:solidFill>
                <a:latin typeface="Arial" panose="020B0604020202020204" pitchFamily="34" charset="0"/>
              </a:rPr>
              <a:t>Aristoxenes</a:t>
            </a:r>
            <a:r>
              <a:rPr lang="cs-CZ" alt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</a:rPr>
              <a:t>:</a:t>
            </a:r>
            <a:r>
              <a:rPr lang="cs-CZ" altLang="cs-CZ" sz="2800" dirty="0" smtClean="0">
                <a:latin typeface="Arial" panose="020B0604020202020204" pitchFamily="34" charset="0"/>
              </a:rPr>
              <a:t> zvětšená </a:t>
            </a:r>
            <a:r>
              <a:rPr lang="cs-CZ" alt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</a:rPr>
              <a:t>prima</a:t>
            </a:r>
            <a:r>
              <a:rPr lang="cs-CZ" altLang="cs-CZ" sz="2800" dirty="0" smtClean="0">
                <a:latin typeface="Arial" panose="020B0604020202020204" pitchFamily="34" charset="0"/>
              </a:rPr>
              <a:t> c-cis</a:t>
            </a:r>
          </a:p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mollový a-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-e vs. durový a-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cis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-e</a:t>
            </a:r>
          </a:p>
          <a:p>
            <a:pPr marL="0" indent="0" defTabSz="540000" eaLnBrk="1" hangingPunct="1">
              <a:buNone/>
            </a:pPr>
            <a:r>
              <a:rPr lang="cs-CZ" sz="2800" b="1" i="1" dirty="0" err="1">
                <a:solidFill>
                  <a:schemeClr val="tx2"/>
                </a:solidFill>
                <a:latin typeface="Arial" panose="020B0604020202020204" pitchFamily="34" charset="0"/>
              </a:rPr>
              <a:t>Delezenne</a:t>
            </a:r>
            <a:r>
              <a:rPr lang="cs-CZ" sz="2800" b="1" i="1" dirty="0">
                <a:solidFill>
                  <a:schemeClr val="tx2"/>
                </a:solidFill>
                <a:latin typeface="Arial" panose="020B0604020202020204" pitchFamily="34" charset="0"/>
              </a:rPr>
              <a:t>: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přirozená </a:t>
            </a:r>
            <a:r>
              <a:rPr lang="cs-CZ" sz="2800" b="1" i="1" dirty="0">
                <a:solidFill>
                  <a:schemeClr val="tx2"/>
                </a:solidFill>
                <a:latin typeface="Arial" panose="020B0604020202020204" pitchFamily="34" charset="0"/>
              </a:rPr>
              <a:t>sekunda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e-f</a:t>
            </a:r>
          </a:p>
          <a:p>
            <a:pPr marL="0" indent="0" defTabSz="540000" eaLnBrk="1" hangingPunct="1">
              <a:buNone/>
            </a:pP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is podle sekundy f-e</a:t>
            </a:r>
          </a:p>
          <a:p>
            <a:pPr marL="0" indent="0" defTabSz="540000" eaLnBrk="1" hangingPunct="1">
              <a:buNone/>
            </a:pPr>
            <a:r>
              <a:rPr lang="cs-CZ" sz="2800" b="1" i="1" dirty="0">
                <a:solidFill>
                  <a:schemeClr val="tx2"/>
                </a:solidFill>
                <a:latin typeface="Arial" panose="020B0604020202020204" pitchFamily="34" charset="0"/>
              </a:rPr>
              <a:t>Ptolemaios: 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velká </a:t>
            </a:r>
            <a:r>
              <a:rPr lang="cs-CZ" sz="2800" b="1" i="1" dirty="0">
                <a:solidFill>
                  <a:schemeClr val="tx2"/>
                </a:solidFill>
                <a:latin typeface="Arial" panose="020B0604020202020204" pitchFamily="34" charset="0"/>
              </a:rPr>
              <a:t>tercie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c-e</a:t>
            </a:r>
          </a:p>
          <a:p>
            <a:pPr marL="0" indent="0" defTabSz="540000" eaLnBrk="1" hangingPunct="1">
              <a:buNone/>
            </a:pP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is i 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es-</a:t>
            </a:r>
            <a:r>
              <a:rPr 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podle tercie c-e</a:t>
            </a:r>
          </a:p>
          <a:p>
            <a:pPr marL="0" indent="0" defTabSz="540000" eaLnBrk="1" hangingPunct="1">
              <a:buNone/>
            </a:pPr>
            <a:endParaRPr 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defTabSz="540000" eaLnBrk="1" hangingPunct="1">
              <a:buNone/>
            </a:pPr>
            <a:endParaRPr 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defTabSz="540000" eaLnBrk="1" hangingPunct="1">
              <a:buNone/>
            </a:pPr>
            <a:endParaRPr 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72008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err="1" smtClean="0"/>
              <a:t>Aristoxenovo</a:t>
            </a:r>
            <a:r>
              <a:rPr lang="cs-CZ" dirty="0" smtClean="0"/>
              <a:t> ladění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3609528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	</a:t>
                </a:r>
                <a:r>
                  <a:rPr lang="cs-CZ" altLang="cs-CZ" sz="2800" b="1" i="1" dirty="0" err="1" smtClean="0">
                    <a:solidFill>
                      <a:schemeClr val="tx2"/>
                    </a:solidFill>
                    <a:latin typeface="Arial" panose="020B0604020202020204" pitchFamily="34" charset="0"/>
                  </a:rPr>
                  <a:t>Aristoxenes</a:t>
                </a:r>
                <a:r>
                  <a:rPr lang="cs-CZ" altLang="cs-CZ" sz="2800" b="1" i="1" dirty="0" smtClean="0">
                    <a:solidFill>
                      <a:schemeClr val="tx2"/>
                    </a:solidFill>
                    <a:latin typeface="Arial" panose="020B0604020202020204" pitchFamily="34" charset="0"/>
                  </a:rPr>
                  <a:t>: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 zvětšená </a:t>
                </a:r>
                <a:r>
                  <a:rPr lang="cs-CZ" altLang="cs-CZ" sz="2800" b="1" i="1" dirty="0" smtClean="0">
                    <a:solidFill>
                      <a:schemeClr val="tx2"/>
                    </a:solidFill>
                    <a:latin typeface="Arial" panose="020B0604020202020204" pitchFamily="34" charset="0"/>
                  </a:rPr>
                  <a:t>prima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 c-cis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mollový a-c-e vs. durový a-cis-e</a:t>
                </a:r>
              </a:p>
              <a:p>
                <a:pPr marL="0" indent="0" defTabSz="540000" eaLnBrk="1" hangingPunct="1">
                  <a:buNone/>
                </a:pPr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zvýšení c → cis </a:t>
                </a:r>
                <a:r>
                  <a:rPr 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jako m3 </a:t>
                </a:r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→ v3;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</m:den>
                        </m:f>
                      </m:e>
                    </m:box>
                    <m:r>
                      <a:rPr lang="cs-CZ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lang="cs-CZ" sz="2800" b="1" i="1" smtClean="0">
                                <a:latin typeface="Cambria Math" panose="020405030504060302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 =</m:t>
                        </m:r>
                      </m:e>
                    </m:box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𝟐𝟒</m:t>
                        </m:r>
                      </m:den>
                    </m:f>
                  </m:oMath>
                </a14:m>
                <a:endParaRPr 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defTabSz="540000" eaLnBrk="1" hangingPunct="1">
                  <a:buNone/>
                </a:pPr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snížení d → des jako v3 → m3</a:t>
                </a:r>
                <a:r>
                  <a:rPr 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;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𝟓</m:t>
                            </m:r>
                          </m:den>
                        </m:f>
                      </m:e>
                    </m:box>
                    <m:r>
                      <a:rPr lang="cs-CZ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cs-CZ" sz="2800" b="1" i="1">
                                <a:latin typeface="Cambria Math" panose="020405030504060302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 =</m:t>
                        </m:r>
                      </m:e>
                    </m:box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𝟐𝟒</m:t>
                        </m:r>
                      </m:num>
                      <m:den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800" b="0" i="0" smtClean="0">
                        <a:latin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defTabSz="540000" eaLnBrk="1" hangingPunct="1">
                  <a:buNone/>
                </a:pPr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 : cis : des : d      1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cs-CZ" sz="28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lang="cs-CZ" sz="2800" b="1" i="1" smtClean="0"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endParaRPr lang="cs-CZ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defTabSz="540000" eaLnBrk="1" hangingPunct="1">
                  <a:buNone/>
                </a:pPr>
                <a:endParaRPr lang="cs-CZ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3609528"/>
              </a:xfrm>
              <a:blipFill rotWithShape="0">
                <a:blip r:embed="rId2"/>
                <a:stretch>
                  <a:fillRect l="-1445" t="-18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536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cs-CZ" sz="5400" dirty="0" smtClean="0"/>
              <a:t>Děkuji za pozornost</a:t>
            </a:r>
            <a:endParaRPr lang="cs-CZ" sz="5400" dirty="0"/>
          </a:p>
        </p:txBody>
      </p:sp>
      <p:sp>
        <p:nvSpPr>
          <p:cNvPr id="12291" name="Zástupný symbol pro obsah 3"/>
          <p:cNvSpPr>
            <a:spLocks noGrp="1"/>
          </p:cNvSpPr>
          <p:nvPr>
            <p:ph sz="half" idx="2"/>
          </p:nvPr>
        </p:nvSpPr>
        <p:spPr>
          <a:xfrm>
            <a:off x="2951820" y="2348880"/>
            <a:ext cx="3240360" cy="403247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cs-CZ" altLang="cs-CZ" sz="30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endParaRPr lang="cs-CZ" altLang="cs-CZ" sz="30000" dirty="0" smtClean="0">
              <a:solidFill>
                <a:srgbClr val="FFFF00"/>
              </a:solidFill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611560" y="1124744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>
              <a:defRPr/>
            </a:pPr>
            <a:endParaRPr lang="cs-CZ" sz="5400" kern="0" dirty="0"/>
          </a:p>
        </p:txBody>
      </p:sp>
    </p:spTree>
    <p:extLst>
      <p:ext uri="{BB962C8B-B14F-4D97-AF65-F5344CB8AC3E}">
        <p14:creationId xmlns:p14="http://schemas.microsoft.com/office/powerpoint/2010/main" val="65201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Co nejstručněji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Bez ohledu na historii – </a:t>
            </a:r>
            <a:r>
              <a:rPr lang="cs-CZ" dirty="0" smtClean="0">
                <a:latin typeface="Arial Black" panose="020B0A04020102020204" pitchFamily="34" charset="0"/>
              </a:rPr>
              <a:t>rovnou k cíli!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8675306" y="6488668"/>
            <a:ext cx="44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6730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Základy z hudby: tón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9857" y="1772816"/>
            <a:ext cx="8248658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Hudba používá tóny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Jednoduchý tón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pravidelné kmitání.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Základní charakteristiky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tónu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None/>
            </a:pP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	výška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(frekvence </a:t>
            </a:r>
            <a:r>
              <a:rPr lang="cs-CZ" altLang="cs-CZ" sz="28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počet kmitů za 1 s)</a:t>
            </a:r>
            <a:endParaRPr lang="cs-CZ" altLang="cs-CZ" sz="28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délka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(doba trvání </a:t>
            </a:r>
            <a:r>
              <a:rPr lang="cs-CZ" altLang="cs-CZ" sz="28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t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hlasitost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(amplituda </a:t>
            </a:r>
            <a:r>
              <a:rPr lang="cs-CZ" altLang="cs-CZ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akust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tlaku </a:t>
            </a:r>
            <a:r>
              <a:rPr lang="cs-CZ" altLang="cs-CZ" sz="28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p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hladina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l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dB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barva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(spektrum čas. průběhu kmitů)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Dále zde jen výška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2" name="Obdélník 1"/>
          <p:cNvSpPr/>
          <p:nvPr/>
        </p:nvSpPr>
        <p:spPr>
          <a:xfrm>
            <a:off x="8720838" y="6510720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5" name="Obdélník 4"/>
          <p:cNvSpPr/>
          <p:nvPr/>
        </p:nvSpPr>
        <p:spPr>
          <a:xfrm>
            <a:off x="8140626" y="6532556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6" name="Obdélník 5"/>
          <p:cNvSpPr/>
          <p:nvPr/>
        </p:nvSpPr>
        <p:spPr>
          <a:xfrm>
            <a:off x="7812893" y="6532556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7" name="Obdélník 6"/>
          <p:cNvSpPr/>
          <p:nvPr/>
        </p:nvSpPr>
        <p:spPr>
          <a:xfrm>
            <a:off x="6802798" y="6531373"/>
            <a:ext cx="47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8" name="Obdélník 7"/>
          <p:cNvSpPr/>
          <p:nvPr/>
        </p:nvSpPr>
        <p:spPr>
          <a:xfrm>
            <a:off x="7488010" y="6531082"/>
            <a:ext cx="47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39496" y="6524257"/>
            <a:ext cx="47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10" name="Obdélník 9"/>
          <p:cNvSpPr/>
          <p:nvPr/>
        </p:nvSpPr>
        <p:spPr>
          <a:xfrm>
            <a:off x="8436639" y="6517507"/>
            <a:ext cx="47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pic>
        <p:nvPicPr>
          <p:cNvPr id="3" name="04- valci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37063" y="1783178"/>
            <a:ext cx="487363" cy="487363"/>
          </a:xfrm>
          <a:prstGeom prst="rect">
            <a:avLst/>
          </a:prstGeom>
        </p:spPr>
      </p:pic>
      <p:pic>
        <p:nvPicPr>
          <p:cNvPr id="4" name="04-to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51713" y="2780928"/>
            <a:ext cx="487363" cy="487363"/>
          </a:xfrm>
          <a:prstGeom prst="rect">
            <a:avLst/>
          </a:prstGeom>
        </p:spPr>
      </p:pic>
      <p:pic>
        <p:nvPicPr>
          <p:cNvPr id="11" name="04-b_de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45967" y="3396947"/>
            <a:ext cx="487363" cy="487363"/>
          </a:xfrm>
          <a:prstGeom prst="rect">
            <a:avLst/>
          </a:prstGeom>
        </p:spPr>
      </p:pic>
      <p:pic>
        <p:nvPicPr>
          <p:cNvPr id="12" name="04-delk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54080" y="3857492"/>
            <a:ext cx="487363" cy="487363"/>
          </a:xfrm>
          <a:prstGeom prst="rect">
            <a:avLst/>
          </a:prstGeom>
        </p:spPr>
      </p:pic>
      <p:pic>
        <p:nvPicPr>
          <p:cNvPr id="13" name="04-hlas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45966" y="4398490"/>
            <a:ext cx="487363" cy="487363"/>
          </a:xfrm>
          <a:prstGeom prst="rect">
            <a:avLst/>
          </a:prstGeom>
        </p:spPr>
      </p:pic>
      <p:pic>
        <p:nvPicPr>
          <p:cNvPr id="14" name="04-barv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53291" y="488585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776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36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8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24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5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28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53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28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51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84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Výška tónu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7744601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Výška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(frekvence = kmitočet;</a:t>
            </a:r>
            <a:b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počet kmitů za sekundu)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Komorní „a“: 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= 440 Hz, tedy 440 kmitů/s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Vysoký tón: vysoká frekvence (1 000 Hz)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Nízký tón: nízká frekvence (200 Hz)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Slyšitelnost: cca 20 Hz až 20 000 Hz (10 oktáv)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301100" y="63093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buNone/>
            </a:pPr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3" name="Obdélník 2"/>
          <p:cNvSpPr/>
          <p:nvPr/>
        </p:nvSpPr>
        <p:spPr>
          <a:xfrm>
            <a:off x="8301100" y="6309320"/>
            <a:ext cx="449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4" name="Obdélník 3"/>
          <p:cNvSpPr/>
          <p:nvPr/>
        </p:nvSpPr>
        <p:spPr>
          <a:xfrm>
            <a:off x="8076519" y="6292755"/>
            <a:ext cx="449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5" name="Obdélník 4"/>
          <p:cNvSpPr/>
          <p:nvPr/>
        </p:nvSpPr>
        <p:spPr>
          <a:xfrm>
            <a:off x="7739648" y="6276190"/>
            <a:ext cx="449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6" name="Obdélník 5"/>
          <p:cNvSpPr/>
          <p:nvPr/>
        </p:nvSpPr>
        <p:spPr>
          <a:xfrm>
            <a:off x="7398788" y="6292755"/>
            <a:ext cx="449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03266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9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- komorni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6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- 10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6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- 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6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rozs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Hudební interval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2348880"/>
            <a:ext cx="8424936" cy="410445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Dva tóny (dvě frekvence 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baseline="-25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1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, f</a:t>
            </a:r>
            <a:r>
              <a:rPr lang="cs-CZ" altLang="cs-CZ" sz="2800" baseline="-25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2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tvoří </a:t>
            </a:r>
            <a:r>
              <a:rPr lang="cs-CZ" altLang="cs-CZ" sz="28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interval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altLang="cs-CZ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cs-CZ" alt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melodický (po sobě)</a:t>
            </a:r>
          </a:p>
          <a:p>
            <a:pPr eaLnBrk="1" hangingPunct="1"/>
            <a:r>
              <a:rPr lang="cs-CZ" alt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harmonický (současně)</a:t>
            </a:r>
          </a:p>
          <a:p>
            <a:pPr eaLnBrk="1" hangingPunct="1">
              <a:buNone/>
            </a:pP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rozdíl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baseline="-25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1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 - f</a:t>
            </a:r>
            <a:r>
              <a:rPr lang="cs-CZ" altLang="cs-CZ" sz="2800" baseline="-25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2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(50 Hz) 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  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250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	    800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   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850 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Hz</a:t>
            </a:r>
          </a:p>
          <a:p>
            <a:pPr eaLnBrk="1" hangingPunct="1">
              <a:buNone/>
            </a:pP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poměr  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baseline="-25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1</a:t>
            </a:r>
            <a:r>
              <a:rPr lang="cs-CZ" altLang="cs-CZ" sz="2800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 : </a:t>
            </a:r>
            <a:r>
              <a:rPr lang="cs-CZ" altLang="cs-CZ" sz="2800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baseline="-25000" dirty="0">
                <a:latin typeface="Book Antiqua" panose="02040602050305030304" pitchFamily="18" charset="0"/>
                <a:cs typeface="Arial" panose="020B0604020202020204" pitchFamily="34" charset="0"/>
              </a:rPr>
              <a:t>2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(3:4)   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 Hz  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250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r>
              <a:rPr lang="cs-CZ" altLang="cs-CZ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	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    800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>
                <a:latin typeface="Arial Narrow" panose="020B0606020202030204" pitchFamily="34" charset="0"/>
                <a:cs typeface="Arial" panose="020B0604020202020204" pitchFamily="34" charset="0"/>
              </a:rPr>
              <a:t>Hz  </a:t>
            </a: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1000 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Hz</a:t>
            </a:r>
          </a:p>
          <a:p>
            <a:pPr eaLnBrk="1" hangingPunct="1">
              <a:buNone/>
            </a:pPr>
            <a:endParaRPr lang="cs-CZ" altLang="cs-CZ" sz="2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rozhoduje </a:t>
            </a:r>
            <a:r>
              <a:rPr lang="cs-CZ" altLang="cs-CZ" sz="2800" b="1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poměr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(podíl) </a:t>
            </a:r>
            <a:r>
              <a:rPr lang="cs-CZ" altLang="cs-CZ" sz="2800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frekvencí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melodický 3:4 nahoru, 4:3 dolů</a:t>
            </a:r>
            <a: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28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harmonický píšeme zpravidla 4:3</a:t>
            </a:r>
          </a:p>
        </p:txBody>
      </p:sp>
      <p:sp>
        <p:nvSpPr>
          <p:cNvPr id="7" name="Obdélník 6"/>
          <p:cNvSpPr/>
          <p:nvPr/>
        </p:nvSpPr>
        <p:spPr>
          <a:xfrm>
            <a:off x="8720838" y="6510720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8478002" y="6510720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8235166" y="6517346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pic>
        <p:nvPicPr>
          <p:cNvPr id="9" name="200 800 rozdi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45472" y="4021748"/>
            <a:ext cx="487363" cy="487363"/>
          </a:xfrm>
          <a:prstGeom prst="rect">
            <a:avLst/>
          </a:prstGeom>
        </p:spPr>
      </p:pic>
      <p:pic>
        <p:nvPicPr>
          <p:cNvPr id="13" name="200 800 pome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92726" y="6296397"/>
            <a:ext cx="487363" cy="487363"/>
          </a:xfrm>
          <a:prstGeom prst="rect">
            <a:avLst/>
          </a:prstGeom>
        </p:spPr>
      </p:pic>
      <p:sp>
        <p:nvSpPr>
          <p:cNvPr id="16" name="Obdélník 15"/>
          <p:cNvSpPr/>
          <p:nvPr/>
        </p:nvSpPr>
        <p:spPr>
          <a:xfrm>
            <a:off x="7895422" y="6517346"/>
            <a:ext cx="44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latin typeface="Brush Script Std" panose="03060802040607070404" pitchFamily="66" charset="0"/>
              </a:rPr>
              <a:t>M</a:t>
            </a:r>
          </a:p>
        </p:txBody>
      </p:sp>
      <p:pic>
        <p:nvPicPr>
          <p:cNvPr id="4" name="06 int.mel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45472" y="1313110"/>
            <a:ext cx="487362" cy="487363"/>
          </a:xfrm>
          <a:prstGeom prst="rect">
            <a:avLst/>
          </a:prstGeom>
        </p:spPr>
      </p:pic>
      <p:pic>
        <p:nvPicPr>
          <p:cNvPr id="5" name="06 int. har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53463" y="39624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7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38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5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92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52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6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1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200 800 podi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2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56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Prima  1 : 1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Tentýž tón (táž výška tónu)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a</a:t>
            </a:r>
          </a:p>
        </p:txBody>
      </p:sp>
      <p:pic>
        <p:nvPicPr>
          <p:cNvPr id="2" name="07 a-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91063" y="5499100"/>
            <a:ext cx="48736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Oktáva  2 : 1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Dvojnásobná frekvence („stejný tón“ A)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  55 Hz   A‘		55×	1	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0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110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		</a:t>
            </a:r>
            <a:r>
              <a:rPr lang="cs-CZ" altLang="cs-CZ" dirty="0">
                <a:latin typeface="Arial" panose="020B0604020202020204" pitchFamily="34" charset="0"/>
              </a:rPr>
              <a:t>	2	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1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220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			4</a:t>
            </a:r>
            <a:r>
              <a:rPr lang="cs-CZ" altLang="cs-CZ" dirty="0">
                <a:latin typeface="Arial" panose="020B0604020202020204" pitchFamily="34" charset="0"/>
              </a:rPr>
              <a:t>	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2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</a:t>
            </a:r>
            <a:r>
              <a:rPr lang="cs-CZ" altLang="cs-CZ" dirty="0" smtClean="0">
                <a:solidFill>
                  <a:srgbClr val="FF0000"/>
                </a:solidFill>
                <a:latin typeface="Arial" panose="020B0604020202020204" pitchFamily="34" charset="0"/>
              </a:rPr>
              <a:t>440 Hz  a‘			8	</a:t>
            </a: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3</a:t>
            </a:r>
            <a:endParaRPr lang="cs-CZ" altLang="cs-CZ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880 Hz  a“			16</a:t>
            </a:r>
            <a:r>
              <a:rPr lang="cs-CZ" altLang="cs-CZ" dirty="0">
                <a:latin typeface="Arial" panose="020B0604020202020204" pitchFamily="34" charset="0"/>
              </a:rPr>
              <a:t>	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4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1 760 Hz  a“‘	</a:t>
            </a:r>
            <a:r>
              <a:rPr lang="cs-CZ" altLang="cs-CZ" dirty="0">
                <a:latin typeface="Arial" panose="020B0604020202020204" pitchFamily="34" charset="0"/>
              </a:rPr>
              <a:t>		32	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5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3 520 Hz  a““		</a:t>
            </a:r>
            <a:r>
              <a:rPr lang="cs-CZ" altLang="cs-CZ" dirty="0">
                <a:latin typeface="Arial" panose="020B0604020202020204" pitchFamily="34" charset="0"/>
              </a:rPr>
              <a:t>	64	 </a:t>
            </a:r>
            <a:r>
              <a:rPr lang="cs-CZ" altLang="cs-CZ" dirty="0" smtClean="0">
                <a:latin typeface="Arial" panose="020B0604020202020204" pitchFamily="34" charset="0"/>
              </a:rPr>
              <a:t>2</a:t>
            </a:r>
            <a:r>
              <a:rPr lang="cs-CZ" altLang="cs-CZ" baseline="30000" dirty="0" smtClean="0">
                <a:latin typeface="Arial" panose="020B0604020202020204" pitchFamily="34" charset="0"/>
              </a:rPr>
              <a:t>6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36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Oktávy</a:t>
            </a:r>
            <a:endParaRPr lang="en-US" dirty="0" smtClean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33056"/>
            <a:ext cx="5715000" cy="828675"/>
          </a:xfrm>
          <a:prstGeom prst="rect">
            <a:avLst/>
          </a:prstGeom>
        </p:spPr>
      </p:pic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Dvojí význam:</a:t>
            </a:r>
            <a:endParaRPr lang="cs-CZ" altLang="cs-CZ" dirty="0" smtClean="0">
              <a:latin typeface="Arial" panose="020B0604020202020204" pitchFamily="34" charset="0"/>
            </a:endParaRPr>
          </a:p>
          <a:p>
            <a:pPr marL="514350" indent="-514350" defTabSz="792000" eaLnBrk="1" hangingPunct="1">
              <a:buFont typeface="+mj-lt"/>
              <a:buAutoNum type="arabicPeriod"/>
            </a:pPr>
            <a:r>
              <a:rPr lang="cs-CZ" altLang="cs-CZ" dirty="0" smtClean="0">
                <a:latin typeface="Arial" panose="020B0604020202020204" pitchFamily="34" charset="0"/>
              </a:rPr>
              <a:t>interval</a:t>
            </a:r>
          </a:p>
          <a:p>
            <a:pPr marL="514350" indent="-514350" defTabSz="792000" eaLnBrk="1" hangingPunct="1">
              <a:buFont typeface="+mj-lt"/>
              <a:buAutoNum type="arabicPeriod"/>
            </a:pPr>
            <a:r>
              <a:rPr lang="cs-CZ" altLang="cs-CZ" dirty="0" smtClean="0">
                <a:latin typeface="Arial" panose="020B0604020202020204" pitchFamily="34" charset="0"/>
              </a:rPr>
              <a:t>všechny tóny v rozsahu intervalu</a:t>
            </a:r>
          </a:p>
          <a:p>
            <a:pPr marL="0" indent="0"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Značení not (současné)</a:t>
            </a:r>
          </a:p>
          <a:p>
            <a:pPr marL="0" indent="0" defTabSz="792000" eaLnBrk="1" hangingPunct="1"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Klíč f (basový); g (houslový); c (violové)</a:t>
            </a:r>
            <a:endParaRPr lang="cs-CZ" altLang="cs-CZ" dirty="0" smtClean="0">
              <a:latin typeface="Arial" panose="020B0604020202020204" pitchFamily="34" charset="0"/>
            </a:endParaRPr>
          </a:p>
        </p:txBody>
      </p:sp>
      <p:pic>
        <p:nvPicPr>
          <p:cNvPr id="3" name="c-c'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7363" y="1988840"/>
            <a:ext cx="487363" cy="487363"/>
          </a:xfrm>
          <a:prstGeom prst="rect">
            <a:avLst/>
          </a:prstGeom>
        </p:spPr>
      </p:pic>
      <p:pic>
        <p:nvPicPr>
          <p:cNvPr id="4" name="C-dur rychl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7363" y="2708920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4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4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4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SAKURA2</Template>
  <TotalTime>9085</TotalTime>
  <Words>1226</Words>
  <Application>Microsoft Office PowerPoint</Application>
  <PresentationFormat>Předvádění na obrazovce (4:3)</PresentationFormat>
  <Paragraphs>567</Paragraphs>
  <Slides>28</Slides>
  <Notes>25</Notes>
  <HiddenSlides>0</HiddenSlides>
  <MMClips>17</MMClips>
  <ScaleCrop>false</ScaleCrop>
  <HeadingPairs>
    <vt:vector size="6" baseType="variant">
      <vt:variant>
        <vt:lpstr>Použitá písma</vt:lpstr>
      </vt:variant>
      <vt:variant>
        <vt:i4>15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44" baseType="lpstr">
      <vt:lpstr>Arial</vt:lpstr>
      <vt:lpstr>Arial Black</vt:lpstr>
      <vt:lpstr>Arial Narrow</vt:lpstr>
      <vt:lpstr>Book Antiqua</vt:lpstr>
      <vt:lpstr>Bookman Old Style</vt:lpstr>
      <vt:lpstr>Brush Script Std</vt:lpstr>
      <vt:lpstr>Calibri</vt:lpstr>
      <vt:lpstr>Cambria Math</vt:lpstr>
      <vt:lpstr>Maestro</vt:lpstr>
      <vt:lpstr>Maestro Wide</vt:lpstr>
      <vt:lpstr>Old English Text MT</vt:lpstr>
      <vt:lpstr>PMingLiU</vt:lpstr>
      <vt:lpstr>Symbol</vt:lpstr>
      <vt:lpstr>Times New Roman</vt:lpstr>
      <vt:lpstr>Wingdings</vt:lpstr>
      <vt:lpstr>sakura2</vt:lpstr>
      <vt:lpstr>Hudba ušima fyziky</vt:lpstr>
      <vt:lpstr>Prezentace aplikace PowerPoint</vt:lpstr>
      <vt:lpstr>Co nejstručněji </vt:lpstr>
      <vt:lpstr>Základy z hudby: tón</vt:lpstr>
      <vt:lpstr>Výška tónu</vt:lpstr>
      <vt:lpstr>Hudební interval</vt:lpstr>
      <vt:lpstr>Prima  1 : 1</vt:lpstr>
      <vt:lpstr>Oktáva  2 : 1</vt:lpstr>
      <vt:lpstr>Oktávy</vt:lpstr>
      <vt:lpstr>Vyšší harmonické</vt:lpstr>
      <vt:lpstr>Tónika, dominanta, subdominanta</vt:lpstr>
      <vt:lpstr>Bílé klávesy</vt:lpstr>
      <vt:lpstr>Diatonická stupnice: problém </vt:lpstr>
      <vt:lpstr>Chromatické stupnice</vt:lpstr>
      <vt:lpstr>Prezentace aplikace PowerPoint</vt:lpstr>
      <vt:lpstr>Děkuji za pozornost</vt:lpstr>
      <vt:lpstr>Názvy not</vt:lpstr>
      <vt:lpstr>Názvy not: změny</vt:lpstr>
      <vt:lpstr>Solmizace</vt:lpstr>
      <vt:lpstr>c-d-e vs. do-re-mi</vt:lpstr>
      <vt:lpstr>Názvy intervalů</vt:lpstr>
      <vt:lpstr>Vsuvka: proč „oktáva“?</vt:lpstr>
      <vt:lpstr>Chromatické stupnice</vt:lpstr>
      <vt:lpstr>Pythagoras 582-500 B.C. (žádné akordy!)</vt:lpstr>
      <vt:lpstr>Pythagorejský kruh nahoru</vt:lpstr>
      <vt:lpstr>Přirozená ladění</vt:lpstr>
      <vt:lpstr>Aristoxenovo ladění</vt:lpstr>
      <vt:lpstr>Děkuji za pozornost</vt:lpstr>
    </vt:vector>
  </TitlesOfParts>
  <Company>MFF 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Obdrzalek</dc:creator>
  <cp:lastModifiedBy>Jenda</cp:lastModifiedBy>
  <cp:revision>451</cp:revision>
  <dcterms:created xsi:type="dcterms:W3CDTF">2012-11-04T18:18:22Z</dcterms:created>
  <dcterms:modified xsi:type="dcterms:W3CDTF">2021-05-24T10:42:52Z</dcterms:modified>
</cp:coreProperties>
</file>