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0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98" r:id="rId3"/>
    <p:sldId id="349" r:id="rId4"/>
    <p:sldId id="350" r:id="rId5"/>
    <p:sldId id="339" r:id="rId6"/>
    <p:sldId id="394" r:id="rId7"/>
    <p:sldId id="397" r:id="rId8"/>
    <p:sldId id="396" r:id="rId9"/>
    <p:sldId id="362" r:id="rId10"/>
    <p:sldId id="359" r:id="rId11"/>
    <p:sldId id="366" r:id="rId12"/>
    <p:sldId id="260" r:id="rId13"/>
    <p:sldId id="322" r:id="rId14"/>
    <p:sldId id="323" r:id="rId15"/>
    <p:sldId id="324" r:id="rId16"/>
    <p:sldId id="265" r:id="rId17"/>
    <p:sldId id="389" r:id="rId18"/>
    <p:sldId id="390" r:id="rId19"/>
    <p:sldId id="393" r:id="rId20"/>
    <p:sldId id="391" r:id="rId21"/>
    <p:sldId id="346" r:id="rId22"/>
    <p:sldId id="399" r:id="rId23"/>
    <p:sldId id="313" r:id="rId24"/>
    <p:sldId id="302" r:id="rId25"/>
    <p:sldId id="38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tap" initials="o" lastIdx="2" clrIdx="0">
    <p:extLst>
      <p:ext uri="{19B8F6BF-5375-455C-9EA6-DF929625EA0E}">
        <p15:presenceInfo xmlns:p15="http://schemas.microsoft.com/office/powerpoint/2012/main" userId="e3632dfd0cfccbb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FF"/>
    <a:srgbClr val="22603B"/>
    <a:srgbClr val="FFFFFF"/>
    <a:srgbClr val="3C3C3C"/>
    <a:srgbClr val="E888EA"/>
    <a:srgbClr val="D5B8EA"/>
    <a:srgbClr val="FF9999"/>
    <a:srgbClr val="CC0000"/>
    <a:srgbClr val="FFCCCC"/>
    <a:srgbClr val="1F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3" autoAdjust="0"/>
    <p:restoredTop sz="80164" autoAdjust="0"/>
  </p:normalViewPr>
  <p:slideViewPr>
    <p:cSldViewPr>
      <p:cViewPr varScale="1">
        <p:scale>
          <a:sx n="92" d="100"/>
          <a:sy n="92" d="100"/>
        </p:scale>
        <p:origin x="1133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3754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3T14:19:17.178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97020D-96C3-4DB3-A791-EDB9E1D4FD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04F0C-816E-4517-B018-F2E6B15424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65885-A0DE-4641-9C64-963A0BA1FA9B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9BA74F3-FABC-4A0D-87AF-BDE0F4B2B3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4B5A53F-C4E1-4567-9BA1-06CAD7F2B4A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C2E57-4283-429A-8825-512E2F1A92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236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819A-D02F-461D-90B6-0269118EFBD9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86B78-405E-47B2-AB7A-3AB03F9471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287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%C5%98e%C4%8Dtina" TargetMode="External"/><Relationship Id="rId7" Type="http://schemas.openxmlformats.org/officeDocument/2006/relationships/hyperlink" Target="https://cs.wikipedia.org/wiki/Io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s.wikipedia.org/wiki/Deformace" TargetMode="External"/><Relationship Id="rId5" Type="http://schemas.openxmlformats.org/officeDocument/2006/relationships/hyperlink" Target="https://cs.wikipedia.org/wiki/Elektrick%C3%A9_nap%C4%9Bt%C3%AD" TargetMode="External"/><Relationship Id="rId4" Type="http://schemas.openxmlformats.org/officeDocument/2006/relationships/hyperlink" Target="https://cs.wikipedia.org/wiki/Krystal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Hned</a:t>
            </a:r>
            <a:r>
              <a:rPr lang="cs-CZ" baseline="0" dirty="0"/>
              <a:t> na úvod podotknu, že se nebudeme zabývat chytrými spotřebiči, které se skládají z více než jedné součástky, ale budeme mluvit pouze o samotném materiálu, o kusu hmoty, o látce, a jak si dokáže poradit se změnou okolních podmínek i bez mačkacích knoflíků.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477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/>
              <a:t>Piezoelektrický jev</a:t>
            </a:r>
            <a:r>
              <a:rPr lang="cs-CZ" dirty="0"/>
              <a:t> (z </a:t>
            </a:r>
            <a:r>
              <a:rPr lang="cs-CZ" dirty="0">
                <a:hlinkClick r:id="rId3" tooltip="Řečtina"/>
              </a:rPr>
              <a:t>řeckého</a:t>
            </a:r>
            <a:r>
              <a:rPr lang="cs-CZ" dirty="0"/>
              <a:t> </a:t>
            </a:r>
            <a:r>
              <a:rPr lang="cs-CZ" i="1" dirty="0" err="1"/>
              <a:t>piezein</a:t>
            </a:r>
            <a:r>
              <a:rPr lang="cs-CZ" dirty="0"/>
              <a:t> (</a:t>
            </a:r>
            <a:r>
              <a:rPr lang="el-GR" dirty="0"/>
              <a:t>πιέζειν) – </a:t>
            </a:r>
            <a:r>
              <a:rPr lang="cs-CZ" i="1" dirty="0"/>
              <a:t>tlačit</a:t>
            </a:r>
            <a:r>
              <a:rPr lang="cs-CZ" dirty="0"/>
              <a:t>) je schopnost </a:t>
            </a:r>
            <a:r>
              <a:rPr lang="cs-CZ" dirty="0">
                <a:hlinkClick r:id="rId4" tooltip="Krystal"/>
              </a:rPr>
              <a:t>krystalu</a:t>
            </a:r>
            <a:r>
              <a:rPr lang="cs-CZ" dirty="0"/>
              <a:t> generovat </a:t>
            </a:r>
            <a:r>
              <a:rPr lang="cs-CZ" dirty="0">
                <a:hlinkClick r:id="rId5" tooltip="Elektrické napětí"/>
              </a:rPr>
              <a:t>elektrické napětí</a:t>
            </a:r>
            <a:r>
              <a:rPr lang="cs-CZ" dirty="0"/>
              <a:t> při jeho </a:t>
            </a:r>
            <a:r>
              <a:rPr lang="cs-CZ" dirty="0">
                <a:hlinkClick r:id="rId6" tooltip="Deformace"/>
              </a:rPr>
              <a:t>deformování</a:t>
            </a:r>
            <a:r>
              <a:rPr lang="cs-CZ" dirty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Jev lze vysvětlit mikroskopicky: Deformací se </a:t>
            </a:r>
            <a:r>
              <a:rPr lang="cs-CZ" dirty="0">
                <a:hlinkClick r:id="rId7" tooltip="Ion"/>
              </a:rPr>
              <a:t>ionty</a:t>
            </a:r>
            <a:r>
              <a:rPr lang="cs-CZ" dirty="0"/>
              <a:t> opačných nábojů posunou v krystalové mřížce tak, že elektrická těžiště záporných a kladných iontů, která se v nezdeformovaném krystalu nacházejí ve stejném bodě, se od sebe vzdálí. Na určitých plochách krystalu se objeví elektrický náboj. </a:t>
            </a:r>
          </a:p>
          <a:p>
            <a:r>
              <a:rPr lang="cs-CZ" dirty="0"/>
              <a:t> </a:t>
            </a:r>
          </a:p>
          <a:p>
            <a:r>
              <a:rPr lang="cs-CZ" dirty="0"/>
              <a:t>Právě tento princip </a:t>
            </a:r>
            <a:r>
              <a:rPr lang="cs-CZ" dirty="0" err="1"/>
              <a:t>latky</a:t>
            </a:r>
            <a:r>
              <a:rPr lang="cs-CZ" dirty="0"/>
              <a:t> z</a:t>
            </a:r>
            <a:r>
              <a:rPr lang="cs-CZ" baseline="0" dirty="0"/>
              <a:t> nesymetricky </a:t>
            </a:r>
            <a:r>
              <a:rPr lang="cs-CZ" baseline="0" dirty="0" err="1"/>
              <a:t>rozloženym</a:t>
            </a:r>
            <a:r>
              <a:rPr lang="cs-CZ" baseline="0" dirty="0"/>
              <a:t> el. </a:t>
            </a:r>
            <a:r>
              <a:rPr lang="cs-CZ" baseline="0" dirty="0" err="1"/>
              <a:t>Nabojem</a:t>
            </a:r>
            <a:r>
              <a:rPr lang="cs-CZ" baseline="0" dirty="0"/>
              <a:t> je </a:t>
            </a:r>
            <a:r>
              <a:rPr lang="cs-CZ" baseline="0" dirty="0" err="1"/>
              <a:t>vyuzivan</a:t>
            </a:r>
            <a:r>
              <a:rPr lang="cs-CZ" baseline="0" dirty="0"/>
              <a:t> v </a:t>
            </a:r>
            <a:r>
              <a:rPr lang="cs-CZ" baseline="0" dirty="0" err="1"/>
              <a:t>ruznych</a:t>
            </a:r>
            <a:r>
              <a:rPr lang="cs-CZ" baseline="0" dirty="0"/>
              <a:t> </a:t>
            </a:r>
            <a:r>
              <a:rPr lang="cs-CZ" baseline="0" dirty="0" err="1"/>
              <a:t>masažnich</a:t>
            </a:r>
            <a:r>
              <a:rPr lang="cs-CZ" baseline="0" dirty="0"/>
              <a:t> </a:t>
            </a:r>
            <a:r>
              <a:rPr lang="cs-CZ" baseline="0" dirty="0" err="1"/>
              <a:t>metodach</a:t>
            </a:r>
            <a:r>
              <a:rPr lang="cs-CZ" baseline="0" dirty="0"/>
              <a:t> a </a:t>
            </a:r>
            <a:r>
              <a:rPr lang="cs-CZ" baseline="0" dirty="0" err="1"/>
              <a:t>zvlast</a:t>
            </a:r>
            <a:r>
              <a:rPr lang="cs-CZ" baseline="0" dirty="0"/>
              <a:t> v </a:t>
            </a:r>
            <a:r>
              <a:rPr lang="cs-CZ" baseline="0" dirty="0" err="1"/>
              <a:t>akupresure</a:t>
            </a:r>
            <a:r>
              <a:rPr lang="cs-CZ" baseline="0" dirty="0"/>
              <a:t> a </a:t>
            </a:r>
            <a:r>
              <a:rPr lang="cs-CZ" baseline="0" dirty="0" err="1"/>
              <a:t>reflexoterapii</a:t>
            </a:r>
            <a:r>
              <a:rPr lang="cs-CZ" baseline="0" dirty="0"/>
              <a:t> protože je to </a:t>
            </a:r>
            <a:r>
              <a:rPr lang="cs-CZ" baseline="0" dirty="0" err="1"/>
              <a:t>zasadni</a:t>
            </a:r>
            <a:r>
              <a:rPr lang="cs-CZ" baseline="0" dirty="0"/>
              <a:t> princip </a:t>
            </a:r>
            <a:r>
              <a:rPr lang="cs-CZ" baseline="0" dirty="0" err="1"/>
              <a:t>nasich</a:t>
            </a:r>
            <a:r>
              <a:rPr lang="cs-CZ" baseline="0" dirty="0"/>
              <a:t> svalu.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8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Turmalin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7109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MĚNICI</a:t>
            </a:r>
            <a:r>
              <a:rPr lang="cs-CZ" baseline="0" dirty="0"/>
              <a:t> HRNEC</a:t>
            </a:r>
          </a:p>
          <a:p>
            <a:r>
              <a:rPr lang="cs-CZ" baseline="0" dirty="0"/>
              <a:t>Pokud se do hrnce nalije horka voda nastane jeho ohřev, což je vratná reakce protože za </a:t>
            </a:r>
            <a:r>
              <a:rPr lang="cs-CZ" baseline="0" dirty="0" err="1"/>
              <a:t>nejakou</a:t>
            </a:r>
            <a:r>
              <a:rPr lang="cs-CZ" baseline="0" dirty="0"/>
              <a:t> dobu vystydne, teda přijme teplotu svého okolí, čili se mu přizpůsobí, ale pro </a:t>
            </a:r>
            <a:r>
              <a:rPr lang="cs-CZ" baseline="0" dirty="0" err="1"/>
              <a:t>nas</a:t>
            </a:r>
            <a:r>
              <a:rPr lang="cs-CZ" baseline="0" dirty="0"/>
              <a:t> to </a:t>
            </a:r>
            <a:r>
              <a:rPr lang="cs-CZ" baseline="0" dirty="0" err="1"/>
              <a:t>neni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a </a:t>
            </a:r>
            <a:r>
              <a:rPr lang="cs-CZ" baseline="0" dirty="0" err="1"/>
              <a:t>nezda</a:t>
            </a:r>
            <a:r>
              <a:rPr lang="cs-CZ" baseline="0" dirty="0"/>
              <a:t> byt chytré. Ale co se </a:t>
            </a:r>
            <a:r>
              <a:rPr lang="cs-CZ" baseline="0" dirty="0" err="1"/>
              <a:t>nam</a:t>
            </a:r>
            <a:r>
              <a:rPr lang="cs-CZ" baseline="0" dirty="0"/>
              <a:t> zdá byt zvláštní, nebo </a:t>
            </a:r>
            <a:r>
              <a:rPr lang="cs-CZ" baseline="0" dirty="0" err="1"/>
              <a:t>apon</a:t>
            </a:r>
            <a:r>
              <a:rPr lang="cs-CZ" baseline="0" dirty="0"/>
              <a:t> </a:t>
            </a:r>
            <a:r>
              <a:rPr lang="cs-CZ" baseline="0" dirty="0" err="1"/>
              <a:t>zajimave</a:t>
            </a:r>
            <a:r>
              <a:rPr lang="cs-CZ" baseline="0" dirty="0"/>
              <a:t>, že se hrnec změní barvu, a </a:t>
            </a:r>
            <a:r>
              <a:rPr lang="cs-CZ" baseline="0" dirty="0" err="1"/>
              <a:t>ukaže</a:t>
            </a:r>
            <a:r>
              <a:rPr lang="cs-CZ" baseline="0" dirty="0"/>
              <a:t> </a:t>
            </a:r>
            <a:r>
              <a:rPr lang="cs-CZ" baseline="0" dirty="0" err="1"/>
              <a:t>nejaký</a:t>
            </a:r>
            <a:r>
              <a:rPr lang="cs-CZ" baseline="0" dirty="0"/>
              <a:t> </a:t>
            </a:r>
            <a:r>
              <a:rPr lang="cs-CZ" baseline="0" dirty="0" err="1"/>
              <a:t>obrazek</a:t>
            </a:r>
            <a:r>
              <a:rPr lang="cs-CZ" baseline="0" dirty="0"/>
              <a:t>, což je </a:t>
            </a:r>
            <a:r>
              <a:rPr lang="cs-CZ" baseline="0" dirty="0" err="1"/>
              <a:t>ted´hodně</a:t>
            </a:r>
            <a:r>
              <a:rPr lang="cs-CZ" baseline="0" dirty="0"/>
              <a:t> pop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531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err="1"/>
              <a:t>Muze</a:t>
            </a:r>
            <a:r>
              <a:rPr lang="cs-CZ" dirty="0"/>
              <a:t> byt </a:t>
            </a:r>
            <a:r>
              <a:rPr lang="cs-CZ" dirty="0" err="1"/>
              <a:t>vyuzit</a:t>
            </a:r>
            <a:r>
              <a:rPr lang="cs-CZ" dirty="0"/>
              <a:t> i   pro </a:t>
            </a:r>
            <a:r>
              <a:rPr lang="cs-CZ" dirty="0" err="1"/>
              <a:t>takove</a:t>
            </a:r>
            <a:r>
              <a:rPr lang="cs-CZ" dirty="0"/>
              <a:t> </a:t>
            </a:r>
            <a:r>
              <a:rPr lang="cs-CZ" dirty="0" err="1"/>
              <a:t>uchylky</a:t>
            </a:r>
            <a:r>
              <a:rPr lang="cs-CZ" dirty="0"/>
              <a:t>, jako barva nehtu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272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Ja</a:t>
            </a:r>
            <a:r>
              <a:rPr lang="cs-CZ" dirty="0"/>
              <a:t> si </a:t>
            </a:r>
            <a:r>
              <a:rPr lang="cs-CZ" dirty="0" err="1"/>
              <a:t>myslim</a:t>
            </a:r>
            <a:r>
              <a:rPr lang="cs-CZ" dirty="0"/>
              <a:t>, že stoji za to si uvědomit že na  </a:t>
            </a:r>
            <a:r>
              <a:rPr lang="cs-CZ" dirty="0" err="1"/>
              <a:t>rozdil</a:t>
            </a:r>
            <a:r>
              <a:rPr lang="cs-CZ" dirty="0"/>
              <a:t> od </a:t>
            </a:r>
            <a:r>
              <a:rPr lang="cs-CZ" dirty="0" err="1"/>
              <a:t>nežive</a:t>
            </a:r>
            <a:r>
              <a:rPr lang="cs-CZ" dirty="0"/>
              <a:t> </a:t>
            </a:r>
            <a:r>
              <a:rPr lang="cs-CZ" dirty="0" err="1"/>
              <a:t>přirody</a:t>
            </a:r>
            <a:r>
              <a:rPr lang="cs-CZ" dirty="0"/>
              <a:t>, o které dnes </a:t>
            </a:r>
            <a:r>
              <a:rPr lang="cs-CZ" dirty="0" err="1"/>
              <a:t>povidame</a:t>
            </a:r>
            <a:r>
              <a:rPr lang="cs-CZ" dirty="0"/>
              <a:t>, a kterou se </a:t>
            </a:r>
            <a:r>
              <a:rPr lang="cs-CZ" dirty="0" err="1"/>
              <a:t>zabyva</a:t>
            </a:r>
            <a:r>
              <a:rPr lang="cs-CZ" dirty="0"/>
              <a:t> fyzika, živa příroda je o mnoho chytřejší a složitější, a tam ta kombinace takzvaných chytrých jevů je skutečně neomezena jako třeba u tohoto chameleona. A </a:t>
            </a:r>
            <a:r>
              <a:rPr lang="cs-CZ" dirty="0" err="1"/>
              <a:t>duvodem</a:t>
            </a:r>
            <a:r>
              <a:rPr lang="cs-CZ" baseline="0" dirty="0"/>
              <a:t> k tomu proč se zde zmiňuji o živé </a:t>
            </a:r>
            <a:r>
              <a:rPr lang="cs-CZ" baseline="0" dirty="0" err="1"/>
              <a:t>přirodě</a:t>
            </a:r>
            <a:r>
              <a:rPr lang="cs-CZ" baseline="0" dirty="0"/>
              <a:t> </a:t>
            </a:r>
            <a:r>
              <a:rPr lang="cs-CZ" baseline="0" dirty="0" err="1"/>
              <a:t>ja</a:t>
            </a:r>
            <a:r>
              <a:rPr lang="cs-CZ" baseline="0" dirty="0"/>
              <a:t> to že hnací sila </a:t>
            </a:r>
            <a:r>
              <a:rPr lang="cs-CZ" baseline="0" dirty="0" err="1"/>
              <a:t>vyvéje</a:t>
            </a:r>
            <a:r>
              <a:rPr lang="cs-CZ" baseline="0" dirty="0"/>
              <a:t> těchto jevu je snaha přizpůsobit  se </a:t>
            </a:r>
            <a:r>
              <a:rPr lang="cs-CZ" baseline="0" dirty="0" err="1"/>
              <a:t>okoli</a:t>
            </a:r>
            <a:r>
              <a:rPr lang="cs-CZ" baseline="0" dirty="0"/>
              <a:t>, využit okolní </a:t>
            </a:r>
            <a:r>
              <a:rPr lang="cs-CZ" baseline="0" dirty="0" err="1"/>
              <a:t>změný</a:t>
            </a:r>
            <a:r>
              <a:rPr lang="cs-CZ" baseline="0" dirty="0"/>
              <a:t> ve svůj </a:t>
            </a:r>
            <a:r>
              <a:rPr lang="cs-CZ" baseline="0" dirty="0" err="1"/>
              <a:t>prospech</a:t>
            </a:r>
            <a:r>
              <a:rPr lang="cs-CZ" baseline="0" dirty="0"/>
              <a:t> nebo </a:t>
            </a:r>
            <a:r>
              <a:rPr lang="cs-CZ" baseline="0" dirty="0" err="1"/>
              <a:t>aspon</a:t>
            </a:r>
            <a:r>
              <a:rPr lang="cs-CZ" baseline="0" dirty="0"/>
              <a:t> pro </a:t>
            </a:r>
            <a:r>
              <a:rPr lang="cs-CZ" baseline="0" dirty="0" err="1"/>
              <a:t>zachranu</a:t>
            </a:r>
            <a:r>
              <a:rPr lang="cs-CZ" baseline="0" dirty="0"/>
              <a:t>. 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86B78-405E-47B2-AB7A-3AB03F94713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85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EF3AEFB-F3E4-44B2-B1BB-1C61AC2F8F26}" type="datetimeFigureOut">
              <a:rPr lang="cs-CZ" smtClean="0"/>
              <a:t>05.05.2021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B44200E-5A7A-4A8C-80B3-0C9D4146B260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ature.com/articles/srep31110#auth-6" TargetMode="External"/><Relationship Id="rId3" Type="http://schemas.openxmlformats.org/officeDocument/2006/relationships/hyperlink" Target="https://www.nature.com/articles/srep31110#auth-1" TargetMode="External"/><Relationship Id="rId7" Type="http://schemas.openxmlformats.org/officeDocument/2006/relationships/hyperlink" Target="https://www.nature.com/articles/srep31110#auth-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ture.com/articles/srep31110#auth-4" TargetMode="External"/><Relationship Id="rId5" Type="http://schemas.openxmlformats.org/officeDocument/2006/relationships/hyperlink" Target="https://www.nature.com/articles/srep31110#auth-3" TargetMode="External"/><Relationship Id="rId4" Type="http://schemas.openxmlformats.org/officeDocument/2006/relationships/hyperlink" Target="https://www.nature.com/articles/srep31110#auth-2" TargetMode="External"/><Relationship Id="rId9" Type="http://schemas.openxmlformats.org/officeDocument/2006/relationships/hyperlink" Target="https://www.nature.com/articles/srep31110.ri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www.nrel.gov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9.jfif"/><Relationship Id="rId2" Type="http://schemas.openxmlformats.org/officeDocument/2006/relationships/hyperlink" Target="https://www.ferpotravin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hyperlink" Target="https://efsa.on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21894"/>
            <a:ext cx="4521480" cy="854690"/>
          </a:xfrm>
        </p:spPr>
        <p:txBody>
          <a:bodyPr>
            <a:noAutofit/>
          </a:bodyPr>
          <a:lstStyle/>
          <a:p>
            <a:r>
              <a:rPr lang="cs-CZ" sz="3600" i="0" dirty="0">
                <a:latin typeface="Arial" panose="020B0604020202020204" pitchFamily="34" charset="0"/>
                <a:cs typeface="Arial" panose="020B0604020202020204" pitchFamily="34" charset="0"/>
              </a:rPr>
              <a:t>Táňa </a:t>
            </a:r>
            <a:r>
              <a:rPr lang="cs-CZ" sz="3600" i="0" dirty="0" err="1">
                <a:latin typeface="Arial" panose="020B0604020202020204" pitchFamily="34" charset="0"/>
                <a:cs typeface="Arial" panose="020B0604020202020204" pitchFamily="34" charset="0"/>
              </a:rPr>
              <a:t>Ostapčuk</a:t>
            </a:r>
            <a:endParaRPr lang="cs-CZ" sz="36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35004"/>
            <a:ext cx="7056784" cy="972649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cs-CZ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HYTRÉ   MATERIÁLY</a:t>
            </a:r>
            <a:endParaRPr lang="cs-CZ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</p:txBody>
      </p:sp>
      <p:pic>
        <p:nvPicPr>
          <p:cNvPr id="6" name="Picture 5" descr="C:\Users\Tinka\Desktop\logo_puvodni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45224"/>
            <a:ext cx="1404632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893610"/>
            <a:ext cx="2895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ODD</a:t>
            </a:r>
            <a:r>
              <a:rPr lang="cs-CZ" sz="2000" b="1" dirty="0"/>
              <a:t>Ě</a:t>
            </a:r>
            <a:r>
              <a:rPr lang="en-GB" sz="2000" b="1" dirty="0"/>
              <a:t>LEN</a:t>
            </a:r>
            <a:r>
              <a:rPr lang="cs-CZ" sz="2000" b="1" dirty="0"/>
              <a:t>Í </a:t>
            </a:r>
            <a:r>
              <a:rPr lang="en-GB" sz="2000" b="1" dirty="0"/>
              <a:t> </a:t>
            </a:r>
            <a:r>
              <a:rPr lang="cs-CZ" sz="2000" b="1" dirty="0"/>
              <a:t>D</a:t>
            </a:r>
            <a:r>
              <a:rPr lang="en-GB" sz="2000" b="1" dirty="0"/>
              <a:t>IELEKTRIK</a:t>
            </a:r>
            <a:endParaRPr lang="cs-CZ" sz="2000" b="1" dirty="0"/>
          </a:p>
        </p:txBody>
      </p:sp>
      <p:pic>
        <p:nvPicPr>
          <p:cNvPr id="1026" name="Picture 2" descr="https://www.fzu.cz/sites/default/files/FZU-L-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5724525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357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031" y="4880429"/>
            <a:ext cx="5183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SMPs-Shape-memory polymers</a:t>
            </a:r>
          </a:p>
          <a:p>
            <a:r>
              <a:rPr lang="en-GB" sz="2800" b="1" dirty="0">
                <a:solidFill>
                  <a:srgbClr val="FFFF00"/>
                </a:solidFill>
              </a:rPr>
              <a:t>SCPs- Shape-changing polymers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312" y="1679764"/>
            <a:ext cx="2231701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FOTO</a:t>
            </a:r>
            <a:r>
              <a:rPr lang="cs-CZ" sz="28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 (UV)</a:t>
            </a:r>
          </a:p>
          <a:p>
            <a:r>
              <a:rPr lang="cs-CZ" sz="2800" b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800" b="1" dirty="0">
                <a:solidFill>
                  <a:srgbClr val="FFC000"/>
                </a:solidFill>
              </a:rPr>
              <a:t>MAGNETO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TERMO</a:t>
            </a:r>
          </a:p>
          <a:p>
            <a:r>
              <a:rPr lang="cs-CZ" sz="2800" b="1" dirty="0">
                <a:solidFill>
                  <a:srgbClr val="92D050"/>
                </a:solidFill>
              </a:rPr>
              <a:t>pH</a:t>
            </a:r>
          </a:p>
          <a:p>
            <a:r>
              <a:rPr lang="cs-CZ" sz="2800" b="1" dirty="0">
                <a:solidFill>
                  <a:srgbClr val="00B0F0"/>
                </a:solidFill>
              </a:rPr>
              <a:t>Vlhkost</a:t>
            </a:r>
          </a:p>
          <a:p>
            <a:r>
              <a:rPr lang="cs-CZ" sz="2800" b="1" dirty="0"/>
              <a:t>rozpouštědlo</a:t>
            </a:r>
            <a:endParaRPr lang="cs-CZ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3281898" y="1484784"/>
            <a:ext cx="708403" cy="3168352"/>
          </a:xfrm>
          <a:prstGeom prst="rightBrace">
            <a:avLst>
              <a:gd name="adj1" fmla="val 8333"/>
              <a:gd name="adj2" fmla="val 50925"/>
            </a:avLst>
          </a:prstGeom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Box 7"/>
          <p:cNvSpPr txBox="1"/>
          <p:nvPr/>
        </p:nvSpPr>
        <p:spPr>
          <a:xfrm>
            <a:off x="4280593" y="2326095"/>
            <a:ext cx="4044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/>
              <a:t>Vratná změna TVARU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688" y="5842424"/>
            <a:ext cx="84189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SMA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Shape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memory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</a:t>
            </a:r>
            <a:r>
              <a:rPr lang="cs-CZ" sz="3200" b="1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alloys</a:t>
            </a:r>
            <a:r>
              <a:rPr lang="cs-CZ" sz="3200" b="1" dirty="0">
                <a:solidFill>
                  <a:schemeClr val="bg2">
                    <a:lumMod val="10000"/>
                    <a:lumOff val="90000"/>
                  </a:schemeClr>
                </a:solidFill>
              </a:rPr>
              <a:t>  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kovové slitiny (</a:t>
            </a:r>
            <a:r>
              <a:rPr lang="cs-CZ" sz="3200" dirty="0" err="1">
                <a:solidFill>
                  <a:schemeClr val="bg2">
                    <a:lumMod val="10000"/>
                    <a:lumOff val="90000"/>
                  </a:schemeClr>
                </a:solidFill>
              </a:rPr>
              <a:t>NiTi</a:t>
            </a:r>
            <a:r>
              <a:rPr lang="cs-CZ" sz="3200" dirty="0">
                <a:solidFill>
                  <a:schemeClr val="bg2">
                    <a:lumMod val="10000"/>
                    <a:lumOff val="90000"/>
                  </a:schemeClr>
                </a:solidFill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41144" y="2910439"/>
            <a:ext cx="4514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>
                <a:solidFill>
                  <a:srgbClr val="FFFF00"/>
                </a:solidFill>
              </a:rPr>
              <a:t>(efekt  tvarové paměti)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772" y="188640"/>
            <a:ext cx="5732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err="1">
                <a:solidFill>
                  <a:srgbClr val="FFCCCC"/>
                </a:solidFill>
              </a:rPr>
              <a:t>Shape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memory</a:t>
            </a:r>
            <a:r>
              <a:rPr lang="cs-CZ" sz="4000" b="1" dirty="0">
                <a:solidFill>
                  <a:srgbClr val="FFCCCC"/>
                </a:solidFill>
              </a:rPr>
              <a:t> </a:t>
            </a:r>
            <a:r>
              <a:rPr lang="cs-CZ" sz="4000" b="1" dirty="0" err="1">
                <a:solidFill>
                  <a:srgbClr val="FFCCCC"/>
                </a:solidFill>
              </a:rPr>
              <a:t>materials</a:t>
            </a:r>
            <a:endParaRPr lang="cs-CZ" sz="4000" b="1" dirty="0">
              <a:solidFill>
                <a:srgbClr val="FFCC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4604" y="836712"/>
            <a:ext cx="5542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MATERIÁLY S TVAROVOU PAMĚTI</a:t>
            </a:r>
          </a:p>
        </p:txBody>
      </p:sp>
    </p:spTree>
    <p:extLst>
      <p:ext uri="{BB962C8B-B14F-4D97-AF65-F5344CB8AC3E}">
        <p14:creationId xmlns:p14="http://schemas.microsoft.com/office/powerpoint/2010/main" val="3877271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ig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530" y="548680"/>
            <a:ext cx="6825470" cy="595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504" y="116632"/>
            <a:ext cx="2286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Multimaterial</a:t>
            </a:r>
            <a:r>
              <a:rPr lang="cs-CZ" b="1" dirty="0"/>
              <a:t> 4D </a:t>
            </a:r>
            <a:r>
              <a:rPr lang="cs-CZ" b="1" dirty="0" err="1"/>
              <a:t>Printing</a:t>
            </a:r>
            <a:r>
              <a:rPr lang="cs-CZ" b="1" dirty="0"/>
              <a:t> </a:t>
            </a:r>
            <a:r>
              <a:rPr lang="cs-CZ" b="1" dirty="0" err="1"/>
              <a:t>with</a:t>
            </a:r>
            <a:r>
              <a:rPr lang="cs-CZ" b="1" dirty="0"/>
              <a:t> </a:t>
            </a:r>
            <a:r>
              <a:rPr lang="cs-CZ" b="1" dirty="0" err="1"/>
              <a:t>Tailorable</a:t>
            </a:r>
            <a:r>
              <a:rPr lang="cs-CZ" b="1" dirty="0"/>
              <a:t> </a:t>
            </a:r>
            <a:r>
              <a:rPr lang="cs-CZ" b="1" dirty="0" err="1"/>
              <a:t>Shape</a:t>
            </a:r>
            <a:r>
              <a:rPr lang="cs-CZ" b="1" dirty="0"/>
              <a:t> </a:t>
            </a:r>
            <a:r>
              <a:rPr lang="cs-CZ" b="1" dirty="0" err="1"/>
              <a:t>Memory</a:t>
            </a:r>
            <a:r>
              <a:rPr lang="cs-CZ" b="1" dirty="0"/>
              <a:t> </a:t>
            </a:r>
            <a:r>
              <a:rPr lang="cs-CZ" b="1" dirty="0" err="1"/>
              <a:t>Polymers</a:t>
            </a:r>
            <a:endParaRPr lang="cs-CZ" b="1" dirty="0"/>
          </a:p>
          <a:p>
            <a:r>
              <a:rPr lang="cs-CZ" dirty="0" err="1">
                <a:hlinkClick r:id="rId3"/>
              </a:rPr>
              <a:t>Qi</a:t>
            </a:r>
            <a:r>
              <a:rPr lang="cs-CZ" dirty="0">
                <a:hlinkClick r:id="rId3"/>
              </a:rPr>
              <a:t> </a:t>
            </a:r>
            <a:r>
              <a:rPr lang="cs-CZ" dirty="0" err="1">
                <a:hlinkClick r:id="rId3"/>
              </a:rPr>
              <a:t>Ge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4"/>
              </a:rPr>
              <a:t>Amir </a:t>
            </a:r>
            <a:r>
              <a:rPr lang="cs-CZ" dirty="0" err="1">
                <a:hlinkClick r:id="rId4"/>
              </a:rPr>
              <a:t>Hosein</a:t>
            </a:r>
            <a:r>
              <a:rPr lang="cs-CZ" dirty="0">
                <a:hlinkClick r:id="rId4"/>
              </a:rPr>
              <a:t> </a:t>
            </a:r>
            <a:r>
              <a:rPr lang="cs-CZ" dirty="0" err="1">
                <a:hlinkClick r:id="rId4"/>
              </a:rPr>
              <a:t>Sakhaei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 err="1">
                <a:hlinkClick r:id="rId5"/>
              </a:rPr>
              <a:t>Howon</a:t>
            </a:r>
            <a:r>
              <a:rPr lang="cs-CZ" dirty="0">
                <a:hlinkClick r:id="rId5"/>
              </a:rPr>
              <a:t> </a:t>
            </a:r>
            <a:r>
              <a:rPr lang="cs-CZ" dirty="0" err="1">
                <a:hlinkClick r:id="rId5"/>
              </a:rPr>
              <a:t>Lee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6"/>
              </a:rPr>
              <a:t>Conner K. </a:t>
            </a:r>
            <a:r>
              <a:rPr lang="cs-CZ" dirty="0" err="1">
                <a:hlinkClick r:id="rId6"/>
              </a:rPr>
              <a:t>Dunn</a:t>
            </a:r>
            <a:endParaRPr lang="cs-CZ" dirty="0"/>
          </a:p>
          <a:p>
            <a:r>
              <a:rPr lang="cs-CZ" dirty="0"/>
              <a:t>, </a:t>
            </a:r>
            <a:r>
              <a:rPr lang="cs-CZ" dirty="0">
                <a:hlinkClick r:id="rId7"/>
              </a:rPr>
              <a:t>Nicholas X. Fang</a:t>
            </a:r>
            <a:endParaRPr lang="cs-CZ" dirty="0"/>
          </a:p>
          <a:p>
            <a:r>
              <a:rPr lang="cs-CZ" dirty="0"/>
              <a:t> &amp; </a:t>
            </a:r>
            <a:r>
              <a:rPr lang="cs-CZ" dirty="0">
                <a:hlinkClick r:id="rId8"/>
              </a:rPr>
              <a:t>Martin L. </a:t>
            </a:r>
            <a:r>
              <a:rPr lang="cs-CZ" dirty="0" err="1">
                <a:hlinkClick r:id="rId8"/>
              </a:rPr>
              <a:t>Dunn</a:t>
            </a:r>
            <a:endParaRPr lang="cs-CZ" dirty="0"/>
          </a:p>
          <a:p>
            <a:r>
              <a:rPr lang="cs-CZ" i="1" dirty="0" err="1"/>
              <a:t>Scientific</a:t>
            </a:r>
            <a:r>
              <a:rPr lang="cs-CZ" i="1" dirty="0"/>
              <a:t> </a:t>
            </a:r>
            <a:r>
              <a:rPr lang="cs-CZ" i="1" dirty="0" err="1"/>
              <a:t>Reports</a:t>
            </a:r>
            <a:r>
              <a:rPr lang="cs-CZ" dirty="0"/>
              <a:t> </a:t>
            </a:r>
            <a:r>
              <a:rPr lang="cs-CZ" b="1" dirty="0" err="1"/>
              <a:t>volume</a:t>
            </a:r>
            <a:r>
              <a:rPr lang="cs-CZ" b="1" dirty="0"/>
              <a:t> 6</a:t>
            </a:r>
            <a:r>
              <a:rPr lang="cs-CZ" dirty="0"/>
              <a:t>, </a:t>
            </a:r>
            <a:r>
              <a:rPr lang="cs-CZ" dirty="0" err="1"/>
              <a:t>Article</a:t>
            </a:r>
            <a:r>
              <a:rPr lang="cs-CZ" dirty="0"/>
              <a:t> </a:t>
            </a:r>
            <a:r>
              <a:rPr lang="cs-CZ" dirty="0" err="1"/>
              <a:t>number</a:t>
            </a:r>
            <a:r>
              <a:rPr lang="cs-CZ" dirty="0"/>
              <a:t>: 31110 (2016) | </a:t>
            </a:r>
            <a:r>
              <a:rPr lang="cs-CZ" dirty="0" err="1">
                <a:hlinkClick r:id="rId9"/>
              </a:rPr>
              <a:t>Download</a:t>
            </a:r>
            <a:r>
              <a:rPr lang="cs-CZ" dirty="0">
                <a:hlinkClick r:id="rId9"/>
              </a:rPr>
              <a:t> </a:t>
            </a:r>
            <a:r>
              <a:rPr lang="cs-CZ" dirty="0" err="1">
                <a:hlinkClick r:id="rId9"/>
              </a:rPr>
              <a:t>Citation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13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014" y="247371"/>
            <a:ext cx="7230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FF00"/>
                </a:solidFill>
              </a:rPr>
              <a:t>MATERIALY S BARVOMĚNOU</a:t>
            </a:r>
            <a:endParaRPr lang="cs-CZ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17088" y="5483139"/>
            <a:ext cx="598750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dirty="0"/>
              <a:t> 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3475357" y="1015298"/>
            <a:ext cx="544694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i="1" dirty="0"/>
              <a:t>vratná</a:t>
            </a:r>
            <a:r>
              <a:rPr lang="cs-CZ" sz="4000" dirty="0"/>
              <a:t> </a:t>
            </a:r>
            <a:r>
              <a:rPr lang="cs-CZ" sz="4000" b="1" dirty="0">
                <a:solidFill>
                  <a:srgbClr val="FFFF00"/>
                </a:solidFill>
              </a:rPr>
              <a:t>reakce</a:t>
            </a:r>
            <a:r>
              <a:rPr lang="cs-CZ" sz="4000" dirty="0"/>
              <a:t> na podnět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4336CEA-2245-42B2-8826-A99B54B5F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422" y="1788143"/>
            <a:ext cx="5832648" cy="3879218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3B9F3C3F-4CF3-4DDA-9847-A29A7CAD38BA}"/>
              </a:ext>
            </a:extLst>
          </p:cNvPr>
          <p:cNvSpPr txBox="1"/>
          <p:nvPr/>
        </p:nvSpPr>
        <p:spPr>
          <a:xfrm>
            <a:off x="234102" y="2474893"/>
            <a:ext cx="2537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/>
              <a:t>Termosenzitivní</a:t>
            </a:r>
            <a:r>
              <a:rPr lang="cs-CZ" sz="2800" dirty="0"/>
              <a:t> glazura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E9F9398-06BC-40BF-B53E-D0FFAC71DE02}"/>
              </a:ext>
            </a:extLst>
          </p:cNvPr>
          <p:cNvSpPr txBox="1"/>
          <p:nvPr/>
        </p:nvSpPr>
        <p:spPr>
          <a:xfrm>
            <a:off x="6218600" y="5661327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https://www.tajnedarky.cz/originalni-darky/magicky-menici-hrnek-detail</a:t>
            </a:r>
          </a:p>
        </p:txBody>
      </p:sp>
    </p:spTree>
    <p:extLst>
      <p:ext uri="{BB962C8B-B14F-4D97-AF65-F5344CB8AC3E}">
        <p14:creationId xmlns:p14="http://schemas.microsoft.com/office/powerpoint/2010/main" val="2282866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71600" y="1700808"/>
            <a:ext cx="5688632" cy="5017594"/>
            <a:chOff x="193373" y="1473944"/>
            <a:chExt cx="5400327" cy="4907381"/>
          </a:xfrm>
        </p:grpSpPr>
        <p:pic>
          <p:nvPicPr>
            <p:cNvPr id="1028" name="Picture 4" descr="Související obráze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50" y="1473944"/>
              <a:ext cx="5391150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93373" y="5734994"/>
              <a:ext cx="52743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https://www.etsy.com/ie/listing/551852615/temperature-activated-color-changing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355976" y="878908"/>
            <a:ext cx="4293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i="1" dirty="0">
                <a:solidFill>
                  <a:srgbClr val="FFFF00"/>
                </a:solidFill>
              </a:rPr>
              <a:t>barvy</a:t>
            </a:r>
            <a:r>
              <a:rPr lang="cs-CZ" sz="3200" i="1" dirty="0">
                <a:solidFill>
                  <a:srgbClr val="FF0000"/>
                </a:solidFill>
              </a:rPr>
              <a:t> </a:t>
            </a:r>
            <a:r>
              <a:rPr lang="cs-CZ" sz="3200" dirty="0"/>
              <a:t>s </a:t>
            </a:r>
            <a:r>
              <a:rPr lang="cs-CZ" sz="3200" dirty="0">
                <a:solidFill>
                  <a:srgbClr val="FF0000"/>
                </a:solidFill>
              </a:rPr>
              <a:t>teplotou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8CD21D81-3A49-4EEB-A744-4C4118CA2C0D}"/>
              </a:ext>
            </a:extLst>
          </p:cNvPr>
          <p:cNvSpPr txBox="1"/>
          <p:nvPr/>
        </p:nvSpPr>
        <p:spPr>
          <a:xfrm>
            <a:off x="-180528" y="-121367"/>
            <a:ext cx="84712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000" i="1" dirty="0">
              <a:solidFill>
                <a:srgbClr val="FF0000"/>
              </a:solidFill>
            </a:endParaRPr>
          </a:p>
          <a:p>
            <a:pPr lvl="1"/>
            <a:r>
              <a:rPr lang="cs-CZ" sz="4000" b="1" dirty="0">
                <a:solidFill>
                  <a:srgbClr val="FF0000"/>
                </a:solidFill>
              </a:rPr>
              <a:t>TERMO</a:t>
            </a:r>
            <a:r>
              <a:rPr lang="cs-CZ" sz="4000" b="1" dirty="0">
                <a:solidFill>
                  <a:srgbClr val="FFFF00"/>
                </a:solidFill>
              </a:rPr>
              <a:t>CHROMNÝ</a:t>
            </a:r>
            <a:r>
              <a:rPr lang="cs-CZ" sz="4000" b="1" dirty="0"/>
              <a:t> </a:t>
            </a:r>
            <a:r>
              <a:rPr lang="cs-CZ" sz="4000" dirty="0"/>
              <a:t>JEV 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1833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187062"/>
            <a:ext cx="5305675" cy="861774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E888EA"/>
                </a:solidFill>
              </a:rPr>
              <a:t>FOTO</a:t>
            </a:r>
            <a:r>
              <a:rPr lang="cs-CZ" b="1" dirty="0">
                <a:solidFill>
                  <a:srgbClr val="FFFF00"/>
                </a:solidFill>
              </a:rPr>
              <a:t>CHROMNÝ</a:t>
            </a:r>
            <a:r>
              <a:rPr lang="en-GB" b="1" dirty="0"/>
              <a:t> </a:t>
            </a:r>
            <a:r>
              <a:rPr lang="cs-CZ" dirty="0"/>
              <a:t>JEV</a:t>
            </a:r>
          </a:p>
        </p:txBody>
      </p:sp>
      <p:sp>
        <p:nvSpPr>
          <p:cNvPr id="15" name="TextBox 4"/>
          <p:cNvSpPr txBox="1"/>
          <p:nvPr/>
        </p:nvSpPr>
        <p:spPr>
          <a:xfrm>
            <a:off x="3635896" y="1205496"/>
            <a:ext cx="540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změna </a:t>
            </a:r>
            <a:r>
              <a:rPr lang="cs-CZ" sz="3200" dirty="0">
                <a:solidFill>
                  <a:srgbClr val="FFFF00"/>
                </a:solidFill>
              </a:rPr>
              <a:t>barvy</a:t>
            </a:r>
            <a:r>
              <a:rPr lang="cs-CZ" sz="3200" dirty="0"/>
              <a:t> </a:t>
            </a:r>
            <a:r>
              <a:rPr lang="cs-CZ" sz="3200" i="1" dirty="0">
                <a:solidFill>
                  <a:srgbClr val="E888EA"/>
                </a:solidFill>
              </a:rPr>
              <a:t>s UV osvětlením</a:t>
            </a:r>
          </a:p>
          <a:p>
            <a:endParaRPr lang="cs-CZ" dirty="0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7F89FD6B-AA21-447F-A201-FB28A5DD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3972"/>
            <a:ext cx="5459961" cy="3591656"/>
          </a:xfrm>
          <a:prstGeom prst="rect">
            <a:avLst/>
          </a:prstGeom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4898F58F-3B66-473E-B2E5-73A45AF582A0}"/>
              </a:ext>
            </a:extLst>
          </p:cNvPr>
          <p:cNvSpPr txBox="1"/>
          <p:nvPr/>
        </p:nvSpPr>
        <p:spPr>
          <a:xfrm>
            <a:off x="395536" y="6138524"/>
            <a:ext cx="8523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https://www.allaboutvision.com/eyeglasses/when-were-photochromic-lenses-invented/</a:t>
            </a:r>
          </a:p>
        </p:txBody>
      </p:sp>
    </p:spTree>
    <p:extLst>
      <p:ext uri="{BB962C8B-B14F-4D97-AF65-F5344CB8AC3E}">
        <p14:creationId xmlns:p14="http://schemas.microsoft.com/office/powerpoint/2010/main" val="618530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79512" y="231348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ELEKTRO</a:t>
            </a:r>
            <a:r>
              <a:rPr lang="cs-C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CHROMNÝ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pic>
        <p:nvPicPr>
          <p:cNvPr id="4102" name="Picture 6" descr="Photo: Electrochromic glass wired to electric contacts and appearing transparent (clear)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6" y="881656"/>
            <a:ext cx="1766854" cy="238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hoto: Electrochromic glass wired to electric contacts and appearing opaque (dark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015" y="881656"/>
            <a:ext cx="1800200" cy="242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1" y="795089"/>
            <a:ext cx="4464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Vlevo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bez </a:t>
            </a:r>
            <a:r>
              <a:rPr lang="cs-CZ" sz="2000" i="1" dirty="0">
                <a:solidFill>
                  <a:srgbClr val="FFFF00"/>
                </a:solidFill>
                <a:latin typeface="+mj-lt"/>
                <a:ea typeface="+mj-ea"/>
                <a:cs typeface="Tunga" pitchFamily="2"/>
              </a:rPr>
              <a:t>napětí</a:t>
            </a:r>
            <a:r>
              <a:rPr lang="cs-CZ" sz="2000" dirty="0">
                <a:solidFill>
                  <a:srgbClr val="FFFF00"/>
                </a:solidFill>
              </a:rPr>
              <a:t> </a:t>
            </a:r>
            <a:r>
              <a:rPr lang="cs-CZ" sz="2000" dirty="0"/>
              <a:t>průhledné</a:t>
            </a:r>
          </a:p>
          <a:p>
            <a:r>
              <a:rPr lang="cs-CZ" sz="2000" dirty="0"/>
              <a:t>Vpravo</a:t>
            </a:r>
            <a:r>
              <a:rPr lang="en-US" sz="2000" dirty="0"/>
              <a:t>: </a:t>
            </a:r>
            <a:r>
              <a:rPr lang="cs-CZ" sz="2000" i="1" dirty="0">
                <a:solidFill>
                  <a:srgbClr val="FFFF00"/>
                </a:solidFill>
              </a:rPr>
              <a:t>s napětím </a:t>
            </a:r>
            <a:r>
              <a:rPr lang="cs-CZ" sz="2000" dirty="0"/>
              <a:t>neprůhledné </a:t>
            </a:r>
            <a:r>
              <a:rPr lang="en-US" sz="2000" dirty="0"/>
              <a:t>(</a:t>
            </a:r>
            <a:r>
              <a:rPr lang="cs-CZ" sz="2000" dirty="0"/>
              <a:t>tmavé</a:t>
            </a:r>
            <a:r>
              <a:rPr lang="en-US" sz="2000" dirty="0"/>
              <a:t>) </a:t>
            </a:r>
            <a:br>
              <a:rPr lang="cs-CZ" sz="2000" dirty="0"/>
            </a:br>
            <a:endParaRPr lang="cs-CZ" sz="2000" dirty="0"/>
          </a:p>
          <a:p>
            <a:r>
              <a:rPr lang="cs-CZ" sz="2000" i="1" dirty="0"/>
              <a:t>Foto </a:t>
            </a:r>
            <a:r>
              <a:rPr lang="en-US" sz="2000" i="1" dirty="0"/>
              <a:t> Warren </a:t>
            </a:r>
            <a:r>
              <a:rPr lang="en-US" sz="2000" i="1" dirty="0" err="1"/>
              <a:t>Gretz</a:t>
            </a:r>
            <a:r>
              <a:rPr lang="en-US" sz="2000" i="1" dirty="0"/>
              <a:t> </a:t>
            </a:r>
            <a:r>
              <a:rPr lang="cs-CZ" sz="2000" i="1" dirty="0"/>
              <a:t>s laskavým souhlasem </a:t>
            </a:r>
            <a:br>
              <a:rPr lang="cs-CZ" sz="2000" dirty="0"/>
            </a:br>
            <a:r>
              <a:rPr lang="en-US" sz="2000" i="1" u="sng" dirty="0">
                <a:hlinkClick r:id="rId4"/>
              </a:rPr>
              <a:t>US Department of Energy/National Renewable Energy Laboratory (DOE/NREL)</a:t>
            </a:r>
            <a:r>
              <a:rPr lang="en-US" sz="2000" i="1" u="sng" dirty="0"/>
              <a:t>.</a:t>
            </a:r>
            <a:endParaRPr lang="cs-CZ" sz="2000" i="1" u="sng" dirty="0"/>
          </a:p>
        </p:txBody>
      </p:sp>
      <p:pic>
        <p:nvPicPr>
          <p:cNvPr id="4098" name="Picture 2" descr="switchable-smart-gla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53" y="3575315"/>
            <a:ext cx="4788057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4524883" y="3078402"/>
            <a:ext cx="4563899" cy="3978457"/>
            <a:chOff x="4524883" y="3078402"/>
            <a:chExt cx="4563899" cy="3978457"/>
          </a:xfrm>
        </p:grpSpPr>
        <p:sp>
          <p:nvSpPr>
            <p:cNvPr id="8" name="TextBox 7"/>
            <p:cNvSpPr txBox="1"/>
            <p:nvPr/>
          </p:nvSpPr>
          <p:spPr>
            <a:xfrm>
              <a:off x="4524883" y="3078402"/>
              <a:ext cx="4563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dirty="0"/>
                <a:t>http://www.explainthatstuff.com/electrochromic-windows.html</a:t>
              </a:r>
            </a:p>
          </p:txBody>
        </p:sp>
        <p:sp>
          <p:nvSpPr>
            <p:cNvPr id="3" name="TextovéPole 2"/>
            <p:cNvSpPr txBox="1"/>
            <p:nvPr/>
          </p:nvSpPr>
          <p:spPr>
            <a:xfrm>
              <a:off x="5283211" y="3732872"/>
              <a:ext cx="3753284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 err="1"/>
                <a:t>Elektrochromatická</a:t>
              </a:r>
              <a:r>
                <a:rPr lang="cs-CZ" sz="2400" dirty="0"/>
                <a:t> skla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sz="2400" dirty="0"/>
                <a:t>Průhlednost změníte vypínačem</a:t>
              </a:r>
              <a:br>
                <a:rPr lang="cs-CZ" sz="2400" dirty="0"/>
              </a:br>
              <a:endParaRPr lang="cs-CZ" sz="2400" dirty="0"/>
            </a:p>
            <a:p>
              <a:r>
                <a:rPr lang="cs-CZ" dirty="0"/>
                <a:t>http://blog.homeandbuild.co.uk/index.php/2015/11/06/is-electrochromic-glazing-the-future-for-all-windows</a:t>
              </a:r>
            </a:p>
            <a:p>
              <a:endParaRPr lang="cs-CZ" dirty="0"/>
            </a:p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2854237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4165"/>
            <a:ext cx="3635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CHAMELEON PARDÁLÍ - nejpestřejší barevná proměna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1840" y="60998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http://www.axina.cz/blog/2-2-rise-zvirat/144-rise-zvirat-6-afrika-1-3.html</a:t>
            </a:r>
          </a:p>
        </p:txBody>
      </p:sp>
      <p:pic>
        <p:nvPicPr>
          <p:cNvPr id="6148" name="Picture 4" descr="http://www.axina.cz/data/files/!users/Axina/chameleonpardal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9" y="887251"/>
            <a:ext cx="4862824" cy="344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Výsledek obrázk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026" y="893180"/>
            <a:ext cx="4591043" cy="344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522663"/>
            <a:ext cx="314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http://www.palacjesteru.hys.cz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831" y="4452260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400" dirty="0"/>
              <a:t>Chameleoni mají 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kožní buňky s barvivem</a:t>
            </a:r>
          </a:p>
          <a:p>
            <a:pPr marL="457200" indent="-457200">
              <a:buFont typeface="+mj-lt"/>
              <a:buAutoNum type="arabicPeriod"/>
            </a:pPr>
            <a:r>
              <a:rPr lang="cs-CZ" sz="2400" dirty="0"/>
              <a:t>v několika vrstvách </a:t>
            </a:r>
            <a:br>
              <a:rPr lang="cs-CZ" sz="2400" dirty="0"/>
            </a:br>
            <a:r>
              <a:rPr lang="cs-CZ" sz="2400" dirty="0"/>
              <a:t>	(pro různé barvy)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4192" y="4330169"/>
            <a:ext cx="422270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Změna </a:t>
            </a:r>
            <a:r>
              <a:rPr lang="cs-CZ" sz="2400" dirty="0">
                <a:solidFill>
                  <a:srgbClr val="FFFF00"/>
                </a:solidFill>
              </a:rPr>
              <a:t>zbarvení</a:t>
            </a:r>
            <a:r>
              <a:rPr lang="cs-CZ" sz="2400" dirty="0"/>
              <a:t> jako reakce na: </a:t>
            </a:r>
          </a:p>
          <a:p>
            <a:pPr marL="457200" indent="-457200">
              <a:buAutoNum type="arabicParenR"/>
            </a:pPr>
            <a:r>
              <a:rPr lang="cs-CZ" sz="2400" dirty="0">
                <a:solidFill>
                  <a:srgbClr val="FF0000"/>
                </a:solidFill>
              </a:rPr>
              <a:t>teplotu</a:t>
            </a:r>
          </a:p>
          <a:p>
            <a:pPr marL="457200" indent="-457200">
              <a:buAutoNum type="arabicParenR"/>
            </a:pPr>
            <a:r>
              <a:rPr lang="en-GB" sz="2400" dirty="0">
                <a:solidFill>
                  <a:srgbClr val="00B0F0"/>
                </a:solidFill>
              </a:rPr>
              <a:t>UV </a:t>
            </a:r>
            <a:r>
              <a:rPr lang="cs-CZ" sz="2400" dirty="0">
                <a:solidFill>
                  <a:srgbClr val="00B0F0"/>
                </a:solidFill>
              </a:rPr>
              <a:t>světlo</a:t>
            </a:r>
          </a:p>
          <a:p>
            <a:pPr marL="457200" indent="-457200">
              <a:buAutoNum type="arabicParenR"/>
            </a:pPr>
            <a:r>
              <a:rPr lang="cs-CZ" sz="2400" dirty="0"/>
              <a:t>náladu  </a:t>
            </a:r>
            <a:r>
              <a:rPr lang="cs-CZ" dirty="0"/>
              <a:t>či</a:t>
            </a:r>
            <a:r>
              <a:rPr lang="cs-CZ" sz="2400" dirty="0"/>
              <a:t>  zdravotní stav </a:t>
            </a:r>
            <a:br>
              <a:rPr lang="cs-CZ" sz="2400" dirty="0"/>
            </a:br>
            <a:r>
              <a:rPr lang="cs-CZ" sz="2000" dirty="0"/>
              <a:t>(</a:t>
            </a:r>
            <a:r>
              <a:rPr lang="cs-CZ" sz="2000" dirty="0">
                <a:solidFill>
                  <a:srgbClr val="92D050"/>
                </a:solidFill>
              </a:rPr>
              <a:t>elektrické</a:t>
            </a:r>
            <a:r>
              <a:rPr lang="cs-CZ" sz="2000" dirty="0">
                <a:solidFill>
                  <a:srgbClr val="7030A0"/>
                </a:solidFill>
              </a:rPr>
              <a:t> </a:t>
            </a:r>
            <a:r>
              <a:rPr lang="cs-CZ" sz="2000" dirty="0"/>
              <a:t>impulzy z mozku)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4307" y="6093296"/>
            <a:ext cx="5451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TERMO</a:t>
            </a:r>
            <a:r>
              <a:rPr lang="cs-CZ" sz="2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/FOTO/</a:t>
            </a:r>
            <a:r>
              <a:rPr lang="cs-CZ" sz="2400" b="1" dirty="0">
                <a:solidFill>
                  <a:srgbClr val="92D050"/>
                </a:solidFill>
              </a:rPr>
              <a:t>ELEKTRO</a:t>
            </a:r>
            <a:r>
              <a:rPr lang="cs-CZ" sz="2400" b="1" dirty="0">
                <a:solidFill>
                  <a:srgbClr val="FFFF00"/>
                </a:solidFill>
              </a:rPr>
              <a:t>CHROMISMUS</a:t>
            </a:r>
          </a:p>
        </p:txBody>
      </p:sp>
    </p:spTree>
    <p:extLst>
      <p:ext uri="{BB962C8B-B14F-4D97-AF65-F5344CB8AC3E}">
        <p14:creationId xmlns:p14="http://schemas.microsoft.com/office/powerpoint/2010/main" val="37443079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69F426-E319-4561-91F5-FE7B0E8D3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636" y="1268760"/>
            <a:ext cx="6562725" cy="46482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6AF3D751-D16C-43B0-8828-152B0C966586}"/>
              </a:ext>
            </a:extLst>
          </p:cNvPr>
          <p:cNvSpPr txBox="1"/>
          <p:nvPr/>
        </p:nvSpPr>
        <p:spPr>
          <a:xfrm>
            <a:off x="2792570" y="463406"/>
            <a:ext cx="355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KAPALNÉ  KRYSTALY</a:t>
            </a:r>
          </a:p>
        </p:txBody>
      </p:sp>
    </p:spTree>
    <p:extLst>
      <p:ext uri="{BB962C8B-B14F-4D97-AF65-F5344CB8AC3E}">
        <p14:creationId xmlns:p14="http://schemas.microsoft.com/office/powerpoint/2010/main" val="278578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CC8F2062-41EE-4E34-9754-8B4779C6454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9" y="1340769"/>
            <a:ext cx="6768117" cy="2313822"/>
          </a:xfr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756823F4-196A-4620-A149-45A33EF4D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42" y="380548"/>
            <a:ext cx="7680325" cy="792088"/>
          </a:xfrm>
        </p:spPr>
        <p:txBody>
          <a:bodyPr>
            <a:normAutofit/>
          </a:bodyPr>
          <a:lstStyle/>
          <a:p>
            <a:r>
              <a:rPr lang="cs-CZ" dirty="0" err="1"/>
              <a:t>Leuco</a:t>
            </a:r>
            <a:r>
              <a:rPr lang="cs-CZ" dirty="0"/>
              <a:t> (bezbarvé/</a:t>
            </a:r>
            <a:r>
              <a:rPr lang="cs-CZ" dirty="0" err="1"/>
              <a:t>bilé</a:t>
            </a:r>
            <a:r>
              <a:rPr lang="cs-CZ" dirty="0"/>
              <a:t>) barvy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0C0F5CEC-461D-4884-8D3A-013F57F22B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789041"/>
            <a:ext cx="6984776" cy="2688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4218630B-33A7-48E3-9D2F-334F3E744C3E}"/>
              </a:ext>
            </a:extLst>
          </p:cNvPr>
          <p:cNvSpPr txBox="1"/>
          <p:nvPr/>
        </p:nvSpPr>
        <p:spPr>
          <a:xfrm>
            <a:off x="6294758" y="3873425"/>
            <a:ext cx="284924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>
                <a:solidFill>
                  <a:srgbClr val="C00000"/>
                </a:solidFill>
              </a:rPr>
              <a:t>HALO</a:t>
            </a:r>
            <a:r>
              <a:rPr lang="cs-CZ" sz="2800" b="1" dirty="0">
                <a:solidFill>
                  <a:srgbClr val="FFFF00"/>
                </a:solidFill>
              </a:rPr>
              <a:t>CHROMNÝ</a:t>
            </a:r>
          </a:p>
          <a:p>
            <a:pPr algn="ctr"/>
            <a:r>
              <a:rPr lang="cs-CZ" sz="2400" b="1" dirty="0">
                <a:solidFill>
                  <a:srgbClr val="FFFF00"/>
                </a:solidFill>
              </a:rPr>
              <a:t>jev</a:t>
            </a:r>
            <a:r>
              <a:rPr lang="cs-CZ" dirty="0">
                <a:solidFill>
                  <a:srgbClr val="C00000"/>
                </a:solidFill>
              </a:rPr>
              <a:t> 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6819496-A27F-473F-AB37-ED6787EA8686}"/>
              </a:ext>
            </a:extLst>
          </p:cNvPr>
          <p:cNvSpPr txBox="1"/>
          <p:nvPr/>
        </p:nvSpPr>
        <p:spPr>
          <a:xfrm>
            <a:off x="6769147" y="612308"/>
            <a:ext cx="2142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/>
              <a:t>λευκός </a:t>
            </a:r>
            <a:r>
              <a:rPr lang="cs-CZ" sz="2000" i="1" dirty="0" err="1"/>
              <a:t>leukos</a:t>
            </a:r>
            <a:r>
              <a:rPr lang="cs-CZ" sz="2000" dirty="0"/>
              <a:t>: </a:t>
            </a:r>
            <a:r>
              <a:rPr lang="cs-CZ" sz="2000" dirty="0" err="1"/>
              <a:t>bilý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739068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D1B115E-A814-4EB7-AAF5-8EC14EB8C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1" y="476672"/>
            <a:ext cx="8232915" cy="504056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4D8CD0A-733F-4279-9D71-217474ABAB00}"/>
              </a:ext>
            </a:extLst>
          </p:cNvPr>
          <p:cNvSpPr txBox="1"/>
          <p:nvPr/>
        </p:nvSpPr>
        <p:spPr>
          <a:xfrm>
            <a:off x="323528" y="6174182"/>
            <a:ext cx="7917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Master</a:t>
            </a:r>
            <a:r>
              <a:rPr lang="en-US" sz="2000" dirty="0"/>
              <a:t>’s Thesis, </a:t>
            </a:r>
            <a:r>
              <a:rPr lang="en-US" sz="2000" dirty="0" err="1"/>
              <a:t>Bc</a:t>
            </a:r>
            <a:r>
              <a:rPr lang="en-US" sz="2000" dirty="0"/>
              <a:t>. Martina </a:t>
            </a:r>
            <a:r>
              <a:rPr lang="en-US" sz="2000" dirty="0" err="1"/>
              <a:t>Sobkov</a:t>
            </a:r>
            <a:r>
              <a:rPr lang="cs-CZ" sz="2000" dirty="0"/>
              <a:t>á, Ústav Chemie Materiálů, Brno 2018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553BB18-7462-49A4-9A23-1A6ED3E67BA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561140" y="1124744"/>
            <a:ext cx="7680325" cy="456965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BE397A1C-953F-4E5D-B553-4CB7D366CA64}"/>
              </a:ext>
            </a:extLst>
          </p:cNvPr>
          <p:cNvSpPr/>
          <p:nvPr/>
        </p:nvSpPr>
        <p:spPr>
          <a:xfrm>
            <a:off x="1403648" y="4302556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9922EA74-3BB2-4E85-BDC9-F68BCA3C7442}"/>
              </a:ext>
            </a:extLst>
          </p:cNvPr>
          <p:cNvSpPr/>
          <p:nvPr/>
        </p:nvSpPr>
        <p:spPr>
          <a:xfrm>
            <a:off x="5868144" y="4300712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rozpouštědlo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96CA9A0-39A2-4D8C-B3F6-B11E6C786F2D}"/>
              </a:ext>
            </a:extLst>
          </p:cNvPr>
          <p:cNvSpPr txBox="1"/>
          <p:nvPr/>
        </p:nvSpPr>
        <p:spPr>
          <a:xfrm>
            <a:off x="1305845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5F3DA6-4A91-4936-97A4-B340BDF1E95D}"/>
              </a:ext>
            </a:extLst>
          </p:cNvPr>
          <p:cNvSpPr txBox="1"/>
          <p:nvPr/>
        </p:nvSpPr>
        <p:spPr>
          <a:xfrm>
            <a:off x="5796136" y="177281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pH-citlivé barvivo</a:t>
            </a:r>
          </a:p>
        </p:txBody>
      </p:sp>
      <p:sp>
        <p:nvSpPr>
          <p:cNvPr id="14" name="Šipka: zahnutá doprava 13">
            <a:extLst>
              <a:ext uri="{FF2B5EF4-FFF2-40B4-BE49-F238E27FC236}">
                <a16:creationId xmlns:a16="http://schemas.microsoft.com/office/drawing/2014/main" id="{1089D0D5-231C-453B-BA0E-938ED5DB7BA2}"/>
              </a:ext>
            </a:extLst>
          </p:cNvPr>
          <p:cNvSpPr/>
          <p:nvPr/>
        </p:nvSpPr>
        <p:spPr>
          <a:xfrm>
            <a:off x="5436096" y="3276356"/>
            <a:ext cx="432048" cy="872723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5" name="Šipka: zahnutá doleva 14">
            <a:extLst>
              <a:ext uri="{FF2B5EF4-FFF2-40B4-BE49-F238E27FC236}">
                <a16:creationId xmlns:a16="http://schemas.microsoft.com/office/drawing/2014/main" id="{E9155082-5393-4BE3-A742-473ADCF56E63}"/>
              </a:ext>
            </a:extLst>
          </p:cNvPr>
          <p:cNvSpPr/>
          <p:nvPr/>
        </p:nvSpPr>
        <p:spPr>
          <a:xfrm>
            <a:off x="2843808" y="2286164"/>
            <a:ext cx="504056" cy="922820"/>
          </a:xfrm>
          <a:prstGeom prst="curvedLef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69737ED3-D83A-47F0-BBDB-55CBC46627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08543"/>
            <a:ext cx="1844824" cy="1844824"/>
          </a:xfrm>
          <a:prstGeom prst="rect">
            <a:avLst/>
          </a:prstGeom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AFFF26A0-736D-49EC-95CA-82EBF932369F}"/>
              </a:ext>
            </a:extLst>
          </p:cNvPr>
          <p:cNvSpPr txBox="1"/>
          <p:nvPr/>
        </p:nvSpPr>
        <p:spPr>
          <a:xfrm>
            <a:off x="3128133" y="5788666"/>
            <a:ext cx="254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Albi Měnící hrnek - Kytky</a:t>
            </a:r>
          </a:p>
        </p:txBody>
      </p:sp>
    </p:spTree>
    <p:extLst>
      <p:ext uri="{BB962C8B-B14F-4D97-AF65-F5344CB8AC3E}">
        <p14:creationId xmlns:p14="http://schemas.microsoft.com/office/powerpoint/2010/main" val="2551595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1F12D7B-2100-487D-87FE-B8A2513A2C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7747966" cy="3600400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Uvod</a:t>
            </a:r>
            <a:endParaRPr lang="cs-CZ" sz="2800" dirty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sz="2800" b="1" dirty="0" err="1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PIEZO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cs-CZ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 PYRO</a:t>
            </a:r>
            <a:r>
              <a:rPr lang="en-US" sz="2800" b="1" dirty="0" err="1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elektrick</a:t>
            </a:r>
            <a:r>
              <a:rPr lang="cs-CZ" sz="2800" b="1" dirty="0">
                <a:solidFill>
                  <a:srgbClr val="92D05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é</a:t>
            </a:r>
            <a:r>
              <a:rPr lang="en-US" sz="28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materialy</a:t>
            </a:r>
            <a:endParaRPr lang="cs-CZ" sz="2800" dirty="0">
              <a:solidFill>
                <a:srgbClr val="FFFFFF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742950" indent="-742950">
              <a:buFont typeface="+mj-lt"/>
              <a:buAutoNum type="arabicPeriod"/>
            </a:pPr>
            <a:r>
              <a:rPr lang="cs-CZ" sz="2800" b="1" dirty="0">
                <a:solidFill>
                  <a:srgbClr val="FFFFFF"/>
                </a:solidFill>
              </a:rPr>
              <a:t>MATERIÁLY</a:t>
            </a:r>
            <a:r>
              <a:rPr lang="cs-CZ" sz="2800" b="1" dirty="0">
                <a:solidFill>
                  <a:srgbClr val="FFFF00"/>
                </a:solidFill>
              </a:rPr>
              <a:t> S </a:t>
            </a:r>
            <a:r>
              <a:rPr lang="cs-CZ" sz="2800" b="1" dirty="0">
                <a:solidFill>
                  <a:schemeClr val="tx2"/>
                </a:solidFill>
              </a:rPr>
              <a:t>TVAROVOU PAMĚTI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2800" dirty="0" err="1">
                <a:latin typeface="Andalus" panose="02020603050405020304" pitchFamily="18" charset="-78"/>
                <a:cs typeface="Andalus" panose="02020603050405020304" pitchFamily="18" charset="-78"/>
              </a:rPr>
              <a:t>Materialy</a:t>
            </a:r>
            <a:r>
              <a:rPr lang="cs-CZ" sz="2800" dirty="0">
                <a:latin typeface="Andalus" panose="02020603050405020304" pitchFamily="18" charset="-78"/>
                <a:cs typeface="Andalus" panose="02020603050405020304" pitchFamily="18" charset="-78"/>
              </a:rPr>
              <a:t> s </a:t>
            </a:r>
            <a:r>
              <a:rPr lang="cs-CZ" sz="3300" b="1" dirty="0">
                <a:solidFill>
                  <a:srgbClr val="FFFFFF"/>
                </a:solidFill>
                <a:highlight>
                  <a:srgbClr val="FF00FF"/>
                </a:highlight>
              </a:rPr>
              <a:t>BARVOMĚNOU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Ostatní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300" b="1" dirty="0"/>
              <a:t>SYSTEMATIZACE. SHRNUTÍ.</a:t>
            </a: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  <a:p>
            <a:pPr marL="742950" indent="-742950">
              <a:buFont typeface="+mj-lt"/>
              <a:buAutoNum type="arabicPeriod"/>
            </a:pPr>
            <a:endParaRPr lang="cs-CZ" sz="3300" b="1" dirty="0">
              <a:highlight>
                <a:srgbClr val="E888EA"/>
              </a:highlight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2FC6CA8-0253-4F7A-AAAC-D5F9E6900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816" y="404664"/>
            <a:ext cx="2275358" cy="5760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cs-CZ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BSAH:</a:t>
            </a:r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E6A34C9-E77B-4BBF-93A7-C0E2ACC885D5}"/>
              </a:ext>
            </a:extLst>
          </p:cNvPr>
          <p:cNvSpPr txBox="1"/>
          <p:nvPr/>
        </p:nvSpPr>
        <p:spPr>
          <a:xfrm>
            <a:off x="971600" y="5225424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/>
              <a:t>https://www.otevrenaveda.cz/cs/pro-verejnost/nezkreslena-veda/</a:t>
            </a:r>
          </a:p>
        </p:txBody>
      </p:sp>
    </p:spTree>
    <p:extLst>
      <p:ext uri="{BB962C8B-B14F-4D97-AF65-F5344CB8AC3E}">
        <p14:creationId xmlns:p14="http://schemas.microsoft.com/office/powerpoint/2010/main" val="2106510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0B1A800E-A829-4167-9B83-4D9B2264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860" y="143632"/>
            <a:ext cx="6192688" cy="765932"/>
          </a:xfrm>
        </p:spPr>
        <p:txBody>
          <a:bodyPr/>
          <a:lstStyle/>
          <a:p>
            <a:r>
              <a:rPr lang="cs-CZ" dirty="0"/>
              <a:t>Změna vnějších podmínek </a:t>
            </a:r>
          </a:p>
        </p:txBody>
      </p:sp>
      <p:sp>
        <p:nvSpPr>
          <p:cNvPr id="6" name="Nadpis 2">
            <a:extLst>
              <a:ext uri="{FF2B5EF4-FFF2-40B4-BE49-F238E27FC236}">
                <a16:creationId xmlns:a16="http://schemas.microsoft.com/office/drawing/2014/main" id="{DFE91739-4C76-43EC-80EC-6F007FA1E3FC}"/>
              </a:ext>
            </a:extLst>
          </p:cNvPr>
          <p:cNvSpPr txBox="1">
            <a:spLocks/>
          </p:cNvSpPr>
          <p:nvPr/>
        </p:nvSpPr>
        <p:spPr>
          <a:xfrm>
            <a:off x="445724" y="2738924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FF00"/>
                </a:solidFill>
              </a:rPr>
              <a:t>Změna chemických vazeb mezi nebo uvnitř molekul</a:t>
            </a:r>
          </a:p>
        </p:txBody>
      </p:sp>
      <p:sp>
        <p:nvSpPr>
          <p:cNvPr id="7" name="Šipka: dolů 6">
            <a:extLst>
              <a:ext uri="{FF2B5EF4-FFF2-40B4-BE49-F238E27FC236}">
                <a16:creationId xmlns:a16="http://schemas.microsoft.com/office/drawing/2014/main" id="{5F5B7CDF-3AA8-4DF4-974E-B309082544AC}"/>
              </a:ext>
            </a:extLst>
          </p:cNvPr>
          <p:cNvSpPr/>
          <p:nvPr/>
        </p:nvSpPr>
        <p:spPr>
          <a:xfrm>
            <a:off x="3131840" y="1008200"/>
            <a:ext cx="866332" cy="14126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2">
            <a:extLst>
              <a:ext uri="{FF2B5EF4-FFF2-40B4-BE49-F238E27FC236}">
                <a16:creationId xmlns:a16="http://schemas.microsoft.com/office/drawing/2014/main" id="{F991CD76-4C57-4E90-87E6-F052375519C8}"/>
              </a:ext>
            </a:extLst>
          </p:cNvPr>
          <p:cNvSpPr txBox="1">
            <a:spLocks/>
          </p:cNvSpPr>
          <p:nvPr/>
        </p:nvSpPr>
        <p:spPr>
          <a:xfrm>
            <a:off x="611560" y="5013176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FF0000"/>
                </a:solidFill>
              </a:rPr>
              <a:t>Změna barvy</a:t>
            </a:r>
          </a:p>
        </p:txBody>
      </p:sp>
      <p:sp>
        <p:nvSpPr>
          <p:cNvPr id="9" name="Nadpis 2">
            <a:extLst>
              <a:ext uri="{FF2B5EF4-FFF2-40B4-BE49-F238E27FC236}">
                <a16:creationId xmlns:a16="http://schemas.microsoft.com/office/drawing/2014/main" id="{250CA367-359B-4A3B-B25F-354A9505BA28}"/>
              </a:ext>
            </a:extLst>
          </p:cNvPr>
          <p:cNvSpPr txBox="1">
            <a:spLocks/>
          </p:cNvSpPr>
          <p:nvPr/>
        </p:nvSpPr>
        <p:spPr>
          <a:xfrm>
            <a:off x="611560" y="40621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2500" lnSpcReduction="20000"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4000" b="0" kern="1200" cap="none" spc="0" baseline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cs-CZ" b="1" dirty="0">
                <a:solidFill>
                  <a:srgbClr val="92D050"/>
                </a:solidFill>
              </a:rPr>
              <a:t>Přeskupení vnitřního elektrického </a:t>
            </a:r>
            <a:r>
              <a:rPr lang="cs-CZ" b="1" dirty="0" err="1">
                <a:solidFill>
                  <a:srgbClr val="92D050"/>
                </a:solidFill>
              </a:rPr>
              <a:t>naboje</a:t>
            </a:r>
            <a:endParaRPr lang="cs-CZ" b="1" dirty="0">
              <a:solidFill>
                <a:srgbClr val="92D05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BEACF22-59D0-4AB7-B472-A088188F1D8E}"/>
              </a:ext>
            </a:extLst>
          </p:cNvPr>
          <p:cNvSpPr txBox="1"/>
          <p:nvPr/>
        </p:nvSpPr>
        <p:spPr>
          <a:xfrm>
            <a:off x="4286204" y="1124744"/>
            <a:ext cx="44383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FF00"/>
                </a:solidFill>
              </a:rPr>
              <a:t>PŘEMĚNÁ </a:t>
            </a:r>
            <a:r>
              <a:rPr lang="cs-CZ" sz="2400" dirty="0">
                <a:solidFill>
                  <a:srgbClr val="FFCCCC"/>
                </a:solidFill>
              </a:rPr>
              <a:t>MAKROSKOPICKÉ</a:t>
            </a:r>
            <a:r>
              <a:rPr lang="cs-CZ" sz="2400" dirty="0">
                <a:solidFill>
                  <a:srgbClr val="FFFF00"/>
                </a:solidFill>
              </a:rPr>
              <a:t>  ENERGIE NA </a:t>
            </a:r>
            <a:r>
              <a:rPr lang="cs-CZ" sz="2400" dirty="0">
                <a:solidFill>
                  <a:srgbClr val="FFC000"/>
                </a:solidFill>
              </a:rPr>
              <a:t>MIKROSKOPICKOU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17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-252536" y="116632"/>
            <a:ext cx="5400600" cy="55999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D5B8EA"/>
                </a:solidFill>
              </a:rPr>
              <a:t>FOTO</a:t>
            </a:r>
            <a:r>
              <a:rPr lang="en-GB" b="1" dirty="0">
                <a:solidFill>
                  <a:srgbClr val="92D050"/>
                </a:solidFill>
              </a:rPr>
              <a:t>ELEKTRICK</a:t>
            </a:r>
            <a:r>
              <a:rPr lang="cs-CZ" b="1" dirty="0">
                <a:solidFill>
                  <a:srgbClr val="92D050"/>
                </a:solidFill>
              </a:rPr>
              <a:t>Ý</a:t>
            </a:r>
            <a:r>
              <a:rPr lang="en-GB" dirty="0"/>
              <a:t> </a:t>
            </a:r>
            <a:r>
              <a:rPr lang="cs-CZ" dirty="0"/>
              <a:t>jev</a:t>
            </a:r>
          </a:p>
        </p:txBody>
      </p:sp>
      <p:sp>
        <p:nvSpPr>
          <p:cNvPr id="6" name="Rectangle 5"/>
          <p:cNvSpPr/>
          <p:nvPr/>
        </p:nvSpPr>
        <p:spPr>
          <a:xfrm>
            <a:off x="4860032" y="188640"/>
            <a:ext cx="4271148" cy="1569660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cs-CZ" sz="2400" b="1" dirty="0"/>
              <a:t>Fotoelektrický jev</a:t>
            </a:r>
            <a:r>
              <a:rPr lang="cs-CZ" sz="2400" dirty="0"/>
              <a:t> či fotoefekt je fyzikální </a:t>
            </a:r>
            <a:r>
              <a:rPr lang="cs-CZ" sz="2400" b="1" dirty="0"/>
              <a:t>jev</a:t>
            </a:r>
            <a:r>
              <a:rPr lang="cs-CZ" sz="2400" dirty="0"/>
              <a:t>, při němž jsou elektrony uvolňovány z obalu atomu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51520" y="794538"/>
            <a:ext cx="3672408" cy="2313617"/>
            <a:chOff x="251520" y="794538"/>
            <a:chExt cx="3672408" cy="23136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20" y="794538"/>
              <a:ext cx="3672408" cy="23136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57427" y="1111969"/>
              <a:ext cx="120552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>
                  <a:solidFill>
                    <a:schemeClr val="bg1"/>
                  </a:solidFill>
                </a:rPr>
                <a:t>UV, světlo,</a:t>
              </a:r>
            </a:p>
            <a:p>
              <a:r>
                <a:rPr lang="cs-CZ" dirty="0">
                  <a:solidFill>
                    <a:schemeClr val="bg1"/>
                  </a:solidFill>
                </a:rPr>
                <a:t>rentgen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5496" y="3184232"/>
            <a:ext cx="5596212" cy="3620515"/>
            <a:chOff x="35496" y="3184232"/>
            <a:chExt cx="5596212" cy="3620515"/>
          </a:xfrm>
        </p:grpSpPr>
        <p:sp>
          <p:nvSpPr>
            <p:cNvPr id="9" name="Rectangle 8"/>
            <p:cNvSpPr/>
            <p:nvPr/>
          </p:nvSpPr>
          <p:spPr>
            <a:xfrm>
              <a:off x="181477" y="3184232"/>
              <a:ext cx="38864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000" dirty="0"/>
                <a:t>1. </a:t>
              </a:r>
              <a:r>
                <a:rPr lang="cs-CZ" sz="2000" b="1" dirty="0"/>
                <a:t>vnější fotoelektrický jev</a:t>
              </a:r>
              <a:r>
                <a:rPr lang="cs-CZ" sz="2000" dirty="0"/>
                <a:t> − jev probíhá na povrchu látky, elektrony se uvolňují do okolí</a:t>
              </a:r>
            </a:p>
          </p:txBody>
        </p:sp>
        <p:pic>
          <p:nvPicPr>
            <p:cNvPr id="1031" name="Picture 7" descr="https://upload.wikimedia.org/wikipedia/commons/thumb/f/f5/Photoelectric_effect.svg/300px-Photoelectric_effect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4300647"/>
              <a:ext cx="2857500" cy="2057401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11" name="TextBox 10"/>
            <p:cNvSpPr txBox="1"/>
            <p:nvPr/>
          </p:nvSpPr>
          <p:spPr>
            <a:xfrm>
              <a:off x="35496" y="6435415"/>
              <a:ext cx="55962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https://www.wikiskripta.eu/w/Fotoelektrick%C3%BD_jev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67944" y="1758300"/>
            <a:ext cx="5049425" cy="4692507"/>
            <a:chOff x="4067944" y="1758300"/>
            <a:chExt cx="5049425" cy="4692507"/>
          </a:xfrm>
        </p:grpSpPr>
        <p:sp>
          <p:nvSpPr>
            <p:cNvPr id="10" name="TextBox 9"/>
            <p:cNvSpPr txBox="1"/>
            <p:nvPr/>
          </p:nvSpPr>
          <p:spPr>
            <a:xfrm>
              <a:off x="4067944" y="1758300"/>
              <a:ext cx="504942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/>
                <a:t>2. </a:t>
              </a:r>
              <a:r>
                <a:rPr lang="cs-CZ" sz="2000" b="1" dirty="0"/>
                <a:t>vnitřní fotoelektrický jev</a:t>
              </a:r>
              <a:r>
                <a:rPr lang="cs-CZ" sz="2000" dirty="0"/>
                <a:t> − uvolněné elektrony zůstávají v ní jako vodivostní elektrony (např. polovodiče, v nichž jsou tímto způsobem uvolňovány elektrony zejména z přechodu PN)</a:t>
              </a:r>
            </a:p>
          </p:txBody>
        </p:sp>
        <p:pic>
          <p:nvPicPr>
            <p:cNvPr id="1033" name="Picture 9" descr="How does Solar PV work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869" y="3390019"/>
              <a:ext cx="4609619" cy="3060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164288" y="3463840"/>
              <a:ext cx="18002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>
                  <a:solidFill>
                    <a:srgbClr val="FF0000"/>
                  </a:solidFill>
                </a:rPr>
                <a:t>http://eco2solar.co.uk/solar-electricity/how-does-solar-pv-work</a:t>
              </a:r>
              <a:r>
                <a:rPr lang="cs-CZ" sz="1400" dirty="0"/>
                <a:t>/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065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879E2CDD-5534-419F-B8F6-41F9DF946E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9292" y="288146"/>
            <a:ext cx="4464496" cy="666785"/>
          </a:xfrm>
        </p:spPr>
        <p:txBody>
          <a:bodyPr>
            <a:noAutofit/>
          </a:bodyPr>
          <a:lstStyle/>
          <a:p>
            <a:r>
              <a:rPr lang="cs-CZ" sz="3200" b="1" dirty="0"/>
              <a:t>E171 - Oxid titaničitý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7494A29-065A-45C2-A81B-B15205FE4778}"/>
              </a:ext>
            </a:extLst>
          </p:cNvPr>
          <p:cNvSpPr txBox="1"/>
          <p:nvPr/>
        </p:nvSpPr>
        <p:spPr>
          <a:xfrm>
            <a:off x="5399307" y="3628169"/>
            <a:ext cx="37091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C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https://www.ferpotravina.cz/</a:t>
            </a:r>
            <a:endParaRPr lang="en-US" sz="2000" dirty="0">
              <a:solidFill>
                <a:srgbClr val="FFC000"/>
              </a:solidFill>
            </a:endParaRPr>
          </a:p>
          <a:p>
            <a:r>
              <a:rPr lang="cs-CZ" sz="2000" dirty="0">
                <a:solidFill>
                  <a:srgbClr val="FFC000"/>
                </a:solidFill>
              </a:rPr>
              <a:t>seznam-</a:t>
            </a:r>
            <a:r>
              <a:rPr lang="cs-CZ" sz="2000" dirty="0" err="1">
                <a:solidFill>
                  <a:srgbClr val="FFC000"/>
                </a:solidFill>
              </a:rPr>
              <a:t>ecek</a:t>
            </a:r>
            <a:r>
              <a:rPr lang="cs-CZ" sz="2000" dirty="0">
                <a:solidFill>
                  <a:srgbClr val="FFC000"/>
                </a:solidFill>
              </a:rPr>
              <a:t>/E171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3EC151F-BD32-433F-A660-EE8F71035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2066" y="324496"/>
            <a:ext cx="3410254" cy="311858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489DC3C7-5E07-4B91-AF74-11753E7B2DB2}"/>
              </a:ext>
            </a:extLst>
          </p:cNvPr>
          <p:cNvSpPr/>
          <p:nvPr/>
        </p:nvSpPr>
        <p:spPr>
          <a:xfrm>
            <a:off x="5452766" y="4593288"/>
            <a:ext cx="3467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hlinkClick r:id="rId4"/>
              </a:rPr>
              <a:t>https://efsa.on</a:t>
            </a:r>
            <a:r>
              <a:rPr lang="en-US" sz="2400" dirty="0"/>
              <a:t> </a:t>
            </a:r>
            <a:r>
              <a:rPr lang="cs-CZ" sz="2400" dirty="0"/>
              <a:t>linelibrary.wiley.com/doi/epdf/10.2903/j.efsa.2021.6585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1D3EABE-603C-42FC-8538-43E9B17139C7}"/>
              </a:ext>
            </a:extLst>
          </p:cNvPr>
          <p:cNvSpPr txBox="1"/>
          <p:nvPr/>
        </p:nvSpPr>
        <p:spPr>
          <a:xfrm>
            <a:off x="4626789" y="734422"/>
            <a:ext cx="892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2016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3D240F00-B2D6-4BE5-80F0-85C11A5EC491}"/>
              </a:ext>
            </a:extLst>
          </p:cNvPr>
          <p:cNvSpPr txBox="1"/>
          <p:nvPr/>
        </p:nvSpPr>
        <p:spPr>
          <a:xfrm>
            <a:off x="4572000" y="247045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!!!!!!</a:t>
            </a:r>
            <a:endParaRPr lang="cs-CZ" sz="4000" dirty="0">
              <a:solidFill>
                <a:srgbClr val="FF0000"/>
              </a:solidFill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D40860E-C869-4A6D-A9FB-82C45A3ABE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26" y="2300778"/>
            <a:ext cx="5191463" cy="361607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F7B6908A-DBE4-405D-AEE8-72CC6579CD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226" y="5943818"/>
            <a:ext cx="5819775" cy="59055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1D1C2C0-34ED-471E-A985-C2808BEBEF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086" y="836039"/>
            <a:ext cx="2181225" cy="2095500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45E0A32B-B4E2-40AD-8DBF-E0A6360547DB}"/>
              </a:ext>
            </a:extLst>
          </p:cNvPr>
          <p:cNvSpPr txBox="1"/>
          <p:nvPr/>
        </p:nvSpPr>
        <p:spPr>
          <a:xfrm>
            <a:off x="806104" y="1101021"/>
            <a:ext cx="11384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TiO</a:t>
            </a:r>
            <a:r>
              <a:rPr lang="en-US" sz="4000" baseline="-25000" dirty="0"/>
              <a:t>2</a:t>
            </a:r>
            <a:endParaRPr lang="cs-CZ" sz="4000" baseline="-25000" dirty="0"/>
          </a:p>
        </p:txBody>
      </p:sp>
    </p:spTree>
    <p:extLst>
      <p:ext uri="{BB962C8B-B14F-4D97-AF65-F5344CB8AC3E}">
        <p14:creationId xmlns:p14="http://schemas.microsoft.com/office/powerpoint/2010/main" val="324687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4867" y="188640"/>
            <a:ext cx="656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Inteligentní tekutiny – </a:t>
            </a:r>
            <a:r>
              <a:rPr lang="cs-CZ" sz="2400" b="1" dirty="0" err="1">
                <a:solidFill>
                  <a:srgbClr val="FFFF00"/>
                </a:solidFill>
              </a:rPr>
              <a:t>elektroreologické</a:t>
            </a:r>
            <a:r>
              <a:rPr lang="cs-CZ" sz="2400" b="1" dirty="0">
                <a:solidFill>
                  <a:srgbClr val="FFFF00"/>
                </a:solidFill>
              </a:rPr>
              <a:t> (ER) a</a:t>
            </a:r>
          </a:p>
          <a:p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 err="1">
                <a:solidFill>
                  <a:srgbClr val="FFFF00"/>
                </a:solidFill>
              </a:rPr>
              <a:t>magnetoreologické</a:t>
            </a:r>
            <a:r>
              <a:rPr lang="cs-CZ" sz="2400" b="1" dirty="0">
                <a:solidFill>
                  <a:srgbClr val="FFFF00"/>
                </a:solidFill>
              </a:rPr>
              <a:t> (MR) suspenze</a:t>
            </a:r>
          </a:p>
          <a:p>
            <a:endParaRPr lang="cs-CZ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376" y="1196752"/>
            <a:ext cx="86171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MR nebo ER tekutiny lze charakterizovat jako suspenze </a:t>
            </a:r>
            <a:r>
              <a:rPr lang="cs-CZ" dirty="0" err="1"/>
              <a:t>nano</a:t>
            </a:r>
            <a:r>
              <a:rPr lang="cs-CZ" dirty="0"/>
              <a:t>/mikro částic s magnetickými nebo výhradně dielektrickými vlastnostmi ve vhodné nosné kapalině. Největší výhodou těchto tekutin oproti obvyklým tekutinám je jejich schopnost měnit viskozitu v širokém rozsahu (několik řádů), a to ve zlomcích milisekundy.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2630693"/>
            <a:ext cx="29523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SEDLAČÍK, Michal. </a:t>
            </a:r>
            <a:r>
              <a:rPr lang="cs-CZ" i="1" dirty="0"/>
              <a:t>Inteligentní tekutiny - </a:t>
            </a:r>
            <a:r>
              <a:rPr lang="cs-CZ" i="1" dirty="0" err="1"/>
              <a:t>elektroreologické</a:t>
            </a:r>
            <a:r>
              <a:rPr lang="cs-CZ" i="1" dirty="0"/>
              <a:t> (ER) a </a:t>
            </a:r>
            <a:r>
              <a:rPr lang="cs-CZ" i="1" dirty="0" err="1"/>
              <a:t>magnetoreologické</a:t>
            </a:r>
            <a:r>
              <a:rPr lang="cs-CZ" i="1" dirty="0"/>
              <a:t> (MR) suspenze</a:t>
            </a:r>
            <a:r>
              <a:rPr lang="cs-CZ" dirty="0"/>
              <a:t>. Zlín: Univerzita Tomáše Bati ve Zlíně, 2008, 84 s. Dostupné také z: http://hdl.handle.net/10563/23250. Univerzita Tomáše Bati ve Zlíně. Fakulta technologická, Centrum polymerních materiálů. Vedoucí práce Pavlínek, Vladimír.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76" y="2479016"/>
            <a:ext cx="4765030" cy="4273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8" y="260648"/>
            <a:ext cx="1933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FFFF00"/>
                </a:solidFill>
              </a:rPr>
              <a:t>ELECTRO</a:t>
            </a:r>
          </a:p>
          <a:p>
            <a:r>
              <a:rPr lang="cs-CZ" sz="2000" b="1" i="1" dirty="0">
                <a:solidFill>
                  <a:srgbClr val="FFC000"/>
                </a:solidFill>
              </a:rPr>
              <a:t>MAGNETO</a:t>
            </a:r>
          </a:p>
        </p:txBody>
      </p:sp>
      <p:sp>
        <p:nvSpPr>
          <p:cNvPr id="3" name="TextBox 2"/>
          <p:cNvSpPr txBox="1"/>
          <p:nvPr/>
        </p:nvSpPr>
        <p:spPr>
          <a:xfrm rot="2290369">
            <a:off x="1331525" y="491548"/>
            <a:ext cx="1582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i="1" dirty="0" err="1">
                <a:solidFill>
                  <a:srgbClr val="00B0F0"/>
                </a:solidFill>
              </a:rPr>
              <a:t>MECHANICKé</a:t>
            </a:r>
            <a:endParaRPr lang="cs-CZ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5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9278153"/>
              </p:ext>
            </p:extLst>
          </p:nvPr>
        </p:nvGraphicFramePr>
        <p:xfrm>
          <a:off x="62633" y="97318"/>
          <a:ext cx="9001002" cy="6457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4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01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cs-CZ" b="1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791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089">
                <a:tc>
                  <a:txBody>
                    <a:bodyPr/>
                    <a:lstStyle/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335">
                <a:tc>
                  <a:txBody>
                    <a:bodyPr/>
                    <a:lstStyle/>
                    <a:p>
                      <a:pPr algn="ctr"/>
                      <a:endParaRPr lang="cs-CZ" sz="1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cs-CZ" sz="36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111">
                <a:tc>
                  <a:txBody>
                    <a:bodyPr/>
                    <a:lstStyle/>
                    <a:p>
                      <a:endParaRPr lang="cs-CZ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</a:pPr>
                      <a:r>
                        <a:rPr lang="cs-CZ" sz="1800" b="1" dirty="0">
                          <a:solidFill>
                            <a:srgbClr val="FF0000"/>
                          </a:solidFill>
                        </a:rPr>
                        <a:t>TERMO-CHROMN Ý jev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0049">
                <a:tc>
                  <a:txBody>
                    <a:bodyPr/>
                    <a:lstStyle/>
                    <a:p>
                      <a:pPr algn="ctr"/>
                      <a:endParaRPr lang="cs-CZ" sz="1000" dirty="0"/>
                    </a:p>
                    <a:p>
                      <a:pPr algn="ctr"/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FF0000"/>
                          </a:solidFill>
                        </a:rPr>
                        <a:t>Vlhkost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</a:rPr>
                        <a:t>HYGRO/HYDRO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</a:rPr>
                        <a:t>-elektrický jev</a:t>
                      </a:r>
                      <a:endParaRPr lang="cs-CZ" sz="1600" b="1" strike="no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FF0000"/>
                          </a:solidFill>
                        </a:rPr>
                        <a:t>pH</a:t>
                      </a:r>
                      <a:endParaRPr lang="cs-CZ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</a:rPr>
                        <a:t>Chem. 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GB" sz="2000" b="1" dirty="0" err="1">
                          <a:solidFill>
                            <a:srgbClr val="FF0000"/>
                          </a:solidFill>
                        </a:rPr>
                        <a:t>rost</a:t>
                      </a:r>
                      <a:r>
                        <a:rPr lang="cs-CZ" sz="2000" b="1" dirty="0">
                          <a:solidFill>
                            <a:srgbClr val="FF0000"/>
                          </a:solidFill>
                        </a:rPr>
                        <a:t>ředí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7713" y="110143"/>
            <a:ext cx="1407984" cy="7920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25" y="479490"/>
            <a:ext cx="915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Vstup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31" y="0"/>
            <a:ext cx="1074333" cy="5586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chemeClr val="tx1">
                    <a:lumMod val="95000"/>
                  </a:schemeClr>
                </a:solidFill>
              </a:rPr>
              <a:t>Vystup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53265" y="974987"/>
            <a:ext cx="1485920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ELEKTRO –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00B050"/>
                </a:solidFill>
              </a:rPr>
              <a:t> MAGNETICKÝ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545892" y="1824573"/>
            <a:ext cx="1531188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22603B"/>
                </a:solidFill>
              </a:rPr>
              <a:t>MAGNETO</a:t>
            </a:r>
            <a:r>
              <a:rPr lang="cs-CZ" b="1" dirty="0">
                <a:solidFill>
                  <a:srgbClr val="00B050"/>
                </a:solidFill>
              </a:rPr>
              <a:t> –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 ELEKTRICKÝ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09963" y="2592514"/>
            <a:ext cx="1702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PIEZOELEKTR.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7036" y="3330494"/>
            <a:ext cx="1952323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PYROELEKTR.</a:t>
            </a:r>
            <a:r>
              <a:rPr lang="cs-CZ" b="1" dirty="0">
                <a:solidFill>
                  <a:srgbClr val="00B050"/>
                </a:solidFill>
              </a:rPr>
              <a:t>,</a:t>
            </a:r>
          </a:p>
          <a:p>
            <a:pPr algn="ctr">
              <a:lnSpc>
                <a:spcPts val="1700"/>
              </a:lnSpc>
            </a:pPr>
            <a:r>
              <a:rPr lang="en-GB" b="1" dirty="0">
                <a:solidFill>
                  <a:srgbClr val="00B050"/>
                </a:solidFill>
              </a:rPr>
              <a:t>TERMOEL</a:t>
            </a:r>
            <a:r>
              <a:rPr lang="en-GB" sz="1600" b="1" dirty="0">
                <a:solidFill>
                  <a:srgbClr val="00B050"/>
                </a:solidFill>
              </a:rPr>
              <a:t>.(</a:t>
            </a:r>
            <a:r>
              <a:rPr lang="cs-CZ" sz="1600" b="1" dirty="0">
                <a:solidFill>
                  <a:srgbClr val="00B050"/>
                </a:solidFill>
              </a:rPr>
              <a:t>difuze nosičů</a:t>
            </a:r>
            <a:r>
              <a:rPr lang="en-GB" sz="1600" b="1" dirty="0">
                <a:solidFill>
                  <a:srgbClr val="00B050"/>
                </a:solidFill>
              </a:rPr>
              <a:t> </a:t>
            </a:r>
            <a:r>
              <a:rPr lang="cs-CZ" sz="1600" b="1" dirty="0">
                <a:solidFill>
                  <a:srgbClr val="00B050"/>
                </a:solidFill>
              </a:rPr>
              <a:t>náboje</a:t>
            </a:r>
            <a:r>
              <a:rPr lang="en-GB" b="1" dirty="0">
                <a:solidFill>
                  <a:srgbClr val="00B050"/>
                </a:solidFill>
              </a:rPr>
              <a:t>)</a:t>
            </a:r>
            <a:endParaRPr lang="cs-CZ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34598" y="4122324"/>
            <a:ext cx="1802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FOTOVO</a:t>
            </a:r>
            <a:r>
              <a:rPr lang="en-US" b="1" dirty="0">
                <a:solidFill>
                  <a:srgbClr val="FF0000"/>
                </a:solidFill>
              </a:rPr>
              <a:t>LT</a:t>
            </a:r>
            <a:r>
              <a:rPr lang="cs-CZ" b="1" dirty="0">
                <a:solidFill>
                  <a:srgbClr val="FF0000"/>
                </a:solidFill>
              </a:rPr>
              <a:t>a</a:t>
            </a:r>
            <a:r>
              <a:rPr lang="en-US" b="1" dirty="0">
                <a:solidFill>
                  <a:srgbClr val="FF0000"/>
                </a:solidFill>
              </a:rPr>
              <a:t>ick</a:t>
            </a:r>
            <a:r>
              <a:rPr lang="cs-CZ" b="1" dirty="0">
                <a:solidFill>
                  <a:srgbClr val="FF0000"/>
                </a:solidFill>
              </a:rPr>
              <a:t>ý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174537" y="2586073"/>
            <a:ext cx="1391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22603B"/>
                </a:solidFill>
              </a:rPr>
              <a:t>PIEZO</a:t>
            </a:r>
            <a:r>
              <a:rPr lang="cs-CZ" b="1" dirty="0">
                <a:solidFill>
                  <a:srgbClr val="00B050"/>
                </a:solidFill>
              </a:rPr>
              <a:t>MAG.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jev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401456" y="972272"/>
            <a:ext cx="179888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 err="1">
                <a:solidFill>
                  <a:srgbClr val="FF0000"/>
                </a:solidFill>
              </a:rPr>
              <a:t>Nepřimý</a:t>
            </a:r>
            <a:endParaRPr lang="cs-CZ" b="1" dirty="0">
              <a:solidFill>
                <a:srgbClr val="FF0000"/>
              </a:solidFill>
            </a:endParaRP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PIEZOELEKTR.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ER suspenze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60292" y="1799675"/>
            <a:ext cx="1643399" cy="752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Magnetická 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MR suspenze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49977" y="3308284"/>
            <a:ext cx="1946030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Teplotně citlivé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 polymery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1583" y="4101837"/>
            <a:ext cx="1684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22603B"/>
                </a:solidFill>
              </a:rPr>
              <a:t>FOTO</a:t>
            </a:r>
            <a:r>
              <a:rPr lang="cs-CZ" b="1" dirty="0">
                <a:solidFill>
                  <a:srgbClr val="00B050"/>
                </a:solidFill>
              </a:rPr>
              <a:t>STRIKCE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163" y="969308"/>
            <a:ext cx="1429328" cy="752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chemeClr val="tx2"/>
                </a:solidFill>
              </a:rPr>
              <a:t>ELEKTRO-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chemeClr val="tx2"/>
                </a:solidFill>
              </a:rPr>
              <a:t>KALORICKÝ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chemeClr val="tx2"/>
                </a:solidFill>
              </a:rPr>
              <a:t> jev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5163" y="1799843"/>
            <a:ext cx="1401922" cy="6822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MAGNETO-</a:t>
            </a:r>
          </a:p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KALORICKÝ</a:t>
            </a:r>
          </a:p>
          <a:p>
            <a:pPr algn="ctr">
              <a:lnSpc>
                <a:spcPts val="1500"/>
              </a:lnSpc>
            </a:pPr>
            <a:r>
              <a:rPr lang="cs-CZ" b="1" dirty="0">
                <a:solidFill>
                  <a:schemeClr val="tx2"/>
                </a:solidFill>
              </a:rPr>
              <a:t> jev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86945" y="182146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443655" y="963509"/>
            <a:ext cx="1674956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ELEKTRO-CHROMNÝ</a:t>
            </a:r>
          </a:p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JEV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537242" y="2553085"/>
            <a:ext cx="1427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FOTO-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ELASTICITA</a:t>
            </a:r>
          </a:p>
          <a:p>
            <a:pPr algn="ctr"/>
            <a:r>
              <a:rPr lang="cs-CZ" b="1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28" y="2580443"/>
            <a:ext cx="149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Mechanické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napětí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-21034" y="1832819"/>
            <a:ext cx="15309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Magnetické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7261" y="980893"/>
            <a:ext cx="13370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0000"/>
                </a:solidFill>
              </a:rPr>
              <a:t>Elektrické </a:t>
            </a:r>
          </a:p>
          <a:p>
            <a:pPr algn="ctr"/>
            <a:r>
              <a:rPr lang="cs-CZ" sz="2000" b="1" dirty="0">
                <a:solidFill>
                  <a:srgbClr val="FF0000"/>
                </a:solidFill>
              </a:rPr>
              <a:t>pole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420505" y="107690"/>
            <a:ext cx="1769074" cy="8361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TVAR/OBJEM</a:t>
            </a:r>
            <a:endParaRPr lang="en-GB" b="1" dirty="0">
              <a:solidFill>
                <a:srgbClr val="FFFF00"/>
              </a:solidFill>
            </a:endParaRPr>
          </a:p>
          <a:p>
            <a:pPr algn="ctr">
              <a:lnSpc>
                <a:spcPts val="2880"/>
              </a:lnSpc>
            </a:pPr>
            <a:r>
              <a:rPr lang="cs-CZ" b="1" dirty="0">
                <a:solidFill>
                  <a:srgbClr val="FFFF00"/>
                </a:solidFill>
              </a:rPr>
              <a:t>Viskozita/</a:t>
            </a:r>
            <a:r>
              <a:rPr lang="cs-CZ" b="1" dirty="0" err="1">
                <a:solidFill>
                  <a:srgbClr val="FFFF00"/>
                </a:solidFill>
              </a:rPr>
              <a:t>Elast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434" y="3352113"/>
            <a:ext cx="1305164" cy="631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Teplo </a:t>
            </a:r>
          </a:p>
          <a:p>
            <a:pPr algn="ctr">
              <a:lnSpc>
                <a:spcPts val="2100"/>
              </a:lnSpc>
            </a:pPr>
            <a:r>
              <a:rPr lang="cs-CZ" sz="2000" b="1" dirty="0">
                <a:solidFill>
                  <a:srgbClr val="FF0000"/>
                </a:solidFill>
              </a:rPr>
              <a:t>(IR záření)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849" y="4152272"/>
            <a:ext cx="1523174" cy="586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Světlo</a:t>
            </a:r>
          </a:p>
          <a:p>
            <a:pPr algn="ctr">
              <a:lnSpc>
                <a:spcPts val="1900"/>
              </a:lnSpc>
            </a:pPr>
            <a:r>
              <a:rPr lang="cs-CZ" sz="2000" b="1" dirty="0">
                <a:solidFill>
                  <a:srgbClr val="FF0000"/>
                </a:solidFill>
              </a:rPr>
              <a:t>(UV záření)  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484645" y="82184"/>
            <a:ext cx="1702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FF00"/>
                </a:solidFill>
              </a:rPr>
              <a:t>EL. NAPĚTÍ,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  POLARIZACE,</a:t>
            </a:r>
          </a:p>
          <a:p>
            <a:pPr algn="ctr"/>
            <a:r>
              <a:rPr lang="cs-CZ" b="1" dirty="0">
                <a:solidFill>
                  <a:srgbClr val="FFFF00"/>
                </a:solidFill>
              </a:rPr>
              <a:t>PROUD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197927" y="171810"/>
            <a:ext cx="12834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b="1" dirty="0">
                <a:solidFill>
                  <a:srgbClr val="FFFF00"/>
                </a:solidFill>
              </a:rPr>
              <a:t>MAGNETI</a:t>
            </a:r>
          </a:p>
          <a:p>
            <a:pPr algn="ctr"/>
            <a:r>
              <a:rPr lang="cs-CZ" sz="2000" b="1" dirty="0">
                <a:solidFill>
                  <a:srgbClr val="FFFF00"/>
                </a:solidFill>
              </a:rPr>
              <a:t>ZACE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97225" y="224578"/>
            <a:ext cx="1453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</a:rPr>
              <a:t>TEPLOTA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2913" y="317375"/>
            <a:ext cx="15103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200" b="1" dirty="0" err="1">
                <a:solidFill>
                  <a:srgbClr val="FFFF00"/>
                </a:solidFill>
              </a:rPr>
              <a:t>ZBARVENí</a:t>
            </a:r>
            <a:endParaRPr lang="cs-CZ" sz="2200" b="1" dirty="0">
              <a:solidFill>
                <a:srgbClr val="FFFF0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03632" y="1005514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384921" y="336150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997868" y="2580443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462651" y="3300385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21853" y="4152272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93699" y="4158757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4497257" y="4874622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486994" y="5399504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497257" y="4401820"/>
            <a:ext cx="167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Tvarová paměť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11324" y="5326494"/>
            <a:ext cx="1652311" cy="53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HALO-</a:t>
            </a:r>
          </a:p>
          <a:p>
            <a:pPr algn="ctr">
              <a:lnSpc>
                <a:spcPts val="1700"/>
              </a:lnSpc>
            </a:pPr>
            <a:r>
              <a:rPr lang="cs-CZ" b="1" dirty="0">
                <a:solidFill>
                  <a:srgbClr val="FF0000"/>
                </a:solidFill>
              </a:rPr>
              <a:t>CHROMNÝ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09579" y="5300202"/>
            <a:ext cx="1401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HALO</a:t>
            </a:r>
          </a:p>
          <a:p>
            <a:pPr algn="ctr">
              <a:lnSpc>
                <a:spcPts val="1800"/>
              </a:lnSpc>
            </a:pPr>
            <a:r>
              <a:rPr lang="cs-CZ" b="1" dirty="0">
                <a:solidFill>
                  <a:schemeClr val="tx2"/>
                </a:solidFill>
              </a:rPr>
              <a:t>kalorický</a:t>
            </a:r>
          </a:p>
          <a:p>
            <a:endParaRPr lang="cs-CZ" dirty="0"/>
          </a:p>
        </p:txBody>
      </p:sp>
      <p:sp>
        <p:nvSpPr>
          <p:cNvPr id="50" name="TextBox 49"/>
          <p:cNvSpPr txBox="1"/>
          <p:nvPr/>
        </p:nvSpPr>
        <p:spPr>
          <a:xfrm>
            <a:off x="1480571" y="5321646"/>
            <a:ext cx="1657633" cy="861774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cs-CZ" sz="2000" b="1" dirty="0">
                <a:solidFill>
                  <a:srgbClr val="FF0000"/>
                </a:solidFill>
              </a:rPr>
              <a:t>HALO-elektrický jev</a:t>
            </a:r>
          </a:p>
          <a:p>
            <a:endParaRPr lang="cs-CZ" sz="2000" b="1" dirty="0">
              <a:solidFill>
                <a:srgbClr val="22603B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228621" y="2469137"/>
            <a:ext cx="221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400" b="1" dirty="0">
                <a:solidFill>
                  <a:srgbClr val="FF0000"/>
                </a:solidFill>
              </a:rPr>
              <a:t> 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605563" y="5873349"/>
            <a:ext cx="1378468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CHEMO-elektrický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167546" y="5887246"/>
            <a:ext cx="1497137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22603B"/>
                </a:solidFill>
              </a:rPr>
              <a:t>CHEMO-magnetický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435563" y="5887246"/>
            <a:ext cx="1864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rgbClr val="FF0000"/>
                </a:solidFill>
              </a:rPr>
              <a:t>Chemo</a:t>
            </a:r>
            <a:r>
              <a:rPr lang="cs-CZ" b="1" dirty="0">
                <a:solidFill>
                  <a:srgbClr val="FF0000"/>
                </a:solidFill>
              </a:rPr>
              <a:t>-citlivá tvarová paměť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312269" y="5865492"/>
            <a:ext cx="1200469" cy="707886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CHEMO kalorický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428186" y="5882568"/>
            <a:ext cx="1652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CHEMO-</a:t>
            </a:r>
          </a:p>
          <a:p>
            <a:pPr algn="ctr"/>
            <a:r>
              <a:rPr lang="cs-CZ" b="1" dirty="0">
                <a:solidFill>
                  <a:srgbClr val="FF0000"/>
                </a:solidFill>
              </a:rPr>
              <a:t>CHROMNÝ jev</a:t>
            </a:r>
          </a:p>
        </p:txBody>
      </p:sp>
      <p:sp>
        <p:nvSpPr>
          <p:cNvPr id="75" name="TextBox 45">
            <a:extLst>
              <a:ext uri="{FF2B5EF4-FFF2-40B4-BE49-F238E27FC236}">
                <a16:creationId xmlns:a16="http://schemas.microsoft.com/office/drawing/2014/main" id="{135E53BB-24E4-4CFA-B6F8-26EB0C682779}"/>
              </a:ext>
            </a:extLst>
          </p:cNvPr>
          <p:cNvSpPr txBox="1"/>
          <p:nvPr/>
        </p:nvSpPr>
        <p:spPr>
          <a:xfrm>
            <a:off x="7443655" y="1848843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MAGNETO-CHROMNÝ jev</a:t>
            </a:r>
          </a:p>
        </p:txBody>
      </p:sp>
      <p:sp>
        <p:nvSpPr>
          <p:cNvPr id="76" name="TextBox 45">
            <a:extLst>
              <a:ext uri="{FF2B5EF4-FFF2-40B4-BE49-F238E27FC236}">
                <a16:creationId xmlns:a16="http://schemas.microsoft.com/office/drawing/2014/main" id="{62AE9C9A-CF2F-44F3-8EE8-A9020F24E162}"/>
              </a:ext>
            </a:extLst>
          </p:cNvPr>
          <p:cNvSpPr txBox="1"/>
          <p:nvPr/>
        </p:nvSpPr>
        <p:spPr>
          <a:xfrm>
            <a:off x="7497974" y="4105048"/>
            <a:ext cx="167495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FOTO-CHROMNÝ jev</a:t>
            </a:r>
          </a:p>
        </p:txBody>
      </p:sp>
      <p:sp>
        <p:nvSpPr>
          <p:cNvPr id="77" name="TextBox 65">
            <a:extLst>
              <a:ext uri="{FF2B5EF4-FFF2-40B4-BE49-F238E27FC236}">
                <a16:creationId xmlns:a16="http://schemas.microsoft.com/office/drawing/2014/main" id="{6969000D-A2FD-406B-A6C9-51AC20EBDE6D}"/>
              </a:ext>
            </a:extLst>
          </p:cNvPr>
          <p:cNvSpPr txBox="1"/>
          <p:nvPr/>
        </p:nvSpPr>
        <p:spPr>
          <a:xfrm>
            <a:off x="6482581" y="2655521"/>
            <a:ext cx="864096" cy="646331"/>
          </a:xfrm>
          <a:prstGeom prst="rect">
            <a:avLst/>
          </a:prstGeom>
          <a:noFill/>
          <a:ln w="34925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Font typeface="Wingdings" panose="05000000000000000000" pitchFamily="2" charset="2"/>
              <a:buChar char="ü"/>
            </a:pPr>
            <a:r>
              <a:rPr lang="cs-CZ" sz="3600" dirty="0">
                <a:solidFill>
                  <a:srgbClr val="1F18A8"/>
                </a:solidFill>
              </a:rPr>
              <a:t>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FF6760C-E10F-461B-AFC0-7CFFF8B148B3}"/>
              </a:ext>
            </a:extLst>
          </p:cNvPr>
          <p:cNvSpPr txBox="1"/>
          <p:nvPr/>
        </p:nvSpPr>
        <p:spPr>
          <a:xfrm>
            <a:off x="3083034" y="4732101"/>
            <a:ext cx="16233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HYGRO/HYDRO</a:t>
            </a:r>
            <a:endParaRPr lang="cs-CZ" sz="1600" b="1" dirty="0">
              <a:solidFill>
                <a:srgbClr val="FF00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-magnetický jev</a:t>
            </a:r>
          </a:p>
          <a:p>
            <a:endParaRPr lang="cs-CZ" dirty="0"/>
          </a:p>
        </p:txBody>
      </p:sp>
      <p:sp>
        <p:nvSpPr>
          <p:cNvPr id="78" name="TextBox 45">
            <a:extLst>
              <a:ext uri="{FF2B5EF4-FFF2-40B4-BE49-F238E27FC236}">
                <a16:creationId xmlns:a16="http://schemas.microsoft.com/office/drawing/2014/main" id="{9B639E84-5EF0-4C90-8C76-FA195978AE7C}"/>
              </a:ext>
            </a:extLst>
          </p:cNvPr>
          <p:cNvSpPr txBox="1"/>
          <p:nvPr/>
        </p:nvSpPr>
        <p:spPr>
          <a:xfrm>
            <a:off x="7428186" y="4776832"/>
            <a:ext cx="174474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cs-CZ" sz="1600" b="1" dirty="0">
                <a:solidFill>
                  <a:srgbClr val="FF0000"/>
                </a:solidFill>
              </a:rPr>
              <a:t>HYGRO/HYDRO-CHROMNÝ jev</a:t>
            </a:r>
          </a:p>
        </p:txBody>
      </p: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79443ACA-5E64-44CA-91D2-D2766C6E6945}"/>
              </a:ext>
            </a:extLst>
          </p:cNvPr>
          <p:cNvSpPr txBox="1"/>
          <p:nvPr/>
        </p:nvSpPr>
        <p:spPr>
          <a:xfrm>
            <a:off x="3112376" y="5287584"/>
            <a:ext cx="15301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>
                <a:solidFill>
                  <a:srgbClr val="FF0000"/>
                </a:solidFill>
              </a:rPr>
              <a:t>HALO-</a:t>
            </a:r>
          </a:p>
          <a:p>
            <a:pPr algn="ctr"/>
            <a:r>
              <a:rPr lang="cs-CZ" sz="1600" b="1" dirty="0">
                <a:solidFill>
                  <a:srgbClr val="FF0000"/>
                </a:solidFill>
              </a:rPr>
              <a:t>magnetický jev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2817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7992888" cy="4724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NEHOMOGENNÍ ROZLOŽENÍ ELEKTRICKÉHO NABOJE </a:t>
            </a:r>
            <a:r>
              <a:rPr lang="cs-CZ" sz="2400" b="1" dirty="0">
                <a:solidFill>
                  <a:srgbClr val="FFFF00"/>
                </a:solidFill>
              </a:rPr>
              <a:t>(MAGNETICKÉHO MOMENTU)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C000"/>
                </a:solidFill>
              </a:rPr>
              <a:t>PŘIZPŮSOBIVOST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  <a:r>
              <a:rPr lang="cs-CZ" sz="2400" b="1" dirty="0">
                <a:solidFill>
                  <a:srgbClr val="FFFFFF"/>
                </a:solidFill>
              </a:rPr>
              <a:t>mikrostruktury okolním podmínkám za účelem DOSAŽENÍ ENERGETICKÝ NEJVÝHODNĚJŠÍHO STAVU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srgbClr val="FFFF00"/>
                </a:solidFill>
              </a:rPr>
              <a:t>POLYMORFISMUS - </a:t>
            </a:r>
            <a:r>
              <a:rPr lang="cs-CZ" sz="2400" dirty="0"/>
              <a:t>schopnost pevného </a:t>
            </a:r>
            <a:r>
              <a:rPr lang="cs-CZ" sz="2400" i="1" dirty="0"/>
              <a:t>materiálu</a:t>
            </a:r>
            <a:r>
              <a:rPr lang="cs-CZ" sz="2400" dirty="0"/>
              <a:t> existovat ve více než jedné formě nebo krystalové struktuře</a:t>
            </a:r>
            <a:r>
              <a:rPr lang="cs-CZ" sz="2400" b="1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97200"/>
            <a:ext cx="7680960" cy="74672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Základní kvality chytrých materiálů:</a:t>
            </a:r>
          </a:p>
        </p:txBody>
      </p:sp>
    </p:spTree>
    <p:extLst>
      <p:ext uri="{BB962C8B-B14F-4D97-AF65-F5344CB8AC3E}">
        <p14:creationId xmlns:p14="http://schemas.microsoft.com/office/powerpoint/2010/main" val="213482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564" y="95502"/>
            <a:ext cx="6624736" cy="75212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PIEZO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27564" y="981708"/>
            <a:ext cx="3672408" cy="3000812"/>
            <a:chOff x="4848635" y="199232"/>
            <a:chExt cx="3470521" cy="3286309"/>
          </a:xfrm>
        </p:grpSpPr>
        <p:pic>
          <p:nvPicPr>
            <p:cNvPr id="5" name="Picture 4" descr="http://www.manep-nccr.ch/img/photo/challenges/ferroelectricity/piez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772" y="199232"/>
              <a:ext cx="3456384" cy="28246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4848635" y="3023876"/>
              <a:ext cx="268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err="1">
                  <a:solidFill>
                    <a:srgbClr val="FFFF00"/>
                  </a:solidFill>
                </a:rPr>
                <a:t>PIEZO</a:t>
              </a:r>
              <a:r>
                <a:rPr lang="cs-CZ" sz="2400" dirty="0" err="1"/>
                <a:t>elektrický</a:t>
              </a:r>
              <a:r>
                <a:rPr lang="cs-CZ" sz="2400" dirty="0"/>
                <a:t> jev</a:t>
              </a:r>
            </a:p>
          </p:txBody>
        </p:sp>
      </p:grpSp>
      <p:pic>
        <p:nvPicPr>
          <p:cNvPr id="1026" name="Picture 2" descr="https://upload.wikimedia.org/wikipedia/commons/c/c4/SchemaPiez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3" y="972010"/>
            <a:ext cx="3155507" cy="31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11960" y="4190807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https://en.wikipedia.org/wiki/Piezoelectric_sensor</a:t>
            </a:r>
          </a:p>
        </p:txBody>
      </p:sp>
      <p:pic>
        <p:nvPicPr>
          <p:cNvPr id="1028" name="Picture 4" descr="Výsledek obrázku pro piezoelectr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3" y="4560139"/>
            <a:ext cx="3905501" cy="206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580991" y="5733256"/>
            <a:ext cx="4263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https://www.autodesk.com/products/eagle/blog/piezoelectricity/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48064" y="908720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senzor</a:t>
            </a:r>
          </a:p>
        </p:txBody>
      </p:sp>
    </p:spTree>
    <p:extLst>
      <p:ext uri="{BB962C8B-B14F-4D97-AF65-F5344CB8AC3E}">
        <p14:creationId xmlns:p14="http://schemas.microsoft.com/office/powerpoint/2010/main" val="961539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18382"/>
            <a:ext cx="7043092" cy="62822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PYRO</a:t>
            </a:r>
            <a:r>
              <a:rPr lang="cs-CZ" sz="3600" b="1" dirty="0">
                <a:solidFill>
                  <a:srgbClr val="92D050"/>
                </a:solidFill>
              </a:rPr>
              <a:t>ELEKTRICKÝ</a:t>
            </a:r>
            <a:r>
              <a:rPr lang="cs-CZ" sz="3600" b="1" dirty="0"/>
              <a:t> JEV</a:t>
            </a:r>
            <a:endParaRPr lang="cs-CZ" b="1" dirty="0"/>
          </a:p>
        </p:txBody>
      </p:sp>
      <p:pic>
        <p:nvPicPr>
          <p:cNvPr id="6" name="Picture 8" descr="http://www.manep-nccr.ch/img/photo/challenges/ferroelectricity/py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62" y="980728"/>
            <a:ext cx="4787019" cy="35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F28D8B00-EA2C-47ED-85BF-F149B03FD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816860"/>
            <a:ext cx="2982070" cy="298207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737A5E58-E046-4554-90C5-EC7A3BA9A0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995" y="3933056"/>
            <a:ext cx="2982070" cy="285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194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288229"/>
            <a:ext cx="4680013" cy="588286"/>
          </a:xfrm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92D050"/>
                </a:solidFill>
              </a:rPr>
              <a:t>pyroelektrické</a:t>
            </a:r>
            <a:r>
              <a:rPr lang="cs-CZ" sz="2400" dirty="0"/>
              <a:t> senzory </a:t>
            </a:r>
            <a:r>
              <a:rPr lang="cs-CZ" sz="2400" dirty="0" err="1"/>
              <a:t>termokamer</a:t>
            </a:r>
            <a:endParaRPr lang="cs-CZ" sz="2400" dirty="0"/>
          </a:p>
        </p:txBody>
      </p:sp>
      <p:pic>
        <p:nvPicPr>
          <p:cNvPr id="4102" name="Picture 6" descr="Výsledek obrázku pro foto temokame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7963"/>
            <a:ext cx="5391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070" y="5291504"/>
            <a:ext cx="30834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https://touchit.sk/video-touchit-flir-ma-3-verziu-termokamery-one-ukazal-ju-na-ces-2017/93061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1722" y="1124744"/>
            <a:ext cx="7494031" cy="2581276"/>
            <a:chOff x="3487286" y="397915"/>
            <a:chExt cx="7494031" cy="2581276"/>
          </a:xfrm>
        </p:grpSpPr>
        <p:pic>
          <p:nvPicPr>
            <p:cNvPr id="4106" name="Picture 10" descr="Výsledek obrázku pro foto temokame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7286" y="397915"/>
              <a:ext cx="4388167" cy="258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884973" y="397915"/>
              <a:ext cx="309634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dirty="0"/>
                <a:t>http://www.termokamera.websnadno.cz/Fotogalerie-z-termokamery.html?fotka=24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623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7C068AE-2FB0-4593-94D6-85A1E7303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10" r="34321" b="64435"/>
          <a:stretch/>
        </p:blipFill>
        <p:spPr>
          <a:xfrm>
            <a:off x="3419872" y="172769"/>
            <a:ext cx="2376264" cy="1779662"/>
          </a:xfrm>
          <a:prstGeom prst="rect">
            <a:avLst/>
          </a:prstGeom>
        </p:spPr>
      </p:pic>
      <p:pic>
        <p:nvPicPr>
          <p:cNvPr id="12" name="Zástupný symbol pro obsah 11">
            <a:extLst>
              <a:ext uri="{FF2B5EF4-FFF2-40B4-BE49-F238E27FC236}">
                <a16:creationId xmlns:a16="http://schemas.microsoft.com/office/drawing/2014/main" id="{3887F419-6016-4DC3-A741-E68555360E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6" t="7287" r="5116" b="6041"/>
          <a:stretch/>
        </p:blipFill>
        <p:spPr>
          <a:xfrm>
            <a:off x="827584" y="1952431"/>
            <a:ext cx="7704856" cy="4501714"/>
          </a:xfrm>
        </p:spPr>
      </p:pic>
    </p:spTree>
    <p:extLst>
      <p:ext uri="{BB962C8B-B14F-4D97-AF65-F5344CB8AC3E}">
        <p14:creationId xmlns:p14="http://schemas.microsoft.com/office/powerpoint/2010/main" val="2565835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AA04E9AE-8696-437B-B9E1-71863F7ADA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8534" y="4005064"/>
            <a:ext cx="8217922" cy="2448272"/>
          </a:xfrm>
        </p:spPr>
        <p:txBody>
          <a:bodyPr>
            <a:normAutofit/>
          </a:bodyPr>
          <a:lstStyle/>
          <a:p>
            <a:r>
              <a:rPr lang="cs-CZ" dirty="0"/>
              <a:t>1967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PIEZOELEKTŘINA JAKO ZÁKLADNÍ VLASTNOST BIOLOGICKÉ TKÁNÍ,    	</a:t>
            </a:r>
            <a:r>
              <a:rPr lang="cs-CZ" dirty="0"/>
              <a:t>M.H. </a:t>
            </a:r>
            <a:r>
              <a:rPr lang="cs-CZ" dirty="0" err="1"/>
              <a:t>Shamos</a:t>
            </a:r>
            <a:r>
              <a:rPr lang="cs-CZ" dirty="0"/>
              <a:t>, L.S. </a:t>
            </a:r>
            <a:r>
              <a:rPr lang="cs-CZ" dirty="0" err="1"/>
              <a:t>Levine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213, 1967</a:t>
            </a:r>
          </a:p>
          <a:p>
            <a:r>
              <a:rPr lang="cs-CZ" dirty="0"/>
              <a:t>…</a:t>
            </a:r>
          </a:p>
          <a:p>
            <a:r>
              <a:rPr lang="cs-CZ" dirty="0"/>
              <a:t>1975 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AMINOKYSELINY (proteiny, DNA) : </a:t>
            </a:r>
            <a:r>
              <a:rPr lang="cs-CZ" dirty="0"/>
              <a:t>V.R. </a:t>
            </a:r>
            <a:r>
              <a:rPr lang="cs-CZ" dirty="0" err="1"/>
              <a:t>Yung</a:t>
            </a:r>
            <a:r>
              <a:rPr lang="cs-CZ" dirty="0"/>
              <a:t>, W.P. </a:t>
            </a:r>
            <a:r>
              <a:rPr lang="cs-CZ" dirty="0" err="1"/>
              <a:t>Steffee</a:t>
            </a:r>
            <a:r>
              <a:rPr lang="cs-CZ" dirty="0"/>
              <a:t>, P.B.  	</a:t>
            </a:r>
            <a:r>
              <a:rPr lang="cs-CZ" dirty="0" err="1"/>
              <a:t>Pencharz</a:t>
            </a:r>
            <a:r>
              <a:rPr lang="cs-CZ" dirty="0"/>
              <a:t>, J.C. </a:t>
            </a:r>
            <a:r>
              <a:rPr lang="cs-CZ" dirty="0" err="1"/>
              <a:t>Winterer</a:t>
            </a:r>
            <a:r>
              <a:rPr lang="cs-CZ" dirty="0"/>
              <a:t>, N.S. </a:t>
            </a:r>
            <a:r>
              <a:rPr lang="cs-CZ" dirty="0" err="1"/>
              <a:t>Scrimshaw</a:t>
            </a:r>
            <a:r>
              <a:rPr lang="cs-CZ" dirty="0"/>
              <a:t>, </a:t>
            </a:r>
            <a:r>
              <a:rPr lang="cs-CZ" dirty="0" err="1"/>
              <a:t>Nature</a:t>
            </a:r>
            <a:r>
              <a:rPr lang="cs-CZ" dirty="0"/>
              <a:t> 253, 192, 1975</a:t>
            </a:r>
          </a:p>
          <a:p>
            <a:r>
              <a:rPr lang="cs-CZ" dirty="0"/>
              <a:t>…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33E9670-5A8E-4067-B5FB-758F775D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38117"/>
            <a:ext cx="5328592" cy="68012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rgbClr val="FFFF00"/>
                </a:solidFill>
              </a:rPr>
              <a:t>Piezoelektřina v živé přírodě: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838EB1F-AE66-4B19-9D25-1FFAA4D724E5}"/>
              </a:ext>
            </a:extLst>
          </p:cNvPr>
          <p:cNvSpPr txBox="1"/>
          <p:nvPr/>
        </p:nvSpPr>
        <p:spPr>
          <a:xfrm>
            <a:off x="525793" y="1090061"/>
            <a:ext cx="671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1941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SRST/VLASY</a:t>
            </a:r>
            <a:r>
              <a:rPr lang="cs-CZ" dirty="0"/>
              <a:t>: A.J. P. Martin., </a:t>
            </a:r>
            <a:r>
              <a:rPr lang="cs-CZ" dirty="0" err="1"/>
              <a:t>Proc</a:t>
            </a:r>
            <a:r>
              <a:rPr lang="cs-CZ" dirty="0"/>
              <a:t>. </a:t>
            </a:r>
            <a:r>
              <a:rPr lang="cs-CZ" dirty="0" err="1"/>
              <a:t>Phys</a:t>
            </a:r>
            <a:r>
              <a:rPr lang="cs-CZ" dirty="0"/>
              <a:t>. Soc. 53, 186 (1941)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D96BE5A-1065-48D1-81B9-C7A1BB4F13BE}"/>
              </a:ext>
            </a:extLst>
          </p:cNvPr>
          <p:cNvSpPr txBox="1"/>
          <p:nvPr/>
        </p:nvSpPr>
        <p:spPr>
          <a:xfrm>
            <a:off x="516270" y="1556792"/>
            <a:ext cx="7204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1955 </a:t>
            </a:r>
            <a:r>
              <a:rPr lang="en-US" dirty="0"/>
              <a:t>     	</a:t>
            </a:r>
            <a:r>
              <a:rPr lang="cs-CZ" dirty="0">
                <a:solidFill>
                  <a:srgbClr val="FFFF00"/>
                </a:solidFill>
              </a:rPr>
              <a:t>STROMY</a:t>
            </a:r>
            <a:r>
              <a:rPr lang="cs-CZ" dirty="0"/>
              <a:t> (celulóza):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10, 149, 1955.</a:t>
            </a:r>
          </a:p>
          <a:p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006F4ED-ECDA-49EF-ABBC-53BFB0FF5ABB}"/>
              </a:ext>
            </a:extLst>
          </p:cNvPr>
          <p:cNvSpPr txBox="1"/>
          <p:nvPr/>
        </p:nvSpPr>
        <p:spPr>
          <a:xfrm>
            <a:off x="530036" y="2042582"/>
            <a:ext cx="5914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1956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HEDVÁBÍ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1301, </a:t>
            </a:r>
          </a:p>
          <a:p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FF4A71A-26BC-427F-B835-43203CEFBFD6}"/>
              </a:ext>
            </a:extLst>
          </p:cNvPr>
          <p:cNvSpPr txBox="1"/>
          <p:nvPr/>
        </p:nvSpPr>
        <p:spPr>
          <a:xfrm>
            <a:off x="810782" y="2492896"/>
            <a:ext cx="691593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/>
              <a:t>1957 </a:t>
            </a:r>
            <a:r>
              <a:rPr lang="en-US" dirty="0"/>
              <a:t>	</a:t>
            </a:r>
            <a:r>
              <a:rPr lang="cs-CZ" dirty="0">
                <a:solidFill>
                  <a:srgbClr val="FFFF00"/>
                </a:solidFill>
              </a:rPr>
              <a:t>KOSTI</a:t>
            </a:r>
            <a:r>
              <a:rPr lang="cs-CZ" dirty="0"/>
              <a:t>: E. </a:t>
            </a:r>
            <a:r>
              <a:rPr lang="cs-CZ" dirty="0" err="1"/>
              <a:t>Fukada</a:t>
            </a:r>
            <a:r>
              <a:rPr lang="cs-CZ" dirty="0"/>
              <a:t>, I. </a:t>
            </a:r>
            <a:r>
              <a:rPr lang="cs-CZ" dirty="0" err="1"/>
              <a:t>Yasuda</a:t>
            </a:r>
            <a:r>
              <a:rPr lang="cs-CZ" dirty="0"/>
              <a:t>, J. </a:t>
            </a:r>
            <a:r>
              <a:rPr lang="cs-CZ" dirty="0" err="1"/>
              <a:t>Phys</a:t>
            </a:r>
            <a:r>
              <a:rPr lang="cs-CZ" dirty="0"/>
              <a:t>. Soc. Japan 12, 1158, 1957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cs-CZ" dirty="0"/>
              <a:t>1962 </a:t>
            </a:r>
            <a:r>
              <a:rPr lang="en-US" dirty="0"/>
              <a:t>	</a:t>
            </a:r>
            <a:r>
              <a:rPr lang="cs-CZ" dirty="0">
                <a:solidFill>
                  <a:srgbClr val="FFC000"/>
                </a:solidFill>
              </a:rPr>
              <a:t>KOSTI:</a:t>
            </a: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C.A.L. </a:t>
            </a:r>
            <a:r>
              <a:rPr lang="cs-CZ" dirty="0" err="1"/>
              <a:t>Bassett</a:t>
            </a:r>
            <a:r>
              <a:rPr lang="cs-CZ" dirty="0"/>
              <a:t>, R.O. </a:t>
            </a:r>
            <a:r>
              <a:rPr lang="cs-CZ" dirty="0" err="1"/>
              <a:t>Becker</a:t>
            </a:r>
            <a:r>
              <a:rPr lang="cs-CZ" dirty="0"/>
              <a:t>, Science 137, 1063, 1962</a:t>
            </a:r>
          </a:p>
          <a:p>
            <a:pPr>
              <a:lnSpc>
                <a:spcPct val="150000"/>
              </a:lnSpc>
            </a:pPr>
            <a:r>
              <a:rPr lang="cs-CZ" dirty="0"/>
              <a:t>1966 </a:t>
            </a:r>
            <a:r>
              <a:rPr lang="en-US" dirty="0"/>
              <a:t>	</a:t>
            </a:r>
            <a:r>
              <a:rPr lang="cs-CZ" dirty="0">
                <a:solidFill>
                  <a:srgbClr val="FF0000"/>
                </a:solidFill>
              </a:rPr>
              <a:t>PYROELEKTŘINA</a:t>
            </a:r>
            <a:r>
              <a:rPr lang="cs-CZ" dirty="0"/>
              <a:t> </a:t>
            </a:r>
            <a:r>
              <a:rPr lang="cs-CZ" dirty="0">
                <a:solidFill>
                  <a:srgbClr val="FFC000"/>
                </a:solidFill>
              </a:rPr>
              <a:t>Kosti: </a:t>
            </a:r>
            <a:r>
              <a:rPr lang="cs-CZ" dirty="0" err="1"/>
              <a:t>Nature</a:t>
            </a:r>
            <a:r>
              <a:rPr lang="cs-CZ" dirty="0"/>
              <a:t> 212, 704, 1966</a:t>
            </a:r>
          </a:p>
        </p:txBody>
      </p:sp>
    </p:spTree>
    <p:extLst>
      <p:ext uri="{BB962C8B-B14F-4D97-AF65-F5344CB8AC3E}">
        <p14:creationId xmlns:p14="http://schemas.microsoft.com/office/powerpoint/2010/main" val="254111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66AC637-0857-4427-8283-FF4FF41A5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8472"/>
            <a:ext cx="8604448" cy="5828414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7E0FE06-20DE-412D-9565-4D24D1BDEA12}"/>
              </a:ext>
            </a:extLst>
          </p:cNvPr>
          <p:cNvSpPr txBox="1"/>
          <p:nvPr/>
        </p:nvSpPr>
        <p:spPr>
          <a:xfrm>
            <a:off x="251520" y="6220196"/>
            <a:ext cx="8592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D. Kim, S. A. Han, J. H. Kim, J.-H. </a:t>
            </a:r>
            <a:r>
              <a:rPr lang="cs-CZ" dirty="0" err="1"/>
              <a:t>Lee</a:t>
            </a:r>
            <a:r>
              <a:rPr lang="cs-CZ" dirty="0"/>
              <a:t>, S.-W. Kim,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Materials</a:t>
            </a:r>
            <a:r>
              <a:rPr lang="cs-CZ" dirty="0"/>
              <a:t>, 2020, 32, 1906989 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BF6E8CD-FC88-4F22-9861-4B313F5A8DD1}"/>
              </a:ext>
            </a:extLst>
          </p:cNvPr>
          <p:cNvSpPr txBox="1"/>
          <p:nvPr/>
        </p:nvSpPr>
        <p:spPr>
          <a:xfrm>
            <a:off x="1115616" y="2060848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tkáně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1D140489-539B-446C-A425-5FBBC45470AD}"/>
              </a:ext>
            </a:extLst>
          </p:cNvPr>
          <p:cNvSpPr txBox="1"/>
          <p:nvPr/>
        </p:nvSpPr>
        <p:spPr>
          <a:xfrm>
            <a:off x="1118868" y="1745048"/>
            <a:ext cx="641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9F4FBCC-047E-4362-BA3D-7A642B4BFC1D}"/>
              </a:ext>
            </a:extLst>
          </p:cNvPr>
          <p:cNvSpPr txBox="1"/>
          <p:nvPr/>
        </p:nvSpPr>
        <p:spPr>
          <a:xfrm>
            <a:off x="1257642" y="237664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chrupavky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0085CE4-E60A-4B64-A107-A086083150A3}"/>
              </a:ext>
            </a:extLst>
          </p:cNvPr>
          <p:cNvSpPr txBox="1"/>
          <p:nvPr/>
        </p:nvSpPr>
        <p:spPr>
          <a:xfrm>
            <a:off x="1304517" y="2704577"/>
            <a:ext cx="1313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š</a:t>
            </a:r>
            <a:r>
              <a:rPr lang="en-US" dirty="0">
                <a:solidFill>
                  <a:schemeClr val="bg2"/>
                </a:solidFill>
              </a:rPr>
              <a:t>l</a:t>
            </a:r>
            <a:r>
              <a:rPr lang="cs-CZ" dirty="0" err="1">
                <a:solidFill>
                  <a:schemeClr val="bg2"/>
                </a:solidFill>
              </a:rPr>
              <a:t>achy</a:t>
            </a:r>
            <a:r>
              <a:rPr lang="en-US" dirty="0">
                <a:solidFill>
                  <a:schemeClr val="bg2"/>
                </a:solidFill>
              </a:rPr>
              <a:t>,</a:t>
            </a:r>
            <a:r>
              <a:rPr lang="cs-CZ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v</a:t>
            </a:r>
            <a:r>
              <a:rPr lang="cs-CZ" dirty="0">
                <a:solidFill>
                  <a:schemeClr val="bg2"/>
                </a:solidFill>
              </a:rPr>
              <a:t>á</a:t>
            </a:r>
            <a:r>
              <a:rPr lang="en-US" dirty="0" err="1">
                <a:solidFill>
                  <a:schemeClr val="bg2"/>
                </a:solidFill>
              </a:rPr>
              <a:t>zy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3E6FAF6-A101-4B49-B8AB-4CDFD1335061}"/>
              </a:ext>
            </a:extLst>
          </p:cNvPr>
          <p:cNvSpPr txBox="1"/>
          <p:nvPr/>
        </p:nvSpPr>
        <p:spPr>
          <a:xfrm>
            <a:off x="961659" y="3047861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vlasy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8A173A-5DCD-40F6-BC6C-4D750242BE15}"/>
              </a:ext>
            </a:extLst>
          </p:cNvPr>
          <p:cNvSpPr txBox="1"/>
          <p:nvPr/>
        </p:nvSpPr>
        <p:spPr>
          <a:xfrm>
            <a:off x="928797" y="3335487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kůže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76F1D62-CDE4-44FB-A296-2A2CE854DD59}"/>
              </a:ext>
            </a:extLst>
          </p:cNvPr>
          <p:cNvSpPr txBox="1"/>
          <p:nvPr/>
        </p:nvSpPr>
        <p:spPr>
          <a:xfrm>
            <a:off x="1190957" y="366410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ucho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88A2DC86-3C70-4A39-B2AD-1B0ADFA54D90}"/>
              </a:ext>
            </a:extLst>
          </p:cNvPr>
          <p:cNvSpPr txBox="1"/>
          <p:nvPr/>
        </p:nvSpPr>
        <p:spPr>
          <a:xfrm>
            <a:off x="1046610" y="3998623"/>
            <a:ext cx="539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/>
                </a:solidFill>
              </a:rPr>
              <a:t>oko</a:t>
            </a:r>
          </a:p>
        </p:txBody>
      </p:sp>
    </p:spTree>
    <p:extLst>
      <p:ext uri="{BB962C8B-B14F-4D97-AF65-F5344CB8AC3E}">
        <p14:creationId xmlns:p14="http://schemas.microsoft.com/office/powerpoint/2010/main" val="1814059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36" y="818045"/>
            <a:ext cx="5976664" cy="28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04248" y="818045"/>
            <a:ext cx="21101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https://journalbitcoin.com/shape-memory-polymer-market-2019-strategic-assessments-basf-se-cornerstone-research-group-sinopec-covestro-endoshape-evonik/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2893" y="174808"/>
            <a:ext cx="6308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solidFill>
                  <a:srgbClr val="FFFFFF"/>
                </a:solidFill>
              </a:rPr>
              <a:t>MATERIÁLY</a:t>
            </a:r>
            <a:r>
              <a:rPr lang="cs-CZ" sz="3200" b="1" dirty="0">
                <a:solidFill>
                  <a:srgbClr val="FFFF00"/>
                </a:solidFill>
              </a:rPr>
              <a:t> S </a:t>
            </a:r>
            <a:r>
              <a:rPr lang="cs-CZ" sz="3200" b="1" dirty="0">
                <a:solidFill>
                  <a:schemeClr val="tx2"/>
                </a:solidFill>
              </a:rPr>
              <a:t>TVAROVOU PAMĚTI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25" y="4521277"/>
            <a:ext cx="8170247" cy="205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32" y="3730951"/>
            <a:ext cx="8194065" cy="73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9FE505E-D49D-41EF-8E6C-A66636EAE640}"/>
              </a:ext>
            </a:extLst>
          </p:cNvPr>
          <p:cNvSpPr txBox="1"/>
          <p:nvPr/>
        </p:nvSpPr>
        <p:spPr>
          <a:xfrm>
            <a:off x="3394457" y="6195743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Ochlazen a deformován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80F98C7-495E-49EA-8E84-2A02D3F22B43}"/>
              </a:ext>
            </a:extLst>
          </p:cNvPr>
          <p:cNvSpPr txBox="1"/>
          <p:nvPr/>
        </p:nvSpPr>
        <p:spPr>
          <a:xfrm>
            <a:off x="539552" y="5877272"/>
            <a:ext cx="26642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Ohnutý a ohřát na 500 </a:t>
            </a:r>
            <a:r>
              <a:rPr lang="cs-CZ" baseline="30000" dirty="0">
                <a:solidFill>
                  <a:srgbClr val="C00000"/>
                </a:solidFill>
              </a:rPr>
              <a:t>0</a:t>
            </a:r>
            <a:r>
              <a:rPr lang="cs-CZ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136EB8B-3277-4F45-B25B-453F541DB736}"/>
              </a:ext>
            </a:extLst>
          </p:cNvPr>
          <p:cNvSpPr txBox="1"/>
          <p:nvPr/>
        </p:nvSpPr>
        <p:spPr>
          <a:xfrm>
            <a:off x="7452320" y="6205703"/>
            <a:ext cx="86409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Ohřát</a:t>
            </a:r>
          </a:p>
        </p:txBody>
      </p:sp>
    </p:spTree>
    <p:extLst>
      <p:ext uri="{BB962C8B-B14F-4D97-AF65-F5344CB8AC3E}">
        <p14:creationId xmlns:p14="http://schemas.microsoft.com/office/powerpoint/2010/main" val="24778924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14603</TotalTime>
  <Words>1549</Words>
  <Application>Microsoft Office PowerPoint</Application>
  <PresentationFormat>Předvádění na obrazovce (4:3)</PresentationFormat>
  <Paragraphs>250</Paragraphs>
  <Slides>25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BatangChe</vt:lpstr>
      <vt:lpstr>Andalus</vt:lpstr>
      <vt:lpstr>Arial</vt:lpstr>
      <vt:lpstr>Calibri</vt:lpstr>
      <vt:lpstr>Corbel</vt:lpstr>
      <vt:lpstr>Tahoma</vt:lpstr>
      <vt:lpstr>Tunga</vt:lpstr>
      <vt:lpstr>Wingdings</vt:lpstr>
      <vt:lpstr>Mylar</vt:lpstr>
      <vt:lpstr>CHYTRÉ   MATERIÁLY</vt:lpstr>
      <vt:lpstr>OBSAH:</vt:lpstr>
      <vt:lpstr>PIEZOELEKTRICKÝ JEV</vt:lpstr>
      <vt:lpstr>PYROELEKTRICKÝ JEV</vt:lpstr>
      <vt:lpstr>pyroelektrické senzory termokamer</vt:lpstr>
      <vt:lpstr>Prezentace aplikace PowerPoint</vt:lpstr>
      <vt:lpstr>Piezoelektřina v živé přírodě: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FOTOCHROMNÝ JEV</vt:lpstr>
      <vt:lpstr>ELEKTROCHROMNÝ jev</vt:lpstr>
      <vt:lpstr>Prezentace aplikace PowerPoint</vt:lpstr>
      <vt:lpstr>Prezentace aplikace PowerPoint</vt:lpstr>
      <vt:lpstr>Leuco (bezbarvé/bilé) barvy</vt:lpstr>
      <vt:lpstr>Prezentace aplikace PowerPoint</vt:lpstr>
      <vt:lpstr>Změna vnějších podmínek </vt:lpstr>
      <vt:lpstr>FOTOELEKTRICKÝ jev</vt:lpstr>
      <vt:lpstr>Prezentace aplikace PowerPoint</vt:lpstr>
      <vt:lpstr>Prezentace aplikace PowerPoint</vt:lpstr>
      <vt:lpstr>Prezentace aplikace PowerPoint</vt:lpstr>
      <vt:lpstr>Základní kvality chytrých materiálů: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Tájemství chytrých materialů</dc:title>
  <dc:creator>Tetyana</dc:creator>
  <cp:lastModifiedBy>ostap</cp:lastModifiedBy>
  <cp:revision>585</cp:revision>
  <dcterms:created xsi:type="dcterms:W3CDTF">2017-09-29T06:47:16Z</dcterms:created>
  <dcterms:modified xsi:type="dcterms:W3CDTF">2021-05-10T10:17:41Z</dcterms:modified>
</cp:coreProperties>
</file>