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7" r:id="rId3"/>
    <p:sldId id="352" r:id="rId4"/>
    <p:sldId id="353" r:id="rId5"/>
    <p:sldId id="355" r:id="rId6"/>
    <p:sldId id="354" r:id="rId7"/>
    <p:sldId id="356" r:id="rId8"/>
    <p:sldId id="357" r:id="rId9"/>
    <p:sldId id="358" r:id="rId10"/>
    <p:sldId id="373" r:id="rId11"/>
    <p:sldId id="359" r:id="rId12"/>
    <p:sldId id="361" r:id="rId13"/>
    <p:sldId id="366" r:id="rId14"/>
    <p:sldId id="360" r:id="rId15"/>
    <p:sldId id="367" r:id="rId16"/>
    <p:sldId id="368" r:id="rId17"/>
    <p:sldId id="369" r:id="rId18"/>
    <p:sldId id="365" r:id="rId19"/>
    <p:sldId id="362" r:id="rId20"/>
    <p:sldId id="363" r:id="rId21"/>
    <p:sldId id="364" r:id="rId22"/>
    <p:sldId id="370" r:id="rId23"/>
    <p:sldId id="371" r:id="rId24"/>
    <p:sldId id="372" r:id="rId25"/>
    <p:sldId id="351" r:id="rId26"/>
    <p:sldId id="339" r:id="rId27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FF"/>
    <a:srgbClr val="CCFFFF"/>
    <a:srgbClr val="FFCCCC"/>
    <a:srgbClr val="FF5050"/>
    <a:srgbClr val="CC0000"/>
    <a:srgbClr val="09FF0F"/>
    <a:srgbClr val="009900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86535" autoAdjust="0"/>
  </p:normalViewPr>
  <p:slideViewPr>
    <p:cSldViewPr snapToGrid="0">
      <p:cViewPr varScale="1">
        <p:scale>
          <a:sx n="48" d="100"/>
          <a:sy n="48" d="100"/>
        </p:scale>
        <p:origin x="73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 smtClean="0"/>
              <a:t>2014-03-10T14:00 </a:t>
            </a:r>
            <a:r>
              <a:rPr lang="cs-CZ" dirty="0" err="1" smtClean="0"/>
              <a:t>FyM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 smtClean="0"/>
              <a:t>2014-03-10T14:00 </a:t>
            </a:r>
            <a:r>
              <a:rPr lang="cs-CZ" dirty="0" err="1" smtClean="0"/>
              <a:t>FyM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2014-03-10T14:00 </a:t>
            </a:r>
            <a:r>
              <a:rPr lang="cs-CZ" dirty="0" err="1" smtClean="0"/>
              <a:t>FyM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2014-03-10T14:00 </a:t>
            </a:r>
            <a:r>
              <a:rPr lang="cs-CZ" altLang="cs-CZ" dirty="0" err="1" smtClean="0"/>
              <a:t>FyM</a:t>
            </a:r>
            <a:endParaRPr lang="cs-CZ" altLang="cs-CZ" dirty="0" smtClean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18</a:t>
            </a:fld>
            <a:endParaRPr lang="cs-CZ" alt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2014-03-10T14:00 </a:t>
            </a:r>
            <a:r>
              <a:rPr lang="cs-CZ" altLang="cs-CZ" dirty="0" err="1" smtClean="0"/>
              <a:t>FyM</a:t>
            </a:r>
            <a:endParaRPr lang="cs-CZ" altLang="cs-CZ" dirty="0" smtClean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19</a:t>
            </a:fld>
            <a:endParaRPr lang="cs-CZ" alt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2014-03-10T14:00 </a:t>
            </a:r>
            <a:r>
              <a:rPr lang="cs-CZ" altLang="cs-CZ" dirty="0" err="1" smtClean="0"/>
              <a:t>FyM</a:t>
            </a:r>
            <a:endParaRPr lang="cs-CZ" altLang="cs-CZ" dirty="0" smtClean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20</a:t>
            </a:fld>
            <a:endParaRPr lang="cs-CZ" alt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2014-03-10T14:00 </a:t>
            </a:r>
            <a:r>
              <a:rPr lang="cs-CZ" altLang="cs-CZ" dirty="0" err="1" smtClean="0"/>
              <a:t>FyM</a:t>
            </a:r>
            <a:endParaRPr lang="cs-CZ" altLang="cs-CZ" dirty="0" smtClean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21</a:t>
            </a:fld>
            <a:endParaRPr lang="cs-CZ" alt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10.11.2019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10.11.2019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10.11.2019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10.11.2019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10.11.2019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10.11.2019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10.11.2019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10.11.2019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U3V Fyzika pro nefyziky - Obdržálek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 smtClean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 smtClean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2019-11-11</a:t>
            </a:r>
            <a:endParaRPr lang="cs-CZ" sz="2800" b="1" dirty="0" smtClean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solidFill>
                  <a:srgbClr val="FF0000"/>
                </a:solidFill>
                <a:latin typeface="Book Antiqua" pitchFamily="18" charset="0"/>
              </a:rPr>
              <a:t>Co objevil Einstein?</a:t>
            </a:r>
            <a:br>
              <a:rPr lang="cs-CZ" sz="7200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cs-CZ" sz="4400" dirty="0" smtClean="0">
                <a:latin typeface="Book Antiqua" pitchFamily="18" charset="0"/>
              </a:rPr>
              <a:t>(Podstata STR)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 smtClean="0">
                <a:solidFill>
                  <a:srgbClr val="0070C0"/>
                </a:solidFill>
                <a:latin typeface="Book Antiqua" pitchFamily="18" charset="0"/>
              </a:rPr>
              <a:t>U3V</a:t>
            </a:r>
            <a:endParaRPr lang="cs-CZ" sz="72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133" y="1299874"/>
            <a:ext cx="8677707" cy="184385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Na každé fotce: 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Já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</a:t>
            </a:r>
            <a:r>
              <a:rPr lang="cs-CZ" sz="18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P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řítel, </a:t>
            </a:r>
            <a:r>
              <a:rPr lang="cs-CZ" sz="1800" dirty="0" smtClean="0">
                <a:solidFill>
                  <a:schemeClr val="accent1"/>
                </a:solidFill>
                <a:latin typeface="Book Antiqua" pitchFamily="18" charset="0"/>
                <a:sym typeface="Wingdings" panose="05000000000000000000" pitchFamily="2" charset="2"/>
              </a:rPr>
              <a:t>R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ychlík, </a:t>
            </a: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V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laštovka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uložíme podle času do krabice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 smtClean="0">
                <a:solidFill>
                  <a:schemeClr val="accent1"/>
                </a:solidFill>
                <a:latin typeface="Book Antiqua" pitchFamily="18" charset="0"/>
                <a:sym typeface="Wingdings" panose="05000000000000000000" pitchFamily="2" charset="2"/>
              </a:rPr>
              <a:t>Svě</a:t>
            </a:r>
            <a:r>
              <a:rPr lang="cs-CZ" sz="1800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to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čá</a:t>
            </a: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(délka šipky):  kdy ↓          kde 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→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←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setkání </a:t>
            </a:r>
            <a:r>
              <a:rPr lang="cs-CZ" sz="1800" dirty="0" smtClean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R</a:t>
            </a:r>
            <a:r>
              <a:rPr lang="cs-CZ" sz="1800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5,4 s; </a:t>
            </a:r>
            <a:r>
              <a:rPr lang="cs-CZ" sz="18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8,1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setkání </a:t>
            </a:r>
            <a:r>
              <a:rPr lang="cs-CZ" sz="1800" dirty="0" smtClean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R</a:t>
            </a:r>
            <a:r>
              <a:rPr lang="cs-CZ" sz="1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V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3,3 s;  </a:t>
            </a:r>
            <a:r>
              <a:rPr lang="cs-CZ" sz="18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1,2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 </a:t>
            </a:r>
            <a:r>
              <a:rPr lang="cs-CZ" sz="1800" i="1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–2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</a:t>
            </a:r>
            <a:endParaRPr lang="cs-CZ" sz="1800" dirty="0" smtClean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948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„Archiv fotek“ shora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1" name="Přímá spojnice se šipkou 30"/>
          <p:cNvCxnSpPr/>
          <p:nvPr/>
        </p:nvCxnSpPr>
        <p:spPr>
          <a:xfrm flipV="1">
            <a:off x="4497705" y="4030359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502535" y="4017137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049145" y="3982325"/>
            <a:ext cx="5459204" cy="185905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049145" y="5867506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69795" y="5275261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4421878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719943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10715" y="4139255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H="1" flipV="1">
            <a:off x="3442447" y="4050015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4773370" y="4879399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4785783" y="4904304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 flipV="1">
            <a:off x="4524375" y="4904304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6508804" y="4325093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H="1" flipV="1">
            <a:off x="4527174" y="4306967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50" idx="4"/>
          </p:cNvCxnSpPr>
          <p:nvPr/>
        </p:nvCxnSpPr>
        <p:spPr>
          <a:xfrm flipH="1">
            <a:off x="4786538" y="4934009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68513" y="5580122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V="1">
            <a:off x="2049145" y="4984045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6305148" y="584137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78670" y="5834655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317808" y="583824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2012716" y="5826458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4484345" y="5553236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909907" y="5554383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2828524" y="5542068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5858183" y="5550197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491779" y="5254057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73997" y="525561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3650595" y="5256030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366015" y="5250701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498196" y="496669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09138" y="496956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4469219" y="4962463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920271" y="49666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4495398" y="469973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5284554" y="4698024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50547" y="469802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4474661" y="4695140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4505987" y="4413101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4002594" y="4403357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vál 80"/>
          <p:cNvSpPr/>
          <p:nvPr/>
        </p:nvSpPr>
        <p:spPr>
          <a:xfrm>
            <a:off x="6177979" y="4395091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vál 81"/>
          <p:cNvSpPr/>
          <p:nvPr/>
        </p:nvSpPr>
        <p:spPr>
          <a:xfrm>
            <a:off x="6290850" y="439509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vál 82"/>
          <p:cNvSpPr/>
          <p:nvPr/>
        </p:nvSpPr>
        <p:spPr>
          <a:xfrm>
            <a:off x="4519886" y="4124509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vál 83"/>
          <p:cNvSpPr/>
          <p:nvPr/>
        </p:nvSpPr>
        <p:spPr>
          <a:xfrm>
            <a:off x="3567398" y="4124509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vál 84"/>
          <p:cNvSpPr/>
          <p:nvPr/>
        </p:nvSpPr>
        <p:spPr>
          <a:xfrm>
            <a:off x="7040124" y="4105802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vál 85"/>
          <p:cNvSpPr/>
          <p:nvPr/>
        </p:nvSpPr>
        <p:spPr>
          <a:xfrm>
            <a:off x="6844777" y="4111857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852053" y="4902633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50328" y="582971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</a:t>
            </a:r>
            <a:endParaRPr lang="cs-CZ" sz="900" dirty="0"/>
          </a:p>
        </p:txBody>
      </p:sp>
      <p:sp>
        <p:nvSpPr>
          <p:cNvPr id="87" name="TextovéPole 86"/>
          <p:cNvSpPr txBox="1"/>
          <p:nvPr/>
        </p:nvSpPr>
        <p:spPr>
          <a:xfrm>
            <a:off x="4230372" y="5678881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 s</a:t>
            </a:r>
            <a:endParaRPr lang="cs-CZ" sz="900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4226227" y="5397773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 s</a:t>
            </a:r>
            <a:endParaRPr lang="cs-CZ" sz="900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4226227" y="510219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 s</a:t>
            </a:r>
            <a:endParaRPr lang="cs-CZ" sz="900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4226227" y="481251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 s</a:t>
            </a:r>
            <a:endParaRPr lang="cs-CZ" sz="900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4226227" y="454568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 s</a:t>
            </a:r>
            <a:endParaRPr lang="cs-CZ" sz="900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4226227" y="4239966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 s</a:t>
            </a:r>
            <a:endParaRPr lang="cs-CZ" sz="900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4226227" y="3969194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 s</a:t>
            </a:r>
            <a:endParaRPr lang="cs-CZ" sz="900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4683739" y="582517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</a:t>
            </a:r>
            <a:endParaRPr lang="cs-CZ" sz="9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4937471" y="582327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</a:t>
            </a:r>
            <a:endParaRPr lang="cs-CZ" sz="9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5193369" y="581670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</a:t>
            </a:r>
            <a:endParaRPr lang="cs-CZ" sz="900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5448548" y="582016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</a:t>
            </a:r>
            <a:endParaRPr lang="cs-CZ" sz="900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5698995" y="581670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</a:t>
            </a:r>
            <a:endParaRPr lang="cs-CZ" sz="900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4121041" y="5833752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</a:t>
            </a:r>
            <a:endParaRPr lang="cs-CZ" sz="900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3878049" y="583239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-2</a:t>
            </a:r>
            <a:endParaRPr lang="cs-CZ" sz="900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3623985" y="582667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-3</a:t>
            </a:r>
            <a:endParaRPr lang="cs-CZ" sz="900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3391549" y="5823278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-4</a:t>
            </a:r>
            <a:endParaRPr lang="cs-CZ" sz="900" dirty="0"/>
          </a:p>
        </p:txBody>
      </p:sp>
      <p:sp>
        <p:nvSpPr>
          <p:cNvPr id="103" name="TextovéPole 102"/>
          <p:cNvSpPr txBox="1"/>
          <p:nvPr/>
        </p:nvSpPr>
        <p:spPr>
          <a:xfrm>
            <a:off x="3166344" y="5823836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-5</a:t>
            </a:r>
            <a:endParaRPr lang="cs-CZ" sz="900" dirty="0"/>
          </a:p>
        </p:txBody>
      </p:sp>
      <p:sp>
        <p:nvSpPr>
          <p:cNvPr id="104" name="TextovéPole 103"/>
          <p:cNvSpPr txBox="1"/>
          <p:nvPr/>
        </p:nvSpPr>
        <p:spPr>
          <a:xfrm>
            <a:off x="2898224" y="582414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-6</a:t>
            </a:r>
            <a:endParaRPr lang="cs-CZ" sz="900" dirty="0"/>
          </a:p>
        </p:txBody>
      </p:sp>
      <p:sp>
        <p:nvSpPr>
          <p:cNvPr id="105" name="TextovéPole 104"/>
          <p:cNvSpPr txBox="1"/>
          <p:nvPr/>
        </p:nvSpPr>
        <p:spPr>
          <a:xfrm>
            <a:off x="2658278" y="58297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-7</a:t>
            </a:r>
            <a:endParaRPr lang="cs-CZ" sz="900" dirty="0"/>
          </a:p>
        </p:txBody>
      </p:sp>
      <p:sp>
        <p:nvSpPr>
          <p:cNvPr id="106" name="TextovéPole 105"/>
          <p:cNvSpPr txBox="1"/>
          <p:nvPr/>
        </p:nvSpPr>
        <p:spPr>
          <a:xfrm>
            <a:off x="2411554" y="5831828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-8</a:t>
            </a:r>
            <a:endParaRPr lang="cs-CZ" sz="900" dirty="0"/>
          </a:p>
        </p:txBody>
      </p:sp>
      <p:sp>
        <p:nvSpPr>
          <p:cNvPr id="107" name="TextovéPole 106"/>
          <p:cNvSpPr txBox="1"/>
          <p:nvPr/>
        </p:nvSpPr>
        <p:spPr>
          <a:xfrm>
            <a:off x="2156434" y="5824775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-9</a:t>
            </a:r>
            <a:endParaRPr lang="cs-CZ" sz="900" dirty="0"/>
          </a:p>
        </p:txBody>
      </p:sp>
      <p:sp>
        <p:nvSpPr>
          <p:cNvPr id="108" name="TextovéPole 107"/>
          <p:cNvSpPr txBox="1"/>
          <p:nvPr/>
        </p:nvSpPr>
        <p:spPr>
          <a:xfrm>
            <a:off x="1869577" y="583375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-10</a:t>
            </a:r>
            <a:endParaRPr lang="cs-CZ" sz="900" dirty="0"/>
          </a:p>
        </p:txBody>
      </p:sp>
      <p:sp>
        <p:nvSpPr>
          <p:cNvPr id="109" name="TextovéPole 108"/>
          <p:cNvSpPr txBox="1"/>
          <p:nvPr/>
        </p:nvSpPr>
        <p:spPr>
          <a:xfrm>
            <a:off x="5945159" y="58111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</a:t>
            </a:r>
            <a:endParaRPr lang="cs-CZ" sz="900" dirty="0"/>
          </a:p>
        </p:txBody>
      </p:sp>
      <p:sp>
        <p:nvSpPr>
          <p:cNvPr id="110" name="TextovéPole 109"/>
          <p:cNvSpPr txBox="1"/>
          <p:nvPr/>
        </p:nvSpPr>
        <p:spPr>
          <a:xfrm>
            <a:off x="6168313" y="581425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7</a:t>
            </a:r>
            <a:endParaRPr lang="cs-CZ" sz="900" dirty="0"/>
          </a:p>
        </p:txBody>
      </p:sp>
      <p:sp>
        <p:nvSpPr>
          <p:cNvPr id="111" name="TextovéPole 110"/>
          <p:cNvSpPr txBox="1"/>
          <p:nvPr/>
        </p:nvSpPr>
        <p:spPr>
          <a:xfrm>
            <a:off x="6413451" y="58142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8</a:t>
            </a:r>
            <a:endParaRPr lang="cs-CZ" sz="900" dirty="0"/>
          </a:p>
        </p:txBody>
      </p:sp>
      <p:sp>
        <p:nvSpPr>
          <p:cNvPr id="112" name="TextovéPole 111"/>
          <p:cNvSpPr txBox="1"/>
          <p:nvPr/>
        </p:nvSpPr>
        <p:spPr>
          <a:xfrm>
            <a:off x="6663710" y="5815495"/>
            <a:ext cx="72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9          </a:t>
            </a:r>
            <a:r>
              <a:rPr lang="cs-CZ" sz="900" i="1" dirty="0" smtClean="0">
                <a:latin typeface="Book Antiqua" panose="02040602050305030304" pitchFamily="18" charset="0"/>
              </a:rPr>
              <a:t>x</a:t>
            </a:r>
            <a:endParaRPr lang="cs-CZ" sz="900" i="1" dirty="0">
              <a:latin typeface="Book Antiqua" panose="02040602050305030304" pitchFamily="18" charset="0"/>
            </a:endParaRPr>
          </a:p>
        </p:txBody>
      </p:sp>
      <p:sp>
        <p:nvSpPr>
          <p:cNvPr id="113" name="Ovál 112"/>
          <p:cNvSpPr/>
          <p:nvPr/>
        </p:nvSpPr>
        <p:spPr>
          <a:xfrm>
            <a:off x="6482780" y="4293013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TextovéPole 113"/>
          <p:cNvSpPr txBox="1"/>
          <p:nvPr/>
        </p:nvSpPr>
        <p:spPr>
          <a:xfrm>
            <a:off x="1860265" y="4631840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TextovéPole 114"/>
          <p:cNvSpPr txBox="1"/>
          <p:nvPr/>
        </p:nvSpPr>
        <p:spPr>
          <a:xfrm>
            <a:off x="1860265" y="4376335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TextovéPole 115"/>
          <p:cNvSpPr txBox="1"/>
          <p:nvPr/>
        </p:nvSpPr>
        <p:spPr>
          <a:xfrm>
            <a:off x="1872568" y="421687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R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1883289" y="4071652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1882331" y="3830295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1893348" y="3570374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      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Obdélníkový bublinový popisek 36"/>
          <p:cNvSpPr>
            <a:spLocks noChangeArrowheads="1"/>
          </p:cNvSpPr>
          <p:nvPr/>
        </p:nvSpPr>
        <p:spPr bwMode="auto">
          <a:xfrm>
            <a:off x="3391549" y="3266141"/>
            <a:ext cx="428625" cy="250825"/>
          </a:xfrm>
          <a:prstGeom prst="wedgeRectCallout">
            <a:avLst>
              <a:gd name="adj1" fmla="val -13560"/>
              <a:gd name="adj2" fmla="val 264273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Obdélníkový bublinový popisek 36"/>
          <p:cNvSpPr>
            <a:spLocks noChangeArrowheads="1"/>
          </p:cNvSpPr>
          <p:nvPr/>
        </p:nvSpPr>
        <p:spPr bwMode="auto">
          <a:xfrm>
            <a:off x="4634047" y="3282167"/>
            <a:ext cx="428625" cy="250825"/>
          </a:xfrm>
          <a:prstGeom prst="wedgeRectCallout">
            <a:avLst>
              <a:gd name="adj1" fmla="val -57429"/>
              <a:gd name="adj2" fmla="val 258990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Obdélníkový bublinový popisek 36"/>
          <p:cNvSpPr>
            <a:spLocks noChangeArrowheads="1"/>
          </p:cNvSpPr>
          <p:nvPr/>
        </p:nvSpPr>
        <p:spPr bwMode="auto">
          <a:xfrm>
            <a:off x="6813585" y="3282167"/>
            <a:ext cx="428625" cy="250825"/>
          </a:xfrm>
          <a:prstGeom prst="wedgeRectCallout">
            <a:avLst>
              <a:gd name="adj1" fmla="val -98"/>
              <a:gd name="adj2" fmla="val 24233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Obdélníkový bublinový popisek 36"/>
          <p:cNvSpPr>
            <a:spLocks noChangeArrowheads="1"/>
          </p:cNvSpPr>
          <p:nvPr/>
        </p:nvSpPr>
        <p:spPr bwMode="auto">
          <a:xfrm>
            <a:off x="7351395" y="3282516"/>
            <a:ext cx="428625" cy="250825"/>
          </a:xfrm>
          <a:prstGeom prst="wedgeRectCallout">
            <a:avLst>
              <a:gd name="adj1" fmla="val -28190"/>
              <a:gd name="adj2" fmla="val 2056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2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2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00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0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50" grpId="0" animBg="1"/>
      <p:bldP spid="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2" grpId="0" animBg="1"/>
      <p:bldP spid="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plná barevná (podle předmětu)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zatím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splývaly, černé)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Sklon čáry udává rychlost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zdola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nahoru doprava: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zdola nahoru doleva: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svislá: 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vodorovná: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současnost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14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 ( = archiv shora)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049145" y="3363740"/>
            <a:ext cx="5459204" cy="185905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</a:t>
            </a:r>
            <a:endParaRPr lang="cs-CZ" sz="900" dirty="0"/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 s</a:t>
            </a:r>
            <a:endParaRPr lang="cs-CZ" sz="900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 s</a:t>
            </a:r>
            <a:endParaRPr lang="cs-CZ" sz="900" dirty="0"/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 s</a:t>
            </a:r>
            <a:endParaRPr lang="cs-CZ" sz="900" dirty="0"/>
          </a:p>
        </p:txBody>
      </p:sp>
      <p:sp>
        <p:nvSpPr>
          <p:cNvPr id="83" name="TextovéPole 82"/>
          <p:cNvSpPr txBox="1"/>
          <p:nvPr/>
        </p:nvSpPr>
        <p:spPr>
          <a:xfrm>
            <a:off x="4226227" y="419393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 s</a:t>
            </a:r>
            <a:endParaRPr lang="cs-CZ" sz="900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 s</a:t>
            </a:r>
            <a:endParaRPr lang="cs-CZ" sz="900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 s</a:t>
            </a:r>
            <a:endParaRPr lang="cs-CZ" sz="900" dirty="0"/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 s    </a:t>
            </a:r>
            <a:r>
              <a:rPr lang="cs-CZ" sz="9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9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</a:t>
            </a:r>
            <a:endParaRPr lang="cs-CZ" sz="900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</a:t>
            </a:r>
            <a:endParaRPr lang="cs-CZ" sz="900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</a:t>
            </a:r>
            <a:endParaRPr lang="cs-CZ" sz="900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</a:t>
            </a:r>
            <a:endParaRPr lang="cs-CZ" sz="900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</a:t>
            </a:r>
            <a:endParaRPr lang="cs-CZ" sz="900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</a:t>
            </a:r>
            <a:endParaRPr lang="cs-CZ" sz="900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-2</a:t>
            </a:r>
            <a:endParaRPr lang="cs-CZ" sz="900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-3</a:t>
            </a:r>
            <a:endParaRPr lang="cs-CZ" sz="9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-4</a:t>
            </a:r>
            <a:endParaRPr lang="cs-CZ" sz="9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-5</a:t>
            </a:r>
            <a:endParaRPr lang="cs-CZ" sz="900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-6</a:t>
            </a:r>
            <a:endParaRPr lang="cs-CZ" sz="900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-7</a:t>
            </a:r>
            <a:endParaRPr lang="cs-CZ" sz="900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-8</a:t>
            </a:r>
            <a:endParaRPr lang="cs-CZ" sz="900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-9</a:t>
            </a:r>
            <a:endParaRPr lang="cs-CZ" sz="900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1869577" y="5215167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-10</a:t>
            </a:r>
            <a:endParaRPr lang="cs-CZ" sz="900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</a:t>
            </a:r>
            <a:endParaRPr lang="cs-CZ" sz="900" dirty="0"/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7</a:t>
            </a:r>
            <a:endParaRPr lang="cs-CZ" sz="900" dirty="0"/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8</a:t>
            </a:r>
            <a:endParaRPr lang="cs-CZ" sz="900" dirty="0"/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9             </a:t>
            </a:r>
            <a:r>
              <a:rPr lang="cs-CZ" sz="9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endParaRPr lang="cs-CZ" sz="9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38172" y="2442483"/>
            <a:ext cx="428625" cy="250825"/>
          </a:xfrm>
          <a:prstGeom prst="wedgeRectCallout">
            <a:avLst>
              <a:gd name="adj1" fmla="val -19638"/>
              <a:gd name="adj2" fmla="val 305515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Poloha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bodu (události) určuje „kde“ a „kdy“ rovnoběžkami s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dotyč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ným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14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 ( = archiv shora)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875916" y="3398552"/>
            <a:ext cx="3255769" cy="2295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80749"/>
            <a:ext cx="5302250" cy="0"/>
          </a:xfrm>
          <a:prstGeom prst="line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33371" y="3847084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1770" y="4115460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25356" y="3526351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79372" y="4125073"/>
            <a:ext cx="478839" cy="14386"/>
          </a:xfrm>
          <a:prstGeom prst="line">
            <a:avLst/>
          </a:prstGeom>
          <a:ln w="1270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106" idx="1"/>
          </p:cNvCxnSpPr>
          <p:nvPr/>
        </p:nvCxnSpPr>
        <p:spPr>
          <a:xfrm flipH="1">
            <a:off x="4937472" y="4138469"/>
            <a:ext cx="1597995" cy="1105272"/>
          </a:xfrm>
          <a:prstGeom prst="straightConnector1">
            <a:avLst/>
          </a:prstGeom>
          <a:ln w="12700">
            <a:solidFill>
              <a:srgbClr val="FF3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4510646" y="4099552"/>
            <a:ext cx="2024821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H="1">
            <a:off x="6538750" y="4115625"/>
            <a:ext cx="8592" cy="1147521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463552" y="523205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</a:t>
            </a:r>
            <a:endParaRPr lang="cs-CZ" sz="900" dirty="0"/>
          </a:p>
        </p:txBody>
      </p:sp>
      <p:sp>
        <p:nvSpPr>
          <p:cNvPr id="80" name="TextovéPole 79"/>
          <p:cNvSpPr txBox="1"/>
          <p:nvPr/>
        </p:nvSpPr>
        <p:spPr>
          <a:xfrm>
            <a:off x="4217285" y="5056365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0 s</a:t>
            </a:r>
            <a:endParaRPr lang="cs-CZ" sz="900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4212546" y="4780286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 s</a:t>
            </a:r>
            <a:endParaRPr lang="cs-CZ" sz="900" dirty="0"/>
          </a:p>
        </p:txBody>
      </p:sp>
      <p:sp>
        <p:nvSpPr>
          <p:cNvPr id="82" name="TextovéPole 81"/>
          <p:cNvSpPr txBox="1"/>
          <p:nvPr/>
        </p:nvSpPr>
        <p:spPr>
          <a:xfrm>
            <a:off x="4215253" y="449865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 s</a:t>
            </a:r>
            <a:endParaRPr lang="cs-CZ" sz="900" dirty="0"/>
          </a:p>
        </p:txBody>
      </p:sp>
      <p:sp>
        <p:nvSpPr>
          <p:cNvPr id="83" name="TextovéPole 82"/>
          <p:cNvSpPr txBox="1"/>
          <p:nvPr/>
        </p:nvSpPr>
        <p:spPr>
          <a:xfrm>
            <a:off x="4218053" y="4185782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 s</a:t>
            </a:r>
            <a:endParaRPr lang="cs-CZ" sz="900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4213607" y="39086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 s</a:t>
            </a:r>
            <a:endParaRPr lang="cs-CZ" sz="900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4221632" y="362571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 s</a:t>
            </a:r>
            <a:endParaRPr lang="cs-CZ" sz="900" dirty="0"/>
          </a:p>
        </p:txBody>
      </p:sp>
      <p:sp>
        <p:nvSpPr>
          <p:cNvPr id="86" name="TextovéPole 85"/>
          <p:cNvSpPr txBox="1"/>
          <p:nvPr/>
        </p:nvSpPr>
        <p:spPr>
          <a:xfrm>
            <a:off x="4218442" y="3291477"/>
            <a:ext cx="55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 s     </a:t>
            </a:r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7" name="TextovéPole 86"/>
          <p:cNvSpPr txBox="1"/>
          <p:nvPr/>
        </p:nvSpPr>
        <p:spPr>
          <a:xfrm>
            <a:off x="468702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1</a:t>
            </a:r>
            <a:endParaRPr lang="cs-CZ" sz="900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493800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2</a:t>
            </a:r>
            <a:endParaRPr lang="cs-CZ" sz="900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5194979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3</a:t>
            </a:r>
            <a:endParaRPr lang="cs-CZ" sz="900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5440573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4</a:t>
            </a:r>
            <a:endParaRPr lang="cs-CZ" sz="900" dirty="0"/>
          </a:p>
        </p:txBody>
      </p:sp>
      <p:sp>
        <p:nvSpPr>
          <p:cNvPr id="91" name="TextovéPole 90"/>
          <p:cNvSpPr txBox="1"/>
          <p:nvPr/>
        </p:nvSpPr>
        <p:spPr>
          <a:xfrm>
            <a:off x="5699436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5</a:t>
            </a:r>
            <a:endParaRPr lang="cs-CZ" sz="900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4122402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</a:t>
            </a:r>
            <a:endParaRPr lang="cs-CZ" sz="900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3873606" y="522707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-2</a:t>
            </a:r>
            <a:endParaRPr lang="cs-CZ" sz="900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3623896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-3</a:t>
            </a:r>
            <a:endParaRPr lang="cs-CZ" sz="900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3390599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-4</a:t>
            </a:r>
            <a:endParaRPr lang="cs-CZ" sz="900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3171839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-5</a:t>
            </a:r>
            <a:endParaRPr lang="cs-CZ" sz="900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2913877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-6</a:t>
            </a:r>
            <a:endParaRPr lang="cs-CZ" sz="900" dirty="0"/>
          </a:p>
        </p:txBody>
      </p:sp>
      <p:sp>
        <p:nvSpPr>
          <p:cNvPr id="98" name="TextovéPole 97"/>
          <p:cNvSpPr txBox="1"/>
          <p:nvPr/>
        </p:nvSpPr>
        <p:spPr>
          <a:xfrm>
            <a:off x="267930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-7</a:t>
            </a:r>
            <a:endParaRPr lang="cs-CZ" sz="900" dirty="0"/>
          </a:p>
        </p:txBody>
      </p:sp>
      <p:sp>
        <p:nvSpPr>
          <p:cNvPr id="99" name="TextovéPole 98"/>
          <p:cNvSpPr txBox="1"/>
          <p:nvPr/>
        </p:nvSpPr>
        <p:spPr>
          <a:xfrm>
            <a:off x="240233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-8</a:t>
            </a:r>
            <a:endParaRPr lang="cs-CZ" sz="900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2153399" y="524143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-9</a:t>
            </a:r>
            <a:endParaRPr lang="cs-CZ" sz="900" dirty="0"/>
          </a:p>
        </p:txBody>
      </p:sp>
      <p:sp>
        <p:nvSpPr>
          <p:cNvPr id="101" name="TextovéPole 100"/>
          <p:cNvSpPr txBox="1"/>
          <p:nvPr/>
        </p:nvSpPr>
        <p:spPr>
          <a:xfrm>
            <a:off x="1873812" y="5241434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-10</a:t>
            </a:r>
            <a:endParaRPr lang="cs-CZ" sz="900" dirty="0"/>
          </a:p>
        </p:txBody>
      </p:sp>
      <p:sp>
        <p:nvSpPr>
          <p:cNvPr id="102" name="TextovéPole 101"/>
          <p:cNvSpPr txBox="1"/>
          <p:nvPr/>
        </p:nvSpPr>
        <p:spPr>
          <a:xfrm>
            <a:off x="5922372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6</a:t>
            </a:r>
            <a:endParaRPr lang="cs-CZ" sz="900" dirty="0"/>
          </a:p>
        </p:txBody>
      </p:sp>
      <p:sp>
        <p:nvSpPr>
          <p:cNvPr id="103" name="TextovéPole 102"/>
          <p:cNvSpPr txBox="1"/>
          <p:nvPr/>
        </p:nvSpPr>
        <p:spPr>
          <a:xfrm>
            <a:off x="6168095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7</a:t>
            </a:r>
            <a:endParaRPr lang="cs-CZ" sz="900" dirty="0"/>
          </a:p>
        </p:txBody>
      </p:sp>
      <p:sp>
        <p:nvSpPr>
          <p:cNvPr id="104" name="TextovéPole 103"/>
          <p:cNvSpPr txBox="1"/>
          <p:nvPr/>
        </p:nvSpPr>
        <p:spPr>
          <a:xfrm>
            <a:off x="6412538" y="523425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8</a:t>
            </a:r>
            <a:endParaRPr lang="cs-CZ" sz="900" dirty="0"/>
          </a:p>
        </p:txBody>
      </p:sp>
      <p:sp>
        <p:nvSpPr>
          <p:cNvPr id="105" name="TextovéPole 104"/>
          <p:cNvSpPr txBox="1"/>
          <p:nvPr/>
        </p:nvSpPr>
        <p:spPr>
          <a:xfrm>
            <a:off x="6680482" y="5198046"/>
            <a:ext cx="1125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9</a:t>
            </a:r>
            <a:r>
              <a:rPr lang="cs-CZ" sz="1400" dirty="0" smtClean="0">
                <a:latin typeface="Book Antiqua" panose="02040602050305030304" pitchFamily="18" charset="0"/>
              </a:rPr>
              <a:t>     </a:t>
            </a:r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 smtClean="0">
                <a:latin typeface="Book Antiqua" panose="02040602050305030304" pitchFamily="18" charset="0"/>
              </a:rPr>
              <a:t>         </a:t>
            </a:r>
            <a:r>
              <a:rPr lang="cs-CZ" sz="1400" i="1" dirty="0" err="1" smtClean="0">
                <a:solidFill>
                  <a:srgbClr val="CC000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‘</a:t>
            </a:r>
            <a:endParaRPr lang="cs-CZ" sz="1400" i="1" dirty="0">
              <a:solidFill>
                <a:srgbClr val="CC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6" name="Ovál 105"/>
          <p:cNvSpPr/>
          <p:nvPr/>
        </p:nvSpPr>
        <p:spPr>
          <a:xfrm flipV="1">
            <a:off x="6528772" y="4099445"/>
            <a:ext cx="45719" cy="45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 flipV="1">
            <a:off x="1691846" y="5251651"/>
            <a:ext cx="5832026" cy="56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bdélníkový bublinový popisek 36"/>
          <p:cNvSpPr>
            <a:spLocks noChangeArrowheads="1"/>
          </p:cNvSpPr>
          <p:nvPr/>
        </p:nvSpPr>
        <p:spPr bwMode="auto">
          <a:xfrm>
            <a:off x="5660970" y="3565168"/>
            <a:ext cx="625966" cy="250825"/>
          </a:xfrm>
          <a:prstGeom prst="wedgeRectCallout">
            <a:avLst>
              <a:gd name="adj1" fmla="val -121852"/>
              <a:gd name="adj2" fmla="val 151139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cm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Obdélníkový bublinový popisek 36"/>
          <p:cNvSpPr>
            <a:spLocks noChangeArrowheads="1"/>
          </p:cNvSpPr>
          <p:nvPr/>
        </p:nvSpPr>
        <p:spPr bwMode="auto">
          <a:xfrm>
            <a:off x="6665967" y="4534706"/>
            <a:ext cx="625966" cy="250825"/>
          </a:xfrm>
          <a:prstGeom prst="wedgeRectCallout">
            <a:avLst>
              <a:gd name="adj1" fmla="val -65970"/>
              <a:gd name="adj2" fmla="val 131566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Obdélníkový bublinový popisek 36"/>
          <p:cNvSpPr>
            <a:spLocks noChangeArrowheads="1"/>
          </p:cNvSpPr>
          <p:nvPr/>
        </p:nvSpPr>
        <p:spPr bwMode="auto">
          <a:xfrm>
            <a:off x="6744114" y="3843142"/>
            <a:ext cx="625966" cy="250825"/>
          </a:xfrm>
          <a:prstGeom prst="wedgeRectCallout">
            <a:avLst>
              <a:gd name="adj1" fmla="val -111068"/>
              <a:gd name="adj2" fmla="val 50825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cm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Obdélníkový bublinový popisek 36"/>
          <p:cNvSpPr>
            <a:spLocks noChangeArrowheads="1"/>
          </p:cNvSpPr>
          <p:nvPr/>
        </p:nvSpPr>
        <p:spPr bwMode="auto">
          <a:xfrm>
            <a:off x="5879753" y="4628790"/>
            <a:ext cx="625966" cy="250825"/>
          </a:xfrm>
          <a:prstGeom prst="wedgeRectCallout">
            <a:avLst>
              <a:gd name="adj1" fmla="val -71852"/>
              <a:gd name="adj2" fmla="val -2012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4656668" y="4761220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1 s</a:t>
            </a:r>
            <a:endParaRPr lang="cs-CZ" sz="900" dirty="0">
              <a:solidFill>
                <a:srgbClr val="C00000"/>
              </a:solidFill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5052619" y="447941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2 s</a:t>
            </a:r>
            <a:endParaRPr lang="cs-CZ" sz="900" dirty="0">
              <a:solidFill>
                <a:srgbClr val="C00000"/>
              </a:solidFill>
            </a:endParaRPr>
          </a:p>
        </p:txBody>
      </p:sp>
      <p:sp>
        <p:nvSpPr>
          <p:cNvPr id="120" name="TextovéPole 119"/>
          <p:cNvSpPr txBox="1"/>
          <p:nvPr/>
        </p:nvSpPr>
        <p:spPr>
          <a:xfrm>
            <a:off x="5494384" y="41724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3 s</a:t>
            </a:r>
            <a:endParaRPr lang="cs-CZ" sz="900" dirty="0">
              <a:solidFill>
                <a:srgbClr val="C00000"/>
              </a:solidFill>
            </a:endParaRPr>
          </a:p>
        </p:txBody>
      </p:sp>
      <p:sp>
        <p:nvSpPr>
          <p:cNvPr id="121" name="TextovéPole 120"/>
          <p:cNvSpPr txBox="1"/>
          <p:nvPr/>
        </p:nvSpPr>
        <p:spPr>
          <a:xfrm>
            <a:off x="5853196" y="3882629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4 s</a:t>
            </a:r>
            <a:endParaRPr lang="cs-CZ" sz="900" dirty="0">
              <a:solidFill>
                <a:srgbClr val="C00000"/>
              </a:solidFill>
            </a:endParaRPr>
          </a:p>
        </p:txBody>
      </p:sp>
      <p:sp>
        <p:nvSpPr>
          <p:cNvPr id="122" name="TextovéPole 121"/>
          <p:cNvSpPr txBox="1"/>
          <p:nvPr/>
        </p:nvSpPr>
        <p:spPr>
          <a:xfrm>
            <a:off x="6254402" y="362547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5 s</a:t>
            </a:r>
            <a:endParaRPr lang="cs-CZ" sz="900" dirty="0">
              <a:solidFill>
                <a:srgbClr val="C00000"/>
              </a:solidFill>
            </a:endParaRPr>
          </a:p>
        </p:txBody>
      </p:sp>
      <p:sp>
        <p:nvSpPr>
          <p:cNvPr id="123" name="TextovéPole 122"/>
          <p:cNvSpPr txBox="1"/>
          <p:nvPr/>
        </p:nvSpPr>
        <p:spPr>
          <a:xfrm>
            <a:off x="6700892" y="3322887"/>
            <a:ext cx="740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C00000"/>
                </a:solidFill>
              </a:rPr>
              <a:t>6 s       </a:t>
            </a:r>
            <a:r>
              <a:rPr lang="cs-CZ" sz="900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endParaRPr lang="cs-CZ" sz="9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5" grpId="0" animBg="1"/>
      <p:bldP spid="108" grpId="0" animBg="1"/>
      <p:bldP spid="111" grpId="0" animBg="1"/>
      <p:bldP spid="112" grpId="0" animBg="1"/>
      <p:bldP spid="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Stejné měřítko pro čas i délku: 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(rok a světelný rok)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Novoty pro STR - formální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 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Novoty pro STR - opravdové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122278" y="3714350"/>
            <a:ext cx="4885503" cy="2445435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</a:t>
            </a:r>
            <a:endParaRPr lang="cs-CZ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budoucnost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minulost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2989569" y="3664535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blouk 5"/>
          <p:cNvSpPr/>
          <p:nvPr/>
        </p:nvSpPr>
        <p:spPr>
          <a:xfrm rot="18871029">
            <a:off x="3748940" y="4393604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louk 46"/>
          <p:cNvSpPr/>
          <p:nvPr/>
        </p:nvSpPr>
        <p:spPr>
          <a:xfrm rot="8073660">
            <a:off x="3724543" y="4414133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louk 47"/>
          <p:cNvSpPr/>
          <p:nvPr/>
        </p:nvSpPr>
        <p:spPr>
          <a:xfrm rot="2681253">
            <a:off x="3732802" y="440780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17870" y="4381805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57551" y="3878727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208270" y="3856036"/>
            <a:ext cx="434307" cy="226590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50684" y="3501214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absolutní budoucnost</a:t>
            </a:r>
            <a:endParaRPr lang="cs-CZ" dirty="0"/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absolutní minulost</a:t>
            </a:r>
            <a:endParaRPr lang="cs-CZ" dirty="0"/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relativní přítomnost</a:t>
            </a:r>
            <a:endParaRPr lang="cs-CZ" dirty="0"/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relativní přítomnost</a:t>
            </a:r>
            <a:endParaRPr lang="cs-CZ" dirty="0"/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81862" y="3767363"/>
            <a:ext cx="647462" cy="2427524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40870" y="4322879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83523" y="4386949"/>
            <a:ext cx="1288977" cy="1522055"/>
          </a:xfrm>
          <a:prstGeom prst="arc">
            <a:avLst>
              <a:gd name="adj1" fmla="val 16382724"/>
              <a:gd name="adj2" fmla="val 171926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Může mít něco nadsvětelnou rychlost?</a:t>
            </a:r>
            <a:endParaRPr lang="cs-CZ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ANO!!! Např. styčný bod </a:t>
            </a:r>
            <a:r>
              <a:rPr lang="cs-CZ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 gilotiny, ale …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nedokáže přenést informaci 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4491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Vsuvka s gilotinou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40442" y="4524153"/>
            <a:ext cx="4976037" cy="15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 rot="21356533">
            <a:off x="1940441" y="3584681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 rot="21356533">
            <a:off x="1940441" y="3721552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 rot="21356533">
            <a:off x="1940798" y="3836183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 rot="21356533">
            <a:off x="1941085" y="3973536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 rot="21356533">
            <a:off x="1944335" y="4083570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 rot="21356533">
            <a:off x="1947924" y="4231415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143815" y="4476431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149893" y="4483409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vál 96"/>
          <p:cNvSpPr/>
          <p:nvPr/>
        </p:nvSpPr>
        <p:spPr>
          <a:xfrm>
            <a:off x="6054114" y="4473123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21322865">
            <a:off x="1934920" y="3758405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rot="21322865">
            <a:off x="1934918" y="3895278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 rot="21322865">
            <a:off x="1931025" y="4015013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1322865">
            <a:off x="1931026" y="4136570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1322865">
            <a:off x="1934917" y="4266041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 rot="21322865">
            <a:off x="1943148" y="4393153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 animBg="1"/>
      <p:bldP spid="86" grpId="1" animBg="1"/>
      <p:bldP spid="87" grpId="0" animBg="1"/>
      <p:bldP spid="87" grpId="1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13" grpId="0" animBg="1"/>
      <p:bldP spid="96" grpId="0" animBg="1"/>
      <p:bldP spid="97" grpId="0" animBg="1"/>
      <p:bldP spid="6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</a:t>
            </a:r>
            <a:r>
              <a:rPr lang="cs-CZ" b="1" i="1" dirty="0" smtClean="0">
                <a:latin typeface="Book Antiqua" pitchFamily="18" charset="0"/>
              </a:rPr>
              <a:t>: shrnutí</a:t>
            </a:r>
            <a:endParaRPr lang="cs-CZ" b="1" i="1" dirty="0"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;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altLang="cs-CZ" sz="2400" i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‘=</a:t>
            </a:r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 smtClean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endParaRPr lang="cs-CZ" altLang="cs-CZ" sz="2400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 smtClean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 smtClean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 smtClean="0">
                <a:latin typeface="Book Antiqua" pitchFamily="18" charset="0"/>
              </a:rPr>
              <a:t>délky</a:t>
            </a:r>
            <a:endParaRPr lang="cs-CZ" altLang="cs-CZ" sz="2400" dirty="0"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Grafický 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význam 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rychlosti </a:t>
            </a:r>
            <a:r>
              <a:rPr lang="el-GR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 = w/c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;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‘=</a:t>
            </a:r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 smtClean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 smtClean="0">
                <a:solidFill>
                  <a:srgbClr val="CC0000"/>
                </a:solidFill>
                <a:latin typeface="Book Antiqua" pitchFamily="18" charset="0"/>
              </a:rPr>
              <a:t>0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77000" y="5400311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 smtClean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24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 smtClean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 smtClean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latin typeface="Book Antiqua" panose="02040602050305030304" pitchFamily="18" charset="0"/>
              </a:rPr>
              <a:t>φ</a:t>
            </a:r>
            <a:r>
              <a:rPr lang="en-US" dirty="0" smtClean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Obdélník 35845"/>
          <p:cNvSpPr/>
          <p:nvPr/>
        </p:nvSpPr>
        <p:spPr>
          <a:xfrm>
            <a:off x="6413093" y="6119704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Book Antiqua" pitchFamily="18" charset="0"/>
              </a:rPr>
              <a:t>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cs-CZ" altLang="cs-CZ" dirty="0">
                <a:latin typeface="Book Antiqua" pitchFamily="18" charset="0"/>
              </a:rPr>
              <a:t> = 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en-US" altLang="cs-CZ" i="1" dirty="0">
                <a:latin typeface="Book Antiqua" pitchFamily="18" charset="0"/>
              </a:rPr>
              <a:t>’</a:t>
            </a:r>
            <a:r>
              <a:rPr lang="cs-CZ" altLang="cs-CZ" dirty="0">
                <a:latin typeface="Book Antiqua" pitchFamily="18" charset="0"/>
              </a:rPr>
              <a:t> = </a:t>
            </a:r>
            <a:r>
              <a:rPr lang="el-GR" i="1" dirty="0">
                <a:latin typeface="Book Antiqua" panose="02040602050305030304" pitchFamily="18" charset="0"/>
              </a:rPr>
              <a:t>β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Book Antiqua" panose="02040602050305030304" pitchFamily="18" charset="0"/>
              </a:rPr>
              <a:t>vý</a:t>
            </a:r>
            <a:r>
              <a:rPr lang="en-US" sz="2400" dirty="0" err="1" smtClean="0">
                <a:latin typeface="Book Antiqua" panose="02040602050305030304" pitchFamily="18" charset="0"/>
              </a:rPr>
              <a:t>znam</a:t>
            </a:r>
            <a:r>
              <a:rPr lang="cs-CZ" sz="2400" dirty="0" smtClean="0">
                <a:latin typeface="Book Antiqua" panose="02040602050305030304" pitchFamily="18" charset="0"/>
              </a:rPr>
              <a:t> </a:t>
            </a:r>
            <a:r>
              <a:rPr lang="el-GR" sz="2400" i="1" dirty="0" smtClean="0">
                <a:latin typeface="Book Antiqua" panose="02040602050305030304" pitchFamily="18" charset="0"/>
              </a:rPr>
              <a:t>β</a:t>
            </a:r>
            <a:r>
              <a:rPr lang="cs-CZ" sz="2400" dirty="0" smtClean="0">
                <a:latin typeface="Book Antiqua" panose="02040602050305030304" pitchFamily="18" charset="0"/>
              </a:rPr>
              <a:t>:</a:t>
            </a:r>
            <a:endParaRPr lang="en-US" sz="2400" dirty="0" smtClean="0">
              <a:latin typeface="Book Antiqua" panose="02040602050305030304" pitchFamily="18" charset="0"/>
            </a:endParaRPr>
          </a:p>
          <a:p>
            <a:r>
              <a:rPr lang="cs-CZ" sz="2400" dirty="0" smtClean="0">
                <a:latin typeface="Book Antiqua" panose="02040602050305030304" pitchFamily="18" charset="0"/>
              </a:rPr>
              <a:t>určuje ú</a:t>
            </a:r>
            <a:r>
              <a:rPr lang="en-US" sz="2400" dirty="0" err="1" smtClean="0">
                <a:latin typeface="Book Antiqua" panose="02040602050305030304" pitchFamily="18" charset="0"/>
              </a:rPr>
              <a:t>hel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r>
              <a:rPr lang="en-US" sz="2400" dirty="0" err="1" smtClean="0">
                <a:latin typeface="Book Antiqua" panose="02040602050305030304" pitchFamily="18" charset="0"/>
              </a:rPr>
              <a:t>os</a:t>
            </a:r>
            <a:r>
              <a:rPr lang="cs-CZ" sz="2400" dirty="0" smtClean="0">
                <a:latin typeface="Book Antiqua" panose="02040602050305030304" pitchFamily="18" charset="0"/>
              </a:rPr>
              <a:t> </a:t>
            </a:r>
            <a:endParaRPr lang="cs-CZ" sz="2400" dirty="0">
              <a:latin typeface="Book Antiqua" panose="0204060205030503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 smtClean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  <a:endParaRPr lang="cs-CZ" sz="7200" i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4" grpId="0"/>
      <p:bldP spid="65" grpId="0"/>
      <p:bldP spid="35846" grpId="0"/>
      <p:bldP spid="358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3" y="1455722"/>
            <a:ext cx="8558212" cy="397953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Jakou realitu naměří přítel ve vlaku, když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vím, jakou realitu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naměřím já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přítel jede vlakem kolem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mne rychlostí </a:t>
            </a:r>
            <a:r>
              <a:rPr lang="cs-CZ" i="1" dirty="0" smtClean="0">
                <a:solidFill>
                  <a:schemeClr val="tx1"/>
                </a:solidFill>
                <a:latin typeface="Book Antiqua" panose="02040602050305030304" pitchFamily="18" charset="0"/>
                <a:ea typeface="Cambria Math" panose="02040503050406030204" pitchFamily="18" charset="0"/>
              </a:rPr>
              <a:t>w</a:t>
            </a:r>
            <a:endParaRPr lang="cs-CZ" i="1" dirty="0">
              <a:solidFill>
                <a:schemeClr val="tx1"/>
              </a:solidFill>
              <a:latin typeface="Book Antiqua" panose="020406020503050303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248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O čem je STR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4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;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altLang="cs-CZ" sz="2400" i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‘=</a:t>
            </a:r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 smtClean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 smtClean="0">
                <a:solidFill>
                  <a:srgbClr val="FF3300"/>
                </a:solidFill>
                <a:latin typeface="Book Antiqua" pitchFamily="18" charset="0"/>
              </a:rPr>
              <a:t>0</a:t>
            </a:r>
            <a:endParaRPr lang="cs-CZ" altLang="cs-CZ" sz="2400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356585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US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 smtClean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dirty="0" smtClean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altLang="cs-CZ" sz="2400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 smtClean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Obdélník 35845"/>
              <p:cNvSpPr/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cs-CZ" b="1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cs-CZ" i="1" dirty="0" smtClean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6" name="Obdélník 358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 smtClean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 smtClean="0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 smtClean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 smtClean="0">
                    <a:latin typeface="Book Antiqua" panose="02040602050305030304" pitchFamily="18" charset="0"/>
                  </a:rPr>
                  <a:t>:</a:t>
                </a:r>
                <a:endParaRPr lang="en-US" sz="2400" dirty="0" smtClean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 smtClean="0">
                    <a:latin typeface="Book Antiqua" panose="02040602050305030304" pitchFamily="18" charset="0"/>
                  </a:rPr>
                  <a:t>j</a:t>
                </a:r>
                <a:r>
                  <a:rPr lang="en-US" dirty="0" err="1" smtClean="0">
                    <a:latin typeface="Book Antiqua" panose="02040602050305030304" pitchFamily="18" charset="0"/>
                  </a:rPr>
                  <a:t>ednotky</a:t>
                </a:r>
                <a:r>
                  <a:rPr lang="cs-CZ" dirty="0" smtClean="0">
                    <a:latin typeface="Book Antiqua" panose="02040602050305030304" pitchFamily="18" charset="0"/>
                  </a:rPr>
                  <a:t> na</a:t>
                </a:r>
                <a:r>
                  <a:rPr lang="en-US" dirty="0" smtClean="0">
                    <a:latin typeface="Book Antiqua" panose="02040602050305030304" pitchFamily="18" charset="0"/>
                  </a:rPr>
                  <a:t> </a:t>
                </a:r>
                <a:r>
                  <a:rPr lang="en-US" dirty="0" err="1" smtClean="0">
                    <a:latin typeface="Book Antiqua" panose="02040602050305030304" pitchFamily="18" charset="0"/>
                  </a:rPr>
                  <a:t>os</a:t>
                </a:r>
                <a:r>
                  <a:rPr lang="cs-CZ" dirty="0" err="1" smtClean="0">
                    <a:latin typeface="Book Antiqua" panose="02040602050305030304" pitchFamily="18" charset="0"/>
                  </a:rPr>
                  <a:t>ách</a:t>
                </a:r>
                <a:endParaRPr lang="cs-CZ" dirty="0" smtClean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 smtClean="0">
                    <a:latin typeface="Book Antiqua" panose="02040602050305030304" pitchFamily="18" charset="0"/>
                  </a:rPr>
                  <a:t>(invariant</a:t>
                </a:r>
                <a:r>
                  <a:rPr lang="en-US" dirty="0" smtClean="0">
                    <a:latin typeface="Book Antiqua" panose="02040602050305030304" pitchFamily="18" charset="0"/>
                  </a:rPr>
                  <a:t> </a:t>
                </a:r>
                <a:r>
                  <a:rPr lang="cs-CZ" i="1" dirty="0" smtClean="0">
                    <a:latin typeface="Book Antiqua" panose="02040602050305030304" pitchFamily="18" charset="0"/>
                  </a:rPr>
                  <a:t>I</a:t>
                </a:r>
                <a:r>
                  <a:rPr lang="cs-CZ" baseline="30000" dirty="0" smtClean="0">
                    <a:latin typeface="Book Antiqua" panose="02040602050305030304" pitchFamily="18" charset="0"/>
                  </a:rPr>
                  <a:t>2</a:t>
                </a:r>
                <a:r>
                  <a:rPr lang="cs-CZ" dirty="0" smtClean="0">
                    <a:latin typeface="Book Antiqua" panose="02040602050305030304" pitchFamily="18" charset="0"/>
                  </a:rPr>
                  <a:t> </a:t>
                </a:r>
                <a:r>
                  <a:rPr lang="en-US" dirty="0">
                    <a:latin typeface="Book Antiqua" panose="0204060205030503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altLang="cs-CZ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cs-CZ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/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 smtClean="0">
                    <a:latin typeface="Book Antiqua" panose="02040602050305030304" pitchFamily="18" charset="0"/>
                  </a:rPr>
                  <a:t>)</a:t>
                </a:r>
                <a:endParaRPr lang="en-US" dirty="0" smtClean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en-US" dirty="0" err="1" smtClean="0">
                    <a:latin typeface="Book Antiqua" panose="02040602050305030304" pitchFamily="18" charset="0"/>
                  </a:rPr>
                  <a:t>hyperboly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blipFill rotWithShape="0">
                <a:blip r:embed="rId4"/>
                <a:stretch>
                  <a:fillRect l="-632" r="-211" b="-54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bSup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altLang="cs-CZ" b="0" i="1" dirty="0" smtClean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99599" y="31099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Lorentzův faktor</a:t>
            </a:r>
          </a:p>
          <a:p>
            <a:r>
              <a:rPr lang="cs-CZ" dirty="0" smtClean="0"/>
              <a:t>kontrakce délek</a:t>
            </a:r>
          </a:p>
          <a:p>
            <a:r>
              <a:rPr lang="cs-CZ" dirty="0" smtClean="0"/>
              <a:t>dilatace dob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 smtClean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  <a:endParaRPr lang="cs-CZ" sz="7200" i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35846" grpId="0"/>
      <p:bldP spid="35847" grpId="0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 smtClean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 smtClean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 (</a:t>
            </a:r>
            <a:r>
              <a:rPr lang="cs-CZ" altLang="cs-CZ" b="1" i="1" dirty="0" err="1" smtClean="0">
                <a:solidFill>
                  <a:schemeClr val="tx1"/>
                </a:solidFill>
                <a:latin typeface="Book Antiqua" pitchFamily="18" charset="0"/>
              </a:rPr>
              <a:t>Lorentz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 T=</a:t>
            </a:r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</a:t>
            </a: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 smtClean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 smtClean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Cambria" panose="02040503050406030204" pitchFamily="18" charset="0"/>
              </a:rPr>
              <a:t>(2; </a:t>
            </a:r>
            <a:r>
              <a:rPr lang="cs-CZ" dirty="0" smtClean="0">
                <a:solidFill>
                  <a:srgbClr val="7030A0"/>
                </a:solidFill>
                <a:latin typeface="Cambria" panose="02040503050406030204" pitchFamily="18" charset="0"/>
              </a:rPr>
              <a:t>2,3</a:t>
            </a:r>
            <a:r>
              <a:rPr lang="cs-CZ" dirty="0" smtClean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</a:p>
          <a:p>
            <a:r>
              <a:rPr lang="cs-CZ" dirty="0" smtClean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 smtClean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</a:t>
            </a:r>
            <a:endParaRPr lang="cs-CZ" dirty="0"/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  <a:endParaRPr lang="cs-CZ" sz="7200" i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6953C0FD-3EF0-45D0-9563-291ADF88377E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22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50018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61766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 smtClean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 smtClean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0375" y="1462610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2588" y="2271713"/>
            <a:ext cx="941387" cy="233362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224338" y="3387726"/>
            <a:ext cx="904875" cy="234950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AB18EF53-6BA0-4A10-BDAC-705DD32508EF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23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 smtClean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6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21A43B1-80B2-48E8-B484-F050E483A3E6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24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 smtClean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 smtClean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 smtClean="0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0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  <a:endParaRPr lang="cs-CZ" sz="20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 smtClean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 smtClean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Vjezd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Výjezd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SG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3300"/>
                </a:solidFill>
              </a:rPr>
              <a:t>x‘</a:t>
            </a:r>
            <a:endParaRPr lang="cs-CZ" i="1" dirty="0">
              <a:solidFill>
                <a:srgbClr val="FF3300"/>
              </a:solidFill>
            </a:endParaRP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3300"/>
                </a:solidFill>
              </a:rPr>
              <a:t>T‘</a:t>
            </a:r>
            <a:endParaRPr lang="cs-CZ" i="1" dirty="0">
              <a:solidFill>
                <a:srgbClr val="FF3300"/>
              </a:solidFill>
            </a:endParaRP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</a:rPr>
              <a:t>T</a:t>
            </a:r>
            <a:endParaRPr lang="cs-CZ" i="1" dirty="0">
              <a:solidFill>
                <a:srgbClr val="0070C0"/>
              </a:solidFill>
            </a:endParaRP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</a:rPr>
              <a:t>x</a:t>
            </a:r>
            <a:endParaRPr lang="cs-CZ" i="1" dirty="0">
              <a:solidFill>
                <a:srgbClr val="0070C0"/>
              </a:solidFill>
            </a:endParaRP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Příď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Záď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C00000"/>
                </a:solidFill>
              </a:rPr>
              <a:t>SA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</a:t>
            </a:r>
            <a:endParaRPr lang="cs-CZ" b="1" dirty="0"/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B</a:t>
            </a:r>
            <a:endParaRPr lang="cs-CZ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 smtClean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>
                <a:solidFill>
                  <a:srgbClr val="D38E27"/>
                </a:solidFill>
              </a:rPr>
              <a:t>- </a:t>
            </a:r>
            <a:r>
              <a:rPr lang="cs-CZ" sz="1200" dirty="0" smtClean="0">
                <a:solidFill>
                  <a:srgbClr val="D38E27"/>
                </a:solidFill>
              </a:rPr>
              <a:t> </a:t>
            </a:r>
            <a:r>
              <a:rPr lang="cs-CZ" sz="1200" dirty="0" err="1" smtClean="0">
                <a:solidFill>
                  <a:srgbClr val="D38E27"/>
                </a:solidFill>
              </a:rPr>
              <a:t>FyM</a:t>
            </a:r>
            <a:r>
              <a:rPr lang="cs-CZ" sz="1200" dirty="0" smtClean="0">
                <a:solidFill>
                  <a:srgbClr val="D38E27"/>
                </a:solidFill>
              </a:rPr>
              <a:t>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 smtClean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Existuje absolutní čas, který plyne (všem) stále stejně (</a:t>
                </a:r>
                <a:r>
                  <a:rPr lang="cs-CZ" dirty="0">
                    <a:solidFill>
                      <a:schemeClr val="tx1"/>
                    </a:solidFill>
                    <a:latin typeface="Book Antiqua" pitchFamily="18" charset="0"/>
                  </a:rPr>
                  <a:t>Newton) .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Tedy: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výbuchy na začátku A i konci Z vlaku současné pro mne budou současné  i pro něj;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doba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jízdy pro něj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t‘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 je stejná jako moje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t;</a:t>
                </a:r>
                <a:endParaRPr lang="cs-CZ" sz="2800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rychlosti naměří o svou rychlost (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menší než já.</a:t>
                </a:r>
                <a:endParaRPr lang="cs-CZ" sz="2800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dirty="0" smtClean="0">
                    <a:solidFill>
                      <a:srgbClr val="FF0000"/>
                    </a:solidFill>
                    <a:latin typeface="Book Antiqua" pitchFamily="18" charset="0"/>
                  </a:rPr>
                  <a:t>Já (nádraží):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          Já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0;      on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;   jiný rychlík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u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dirty="0" smtClean="0">
                    <a:solidFill>
                      <a:srgbClr val="FF0000"/>
                    </a:solidFill>
                    <a:latin typeface="Book Antiqua" pitchFamily="18" charset="0"/>
                  </a:rPr>
                  <a:t>On: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    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		Já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–w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;   on 0;    jiný rychlík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u – w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Platí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pro </a:t>
                </a:r>
                <a:r>
                  <a:rPr lang="cs-CZ" sz="2800" i="1" dirty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(≈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300 000 km/s, </a:t>
                </a:r>
                <a:r>
                  <a:rPr lang="cs-CZ" sz="2800" b="1" i="1" dirty="0">
                    <a:solidFill>
                      <a:schemeClr val="tx1"/>
                    </a:solidFill>
                    <a:latin typeface="Book Antiqua" pitchFamily="18" charset="0"/>
                  </a:rPr>
                  <a:t>světelná rychlost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endParaRPr lang="cs-CZ" sz="2800" i="1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 rotWithShape="0">
                <a:blip r:embed="rId3"/>
                <a:stretch>
                  <a:fillRect l="-1827" t="-2552" r="-20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631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Zatím (klasická mechanika)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1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 Pro 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w</a:t>
                </a:r>
                <a14:m>
                  <m:oMath xmlns:m="http://schemas.openxmlformats.org/officeDocument/2006/math">
                    <m:r>
                      <a:rPr lang="cs-CZ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cs-CZ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cs-CZ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𝑐</m:t>
                    </m:r>
                  </m:oMath>
                </a14:m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 to je jinak</a:t>
                </a:r>
                <a:endParaRPr lang="cs-CZ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velikost rychlosti světla ve vakuu je vždy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c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nezávisí na zdroji (Země, Slunce, </a:t>
                </a:r>
                <a:r>
                  <a:rPr lang="cs-CZ" sz="2400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Sirius</a:t>
                </a: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  <a:r>
                  <a:rPr lang="cs-CZ" sz="2400" i="1" dirty="0" smtClean="0">
                    <a:solidFill>
                      <a:schemeClr val="tx1"/>
                    </a:solidFill>
                    <a:latin typeface="Book Antiqua" panose="02040602050305030304" pitchFamily="18" charset="0"/>
                    <a:ea typeface="Cambria Math" panose="02040503050406030204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nezávisí na  směru letu světla</a:t>
                </a:r>
                <a:r>
                  <a:rPr lang="cs-CZ" sz="24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  <a:endParaRPr lang="cs-CZ" sz="2400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je stejná pro mě i pro přítele; není o </a:t>
                </a:r>
                <a:r>
                  <a:rPr lang="cs-CZ" sz="24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w </a:t>
                </a: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menší.</a:t>
                </a:r>
                <a:endParaRPr lang="cs-CZ" sz="2400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Možný výklad: 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b="1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- kontrakce délek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(přítel i vlak se zkracují), ale dále i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b="1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- dilatace času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(čas mu plyne pomaleji)</a:t>
                </a:r>
                <a:endParaRPr lang="cs-CZ" sz="2800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dirty="0" smtClean="0">
                    <a:solidFill>
                      <a:srgbClr val="FF0000"/>
                    </a:solidFill>
                    <a:latin typeface="Book Antiqua" pitchFamily="18" charset="0"/>
                  </a:rPr>
                  <a:t>Einstein: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ne vlastnost věcí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a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světla,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ale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Book Antiqua" pitchFamily="18" charset="0"/>
                  </a:rPr>
                  <a:t>prostoročasu</a:t>
                </a:r>
                <a:endParaRPr lang="cs-CZ" sz="2800" i="1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sz="2800" b="1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Prostoročas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: všem je společná 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v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c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, a nikoli čas (</a:t>
                </a:r>
                <a:r>
                  <a:rPr lang="cs-CZ" sz="28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v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  <a:sym typeface="Symbol" panose="05050102010706020507" pitchFamily="18" charset="2"/>
                  </a:rPr>
                  <a:t>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  <a:endParaRPr lang="cs-CZ" sz="2800" i="1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 rotWithShape="0">
                <a:blip r:embed="rId3"/>
                <a:stretch>
                  <a:fillRect l="-1827" t="-29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130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Co je nového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Historická (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kolem 1900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Michelson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Morley: 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30 km/s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Lorentzova transformace v Maxwellových rovnicích</a:t>
            </a:r>
            <a:endParaRPr lang="cs-CZ" sz="28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3500" dirty="0" smtClean="0">
                <a:solidFill>
                  <a:schemeClr val="tx1"/>
                </a:solidFill>
                <a:latin typeface="Book Antiqua" pitchFamily="18" charset="0"/>
              </a:rPr>
              <a:t>Novější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1964: piony s 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=0,999 975 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dávají </a:t>
            </a:r>
            <a:r>
              <a:rPr lang="el-GR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s 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, nikoli </a:t>
            </a:r>
            <a:r>
              <a:rPr lang="cs-CZ" sz="2800" i="1" dirty="0" err="1" smtClean="0">
                <a:solidFill>
                  <a:schemeClr val="tx1"/>
                </a:solidFill>
                <a:latin typeface="Book Antiqua" pitchFamily="18" charset="0"/>
              </a:rPr>
              <a:t>c+w</a:t>
            </a:r>
            <a:endParaRPr lang="cs-CZ" sz="2800" i="1" dirty="0" smtClean="0">
              <a:solidFill>
                <a:schemeClr val="tx1"/>
              </a:solidFill>
              <a:latin typeface="Book Antiqua" panose="020406020503050303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miony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s poločasem 2,2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 letí (naši) dobu 60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 </a:t>
            </a:r>
            <a:endParaRPr lang="cs-CZ" sz="28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2010: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Hafele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Keating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: atomové hodiny při letu kolem Země stárnou oproti stojícím méně; klasicky 0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ns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, STR+OTR (246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3)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ns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, pokus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(230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20)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ns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21387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Ověření: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9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Stejné zákony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mne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i pro přítele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endParaRPr lang="cs-CZ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-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Rychlost c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je pro nás oba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stejná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, nehledě na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b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(to je experimentální fakt – příčina, ne důsledek STR)</a:t>
            </a:r>
            <a:endParaRPr lang="cs-CZ" sz="2800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Podstata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STR: předpokládáme, že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Dva výbuchy A, Z: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r>
              <a:rPr lang="cs-CZ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endParaRPr lang="cs-CZ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Délka vlaku: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l‘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&gt;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l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(já vidím jeho vlak kratší, než on sám) </a:t>
            </a:r>
            <a:endParaRPr lang="cs-CZ" sz="2400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Doba cesty: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&lt;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t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(jemu plyne čas pomaleji než mně)</a:t>
            </a:r>
            <a:endParaRPr lang="cs-CZ" sz="2400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u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jiného vlaku: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u‘ ≠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u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w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vždy je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u &lt; c, u‘ &lt; c ;    </a:t>
            </a:r>
            <a:r>
              <a:rPr lang="cs-CZ" sz="2000" i="1" dirty="0" smtClean="0">
                <a:solidFill>
                  <a:schemeClr val="tx1"/>
                </a:solidFill>
                <a:latin typeface="Book Antiqua" pitchFamily="18" charset="0"/>
              </a:rPr>
              <a:t>u‘ =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u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)/(1 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000" i="1" dirty="0" err="1" smtClean="0">
                <a:solidFill>
                  <a:schemeClr val="tx1"/>
                </a:solidFill>
                <a:latin typeface="Book Antiqua" pitchFamily="18" charset="0"/>
              </a:rPr>
              <a:t>uw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/</a:t>
            </a:r>
            <a:r>
              <a:rPr lang="cs-CZ" sz="2000" i="1" dirty="0" smtClean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000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sz="20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4483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Důsledky STR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Graficky!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1D pohyb „koleje“ (beze srážek) 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Zavedeme pojmy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(události A, B ve 3 ráno)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sz="24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kafe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u 1. stolku)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je relativní: mezi objednáním a dodáním vlak ujel kus cesty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 v klas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fyz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byla absolutní – ale nebude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(v grafech čárkovaně: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- - - -)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465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Jak to popsat bez  matematiky?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přímé dráze,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Podél trasy umístíme synchronizované kamery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okamžicích každá udělá fotku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okamžiku se slepí do pásu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Pás se zasune do archivu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Současnost: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pásu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přímky 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(pro mne: kolmé k pásu)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2019-11-11 </a:t>
            </a:r>
            <a:r>
              <a:rPr lang="cs-CZ" sz="1200" dirty="0" smtClean="0">
                <a:solidFill>
                  <a:srgbClr val="D38E27"/>
                </a:solidFill>
              </a:rPr>
              <a:t>-  U3V - Obdržálek</a:t>
            </a:r>
            <a:endParaRPr lang="cs-CZ" sz="1200" dirty="0">
              <a:solidFill>
                <a:srgbClr val="D38E27"/>
              </a:solidFill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9922</TotalTime>
  <Words>2263</Words>
  <Application>Microsoft Office PowerPoint</Application>
  <PresentationFormat>Předvádění na obrazovce (4:3)</PresentationFormat>
  <Paragraphs>544</Paragraphs>
  <Slides>26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40" baseType="lpstr">
      <vt:lpstr>Algerian</vt:lpstr>
      <vt:lpstr>Arial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Times New Roman</vt:lpstr>
      <vt:lpstr>Wingdings</vt:lpstr>
      <vt:lpstr>Wingdings 2</vt:lpstr>
      <vt:lpstr>Cesta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Jan Obdrzalek</cp:lastModifiedBy>
  <cp:revision>526</cp:revision>
  <cp:lastPrinted>2014-03-09T18:11:39Z</cp:lastPrinted>
  <dcterms:created xsi:type="dcterms:W3CDTF">2010-10-29T03:57:00Z</dcterms:created>
  <dcterms:modified xsi:type="dcterms:W3CDTF">2019-11-10T21:15:40Z</dcterms:modified>
</cp:coreProperties>
</file>