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70" r:id="rId12"/>
    <p:sldId id="260" r:id="rId13"/>
    <p:sldId id="269" r:id="rId14"/>
    <p:sldId id="273" r:id="rId15"/>
    <p:sldId id="272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Obdržálek" initials="JO" lastIdx="2" clrIdx="0">
    <p:extLst>
      <p:ext uri="{19B8F6BF-5375-455C-9EA6-DF929625EA0E}">
        <p15:presenceInfo xmlns:p15="http://schemas.microsoft.com/office/powerpoint/2012/main" userId="Jan Obdržá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1648" autoAdjust="0"/>
  </p:normalViewPr>
  <p:slideViewPr>
    <p:cSldViewPr snapToGrid="0">
      <p:cViewPr varScale="1">
        <p:scale>
          <a:sx n="89" d="100"/>
          <a:sy n="89" d="100"/>
        </p:scale>
        <p:origin x="66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05:30:03.729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15AE-41C9-40F1-BAEA-E1CB5953E44B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EF4C-C649-40B6-B3B2-FA1E46FE7B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67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Chci se orientovat v krajině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4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Vhodně umístím do krajiny tři zvony</a:t>
            </a:r>
          </a:p>
          <a:p>
            <a:pPr marL="228600" indent="-228600">
              <a:buAutoNum type="arabicParenR"/>
            </a:pPr>
            <a:r>
              <a:rPr lang="cs-CZ" dirty="0"/>
              <a:t>nechám zaznít přesně v poledne </a:t>
            </a:r>
          </a:p>
          <a:p>
            <a:pPr marL="228600" indent="-228600">
              <a:buAutoNum type="arabicParenR"/>
            </a:pPr>
            <a:r>
              <a:rPr lang="cs-CZ" dirty="0"/>
              <a:t>ovšem já je uslyším až později – až od nich doletí zvuk.</a:t>
            </a:r>
          </a:p>
          <a:p>
            <a:pPr marL="228600" indent="-228600">
              <a:buAutoNum type="arabicParenR"/>
            </a:pPr>
            <a:r>
              <a:rPr lang="cs-CZ" dirty="0"/>
              <a:t>Podle zpoždění poznám, jak jsou daleko. Ale stačí mi to?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95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Podívejme se na to z polohy zvonů – má poloha je neznámá</a:t>
            </a:r>
          </a:p>
          <a:p>
            <a:pPr marL="228600" indent="-228600">
              <a:buAutoNum type="arabicParenR"/>
            </a:pPr>
            <a:r>
              <a:rPr lang="cs-CZ" dirty="0"/>
              <a:t>Z hlediska 1. zvonu jsem 600 m daleko – někde na kouli</a:t>
            </a:r>
          </a:p>
          <a:p>
            <a:pPr marL="228600" indent="-228600">
              <a:buAutoNum type="arabicParenR"/>
            </a:pPr>
            <a:r>
              <a:rPr lang="cs-CZ" dirty="0"/>
              <a:t>z hlediska 2. zvonu totéž, jen jiná koule</a:t>
            </a:r>
          </a:p>
          <a:p>
            <a:pPr marL="228600" indent="-228600">
              <a:buAutoNum type="arabicParenR"/>
            </a:pPr>
            <a:r>
              <a:rPr lang="cs-CZ" dirty="0"/>
              <a:t>Dvě koule se protínají obecně v kružnici</a:t>
            </a:r>
          </a:p>
          <a:p>
            <a:pPr marL="228600" indent="-228600">
              <a:buAutoNum type="arabicParenR"/>
            </a:pPr>
            <a:r>
              <a:rPr lang="cs-CZ" dirty="0"/>
              <a:t>3. zvon - koule vybere 2 body (=kružnice s koulí)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8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Spočítat polohu = souřadnice průsečíků koulí je už jen rutinní otázka. Ze 3 čísel (</a:t>
            </a:r>
            <a:r>
              <a:rPr lang="cs-CZ" sz="1400" dirty="0"/>
              <a:t>doby letu zvuku) určím 3 čísla (má poloha)</a:t>
            </a:r>
          </a:p>
          <a:p>
            <a:pPr marL="228600" indent="-228600">
              <a:buAutoNum type="arabicParenR"/>
            </a:pPr>
            <a:r>
              <a:rPr lang="cs-CZ" sz="1400" dirty="0"/>
              <a:t>Až na dvě drobnosti: který z A, B? Hodinky jsem ráno neseřídil</a:t>
            </a:r>
          </a:p>
          <a:p>
            <a:pPr marL="228600" indent="-228600">
              <a:buAutoNum type="arabicParenR"/>
            </a:pPr>
            <a:r>
              <a:rPr lang="cs-CZ" sz="1400" dirty="0"/>
              <a:t>Snadná pomoc: přiberu 4. zvon</a:t>
            </a:r>
          </a:p>
          <a:p>
            <a:pPr marL="228600" indent="-228600">
              <a:buAutoNum type="arabicParenR"/>
            </a:pPr>
            <a:r>
              <a:rPr lang="cs-CZ" sz="1400" dirty="0"/>
              <a:t>Zbývá klíčová otázka: </a:t>
            </a:r>
            <a:r>
              <a:rPr lang="cs-CZ" sz="1400" dirty="0">
                <a:solidFill>
                  <a:srgbClr val="FF0000"/>
                </a:solidFill>
              </a:rPr>
              <a:t>kávička</a:t>
            </a:r>
            <a:r>
              <a:rPr lang="cs-CZ" sz="1400" dirty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1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Chyba: mé hodinky jsou buď napřed, nebo pozadu o neznámou dobu T. Tím dostávám vzdálenosti ke zvonům o jistou dráhu kratší nebo delší.</a:t>
            </a:r>
          </a:p>
          <a:p>
            <a:pPr marL="228600" indent="-228600">
              <a:buAutoNum type="arabicParenR"/>
            </a:pPr>
            <a:r>
              <a:rPr lang="cs-CZ" dirty="0"/>
              <a:t>4. zvon umožňuje 4 trojice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cs-CZ" dirty="0"/>
              <a:t>celkem 4 polohy A i B. Např. A poblíž, B rozházené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⇒ beru A</a:t>
            </a:r>
          </a:p>
          <a:p>
            <a:pPr marL="228600" indent="-228600">
              <a:buAutoNum type="arabicParenR"/>
            </a:pPr>
            <a:r>
              <a:rPr lang="cs-CZ" dirty="0"/>
              <a:t>Posunu si hodinky dopředu o 1/10 s a přepočítám: vzdálenosti zvonů budou nyní o 30 m kratší. Průsečíky</a:t>
            </a:r>
            <a:r>
              <a:rPr lang="en-US" dirty="0"/>
              <a:t> A</a:t>
            </a:r>
            <a:r>
              <a:rPr lang="cs-CZ" dirty="0"/>
              <a:t> koulí vyjdou </a:t>
            </a:r>
            <a:r>
              <a:rPr lang="en-US" dirty="0"/>
              <a:t>l</a:t>
            </a:r>
            <a:r>
              <a:rPr lang="cs-CZ" dirty="0"/>
              <a:t>é</a:t>
            </a:r>
            <a:r>
              <a:rPr lang="en-US" dirty="0"/>
              <a:t>pe</a:t>
            </a:r>
            <a:r>
              <a:rPr lang="cs-CZ" dirty="0"/>
              <a:t>, B nezajímají</a:t>
            </a:r>
          </a:p>
          <a:p>
            <a:pPr marL="228600" indent="-228600">
              <a:buAutoNum type="arabicParenR"/>
            </a:pPr>
            <a:r>
              <a:rPr lang="cs-CZ" dirty="0"/>
              <a:t>Další posun dopředu: už je moc. Zpět do půlky</a:t>
            </a:r>
          </a:p>
          <a:p>
            <a:pPr marL="228600" indent="-228600">
              <a:buAutoNum type="arabicParenR"/>
            </a:pPr>
            <a:r>
              <a:rPr lang="cs-CZ" dirty="0"/>
              <a:t>Zkusím ještě krůček: stačí. Přesná poloha i správný čas.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6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4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7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634B-BB8D-49D9-8C05-2133DF66B2DE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 GPS pro každého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Obdržálek pro SI</a:t>
            </a:r>
          </a:p>
        </p:txBody>
      </p:sp>
      <p:pic>
        <p:nvPicPr>
          <p:cNvPr id="5" name="Obrázek 4" descr="Obsah obrázku hrníček, stůl, káva, interiér&#10;&#10;Popis byl vytvořen automaticky">
            <a:extLst>
              <a:ext uri="{FF2B5EF4-FFF2-40B4-BE49-F238E27FC236}">
                <a16:creationId xmlns:a16="http://schemas.microsoft.com/office/drawing/2014/main" id="{652D58FB-D237-40D7-A854-5CFE7B6B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0" y="4491063"/>
            <a:ext cx="2470886" cy="16504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79E079-4FE8-4964-8C5B-F2775101ABAE}"/>
              </a:ext>
            </a:extLst>
          </p:cNvPr>
          <p:cNvSpPr txBox="1"/>
          <p:nvPr/>
        </p:nvSpPr>
        <p:spPr>
          <a:xfrm>
            <a:off x="3086099" y="5606041"/>
            <a:ext cx="42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vysvětlíme princip dřív, než vám vystydne 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BDC5BE-85E5-453B-8B78-47C3B95F5EDD}"/>
              </a:ext>
            </a:extLst>
          </p:cNvPr>
          <p:cNvSpPr txBox="1"/>
          <p:nvPr/>
        </p:nvSpPr>
        <p:spPr>
          <a:xfrm>
            <a:off x="10828962" y="133565"/>
            <a:ext cx="172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klikni: </a:t>
            </a:r>
            <a:r>
              <a:rPr lang="cs-CZ" sz="3200" b="1" dirty="0">
                <a:latin typeface="Blackadder ITC" panose="04020505051007020D02" pitchFamily="8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2317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poloha (na zemi)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Zeměkoule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Základní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poledník (Greenwiche)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já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čísla: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nadmořská výška (od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hladiny moře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 = 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zeměpisná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(od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rovníku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zeměpisná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(od Základního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poledníku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cs-CZ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… a navíc 1 číslo: čas 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" name="Ovál 4"/>
          <p:cNvSpPr/>
          <p:nvPr/>
        </p:nvSpPr>
        <p:spPr>
          <a:xfrm>
            <a:off x="7674428" y="2669721"/>
            <a:ext cx="2457450" cy="231049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louk 6"/>
          <p:cNvSpPr/>
          <p:nvPr/>
        </p:nvSpPr>
        <p:spPr>
          <a:xfrm>
            <a:off x="7658100" y="3314700"/>
            <a:ext cx="2490107" cy="1012371"/>
          </a:xfrm>
          <a:prstGeom prst="arc">
            <a:avLst>
              <a:gd name="adj1" fmla="val 21559034"/>
              <a:gd name="adj2" fmla="val 1068026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louk 7"/>
          <p:cNvSpPr/>
          <p:nvPr/>
        </p:nvSpPr>
        <p:spPr>
          <a:xfrm>
            <a:off x="8224157" y="2649311"/>
            <a:ext cx="1551214" cy="2310493"/>
          </a:xfrm>
          <a:prstGeom prst="arc">
            <a:avLst>
              <a:gd name="adj1" fmla="val 5448588"/>
              <a:gd name="adj2" fmla="val 1570217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9323614" y="3306536"/>
            <a:ext cx="45719" cy="45719"/>
          </a:xfrm>
          <a:prstGeom prst="smileyF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 flipH="1" flipV="1">
            <a:off x="8216966" y="2191260"/>
            <a:ext cx="71302" cy="106135"/>
          </a:xfrm>
          <a:prstGeom prst="smileyF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EB78AE2-C0AB-49D6-810D-82B9E7F3D4D6}"/>
                  </a:ext>
                </a:extLst>
              </p14:cNvPr>
              <p14:cNvContentPartPr/>
              <p14:nvPr/>
            </p14:nvContentPartPr>
            <p14:xfrm>
              <a:off x="685680" y="-133905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EB78AE2-C0AB-49D6-810D-82B9E7F3D4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60" y="-138225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74DFB81-FE92-4199-9E2C-D21CE67C7083}"/>
              </a:ext>
            </a:extLst>
          </p:cNvPr>
          <p:cNvCxnSpPr/>
          <p:nvPr/>
        </p:nvCxnSpPr>
        <p:spPr>
          <a:xfrm flipV="1">
            <a:off x="9150261" y="3343341"/>
            <a:ext cx="161925" cy="1428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Oblouk 12">
            <a:extLst>
              <a:ext uri="{FF2B5EF4-FFF2-40B4-BE49-F238E27FC236}">
                <a16:creationId xmlns:a16="http://schemas.microsoft.com/office/drawing/2014/main" id="{3C48A692-9DCA-4689-96B9-13AF01AA5377}"/>
              </a:ext>
            </a:extLst>
          </p:cNvPr>
          <p:cNvSpPr/>
          <p:nvPr/>
        </p:nvSpPr>
        <p:spPr>
          <a:xfrm>
            <a:off x="7397596" y="2517731"/>
            <a:ext cx="2490107" cy="1012371"/>
          </a:xfrm>
          <a:prstGeom prst="arc">
            <a:avLst>
              <a:gd name="adj1" fmla="val 2556044"/>
              <a:gd name="adj2" fmla="val 7848891"/>
            </a:avLst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8A679DB6-9C10-4920-A376-32E0DB12F67E}"/>
              </a:ext>
            </a:extLst>
          </p:cNvPr>
          <p:cNvSpPr/>
          <p:nvPr/>
        </p:nvSpPr>
        <p:spPr>
          <a:xfrm>
            <a:off x="8224157" y="2639786"/>
            <a:ext cx="1551214" cy="2310493"/>
          </a:xfrm>
          <a:prstGeom prst="arc">
            <a:avLst>
              <a:gd name="adj1" fmla="val 8785429"/>
              <a:gd name="adj2" fmla="val 12180668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>
            <a:extLst>
              <a:ext uri="{FF2B5EF4-FFF2-40B4-BE49-F238E27FC236}">
                <a16:creationId xmlns:a16="http://schemas.microsoft.com/office/drawing/2014/main" id="{D61E4555-30F2-4639-97DC-FB68BB21DC08}"/>
              </a:ext>
            </a:extLst>
          </p:cNvPr>
          <p:cNvSpPr/>
          <p:nvPr/>
        </p:nvSpPr>
        <p:spPr>
          <a:xfrm>
            <a:off x="8267699" y="3192236"/>
            <a:ext cx="1050471" cy="2310493"/>
          </a:xfrm>
          <a:prstGeom prst="arc">
            <a:avLst>
              <a:gd name="adj1" fmla="val 17539563"/>
              <a:gd name="adj2" fmla="val 21284325"/>
            </a:avLst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louk 15">
            <a:extLst>
              <a:ext uri="{FF2B5EF4-FFF2-40B4-BE49-F238E27FC236}">
                <a16:creationId xmlns:a16="http://schemas.microsoft.com/office/drawing/2014/main" id="{4A2234C3-AB66-43AA-AB58-00C29B441433}"/>
              </a:ext>
            </a:extLst>
          </p:cNvPr>
          <p:cNvSpPr/>
          <p:nvPr/>
        </p:nvSpPr>
        <p:spPr>
          <a:xfrm>
            <a:off x="7600950" y="3333750"/>
            <a:ext cx="2490107" cy="1012371"/>
          </a:xfrm>
          <a:prstGeom prst="arc">
            <a:avLst>
              <a:gd name="adj1" fmla="val 2658268"/>
              <a:gd name="adj2" fmla="val 8446546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055ECB0-F7E9-4287-95D1-19AF56EAB1EE}"/>
              </a:ext>
            </a:extLst>
          </p:cNvPr>
          <p:cNvSpPr txBox="1"/>
          <p:nvPr/>
        </p:nvSpPr>
        <p:spPr>
          <a:xfrm>
            <a:off x="9058275" y="3152775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v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62DA51D-B5ED-4F36-8CFB-EC3658A3E806}"/>
              </a:ext>
            </a:extLst>
          </p:cNvPr>
          <p:cNvSpPr txBox="1"/>
          <p:nvPr/>
        </p:nvSpPr>
        <p:spPr>
          <a:xfrm>
            <a:off x="8210416" y="3652804"/>
            <a:ext cx="2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  <a:latin typeface="Book Antiqua" panose="02040602050305030304" pitchFamily="18" charset="0"/>
              </a:rPr>
              <a:t>š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29BA67-19B3-4670-A00E-4F8E421AEC91}"/>
              </a:ext>
            </a:extLst>
          </p:cNvPr>
          <p:cNvSpPr txBox="1"/>
          <p:nvPr/>
        </p:nvSpPr>
        <p:spPr>
          <a:xfrm>
            <a:off x="8664419" y="4020482"/>
            <a:ext cx="2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>
                <a:solidFill>
                  <a:srgbClr val="00B050"/>
                </a:solidFill>
                <a:latin typeface="Book Antiqua" panose="02040602050305030304" pitchFamily="18" charset="0"/>
              </a:rPr>
              <a:t>d</a:t>
            </a:r>
            <a:endParaRPr lang="cs-CZ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54D41B-05BC-48EE-9129-7A93FBBB8CEE}"/>
              </a:ext>
            </a:extLst>
          </p:cNvPr>
          <p:cNvSpPr txBox="1"/>
          <p:nvPr/>
        </p:nvSpPr>
        <p:spPr>
          <a:xfrm>
            <a:off x="10215562" y="28908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Book Antiqua" panose="02040602050305030304" pitchFamily="18" charset="0"/>
              </a:rPr>
              <a:t>t</a:t>
            </a:r>
            <a:endParaRPr lang="cs-CZ" dirty="0"/>
          </a:p>
        </p:txBody>
      </p:sp>
      <p:pic>
        <p:nvPicPr>
          <p:cNvPr id="25" name="Obrázek 24" descr="Obsah obrázku hodinky&#10;&#10;Popis byl vytvořen automaticky">
            <a:extLst>
              <a:ext uri="{FF2B5EF4-FFF2-40B4-BE49-F238E27FC236}">
                <a16:creationId xmlns:a16="http://schemas.microsoft.com/office/drawing/2014/main" id="{5FCDC734-F175-47C2-A77B-E2CBD39BD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47" y="2698573"/>
            <a:ext cx="864253" cy="651543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E80E7A-151F-43A5-97A4-1E3CDBDB4BE1}"/>
              </a:ext>
            </a:extLst>
          </p:cNvPr>
          <p:cNvSpPr txBox="1"/>
          <p:nvPr/>
        </p:nvSpPr>
        <p:spPr>
          <a:xfrm>
            <a:off x="11615738" y="1986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E0E10E3-9659-4D84-9FD0-699102EB3947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10D5CA-D339-41D9-B530-5F47B55D5DF5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671216A-3B46-4202-B87C-12FF4475FE61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5EE62B1-A83A-439C-BA10-B8905088606B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81A14C1-6A89-4686-A1EF-3509FF190BBD}"/>
              </a:ext>
            </a:extLst>
          </p:cNvPr>
          <p:cNvSpPr txBox="1"/>
          <p:nvPr/>
        </p:nvSpPr>
        <p:spPr>
          <a:xfrm>
            <a:off x="11625258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08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/>
      <p:bldP spid="20" grpId="0"/>
      <p:bldP spid="22" grpId="0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historie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1964–1996 předchůdce - GNSS Transit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1973 původní název systému NAVSTAR GPS, jen vojenský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1974–1979 testy na pozemních stanicích, první přijímač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1978–1985 vypouštění 11 vývojových družic bloku I.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1979 rozšíření z nedostačujících 18 na 24 družic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1980 začalo vypouštění družic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GPS (rakety Delta II)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17. ledna 1994 kompletní sestava 24 družic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května 2000 i pro civil plně (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±5 m,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nanosekundy)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2018 užitím i pásma L5: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±30 cm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Dalšími metodami: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centimetry pro </a:t>
            </a:r>
            <a:r>
              <a:rPr lang="cs-CZ" i="1" dirty="0">
                <a:latin typeface="Bookman Old Style" panose="0205060405050502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&lt; 18 km, 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&lt; 2 000 km/h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A76A3-85C3-48D3-A060-D9759B720AA1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6" name="Obrázek 5" descr="Obsah obrázku obloha, exteriér, doprava, raketa&#10;&#10;Popis byl vytvořen automaticky">
            <a:extLst>
              <a:ext uri="{FF2B5EF4-FFF2-40B4-BE49-F238E27FC236}">
                <a16:creationId xmlns:a16="http://schemas.microsoft.com/office/drawing/2014/main" id="{50D276F9-CCC1-487D-A2E2-9C9F3F13F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89" y="2713724"/>
            <a:ext cx="1470912" cy="18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F2D8C-7BC4-4542-8013-2685B65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D8A4F-788F-41A0-A6D2-E60F5F87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Přijímač a počítač (v mobilu):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řeší základní soustavu rovnic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zahrne všechny další korekce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signál : šum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statistické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(náhodnost šumu)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+ efemeridy (predikce dráhy družice)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+ místní data (mapa, …)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6D60C5E-D66F-4A5A-A5C1-BBFE5C372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93815"/>
              </p:ext>
            </p:extLst>
          </p:nvPr>
        </p:nvGraphicFramePr>
        <p:xfrm>
          <a:off x="6067313" y="2049044"/>
          <a:ext cx="5635668" cy="34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6D60C5E-D66F-4A5A-A5C1-BBFE5C372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67313" y="2049044"/>
                        <a:ext cx="5635668" cy="34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louk 14">
            <a:extLst>
              <a:ext uri="{FF2B5EF4-FFF2-40B4-BE49-F238E27FC236}">
                <a16:creationId xmlns:a16="http://schemas.microsoft.com/office/drawing/2014/main" id="{975D4928-D262-46E5-9035-08B2E384A2D1}"/>
              </a:ext>
            </a:extLst>
          </p:cNvPr>
          <p:cNvSpPr/>
          <p:nvPr/>
        </p:nvSpPr>
        <p:spPr>
          <a:xfrm rot="2676563">
            <a:off x="7059931" y="29337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6A3EA4-109D-4853-9613-F0AB0680E088}"/>
              </a:ext>
            </a:extLst>
          </p:cNvPr>
          <p:cNvSpPr txBox="1"/>
          <p:nvPr/>
        </p:nvSpPr>
        <p:spPr>
          <a:xfrm>
            <a:off x="11615738" y="1986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74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se signálem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Slabý signál v okolním šumu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(nutno statistické zpracování: signál je pravidelný, šum náhodný)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 signály </a:t>
            </a:r>
            <a:r>
              <a:rPr lang="cs-CZ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volena frekvenční pásma L1 … L5 s minimem rušení meteorologickými jevy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98C269-E982-4957-BD6F-9C098B9CE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Výpočetní problémy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Určení malého čísla (decimetry) jako rozdíl velkých čísel (desetitisíce km)</a:t>
                </a:r>
              </a:p>
              <a:p>
                <a:pPr lvl="1"/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matematicky: špatně podmíněná úloha (malá změna dat 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velká změna výsledku)</a:t>
                </a:r>
              </a:p>
              <a:p>
                <a:pPr lvl="1"/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nezbytná vysoká přesnost pro čas (družice):</a:t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Rb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či Cs laser – denní stabilita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 :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odpovídá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za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&gt;0,6</m:t>
                    </m:r>
                  </m:oMath>
                </a14:m>
                <a:r>
                  <a:rPr lang="cs-CZ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milionů let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9F33870-C50A-4E84-A7A0-C48C265A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Korekce na zdržení a odchylku směru při průchodu vln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ionosférou (50 km-500 km),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atmosférou (15 km-50 km), 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troposférou (do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 km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teplota, tlak – nelze dopředu předvídat)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lze korigovat podle rozdílu zdržení pro různé frekvence L1 a L2 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Korekce na rotaci Země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Korekce falešných signálů kvůli odrazům při Zemi (domy, …)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Korelace s pozemskými údaji (mapy,…)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3EFC02-6503-4AB7-A781-B70DBB01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Teorie relativity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STR: 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družice letí vůči Zemi → čas jde na družici pomaleji (změna: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OTR: 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družice ve slabším </a:t>
                </a:r>
                <a:r>
                  <a:rPr lang="cs-CZ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grav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poli → čas tam jde rychleji (změna: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pro družici: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10,229 999 995 43 MHz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na Zemi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10,230 000 000 00 MHz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Další drobné odchylky (Dopplerův efekt 2. řádu,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Shapirovo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zpoždění při cestě signálu,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Sagnacův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jev na rotující Zemi, …)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7420A837-E35A-406A-B81A-95D30EB4C16C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BE596C-A827-46B3-92B7-871326C3BCC3}"/>
              </a:ext>
            </a:extLst>
          </p:cNvPr>
          <p:cNvSpPr txBox="1"/>
          <p:nvPr/>
        </p:nvSpPr>
        <p:spPr>
          <a:xfrm>
            <a:off x="11665230" y="48704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0B7711D-723C-479D-A7DA-34892E9A2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Obecně: Wikipedie</a:t>
            </a: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Podrobnosti např.:</a:t>
            </a:r>
          </a:p>
          <a:p>
            <a:pPr marL="0" indent="0">
              <a:buNone/>
            </a:pPr>
            <a:r>
              <a:rPr lang="cs-CZ" sz="1500" b="1" i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500" b="1" i="1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eorie relativity a globální poziční systém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Petr Klepáč, Jan Horský, 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Čs. čas. </a:t>
            </a:r>
            <a:r>
              <a:rPr lang="cs-CZ" sz="1500" b="0" i="0" dirty="0" err="1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fyz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53 (2003), 320-4</a:t>
            </a:r>
          </a:p>
          <a:p>
            <a:pPr marL="0" indent="0">
              <a:buNone/>
            </a:pPr>
            <a:r>
              <a:rPr lang="cs-CZ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Družicové polohové systémy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; Petr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Rapant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VŠB – TU Ostrava, 2002; 202 str., ISBN 80-248-0124-8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… a nové, čerstvé kafíčko!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cs-CZ" dirty="0">
              <a:latin typeface="+mj-lt"/>
              <a:ea typeface="Cambria Math" panose="02040503050406030204" pitchFamily="18" charset="0"/>
            </a:endParaRPr>
          </a:p>
          <a:p>
            <a:endParaRPr lang="cs-CZ" dirty="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5" name="Obrázek 4" descr="Obsah obrázku hrníček, stůl, káva, interiér&#10;&#10;Popis byl vytvořen automaticky">
            <a:extLst>
              <a:ext uri="{FF2B5EF4-FFF2-40B4-BE49-F238E27FC236}">
                <a16:creationId xmlns:a16="http://schemas.microsoft.com/office/drawing/2014/main" id="{CAEF3F76-7891-4F0D-BF4A-345F481E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52" y="3866570"/>
            <a:ext cx="2286060" cy="15270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20A837-E35A-406A-B81A-95D30EB4C16C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BE596C-A827-46B3-92B7-871326C3BCC3}"/>
              </a:ext>
            </a:extLst>
          </p:cNvPr>
          <p:cNvSpPr txBox="1"/>
          <p:nvPr/>
        </p:nvSpPr>
        <p:spPr>
          <a:xfrm>
            <a:off x="11658600" y="48705"/>
            <a:ext cx="311428" cy="57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DDC3CC-1D86-4C1B-B63C-18DB81F7AD14}"/>
              </a:ext>
            </a:extLst>
          </p:cNvPr>
          <p:cNvSpPr txBox="1"/>
          <p:nvPr/>
        </p:nvSpPr>
        <p:spPr>
          <a:xfrm>
            <a:off x="11653838" y="55849"/>
            <a:ext cx="311428" cy="57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K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5CF9E2B-00F4-4B2A-97BD-D009A5101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atelit, doprava&#10;&#10;Popis byl vytvořen automaticky">
            <a:extLst>
              <a:ext uri="{FF2B5EF4-FFF2-40B4-BE49-F238E27FC236}">
                <a16:creationId xmlns:a16="http://schemas.microsoft.com/office/drawing/2014/main" id="{F739D7C2-238B-48E1-8D7C-E2090289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92" y="1913940"/>
            <a:ext cx="5155474" cy="41285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 je  vlastně  to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Positioning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globální polohový systém; 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dží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-pí-eska“ aneb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Proboha Sem?“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původně jen USA; název nyní často obecně pro každý systém (jako „xerox“ či „karma“):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Galileo (EU), GLONASS (Rusko),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(Čína)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určení přesné polohy a času kdekoli na Zemi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vojenský (navádění raket, přesná orientace) i civilní (doprava)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Předchůdce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dřívější GNSS Transit 1964–1996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A76A3-85C3-48D3-A060-D9759B720AA1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0DEB04-5F53-4BBA-BF5A-67E8896E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3963219"/>
            <a:ext cx="4923955" cy="39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provedení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>
            <a:norm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Systém družic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vysílajících přesné údaje o své poloze i času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technické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zázemí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kosmický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řídicí a kontrolní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uživatelský</a:t>
            </a:r>
          </a:p>
          <a:p>
            <a:pPr lvl="1"/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 poloh a časů družic poznám, kde jsem já?</a:t>
            </a:r>
          </a:p>
          <a:p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DD6BE5-ECEC-489A-999E-602B98F9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052" y="2298525"/>
            <a:ext cx="2841369" cy="20158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33B2C5-F1EB-4B1E-A5B1-B7A0F59DD8EA}"/>
              </a:ext>
            </a:extLst>
          </p:cNvPr>
          <p:cNvSpPr txBox="1"/>
          <p:nvPr/>
        </p:nvSpPr>
        <p:spPr>
          <a:xfrm>
            <a:off x="11644314" y="44850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57177DF-FD31-4A05-8504-864B0E45A9ED}"/>
              </a:ext>
            </a:extLst>
          </p:cNvPr>
          <p:cNvSpPr txBox="1"/>
          <p:nvPr/>
        </p:nvSpPr>
        <p:spPr>
          <a:xfrm>
            <a:off x="11656042" y="364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0237B0-E11C-47A3-B37C-73713D94AC7D}"/>
              </a:ext>
            </a:extLst>
          </p:cNvPr>
          <p:cNvSpPr txBox="1"/>
          <p:nvPr/>
        </p:nvSpPr>
        <p:spPr>
          <a:xfrm>
            <a:off x="11647674" y="3816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67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F2D8C-7BC4-4542-8013-2685B65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</a:t>
            </a:r>
          </a:p>
        </p:txBody>
      </p:sp>
      <p:pic>
        <p:nvPicPr>
          <p:cNvPr id="8" name="Obrázek 7" descr="Obsah obrázku hora, exteriér, příroda, obloha&#10;&#10;Popis byl vytvořen automaticky">
            <a:extLst>
              <a:ext uri="{FF2B5EF4-FFF2-40B4-BE49-F238E27FC236}">
                <a16:creationId xmlns:a16="http://schemas.microsoft.com/office/drawing/2014/main" id="{CC43D5AC-FC6E-45FA-8C93-7274B06C7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23" y="1981199"/>
            <a:ext cx="5065701" cy="3743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394BF4-881F-4D63-AF0C-9015E22A6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128" y="4190619"/>
            <a:ext cx="771144" cy="896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F4B152-B460-49B6-B642-30A14068D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678" y="4181094"/>
            <a:ext cx="771144" cy="8961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73FF1A-0930-4939-8523-DBD89D4FD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328" y="4200144"/>
            <a:ext cx="771144" cy="896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4048C0-355B-4044-BE95-E9692D73E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4353" y="4447794"/>
            <a:ext cx="311801" cy="36233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B7CC778-5142-4C5D-9741-4B4763839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453" y="3519384"/>
            <a:ext cx="139671" cy="16230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F1F532-007E-46C7-A637-5B6CB49DB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103" y="3695319"/>
            <a:ext cx="204596" cy="237753"/>
          </a:xfrm>
          <a:prstGeom prst="rect">
            <a:avLst/>
          </a:prstGeom>
        </p:spPr>
      </p:pic>
      <p:pic>
        <p:nvPicPr>
          <p:cNvPr id="18" name="Obrázek 17" descr="Obsah obrázku osoba&#10;&#10;Popis byl vytvořen automaticky">
            <a:extLst>
              <a:ext uri="{FF2B5EF4-FFF2-40B4-BE49-F238E27FC236}">
                <a16:creationId xmlns:a16="http://schemas.microsoft.com/office/drawing/2014/main" id="{81804A3B-7263-4400-92FC-984082F25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7" y="5074158"/>
            <a:ext cx="570738" cy="380492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5F1F8DBC-4837-465E-BE2C-58F972A48E89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Princip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44C3FB1-4070-4FDF-9EA3-E8036F897C36}"/>
              </a:ext>
            </a:extLst>
          </p:cNvPr>
          <p:cNvSpPr txBox="1">
            <a:spLocks/>
          </p:cNvSpPr>
          <p:nvPr/>
        </p:nvSpPr>
        <p:spPr>
          <a:xfrm>
            <a:off x="1422396" y="191845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Zvony v krajině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zazní přesně v poledne, ovšem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já je slyším později: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ode mne vzdáleny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8C0A760-3B93-41F0-A760-7AB7D90BE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453" y="3519384"/>
            <a:ext cx="139671" cy="16230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86B3718-5CFB-46C8-8DAB-F356C85C0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103" y="3695319"/>
            <a:ext cx="204596" cy="237753"/>
          </a:xfrm>
          <a:prstGeom prst="rect">
            <a:avLst/>
          </a:prstGeom>
        </p:spPr>
      </p:pic>
      <p:pic>
        <p:nvPicPr>
          <p:cNvPr id="25" name="Obrázek 24" descr="Obsah obrázku osoba&#10;&#10;Popis byl vytvořen automaticky">
            <a:extLst>
              <a:ext uri="{FF2B5EF4-FFF2-40B4-BE49-F238E27FC236}">
                <a16:creationId xmlns:a16="http://schemas.microsoft.com/office/drawing/2014/main" id="{F28B3ABE-17E3-46C1-AD5B-627CE30CB3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7" y="5074158"/>
            <a:ext cx="570738" cy="380492"/>
          </a:xfrm>
          <a:prstGeom prst="rect">
            <a:avLst/>
          </a:prstGeom>
        </p:spPr>
      </p:pic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AE2B7C5-0628-43E6-B35A-0A5B1FA4D53F}"/>
              </a:ext>
            </a:extLst>
          </p:cNvPr>
          <p:cNvCxnSpPr/>
          <p:nvPr/>
        </p:nvCxnSpPr>
        <p:spPr>
          <a:xfrm>
            <a:off x="6800850" y="4629150"/>
            <a:ext cx="1133475" cy="609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67F116C4-DBF0-4B30-8187-595400F3FAFA}"/>
              </a:ext>
            </a:extLst>
          </p:cNvPr>
          <p:cNvCxnSpPr>
            <a:cxnSpLocks/>
          </p:cNvCxnSpPr>
          <p:nvPr/>
        </p:nvCxnSpPr>
        <p:spPr>
          <a:xfrm flipH="1">
            <a:off x="7953374" y="3933072"/>
            <a:ext cx="593026" cy="12866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7863FC0-EEA6-4EA9-AE56-C65BFE5D3391}"/>
              </a:ext>
            </a:extLst>
          </p:cNvPr>
          <p:cNvCxnSpPr>
            <a:cxnSpLocks/>
          </p:cNvCxnSpPr>
          <p:nvPr/>
        </p:nvCxnSpPr>
        <p:spPr>
          <a:xfrm>
            <a:off x="7929907" y="3681689"/>
            <a:ext cx="0" cy="1520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1BEB03D-1208-4065-B02D-6CCAE1FDCDA8}"/>
              </a:ext>
            </a:extLst>
          </p:cNvPr>
          <p:cNvSpPr txBox="1"/>
          <p:nvPr/>
        </p:nvSpPr>
        <p:spPr>
          <a:xfrm rot="1597388">
            <a:off x="6802208" y="4591805"/>
            <a:ext cx="2571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D159DB4-3A8B-4A62-B605-D51BD395811C}"/>
              </a:ext>
            </a:extLst>
          </p:cNvPr>
          <p:cNvSpPr txBox="1"/>
          <p:nvPr/>
        </p:nvSpPr>
        <p:spPr>
          <a:xfrm rot="1597388">
            <a:off x="6860260" y="4617834"/>
            <a:ext cx="2571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CAC95BF-CF7E-47D3-8EB3-AA598ECD5F11}"/>
              </a:ext>
            </a:extLst>
          </p:cNvPr>
          <p:cNvSpPr txBox="1"/>
          <p:nvPr/>
        </p:nvSpPr>
        <p:spPr>
          <a:xfrm rot="1597388">
            <a:off x="6943850" y="4661309"/>
            <a:ext cx="257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466C398-E440-406E-9C91-692E3C648232}"/>
              </a:ext>
            </a:extLst>
          </p:cNvPr>
          <p:cNvSpPr txBox="1"/>
          <p:nvPr/>
        </p:nvSpPr>
        <p:spPr>
          <a:xfrm rot="1689340">
            <a:off x="7075321" y="4684432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36AB414-E250-41C4-B32A-3E47DEB1ECAC}"/>
              </a:ext>
            </a:extLst>
          </p:cNvPr>
          <p:cNvSpPr txBox="1"/>
          <p:nvPr/>
        </p:nvSpPr>
        <p:spPr>
          <a:xfrm rot="1689340">
            <a:off x="7227392" y="4729146"/>
            <a:ext cx="25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E74E8F8-730E-4B75-9DA0-2FE6125D9ED0}"/>
              </a:ext>
            </a:extLst>
          </p:cNvPr>
          <p:cNvSpPr txBox="1"/>
          <p:nvPr/>
        </p:nvSpPr>
        <p:spPr>
          <a:xfrm rot="1689340">
            <a:off x="7450930" y="4829178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6F24050-1333-4447-84E1-D501B661905B}"/>
              </a:ext>
            </a:extLst>
          </p:cNvPr>
          <p:cNvSpPr txBox="1"/>
          <p:nvPr/>
        </p:nvSpPr>
        <p:spPr>
          <a:xfrm rot="6967361">
            <a:off x="8486500" y="3861634"/>
            <a:ext cx="13226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C6F1F1E-0C6D-44ED-A4BE-44D4B09A3427}"/>
              </a:ext>
            </a:extLst>
          </p:cNvPr>
          <p:cNvSpPr txBox="1"/>
          <p:nvPr/>
        </p:nvSpPr>
        <p:spPr>
          <a:xfrm rot="6967361">
            <a:off x="8451731" y="3901418"/>
            <a:ext cx="15964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8C28932-ED1A-473B-9E1D-8A17859ACB3C}"/>
              </a:ext>
            </a:extLst>
          </p:cNvPr>
          <p:cNvSpPr txBox="1"/>
          <p:nvPr/>
        </p:nvSpPr>
        <p:spPr>
          <a:xfrm rot="6967361">
            <a:off x="8426578" y="3955036"/>
            <a:ext cx="15964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664B524-270C-4E17-A6A5-2A0F06A75AC5}"/>
              </a:ext>
            </a:extLst>
          </p:cNvPr>
          <p:cNvSpPr txBox="1"/>
          <p:nvPr/>
        </p:nvSpPr>
        <p:spPr>
          <a:xfrm rot="6635294">
            <a:off x="8349444" y="4033060"/>
            <a:ext cx="2466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256423F-B901-4662-8B23-6D02C0F35C1F}"/>
              </a:ext>
            </a:extLst>
          </p:cNvPr>
          <p:cNvSpPr txBox="1"/>
          <p:nvPr/>
        </p:nvSpPr>
        <p:spPr>
          <a:xfrm rot="6603219">
            <a:off x="8316106" y="4099184"/>
            <a:ext cx="246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8004A43-A2B3-494D-941C-34761EF3BFE2}"/>
              </a:ext>
            </a:extLst>
          </p:cNvPr>
          <p:cNvSpPr txBox="1"/>
          <p:nvPr/>
        </p:nvSpPr>
        <p:spPr>
          <a:xfrm rot="6759309">
            <a:off x="8278007" y="4177765"/>
            <a:ext cx="246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B1ECB48-87C5-440E-B9E6-E73A33FDEC6D}"/>
              </a:ext>
            </a:extLst>
          </p:cNvPr>
          <p:cNvSpPr txBox="1"/>
          <p:nvPr/>
        </p:nvSpPr>
        <p:spPr>
          <a:xfrm rot="6857609">
            <a:off x="8220855" y="4303422"/>
            <a:ext cx="2466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574122E-3EA8-4267-9B86-3629DE208EF4}"/>
              </a:ext>
            </a:extLst>
          </p:cNvPr>
          <p:cNvSpPr txBox="1"/>
          <p:nvPr/>
        </p:nvSpPr>
        <p:spPr>
          <a:xfrm rot="6859880">
            <a:off x="8161326" y="4416619"/>
            <a:ext cx="2466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2E2D392-DCB1-491D-A74A-D0BCACB58306}"/>
              </a:ext>
            </a:extLst>
          </p:cNvPr>
          <p:cNvSpPr txBox="1"/>
          <p:nvPr/>
        </p:nvSpPr>
        <p:spPr>
          <a:xfrm rot="6916464">
            <a:off x="8082744" y="4619758"/>
            <a:ext cx="246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8038922-A842-4EC2-92AC-A550DC566E7F}"/>
              </a:ext>
            </a:extLst>
          </p:cNvPr>
          <p:cNvSpPr txBox="1"/>
          <p:nvPr/>
        </p:nvSpPr>
        <p:spPr>
          <a:xfrm rot="6916464">
            <a:off x="7856525" y="5041418"/>
            <a:ext cx="246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4F43EBD-184B-4DE0-B30D-FAA2CC096EA0}"/>
              </a:ext>
            </a:extLst>
          </p:cNvPr>
          <p:cNvSpPr txBox="1"/>
          <p:nvPr/>
        </p:nvSpPr>
        <p:spPr>
          <a:xfrm rot="5400000">
            <a:off x="7860233" y="3672791"/>
            <a:ext cx="132267" cy="1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2B242F-05A8-4134-9E67-CACEF72B7C9D}"/>
              </a:ext>
            </a:extLst>
          </p:cNvPr>
          <p:cNvSpPr txBox="1"/>
          <p:nvPr/>
        </p:nvSpPr>
        <p:spPr>
          <a:xfrm rot="5400000">
            <a:off x="7857852" y="3707958"/>
            <a:ext cx="132267" cy="123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568E75F-DCE3-49DD-BD15-DA07CEF6FCC2}"/>
              </a:ext>
            </a:extLst>
          </p:cNvPr>
          <p:cNvSpPr txBox="1"/>
          <p:nvPr/>
        </p:nvSpPr>
        <p:spPr>
          <a:xfrm rot="5400000">
            <a:off x="7864995" y="3740744"/>
            <a:ext cx="13226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F67ED99-5670-4428-88D5-6E527D3AAF56}"/>
              </a:ext>
            </a:extLst>
          </p:cNvPr>
          <p:cNvSpPr txBox="1"/>
          <p:nvPr/>
        </p:nvSpPr>
        <p:spPr>
          <a:xfrm rot="5400000">
            <a:off x="7867377" y="3780685"/>
            <a:ext cx="13226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A9482D0-1E6A-4B99-BDB2-2D1D6C979806}"/>
              </a:ext>
            </a:extLst>
          </p:cNvPr>
          <p:cNvSpPr txBox="1"/>
          <p:nvPr/>
        </p:nvSpPr>
        <p:spPr>
          <a:xfrm rot="5400000">
            <a:off x="7876902" y="3825370"/>
            <a:ext cx="13226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5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FFA2CF70-931F-4FDB-BA45-1EC2A721212B}"/>
              </a:ext>
            </a:extLst>
          </p:cNvPr>
          <p:cNvSpPr txBox="1"/>
          <p:nvPr/>
        </p:nvSpPr>
        <p:spPr>
          <a:xfrm rot="5400000">
            <a:off x="7876901" y="3874836"/>
            <a:ext cx="1322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CF9D71A1-EF54-4631-A2C6-93C90F727284}"/>
              </a:ext>
            </a:extLst>
          </p:cNvPr>
          <p:cNvSpPr txBox="1"/>
          <p:nvPr/>
        </p:nvSpPr>
        <p:spPr>
          <a:xfrm rot="5400000">
            <a:off x="7881665" y="3921902"/>
            <a:ext cx="1322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4E1FE24-8C1E-4E75-AF8A-77E0C2C74096}"/>
              </a:ext>
            </a:extLst>
          </p:cNvPr>
          <p:cNvSpPr txBox="1"/>
          <p:nvPr/>
        </p:nvSpPr>
        <p:spPr>
          <a:xfrm rot="5400000">
            <a:off x="7881665" y="3990411"/>
            <a:ext cx="1322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AD225F1-E5DC-4965-AAEC-FAFF0C38B8BE}"/>
              </a:ext>
            </a:extLst>
          </p:cNvPr>
          <p:cNvSpPr txBox="1"/>
          <p:nvPr/>
        </p:nvSpPr>
        <p:spPr>
          <a:xfrm rot="5400000">
            <a:off x="7876900" y="4088043"/>
            <a:ext cx="1322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EFB5E000-E6EE-4119-830A-6109F245127C}"/>
              </a:ext>
            </a:extLst>
          </p:cNvPr>
          <p:cNvSpPr txBox="1"/>
          <p:nvPr/>
        </p:nvSpPr>
        <p:spPr>
          <a:xfrm rot="5400000">
            <a:off x="7870677" y="4212782"/>
            <a:ext cx="149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A613166-CCC7-446B-ACC6-5DAC387129E1}"/>
              </a:ext>
            </a:extLst>
          </p:cNvPr>
          <p:cNvSpPr txBox="1"/>
          <p:nvPr/>
        </p:nvSpPr>
        <p:spPr>
          <a:xfrm rot="5400000">
            <a:off x="7875439" y="4349795"/>
            <a:ext cx="149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42EBD00B-D855-4C30-A8D7-165CC6900365}"/>
              </a:ext>
            </a:extLst>
          </p:cNvPr>
          <p:cNvSpPr txBox="1"/>
          <p:nvPr/>
        </p:nvSpPr>
        <p:spPr>
          <a:xfrm rot="5400000">
            <a:off x="7889726" y="4560070"/>
            <a:ext cx="149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3201DDE-EFD9-4463-B458-C2B1FC75E139}"/>
              </a:ext>
            </a:extLst>
          </p:cNvPr>
          <p:cNvSpPr txBox="1"/>
          <p:nvPr/>
        </p:nvSpPr>
        <p:spPr>
          <a:xfrm rot="5400000">
            <a:off x="7896870" y="4943634"/>
            <a:ext cx="14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B69EEF83-6009-49C7-886F-C32C65B96AF6}"/>
              </a:ext>
            </a:extLst>
          </p:cNvPr>
          <p:cNvSpPr txBox="1"/>
          <p:nvPr/>
        </p:nvSpPr>
        <p:spPr>
          <a:xfrm rot="1689340">
            <a:off x="7831929" y="5033966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01329B4E-1AF9-49BD-A807-D07324ADC99C}"/>
              </a:ext>
            </a:extLst>
          </p:cNvPr>
          <p:cNvSpPr txBox="1"/>
          <p:nvPr/>
        </p:nvSpPr>
        <p:spPr>
          <a:xfrm>
            <a:off x="6715125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AEC8189-E9DC-41F0-BE5A-A262D54D6E75}"/>
              </a:ext>
            </a:extLst>
          </p:cNvPr>
          <p:cNvSpPr txBox="1"/>
          <p:nvPr/>
        </p:nvSpPr>
        <p:spPr>
          <a:xfrm>
            <a:off x="7798594" y="318849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9D0C2AB8-C11C-4957-AC2C-0DB73C9B6DEF}"/>
              </a:ext>
            </a:extLst>
          </p:cNvPr>
          <p:cNvSpPr txBox="1"/>
          <p:nvPr/>
        </p:nvSpPr>
        <p:spPr>
          <a:xfrm>
            <a:off x="8477250" y="335518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B5121F3F-0CB7-430D-9640-5231B3F39A57}"/>
              </a:ext>
            </a:extLst>
          </p:cNvPr>
          <p:cNvSpPr txBox="1"/>
          <p:nvPr/>
        </p:nvSpPr>
        <p:spPr>
          <a:xfrm>
            <a:off x="6710363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650FF17E-1F5B-4AED-B73D-F0E044C112B1}"/>
              </a:ext>
            </a:extLst>
          </p:cNvPr>
          <p:cNvSpPr txBox="1"/>
          <p:nvPr/>
        </p:nvSpPr>
        <p:spPr>
          <a:xfrm>
            <a:off x="7798593" y="31813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456B3C42-0F9C-4AE6-9645-1A3676BFE0F2}"/>
              </a:ext>
            </a:extLst>
          </p:cNvPr>
          <p:cNvSpPr txBox="1"/>
          <p:nvPr/>
        </p:nvSpPr>
        <p:spPr>
          <a:xfrm>
            <a:off x="8474869" y="335756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6457A43-53BB-4302-A376-90B140D091A3}"/>
              </a:ext>
            </a:extLst>
          </p:cNvPr>
          <p:cNvSpPr txBox="1"/>
          <p:nvPr/>
        </p:nvSpPr>
        <p:spPr>
          <a:xfrm>
            <a:off x="6719888" y="4129087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800D935D-00B3-425A-81C5-7DB0E5746642}"/>
              </a:ext>
            </a:extLst>
          </p:cNvPr>
          <p:cNvSpPr txBox="1"/>
          <p:nvPr/>
        </p:nvSpPr>
        <p:spPr>
          <a:xfrm>
            <a:off x="6717507" y="4131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F7B9A18-5F77-4DC6-A72F-4A6375863086}"/>
              </a:ext>
            </a:extLst>
          </p:cNvPr>
          <p:cNvSpPr txBox="1"/>
          <p:nvPr/>
        </p:nvSpPr>
        <p:spPr>
          <a:xfrm>
            <a:off x="7739062" y="3183731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DCB4D705-38FC-4B1F-BD58-0D4C7BE25590}"/>
              </a:ext>
            </a:extLst>
          </p:cNvPr>
          <p:cNvSpPr txBox="1"/>
          <p:nvPr/>
        </p:nvSpPr>
        <p:spPr>
          <a:xfrm>
            <a:off x="7800976" y="318373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623ABBEC-62B5-4E6D-93D7-62414BDCC275}"/>
              </a:ext>
            </a:extLst>
          </p:cNvPr>
          <p:cNvSpPr txBox="1"/>
          <p:nvPr/>
        </p:nvSpPr>
        <p:spPr>
          <a:xfrm>
            <a:off x="8484394" y="335756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0BF883CF-72A9-48AF-A1D2-4D028A9B59ED}"/>
              </a:ext>
            </a:extLst>
          </p:cNvPr>
          <p:cNvSpPr txBox="1"/>
          <p:nvPr/>
        </p:nvSpPr>
        <p:spPr>
          <a:xfrm>
            <a:off x="7803357" y="3181349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969D847-04FC-4936-BC06-70AD0B377477}"/>
              </a:ext>
            </a:extLst>
          </p:cNvPr>
          <p:cNvSpPr txBox="1"/>
          <p:nvPr/>
        </p:nvSpPr>
        <p:spPr>
          <a:xfrm>
            <a:off x="8486776" y="335994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6D454DFA-35D4-43D5-BA49-9158DC504C42}"/>
              </a:ext>
            </a:extLst>
          </p:cNvPr>
          <p:cNvSpPr txBox="1"/>
          <p:nvPr/>
        </p:nvSpPr>
        <p:spPr>
          <a:xfrm>
            <a:off x="6710363" y="4129087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4679F32A-8DAF-4EC8-8A53-CDCB1DFCC4E1}"/>
              </a:ext>
            </a:extLst>
          </p:cNvPr>
          <p:cNvSpPr txBox="1"/>
          <p:nvPr/>
        </p:nvSpPr>
        <p:spPr>
          <a:xfrm>
            <a:off x="7791451" y="318849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528AE9D0-42BB-4B1E-9931-75BD34E68035}"/>
              </a:ext>
            </a:extLst>
          </p:cNvPr>
          <p:cNvSpPr txBox="1"/>
          <p:nvPr/>
        </p:nvSpPr>
        <p:spPr>
          <a:xfrm>
            <a:off x="8479631" y="335994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73B96E4B-F6FE-4C70-9C62-E35E9EFFB746}"/>
              </a:ext>
            </a:extLst>
          </p:cNvPr>
          <p:cNvSpPr txBox="1"/>
          <p:nvPr/>
        </p:nvSpPr>
        <p:spPr>
          <a:xfrm>
            <a:off x="6717506" y="41338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E50F36B-B374-4FC2-B84E-326DD1F6BE25}"/>
              </a:ext>
            </a:extLst>
          </p:cNvPr>
          <p:cNvSpPr txBox="1"/>
          <p:nvPr/>
        </p:nvSpPr>
        <p:spPr>
          <a:xfrm>
            <a:off x="7800975" y="318373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452D618-2EDE-4915-B9D0-D73E1056B86F}"/>
              </a:ext>
            </a:extLst>
          </p:cNvPr>
          <p:cNvSpPr txBox="1"/>
          <p:nvPr/>
        </p:nvSpPr>
        <p:spPr>
          <a:xfrm>
            <a:off x="8477250" y="3369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2DCC837C-A22B-4293-AB58-6CD8BED46823}"/>
              </a:ext>
            </a:extLst>
          </p:cNvPr>
          <p:cNvSpPr txBox="1"/>
          <p:nvPr/>
        </p:nvSpPr>
        <p:spPr>
          <a:xfrm>
            <a:off x="6722269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6E994FE-217B-42B0-B46B-5937ADC05703}"/>
              </a:ext>
            </a:extLst>
          </p:cNvPr>
          <p:cNvSpPr txBox="1"/>
          <p:nvPr/>
        </p:nvSpPr>
        <p:spPr>
          <a:xfrm>
            <a:off x="7798594" y="3190875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FD0252C-F888-4E60-AB34-6E904C1FC475}"/>
              </a:ext>
            </a:extLst>
          </p:cNvPr>
          <p:cNvSpPr txBox="1"/>
          <p:nvPr/>
        </p:nvSpPr>
        <p:spPr>
          <a:xfrm>
            <a:off x="8472488" y="3369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1A9F3F2-8E88-455A-A416-52C1F73E8F60}"/>
              </a:ext>
            </a:extLst>
          </p:cNvPr>
          <p:cNvSpPr txBox="1"/>
          <p:nvPr/>
        </p:nvSpPr>
        <p:spPr>
          <a:xfrm>
            <a:off x="7800975" y="31813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8288512B-BD06-4DD1-B875-CEB7385DC8C7}"/>
              </a:ext>
            </a:extLst>
          </p:cNvPr>
          <p:cNvSpPr txBox="1"/>
          <p:nvPr/>
        </p:nvSpPr>
        <p:spPr>
          <a:xfrm>
            <a:off x="8484394" y="3364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732110DF-E473-48C8-9D63-83A958CDF175}"/>
              </a:ext>
            </a:extLst>
          </p:cNvPr>
          <p:cNvSpPr txBox="1"/>
          <p:nvPr/>
        </p:nvSpPr>
        <p:spPr>
          <a:xfrm>
            <a:off x="7803357" y="318611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02EBC2BD-3FD7-4DE9-9FE9-11CC3796BF2D}"/>
              </a:ext>
            </a:extLst>
          </p:cNvPr>
          <p:cNvSpPr txBox="1"/>
          <p:nvPr/>
        </p:nvSpPr>
        <p:spPr>
          <a:xfrm>
            <a:off x="8474869" y="3362325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A11072D1-4143-47E1-9285-381B93F28EC2}"/>
              </a:ext>
            </a:extLst>
          </p:cNvPr>
          <p:cNvSpPr txBox="1"/>
          <p:nvPr/>
        </p:nvSpPr>
        <p:spPr>
          <a:xfrm>
            <a:off x="8482012" y="3364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F3A51B14-F7BF-496D-8897-8C3E77ED49D3}"/>
              </a:ext>
            </a:extLst>
          </p:cNvPr>
          <p:cNvSpPr txBox="1"/>
          <p:nvPr/>
        </p:nvSpPr>
        <p:spPr>
          <a:xfrm>
            <a:off x="7805738" y="318849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A0C887FB-4A62-4F38-8965-802933B52024}"/>
              </a:ext>
            </a:extLst>
          </p:cNvPr>
          <p:cNvSpPr txBox="1"/>
          <p:nvPr/>
        </p:nvSpPr>
        <p:spPr>
          <a:xfrm>
            <a:off x="7739061" y="3188493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D30DF78E-FBDF-450C-B11C-FADC3B0A2EB3}"/>
              </a:ext>
            </a:extLst>
          </p:cNvPr>
          <p:cNvSpPr txBox="1"/>
          <p:nvPr/>
        </p:nvSpPr>
        <p:spPr>
          <a:xfrm>
            <a:off x="7739062" y="3181350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A82847FF-4EA9-4E3D-91C7-A8F4C96329AE}"/>
              </a:ext>
            </a:extLst>
          </p:cNvPr>
          <p:cNvSpPr txBox="1"/>
          <p:nvPr/>
        </p:nvSpPr>
        <p:spPr>
          <a:xfrm>
            <a:off x="11517331" y="8759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62315B28-9559-4B8F-8B67-527DF8BFAC13}"/>
              </a:ext>
            </a:extLst>
          </p:cNvPr>
          <p:cNvSpPr txBox="1"/>
          <p:nvPr/>
        </p:nvSpPr>
        <p:spPr>
          <a:xfrm>
            <a:off x="11546440" y="82193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A67B0786-DA0D-4F5A-B746-8E1139F10DEF}"/>
              </a:ext>
            </a:extLst>
          </p:cNvPr>
          <p:cNvSpPr txBox="1"/>
          <p:nvPr/>
        </p:nvSpPr>
        <p:spPr>
          <a:xfrm>
            <a:off x="11525895" y="96162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27589566-35C0-4049-B5D2-60809D77CBBF}"/>
              </a:ext>
            </a:extLst>
          </p:cNvPr>
          <p:cNvSpPr txBox="1"/>
          <p:nvPr/>
        </p:nvSpPr>
        <p:spPr>
          <a:xfrm>
            <a:off x="11515621" y="8588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12A510A0-103C-4608-B2F8-50B0E9364C3D}"/>
              </a:ext>
            </a:extLst>
          </p:cNvPr>
          <p:cNvSpPr txBox="1"/>
          <p:nvPr/>
        </p:nvSpPr>
        <p:spPr>
          <a:xfrm>
            <a:off x="11525895" y="75614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D5C3D3-DA3B-4351-BC34-4657DEF36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374" y="1303268"/>
            <a:ext cx="1509712" cy="17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path" presetSubtype="0" accel="50000" decel="50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0.00139 L 0.09297 0.01944 C 0.11211 0.02361 0.14154 0.02616 0.17175 0.02616 C 0.20665 0.02616 0.2349 0.02361 0.25391 0.01944 L 0.34766 0.00139 " pathEditMode="relative" rAng="0" ptsTypes="AAAAA">
                                      <p:cBhvr>
                                        <p:cTn id="38" dur="2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139 L 0.35157 -0.1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00"/>
                            </p:stCondLst>
                            <p:childTnLst>
                              <p:par>
                                <p:cTn id="50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700"/>
                            </p:stCondLst>
                            <p:childTnLst>
                              <p:par>
                                <p:cTn id="6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6407 2.22222E-6 C 0.23751 2.22222E-6 0.32813 -0.03658 0.32813 -0.06597 L 0.32813 -0.13195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8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4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8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build="allAtOnce"/>
      <p:bldP spid="61" grpId="0" build="allAtOnce"/>
      <p:bldP spid="62" grpId="0" build="allAtOnce"/>
      <p:bldP spid="63" grpId="0" build="allAtOnce"/>
      <p:bldP spid="64" grpId="0" build="allAtOnce"/>
      <p:bldP spid="65" grpId="0" build="allAtOnce"/>
      <p:bldP spid="66" grpId="0" build="allAtOnce"/>
      <p:bldP spid="67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  <p:bldP spid="73" grpId="0" build="allAtOnce"/>
      <p:bldP spid="74" grpId="0" build="allAtOnce"/>
      <p:bldP spid="75" grpId="0" build="allAtOnce"/>
      <p:bldP spid="76" grpId="0" build="allAtOnce"/>
      <p:bldP spid="77" grpId="0" build="allAtOnce"/>
      <p:bldP spid="78" grpId="0" build="allAtOnce"/>
      <p:bldP spid="80" grpId="0" build="allAtOnce"/>
      <p:bldP spid="81" grpId="0" build="allAtOnce"/>
      <p:bldP spid="82" grpId="0" build="allAtOnce"/>
      <p:bldP spid="83" grpId="0" build="allAtOnce"/>
      <p:bldP spid="84" grpId="0" build="allAtOnce"/>
      <p:bldP spid="85" grpId="0" build="allAtOnce"/>
      <p:bldP spid="87" grpId="0" build="allAtOnce"/>
      <p:bldP spid="88" grpId="0" build="allAtOnce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2FDA4-BC24-437D-A271-34FF299C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Hlediska zvonů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985A3-3931-4672-90E1-1CE32BE5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Polohu zvonů známe.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jsem kdesi - vzdálen 600 m; 1 200 m; 900 m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jsem na kružnici společné povrchům dvou koulí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jsem na některém ze dvou bodů A, B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Tím je určena má poloha (zatím 2 možnosti  A, B)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(moji skřítci vše  z obrázku dopočtou číselně)</a:t>
            </a:r>
          </a:p>
          <a:p>
            <a:endParaRPr lang="cs-CZ" sz="1600" dirty="0"/>
          </a:p>
          <a:p>
            <a:endParaRPr lang="cs-CZ" dirty="0"/>
          </a:p>
        </p:txBody>
      </p:sp>
      <p:pic>
        <p:nvPicPr>
          <p:cNvPr id="5" name="Obrázek 4" descr="Obsah obrázku světlo&#10;&#10;Popis byl vytvořen automaticky">
            <a:extLst>
              <a:ext uri="{FF2B5EF4-FFF2-40B4-BE49-F238E27FC236}">
                <a16:creationId xmlns:a16="http://schemas.microsoft.com/office/drawing/2014/main" id="{91A58A91-952B-48DA-BF36-A6E9A810D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80" y="3731326"/>
            <a:ext cx="199721" cy="2320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34EF2C-279F-4E89-B508-7502793D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6" y="2971362"/>
            <a:ext cx="1907726" cy="1950693"/>
          </a:xfrm>
          <a:prstGeom prst="rect">
            <a:avLst/>
          </a:prstGeom>
        </p:spPr>
      </p:pic>
      <p:pic>
        <p:nvPicPr>
          <p:cNvPr id="16" name="Obrázek 15" descr="Obsah obrázku světlo&#10;&#10;Popis byl vytvořen automaticky">
            <a:extLst>
              <a:ext uri="{FF2B5EF4-FFF2-40B4-BE49-F238E27FC236}">
                <a16:creationId xmlns:a16="http://schemas.microsoft.com/office/drawing/2014/main" id="{E63D8AC9-67C2-4666-B61F-C8400545A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08" y="3776723"/>
            <a:ext cx="199721" cy="23208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FD62C61-308F-47CF-9363-A644A841B8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34" y="2087577"/>
            <a:ext cx="3654358" cy="3736665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72881BEF-46A8-4317-82F8-539DC7517C79}"/>
              </a:ext>
            </a:extLst>
          </p:cNvPr>
          <p:cNvSpPr/>
          <p:nvPr/>
        </p:nvSpPr>
        <p:spPr>
          <a:xfrm>
            <a:off x="7801582" y="3492229"/>
            <a:ext cx="291830" cy="846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 descr="Obsah obrázku světlo&#10;&#10;Popis byl vytvořen automaticky">
            <a:extLst>
              <a:ext uri="{FF2B5EF4-FFF2-40B4-BE49-F238E27FC236}">
                <a16:creationId xmlns:a16="http://schemas.microsoft.com/office/drawing/2014/main" id="{1824F3D3-3903-49D1-8973-ADE35BA14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54" y="2891504"/>
            <a:ext cx="199721" cy="23208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0461F06-15B6-421F-96E6-E56BF979D5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50" y="1665093"/>
            <a:ext cx="2746442" cy="2808300"/>
          </a:xfrm>
          <a:prstGeom prst="rect">
            <a:avLst/>
          </a:prstGeom>
          <a:ln>
            <a:noFill/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41A180-512C-477D-A33B-A34F80F1E035}"/>
              </a:ext>
            </a:extLst>
          </p:cNvPr>
          <p:cNvSpPr txBox="1"/>
          <p:nvPr/>
        </p:nvSpPr>
        <p:spPr>
          <a:xfrm>
            <a:off x="7558753" y="3565673"/>
            <a:ext cx="50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4E7AA6-0F41-4990-A815-24BAA1987336}"/>
              </a:ext>
            </a:extLst>
          </p:cNvPr>
          <p:cNvSpPr txBox="1"/>
          <p:nvPr/>
        </p:nvSpPr>
        <p:spPr>
          <a:xfrm>
            <a:off x="8034657" y="3969301"/>
            <a:ext cx="4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9CD2554-B326-4B1F-8462-B26A21E99CA8}"/>
              </a:ext>
            </a:extLst>
          </p:cNvPr>
          <p:cNvSpPr/>
          <p:nvPr/>
        </p:nvSpPr>
        <p:spPr>
          <a:xfrm>
            <a:off x="7797329" y="3643095"/>
            <a:ext cx="67938" cy="6213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DBEB0389-625A-46E4-9556-9A6D2FD6BC30}"/>
              </a:ext>
            </a:extLst>
          </p:cNvPr>
          <p:cNvSpPr/>
          <p:nvPr/>
        </p:nvSpPr>
        <p:spPr>
          <a:xfrm>
            <a:off x="8042126" y="4040851"/>
            <a:ext cx="82086" cy="96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7A48C29-3E92-4722-A7CD-74BC55B682A6}"/>
              </a:ext>
            </a:extLst>
          </p:cNvPr>
          <p:cNvCxnSpPr/>
          <p:nvPr/>
        </p:nvCxnSpPr>
        <p:spPr>
          <a:xfrm flipH="1" flipV="1">
            <a:off x="6266439" y="3642671"/>
            <a:ext cx="899471" cy="21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3A7E552-5BEA-4B47-8D0B-BCF5EDA87B06}"/>
              </a:ext>
            </a:extLst>
          </p:cNvPr>
          <p:cNvSpPr txBox="1"/>
          <p:nvPr/>
        </p:nvSpPr>
        <p:spPr>
          <a:xfrm rot="788750">
            <a:off x="6466442" y="3566582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B83D001-9971-471E-9902-3987696ED139}"/>
              </a:ext>
            </a:extLst>
          </p:cNvPr>
          <p:cNvCxnSpPr>
            <a:cxnSpLocks/>
          </p:cNvCxnSpPr>
          <p:nvPr/>
        </p:nvCxnSpPr>
        <p:spPr>
          <a:xfrm flipH="1">
            <a:off x="8588188" y="3918162"/>
            <a:ext cx="1025088" cy="158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12D061-932F-4404-91BB-718099B5E66A}"/>
              </a:ext>
            </a:extLst>
          </p:cNvPr>
          <p:cNvSpPr txBox="1"/>
          <p:nvPr/>
        </p:nvSpPr>
        <p:spPr>
          <a:xfrm rot="18146766">
            <a:off x="8328109" y="4729011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1 200 m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0D3C673-5EF9-4239-9721-04FA654645D4}"/>
              </a:ext>
            </a:extLst>
          </p:cNvPr>
          <p:cNvCxnSpPr>
            <a:cxnSpLocks/>
          </p:cNvCxnSpPr>
          <p:nvPr/>
        </p:nvCxnSpPr>
        <p:spPr>
          <a:xfrm flipH="1" flipV="1">
            <a:off x="7930776" y="2342776"/>
            <a:ext cx="1013135" cy="67294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ADE5BCE-297B-4626-ABFE-8DCCFB1B9BDC}"/>
              </a:ext>
            </a:extLst>
          </p:cNvPr>
          <p:cNvSpPr txBox="1"/>
          <p:nvPr/>
        </p:nvSpPr>
        <p:spPr>
          <a:xfrm rot="2004829">
            <a:off x="8130887" y="2499790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F35CA7A-50EB-49DE-B49F-046D6494D5BE}"/>
              </a:ext>
            </a:extLst>
          </p:cNvPr>
          <p:cNvSpPr txBox="1"/>
          <p:nvPr/>
        </p:nvSpPr>
        <p:spPr>
          <a:xfrm>
            <a:off x="11609797" y="1568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256C8B6-162D-440E-8189-6204CED634C0}"/>
              </a:ext>
            </a:extLst>
          </p:cNvPr>
          <p:cNvSpPr txBox="1"/>
          <p:nvPr/>
        </p:nvSpPr>
        <p:spPr>
          <a:xfrm>
            <a:off x="11609797" y="1568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4E7A64F-DD8C-496E-BF18-133461CE3D21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3A30657-9B26-4ECE-A1A5-6C0474E6948D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63B4442-0E82-403D-9BDF-7DD539C0E8A9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2A30F86-DE93-42F7-A051-E0B943C8DA36}"/>
              </a:ext>
            </a:extLst>
          </p:cNvPr>
          <p:cNvSpPr txBox="1"/>
          <p:nvPr/>
        </p:nvSpPr>
        <p:spPr>
          <a:xfrm>
            <a:off x="11608087" y="1397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7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 animBg="1"/>
      <p:bldP spid="24" grpId="0" animBg="1"/>
      <p:bldP spid="27" grpId="0"/>
      <p:bldP spid="29" grpId="0"/>
      <p:bldP spid="33" grpId="0"/>
      <p:bldP spid="25" grpId="0"/>
      <p:bldP spid="25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C64F-DAA6-469B-81CA-C5094296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  vysvětlen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AED84-4B8A-4530-9684-86799CA6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14859" cy="345061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Polohy zvonů, zazvonění v poledne a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vzdálenosti (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určí A, B.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(Poloha =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čísla: nadmořská výška, zeměpisná šířka a délka).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Zbývá dořešit jen dvě drobnosti: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zatím jsou tu dvě možná řešení  -  A , B  -  nikoli jediné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nevím dostatečně přesně, kdy bylo poledne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 - přiberu 4. zvon (např.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a) určí, zda A či B a upřesní ho;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b) upřesní i můj čas</a:t>
            </a:r>
            <a:endParaRPr lang="cs-CZ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6DA301-0044-4EB0-9A5C-C0A4B0F9147A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46C0B4-2F10-411A-8A10-62F37DC11524}"/>
              </a:ext>
            </a:extLst>
          </p:cNvPr>
          <p:cNvSpPr txBox="1"/>
          <p:nvPr/>
        </p:nvSpPr>
        <p:spPr>
          <a:xfrm>
            <a:off x="11630345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9BDBBD-F10C-4108-AB3B-16298F93879E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E53BFB-CA97-4BA5-95BB-B6E42A4ACD14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E1D025-35E7-4361-8441-83A28DC03E72}"/>
              </a:ext>
            </a:extLst>
          </p:cNvPr>
          <p:cNvSpPr txBox="1"/>
          <p:nvPr/>
        </p:nvSpPr>
        <p:spPr>
          <a:xfrm>
            <a:off x="11630346" y="369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F1F8CBB-1B6C-4A3B-9FDB-7624C212B389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11" name="Obrázek 10" descr="Obsah obrázku hodinky&#10;&#10;Popis byl vytvořen automaticky">
            <a:extLst>
              <a:ext uri="{FF2B5EF4-FFF2-40B4-BE49-F238E27FC236}">
                <a16:creationId xmlns:a16="http://schemas.microsoft.com/office/drawing/2014/main" id="{35B692FB-4EF3-47AE-8565-899FF964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3307485"/>
            <a:ext cx="2043384" cy="15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1CDF0-A39A-4402-9EAF-2DF4895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53" y="804519"/>
            <a:ext cx="9603275" cy="1049235"/>
          </a:xfrm>
        </p:spPr>
        <p:txBody>
          <a:bodyPr/>
          <a:lstStyle/>
          <a:p>
            <a:r>
              <a:rPr lang="cs-CZ" dirty="0"/>
              <a:t>Význam 4. zvonu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97355-E398-4120-9267-B72021F2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81" y="2282180"/>
            <a:ext cx="9621484" cy="3699071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Problém: mé hodinky ukazují napřed či pozadu (o dobu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neznámou).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všechny poloměry koulí o něco kratší nebo delší (kolik za dobu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uletí zvuk).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zvony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 trojice zvonů:       pro doby např.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123: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134: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234: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Teď přesná poloha i čas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9B0DECF-510B-490F-B189-D6CCECBCC885}"/>
              </a:ext>
            </a:extLst>
          </p:cNvPr>
          <p:cNvSpPr txBox="1"/>
          <p:nvPr/>
        </p:nvSpPr>
        <p:spPr>
          <a:xfrm>
            <a:off x="11515928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EAA818-5448-423A-9A70-CF6D88D5F6AB}"/>
              </a:ext>
            </a:extLst>
          </p:cNvPr>
          <p:cNvSpPr txBox="1"/>
          <p:nvPr/>
        </p:nvSpPr>
        <p:spPr>
          <a:xfrm>
            <a:off x="11517280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2B0296-0EDD-4B10-A2AE-67F7326947BA}"/>
              </a:ext>
            </a:extLst>
          </p:cNvPr>
          <p:cNvSpPr txBox="1"/>
          <p:nvPr/>
        </p:nvSpPr>
        <p:spPr>
          <a:xfrm>
            <a:off x="11513600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F90C45-472F-4724-BD7E-8225218738C4}"/>
              </a:ext>
            </a:extLst>
          </p:cNvPr>
          <p:cNvSpPr txBox="1"/>
          <p:nvPr/>
        </p:nvSpPr>
        <p:spPr>
          <a:xfrm>
            <a:off x="11514378" y="0"/>
            <a:ext cx="453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D07E3D-44E5-4379-9716-022D88F2B0FA}"/>
              </a:ext>
            </a:extLst>
          </p:cNvPr>
          <p:cNvSpPr txBox="1"/>
          <p:nvPr/>
        </p:nvSpPr>
        <p:spPr>
          <a:xfrm>
            <a:off x="11515680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8958D63-1805-46EA-B044-8A45131BD0F9}"/>
              </a:ext>
            </a:extLst>
          </p:cNvPr>
          <p:cNvSpPr/>
          <p:nvPr/>
        </p:nvSpPr>
        <p:spPr>
          <a:xfrm>
            <a:off x="5433134" y="44477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2DD3F8-C765-4E43-BC1B-374AE73CE4AF}"/>
              </a:ext>
            </a:extLst>
          </p:cNvPr>
          <p:cNvSpPr txBox="1"/>
          <p:nvPr/>
        </p:nvSpPr>
        <p:spPr>
          <a:xfrm>
            <a:off x="6795909" y="3115734"/>
            <a:ext cx="34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0,000: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8DC4D1-7CDD-489E-946D-18B7C0A151BA}"/>
              </a:ext>
            </a:extLst>
          </p:cNvPr>
          <p:cNvSpPr txBox="1"/>
          <p:nvPr/>
        </p:nvSpPr>
        <p:spPr>
          <a:xfrm>
            <a:off x="6790266" y="3110089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</a:t>
            </a:r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30305E6-2D0D-4D7E-B1E4-563CA2D242DE}"/>
              </a:ext>
            </a:extLst>
          </p:cNvPr>
          <p:cNvSpPr/>
          <p:nvPr/>
        </p:nvSpPr>
        <p:spPr>
          <a:xfrm>
            <a:off x="8015111" y="4667848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336B235-2A4D-424B-AC0A-E9DC3BD80C89}"/>
              </a:ext>
            </a:extLst>
          </p:cNvPr>
          <p:cNvSpPr/>
          <p:nvPr/>
        </p:nvSpPr>
        <p:spPr>
          <a:xfrm>
            <a:off x="5585534" y="46001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984F119-82DC-485E-B31F-5C65DBB7896E}"/>
              </a:ext>
            </a:extLst>
          </p:cNvPr>
          <p:cNvSpPr/>
          <p:nvPr/>
        </p:nvSpPr>
        <p:spPr>
          <a:xfrm>
            <a:off x="10459156" y="4820248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DF039D20-CDCE-4976-80AB-CE9CAB06CE43}"/>
              </a:ext>
            </a:extLst>
          </p:cNvPr>
          <p:cNvSpPr/>
          <p:nvPr/>
        </p:nvSpPr>
        <p:spPr>
          <a:xfrm>
            <a:off x="5286378" y="47525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2F896763-FAA0-446A-BFA3-D1ADCF45D439}"/>
              </a:ext>
            </a:extLst>
          </p:cNvPr>
          <p:cNvSpPr/>
          <p:nvPr/>
        </p:nvSpPr>
        <p:spPr>
          <a:xfrm>
            <a:off x="9756166" y="5690006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BD47EFBC-646B-4855-9653-4A2FFD89413C}"/>
              </a:ext>
            </a:extLst>
          </p:cNvPr>
          <p:cNvSpPr/>
          <p:nvPr/>
        </p:nvSpPr>
        <p:spPr>
          <a:xfrm>
            <a:off x="5196070" y="452673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4E0AE0E6-5A27-4942-A92F-EB3FDE0FB5F4}"/>
              </a:ext>
            </a:extLst>
          </p:cNvPr>
          <p:cNvSpPr/>
          <p:nvPr/>
        </p:nvSpPr>
        <p:spPr>
          <a:xfrm>
            <a:off x="6228388" y="4411795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EF830EA-C7B7-4947-A4AF-F1632DD462E9}"/>
              </a:ext>
            </a:extLst>
          </p:cNvPr>
          <p:cNvSpPr txBox="1"/>
          <p:nvPr/>
        </p:nvSpPr>
        <p:spPr>
          <a:xfrm>
            <a:off x="6795910" y="3115735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0,200: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  <a:endParaRPr lang="cs-CZ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FE98D2F-F6B6-4F81-9185-A47677FF7C1F}"/>
              </a:ext>
            </a:extLst>
          </p:cNvPr>
          <p:cNvSpPr/>
          <p:nvPr/>
        </p:nvSpPr>
        <p:spPr>
          <a:xfrm>
            <a:off x="5292023" y="4566247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6C88087-226D-470D-A5DB-222DF016E51D}"/>
              </a:ext>
            </a:extLst>
          </p:cNvPr>
          <p:cNvSpPr/>
          <p:nvPr/>
        </p:nvSpPr>
        <p:spPr>
          <a:xfrm>
            <a:off x="5275090" y="46734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D1264EF1-CC2E-4FD8-A978-90CEFD847B3D}"/>
              </a:ext>
            </a:extLst>
          </p:cNvPr>
          <p:cNvSpPr/>
          <p:nvPr/>
        </p:nvSpPr>
        <p:spPr>
          <a:xfrm>
            <a:off x="5495222" y="46226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275D783-4242-4492-A9CC-AB5AE0084BBA}"/>
              </a:ext>
            </a:extLst>
          </p:cNvPr>
          <p:cNvSpPr/>
          <p:nvPr/>
        </p:nvSpPr>
        <p:spPr>
          <a:xfrm>
            <a:off x="5461359" y="4509800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56B70EF-FC2E-496A-B74A-63B58BF1F2B6}"/>
              </a:ext>
            </a:extLst>
          </p:cNvPr>
          <p:cNvSpPr txBox="1"/>
          <p:nvPr/>
        </p:nvSpPr>
        <p:spPr>
          <a:xfrm>
            <a:off x="6790267" y="3110091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0,150: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</a:t>
            </a:r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03F6E619-E7EF-4EE1-B2FF-FED9F18E6065}"/>
              </a:ext>
            </a:extLst>
          </p:cNvPr>
          <p:cNvSpPr/>
          <p:nvPr/>
        </p:nvSpPr>
        <p:spPr>
          <a:xfrm>
            <a:off x="5404912" y="4430780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6BD1A2F9-9E88-4E84-A4AD-F85D06A9C199}"/>
              </a:ext>
            </a:extLst>
          </p:cNvPr>
          <p:cNvSpPr/>
          <p:nvPr/>
        </p:nvSpPr>
        <p:spPr>
          <a:xfrm>
            <a:off x="5670201" y="4707358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65B3ED4A-F23F-409A-892B-EACB0A50F787}"/>
              </a:ext>
            </a:extLst>
          </p:cNvPr>
          <p:cNvSpPr/>
          <p:nvPr/>
        </p:nvSpPr>
        <p:spPr>
          <a:xfrm>
            <a:off x="5263800" y="4628336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7718A73-2CF9-4A79-B0D5-4D4D6A6959A2}"/>
              </a:ext>
            </a:extLst>
          </p:cNvPr>
          <p:cNvSpPr/>
          <p:nvPr/>
        </p:nvSpPr>
        <p:spPr>
          <a:xfrm>
            <a:off x="5207359" y="4323534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66DA4841-EB0E-4C0F-8041-2DBF0CE07FCF}"/>
              </a:ext>
            </a:extLst>
          </p:cNvPr>
          <p:cNvSpPr/>
          <p:nvPr/>
        </p:nvSpPr>
        <p:spPr>
          <a:xfrm>
            <a:off x="5303311" y="45210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ED77EC5-0443-4E53-B69E-D9B86CE74259}"/>
              </a:ext>
            </a:extLst>
          </p:cNvPr>
          <p:cNvSpPr/>
          <p:nvPr/>
        </p:nvSpPr>
        <p:spPr>
          <a:xfrm>
            <a:off x="5275089" y="4526735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E383548C-BDD3-4E8A-950E-59024BBCCF1E}"/>
              </a:ext>
            </a:extLst>
          </p:cNvPr>
          <p:cNvSpPr/>
          <p:nvPr/>
        </p:nvSpPr>
        <p:spPr>
          <a:xfrm>
            <a:off x="5410555" y="4549314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A7096ACA-9C48-4EF8-B645-3C47B5E16873}"/>
              </a:ext>
            </a:extLst>
          </p:cNvPr>
          <p:cNvSpPr/>
          <p:nvPr/>
        </p:nvSpPr>
        <p:spPr>
          <a:xfrm>
            <a:off x="5331536" y="4583178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2B777CEE-50EB-47B3-B22D-F53C6C4AC4BE}"/>
              </a:ext>
            </a:extLst>
          </p:cNvPr>
          <p:cNvSpPr/>
          <p:nvPr/>
        </p:nvSpPr>
        <p:spPr>
          <a:xfrm>
            <a:off x="5371045" y="4509802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0EBD71EF-7BF2-4884-9E3C-981AB1631A57}"/>
              </a:ext>
            </a:extLst>
          </p:cNvPr>
          <p:cNvSpPr/>
          <p:nvPr/>
        </p:nvSpPr>
        <p:spPr>
          <a:xfrm>
            <a:off x="5433134" y="4515446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7C22BF21-6617-41FA-8396-2D6C306A198D}"/>
              </a:ext>
            </a:extLst>
          </p:cNvPr>
          <p:cNvSpPr/>
          <p:nvPr/>
        </p:nvSpPr>
        <p:spPr>
          <a:xfrm>
            <a:off x="5421844" y="4515447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8303BE09-6A6A-4261-89D1-66168A4C9CAF}"/>
              </a:ext>
            </a:extLst>
          </p:cNvPr>
          <p:cNvSpPr/>
          <p:nvPr/>
        </p:nvSpPr>
        <p:spPr>
          <a:xfrm>
            <a:off x="5399270" y="4571889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7588FEA-EB5A-4FB5-9157-D6ECD50EC5C5}"/>
              </a:ext>
            </a:extLst>
          </p:cNvPr>
          <p:cNvSpPr txBox="1"/>
          <p:nvPr/>
        </p:nvSpPr>
        <p:spPr>
          <a:xfrm>
            <a:off x="6807200" y="3115733"/>
            <a:ext cx="39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D1EB84A-756E-4945-A39A-A508B7362CB6}"/>
              </a:ext>
            </a:extLst>
          </p:cNvPr>
          <p:cNvSpPr/>
          <p:nvPr/>
        </p:nvSpPr>
        <p:spPr>
          <a:xfrm>
            <a:off x="6839473" y="3036711"/>
            <a:ext cx="1106311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Obrázek 40" descr="Obsah obrázku hodinky&#10;&#10;Popis byl vytvořen automaticky">
            <a:extLst>
              <a:ext uri="{FF2B5EF4-FFF2-40B4-BE49-F238E27FC236}">
                <a16:creationId xmlns:a16="http://schemas.microsoft.com/office/drawing/2014/main" id="{62BFCD55-F51F-4E01-926B-98AF2EE07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94" y="1500325"/>
            <a:ext cx="2292143" cy="1728001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7E221D5A-CB95-46A5-9892-24D1F1CF786B}"/>
              </a:ext>
            </a:extLst>
          </p:cNvPr>
          <p:cNvSpPr/>
          <p:nvPr/>
        </p:nvSpPr>
        <p:spPr>
          <a:xfrm>
            <a:off x="4965915" y="3373736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6D04EC6-7F4E-49E0-BCE5-7E37B79E5F8A}"/>
              </a:ext>
            </a:extLst>
          </p:cNvPr>
          <p:cNvSpPr/>
          <p:nvPr/>
        </p:nvSpPr>
        <p:spPr>
          <a:xfrm>
            <a:off x="7821834" y="3345512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1F25701F-08A0-46E0-9708-91F5C2D48F27}"/>
              </a:ext>
            </a:extLst>
          </p:cNvPr>
          <p:cNvSpPr/>
          <p:nvPr/>
        </p:nvSpPr>
        <p:spPr>
          <a:xfrm>
            <a:off x="6830508" y="3027747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18E6F628-FD7F-425E-B694-DAC4D186A905}"/>
              </a:ext>
            </a:extLst>
          </p:cNvPr>
          <p:cNvSpPr/>
          <p:nvPr/>
        </p:nvSpPr>
        <p:spPr>
          <a:xfrm>
            <a:off x="6843060" y="3051054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9A0F506A-6DD8-444B-89D3-B8831C33E6A9}"/>
              </a:ext>
            </a:extLst>
          </p:cNvPr>
          <p:cNvSpPr/>
          <p:nvPr/>
        </p:nvSpPr>
        <p:spPr>
          <a:xfrm>
            <a:off x="6834094" y="3031332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8AC04275-93A4-4381-86D4-8383019EE3E4}"/>
              </a:ext>
            </a:extLst>
          </p:cNvPr>
          <p:cNvSpPr/>
          <p:nvPr/>
        </p:nvSpPr>
        <p:spPr>
          <a:xfrm>
            <a:off x="6844852" y="3063605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7387FDDD-516C-40CB-95CF-481C716180FA}"/>
              </a:ext>
            </a:extLst>
          </p:cNvPr>
          <p:cNvSpPr/>
          <p:nvPr/>
        </p:nvSpPr>
        <p:spPr>
          <a:xfrm>
            <a:off x="6835888" y="3065399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701B995-8295-49F3-B5E1-7D7289F37882}"/>
              </a:ext>
            </a:extLst>
          </p:cNvPr>
          <p:cNvSpPr txBox="1"/>
          <p:nvPr/>
        </p:nvSpPr>
        <p:spPr>
          <a:xfrm>
            <a:off x="7259782" y="4045527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nesprávné řešení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195B5FF-A898-4CDE-8961-90AB0098D158}"/>
              </a:ext>
            </a:extLst>
          </p:cNvPr>
          <p:cNvSpPr txBox="1"/>
          <p:nvPr/>
        </p:nvSpPr>
        <p:spPr>
          <a:xfrm>
            <a:off x="10307782" y="3311236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zkusím posunout hodinky dopředu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82D0F9CF-E3B5-4F1A-B30B-B3B2FCA8E139}"/>
              </a:ext>
            </a:extLst>
          </p:cNvPr>
          <p:cNvSpPr txBox="1"/>
          <p:nvPr/>
        </p:nvSpPr>
        <p:spPr>
          <a:xfrm>
            <a:off x="10681855" y="3283527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teď lepší! posunu dál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36B0E31-E1E8-4E5D-9397-338A29F53BBE}"/>
              </a:ext>
            </a:extLst>
          </p:cNvPr>
          <p:cNvSpPr txBox="1"/>
          <p:nvPr/>
        </p:nvSpPr>
        <p:spPr>
          <a:xfrm>
            <a:off x="10529457" y="3311236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horší, vrátím trochu zpět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3D39E26-1E0E-421E-A77B-1C6B68890152}"/>
              </a:ext>
            </a:extLst>
          </p:cNvPr>
          <p:cNvSpPr txBox="1"/>
          <p:nvPr/>
        </p:nvSpPr>
        <p:spPr>
          <a:xfrm>
            <a:off x="10612583" y="3311237"/>
            <a:ext cx="157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lepší, zas kousek posunu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4D4BBE9-5716-454E-8D5B-2B86E05C8A8E}"/>
              </a:ext>
            </a:extLst>
          </p:cNvPr>
          <p:cNvSpPr txBox="1"/>
          <p:nvPr/>
        </p:nvSpPr>
        <p:spPr>
          <a:xfrm>
            <a:off x="10958950" y="3422074"/>
            <a:ext cx="7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stačí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E7BE89CA-EA7F-4633-8E25-1673B0C924B2}"/>
              </a:ext>
            </a:extLst>
          </p:cNvPr>
          <p:cNvSpPr txBox="1"/>
          <p:nvPr/>
        </p:nvSpPr>
        <p:spPr>
          <a:xfrm>
            <a:off x="11513501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0EC462B-EEF3-4409-BFAE-FE666E3C2607}"/>
              </a:ext>
            </a:extLst>
          </p:cNvPr>
          <p:cNvSpPr txBox="1"/>
          <p:nvPr/>
        </p:nvSpPr>
        <p:spPr>
          <a:xfrm>
            <a:off x="11512075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442C840-09DF-463E-8531-66D4DBC84425}"/>
              </a:ext>
            </a:extLst>
          </p:cNvPr>
          <p:cNvSpPr txBox="1"/>
          <p:nvPr/>
        </p:nvSpPr>
        <p:spPr>
          <a:xfrm>
            <a:off x="11514331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B759F2B1-FA98-49C7-97FB-BAF68D1CF134}"/>
              </a:ext>
            </a:extLst>
          </p:cNvPr>
          <p:cNvSpPr txBox="1"/>
          <p:nvPr/>
        </p:nvSpPr>
        <p:spPr>
          <a:xfrm>
            <a:off x="11518053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18BC78B5-2569-436B-8B3B-B8E9800223DB}"/>
              </a:ext>
            </a:extLst>
          </p:cNvPr>
          <p:cNvSpPr txBox="1"/>
          <p:nvPr/>
        </p:nvSpPr>
        <p:spPr>
          <a:xfrm>
            <a:off x="11520467" y="1"/>
            <a:ext cx="447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1CBFB4B-4C32-4D16-8A33-36E5B2FD5CAA}"/>
              </a:ext>
            </a:extLst>
          </p:cNvPr>
          <p:cNvSpPr txBox="1"/>
          <p:nvPr/>
        </p:nvSpPr>
        <p:spPr>
          <a:xfrm>
            <a:off x="11514596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9D6110E6-758A-46ED-B164-F32ACDB24CF8}"/>
              </a:ext>
            </a:extLst>
          </p:cNvPr>
          <p:cNvSpPr txBox="1"/>
          <p:nvPr/>
        </p:nvSpPr>
        <p:spPr>
          <a:xfrm>
            <a:off x="11519321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F55FE92-43AA-48D4-9A06-9720A141192F}"/>
              </a:ext>
            </a:extLst>
          </p:cNvPr>
          <p:cNvSpPr txBox="1"/>
          <p:nvPr/>
        </p:nvSpPr>
        <p:spPr>
          <a:xfrm>
            <a:off x="11512174" y="2397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09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4" grpId="0" animBg="1"/>
      <p:bldP spid="4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/>
      <p:bldP spid="5" grpId="0" animBg="1"/>
      <p:bldP spid="42" grpId="0"/>
      <p:bldP spid="43" grpId="0"/>
      <p:bldP spid="43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0" grpId="0" build="allAtOnce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0" grpId="1"/>
      <p:bldP spid="62" grpId="0"/>
      <p:bldP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C851B-A35D-422B-B393-7F6C598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Přímočará cesta (pro stroj)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4E535-4803-4E26-BB15-F45C5548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Dřív:  tři rovnice pro mou polohu ze tří rozdílů mého času od časů příletu úderu zvonů;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Nyní:  čtyři rovnice pro mé tři souřadnice a jednu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chybičku“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mých hodin.  A řeší se.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Navíc se tím vedle mé polohy zjistí i přesný „zvonový“ čas.</a:t>
            </a:r>
          </a:p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Svou polohu (3 čísla) a přesný „zvonový“ čas jsem určil</a:t>
            </a:r>
            <a:b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změřených vzdálenosti 4 známých zvonů</a:t>
            </a:r>
          </a:p>
          <a:p>
            <a:pPr algn="ctr"/>
            <a:r>
              <a:rPr lang="cs-CZ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Vystydla vám kávička, nebo jsem to stihl?</a:t>
            </a:r>
          </a:p>
          <a:p>
            <a:pPr algn="ctr"/>
            <a:endParaRPr lang="cs-CZ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47D1D6-DA42-477F-A8C2-1830A31A581B}"/>
              </a:ext>
            </a:extLst>
          </p:cNvPr>
          <p:cNvSpPr txBox="1"/>
          <p:nvPr/>
        </p:nvSpPr>
        <p:spPr>
          <a:xfrm>
            <a:off x="11638909" y="369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2D0E54-ABBF-4FC1-8892-DD15FA280078}"/>
              </a:ext>
            </a:extLst>
          </p:cNvPr>
          <p:cNvSpPr txBox="1"/>
          <p:nvPr/>
        </p:nvSpPr>
        <p:spPr>
          <a:xfrm>
            <a:off x="11647473" y="198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F28CF1-81C9-45E0-9B67-81899F81CDF9}"/>
              </a:ext>
            </a:extLst>
          </p:cNvPr>
          <p:cNvSpPr txBox="1"/>
          <p:nvPr/>
        </p:nvSpPr>
        <p:spPr>
          <a:xfrm>
            <a:off x="11668539" y="12260"/>
            <a:ext cx="359078" cy="5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4886E5-4B06-4886-B552-B9692490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4538" y="4501662"/>
            <a:ext cx="2828080" cy="18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pohádky do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Zvuk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→ </a:t>
            </a:r>
            <a:r>
              <a:rPr lang="cs-CZ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elmg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vlny v oblasti 1-2 GHz (L1: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1 575,42 MHz;  L2: 1 227,62 MHz)</a:t>
            </a: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Zvony v krajině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→ družice obíhající cca 20 000 km kolem Země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Každá družice stále vysílá svůj okamžitý čas a polohu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Vždy vidíme aspoň 6 družic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4927F0-4ECC-4479-8560-1CF09730B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728" y="3984398"/>
            <a:ext cx="2724553" cy="19329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03E5A9-D9D3-4681-9EAA-ADCEBBFBD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53" y="4527273"/>
            <a:ext cx="685801" cy="68580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EFAE88A-1814-4A21-863B-38A9D734D148}"/>
              </a:ext>
            </a:extLst>
          </p:cNvPr>
          <p:cNvCxnSpPr/>
          <p:nvPr/>
        </p:nvCxnSpPr>
        <p:spPr>
          <a:xfrm flipV="1">
            <a:off x="1984880" y="4721087"/>
            <a:ext cx="1351721" cy="13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Obrázek 16" descr="Obsah obrázku doprava, satelit&#10;&#10;Popis byl vytvořen automaticky">
            <a:extLst>
              <a:ext uri="{FF2B5EF4-FFF2-40B4-BE49-F238E27FC236}">
                <a16:creationId xmlns:a16="http://schemas.microsoft.com/office/drawing/2014/main" id="{6F702968-DAE1-4D00-878F-837AE98A4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64" y="4338430"/>
            <a:ext cx="931380" cy="859735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727FFA8-F850-40E7-B536-77CC747EB5FD}"/>
              </a:ext>
            </a:extLst>
          </p:cNvPr>
          <p:cNvCxnSpPr>
            <a:cxnSpLocks/>
          </p:cNvCxnSpPr>
          <p:nvPr/>
        </p:nvCxnSpPr>
        <p:spPr>
          <a:xfrm>
            <a:off x="2057767" y="5211418"/>
            <a:ext cx="255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A1B9F56-3464-457D-9CB9-1E09EB701262}"/>
              </a:ext>
            </a:extLst>
          </p:cNvPr>
          <p:cNvSpPr txBox="1"/>
          <p:nvPr/>
        </p:nvSpPr>
        <p:spPr>
          <a:xfrm>
            <a:off x="1786097" y="5247861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6 378 km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E712EE1-F6C1-44CB-AA7F-629F81917BA2}"/>
              </a:ext>
            </a:extLst>
          </p:cNvPr>
          <p:cNvSpPr txBox="1"/>
          <p:nvPr/>
        </p:nvSpPr>
        <p:spPr>
          <a:xfrm rot="21085941">
            <a:off x="2326123" y="4406348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~ </a:t>
            </a:r>
            <a:r>
              <a:rPr lang="cs-CZ" sz="1200" dirty="0">
                <a:solidFill>
                  <a:srgbClr val="FF0000"/>
                </a:solidFill>
              </a:rPr>
              <a:t>20 000 km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890D33C-9B9B-49DA-B26C-0BCCC32D4274}"/>
              </a:ext>
            </a:extLst>
          </p:cNvPr>
          <p:cNvSpPr txBox="1"/>
          <p:nvPr/>
        </p:nvSpPr>
        <p:spPr>
          <a:xfrm>
            <a:off x="11688417" y="12260"/>
            <a:ext cx="3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CA12CBE-15C3-471A-A870-B68F304EDC10}"/>
              </a:ext>
            </a:extLst>
          </p:cNvPr>
          <p:cNvSpPr txBox="1"/>
          <p:nvPr/>
        </p:nvSpPr>
        <p:spPr>
          <a:xfrm>
            <a:off x="11681793" y="15575"/>
            <a:ext cx="3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C6EC728-5D7F-4BAE-9C5C-DD28C80C0306}"/>
              </a:ext>
            </a:extLst>
          </p:cNvPr>
          <p:cNvSpPr txBox="1"/>
          <p:nvPr/>
        </p:nvSpPr>
        <p:spPr>
          <a:xfrm>
            <a:off x="11711610" y="15573"/>
            <a:ext cx="284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36578F-7671-4D82-832D-562ADC7F1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79" y="4031901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4647</TotalTime>
  <Words>1585</Words>
  <Application>Microsoft Office PowerPoint</Application>
  <PresentationFormat>Širokoúhlá obrazovka</PresentationFormat>
  <Paragraphs>274</Paragraphs>
  <Slides>17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Blackadder ITC</vt:lpstr>
      <vt:lpstr>Book Antiqua</vt:lpstr>
      <vt:lpstr>Bookman Old Style</vt:lpstr>
      <vt:lpstr>Calibri</vt:lpstr>
      <vt:lpstr>Cambria Math</vt:lpstr>
      <vt:lpstr>Gill Sans MT</vt:lpstr>
      <vt:lpstr>Galerie</vt:lpstr>
      <vt:lpstr>PDF</vt:lpstr>
      <vt:lpstr>O GPS pro každého</vt:lpstr>
      <vt:lpstr>Co  je  vlastně  to GPS</vt:lpstr>
      <vt:lpstr>Praktické provedení GPS</vt:lpstr>
      <vt:lpstr>Princip</vt:lpstr>
      <vt:lpstr>z Hlediska zvonů</vt:lpstr>
      <vt:lpstr>Hlavní Princip  vysvětlen</vt:lpstr>
      <vt:lpstr>Význam 4. zvonu</vt:lpstr>
      <vt:lpstr>Přímočará cesta (pro stroj)</vt:lpstr>
      <vt:lpstr>Z pohádky do světa</vt:lpstr>
      <vt:lpstr>Co je poloha (na zemi)</vt:lpstr>
      <vt:lpstr>Z historie GPS</vt:lpstr>
      <vt:lpstr>Pro uživatele</vt:lpstr>
      <vt:lpstr>problémy se signálem</vt:lpstr>
      <vt:lpstr>Výpočetní problémy</vt:lpstr>
      <vt:lpstr>Korekce</vt:lpstr>
      <vt:lpstr>Vliv Teorie relativity</vt:lpstr>
      <vt:lpstr>Užitá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GPS pro každého</dc:title>
  <dc:creator>Jan Obdržálek</dc:creator>
  <cp:lastModifiedBy>Jan Obdržálek</cp:lastModifiedBy>
  <cp:revision>55</cp:revision>
  <dcterms:created xsi:type="dcterms:W3CDTF">2021-09-18T13:23:53Z</dcterms:created>
  <dcterms:modified xsi:type="dcterms:W3CDTF">2021-09-28T19:56:23Z</dcterms:modified>
</cp:coreProperties>
</file>