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2"/>
  </p:notesMasterIdLst>
  <p:handoutMasterIdLst>
    <p:handoutMasterId r:id="rId33"/>
  </p:handoutMasterIdLst>
  <p:sldIdLst>
    <p:sldId id="256" r:id="rId2"/>
    <p:sldId id="380" r:id="rId3"/>
    <p:sldId id="381" r:id="rId4"/>
    <p:sldId id="382" r:id="rId5"/>
    <p:sldId id="383" r:id="rId6"/>
    <p:sldId id="353" r:id="rId7"/>
    <p:sldId id="388" r:id="rId8"/>
    <p:sldId id="394" r:id="rId9"/>
    <p:sldId id="393" r:id="rId10"/>
    <p:sldId id="376" r:id="rId11"/>
    <p:sldId id="378" r:id="rId12"/>
    <p:sldId id="369" r:id="rId13"/>
    <p:sldId id="385" r:id="rId14"/>
    <p:sldId id="379" r:id="rId15"/>
    <p:sldId id="392" r:id="rId16"/>
    <p:sldId id="391" r:id="rId17"/>
    <p:sldId id="356" r:id="rId18"/>
    <p:sldId id="357" r:id="rId19"/>
    <p:sldId id="358" r:id="rId20"/>
    <p:sldId id="373" r:id="rId21"/>
    <p:sldId id="361" r:id="rId22"/>
    <p:sldId id="390" r:id="rId23"/>
    <p:sldId id="360" r:id="rId24"/>
    <p:sldId id="367" r:id="rId25"/>
    <p:sldId id="365" r:id="rId26"/>
    <p:sldId id="370" r:id="rId27"/>
    <p:sldId id="371" r:id="rId28"/>
    <p:sldId id="372" r:id="rId29"/>
    <p:sldId id="351" r:id="rId30"/>
    <p:sldId id="339" r:id="rId31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Obdržálek" initials="JO" lastIdx="5" clrIdx="0">
    <p:extLst>
      <p:ext uri="{19B8F6BF-5375-455C-9EA6-DF929625EA0E}">
        <p15:presenceInfo xmlns:p15="http://schemas.microsoft.com/office/powerpoint/2012/main" userId="8ac049be5ba3c9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FF0F"/>
    <a:srgbClr val="FFCCCC"/>
    <a:srgbClr val="FF3300"/>
    <a:srgbClr val="FFCCFF"/>
    <a:srgbClr val="CCFFFF"/>
    <a:srgbClr val="FF5050"/>
    <a:srgbClr val="CC0000"/>
    <a:srgbClr val="009900"/>
    <a:srgbClr val="FF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5" autoAdjust="0"/>
    <p:restoredTop sz="86535" autoAdjust="0"/>
  </p:normalViewPr>
  <p:slideViewPr>
    <p:cSldViewPr snapToGrid="0">
      <p:cViewPr varScale="1">
        <p:scale>
          <a:sx n="64" d="100"/>
          <a:sy n="64" d="100"/>
        </p:scale>
        <p:origin x="12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Přítel ve vlaku, já nádraží: </a:t>
            </a:r>
            <a:r>
              <a:rPr lang="cs-CZ" dirty="0" err="1" smtClean="0"/>
              <a:t>synchr</a:t>
            </a:r>
            <a:r>
              <a:rPr lang="cs-CZ" dirty="0" smtClean="0"/>
              <a:t>. hodinky; vzdálenosti</a:t>
            </a:r>
            <a:r>
              <a:rPr lang="cs-CZ" baseline="0" dirty="0" smtClean="0"/>
              <a:t> vůči nám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138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Přítel ve vlaku, já nádraží: </a:t>
            </a:r>
            <a:r>
              <a:rPr lang="cs-CZ" dirty="0" err="1" smtClean="0"/>
              <a:t>synchr</a:t>
            </a:r>
            <a:r>
              <a:rPr lang="cs-CZ" dirty="0" smtClean="0"/>
              <a:t>. hodinky; vzdálenosti</a:t>
            </a:r>
            <a:r>
              <a:rPr lang="cs-CZ" baseline="0" dirty="0" smtClean="0"/>
              <a:t> vůči nám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511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Délka: Lorentzova</a:t>
            </a:r>
            <a:r>
              <a:rPr lang="cs-CZ" baseline="0" dirty="0" smtClean="0"/>
              <a:t> kontrakce délek; </a:t>
            </a:r>
          </a:p>
          <a:p>
            <a:r>
              <a:rPr lang="cs-CZ" baseline="0" dirty="0" smtClean="0"/>
              <a:t>doba: Lorentzova dilatace času (raději „dilatace dob“)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27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Zajet myší dolů a kliknout:</a:t>
            </a:r>
          </a:p>
          <a:p>
            <a:r>
              <a:rPr lang="cs-CZ" dirty="0" smtClean="0"/>
              <a:t>Rozložíme foťáky a děláme snímky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319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Zatím: 1) 1 m a 1 s spolu nesouvisejí 2) </a:t>
            </a:r>
            <a:r>
              <a:rPr lang="cs-CZ" i="1" dirty="0" smtClean="0"/>
              <a:t>c</a:t>
            </a:r>
            <a:r>
              <a:rPr lang="cs-CZ" dirty="0" smtClean="0"/>
              <a:t> je pro ně moc velká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394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25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51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Chcete-li popsat polohu (KDE?), musíte říct vůči čemu (vůči Zemi? vlaku? Slunci?)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44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Chcete-li popsat polohu či</a:t>
            </a:r>
            <a:r>
              <a:rPr lang="cs-CZ" baseline="0" dirty="0" smtClean="0"/>
              <a:t> </a:t>
            </a:r>
            <a:r>
              <a:rPr lang="cs-CZ" dirty="0" smtClean="0"/>
              <a:t>rychlost, musíte</a:t>
            </a:r>
            <a:r>
              <a:rPr lang="cs-CZ" baseline="0" dirty="0" smtClean="0"/>
              <a:t> říct, vůči čemu je vztažena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35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Jak poznám, že měřím v APČ a ne jen v nějaké jiné IS?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68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2015-01-13-T19:30  U3Vidoskop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905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Kontrakce přijatelná</a:t>
            </a:r>
            <a:r>
              <a:rPr lang="cs-CZ" baseline="0" dirty="0" smtClean="0"/>
              <a:t> pro Newtona, dilatace nikoli !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76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Ten „bod“ je ovšem konstrukce tvořená pokaždé jinými atomy obou břitů,</a:t>
            </a:r>
            <a:r>
              <a:rPr lang="cs-CZ" baseline="0" dirty="0" smtClean="0"/>
              <a:t> nehýbe se tak žádný konkrétní atom!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045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smtClean="0"/>
              <a:t>Má-li něco světelnou rychlost vůči</a:t>
            </a:r>
            <a:r>
              <a:rPr lang="cs-CZ" altLang="cs-CZ" baseline="0" dirty="0" smtClean="0"/>
              <a:t> S, má ji i vůči S‘</a:t>
            </a:r>
            <a:endParaRPr lang="en-US" altLang="cs-CZ" dirty="0" smtClean="0"/>
          </a:p>
        </p:txBody>
      </p:sp>
      <p:sp>
        <p:nvSpPr>
          <p:cNvPr id="60420" name="Zástupný symbol pro číslo snímku 3"/>
          <p:cNvSpPr txBox="1">
            <a:spLocks noGrp="1"/>
          </p:cNvSpPr>
          <p:nvPr/>
        </p:nvSpPr>
        <p:spPr bwMode="auto">
          <a:xfrm>
            <a:off x="5797377" y="6742845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2DC0EC-F53E-4E38-8CD9-5501FF9B371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cs-CZ" altLang="cs-CZ">
              <a:latin typeface="Arial" charset="0"/>
            </a:endParaRPr>
          </a:p>
        </p:txBody>
      </p:sp>
      <p:sp>
        <p:nvSpPr>
          <p:cNvPr id="60421" name="Zástupný symbol pro datum 4"/>
          <p:cNvSpPr txBox="1">
            <a:spLocks noGrp="1"/>
          </p:cNvSpPr>
          <p:nvPr/>
        </p:nvSpPr>
        <p:spPr bwMode="auto">
          <a:xfrm>
            <a:off x="5797377" y="1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08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Přítel ve vlaku, já nádraží: </a:t>
            </a:r>
            <a:r>
              <a:rPr lang="cs-CZ" dirty="0" err="1" smtClean="0"/>
              <a:t>synchr</a:t>
            </a:r>
            <a:r>
              <a:rPr lang="cs-CZ" dirty="0" smtClean="0"/>
              <a:t>. hodinky; vzdálenosti</a:t>
            </a:r>
            <a:r>
              <a:rPr lang="cs-CZ" baseline="0" dirty="0" smtClean="0"/>
              <a:t> vůči nám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0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7BE8-7C6E-48D5-A09E-9A5CA2302599}" type="datetime1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F2A2-301E-4D79-82A2-10FB1D862E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22.11.2021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22.11.2021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22.11.2021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22.11.2021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22.11.2021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22.11.2021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22.11.2021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5.bin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2654709" y="5097463"/>
            <a:ext cx="3658061" cy="1500187"/>
          </a:xfrm>
        </p:spPr>
        <p:txBody>
          <a:bodyPr anchor="b"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4400" i="1" dirty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2021-11-22</a:t>
            </a:r>
            <a:endParaRPr lang="cs-CZ" sz="2800" b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93932"/>
            <a:ext cx="837655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>
                <a:solidFill>
                  <a:srgbClr val="00B050"/>
                </a:solidFill>
                <a:latin typeface="Book Antiqua" pitchFamily="18" charset="0"/>
              </a:rPr>
              <a:t>Co objevil Einstein?</a:t>
            </a:r>
            <a:br>
              <a:rPr lang="cs-CZ" sz="7200" dirty="0">
                <a:solidFill>
                  <a:srgbClr val="00B050"/>
                </a:solidFill>
                <a:latin typeface="Book Antiqua" pitchFamily="18" charset="0"/>
              </a:rPr>
            </a:br>
            <a:r>
              <a:rPr lang="cs-CZ" sz="4400" dirty="0">
                <a:latin typeface="Book Antiqua" pitchFamily="18" charset="0"/>
              </a:rPr>
              <a:t>(Podstata </a:t>
            </a:r>
            <a:r>
              <a:rPr lang="cs-CZ" sz="4400" dirty="0" smtClean="0">
                <a:latin typeface="Book Antiqua" pitchFamily="18" charset="0"/>
              </a:rPr>
              <a:t>STR </a:t>
            </a:r>
            <a:r>
              <a:rPr lang="cs-CZ" sz="4400" smtClean="0">
                <a:latin typeface="Book Antiqua" pitchFamily="18" charset="0"/>
              </a:rPr>
              <a:t>„rychlíkem“)</a:t>
            </a:r>
            <a:endParaRPr lang="cs-CZ" sz="4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515519" y="3192463"/>
            <a:ext cx="2084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200" dirty="0">
                <a:latin typeface="Book Antiqua" pitchFamily="18" charset="0"/>
              </a:rPr>
              <a:t>U3V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543" y="1155699"/>
            <a:ext cx="8799945" cy="525424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Hendrik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Antoon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Lorentz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(NL)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1892 </a:t>
            </a:r>
            <a:r>
              <a:rPr lang="cs-CZ" sz="2800" b="1" i="1" dirty="0" smtClean="0">
                <a:solidFill>
                  <a:srgbClr val="00B050"/>
                </a:solidFill>
                <a:latin typeface="Book Antiqua" pitchFamily="18" charset="0"/>
              </a:rPr>
              <a:t>kontrakce </a:t>
            </a:r>
            <a:r>
              <a:rPr lang="cs-CZ" sz="2800" b="1" i="1" dirty="0">
                <a:solidFill>
                  <a:srgbClr val="00B050"/>
                </a:solidFill>
                <a:latin typeface="Book Antiqua" pitchFamily="18" charset="0"/>
              </a:rPr>
              <a:t>délek:</a:t>
            </a:r>
            <a:br>
              <a:rPr lang="cs-CZ" sz="2800" b="1" i="1" dirty="0">
                <a:solidFill>
                  <a:srgbClr val="00B050"/>
                </a:solidFill>
                <a:latin typeface="Book Antiqua" pitchFamily="18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 pohybující se předmět se zkrátí ☺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1904 </a:t>
            </a:r>
            <a:r>
              <a:rPr lang="cs-CZ" sz="2800" b="1" i="1" dirty="0" smtClean="0">
                <a:solidFill>
                  <a:srgbClr val="00B050"/>
                </a:solidFill>
                <a:latin typeface="Book Antiqua" pitchFamily="18" charset="0"/>
              </a:rPr>
              <a:t>dilatace času:</a:t>
            </a:r>
            <a:br>
              <a:rPr lang="cs-CZ" sz="2800" b="1" i="1" dirty="0" smtClean="0">
                <a:solidFill>
                  <a:srgbClr val="00B050"/>
                </a:solidFill>
                <a:latin typeface="Book Antiqua" pitchFamily="18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děj v pohybu probíhá pomaleji </a:t>
            </a:r>
            <a:r>
              <a:rPr lang="cs-CZ" sz="3600" dirty="0" smtClean="0">
                <a:latin typeface="Book Antiqua" pitchFamily="18" charset="0"/>
                <a:sym typeface="Wingdings" panose="05000000000000000000" pitchFamily="2" charset="2"/>
              </a:rPr>
              <a:t>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1600" dirty="0" smtClean="0">
              <a:latin typeface="Book Antiqua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err="1" smtClean="0">
                <a:solidFill>
                  <a:srgbClr val="FF0000"/>
                </a:solidFill>
                <a:latin typeface="Book Antiqua" pitchFamily="18" charset="0"/>
              </a:rPr>
              <a:t>Jules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  <a:latin typeface="Book Antiqua" pitchFamily="18" charset="0"/>
              </a:rPr>
              <a:t>Henri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  <a:latin typeface="Book Antiqua" pitchFamily="18" charset="0"/>
              </a:rPr>
              <a:t>Poincaré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(FR)</a:t>
            </a:r>
            <a:endParaRPr lang="cs-CZ" sz="1800" dirty="0">
              <a:solidFill>
                <a:srgbClr val="FF000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dospěl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současně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s </a:t>
            </a:r>
            <a:r>
              <a:rPr lang="cs-CZ" sz="2800" dirty="0" smtClean="0">
                <a:solidFill>
                  <a:srgbClr val="FF0000"/>
                </a:solidFill>
                <a:latin typeface="Book Antiqua" pitchFamily="18" charset="0"/>
              </a:rPr>
              <a:t>Einsteinem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r. 1905 k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 základním principům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speciální teorie relativity</a:t>
            </a:r>
            <a:endParaRPr lang="cs-CZ" sz="28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Poznání: nejen Einstein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1122362"/>
            <a:ext cx="1885950" cy="242887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4025900"/>
            <a:ext cx="1787525" cy="2411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5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5473701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Einstein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nejde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vlastnost věcí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nebo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světla, ale vlastnost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prostoročasu</a:t>
            </a:r>
            <a:endParaRPr lang="cs-CZ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Všem IS soustavám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je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společná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v = c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</a:rPr>
              <a:t>, 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a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</a:rPr>
              <a:t>nikoli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čas, současnost (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v = </a:t>
            </a:r>
            <a:r>
              <a:rPr lang="cs-CZ" b="1" dirty="0" smtClean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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Jak to pochopit?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4800" dirty="0" smtClean="0">
                <a:solidFill>
                  <a:schemeClr val="tx1"/>
                </a:solidFill>
                <a:latin typeface="Book Antiqua" pitchFamily="18" charset="0"/>
              </a:rPr>
              <a:t>Jak si to představit?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Einsteinův přínos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17" y="2958434"/>
            <a:ext cx="2602149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9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Může mít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něco třeba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nadsvětelnou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rychlost?</a:t>
            </a:r>
            <a:endParaRPr lang="cs-CZ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ANO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!!! Např. styčný bod </a:t>
            </a:r>
            <a:r>
              <a:rPr lang="cs-CZ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⧭</a:t>
            </a:r>
            <a:r>
              <a:rPr lang="cs-CZ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dvou břitů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Rychlost </a:t>
            </a:r>
            <a:r>
              <a:rPr lang="cs-CZ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⧭</a:t>
            </a:r>
            <a:r>
              <a:rPr lang="cs-CZ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dána úhlem břitů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Rovnoběžné: rychlost „∞“ (současnost)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387650" y="484557"/>
            <a:ext cx="6407523" cy="48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2800" b="1" i="1" dirty="0" smtClean="0">
                <a:solidFill>
                  <a:schemeClr val="tx2"/>
                </a:solidFill>
                <a:latin typeface="Book Antiqua" pitchFamily="18" charset="0"/>
                <a:sym typeface="Wingdings" panose="05000000000000000000" pitchFamily="2" charset="2"/>
              </a:rPr>
              <a:t>vsuvka: jak udělat libovolnou rychlost</a:t>
            </a:r>
            <a:endParaRPr lang="cs-CZ" sz="28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940442" y="4524153"/>
            <a:ext cx="4976037" cy="15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délník 85"/>
          <p:cNvSpPr/>
          <p:nvPr/>
        </p:nvSpPr>
        <p:spPr>
          <a:xfrm rot="21356533">
            <a:off x="1940441" y="3584681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Obdélník 86"/>
          <p:cNvSpPr/>
          <p:nvPr/>
        </p:nvSpPr>
        <p:spPr>
          <a:xfrm rot="21356533">
            <a:off x="1940441" y="3721552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 rot="21356533">
            <a:off x="1940798" y="3836183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bdélník 92"/>
          <p:cNvSpPr/>
          <p:nvPr/>
        </p:nvSpPr>
        <p:spPr>
          <a:xfrm rot="21356533">
            <a:off x="1941085" y="3973536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 rot="21356533">
            <a:off x="1944335" y="4083570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bdélník 94"/>
          <p:cNvSpPr/>
          <p:nvPr/>
        </p:nvSpPr>
        <p:spPr>
          <a:xfrm rot="21356533">
            <a:off x="1947924" y="4231415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2143815" y="4476431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149893" y="4483409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vál 96"/>
          <p:cNvSpPr/>
          <p:nvPr/>
        </p:nvSpPr>
        <p:spPr>
          <a:xfrm>
            <a:off x="6054114" y="4473123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21322865">
            <a:off x="1934920" y="3758405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 rot="21322865">
            <a:off x="1934918" y="3895278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 rot="21322865">
            <a:off x="1931025" y="4015013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 rot="21322865">
            <a:off x="1931026" y="4136570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 rot="21322865">
            <a:off x="1934917" y="4266041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 rot="21322865">
            <a:off x="1943148" y="4393153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1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6" grpId="0" animBg="1"/>
      <p:bldP spid="86" grpId="1" animBg="1"/>
      <p:bldP spid="87" grpId="0" animBg="1"/>
      <p:bldP spid="87" grpId="1" animBg="1"/>
      <p:bldP spid="91" grpId="0" animBg="1"/>
      <p:bldP spid="91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13" grpId="0" animBg="1"/>
      <p:bldP spid="96" grpId="0" animBg="1"/>
      <p:bldP spid="97" grpId="0" animBg="1"/>
      <p:bldP spid="6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4638" y="2403475"/>
            <a:ext cx="8713787" cy="4751304"/>
          </a:xfrm>
          <a:effectLst>
            <a:softEdge rad="635000"/>
          </a:effectLst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1)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Všechny IS jsou rovnoprávné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4000" b="1" i="1" dirty="0" smtClean="0">
              <a:latin typeface="Book Antiqua" pitchFamily="18" charset="0"/>
              <a:sym typeface="Wingdings" pitchFamily="2" charset="2"/>
            </a:endParaRP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2)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Světelná rychlost </a:t>
            </a:r>
            <a:r>
              <a:rPr lang="cs-CZ" altLang="cs-CZ" sz="4000" b="1" i="1" dirty="0" smtClean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  <a:sym typeface="Wingdings" pitchFamily="2" charset="2"/>
              </a:rPr>
              <a:t>c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 vůči jedné </a:t>
            </a:r>
            <a:r>
              <a:rPr lang="cs-CZ" altLang="cs-CZ" sz="4000" b="1" i="1" dirty="0" smtClean="0">
                <a:solidFill>
                  <a:srgbClr val="00B0F0"/>
                </a:solidFill>
                <a:latin typeface="Book Antiqua" pitchFamily="18" charset="0"/>
                <a:sym typeface="Wingdings" pitchFamily="2" charset="2"/>
              </a:rPr>
              <a:t>IS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/>
            </a:r>
            <a:b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</a:br>
            <a:r>
              <a:rPr lang="cs-CZ" altLang="cs-CZ" sz="4000" b="1" dirty="0" smtClean="0">
                <a:latin typeface="Book Antiqua" pitchFamily="18" charset="0"/>
                <a:sym typeface="Symbol" panose="05050102010706020507" pitchFamily="18" charset="2"/>
              </a:rPr>
              <a:t></a:t>
            </a:r>
            <a:r>
              <a:rPr lang="cs-CZ" altLang="cs-CZ" sz="4000" b="1" i="1" dirty="0" smtClean="0">
                <a:latin typeface="Book Antiqua" pitchFamily="18" charset="0"/>
                <a:sym typeface="Symbol" panose="05050102010706020507" pitchFamily="18" charset="2"/>
              </a:rPr>
              <a:t> </a:t>
            </a:r>
            <a:r>
              <a:rPr lang="cs-CZ" altLang="cs-CZ" sz="4000" b="1" i="1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  <a:sym typeface="Wingdings" pitchFamily="2" charset="2"/>
              </a:rPr>
              <a:t>c</a:t>
            </a: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 </a:t>
            </a:r>
            <a:r>
              <a:rPr lang="cs-CZ" altLang="cs-CZ" sz="4000" b="1" i="1" dirty="0" smtClean="0">
                <a:latin typeface="Book Antiqua" pitchFamily="18" charset="0"/>
                <a:sym typeface="Symbol" panose="05050102010706020507" pitchFamily="18" charset="2"/>
              </a:rPr>
              <a:t>i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vůči každé jiné </a:t>
            </a: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IS‘</a:t>
            </a: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13B76456-2262-42B9-85C8-B4578D216ED0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13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476375" y="476250"/>
            <a:ext cx="6337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 dirty="0">
                <a:solidFill>
                  <a:schemeClr val="tx1"/>
                </a:solidFill>
                <a:latin typeface="Book Antiqua" pitchFamily="18" charset="0"/>
              </a:rPr>
              <a:t>Dva </a:t>
            </a:r>
            <a:r>
              <a:rPr lang="cs-CZ" altLang="cs-CZ" sz="2800" i="1" dirty="0" smtClean="0">
                <a:solidFill>
                  <a:schemeClr val="tx1"/>
                </a:solidFill>
                <a:latin typeface="Book Antiqua" pitchFamily="18" charset="0"/>
              </a:rPr>
              <a:t>(demokratické)</a:t>
            </a:r>
            <a:r>
              <a:rPr lang="cs-CZ" altLang="cs-CZ" sz="4000" b="1" i="1" dirty="0" smtClean="0">
                <a:solidFill>
                  <a:schemeClr val="tx1"/>
                </a:solidFill>
                <a:latin typeface="Book Antiqua" pitchFamily="18" charset="0"/>
              </a:rPr>
              <a:t> pilíře </a:t>
            </a:r>
            <a:r>
              <a:rPr lang="cs-CZ" altLang="cs-CZ" sz="4000" b="1" i="1" dirty="0">
                <a:solidFill>
                  <a:schemeClr val="tx1"/>
                </a:solidFill>
                <a:latin typeface="Book Antiqua" pitchFamily="18" charset="0"/>
              </a:rPr>
              <a:t>STR:</a:t>
            </a:r>
            <a:endParaRPr lang="en-US" altLang="cs-CZ" sz="40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490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562000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1. NZ</a:t>
            </a:r>
            <a:r>
              <a:rPr lang="cs-CZ" altLang="cs-CZ" sz="2800" b="1" dirty="0">
                <a:latin typeface="Book Antiqua" pitchFamily="18" charset="0"/>
                <a:sym typeface="Symbol" panose="05050102010706020507" pitchFamily="18" charset="2"/>
              </a:rPr>
              <a:t> 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trafo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pouze lineární, aby vyšel rovnoměrný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přímočarý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pohyb v obou soustavách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Galileova transformace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(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x,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→ (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x‘,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= 80 km/h rychlost vlaku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	x</a:t>
            </a:r>
            <a:r>
              <a:rPr lang="cs-CZ" sz="4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cs-CZ" sz="4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4400" b="1" i="1" dirty="0" err="1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sz="4400" b="1" i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	t‘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0, 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t‘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0; 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100,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100</a:t>
            </a:r>
            <a:endParaRPr lang="cs-CZ" sz="4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1, 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t‘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1; 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dirty="0">
                <a:solidFill>
                  <a:schemeClr val="tx1"/>
                </a:solidFill>
                <a:latin typeface="Book Antiqua" pitchFamily="18" charset="0"/>
              </a:rPr>
              <a:t>100,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 2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0</a:t>
            </a:r>
            <a:endParaRPr lang="cs-CZ" sz="4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4400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44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399477" y="396875"/>
            <a:ext cx="6098603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 od </a:t>
            </a:r>
            <a:r>
              <a:rPr lang="cs-CZ" sz="4000" b="1" i="1" dirty="0" smtClean="0">
                <a:solidFill>
                  <a:srgbClr val="00B0F0"/>
                </a:solidFill>
                <a:latin typeface="Book Antiqua" pitchFamily="18" charset="0"/>
              </a:rPr>
              <a:t>S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 k </a:t>
            </a:r>
            <a:r>
              <a:rPr lang="cs-CZ" sz="4000" b="1" i="1" dirty="0" smtClean="0">
                <a:solidFill>
                  <a:srgbClr val="FF0000"/>
                </a:solidFill>
                <a:latin typeface="Book Antiqua" pitchFamily="18" charset="0"/>
              </a:rPr>
              <a:t>S‘ </a:t>
            </a:r>
            <a:r>
              <a:rPr lang="cs-CZ" sz="4000" b="1" i="1" dirty="0" smtClean="0">
                <a:latin typeface="Book Antiqua" pitchFamily="18" charset="0"/>
              </a:rPr>
              <a:t>– Galileo </a:t>
            </a:r>
            <a:endParaRPr lang="cs-CZ" sz="4000" b="1" i="1" dirty="0"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850103" y="2204865"/>
            <a:ext cx="35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791189" y="463463"/>
            <a:ext cx="1265129" cy="5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4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562000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Nejdřív vhodnější jednotky: rok ... 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svět.rok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čas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i="1" dirty="0">
                <a:solidFill>
                  <a:schemeClr val="tx1"/>
                </a:solidFill>
                <a:latin typeface="Book Antiqua" pitchFamily="18" charset="0"/>
              </a:rPr>
              <a:t>→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měříme dráhou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T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uraženou světlem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b="1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b="1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Lorentzova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transformace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(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x,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→ (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x‘,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	x</a:t>
            </a:r>
            <a:r>
              <a:rPr lang="cs-CZ" sz="4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)	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G: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sz="2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cs-CZ" sz="2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sz="2400" i="1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		T‘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– </a:t>
            </a:r>
            <a:r>
              <a:rPr lang="el-GR" sz="4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)	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cs-CZ" sz="2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= 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endParaRPr lang="cs-CZ" sz="2400" i="1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		Galileo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c </a:t>
            </a:r>
            <a:r>
              <a:rPr lang="el-GR" sz="2800" i="1" dirty="0">
                <a:solidFill>
                  <a:schemeClr val="tx1"/>
                </a:solidFill>
                <a:latin typeface="Book Antiqua" pitchFamily="18" charset="0"/>
              </a:rPr>
              <a:t>→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∞, </a:t>
            </a:r>
            <a:r>
              <a:rPr lang="el-GR" sz="2800" i="1" dirty="0" smtClean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2800" i="1" dirty="0">
                <a:solidFill>
                  <a:schemeClr val="tx1"/>
                </a:solidFill>
                <a:latin typeface="Book Antiqua" pitchFamily="18" charset="0"/>
              </a:rPr>
              <a:t>→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0, </a:t>
            </a:r>
            <a:r>
              <a:rPr lang="el-GR" sz="28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2800" i="1" dirty="0">
                <a:solidFill>
                  <a:schemeClr val="tx1"/>
                </a:solidFill>
                <a:latin typeface="Book Antiqua" pitchFamily="18" charset="0"/>
              </a:rPr>
              <a:t>→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1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4400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399477" y="396875"/>
            <a:ext cx="6098603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i="1" dirty="0" err="1">
                <a:solidFill>
                  <a:schemeClr val="tx2"/>
                </a:solidFill>
                <a:latin typeface="Book Antiqua" pitchFamily="18" charset="0"/>
              </a:rPr>
              <a:t>Trafo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 od </a:t>
            </a:r>
            <a:r>
              <a:rPr lang="cs-CZ" sz="4000" b="1" i="1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 k </a:t>
            </a:r>
            <a:r>
              <a:rPr lang="cs-CZ" sz="4000" b="1" i="1" dirty="0">
                <a:solidFill>
                  <a:srgbClr val="FF0000"/>
                </a:solidFill>
                <a:latin typeface="Book Antiqua" pitchFamily="18" charset="0"/>
              </a:rPr>
              <a:t>S‘ </a:t>
            </a:r>
            <a:r>
              <a:rPr lang="cs-CZ" sz="4000" b="1" i="1" dirty="0" smtClean="0">
                <a:latin typeface="Book Antiqua" pitchFamily="18" charset="0"/>
              </a:rPr>
              <a:t>–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Lorentz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407316" y="3990804"/>
            <a:ext cx="94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 smtClean="0">
                <a:solidFill>
                  <a:srgbClr val="0070C0"/>
                </a:solidFill>
                <a:latin typeface="Book Antiqua" pitchFamily="18" charset="0"/>
              </a:rPr>
              <a:t>β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791189" y="463463"/>
            <a:ext cx="1265129" cy="5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925806"/>
              </p:ext>
            </p:extLst>
          </p:nvPr>
        </p:nvGraphicFramePr>
        <p:xfrm>
          <a:off x="706438" y="2514602"/>
          <a:ext cx="6710362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5" imgW="1968480" imgH="431640" progId="Equation.DSMT4">
                  <p:embed/>
                </p:oleObj>
              </mc:Choice>
              <mc:Fallback>
                <p:oleObj name="Equation" r:id="rId5" imgW="1968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6438" y="2514602"/>
                        <a:ext cx="6710362" cy="147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1184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562000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Odtud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plyne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jiné skládání rychlostí: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v = x/t; 	V = x/T = v/c;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i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399477" y="396875"/>
            <a:ext cx="6098603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nová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,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Lorentz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791189" y="463463"/>
            <a:ext cx="1265129" cy="5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203614"/>
              </p:ext>
            </p:extLst>
          </p:nvPr>
        </p:nvGraphicFramePr>
        <p:xfrm>
          <a:off x="5514976" y="1785938"/>
          <a:ext cx="147955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5" imgW="647640" imgH="431640" progId="Equation.DSMT4">
                  <p:embed/>
                </p:oleObj>
              </mc:Choice>
              <mc:Fallback>
                <p:oleObj name="Equation" r:id="rId5" imgW="6476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14976" y="1785938"/>
                        <a:ext cx="1479550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740422"/>
              </p:ext>
            </p:extLst>
          </p:nvPr>
        </p:nvGraphicFramePr>
        <p:xfrm>
          <a:off x="184467" y="2950210"/>
          <a:ext cx="7194040" cy="1332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7" imgW="2057400" imgH="380880" progId="Equation.DSMT4">
                  <p:embed/>
                </p:oleObj>
              </mc:Choice>
              <mc:Fallback>
                <p:oleObj name="Equation" r:id="rId7" imgW="20574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4467" y="2950210"/>
                        <a:ext cx="7194040" cy="1332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3473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55513"/>
            <a:ext cx="9256734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Nádraží </a:t>
            </a:r>
            <a:r>
              <a:rPr lang="cs-CZ" b="1" i="1" dirty="0" smtClean="0">
                <a:solidFill>
                  <a:srgbClr val="00B0F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vlak 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vůči nádraží rychlost </a:t>
            </a:r>
            <a:r>
              <a:rPr lang="cs-CZ" b="1" i="1" dirty="0" smtClean="0">
                <a:solidFill>
                  <a:srgbClr val="00B0F0"/>
                </a:solidFill>
                <a:latin typeface="Book Antiqua" pitchFamily="18" charset="0"/>
                <a:sym typeface="Wingdings" panose="05000000000000000000" pitchFamily="2" charset="2"/>
              </a:rPr>
              <a:t>w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Vlak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vs.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nádraží </a:t>
            </a:r>
            <a:r>
              <a:rPr lang="cs-CZ" b="1" i="1" dirty="0" smtClean="0">
                <a:solidFill>
                  <a:srgbClr val="00B0F0"/>
                </a:solidFill>
                <a:latin typeface="Book Antiqua" pitchFamily="18" charset="0"/>
                <a:sym typeface="Wingdings" panose="05000000000000000000" pitchFamily="2" charset="2"/>
              </a:rPr>
              <a:t>w;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nádraží vs.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vlaku 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w‘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cs-CZ" b="1" i="1" dirty="0" smtClean="0">
                <a:solidFill>
                  <a:srgbClr val="00B0F0"/>
                </a:solidFill>
                <a:latin typeface="Book Antiqua" pitchFamily="18" charset="0"/>
                <a:sym typeface="Wingdings" panose="05000000000000000000" pitchFamily="2" charset="2"/>
              </a:rPr>
              <a:t>w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Dva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výbuchy A, Z: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Z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ale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br>
              <a:rPr lang="cs-CZ" baseline="-250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baseline="-250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„současnost“ je relativní</a:t>
            </a:r>
            <a:endParaRPr lang="cs-CZ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Délka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vlaku: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l‘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&gt;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l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já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změřím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jeho vlak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 kratší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, než 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on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sám)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Doba cesty: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&lt;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poločas </a:t>
            </a:r>
            <a:r>
              <a:rPr lang="cs-CZ" sz="2400" i="1" dirty="0" err="1" smtClean="0">
                <a:solidFill>
                  <a:srgbClr val="FF0000"/>
                </a:solidFill>
                <a:latin typeface="Book Antiqua" pitchFamily="18" charset="0"/>
              </a:rPr>
              <a:t>mionu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2,2 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400" dirty="0" smtClean="0">
                <a:solidFill>
                  <a:srgbClr val="FF0000"/>
                </a:solidFill>
                <a:latin typeface="Book Antiqua" pitchFamily="18" charset="0"/>
              </a:rPr>
              <a:t>s,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moje 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doba </a:t>
            </a:r>
            <a:r>
              <a:rPr lang="cs-CZ" sz="2400" dirty="0" smtClean="0">
                <a:solidFill>
                  <a:srgbClr val="0070C0"/>
                </a:solidFill>
                <a:latin typeface="Book Antiqua" pitchFamily="18" charset="0"/>
              </a:rPr>
              <a:t>60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→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letícímu </a:t>
            </a:r>
            <a:r>
              <a:rPr lang="cs-CZ" sz="2400" i="1" dirty="0" err="1" smtClean="0">
                <a:solidFill>
                  <a:schemeClr val="tx1"/>
                </a:solidFill>
                <a:latin typeface="Book Antiqua" pitchFamily="18" charset="0"/>
              </a:rPr>
              <a:t>mionu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plyne čas pomaleji než mně)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Rychlost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jiného vlaku: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u‘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≠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-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w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vždy je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&lt;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c </a:t>
            </a:r>
            <a:r>
              <a:rPr lang="cs-CZ" altLang="cs-CZ" b="1" dirty="0">
                <a:latin typeface="Book Antiqua" pitchFamily="18" charset="0"/>
                <a:sym typeface="Symbol" panose="05050102010706020507" pitchFamily="18" charset="2"/>
              </a:rPr>
              <a:t>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u‘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&lt; c ;    </a:t>
            </a:r>
            <a:r>
              <a:rPr lang="cs-CZ" sz="2000" i="1" dirty="0">
                <a:solidFill>
                  <a:srgbClr val="FF0000"/>
                </a:solidFill>
                <a:latin typeface="Book Antiqua" pitchFamily="18" charset="0"/>
              </a:rPr>
              <a:t>u‘</a:t>
            </a:r>
            <a:r>
              <a:rPr lang="cs-CZ" sz="2000" i="1" dirty="0">
                <a:solidFill>
                  <a:schemeClr val="tx1"/>
                </a:solidFill>
                <a:latin typeface="Book Antiqua" pitchFamily="18" charset="0"/>
              </a:rPr>
              <a:t> =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u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 w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)/(1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 </a:t>
            </a:r>
            <a:r>
              <a:rPr lang="cs-CZ" sz="2000" i="1" dirty="0" err="1">
                <a:solidFill>
                  <a:srgbClr val="0070C0"/>
                </a:solidFill>
                <a:latin typeface="Book Antiqua" pitchFamily="18" charset="0"/>
              </a:rPr>
              <a:t>uw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/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c</a:t>
            </a:r>
            <a:r>
              <a:rPr lang="cs-CZ" sz="2000" baseline="30000" dirty="0">
                <a:solidFill>
                  <a:srgbClr val="0070C0"/>
                </a:solidFill>
                <a:latin typeface="Book Antiqua" pitchFamily="18" charset="0"/>
              </a:rPr>
              <a:t>2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  <a:endParaRPr lang="cs-CZ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59442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Důsledky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 (nezvyklé)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Graficky!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1D pohyb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„koleje“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(ovšem beze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srážek)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Dvě události A(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 ; B(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(A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B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poledne, jinde)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- </a:t>
            </a:r>
            <a:r>
              <a:rPr lang="cs-CZ" sz="24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TEĎ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cs-CZ" sz="24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kafe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u 1.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stolku, jindy)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- </a:t>
            </a:r>
            <a:r>
              <a:rPr lang="cs-CZ" sz="24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(TADY)</a:t>
            </a:r>
            <a:r>
              <a:rPr lang="cs-CZ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je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relativní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káva - mezi objednáním a dodáním vlak ujel kus cesty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(TEĎ)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v klas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fyz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. byla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absolutní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– ale nebude!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(v grafech čárkovaně: - - - - -)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7465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Jak to popsat bez  matematiky?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7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Vše bude jen na přímé dráze, nic mimo ni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Finta: </a:t>
            </a:r>
            <a:r>
              <a:rPr lang="cs-CZ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synchronizované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kamery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podél trasy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pravidelných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okamžicích: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fotka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Fotky z téhož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okamžiku: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Pásy vytvoří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archiv 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pásu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vhodné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přímky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pro mne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kolmé k pásu)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pro přítele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šikmé k pásu)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536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„Archiv fotek“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212" y="1285875"/>
            <a:ext cx="893925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Čas – sv. Augustin: </a:t>
            </a:r>
            <a:r>
              <a:rPr lang="cs-CZ" dirty="0" smtClean="0">
                <a:latin typeface="Book Antiqua" pitchFamily="18" charset="0"/>
              </a:rPr>
              <a:t>když se mne neptáte, vím; když se zeptáte, nevím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Čas – student. kolej: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způsob, jak zařídil Bůh,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aby se všecko nestalo najednou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				pro nás:</a:t>
            </a:r>
            <a:b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</a:b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Prostor: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slouží k popisu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polohy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	Čas: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slouží k popisu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pohybu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= změny polohy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 </a:t>
            </a: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taky nic moc, ale tušíme aspoň, o co jde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55547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Co je prostor, co je čas?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8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50" y="1524000"/>
            <a:ext cx="8677275" cy="4881563"/>
          </a:xfrm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536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„Archiv fotek“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6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u="sng" dirty="0" err="1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barevná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světočára předmětu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u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n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čárkovaná (zatím splývaly, černé)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Odklon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od světočáry udává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rychlost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pohybu: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zdola nahoru: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doprava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daným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 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doleva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opačným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Rovnoběžně se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klid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šikmá: pohyb tím rychleji, čím „vodorovnější“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vodorovná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w =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 , 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Symbol" panose="05050102010706020507" pitchFamily="18" charset="2"/>
              </a:rPr>
              <a:t>současnost</a:t>
            </a:r>
            <a:endParaRPr lang="cs-CZ" dirty="0">
              <a:solidFill>
                <a:srgbClr val="09FF0F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2502535" y="3398552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stCxn id="53" idx="0"/>
          </p:cNvCxnSpPr>
          <p:nvPr/>
        </p:nvCxnSpPr>
        <p:spPr>
          <a:xfrm flipV="1">
            <a:off x="2041693" y="3363740"/>
            <a:ext cx="5466656" cy="1844133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48921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942465" y="3803293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4235" y="4101358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10715" y="3520670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H="1" flipV="1">
            <a:off x="3442447" y="3431430"/>
            <a:ext cx="3847037" cy="242295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ál 40"/>
          <p:cNvSpPr/>
          <p:nvPr/>
        </p:nvSpPr>
        <p:spPr>
          <a:xfrm>
            <a:off x="4773370" y="4260814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42" name="Přímá spojnice 41"/>
          <p:cNvCxnSpPr/>
          <p:nvPr/>
        </p:nvCxnSpPr>
        <p:spPr>
          <a:xfrm flipH="1">
            <a:off x="4785783" y="4285719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V="1">
            <a:off x="4524375" y="4285719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6508804" y="3706508"/>
            <a:ext cx="9862" cy="153594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 flipV="1">
            <a:off x="4527174" y="3688382"/>
            <a:ext cx="1981630" cy="10802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41" idx="4"/>
          </p:cNvCxnSpPr>
          <p:nvPr/>
        </p:nvCxnSpPr>
        <p:spPr>
          <a:xfrm flipH="1">
            <a:off x="4786538" y="4315424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6305148" y="52227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4478670" y="5216070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317808" y="521965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2012716" y="520787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484345" y="4934651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909907" y="4935798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2828524" y="492348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5858183" y="4931612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91779" y="4635472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4473997" y="463703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650595" y="4637445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5366015" y="4632116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4498196" y="434810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5109138" y="435097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4469219" y="434387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920271" y="434810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4495398" y="408115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284554" y="4079439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5650547" y="407943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4474661" y="4076555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4505987" y="3794516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002594" y="3784772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6177979" y="3776506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6290850" y="377650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519886" y="3505924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3567398" y="3505924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7040124" y="3487217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6844777" y="3493272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TextovéPole 78"/>
          <p:cNvSpPr txBox="1"/>
          <p:nvPr/>
        </p:nvSpPr>
        <p:spPr>
          <a:xfrm>
            <a:off x="4450328" y="521112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30372" y="5060296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26227" y="4779188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26227" y="448361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21810" y="418067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26227" y="392709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6227" y="3621381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26227" y="3350609"/>
            <a:ext cx="646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3739" y="520658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7471" y="5204693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3369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8548" y="520157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8995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1041" y="52151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8049" y="521381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985" y="520809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1549" y="520469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66344" y="5205251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898224" y="520556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58278" y="521112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11554" y="521324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6434" y="5206190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43072" y="5206332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45159" y="519256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313" y="5195668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3451" y="519569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63711" y="5196910"/>
            <a:ext cx="836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         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106" name="Ovál 105"/>
          <p:cNvSpPr/>
          <p:nvPr/>
        </p:nvSpPr>
        <p:spPr>
          <a:xfrm>
            <a:off x="6482780" y="3674428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3" name="Obdélníkový bublinový popisek 36"/>
          <p:cNvSpPr>
            <a:spLocks noChangeArrowheads="1"/>
          </p:cNvSpPr>
          <p:nvPr/>
        </p:nvSpPr>
        <p:spPr bwMode="auto">
          <a:xfrm>
            <a:off x="3409672" y="2415521"/>
            <a:ext cx="428625" cy="250825"/>
          </a:xfrm>
          <a:prstGeom prst="wedgeRectCallout">
            <a:avLst>
              <a:gd name="adj1" fmla="val -25913"/>
              <a:gd name="adj2" fmla="val 316237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-24920"/>
              <a:gd name="adj2" fmla="val 344027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Obdélníkový bublinový popisek 36"/>
          <p:cNvSpPr>
            <a:spLocks noChangeArrowheads="1"/>
          </p:cNvSpPr>
          <p:nvPr/>
        </p:nvSpPr>
        <p:spPr bwMode="auto">
          <a:xfrm>
            <a:off x="7344611" y="2442483"/>
            <a:ext cx="428625" cy="250825"/>
          </a:xfrm>
          <a:prstGeom prst="wedgeRectCallout">
            <a:avLst>
              <a:gd name="adj1" fmla="val -103030"/>
              <a:gd name="adj2" fmla="val 359663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31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  <p:bldP spid="87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animBg="1"/>
      <p:bldP spid="106" grpId="1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8296" y="1468246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„Archiv dějin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je stejný, ale jinak ho čteme: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Newton: 	</a:t>
            </a:r>
            <a:r>
              <a:rPr lang="cs-CZ" b="1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  		současnost podél osy x</a:t>
            </a:r>
            <a:b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pro všechny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stejná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Einstein: </a:t>
            </a:r>
            <a:r>
              <a:rPr lang="cs-CZ" b="1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také podél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       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ale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současnost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podél osy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(podle různých přímek pro S a S‘)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tak, aby bylo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světlo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stejné </a:t>
            </a:r>
            <a:b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b="1" i="1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77011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Grafikon: nové čtení vše vysvětlí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0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5073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„Lidské míry“: světlo těsně u „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cs-CZ" sz="2000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E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Ď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Něco lepšího?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70835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xmlns="" id="{2919D990-1722-455D-9540-180CDD672DB1}"/>
              </a:ext>
            </a:extLst>
          </p:cNvPr>
          <p:cNvCxnSpPr>
            <a:cxnSpLocks/>
          </p:cNvCxnSpPr>
          <p:nvPr/>
        </p:nvCxnSpPr>
        <p:spPr>
          <a:xfrm flipV="1">
            <a:off x="2005781" y="3687097"/>
            <a:ext cx="5272548" cy="943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xmlns="" id="{0AB18A35-2823-4109-926B-B31840002125}"/>
              </a:ext>
            </a:extLst>
          </p:cNvPr>
          <p:cNvCxnSpPr>
            <a:cxnSpLocks/>
          </p:cNvCxnSpPr>
          <p:nvPr/>
        </p:nvCxnSpPr>
        <p:spPr>
          <a:xfrm flipH="1" flipV="1">
            <a:off x="2013156" y="3664975"/>
            <a:ext cx="5287296" cy="899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xmlns="" id="{473B8FBB-9C04-441C-8F45-620D1A2EB151}"/>
              </a:ext>
            </a:extLst>
          </p:cNvPr>
          <p:cNvSpPr txBox="1"/>
          <p:nvPr/>
        </p:nvSpPr>
        <p:spPr>
          <a:xfrm>
            <a:off x="4572000" y="3569109"/>
            <a:ext cx="64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u="sng" dirty="0"/>
              <a:t>1 s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xmlns="" id="{69D4E640-2BF1-4AE0-8B20-C8F7F270FF67}"/>
              </a:ext>
            </a:extLst>
          </p:cNvPr>
          <p:cNvSpPr txBox="1"/>
          <p:nvPr/>
        </p:nvSpPr>
        <p:spPr>
          <a:xfrm>
            <a:off x="6600144" y="3940577"/>
            <a:ext cx="130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|</a:t>
            </a:r>
          </a:p>
          <a:p>
            <a:r>
              <a:rPr lang="cs-CZ" sz="1400" dirty="0"/>
              <a:t>300 000  km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xmlns="" id="{77E9CA0E-F62E-4691-82D0-F2A345FF7853}"/>
              </a:ext>
            </a:extLst>
          </p:cNvPr>
          <p:cNvSpPr txBox="1"/>
          <p:nvPr/>
        </p:nvSpPr>
        <p:spPr>
          <a:xfrm>
            <a:off x="4975123" y="3898311"/>
            <a:ext cx="70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|</a:t>
            </a:r>
          </a:p>
          <a:p>
            <a:r>
              <a:rPr lang="cs-CZ" sz="1400" dirty="0"/>
              <a:t>1 km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xmlns="" id="{E77B3F15-482B-4982-BBCB-9ADE6AAEC48E}"/>
              </a:ext>
            </a:extLst>
          </p:cNvPr>
          <p:cNvSpPr txBox="1"/>
          <p:nvPr/>
        </p:nvSpPr>
        <p:spPr>
          <a:xfrm>
            <a:off x="4557132" y="4118517"/>
            <a:ext cx="460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0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xmlns="" id="{455CE4DD-5FA8-4CD6-A7FD-556E8D3FC078}"/>
              </a:ext>
            </a:extLst>
          </p:cNvPr>
          <p:cNvCxnSpPr/>
          <p:nvPr/>
        </p:nvCxnSpPr>
        <p:spPr>
          <a:xfrm>
            <a:off x="2022088" y="4133386"/>
            <a:ext cx="5783766" cy="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xmlns="" id="{058B934B-2B79-4AD0-BDFA-B30071204DC5}"/>
              </a:ext>
            </a:extLst>
          </p:cNvPr>
          <p:cNvSpPr txBox="1"/>
          <p:nvPr/>
        </p:nvSpPr>
        <p:spPr>
          <a:xfrm>
            <a:off x="327101" y="1293543"/>
            <a:ext cx="848236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Měřítko pro </a:t>
            </a:r>
            <a:r>
              <a:rPr lang="cs-CZ" sz="32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čas i délku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 </a:t>
            </a:r>
            <a:r>
              <a:rPr lang="cs-CZ" sz="32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sz="3200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sz="3200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</a:t>
            </a:r>
            <a:b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asi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jako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rok a </a:t>
            </a:r>
            <a:r>
              <a:rPr lang="en-US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rok)</a:t>
            </a:r>
          </a:p>
          <a:p>
            <a:endParaRPr lang="cs-CZ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xmlns="" id="{1AD8DBF1-E38E-4FAD-B453-0F6AEF08859A}"/>
              </a:ext>
            </a:extLst>
          </p:cNvPr>
          <p:cNvSpPr txBox="1"/>
          <p:nvPr/>
        </p:nvSpPr>
        <p:spPr>
          <a:xfrm>
            <a:off x="4705815" y="2527611"/>
            <a:ext cx="26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4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1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62 L -0.03403 0.0002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7448 -0.0002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18" grpId="0" build="allAtOnce"/>
      <p:bldP spid="31" grpId="0" uiExpand="1"/>
      <p:bldP spid="47" grpId="1" uiExpand="1"/>
      <p:bldP spid="47" grpId="2"/>
      <p:bldP spid="68" grpId="1" uiExpand="1"/>
      <p:bldP spid="68" grpId="2"/>
      <p:bldP spid="68" grpId="3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 dané rychlosti přítele se mění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měřítko + + +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současnost - - - -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(symetricky kolem světla)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803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opravdové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984093" y="6124618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22278" y="5498117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70745" y="4530097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09493" y="3885477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062515" y="4852834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854870" y="4208214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46957" y="5815427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845999" y="5190706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698082" y="3530384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17502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64879" y="3304959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257818" y="3401869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337752" y="349521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657172" y="3495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976401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296651" y="348653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16071" y="3486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779263" y="356555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099513" y="353038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18933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738162" y="355686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058412" y="352170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377832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928780" y="3304959"/>
            <a:ext cx="1566582" cy="3105885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840939" y="4439772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5035838" y="404673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5228270" y="36448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043047" y="60340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4234815" y="563168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4430378" y="523917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>
            <a:cxnSpLocks/>
          </p:cNvCxnSpPr>
          <p:nvPr/>
        </p:nvCxnSpPr>
        <p:spPr>
          <a:xfrm>
            <a:off x="1865971" y="4839629"/>
            <a:ext cx="5791200" cy="1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070772" y="458314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65395" y="4381768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870038" y="4197376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6264661" y="399600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3078883" y="558443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3473506" y="5383063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878149" y="5198671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272772" y="499729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647918" y="454279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647918" y="4221612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647918" y="389817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43558" y="5202098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34173" y="5508483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34173" y="5809946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>
            <a:extLst>
              <a:ext uri="{FF2B5EF4-FFF2-40B4-BE49-F238E27FC236}">
                <a16:creationId xmlns:a16="http://schemas.microsoft.com/office/drawing/2014/main" xmlns="" id="{BECDFE9C-2452-4E99-AA50-6D0ED9B29D7D}"/>
              </a:ext>
            </a:extLst>
          </p:cNvPr>
          <p:cNvCxnSpPr>
            <a:cxnSpLocks/>
          </p:cNvCxnSpPr>
          <p:nvPr/>
        </p:nvCxnSpPr>
        <p:spPr>
          <a:xfrm flipV="1">
            <a:off x="2267415" y="3776546"/>
            <a:ext cx="4646341" cy="2282283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70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8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6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STR: shrnutí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délky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10819" y="32601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343173" y="3797816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teď</a:t>
            </a:r>
          </a:p>
        </p:txBody>
      </p:sp>
      <p:sp>
        <p:nvSpPr>
          <p:cNvPr id="47" name="TextovéPole 46"/>
          <p:cNvSpPr txBox="1"/>
          <p:nvPr/>
        </p:nvSpPr>
        <p:spPr>
          <a:xfrm rot="20260281">
            <a:off x="960443" y="5148534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teď</a:t>
            </a:r>
          </a:p>
        </p:txBody>
      </p:sp>
      <p:sp>
        <p:nvSpPr>
          <p:cNvPr id="57" name="TextovéPole 56"/>
          <p:cNvSpPr txBox="1"/>
          <p:nvPr/>
        </p:nvSpPr>
        <p:spPr>
          <a:xfrm rot="17526923">
            <a:off x="2974982" y="6005184"/>
            <a:ext cx="9377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tady</a:t>
            </a:r>
            <a:r>
              <a:rPr lang="cs-CZ" b="1" cap="small" dirty="0">
                <a:solidFill>
                  <a:srgbClr val="0070C0"/>
                </a:solidFill>
              </a:rPr>
              <a:t/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C00000"/>
                </a:solidFill>
              </a:rPr>
              <a:t>světočára</a:t>
            </a: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3580044" y="5895610"/>
            <a:ext cx="11694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Tady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0070C0"/>
                </a:solidFill>
              </a:rPr>
              <a:t>světočára</a:t>
            </a:r>
          </a:p>
        </p:txBody>
      </p:sp>
    </p:spTree>
    <p:extLst>
      <p:ext uri="{BB962C8B-B14F-4D97-AF65-F5344CB8AC3E}">
        <p14:creationId xmlns:p14="http://schemas.microsoft.com/office/powerpoint/2010/main" val="36299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6953C0FD-3EF0-45D0-9563-291ADF88377E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26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662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500188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08175" y="161766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78200" y="1643857"/>
            <a:ext cx="10795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290662" y="1236779"/>
            <a:ext cx="1160463" cy="46672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1800" b="1" i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4859338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4203700" y="4268788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30375" y="1462610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92588" y="2271713"/>
            <a:ext cx="941387" cy="233362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224338" y="3387726"/>
            <a:ext cx="904875" cy="234950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17477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AB18EF53-6BA0-4A10-BDAC-705DD32508EF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27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789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57153" y="1486234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249125" y="1287545"/>
            <a:ext cx="1160463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300787" y="5794375"/>
            <a:ext cx="2809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31069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1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6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8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421A43B1-80B2-48E8-B484-F050E483A3E6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28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2563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64601" y="1286669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203158" y="1297723"/>
            <a:ext cx="1160463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42731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8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6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0" y="1255742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v čase (</a:t>
            </a:r>
            <a:r>
              <a:rPr lang="cs-CZ" sz="2000" dirty="0" err="1">
                <a:solidFill>
                  <a:srgbClr val="0070C0"/>
                </a:solidFill>
                <a:latin typeface="Book Antiqua" pitchFamily="18" charset="0"/>
              </a:rPr>
              <a:t>vjezd,výjezd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výjezd auta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Vjezd</a:t>
            </a: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Výjezd</a:t>
            </a: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SG</a:t>
            </a: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x‘</a:t>
            </a: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T‘</a:t>
            </a: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Příď</a:t>
            </a: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Záď</a:t>
            </a: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A</a:t>
            </a:r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uiExpand="1" build="allAtOnce" animBg="1"/>
      <p:bldP spid="146" grpId="0" animBg="1"/>
      <p:bldP spid="13326" grpId="0" animBg="1"/>
      <p:bldP spid="1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068" y="1422400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latin typeface="Book Antiqua" pitchFamily="18" charset="0"/>
              </a:rPr>
              <a:t>„Jsem tu dobře ve druhé ulici doleva???“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latin typeface="Book Antiqua" pitchFamily="18" charset="0"/>
              </a:rPr>
              <a:t>(„To je relativní – </a:t>
            </a:r>
            <a:r>
              <a:rPr lang="cs-CZ" b="1" i="1" dirty="0" smtClean="0">
                <a:latin typeface="Book Antiqua" pitchFamily="18" charset="0"/>
              </a:rPr>
              <a:t>kde</a:t>
            </a:r>
            <a:r>
              <a:rPr lang="cs-CZ" dirty="0" smtClean="0">
                <a:latin typeface="Book Antiqua" pitchFamily="18" charset="0"/>
              </a:rPr>
              <a:t> vám to poradili?“)</a:t>
            </a:r>
            <a:endParaRPr lang="cs-CZ" dirty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latin typeface="Book Antiqua" pitchFamily="18" charset="0"/>
              </a:rPr>
              <a:t>Popis polohy </a:t>
            </a:r>
            <a:r>
              <a:rPr lang="cs-CZ" b="1" i="1" dirty="0" smtClean="0">
                <a:latin typeface="Book Antiqua" pitchFamily="18" charset="0"/>
              </a:rPr>
              <a:t>vztažený</a:t>
            </a:r>
            <a:r>
              <a:rPr lang="cs-CZ" dirty="0" smtClean="0">
                <a:latin typeface="Book Antiqua" pitchFamily="18" charset="0"/>
              </a:rPr>
              <a:t> vůči pozorovateli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latin typeface="Book Antiqua" pitchFamily="18" charset="0"/>
              </a:rPr>
              <a:t>J</a:t>
            </a:r>
            <a:r>
              <a:rPr lang="cs-CZ" dirty="0" smtClean="0">
                <a:latin typeface="Book Antiqua" pitchFamily="18" charset="0"/>
              </a:rPr>
              <a:t>ak popsat polohu vůči pozorovateli (3D)?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latin typeface="Book Antiqua" pitchFamily="18" charset="0"/>
              </a:rPr>
              <a:t>pozorovatelova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Vztažná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</a:rPr>
              <a:t>sou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stava </a:t>
            </a:r>
            <a:r>
              <a:rPr lang="cs-CZ" b="1" i="1" dirty="0" smtClean="0">
                <a:solidFill>
                  <a:srgbClr val="00B0F0"/>
                </a:solidFill>
                <a:latin typeface="Book Antiqua" pitchFamily="18" charset="0"/>
              </a:rPr>
              <a:t>S</a:t>
            </a:r>
            <a:endParaRPr lang="cs-CZ" sz="2400" b="1" i="1" dirty="0" smtClean="0">
              <a:solidFill>
                <a:srgbClr val="00B0F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počátek </a:t>
            </a:r>
            <a:r>
              <a:rPr lang="cs-CZ" b="1" dirty="0" smtClean="0">
                <a:solidFill>
                  <a:srgbClr val="00B0F0"/>
                </a:solidFill>
                <a:latin typeface="Book Antiqua" pitchFamily="18" charset="0"/>
              </a:rPr>
              <a:t>O </a:t>
            </a:r>
            <a:r>
              <a:rPr lang="cs-CZ" sz="2400" dirty="0">
                <a:latin typeface="Book Antiqua" pitchFamily="18" charset="0"/>
              </a:rPr>
              <a:t>(pozorovatel)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tři směry </a:t>
            </a:r>
            <a:r>
              <a:rPr lang="cs-CZ" i="1" dirty="0" smtClean="0">
                <a:solidFill>
                  <a:srgbClr val="00B0F0"/>
                </a:solidFill>
                <a:latin typeface="Book Antiqua" pitchFamily="18" charset="0"/>
              </a:rPr>
              <a:t>x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i="1" dirty="0">
                <a:solidFill>
                  <a:srgbClr val="00B0F0"/>
                </a:solidFill>
                <a:latin typeface="Book Antiqua" pitchFamily="18" charset="0"/>
              </a:rPr>
              <a:t>y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i="1" dirty="0">
                <a:solidFill>
                  <a:srgbClr val="00B0F0"/>
                </a:solidFill>
                <a:latin typeface="Book Antiqua" pitchFamily="18" charset="0"/>
              </a:rPr>
              <a:t>z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bod </a:t>
            </a:r>
            <a:r>
              <a:rPr lang="cs-CZ" b="1" dirty="0" smtClean="0">
                <a:solidFill>
                  <a:schemeClr val="tx1"/>
                </a:solidFill>
                <a:latin typeface="Book Antiqua" pitchFamily="18" charset="0"/>
              </a:rPr>
              <a:t>B </a:t>
            </a:r>
            <a:r>
              <a:rPr lang="cs-CZ" sz="2400" dirty="0">
                <a:latin typeface="Book Antiqua" pitchFamily="18" charset="0"/>
              </a:rPr>
              <a:t>určen 3 čísly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>
                <a:latin typeface="Book Antiqua" pitchFamily="18" charset="0"/>
              </a:rPr>
              <a:t>souřadnice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i="1" dirty="0" err="1" smtClean="0">
                <a:solidFill>
                  <a:srgbClr val="00B0F0"/>
                </a:solidFill>
                <a:latin typeface="Book Antiqua" pitchFamily="18" charset="0"/>
              </a:rPr>
              <a:t>x</a:t>
            </a:r>
            <a:r>
              <a:rPr lang="cs-CZ" baseline="-25000" dirty="0" err="1" smtClean="0">
                <a:solidFill>
                  <a:srgbClr val="00B0F0"/>
                </a:solidFill>
                <a:latin typeface="Book Antiqua" pitchFamily="18" charset="0"/>
              </a:rPr>
              <a:t>B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i="1" dirty="0" err="1" smtClean="0">
                <a:solidFill>
                  <a:srgbClr val="00B0F0"/>
                </a:solidFill>
                <a:latin typeface="Book Antiqua" pitchFamily="18" charset="0"/>
              </a:rPr>
              <a:t>y</a:t>
            </a:r>
            <a:r>
              <a:rPr lang="cs-CZ" baseline="-25000" dirty="0" err="1">
                <a:solidFill>
                  <a:srgbClr val="00B0F0"/>
                </a:solidFill>
                <a:latin typeface="Book Antiqua" pitchFamily="18" charset="0"/>
              </a:rPr>
              <a:t>B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cs-CZ" i="1" dirty="0" err="1" smtClean="0">
                <a:solidFill>
                  <a:srgbClr val="00B0F0"/>
                </a:solidFill>
                <a:latin typeface="Book Antiqua" pitchFamily="18" charset="0"/>
              </a:rPr>
              <a:t>z</a:t>
            </a:r>
            <a:r>
              <a:rPr lang="cs-CZ" baseline="-25000" dirty="0" err="1" smtClean="0">
                <a:solidFill>
                  <a:srgbClr val="00B0F0"/>
                </a:solidFill>
                <a:latin typeface="Book Antiqua" pitchFamily="18" charset="0"/>
              </a:rPr>
              <a:t>B</a:t>
            </a:r>
            <a:endParaRPr lang="cs-CZ" sz="2400" b="1" dirty="0" smtClean="0">
              <a:solidFill>
                <a:srgbClr val="00B0F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7355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Jak popsat polohu?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6055110" y="6184491"/>
            <a:ext cx="2477729" cy="491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6055110" y="5710844"/>
            <a:ext cx="1584286" cy="522809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6059096" y="4247804"/>
            <a:ext cx="882" cy="1977538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7743292" y="4073322"/>
            <a:ext cx="10319" cy="1926645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6733309" y="6010103"/>
            <a:ext cx="1014153" cy="8312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6877243" y="5999967"/>
            <a:ext cx="863842" cy="222259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7717712" y="403830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7378840" y="4462837"/>
            <a:ext cx="4651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endParaRPr lang="cs-CZ" i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498545" y="5587989"/>
            <a:ext cx="5161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cs-CZ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endParaRPr lang="cs-CZ" i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734335" y="6133756"/>
            <a:ext cx="449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cs-CZ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endParaRPr lang="cs-CZ" i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072526" y="4026051"/>
            <a:ext cx="17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7420671" y="5353292"/>
            <a:ext cx="1742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cs-CZ" i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8324959" y="6184491"/>
            <a:ext cx="1742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cs-CZ" i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396462" y="6110736"/>
            <a:ext cx="176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pozorovatel  </a:t>
            </a:r>
            <a:r>
              <a:rPr lang="cs-CZ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endParaRPr lang="cs-CZ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Ovál 22"/>
          <p:cNvSpPr/>
          <p:nvPr/>
        </p:nvSpPr>
        <p:spPr>
          <a:xfrm>
            <a:off x="6039664" y="621079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7429136" y="3800574"/>
            <a:ext cx="3342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endParaRPr lang="cs-CZ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1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21" grpId="0"/>
      <p:bldP spid="22" grpId="0"/>
      <p:bldP spid="23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914400" y="423863"/>
            <a:ext cx="686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 </a:t>
            </a:r>
            <a:endParaRPr lang="en-US" sz="4000" b="1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25400" y="1179513"/>
            <a:ext cx="84899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</a:pPr>
            <a:endParaRPr lang="en-US" sz="3200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</a:t>
            </a:r>
            <a:r>
              <a:rPr lang="cs-CZ" sz="1200" dirty="0" err="1">
                <a:solidFill>
                  <a:srgbClr val="D38E27"/>
                </a:solidFill>
              </a:rPr>
              <a:t>FyM</a:t>
            </a:r>
            <a:r>
              <a:rPr lang="cs-CZ" sz="1200" dirty="0">
                <a:solidFill>
                  <a:srgbClr val="D38E27"/>
                </a:solidFill>
              </a:rPr>
              <a:t> - Obdržálek</a:t>
            </a: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5" name="Obdélník 4"/>
          <p:cNvSpPr/>
          <p:nvPr/>
        </p:nvSpPr>
        <p:spPr>
          <a:xfrm>
            <a:off x="1274011" y="-594607"/>
            <a:ext cx="709061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en-US" sz="40000" dirty="0">
              <a:solidFill>
                <a:srgbClr val="FFC000"/>
              </a:solidFill>
              <a:sym typeface="Wingdings" pitchFamily="2" charset="2"/>
            </a:endParaRP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Děkuji vám za pozornost</a:t>
            </a:r>
          </a:p>
          <a:p>
            <a:pPr eaLnBrk="1" hangingPunct="1"/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5468" y="1418918"/>
            <a:ext cx="8762957" cy="51689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000" b="1" i="1" dirty="0" smtClean="0">
                <a:solidFill>
                  <a:schemeClr val="hlink"/>
                </a:solidFill>
                <a:latin typeface="Book Antiqua" pitchFamily="18" charset="0"/>
              </a:rPr>
              <a:t>Absolutní</a:t>
            </a:r>
            <a:r>
              <a:rPr lang="cs-CZ" sz="3000" dirty="0" smtClean="0">
                <a:latin typeface="Book Antiqua" pitchFamily="18" charset="0"/>
              </a:rPr>
              <a:t>	= nezávislý na pozorovateli (</a:t>
            </a:r>
            <a:r>
              <a:rPr lang="cs-CZ" sz="3000" b="1" i="1" dirty="0" smtClean="0">
                <a:latin typeface="Book Antiqua" pitchFamily="18" charset="0"/>
              </a:rPr>
              <a:t>S</a:t>
            </a:r>
            <a:r>
              <a:rPr lang="cs-CZ" sz="3000" dirty="0" smtClean="0">
                <a:latin typeface="Book Antiqua" pitchFamily="18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000" dirty="0" smtClean="0">
                <a:latin typeface="Book Antiqua" pitchFamily="18" charset="0"/>
              </a:rPr>
              <a:t>teplota </a:t>
            </a:r>
            <a:r>
              <a:rPr lang="cs-CZ" sz="3000" i="1" dirty="0" smtClean="0">
                <a:latin typeface="Book Antiqua" pitchFamily="18" charset="0"/>
              </a:rPr>
              <a:t>T </a:t>
            </a:r>
            <a:r>
              <a:rPr lang="cs-CZ" sz="3000" dirty="0" smtClean="0">
                <a:latin typeface="Book Antiqua" pitchFamily="18" charset="0"/>
              </a:rPr>
              <a:t>kamen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000" dirty="0" smtClean="0">
                <a:latin typeface="Book Antiqua" pitchFamily="18" charset="0"/>
              </a:rPr>
              <a:t>elektrický náboj </a:t>
            </a:r>
            <a:r>
              <a:rPr lang="cs-CZ" sz="3000" i="1" dirty="0" smtClean="0">
                <a:latin typeface="Book Antiqua" pitchFamily="18" charset="0"/>
              </a:rPr>
              <a:t>Q </a:t>
            </a:r>
            <a:r>
              <a:rPr lang="cs-CZ" sz="3000" dirty="0" smtClean="0">
                <a:latin typeface="Book Antiqua" pitchFamily="18" charset="0"/>
              </a:rPr>
              <a:t>apod.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000" dirty="0" smtClean="0">
                <a:latin typeface="Book Antiqua" pitchFamily="18" charset="0"/>
              </a:rPr>
              <a:t>délka </a:t>
            </a:r>
            <a:r>
              <a:rPr lang="cs-CZ" sz="3000" i="1" dirty="0" smtClean="0">
                <a:latin typeface="Book Antiqua" pitchFamily="18" charset="0"/>
              </a:rPr>
              <a:t>d</a:t>
            </a:r>
            <a:r>
              <a:rPr lang="cs-CZ" sz="3000" dirty="0" smtClean="0">
                <a:latin typeface="Book Antiqua" pitchFamily="18" charset="0"/>
              </a:rPr>
              <a:t> (výška 1,75 m od hlavy k patě)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b="1" i="1" dirty="0" smtClean="0">
                <a:solidFill>
                  <a:schemeClr val="hlink"/>
                </a:solidFill>
                <a:latin typeface="Book Antiqua" pitchFamily="18" charset="0"/>
              </a:rPr>
              <a:t>Relativní</a:t>
            </a:r>
            <a:r>
              <a:rPr lang="cs-CZ" sz="3000" dirty="0" smtClean="0">
                <a:latin typeface="Book Antiqua" pitchFamily="18" charset="0"/>
              </a:rPr>
              <a:t> 	(vůči pozorovateli</a:t>
            </a:r>
            <a:r>
              <a:rPr lang="cs-CZ" sz="3000" dirty="0" smtClean="0">
                <a:latin typeface="Arial" charset="0"/>
              </a:rPr>
              <a:t> = </a:t>
            </a:r>
            <a:r>
              <a:rPr lang="cs-CZ" sz="3000" dirty="0" smtClean="0">
                <a:latin typeface="Book Antiqua" pitchFamily="18" charset="0"/>
              </a:rPr>
              <a:t>vůči </a:t>
            </a:r>
            <a:r>
              <a:rPr lang="cs-CZ" sz="3000" dirty="0">
                <a:latin typeface="Book Antiqua" pitchFamily="18" charset="0"/>
              </a:rPr>
              <a:t>jeho </a:t>
            </a:r>
            <a:r>
              <a:rPr lang="cs-CZ" sz="3000" i="1" dirty="0" smtClean="0">
                <a:latin typeface="Book Antiqua" pitchFamily="18" charset="0"/>
              </a:rPr>
              <a:t>S</a:t>
            </a:r>
            <a:r>
              <a:rPr lang="cs-CZ" sz="3000" dirty="0" smtClean="0">
                <a:latin typeface="Book Antiqua" pitchFamily="18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000" dirty="0" smtClean="0">
                <a:latin typeface="Book Antiqua" pitchFamily="18" charset="0"/>
              </a:rPr>
              <a:t>poloha </a:t>
            </a:r>
            <a:r>
              <a:rPr lang="cs-CZ" sz="3000" b="1" i="1" dirty="0" smtClean="0">
                <a:latin typeface="Book Antiqua" pitchFamily="18" charset="0"/>
              </a:rPr>
              <a:t>r</a:t>
            </a:r>
            <a:r>
              <a:rPr lang="cs-CZ" sz="3000" dirty="0" smtClean="0">
                <a:latin typeface="Book Antiqua" pitchFamily="18" charset="0"/>
              </a:rPr>
              <a:t> (vpředu, na 5. km nalevo)</a:t>
            </a:r>
            <a:endParaRPr lang="cs-CZ" sz="3000" b="1" i="1" dirty="0" smtClean="0">
              <a:latin typeface="Book Antiqua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z="3000" dirty="0" smtClean="0">
                <a:latin typeface="Book Antiqua" pitchFamily="18" charset="0"/>
              </a:rPr>
              <a:t>pojem klidu či pohybu (usneme v kupé vlaku)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000" dirty="0" smtClean="0">
                <a:latin typeface="Book Antiqua" pitchFamily="18" charset="0"/>
              </a:rPr>
              <a:t>rychlost </a:t>
            </a:r>
            <a:r>
              <a:rPr lang="cs-CZ" sz="3000" b="1" i="1" dirty="0" smtClean="0">
                <a:latin typeface="Book Antiqua" pitchFamily="18" charset="0"/>
              </a:rPr>
              <a:t>v </a:t>
            </a:r>
            <a:r>
              <a:rPr lang="cs-CZ" sz="3000" dirty="0" smtClean="0">
                <a:latin typeface="Book Antiqua" pitchFamily="18" charset="0"/>
              </a:rPr>
              <a:t>(vždy vůči něčemu: Země, Slunce) 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430213" y="387043"/>
            <a:ext cx="8549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Pojem absolutní </a:t>
            </a:r>
            <a:r>
              <a:rPr lang="en-US" sz="4000" b="1" i="1" dirty="0">
                <a:solidFill>
                  <a:schemeClr val="tx2"/>
                </a:solidFill>
                <a:latin typeface="Book Antiqua" pitchFamily="18" charset="0"/>
              </a:rPr>
              <a:t>×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relativní</a:t>
            </a:r>
            <a:endParaRPr lang="cs-CZ" sz="4000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číslo snímku 3"/>
          <p:cNvSpPr txBox="1">
            <a:spLocks noGrp="1"/>
          </p:cNvSpPr>
          <p:nvPr/>
        </p:nvSpPr>
        <p:spPr>
          <a:xfrm>
            <a:off x="8229600" y="6463993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-3208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8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323850" y="1220788"/>
            <a:ext cx="88201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Existuje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absolutní prostor</a:t>
            </a:r>
            <a:r>
              <a:rPr lang="cs-CZ" sz="3000" dirty="0">
                <a:solidFill>
                  <a:schemeClr val="tx2"/>
                </a:solidFill>
              </a:rPr>
              <a:t> 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AP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(v něm: poloha)</a:t>
            </a:r>
            <a:r>
              <a:rPr lang="cs-CZ" sz="300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942975" y="427038"/>
            <a:ext cx="6964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3300">
                        <a:alpha val="29999"/>
                      </a:srgbClr>
                    </a:gs>
                    <a:gs pos="100000">
                      <a:srgbClr val="FF7350">
                        <a:alpha val="29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4000" b="1" i="1">
                <a:solidFill>
                  <a:schemeClr val="tx2"/>
                </a:solidFill>
                <a:latin typeface="Book Antiqua" pitchFamily="18" charset="0"/>
              </a:rPr>
              <a:t>Newton (klasická mechanika)</a:t>
            </a: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333375" y="1674813"/>
            <a:ext cx="822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Existuje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absolutní čas 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AČ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(okamžik, doba); </a:t>
            </a:r>
          </a:p>
        </p:txBody>
      </p:sp>
      <p:sp>
        <p:nvSpPr>
          <p:cNvPr id="4" name="Zástupný symbol pro obsah 2"/>
          <p:cNvSpPr>
            <a:spLocks/>
          </p:cNvSpPr>
          <p:nvPr/>
        </p:nvSpPr>
        <p:spPr bwMode="auto">
          <a:xfrm>
            <a:off x="328613" y="2144713"/>
            <a:ext cx="850265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b="1" i="1" dirty="0">
                <a:solidFill>
                  <a:srgbClr val="FF3300"/>
                </a:solidFill>
                <a:latin typeface="Book Antiqua" pitchFamily="18" charset="0"/>
              </a:rPr>
              <a:t>1NZ: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měříme-li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v</a:t>
            </a:r>
            <a:r>
              <a:rPr lang="cs-CZ" sz="3000" b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  <a:t>APČ:</a:t>
            </a:r>
            <a:r>
              <a:rPr lang="cs-CZ" sz="3000" b="1" dirty="0" smtClean="0">
                <a:solidFill>
                  <a:schemeClr val="tx2"/>
                </a:solidFill>
                <a:latin typeface="Book Antiqua" pitchFamily="18" charset="0"/>
              </a:rPr>
              <a:t> volná </a:t>
            </a:r>
            <a:r>
              <a:rPr lang="cs-CZ" sz="3000" b="1" dirty="0">
                <a:solidFill>
                  <a:schemeClr val="tx2"/>
                </a:solidFill>
                <a:latin typeface="Book Antiqua" pitchFamily="18" charset="0"/>
              </a:rPr>
              <a:t>částice se pohybuje </a:t>
            </a:r>
            <a:r>
              <a:rPr lang="cs-CZ" sz="3000" b="1" dirty="0" smtClean="0">
                <a:solidFill>
                  <a:schemeClr val="tx2"/>
                </a:solidFill>
                <a:latin typeface="Book Antiqua" pitchFamily="18" charset="0"/>
              </a:rPr>
              <a:t>rovnoměrně </a:t>
            </a:r>
            <a:r>
              <a:rPr lang="cs-CZ" sz="3000" b="1" dirty="0">
                <a:solidFill>
                  <a:schemeClr val="tx2"/>
                </a:solidFill>
                <a:latin typeface="Book Antiqua" pitchFamily="18" charset="0"/>
              </a:rPr>
              <a:t>přímočaře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(nebo stojí)</a:t>
            </a:r>
          </a:p>
        </p:txBody>
      </p:sp>
      <p:sp>
        <p:nvSpPr>
          <p:cNvPr id="7" name="Zástupný symbol pro obsah 2"/>
          <p:cNvSpPr>
            <a:spLocks/>
          </p:cNvSpPr>
          <p:nvPr/>
        </p:nvSpPr>
        <p:spPr bwMode="auto">
          <a:xfrm>
            <a:off x="685800" y="3100387"/>
            <a:ext cx="81819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vztažná soustava pohybující se vůči APČ rovnoměrně 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přímočaře </a:t>
            </a: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= </a:t>
            </a:r>
            <a:r>
              <a:rPr lang="cs-CZ" sz="2600" b="1" dirty="0" smtClean="0">
                <a:solidFill>
                  <a:schemeClr val="tx2"/>
                </a:solidFill>
                <a:latin typeface="Book Antiqua" pitchFamily="18" charset="0"/>
              </a:rPr>
              <a:t>inerciální </a:t>
            </a: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soustava </a:t>
            </a:r>
            <a:r>
              <a:rPr lang="cs-CZ" sz="2600" i="1" dirty="0" smtClean="0">
                <a:solidFill>
                  <a:schemeClr val="tx2"/>
                </a:solidFill>
                <a:latin typeface="Book Antiqua" pitchFamily="18" charset="0"/>
              </a:rPr>
              <a:t>IS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i při měření vůči </a:t>
            </a:r>
            <a:r>
              <a:rPr lang="cs-CZ" sz="2600" i="1" dirty="0" smtClean="0">
                <a:solidFill>
                  <a:schemeClr val="tx2"/>
                </a:solidFill>
                <a:latin typeface="Book Antiqua" pitchFamily="18" charset="0"/>
              </a:rPr>
              <a:t>IS</a:t>
            </a: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platí stejné </a:t>
            </a:r>
            <a:r>
              <a:rPr lang="cs-CZ" sz="2600" b="1" i="1" dirty="0" smtClean="0">
                <a:solidFill>
                  <a:schemeClr val="tx2"/>
                </a:solidFill>
                <a:latin typeface="Book Antiqua" pitchFamily="18" charset="0"/>
              </a:rPr>
              <a:t>mechanické</a:t>
            </a:r>
            <a:r>
              <a:rPr lang="cs-CZ" sz="2600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zákony 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jako v APČ</a:t>
            </a:r>
            <a:r>
              <a:rPr lang="cs-CZ" sz="2500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2500" dirty="0" smtClean="0">
                <a:solidFill>
                  <a:schemeClr val="tx2"/>
                </a:solidFill>
                <a:latin typeface="Book Antiqua" pitchFamily="18" charset="0"/>
              </a:rPr>
              <a:t> (Galileo Galilei)</a:t>
            </a:r>
            <a:endParaRPr lang="cs-CZ" sz="25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1" name="Zástupný symbol pro datum 7"/>
          <p:cNvSpPr txBox="1">
            <a:spLocks noGrp="1"/>
          </p:cNvSpPr>
          <p:nvPr/>
        </p:nvSpPr>
        <p:spPr bwMode="auto">
          <a:xfrm>
            <a:off x="6477000" y="-3208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13" name="Zástupný symbol pro obsah 2"/>
          <p:cNvSpPr>
            <a:spLocks/>
          </p:cNvSpPr>
          <p:nvPr/>
        </p:nvSpPr>
        <p:spPr bwMode="auto">
          <a:xfrm>
            <a:off x="381001" y="5068889"/>
            <a:ext cx="85026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b="1" i="1" dirty="0" smtClean="0">
                <a:solidFill>
                  <a:srgbClr val="FF3300"/>
                </a:solidFill>
                <a:latin typeface="Book Antiqua" pitchFamily="18" charset="0"/>
              </a:rPr>
              <a:t>Která z IS </a:t>
            </a: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je APČ?  </a:t>
            </a:r>
            <a:r>
              <a:rPr lang="cs-CZ" sz="2600" dirty="0">
                <a:solidFill>
                  <a:schemeClr val="tx2"/>
                </a:solidFill>
                <a:latin typeface="Book Antiqua" pitchFamily="18" charset="0"/>
              </a:rPr>
              <a:t>Zřejmě mechanika nepomůže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ale </a:t>
            </a:r>
            <a:r>
              <a:rPr lang="cs-CZ" sz="2600" b="1" i="1" dirty="0" smtClean="0">
                <a:solidFill>
                  <a:schemeClr val="tx2"/>
                </a:solidFill>
                <a:latin typeface="Book Antiqua" pitchFamily="18" charset="0"/>
              </a:rPr>
              <a:t>světlo</a:t>
            </a:r>
            <a:r>
              <a:rPr lang="cs-CZ" sz="2600" dirty="0" smtClean="0">
                <a:solidFill>
                  <a:schemeClr val="tx2"/>
                </a:solidFill>
                <a:latin typeface="Book Antiqua" pitchFamily="18" charset="0"/>
              </a:rPr>
              <a:t> má elektromagnetickou podstatu  </a:t>
            </a:r>
            <a:endParaRPr lang="cs-CZ" sz="2600" dirty="0">
              <a:solidFill>
                <a:schemeClr val="tx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40227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Éter =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elmg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. pole; světlo = vlnění éteru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(rychlost  světla ve vakuu)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Jak je éter rychlý vůči APS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 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měřme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 světelnou rychlost!</a:t>
            </a:r>
            <a:endParaRPr lang="cs-CZ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velikost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světelné rychlosti byla vždy 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</a:rPr>
              <a:t>stejná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nezávislá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na 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</a:rPr>
              <a:t>zdroji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(Země, Slunce,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Sirius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nezávislá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na  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</a:rPr>
              <a:t>směru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letu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světla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nezávislá na pohybu 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pozorovatele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</a:rPr>
              <a:t>Neplatí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Galileovo sčítání rychlostí…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762568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Pomůže světlo?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157287"/>
              </p:ext>
            </p:extLst>
          </p:nvPr>
        </p:nvGraphicFramePr>
        <p:xfrm>
          <a:off x="3882720" y="1877228"/>
          <a:ext cx="4843462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4" imgW="1523880" imgH="228600" progId="Equation.DSMT4">
                  <p:embed/>
                </p:oleObj>
              </mc:Choice>
              <mc:Fallback>
                <p:oleObj name="Equation" r:id="rId4" imgW="1523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82720" y="1877228"/>
                        <a:ext cx="4843462" cy="725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6321971" y="2270238"/>
            <a:ext cx="18603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6000" dirty="0">
                <a:latin typeface="Book Antiqua" pitchFamily="18" charset="0"/>
                <a:sym typeface="Wingdings" panose="05000000000000000000" pitchFamily="2" charset="2"/>
              </a:rPr>
              <a:t>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124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1150938" y="457200"/>
            <a:ext cx="7840662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sz="4000" b="1" i="1" cap="none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>Stálá světelná rychlost</a:t>
            </a:r>
            <a:endParaRPr lang="en-US" sz="4000" b="1" i="1" cap="none" dirty="0" smtClean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78851" name="Rectangle 3"/>
          <p:cNvSpPr>
            <a:spLocks noGrp="1"/>
          </p:cNvSpPr>
          <p:nvPr>
            <p:ph idx="1"/>
          </p:nvPr>
        </p:nvSpPr>
        <p:spPr>
          <a:xfrm>
            <a:off x="289035" y="1475336"/>
            <a:ext cx="8686800" cy="4846636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cs-CZ" b="1" i="1" dirty="0">
                <a:solidFill>
                  <a:srgbClr val="CC0000"/>
                </a:solidFill>
                <a:latin typeface="Book Antiqua" pitchFamily="18" charset="0"/>
              </a:rPr>
              <a:t>Experiment:</a:t>
            </a:r>
            <a:r>
              <a:rPr lang="cs-CZ" b="1" i="1" dirty="0">
                <a:latin typeface="Book Antiqua" pitchFamily="18" charset="0"/>
              </a:rPr>
              <a:t> </a:t>
            </a:r>
            <a:r>
              <a:rPr lang="cs-CZ" dirty="0" err="1">
                <a:latin typeface="Book Antiqua" pitchFamily="18" charset="0"/>
              </a:rPr>
              <a:t>Michelson</a:t>
            </a:r>
            <a:r>
              <a:rPr lang="cs-CZ" dirty="0">
                <a:latin typeface="Book Antiqua" pitchFamily="18" charset="0"/>
              </a:rPr>
              <a:t>-Morley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dirty="0" smtClean="0">
                <a:latin typeface="Book Antiqua" pitchFamily="18" charset="0"/>
              </a:rPr>
              <a:t>porovnání </a:t>
            </a:r>
            <a:r>
              <a:rPr lang="cs-CZ" dirty="0">
                <a:latin typeface="Book Antiqua" pitchFamily="18" charset="0"/>
              </a:rPr>
              <a:t>rychlostí </a:t>
            </a:r>
            <a:r>
              <a:rPr lang="cs-CZ" dirty="0" smtClean="0">
                <a:latin typeface="Book Antiqua" pitchFamily="18" charset="0"/>
              </a:rPr>
              <a:t>světla </a:t>
            </a:r>
            <a:br>
              <a:rPr lang="cs-CZ" dirty="0" smtClean="0">
                <a:latin typeface="Book Antiqua" pitchFamily="18" charset="0"/>
              </a:rPr>
            </a:br>
            <a:r>
              <a:rPr lang="cs-CZ" dirty="0" smtClean="0">
                <a:latin typeface="Book Antiqua" pitchFamily="18" charset="0"/>
              </a:rPr>
              <a:t>v </a:t>
            </a:r>
            <a:r>
              <a:rPr lang="cs-CZ" dirty="0">
                <a:latin typeface="Book Antiqua" pitchFamily="18" charset="0"/>
              </a:rPr>
              <a:t>navzájem kolmých </a:t>
            </a:r>
            <a:r>
              <a:rPr lang="cs-CZ" dirty="0" smtClean="0">
                <a:latin typeface="Book Antiqua" pitchFamily="18" charset="0"/>
              </a:rPr>
              <a:t>směrech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dirty="0">
                <a:latin typeface="Book Antiqua" pitchFamily="18" charset="0"/>
              </a:rPr>
              <a:t>ráno i večer (</a:t>
            </a:r>
            <a:r>
              <a:rPr lang="en-US" dirty="0">
                <a:latin typeface="Book Antiqua" pitchFamily="18" charset="0"/>
              </a:rPr>
              <a:t>±</a:t>
            </a:r>
            <a:r>
              <a:rPr lang="cs-CZ" dirty="0">
                <a:latin typeface="Book Antiqua" pitchFamily="18" charset="0"/>
              </a:rPr>
              <a:t> 400 m/s)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dirty="0">
                <a:latin typeface="Book Antiqua" pitchFamily="18" charset="0"/>
              </a:rPr>
              <a:t>na jaře a na podzim (</a:t>
            </a:r>
            <a:r>
              <a:rPr lang="en-US" dirty="0">
                <a:latin typeface="Book Antiqua" pitchFamily="18" charset="0"/>
              </a:rPr>
              <a:t>±</a:t>
            </a:r>
            <a:r>
              <a:rPr lang="cs-CZ" dirty="0">
                <a:latin typeface="Book Antiqua" pitchFamily="18" charset="0"/>
              </a:rPr>
              <a:t> 30 km/s)</a:t>
            </a:r>
          </a:p>
          <a:p>
            <a:pPr marL="609600" indent="-609600">
              <a:lnSpc>
                <a:spcPct val="90000"/>
              </a:lnSpc>
              <a:buNone/>
            </a:pPr>
            <a:endParaRPr lang="cs-CZ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endParaRPr lang="cs-CZ" dirty="0"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13491" y="3011706"/>
            <a:ext cx="8229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endParaRPr lang="cs-CZ" sz="30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5" name="Zástupný symbol pro obsah 2"/>
          <p:cNvSpPr>
            <a:spLocks/>
          </p:cNvSpPr>
          <p:nvPr/>
        </p:nvSpPr>
        <p:spPr bwMode="auto">
          <a:xfrm>
            <a:off x="250825" y="4797425"/>
            <a:ext cx="822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endParaRPr lang="cs-CZ" sz="30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3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42591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411744"/>
            <a:ext cx="5032147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err="1">
                <a:latin typeface="Book Antiqua" pitchFamily="18" charset="0"/>
              </a:rPr>
              <a:t>Michelson</a:t>
            </a:r>
            <a:r>
              <a:rPr lang="cs-CZ" sz="4000" b="1" i="1" dirty="0">
                <a:latin typeface="Book Antiqua" pitchFamily="18" charset="0"/>
              </a:rPr>
              <a:t> a </a:t>
            </a:r>
            <a:r>
              <a:rPr lang="cs-CZ" sz="4000" b="1" i="1" dirty="0" err="1">
                <a:latin typeface="Book Antiqua" pitchFamily="18" charset="0"/>
              </a:rPr>
              <a:t>Moorley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598" y="6398727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FC271F1E-A92E-4C41-AFC0-A979B3C890D2}" type="slidenum">
              <a:rPr lang="cs-CZ" sz="120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/55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77657" y="1767009"/>
            <a:ext cx="38100" cy="1000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31630" y="1804364"/>
            <a:ext cx="22225" cy="879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15756" y="2767134"/>
            <a:ext cx="866776" cy="1830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430044" y="2715493"/>
            <a:ext cx="838201" cy="3735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39607" y="3186234"/>
            <a:ext cx="209549" cy="82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977731" y="4043484"/>
            <a:ext cx="838201" cy="3735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410995" y="3186234"/>
            <a:ext cx="328611" cy="828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377657" y="4080838"/>
            <a:ext cx="143827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91932" y="1767009"/>
            <a:ext cx="258107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82532" y="2595684"/>
            <a:ext cx="0" cy="42862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610552" y="3186234"/>
            <a:ext cx="258107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815932" y="3847848"/>
            <a:ext cx="0" cy="42862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1613" y="1192986"/>
            <a:ext cx="8586952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b="1" i="1" dirty="0" smtClean="0">
                <a:latin typeface="Book Antiqua" pitchFamily="18" charset="0"/>
              </a:rPr>
              <a:t>Srovnávání dob průletu</a:t>
            </a:r>
            <a:endParaRPr lang="cs-CZ" sz="2400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800" b="1" i="1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400" b="1" i="1" dirty="0" smtClean="0">
                <a:latin typeface="Book Antiqua" pitchFamily="18" charset="0"/>
              </a:rPr>
              <a:t>			</a:t>
            </a:r>
            <a:r>
              <a:rPr lang="cs-CZ" sz="2800" b="1" i="1" dirty="0" smtClean="0">
                <a:latin typeface="Book Antiqua" pitchFamily="18" charset="0"/>
              </a:rPr>
              <a:t>L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b="1" i="1" dirty="0" smtClean="0">
                <a:latin typeface="Book Antiqua" pitchFamily="18" charset="0"/>
              </a:rPr>
              <a:t>Země klidná: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800" b="1" i="1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800" b="1" i="1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400" b="1" i="1" dirty="0" smtClean="0"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b="1" i="1" dirty="0" smtClean="0">
                <a:latin typeface="Book Antiqua" pitchFamily="18" charset="0"/>
              </a:rPr>
              <a:t>Země letící: →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400" b="1" i="1" dirty="0" smtClean="0">
                <a:latin typeface="Book Antiqua" pitchFamily="18" charset="0"/>
              </a:rPr>
              <a:t>			       </a:t>
            </a:r>
            <a:r>
              <a:rPr lang="cs-CZ" sz="1400" b="1" dirty="0" smtClean="0">
                <a:latin typeface="Book Antiqua" pitchFamily="18" charset="0"/>
                <a:sym typeface="Symbol" panose="05050102010706020507" pitchFamily="18" charset="2"/>
              </a:rPr>
              <a:t></a:t>
            </a:r>
            <a:r>
              <a:rPr lang="cs-CZ" sz="1400" b="1" i="1" dirty="0" err="1" smtClean="0">
                <a:latin typeface="Book Antiqua" pitchFamily="18" charset="0"/>
              </a:rPr>
              <a:t>vt</a:t>
            </a:r>
            <a:r>
              <a:rPr lang="cs-CZ" sz="1400" b="1" i="1" dirty="0" smtClean="0">
                <a:latin typeface="Book Antiqua" pitchFamily="18" charset="0"/>
                <a:sym typeface="Symbol" panose="05050102010706020507" pitchFamily="18" charset="2"/>
              </a:rPr>
              <a:t>→</a:t>
            </a:r>
            <a:r>
              <a:rPr lang="cs-CZ" sz="1400" b="1" i="1" dirty="0" smtClean="0">
                <a:latin typeface="Book Antiqua" pitchFamily="18" charset="0"/>
              </a:rPr>
              <a:t/>
            </a:r>
            <a:br>
              <a:rPr lang="cs-CZ" sz="1400" b="1" i="1" dirty="0" smtClean="0">
                <a:latin typeface="Book Antiqua" pitchFamily="18" charset="0"/>
              </a:rPr>
            </a:br>
            <a:endParaRPr lang="cs-CZ" sz="1400" b="1" i="1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dirty="0" smtClean="0">
                <a:latin typeface="Book Antiqua" pitchFamily="18" charset="0"/>
              </a:rPr>
              <a:t>Dráhy, a tím i doby letu (interference) jsou různé: </a:t>
            </a:r>
            <a:r>
              <a:rPr lang="cs-CZ" sz="2800" b="1" i="1" dirty="0" smtClean="0">
                <a:latin typeface="Book Antiqua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b="1" i="1" dirty="0" smtClean="0">
                <a:solidFill>
                  <a:srgbClr val="FF0000"/>
                </a:solidFill>
                <a:latin typeface="Book Antiqua" pitchFamily="18" charset="0"/>
              </a:rPr>
              <a:t>	t = 2L /</a:t>
            </a:r>
            <a:r>
              <a:rPr lang="cs-CZ" sz="2800" dirty="0" smtClean="0">
                <a:solidFill>
                  <a:srgbClr val="FF0000"/>
                </a:solidFill>
                <a:latin typeface="Book Antiqua" pitchFamily="18" charset="0"/>
              </a:rPr>
              <a:t> √(1 – </a:t>
            </a:r>
            <a:r>
              <a:rPr lang="cs-CZ" sz="2800" i="1" dirty="0" smtClean="0">
                <a:solidFill>
                  <a:srgbClr val="FF0000"/>
                </a:solidFill>
                <a:latin typeface="Book Antiqua" pitchFamily="18" charset="0"/>
              </a:rPr>
              <a:t>v</a:t>
            </a:r>
            <a:r>
              <a:rPr lang="cs-CZ" sz="2800" baseline="30000" dirty="0" smtClean="0">
                <a:solidFill>
                  <a:srgbClr val="FF0000"/>
                </a:solidFill>
                <a:latin typeface="Book Antiqua" pitchFamily="18" charset="0"/>
              </a:rPr>
              <a:t>2</a:t>
            </a:r>
            <a:r>
              <a:rPr lang="cs-CZ" sz="2800" dirty="0" smtClean="0">
                <a:solidFill>
                  <a:srgbClr val="FF0000"/>
                </a:solidFill>
                <a:latin typeface="Book Antiqua" pitchFamily="18" charset="0"/>
              </a:rPr>
              <a:t>/</a:t>
            </a:r>
            <a:r>
              <a:rPr lang="cs-CZ" sz="2800" i="1" dirty="0" smtClean="0">
                <a:solidFill>
                  <a:srgbClr val="FF0000"/>
                </a:solidFill>
                <a:latin typeface="Book Antiqua" pitchFamily="18" charset="0"/>
              </a:rPr>
              <a:t>c</a:t>
            </a:r>
            <a:r>
              <a:rPr lang="cs-CZ" sz="2800" baseline="30000" dirty="0" smtClean="0">
                <a:solidFill>
                  <a:srgbClr val="FF0000"/>
                </a:solidFill>
                <a:latin typeface="Book Antiqua" pitchFamily="18" charset="0"/>
              </a:rPr>
              <a:t>2</a:t>
            </a:r>
            <a:r>
              <a:rPr lang="cs-CZ" sz="2800" dirty="0" smtClean="0">
                <a:solidFill>
                  <a:srgbClr val="FF0000"/>
                </a:solidFill>
                <a:latin typeface="Book Antiqua" pitchFamily="18" charset="0"/>
              </a:rPr>
              <a:t> )</a:t>
            </a:r>
          </a:p>
          <a:p>
            <a:pPr>
              <a:lnSpc>
                <a:spcPct val="90000"/>
              </a:lnSpc>
              <a:defRPr/>
            </a:pPr>
            <a:r>
              <a:rPr lang="cs-CZ" sz="2800" b="1" i="1" dirty="0" smtClean="0">
                <a:latin typeface="Book Antiqua" pitchFamily="18" charset="0"/>
              </a:rPr>
              <a:t>	</a:t>
            </a:r>
            <a:r>
              <a:rPr lang="cs-CZ" sz="2800" b="1" i="1" dirty="0" smtClean="0">
                <a:solidFill>
                  <a:srgbClr val="32B503"/>
                </a:solidFill>
                <a:latin typeface="Book Antiqua" pitchFamily="18" charset="0"/>
              </a:rPr>
              <a:t>t = 2L /</a:t>
            </a:r>
            <a:r>
              <a:rPr lang="cs-CZ" sz="2800" dirty="0" smtClean="0">
                <a:solidFill>
                  <a:srgbClr val="32B503"/>
                </a:solidFill>
                <a:latin typeface="Book Antiqua" pitchFamily="18" charset="0"/>
              </a:rPr>
              <a:t>  (1 – </a:t>
            </a:r>
            <a:r>
              <a:rPr lang="cs-CZ" sz="2800" i="1" dirty="0" smtClean="0">
                <a:solidFill>
                  <a:srgbClr val="32B503"/>
                </a:solidFill>
                <a:latin typeface="Book Antiqua" pitchFamily="18" charset="0"/>
              </a:rPr>
              <a:t>v</a:t>
            </a:r>
            <a:r>
              <a:rPr lang="cs-CZ" sz="2800" baseline="30000" dirty="0" smtClean="0">
                <a:solidFill>
                  <a:srgbClr val="32B503"/>
                </a:solidFill>
                <a:latin typeface="Book Antiqua" pitchFamily="18" charset="0"/>
              </a:rPr>
              <a:t>2</a:t>
            </a:r>
            <a:r>
              <a:rPr lang="cs-CZ" sz="2800" dirty="0" smtClean="0">
                <a:solidFill>
                  <a:srgbClr val="32B503"/>
                </a:solidFill>
                <a:latin typeface="Book Antiqua" pitchFamily="18" charset="0"/>
              </a:rPr>
              <a:t>/</a:t>
            </a:r>
            <a:r>
              <a:rPr lang="cs-CZ" sz="2800" i="1" dirty="0" smtClean="0">
                <a:solidFill>
                  <a:srgbClr val="32B503"/>
                </a:solidFill>
                <a:latin typeface="Book Antiqua" pitchFamily="18" charset="0"/>
              </a:rPr>
              <a:t>c</a:t>
            </a:r>
            <a:r>
              <a:rPr lang="cs-CZ" sz="2800" baseline="30000" dirty="0" smtClean="0">
                <a:solidFill>
                  <a:srgbClr val="32B503"/>
                </a:solidFill>
                <a:latin typeface="Book Antiqua" pitchFamily="18" charset="0"/>
              </a:rPr>
              <a:t>2</a:t>
            </a:r>
            <a:r>
              <a:rPr lang="cs-CZ" sz="2800" dirty="0" smtClean="0">
                <a:solidFill>
                  <a:srgbClr val="32B503"/>
                </a:solidFill>
                <a:latin typeface="Book Antiqua" pitchFamily="18" charset="0"/>
              </a:rPr>
              <a:t> ) </a:t>
            </a:r>
            <a:r>
              <a:rPr lang="cs-CZ" sz="2800" dirty="0" smtClean="0">
                <a:latin typeface="Book Antiqua" pitchFamily="18" charset="0"/>
              </a:rPr>
              <a:t>&gt;</a:t>
            </a:r>
            <a:r>
              <a:rPr lang="cs-CZ" sz="2800" dirty="0" smtClean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cs-CZ" sz="2800" b="1" i="1" dirty="0" smtClean="0">
                <a:solidFill>
                  <a:srgbClr val="FF0000"/>
                </a:solidFill>
                <a:latin typeface="Book Antiqua" pitchFamily="18" charset="0"/>
              </a:rPr>
              <a:t>t </a:t>
            </a:r>
            <a:endParaRPr lang="cs-CZ" sz="2800" dirty="0" smtClean="0">
              <a:solidFill>
                <a:srgbClr val="32B503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dirty="0" smtClean="0">
                <a:latin typeface="Book Antiqua" pitchFamily="18" charset="0"/>
              </a:rPr>
              <a:t>poté celou aparaturu otočíme o 90° - </a:t>
            </a:r>
            <a:r>
              <a:rPr lang="cs-CZ" sz="2800" dirty="0" smtClean="0">
                <a:solidFill>
                  <a:srgbClr val="FF0000"/>
                </a:solidFill>
                <a:latin typeface="Book Antiqua" pitchFamily="18" charset="0"/>
              </a:rPr>
              <a:t>vým</a:t>
            </a: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ěna</a:t>
            </a:r>
            <a:r>
              <a:rPr lang="cs-CZ" sz="2800" dirty="0" smtClean="0">
                <a:latin typeface="Book Antiqua" pitchFamily="18" charset="0"/>
              </a:rPr>
              <a:t> rolí</a:t>
            </a:r>
            <a:endParaRPr lang="cs-CZ" sz="2800" dirty="0" smtClean="0"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b="1" i="1" dirty="0" smtClean="0">
                <a:latin typeface="Book Antiqua" pitchFamily="18" charset="0"/>
              </a:rPr>
              <a:t>! … ale v pokusu nezjištěn žádný rozdíl!</a:t>
            </a:r>
            <a:endParaRPr lang="cs-CZ" sz="2800" dirty="0">
              <a:latin typeface="Book Antiqua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320315" y="2715493"/>
            <a:ext cx="120122" cy="13736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al 19"/>
          <p:cNvSpPr/>
          <p:nvPr/>
        </p:nvSpPr>
        <p:spPr>
          <a:xfrm>
            <a:off x="3337170" y="4007475"/>
            <a:ext cx="120122" cy="13736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al 20"/>
          <p:cNvSpPr/>
          <p:nvPr/>
        </p:nvSpPr>
        <p:spPr>
          <a:xfrm>
            <a:off x="3884205" y="4034750"/>
            <a:ext cx="120122" cy="13736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3639449" y="2314401"/>
            <a:ext cx="4528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800" b="1" i="1" dirty="0" smtClean="0">
                <a:latin typeface="Book Antiqua" pitchFamily="18" charset="0"/>
              </a:rPr>
              <a:t>L</a:t>
            </a:r>
            <a:endParaRPr lang="cs-CZ" sz="2800" b="1" i="1" dirty="0">
              <a:latin typeface="Book Antiqua" pitchFamily="18" charset="0"/>
            </a:endParaRPr>
          </a:p>
        </p:txBody>
      </p:sp>
      <p:sp>
        <p:nvSpPr>
          <p:cNvPr id="23" name="Zástupný symbol pro datum 7"/>
          <p:cNvSpPr txBox="1">
            <a:spLocks noGrp="1"/>
          </p:cNvSpPr>
          <p:nvPr/>
        </p:nvSpPr>
        <p:spPr bwMode="auto">
          <a:xfrm>
            <a:off x="6510337" y="1699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80879" y="2248525"/>
            <a:ext cx="62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i="1" dirty="0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822776"/>
              </p:ext>
            </p:extLst>
          </p:nvPr>
        </p:nvGraphicFramePr>
        <p:xfrm>
          <a:off x="2316707" y="3492630"/>
          <a:ext cx="242911" cy="26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5" imgW="114120" imgH="126720" progId="Equation.DSMT4">
                  <p:embed/>
                </p:oleObj>
              </mc:Choice>
              <mc:Fallback>
                <p:oleObj name="Equation" r:id="rId5" imgW="11412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6707" y="3492630"/>
                        <a:ext cx="242911" cy="269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0280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1150938" y="457200"/>
            <a:ext cx="7840662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sz="4000" b="1" i="1" cap="none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>Stálá světelná rychlost</a:t>
            </a:r>
            <a:endParaRPr lang="en-US" sz="4000" b="1" i="1" cap="none" dirty="0" smtClean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78851" name="Rectangle 3"/>
          <p:cNvSpPr>
            <a:spLocks noGrp="1"/>
          </p:cNvSpPr>
          <p:nvPr>
            <p:ph idx="1"/>
          </p:nvPr>
        </p:nvSpPr>
        <p:spPr>
          <a:xfrm>
            <a:off x="289035" y="1475336"/>
            <a:ext cx="8686800" cy="4846636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cs-CZ" b="1" i="1" dirty="0" smtClean="0">
                <a:solidFill>
                  <a:schemeClr val="hlink"/>
                </a:solidFill>
                <a:latin typeface="Book Antiqua" pitchFamily="18" charset="0"/>
              </a:rPr>
              <a:t>Ostatní </a:t>
            </a:r>
            <a:r>
              <a:rPr lang="cs-CZ" b="1" i="1" dirty="0">
                <a:solidFill>
                  <a:schemeClr val="hlink"/>
                </a:solidFill>
                <a:latin typeface="Book Antiqua" pitchFamily="18" charset="0"/>
              </a:rPr>
              <a:t>fyzikové: </a:t>
            </a:r>
            <a:r>
              <a:rPr lang="cs-CZ" dirty="0">
                <a:latin typeface="Book Antiqua" pitchFamily="18" charset="0"/>
              </a:rPr>
              <a:t>Jak se chová světlo? </a:t>
            </a:r>
            <a:r>
              <a:rPr lang="cs-CZ" dirty="0" smtClean="0">
                <a:latin typeface="Book Antiqua" pitchFamily="18" charset="0"/>
              </a:rPr>
              <a:t/>
            </a:r>
            <a:br>
              <a:rPr lang="cs-CZ" dirty="0" smtClean="0">
                <a:latin typeface="Book Antiqua" pitchFamily="18" charset="0"/>
              </a:rPr>
            </a:br>
            <a:r>
              <a:rPr lang="cs-CZ" dirty="0">
                <a:latin typeface="Book Antiqua" pitchFamily="18" charset="0"/>
              </a:rPr>
              <a:t>Jak pohyb </a:t>
            </a:r>
            <a:r>
              <a:rPr lang="cs-CZ" dirty="0" smtClean="0">
                <a:latin typeface="Book Antiqua" pitchFamily="18" charset="0"/>
              </a:rPr>
              <a:t>mění věci?</a:t>
            </a:r>
            <a:br>
              <a:rPr lang="cs-CZ" dirty="0" smtClean="0">
                <a:latin typeface="Book Antiqua" pitchFamily="18" charset="0"/>
              </a:rPr>
            </a:br>
            <a:r>
              <a:rPr lang="cs-CZ" dirty="0" smtClean="0">
                <a:latin typeface="Book Antiqua" pitchFamily="18" charset="0"/>
              </a:rPr>
              <a:t>Tyč se pohybem zkracuje…</a:t>
            </a:r>
            <a:endParaRPr lang="cs-CZ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r>
              <a:rPr lang="cs-CZ" b="1" i="1" dirty="0">
                <a:solidFill>
                  <a:schemeClr val="hlink"/>
                </a:solidFill>
                <a:latin typeface="Book Antiqua" pitchFamily="18" charset="0"/>
              </a:rPr>
              <a:t>Einstein: </a:t>
            </a:r>
            <a:r>
              <a:rPr lang="cs-CZ" dirty="0">
                <a:latin typeface="Book Antiqua" pitchFamily="18" charset="0"/>
              </a:rPr>
              <a:t>Jak se chová prostor a čas</a:t>
            </a:r>
            <a:r>
              <a:rPr lang="cs-CZ" dirty="0" smtClean="0">
                <a:latin typeface="Book Antiqua" pitchFamily="18" charset="0"/>
              </a:rPr>
              <a:t>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cs-CZ" b="1" i="1" dirty="0">
                <a:latin typeface="Book Antiqua" pitchFamily="18" charset="0"/>
              </a:rPr>
              <a:t>Nejde</a:t>
            </a:r>
            <a:r>
              <a:rPr lang="cs-CZ" dirty="0">
                <a:latin typeface="Book Antiqua" pitchFamily="18" charset="0"/>
              </a:rPr>
              <a:t> o vlastnost světla a materiálů (</a:t>
            </a:r>
            <a:r>
              <a:rPr lang="cs-CZ" dirty="0" err="1">
                <a:latin typeface="Book Antiqua" pitchFamily="18" charset="0"/>
              </a:rPr>
              <a:t>Lorentz</a:t>
            </a:r>
            <a:r>
              <a:rPr lang="cs-CZ" dirty="0">
                <a:latin typeface="Book Antiqua" pitchFamily="18" charset="0"/>
              </a:rPr>
              <a:t>, </a:t>
            </a:r>
            <a:r>
              <a:rPr lang="cs-CZ" dirty="0" err="1">
                <a:latin typeface="Book Antiqua" pitchFamily="18" charset="0"/>
              </a:rPr>
              <a:t>Poincaré</a:t>
            </a:r>
            <a:r>
              <a:rPr lang="cs-CZ" dirty="0">
                <a:latin typeface="Book Antiqua" pitchFamily="18" charset="0"/>
              </a:rPr>
              <a:t>), ale o vlastnost prostoročasu.</a:t>
            </a:r>
            <a:endParaRPr lang="en-US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endParaRPr lang="cs-CZ" dirty="0">
              <a:latin typeface="Book Antiqu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endParaRPr lang="cs-CZ" dirty="0">
              <a:latin typeface="Book Antiqua" pitchFamily="18" charset="0"/>
            </a:endParaRP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213491" y="3011706"/>
            <a:ext cx="8229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endParaRPr lang="cs-CZ" sz="30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5" name="Zástupný symbol pro obsah 2"/>
          <p:cNvSpPr>
            <a:spLocks/>
          </p:cNvSpPr>
          <p:nvPr/>
        </p:nvSpPr>
        <p:spPr bwMode="auto">
          <a:xfrm>
            <a:off x="250825" y="4797425"/>
            <a:ext cx="822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endParaRPr lang="cs-CZ" sz="30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3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2021-11-22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23093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13484</TotalTime>
  <Words>1498</Words>
  <Application>Microsoft Office PowerPoint</Application>
  <PresentationFormat>Předvádění na obrazovce (4:3)</PresentationFormat>
  <Paragraphs>437</Paragraphs>
  <Slides>30</Slides>
  <Notes>15</Notes>
  <HiddenSlides>5</HiddenSlides>
  <MMClips>1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45" baseType="lpstr">
      <vt:lpstr>Algerian</vt:lpstr>
      <vt:lpstr>Arial</vt:lpstr>
      <vt:lpstr>Bahnschrift SemiBold</vt:lpstr>
      <vt:lpstr>Book Antiqua</vt:lpstr>
      <vt:lpstr>Calibri</vt:lpstr>
      <vt:lpstr>Cambria Math</vt:lpstr>
      <vt:lpstr>Courier New</vt:lpstr>
      <vt:lpstr>Franklin Gothic Book</vt:lpstr>
      <vt:lpstr>Franklin Gothic Medium</vt:lpstr>
      <vt:lpstr>Symbol</vt:lpstr>
      <vt:lpstr>Times New Roman</vt:lpstr>
      <vt:lpstr>Wingdings</vt:lpstr>
      <vt:lpstr>Wingdings 2</vt:lpstr>
      <vt:lpstr>Cesta</vt:lpstr>
      <vt:lpstr>Equation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Stálá světelná rychlost</vt:lpstr>
      <vt:lpstr>Prezentace aplikace PowerPoint</vt:lpstr>
      <vt:lpstr>Stálá světelná rychlost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Účet Microsoft</cp:lastModifiedBy>
  <cp:revision>724</cp:revision>
  <cp:lastPrinted>2014-03-09T18:11:39Z</cp:lastPrinted>
  <dcterms:created xsi:type="dcterms:W3CDTF">2010-10-29T03:57:00Z</dcterms:created>
  <dcterms:modified xsi:type="dcterms:W3CDTF">2021-11-22T08:49:45Z</dcterms:modified>
</cp:coreProperties>
</file>