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8"/>
  </p:notesMasterIdLst>
  <p:handoutMasterIdLst>
    <p:handoutMasterId r:id="rId29"/>
  </p:handoutMasterIdLst>
  <p:sldIdLst>
    <p:sldId id="256" r:id="rId2"/>
    <p:sldId id="383" r:id="rId3"/>
    <p:sldId id="391" r:id="rId4"/>
    <p:sldId id="353" r:id="rId5"/>
    <p:sldId id="388" r:id="rId6"/>
    <p:sldId id="392" r:id="rId7"/>
    <p:sldId id="357" r:id="rId8"/>
    <p:sldId id="358" r:id="rId9"/>
    <p:sldId id="373" r:id="rId10"/>
    <p:sldId id="400" r:id="rId11"/>
    <p:sldId id="401" r:id="rId12"/>
    <p:sldId id="399" r:id="rId13"/>
    <p:sldId id="390" r:id="rId14"/>
    <p:sldId id="360" r:id="rId15"/>
    <p:sldId id="374" r:id="rId16"/>
    <p:sldId id="367" r:id="rId17"/>
    <p:sldId id="368" r:id="rId18"/>
    <p:sldId id="365" r:id="rId19"/>
    <p:sldId id="362" r:id="rId20"/>
    <p:sldId id="363" r:id="rId21"/>
    <p:sldId id="364" r:id="rId22"/>
    <p:sldId id="370" r:id="rId23"/>
    <p:sldId id="371" r:id="rId24"/>
    <p:sldId id="372" r:id="rId25"/>
    <p:sldId id="351" r:id="rId26"/>
    <p:sldId id="339" r:id="rId27"/>
  </p:sldIdLst>
  <p:sldSz cx="9144000" cy="6858000" type="screen4x3"/>
  <p:notesSz cx="10234613" cy="70993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Obdržálek" initials="JO" lastIdx="5" clrIdx="0">
    <p:extLst>
      <p:ext uri="{19B8F6BF-5375-455C-9EA6-DF929625EA0E}">
        <p15:presenceInfo xmlns:p15="http://schemas.microsoft.com/office/powerpoint/2012/main" userId="8ac049be5ba3c9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9999"/>
    <a:srgbClr val="FF5050"/>
    <a:srgbClr val="09FF0F"/>
    <a:srgbClr val="FFCCCC"/>
    <a:srgbClr val="FF3300"/>
    <a:srgbClr val="FFCCFF"/>
    <a:srgbClr val="CCFFFF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5" autoAdjust="0"/>
    <p:restoredTop sz="86535" autoAdjust="0"/>
  </p:normalViewPr>
  <p:slideViewPr>
    <p:cSldViewPr snapToGrid="0">
      <p:cViewPr>
        <p:scale>
          <a:sx n="112" d="100"/>
          <a:sy n="112" d="100"/>
        </p:scale>
        <p:origin x="78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2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</a:t>
            </a:r>
            <a:r>
              <a:rPr lang="cs-CZ" dirty="0" err="1"/>
              <a:t>FyM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68BB328-EE29-4456-B815-326014EF39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4979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</a:t>
            </a:r>
            <a:r>
              <a:rPr lang="cs-CZ" dirty="0" err="1"/>
              <a:t>FyM</a:t>
            </a:r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DE77076-6BF1-479D-83A0-87B5ABAEF2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03565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err="1"/>
              <a:t>FyM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971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err="1"/>
              <a:t>FyM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18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513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err="1"/>
              <a:t>FyM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19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465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err="1"/>
              <a:t>FyM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20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346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err="1"/>
              <a:t>FyM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21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97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Jak poznám, že měřím v APČ a ne jen v nějaké jiné IS?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685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Michelson</a:t>
            </a:r>
            <a:r>
              <a:rPr lang="cs-CZ" dirty="0" smtClean="0"/>
              <a:t>; vylepšil Morley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439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smtClean="0"/>
              <a:t>Demokracie- Co má svět. rychlost v jedné</a:t>
            </a:r>
            <a:r>
              <a:rPr lang="cs-CZ" altLang="cs-CZ" baseline="0" dirty="0" smtClean="0"/>
              <a:t> </a:t>
            </a:r>
            <a:r>
              <a:rPr lang="cs-CZ" altLang="cs-CZ" b="1" i="1" dirty="0" smtClean="0"/>
              <a:t>IS</a:t>
            </a:r>
            <a:r>
              <a:rPr lang="cs-CZ" altLang="cs-CZ" dirty="0" smtClean="0"/>
              <a:t>, má ji i v druhé </a:t>
            </a:r>
            <a:r>
              <a:rPr lang="cs-CZ" altLang="cs-CZ" b="1" i="1" dirty="0" smtClean="0"/>
              <a:t>IS</a:t>
            </a:r>
            <a:r>
              <a:rPr lang="cs-CZ" altLang="cs-CZ" dirty="0" smtClean="0"/>
              <a:t> </a:t>
            </a:r>
            <a:r>
              <a:rPr lang="cs-CZ" altLang="cs-CZ" dirty="0" smtClean="0">
                <a:sym typeface="Wingdings" panose="05000000000000000000" pitchFamily="2" charset="2"/>
              </a:rPr>
              <a:t></a:t>
            </a:r>
            <a:endParaRPr lang="en-US" altLang="cs-CZ" dirty="0" smtClean="0"/>
          </a:p>
        </p:txBody>
      </p:sp>
      <p:sp>
        <p:nvSpPr>
          <p:cNvPr id="60420" name="Zástupný symbol pro číslo snímku 3"/>
          <p:cNvSpPr txBox="1">
            <a:spLocks noGrp="1"/>
          </p:cNvSpPr>
          <p:nvPr/>
        </p:nvSpPr>
        <p:spPr bwMode="auto">
          <a:xfrm>
            <a:off x="5797377" y="6742845"/>
            <a:ext cx="4435599" cy="3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13" tIns="51756" rIns="103513" bIns="5175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2DC0EC-F53E-4E38-8CD9-5501FF9B3719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cs-CZ" altLang="cs-CZ">
              <a:latin typeface="Arial" charset="0"/>
            </a:endParaRPr>
          </a:p>
        </p:txBody>
      </p:sp>
      <p:sp>
        <p:nvSpPr>
          <p:cNvPr id="60421" name="Zástupný symbol pro datum 4"/>
          <p:cNvSpPr txBox="1">
            <a:spLocks noGrp="1"/>
          </p:cNvSpPr>
          <p:nvPr/>
        </p:nvSpPr>
        <p:spPr bwMode="auto">
          <a:xfrm>
            <a:off x="5797377" y="1"/>
            <a:ext cx="4435599" cy="3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13" tIns="51756" rIns="103513" bIns="5175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619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Zajet myší dolů a kliknout:</a:t>
            </a:r>
          </a:p>
          <a:p>
            <a:r>
              <a:rPr lang="cs-CZ" dirty="0" smtClean="0"/>
              <a:t>Rozložíme foťáky a děláme snímky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31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52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Zatím: 1) 1 m a 1 s spolu nesouvisejí 2) </a:t>
            </a:r>
            <a:r>
              <a:rPr lang="cs-CZ" i="1" dirty="0" smtClean="0"/>
              <a:t>c</a:t>
            </a:r>
            <a:r>
              <a:rPr lang="cs-CZ" dirty="0" smtClean="0"/>
              <a:t> je pro ně moc velká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394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Čas (dobu) budeme</a:t>
            </a:r>
            <a:r>
              <a:rPr lang="cs-CZ" baseline="0" dirty="0" smtClean="0"/>
              <a:t> měřit dráhou, kterou za tu dobu urazí světlo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474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osách zavedeme vhodné jednotky;</a:t>
            </a:r>
          </a:p>
          <a:p>
            <a:r>
              <a:rPr lang="cs-CZ" dirty="0" smtClean="0"/>
              <a:t>Určíme</a:t>
            </a:r>
            <a:r>
              <a:rPr lang="cs-CZ" baseline="0" dirty="0" smtClean="0"/>
              <a:t> nově současnost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83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A7BE8-7C6E-48D5-A09E-9A5CA2302599}" type="datetime1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5F2A2-301E-4D79-82A2-10FB1D862E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4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A4BA6-7559-4E9D-877D-4204AF4C04DF}" type="datetime1">
              <a:rPr lang="cs-CZ" smtClean="0"/>
              <a:t>29.11.2021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37FF-94DD-43B1-A59E-4EB38ACF18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52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F760-3EA6-4F97-984D-9D896593EDB6}" type="datetime1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129B-61DE-4281-BBEA-50CD310EA1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19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96F7-134D-40B5-8070-FB333D086BD3}" type="datetime1">
              <a:rPr lang="cs-CZ" smtClean="0"/>
              <a:t>29.11.2021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6FCE8-A434-4C8F-9CDD-9A2AE8F02F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79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8C8A-2242-44CD-97DF-31BE9331C7F5}" type="datetime1">
              <a:rPr lang="cs-CZ" smtClean="0"/>
              <a:t>29.11.2021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F8C9-069C-4FA2-8C19-FC27C60C1B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36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21FA-7FFE-4817-AEED-D2599DBA9CEA}" type="datetime1">
              <a:rPr lang="cs-CZ" smtClean="0"/>
              <a:t>29.11.2021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CD1D8-0D3C-4E8D-87DF-70377AAD68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7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6865-886F-41E9-B389-7ADE3664A2E4}" type="datetime1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490B-C69F-488E-A822-8D478D73AA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FB87-2C93-4506-8A87-18715759F7B7}" type="datetime1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8357-E09B-43CE-8CDE-B385BAEC1B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61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C4E1-CC40-4C64-9831-99FD76EA58F4}" type="datetime1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A854-7E7F-4C31-92ED-9EC62F540B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1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17B7E9D-9174-4626-8FF2-DCDD9BD8F9AF}" type="datetime1">
              <a:rPr lang="cs-CZ" smtClean="0"/>
              <a:t>29.11.2021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534F899-505C-440E-8C77-AF8B9184DE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0" r:id="rId3"/>
    <p:sldLayoutId id="2147483793" r:id="rId4"/>
    <p:sldLayoutId id="2147483789" r:id="rId5"/>
    <p:sldLayoutId id="2147483794" r:id="rId6"/>
    <p:sldLayoutId id="2147483795" r:id="rId7"/>
    <p:sldLayoutId id="2147483788" r:id="rId8"/>
    <p:sldLayoutId id="2147483796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2654709" y="5097463"/>
            <a:ext cx="3658061" cy="1500187"/>
          </a:xfrm>
        </p:spPr>
        <p:txBody>
          <a:bodyPr anchor="b"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cs-CZ" sz="4400" i="1" dirty="0">
                <a:solidFill>
                  <a:srgbClr val="002060"/>
                </a:solidFill>
                <a:latin typeface="Book Antiqua" pitchFamily="18" charset="0"/>
              </a:rPr>
              <a:t>Jan Obdržálek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cs-CZ" sz="2800" b="1" dirty="0">
                <a:solidFill>
                  <a:srgbClr val="002060"/>
                </a:solidFill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2021-11-29</a:t>
            </a:r>
            <a:endParaRPr lang="cs-CZ" sz="2800" b="1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223620"/>
            <a:ext cx="8376558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 smtClean="0">
                <a:solidFill>
                  <a:srgbClr val="00B050"/>
                </a:solidFill>
                <a:latin typeface="Book Antiqua" pitchFamily="18" charset="0"/>
              </a:rPr>
              <a:t>Výklad STR</a:t>
            </a:r>
            <a:r>
              <a:rPr lang="cs-CZ" sz="4400" dirty="0" smtClean="0">
                <a:latin typeface="Book Antiqua" pitchFamily="18" charset="0"/>
              </a:rPr>
              <a:t/>
            </a:r>
            <a:br>
              <a:rPr lang="cs-CZ" sz="4400" dirty="0" smtClean="0">
                <a:latin typeface="Book Antiqua" pitchFamily="18" charset="0"/>
              </a:rPr>
            </a:br>
            <a:r>
              <a:rPr lang="cs-CZ" sz="4400" dirty="0" smtClean="0">
                <a:latin typeface="Book Antiqua" pitchFamily="18" charset="0"/>
              </a:rPr>
              <a:t>(grafický – Archiv dějin)</a:t>
            </a:r>
            <a:endParaRPr lang="cs-CZ" sz="4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515519" y="3192463"/>
            <a:ext cx="2084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200" dirty="0">
                <a:latin typeface="Book Antiqua" pitchFamily="18" charset="0"/>
              </a:rPr>
              <a:t>U3V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ětiva 31"/>
          <p:cNvSpPr/>
          <p:nvPr/>
        </p:nvSpPr>
        <p:spPr>
          <a:xfrm rot="5400000">
            <a:off x="6317214" y="619526"/>
            <a:ext cx="1488235" cy="4610184"/>
          </a:xfrm>
          <a:prstGeom prst="chord">
            <a:avLst>
              <a:gd name="adj1" fmla="val 5241995"/>
              <a:gd name="adj2" fmla="val 1620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ětiva 29"/>
          <p:cNvSpPr/>
          <p:nvPr/>
        </p:nvSpPr>
        <p:spPr>
          <a:xfrm rot="16200000">
            <a:off x="6307176" y="740896"/>
            <a:ext cx="1488235" cy="4610184"/>
          </a:xfrm>
          <a:prstGeom prst="chord">
            <a:avLst>
              <a:gd name="adj1" fmla="val 5241995"/>
              <a:gd name="adj2" fmla="val 1620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ětiva 26"/>
          <p:cNvSpPr/>
          <p:nvPr/>
        </p:nvSpPr>
        <p:spPr>
          <a:xfrm rot="2974366">
            <a:off x="6455009" y="1474602"/>
            <a:ext cx="1488235" cy="4610184"/>
          </a:xfrm>
          <a:prstGeom prst="chord">
            <a:avLst>
              <a:gd name="adj1" fmla="val 5241995"/>
              <a:gd name="adj2" fmla="val 16200000"/>
            </a:avLst>
          </a:prstGeom>
          <a:gradFill flip="none" rotWithShape="1">
            <a:gsLst>
              <a:gs pos="0">
                <a:srgbClr val="FF9999">
                  <a:shade val="30000"/>
                  <a:satMod val="115000"/>
                </a:srgbClr>
              </a:gs>
              <a:gs pos="50000">
                <a:srgbClr val="FF9999">
                  <a:shade val="67500"/>
                  <a:satMod val="115000"/>
                </a:srgbClr>
              </a:gs>
              <a:gs pos="100000">
                <a:srgbClr val="FF999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ětiva 1"/>
          <p:cNvSpPr/>
          <p:nvPr/>
        </p:nvSpPr>
        <p:spPr>
          <a:xfrm rot="13773478">
            <a:off x="6592808" y="1606924"/>
            <a:ext cx="1488235" cy="4610184"/>
          </a:xfrm>
          <a:prstGeom prst="chord">
            <a:avLst>
              <a:gd name="adj1" fmla="val 5241995"/>
              <a:gd name="adj2" fmla="val 16200000"/>
            </a:avLst>
          </a:prstGeom>
          <a:gradFill flip="none" rotWithShape="1">
            <a:gsLst>
              <a:gs pos="0">
                <a:srgbClr val="FF9999">
                  <a:shade val="30000"/>
                  <a:satMod val="115000"/>
                </a:srgbClr>
              </a:gs>
              <a:gs pos="50000">
                <a:srgbClr val="FF9999">
                  <a:shade val="67500"/>
                  <a:satMod val="115000"/>
                </a:srgbClr>
              </a:gs>
              <a:gs pos="100000">
                <a:srgbClr val="FF999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199163"/>
            <a:ext cx="8745675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Světočáry rov. přím. pohybu či klidu: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přímky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Já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Událost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(bod)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setkání</a:t>
            </a: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co leží </a:t>
            </a:r>
            <a:r>
              <a:rPr lang="cs-CZ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před přítelem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co leží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vzadu za ním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co bylo dřív než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co bude později než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4726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Co archiv ukazuje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10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5486400" y="2151142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6040082" y="2158817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6579514" y="2158817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7133196" y="2166492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7704423" y="2165395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8258105" y="2173070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5282469" y="4914078"/>
            <a:ext cx="3651022" cy="526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5276987" y="4407540"/>
            <a:ext cx="3617033" cy="7345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5230938" y="3947050"/>
            <a:ext cx="3676239" cy="405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5225456" y="3440512"/>
            <a:ext cx="3655407" cy="6139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5212299" y="2980023"/>
            <a:ext cx="3629094" cy="3508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206817" y="2480063"/>
            <a:ext cx="3687203" cy="493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8778897" y="2200480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H="1">
            <a:off x="7144162" y="1828800"/>
            <a:ext cx="6578" cy="363128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V="1">
            <a:off x="5552184" y="2282711"/>
            <a:ext cx="3486561" cy="310501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5328518" y="2697151"/>
            <a:ext cx="3618129" cy="158539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H="1" flipV="1">
            <a:off x="5407458" y="1953790"/>
            <a:ext cx="3545768" cy="305896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ál 22"/>
          <p:cNvSpPr/>
          <p:nvPr/>
        </p:nvSpPr>
        <p:spPr>
          <a:xfrm>
            <a:off x="7078848" y="3921072"/>
            <a:ext cx="123986" cy="100739"/>
          </a:xfrm>
          <a:prstGeom prst="ellipse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8194082" y="2942095"/>
            <a:ext cx="123986" cy="100739"/>
          </a:xfrm>
          <a:prstGeom prst="ellipse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4535570" y="2475768"/>
            <a:ext cx="123986" cy="100739"/>
          </a:xfrm>
          <a:prstGeom prst="ellipse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811099" y="2469166"/>
            <a:ext cx="123986" cy="100739"/>
          </a:xfrm>
          <a:prstGeom prst="ellipse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3538126" y="4095588"/>
            <a:ext cx="123986" cy="100739"/>
          </a:xfrm>
          <a:prstGeom prst="ellipse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719289" y="1697389"/>
            <a:ext cx="199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B050"/>
                </a:solidFill>
                <a:latin typeface="Book Antiqua" panose="02040602050305030304" pitchFamily="18" charset="0"/>
                <a:sym typeface="Wingdings" panose="05000000000000000000" pitchFamily="2" charset="2"/>
              </a:rPr>
              <a:t>Motorka</a:t>
            </a:r>
            <a:endParaRPr lang="cs-CZ" sz="3200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89901" y="1686441"/>
            <a:ext cx="1357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Book Antiqua" panose="02040602050305030304" pitchFamily="18" charset="0"/>
                <a:sym typeface="Wingdings" panose="05000000000000000000" pitchFamily="2" charset="2"/>
              </a:rPr>
              <a:t>Přítel</a:t>
            </a:r>
            <a:endParaRPr lang="cs-CZ" sz="3200" dirty="0">
              <a:latin typeface="Book Antiqua" panose="02040602050305030304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279794" y="1691915"/>
            <a:ext cx="23270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accent1"/>
                </a:solidFill>
                <a:latin typeface="Book Antiqua" panose="02040602050305030304" pitchFamily="18" charset="0"/>
                <a:sym typeface="Wingdings" panose="05000000000000000000" pitchFamily="2" charset="2"/>
              </a:rPr>
              <a:t>Vlaštovka</a:t>
            </a:r>
          </a:p>
          <a:p>
            <a:endParaRPr lang="cs-CZ" dirty="0"/>
          </a:p>
        </p:txBody>
      </p:sp>
      <p:sp>
        <p:nvSpPr>
          <p:cNvPr id="36" name="Ovál 35"/>
          <p:cNvSpPr/>
          <p:nvPr/>
        </p:nvSpPr>
        <p:spPr>
          <a:xfrm>
            <a:off x="4128562" y="4642220"/>
            <a:ext cx="123986" cy="100739"/>
          </a:xfrm>
          <a:prstGeom prst="ellipse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71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"/>
                            </p:stCondLst>
                            <p:childTnLst>
                              <p:par>
                                <p:cTn id="13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 animBg="1"/>
      <p:bldP spid="30" grpId="1" animBg="1"/>
      <p:bldP spid="27" grpId="0" animBg="1"/>
      <p:bldP spid="27" grpId="1" animBg="1"/>
      <p:bldP spid="2" grpId="0" animBg="1"/>
      <p:bldP spid="2" grpId="1" animBg="1"/>
      <p:bldP spid="23" grpId="0" animBg="1"/>
      <p:bldP spid="24" grpId="0" animBg="1"/>
      <p:bldP spid="24" grpId="1" animBg="1"/>
      <p:bldP spid="29" grpId="0" animBg="1"/>
      <p:bldP spid="33" grpId="0" animBg="1"/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6193" y="1204639"/>
            <a:ext cx="8964849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Archiv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snese lineární deformace: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stlačit či roztáhnout</a:t>
            </a: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3588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Co archivu nevadí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11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5486400" y="2151142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6040082" y="2158817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6579514" y="2158817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7133196" y="2166492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7704423" y="2165395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8258105" y="2173070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5282469" y="4914078"/>
            <a:ext cx="3651022" cy="526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5276987" y="4407540"/>
            <a:ext cx="3617033" cy="7345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5230938" y="3947050"/>
            <a:ext cx="3676239" cy="405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5225456" y="3440512"/>
            <a:ext cx="3655407" cy="6139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5212299" y="2980023"/>
            <a:ext cx="3629094" cy="3508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206817" y="2480063"/>
            <a:ext cx="3687203" cy="493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8778897" y="2200480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H="1">
            <a:off x="7144162" y="1828800"/>
            <a:ext cx="6578" cy="363128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V="1">
            <a:off x="5552184" y="2282711"/>
            <a:ext cx="3486561" cy="310501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5328518" y="2697151"/>
            <a:ext cx="3618129" cy="158539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H="1" flipV="1">
            <a:off x="5407458" y="1953790"/>
            <a:ext cx="3545768" cy="305896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6210026" y="2137985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6526885" y="2165396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6836073" y="2119346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7133196" y="2166492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7428128" y="2132503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7712094" y="2127021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V="1">
            <a:off x="6085036" y="4874608"/>
            <a:ext cx="2203769" cy="657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 flipV="1">
            <a:off x="6091614" y="4447010"/>
            <a:ext cx="2065623" cy="2631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6052144" y="3953630"/>
            <a:ext cx="2039309" cy="197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 flipV="1">
            <a:off x="5966624" y="3440512"/>
            <a:ext cx="2197192" cy="1315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5966624" y="2980023"/>
            <a:ext cx="2170878" cy="1973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5992938" y="2545848"/>
            <a:ext cx="2111672" cy="3289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8002642" y="2207059"/>
            <a:ext cx="19735" cy="298660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>
            <a:off x="7144161" y="2052466"/>
            <a:ext cx="1" cy="340762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6190291" y="2368230"/>
            <a:ext cx="1947211" cy="313133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6085036" y="2624794"/>
            <a:ext cx="2124829" cy="16906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 flipH="1" flipV="1">
            <a:off x="6131086" y="1822222"/>
            <a:ext cx="2105092" cy="3420777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ál 1"/>
          <p:cNvSpPr/>
          <p:nvPr/>
        </p:nvSpPr>
        <p:spPr>
          <a:xfrm>
            <a:off x="7059478" y="3921072"/>
            <a:ext cx="123986" cy="100739"/>
          </a:xfrm>
          <a:prstGeom prst="ellipse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8234766" y="2949843"/>
            <a:ext cx="123986" cy="100739"/>
          </a:xfrm>
          <a:prstGeom prst="ellipse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7689742" y="2962759"/>
            <a:ext cx="123986" cy="100739"/>
          </a:xfrm>
          <a:prstGeom prst="ellipse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44" grpId="1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199163"/>
            <a:ext cx="4978565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stlačit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či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roztáhnout</a:t>
            </a: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zkosit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 přímek opět přímky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Měřítko: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 daný okamžik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½ s později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½ m vepředu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358886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Co archivu nevadí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12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10" name="Přímá spojnice 9"/>
          <p:cNvCxnSpPr/>
          <p:nvPr/>
        </p:nvCxnSpPr>
        <p:spPr>
          <a:xfrm flipH="1">
            <a:off x="5891583" y="2394261"/>
            <a:ext cx="1574954" cy="29059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6384373" y="2047818"/>
            <a:ext cx="1856178" cy="327979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>
            <a:off x="6937394" y="2184704"/>
            <a:ext cx="1806899" cy="31976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5218103" y="3689705"/>
            <a:ext cx="3787632" cy="570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5130496" y="3194117"/>
            <a:ext cx="3859876" cy="57846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H="1">
            <a:off x="6247487" y="1938309"/>
            <a:ext cx="2064247" cy="362474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V="1">
            <a:off x="5119757" y="2529106"/>
            <a:ext cx="4024243" cy="28623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4303703" y="2587641"/>
            <a:ext cx="4840297" cy="238954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H="1" flipV="1">
            <a:off x="6135693" y="1647165"/>
            <a:ext cx="2783814" cy="3702349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ál 22"/>
          <p:cNvSpPr/>
          <p:nvPr/>
        </p:nvSpPr>
        <p:spPr>
          <a:xfrm>
            <a:off x="7078848" y="3921072"/>
            <a:ext cx="123986" cy="100739"/>
          </a:xfrm>
          <a:prstGeom prst="ellipse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8845660" y="2662848"/>
            <a:ext cx="123986" cy="100739"/>
          </a:xfrm>
          <a:prstGeom prst="ellipse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8" name="Přímá spojnice 37"/>
          <p:cNvCxnSpPr/>
          <p:nvPr/>
        </p:nvCxnSpPr>
        <p:spPr>
          <a:xfrm flipH="1">
            <a:off x="7505930" y="2266836"/>
            <a:ext cx="1638070" cy="307629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H="1">
            <a:off x="8070812" y="3308851"/>
            <a:ext cx="1073189" cy="205161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H="1">
            <a:off x="5354078" y="2350647"/>
            <a:ext cx="1571919" cy="292129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4949806" y="2328746"/>
            <a:ext cx="1434125" cy="261010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 flipV="1">
            <a:off x="5189813" y="2689462"/>
            <a:ext cx="3859876" cy="57846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V="1">
            <a:off x="5200764" y="2245952"/>
            <a:ext cx="3859876" cy="57846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4248949" y="4178786"/>
            <a:ext cx="4729560" cy="72721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5052927" y="4666101"/>
            <a:ext cx="3859876" cy="57846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ál 57"/>
          <p:cNvSpPr/>
          <p:nvPr/>
        </p:nvSpPr>
        <p:spPr>
          <a:xfrm>
            <a:off x="6194087" y="4512849"/>
            <a:ext cx="171559" cy="1481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6626108" y="4239126"/>
            <a:ext cx="123986" cy="100739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3145213" y="4110067"/>
            <a:ext cx="123986" cy="100739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4117375" y="3549523"/>
            <a:ext cx="171559" cy="1481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380777" y="3552411"/>
            <a:ext cx="171559" cy="1481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4480462" y="4779338"/>
            <a:ext cx="171559" cy="1481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3406064" y="4109063"/>
            <a:ext cx="123986" cy="100739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5130500" y="4475006"/>
            <a:ext cx="123986" cy="100739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3855107" y="3551573"/>
            <a:ext cx="171559" cy="1481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Ovál 77"/>
          <p:cNvSpPr/>
          <p:nvPr/>
        </p:nvSpPr>
        <p:spPr>
          <a:xfrm>
            <a:off x="6766168" y="4435052"/>
            <a:ext cx="171559" cy="1481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Ovál 78"/>
          <p:cNvSpPr/>
          <p:nvPr/>
        </p:nvSpPr>
        <p:spPr>
          <a:xfrm>
            <a:off x="2880395" y="4098020"/>
            <a:ext cx="123986" cy="10073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Ovál 79"/>
          <p:cNvSpPr/>
          <p:nvPr/>
        </p:nvSpPr>
        <p:spPr>
          <a:xfrm>
            <a:off x="6942340" y="4177533"/>
            <a:ext cx="123986" cy="10073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316" name="Rovnoramenný trojúhelník 13315"/>
          <p:cNvSpPr/>
          <p:nvPr/>
        </p:nvSpPr>
        <p:spPr>
          <a:xfrm>
            <a:off x="3255379" y="4647236"/>
            <a:ext cx="115747" cy="98384"/>
          </a:xfrm>
          <a:prstGeom prst="triangl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Rovnoramenný trojúhelník 82"/>
          <p:cNvSpPr/>
          <p:nvPr/>
        </p:nvSpPr>
        <p:spPr>
          <a:xfrm>
            <a:off x="7126146" y="4388735"/>
            <a:ext cx="115747" cy="98384"/>
          </a:xfrm>
          <a:prstGeom prst="triangl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Rovnoramenný trojúhelník 83"/>
          <p:cNvSpPr/>
          <p:nvPr/>
        </p:nvSpPr>
        <p:spPr>
          <a:xfrm>
            <a:off x="3509057" y="4646270"/>
            <a:ext cx="115747" cy="98384"/>
          </a:xfrm>
          <a:prstGeom prst="triangl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Rovnoramenný trojúhelník 84"/>
          <p:cNvSpPr/>
          <p:nvPr/>
        </p:nvSpPr>
        <p:spPr>
          <a:xfrm>
            <a:off x="6497255" y="4489049"/>
            <a:ext cx="115747" cy="98384"/>
          </a:xfrm>
          <a:prstGeom prst="triangl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Rovnoramenný trojúhelník 85"/>
          <p:cNvSpPr/>
          <p:nvPr/>
        </p:nvSpPr>
        <p:spPr>
          <a:xfrm>
            <a:off x="3785885" y="4648199"/>
            <a:ext cx="115747" cy="98384"/>
          </a:xfrm>
          <a:prstGeom prst="triangl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Rovnoramenný trojúhelník 86"/>
          <p:cNvSpPr/>
          <p:nvPr/>
        </p:nvSpPr>
        <p:spPr>
          <a:xfrm>
            <a:off x="4823748" y="4739832"/>
            <a:ext cx="115747" cy="98384"/>
          </a:xfrm>
          <a:prstGeom prst="triangl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149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6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1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2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6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8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6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8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8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6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3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6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9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2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58" grpId="0" animBg="1"/>
      <p:bldP spid="59" grpId="0" animBg="1"/>
      <p:bldP spid="61" grpId="0" animBg="1"/>
      <p:bldP spid="63" grpId="0" animBg="1"/>
      <p:bldP spid="68" grpId="0" animBg="1"/>
      <p:bldP spid="70" grpId="0" animBg="1"/>
      <p:bldP spid="71" grpId="0" animBg="1"/>
      <p:bldP spid="72" grpId="0" animBg="1"/>
      <p:bldP spid="76" grpId="0" animBg="1"/>
      <p:bldP spid="78" grpId="0" animBg="1"/>
      <p:bldP spid="79" grpId="0" animBg="1"/>
      <p:bldP spid="80" grpId="0" animBg="1"/>
      <p:bldP spid="13316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946" y="1334897"/>
            <a:ext cx="8993448" cy="4392804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 smtClean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„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Archiv dějin“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je stejný, ale jinak ho čteme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sz="9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/>
            </a:r>
            <a:br>
              <a:rPr lang="cs-CZ" sz="9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sz="26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(jednotky na osách označeny čárkami podle soustav </a:t>
            </a:r>
            <a:r>
              <a:rPr lang="cs-CZ" sz="2600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sz="26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</a:t>
            </a:r>
            <a:r>
              <a:rPr lang="cs-CZ" sz="2600" i="1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S‘</a:t>
            </a:r>
            <a:r>
              <a:rPr lang="cs-CZ" sz="26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</a:t>
            </a:r>
            <a:r>
              <a:rPr lang="cs-CZ" sz="2600" i="1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S“</a:t>
            </a:r>
            <a:r>
              <a:rPr lang="cs-CZ" sz="26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Newton,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Einstein: podél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světočáry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b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Newton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pro všechny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stejná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/>
            </a:r>
            <a:b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(podle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téže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přímky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pro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a </a:t>
            </a:r>
            <a:r>
              <a:rPr lang="cs-CZ" i="1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  <a:r>
              <a:rPr lang="cs-CZ" sz="13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/>
            </a:r>
            <a:br>
              <a:rPr lang="cs-CZ" sz="13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endParaRPr lang="cs-CZ" sz="1300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13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/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&gt; 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Symbol" panose="05050102010706020507" pitchFamily="18" charset="2"/>
              </a:rPr>
              <a:t>x‘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/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Symbol" panose="05050102010706020507" pitchFamily="18" charset="2"/>
              </a:rPr>
              <a:t>t‘</a:t>
            </a:r>
            <a:endParaRPr lang="cs-CZ" i="1" dirty="0">
              <a:solidFill>
                <a:srgbClr val="C0000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Einstein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tak, aby bylo </a:t>
            </a:r>
            <a:r>
              <a:rPr lang="cs-CZ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sym typeface="Wingdings" panose="05000000000000000000" pitchFamily="2" charset="2"/>
              </a:rPr>
              <a:t>c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stejné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x“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t“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(podle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různých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přímek pro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a 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S“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  <a:r>
              <a:rPr lang="cs-CZ" sz="13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/>
            </a:r>
            <a:br>
              <a:rPr lang="cs-CZ" sz="13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endParaRPr lang="cs-CZ" sz="1300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/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= 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Symbol" panose="05050102010706020507" pitchFamily="18" charset="2"/>
              </a:rPr>
              <a:t>x“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/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Symbol" panose="05050102010706020507" pitchFamily="18" charset="2"/>
              </a:rPr>
              <a:t>t“</a:t>
            </a:r>
            <a:endParaRPr lang="cs-CZ" i="1" dirty="0">
              <a:solidFill>
                <a:srgbClr val="C0000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b="1" i="1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71577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Archiv: nové čtení vše vysvětlí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13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V="1">
            <a:off x="7217009" y="2232302"/>
            <a:ext cx="417310" cy="18656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7191439" y="2189344"/>
            <a:ext cx="25570" cy="192596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7204735" y="4067238"/>
            <a:ext cx="1675378" cy="18411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7171824" y="3815366"/>
            <a:ext cx="1660937" cy="269261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7171824" y="4072854"/>
            <a:ext cx="1675962" cy="18124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7209012" y="2514600"/>
            <a:ext cx="1480738" cy="1581028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7204765" y="2723843"/>
            <a:ext cx="1313106" cy="20461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V="1">
            <a:off x="7540487" y="2722589"/>
            <a:ext cx="977099" cy="30550"/>
          </a:xfrm>
          <a:prstGeom prst="line">
            <a:avLst/>
          </a:prstGeom>
          <a:ln w="31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V="1">
            <a:off x="8472557" y="2703965"/>
            <a:ext cx="21019" cy="1378809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8194261" y="2702712"/>
            <a:ext cx="307864" cy="1375645"/>
          </a:xfrm>
          <a:prstGeom prst="line">
            <a:avLst/>
          </a:prstGeom>
          <a:ln w="31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ál 28"/>
          <p:cNvSpPr/>
          <p:nvPr/>
        </p:nvSpPr>
        <p:spPr>
          <a:xfrm>
            <a:off x="8479057" y="2703172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6" name="Přímá spojnice 35"/>
          <p:cNvCxnSpPr/>
          <p:nvPr/>
        </p:nvCxnSpPr>
        <p:spPr>
          <a:xfrm flipV="1">
            <a:off x="7522818" y="2729215"/>
            <a:ext cx="996977" cy="200620"/>
          </a:xfrm>
          <a:prstGeom prst="line">
            <a:avLst/>
          </a:prstGeom>
          <a:ln w="31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6975061" y="2439506"/>
            <a:ext cx="26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7282071" y="2428462"/>
            <a:ext cx="37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t‘</a:t>
            </a:r>
            <a:endParaRPr lang="cs-CZ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7173845" y="2717802"/>
            <a:ext cx="39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t“</a:t>
            </a:r>
            <a:endParaRPr lang="cs-CZ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7938054" y="4047436"/>
            <a:ext cx="37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x‘</a:t>
            </a:r>
            <a:endParaRPr lang="cs-CZ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8289236" y="4040810"/>
            <a:ext cx="37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  <a:endParaRPr lang="cs-CZ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8010112" y="3624471"/>
            <a:ext cx="51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x“</a:t>
            </a:r>
            <a:endParaRPr lang="cs-CZ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44" name="Přímá spojnice 43"/>
          <p:cNvCxnSpPr/>
          <p:nvPr/>
        </p:nvCxnSpPr>
        <p:spPr>
          <a:xfrm>
            <a:off x="7142119" y="2407002"/>
            <a:ext cx="12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7525830" y="2387725"/>
            <a:ext cx="130915" cy="374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7564382" y="2240144"/>
            <a:ext cx="130915" cy="374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/>
          <p:cNvSpPr txBox="1"/>
          <p:nvPr/>
        </p:nvSpPr>
        <p:spPr>
          <a:xfrm>
            <a:off x="6923055" y="2289614"/>
            <a:ext cx="173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1</a:t>
            </a:r>
            <a:endParaRPr lang="cs-CZ" sz="12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53" name="TextovéPole 52"/>
          <p:cNvSpPr txBox="1"/>
          <p:nvPr/>
        </p:nvSpPr>
        <p:spPr>
          <a:xfrm rot="940828">
            <a:off x="7348328" y="2245038"/>
            <a:ext cx="366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1‘</a:t>
            </a:r>
            <a:endParaRPr lang="cs-CZ" sz="12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4" name="TextovéPole 53"/>
          <p:cNvSpPr txBox="1"/>
          <p:nvPr/>
        </p:nvSpPr>
        <p:spPr>
          <a:xfrm rot="725765">
            <a:off x="7370015" y="2075171"/>
            <a:ext cx="377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1“</a:t>
            </a:r>
            <a:endParaRPr lang="cs-CZ" sz="12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55" name="Přímá spojnice 54"/>
          <p:cNvCxnSpPr/>
          <p:nvPr/>
        </p:nvCxnSpPr>
        <p:spPr>
          <a:xfrm flipV="1">
            <a:off x="8691419" y="4017216"/>
            <a:ext cx="2610" cy="1161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H="1" flipV="1">
            <a:off x="8717660" y="3779992"/>
            <a:ext cx="21486" cy="1222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ovéPole 58"/>
          <p:cNvSpPr txBox="1"/>
          <p:nvPr/>
        </p:nvSpPr>
        <p:spPr>
          <a:xfrm>
            <a:off x="8484404" y="4075043"/>
            <a:ext cx="574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1</a:t>
            </a:r>
            <a:r>
              <a:rPr lang="cs-CZ" sz="1200" dirty="0" smtClean="0">
                <a:latin typeface="Book Antiqua" panose="02040602050305030304" pitchFamily="18" charset="0"/>
              </a:rPr>
              <a:t>=</a:t>
            </a:r>
            <a:r>
              <a:rPr lang="cs-CZ" sz="12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1‘</a:t>
            </a:r>
            <a:endParaRPr lang="cs-CZ" sz="12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1" name="TextovéPole 60"/>
          <p:cNvSpPr txBox="1"/>
          <p:nvPr/>
        </p:nvSpPr>
        <p:spPr>
          <a:xfrm rot="20997261">
            <a:off x="8573319" y="3526796"/>
            <a:ext cx="574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1“</a:t>
            </a:r>
            <a:endParaRPr lang="cs-CZ" sz="12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0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5073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„Lidské míry“: světlo těsně u „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</a:t>
            </a:r>
            <a:r>
              <a:rPr lang="cs-CZ" sz="2000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E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Ď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Něco lepšího?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14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057262" y="4771974"/>
            <a:ext cx="5245100" cy="1270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1970115" y="3159334"/>
            <a:ext cx="5276850" cy="1270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70835" y="3482071"/>
            <a:ext cx="5264150" cy="1905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33217" y="5089284"/>
            <a:ext cx="5302250" cy="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2003179" y="4464563"/>
            <a:ext cx="5232400" cy="1270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="" xmlns:a16="http://schemas.microsoft.com/office/drawing/2014/main" id="{2919D990-1722-455D-9540-180CDD672DB1}"/>
              </a:ext>
            </a:extLst>
          </p:cNvPr>
          <p:cNvCxnSpPr>
            <a:cxnSpLocks/>
          </p:cNvCxnSpPr>
          <p:nvPr/>
        </p:nvCxnSpPr>
        <p:spPr>
          <a:xfrm flipV="1">
            <a:off x="2005781" y="3687097"/>
            <a:ext cx="5272548" cy="943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="" xmlns:a16="http://schemas.microsoft.com/office/drawing/2014/main" id="{0AB18A35-2823-4109-926B-B31840002125}"/>
              </a:ext>
            </a:extLst>
          </p:cNvPr>
          <p:cNvCxnSpPr>
            <a:cxnSpLocks/>
          </p:cNvCxnSpPr>
          <p:nvPr/>
        </p:nvCxnSpPr>
        <p:spPr>
          <a:xfrm flipH="1" flipV="1">
            <a:off x="2013156" y="3664975"/>
            <a:ext cx="5287296" cy="899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="" xmlns:a16="http://schemas.microsoft.com/office/drawing/2014/main" id="{473B8FBB-9C04-441C-8F45-620D1A2EB151}"/>
              </a:ext>
            </a:extLst>
          </p:cNvPr>
          <p:cNvSpPr txBox="1"/>
          <p:nvPr/>
        </p:nvSpPr>
        <p:spPr>
          <a:xfrm>
            <a:off x="4572000" y="3569109"/>
            <a:ext cx="64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u="sng" dirty="0"/>
              <a:t>1 s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="" xmlns:a16="http://schemas.microsoft.com/office/drawing/2014/main" id="{69D4E640-2BF1-4AE0-8B20-C8F7F270FF67}"/>
              </a:ext>
            </a:extLst>
          </p:cNvPr>
          <p:cNvSpPr txBox="1"/>
          <p:nvPr/>
        </p:nvSpPr>
        <p:spPr>
          <a:xfrm>
            <a:off x="6600144" y="3940577"/>
            <a:ext cx="1305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|</a:t>
            </a:r>
          </a:p>
          <a:p>
            <a:r>
              <a:rPr lang="cs-CZ" sz="1400" dirty="0"/>
              <a:t>300 000  km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="" xmlns:a16="http://schemas.microsoft.com/office/drawing/2014/main" id="{77E9CA0E-F62E-4691-82D0-F2A345FF7853}"/>
              </a:ext>
            </a:extLst>
          </p:cNvPr>
          <p:cNvSpPr txBox="1"/>
          <p:nvPr/>
        </p:nvSpPr>
        <p:spPr>
          <a:xfrm>
            <a:off x="4975123" y="3898311"/>
            <a:ext cx="70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|</a:t>
            </a:r>
          </a:p>
          <a:p>
            <a:r>
              <a:rPr lang="cs-CZ" sz="1400" dirty="0"/>
              <a:t>1 km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="" xmlns:a16="http://schemas.microsoft.com/office/drawing/2014/main" id="{E77B3F15-482B-4982-BBCB-9ADE6AAEC48E}"/>
              </a:ext>
            </a:extLst>
          </p:cNvPr>
          <p:cNvSpPr txBox="1"/>
          <p:nvPr/>
        </p:nvSpPr>
        <p:spPr>
          <a:xfrm>
            <a:off x="4557132" y="4118517"/>
            <a:ext cx="460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0</a:t>
            </a:r>
          </a:p>
        </p:txBody>
      </p:sp>
      <p:cxnSp>
        <p:nvCxnSpPr>
          <p:cNvPr id="50" name="Přímá spojnice se šipkou 49">
            <a:extLst>
              <a:ext uri="{FF2B5EF4-FFF2-40B4-BE49-F238E27FC236}">
                <a16:creationId xmlns="" xmlns:a16="http://schemas.microsoft.com/office/drawing/2014/main" id="{455CE4DD-5FA8-4CD6-A7FD-556E8D3FC078}"/>
              </a:ext>
            </a:extLst>
          </p:cNvPr>
          <p:cNvCxnSpPr/>
          <p:nvPr/>
        </p:nvCxnSpPr>
        <p:spPr>
          <a:xfrm>
            <a:off x="2022088" y="4133386"/>
            <a:ext cx="5783766" cy="0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="" xmlns:a16="http://schemas.microsoft.com/office/drawing/2014/main" id="{058B934B-2B79-4AD0-BDFA-B30071204DC5}"/>
              </a:ext>
            </a:extLst>
          </p:cNvPr>
          <p:cNvSpPr txBox="1"/>
          <p:nvPr/>
        </p:nvSpPr>
        <p:spPr>
          <a:xfrm>
            <a:off x="327101" y="1293543"/>
            <a:ext cx="848236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Měřítko pro </a:t>
            </a:r>
            <a:r>
              <a:rPr lang="cs-CZ" sz="32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čas i délku</a:t>
            </a: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 </a:t>
            </a:r>
            <a:r>
              <a:rPr lang="cs-CZ" sz="3200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→ T = </a:t>
            </a:r>
            <a:r>
              <a:rPr lang="cs-CZ" sz="3200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ct</a:t>
            </a:r>
            <a:endParaRPr lang="cs-CZ" sz="3200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světelná rychlost = 1 </a:t>
            </a:r>
            <a:b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asi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jako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rok a </a:t>
            </a:r>
            <a:r>
              <a:rPr lang="en-US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rok)</a:t>
            </a:r>
          </a:p>
          <a:p>
            <a:endParaRPr lang="cs-CZ" dirty="0"/>
          </a:p>
        </p:txBody>
      </p:sp>
      <p:sp>
        <p:nvSpPr>
          <p:cNvPr id="53" name="TextovéPole 52">
            <a:extLst>
              <a:ext uri="{FF2B5EF4-FFF2-40B4-BE49-F238E27FC236}">
                <a16:creationId xmlns="" xmlns:a16="http://schemas.microsoft.com/office/drawing/2014/main" id="{1AD8DBF1-E38E-4FAD-B453-0F6AEF08859A}"/>
              </a:ext>
            </a:extLst>
          </p:cNvPr>
          <p:cNvSpPr txBox="1"/>
          <p:nvPr/>
        </p:nvSpPr>
        <p:spPr>
          <a:xfrm>
            <a:off x="4705815" y="2527611"/>
            <a:ext cx="267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4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5691" y="6192982"/>
            <a:ext cx="827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krátký záblesk světla zleva i zprava, setkají se v počátku („světelný </a:t>
            </a:r>
            <a:r>
              <a:rPr lang="cs-CZ" b="1" i="1" dirty="0" err="1" smtClean="0"/>
              <a:t>dvojkužel</a:t>
            </a:r>
            <a:r>
              <a:rPr lang="cs-CZ" dirty="0" smtClean="0"/>
              <a:t>“)</a:t>
            </a:r>
            <a:endParaRPr lang="cs-CZ" dirty="0"/>
          </a:p>
        </p:txBody>
      </p:sp>
      <p:cxnSp>
        <p:nvCxnSpPr>
          <p:cNvPr id="43" name="Přímá spojnice se šipkou 42">
            <a:extLst>
              <a:ext uri="{FF2B5EF4-FFF2-40B4-BE49-F238E27FC236}">
                <a16:creationId xmlns="" xmlns:a16="http://schemas.microsoft.com/office/drawing/2014/main" id="{2919D990-1722-455D-9540-180CDD672DB1}"/>
              </a:ext>
            </a:extLst>
          </p:cNvPr>
          <p:cNvCxnSpPr>
            <a:cxnSpLocks/>
          </p:cNvCxnSpPr>
          <p:nvPr/>
        </p:nvCxnSpPr>
        <p:spPr>
          <a:xfrm flipV="1">
            <a:off x="1901871" y="6560127"/>
            <a:ext cx="1388583" cy="174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="" xmlns:a16="http://schemas.microsoft.com/office/drawing/2014/main" id="{0AB18A35-2823-4109-926B-B31840002125}"/>
              </a:ext>
            </a:extLst>
          </p:cNvPr>
          <p:cNvCxnSpPr>
            <a:cxnSpLocks/>
          </p:cNvCxnSpPr>
          <p:nvPr/>
        </p:nvCxnSpPr>
        <p:spPr>
          <a:xfrm flipH="1" flipV="1">
            <a:off x="3476902" y="6569241"/>
            <a:ext cx="1447496" cy="11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7215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62 L -0.03403 0.0002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7448 -0.00023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18" grpId="0" build="allAtOnce"/>
      <p:bldP spid="31" grpId="0" uiExpand="1"/>
      <p:bldP spid="47" grpId="1" uiExpand="1"/>
      <p:bldP spid="47" grpId="2"/>
      <p:bldP spid="68" grpId="1" uiExpand="1"/>
      <p:bldP spid="68" grpId="2"/>
      <p:bldP spid="68" grpId="3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Stejné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měřítko pro 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čas i délku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→ T =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ct</a:t>
            </a:r>
            <a:endParaRPr lang="cs-CZ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světelná rychlost = 1 (rok a světelný rok)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04537" y="5398475"/>
            <a:ext cx="5302250" cy="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988901" y="4771974"/>
            <a:ext cx="5245100" cy="1270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26590" y="3482071"/>
            <a:ext cx="5264150" cy="1905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1981941" y="5089284"/>
            <a:ext cx="5302250" cy="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2011725" y="4464563"/>
            <a:ext cx="5232400" cy="12700"/>
          </a:xfrm>
          <a:prstGeom prst="line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75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 dané rychlosti přítele se mění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měřítko + + +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současnost - - - -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(symetricky kolem světla)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803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opravdové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984093" y="6124618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22278" y="5498117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870745" y="4530097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09493" y="3885477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062515" y="4852834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854870" y="4208214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46957" y="5815427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845999" y="5190706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698082" y="3530384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17502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164879" y="3304959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257818" y="3401869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337752" y="349521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657172" y="3495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976401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296651" y="348653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16071" y="3486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779263" y="356555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099513" y="353038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18933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738162" y="355686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058412" y="352170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377832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3928780" y="3304959"/>
            <a:ext cx="1566582" cy="3105885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4840939" y="4439772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5035838" y="404673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5228270" y="36448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4043047" y="60340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4234815" y="563168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>
            <a:off x="4430378" y="523917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>
            <a:cxnSpLocks/>
          </p:cNvCxnSpPr>
          <p:nvPr/>
        </p:nvCxnSpPr>
        <p:spPr>
          <a:xfrm>
            <a:off x="1865971" y="4839629"/>
            <a:ext cx="5791200" cy="1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5070772" y="458314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>
            <a:off x="5465395" y="4381768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5870038" y="4197376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>
            <a:off x="6264661" y="399600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3078883" y="558443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3473506" y="5383063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878149" y="5198671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4272772" y="499729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647918" y="454279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647918" y="4221612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647918" y="389817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43558" y="5202098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34173" y="5508483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34173" y="5809946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>
            <a:extLst>
              <a:ext uri="{FF2B5EF4-FFF2-40B4-BE49-F238E27FC236}">
                <a16:creationId xmlns="" xmlns:a16="http://schemas.microsoft.com/office/drawing/2014/main" id="{BECDFE9C-2452-4E99-AA50-6D0ED9B29D7D}"/>
              </a:ext>
            </a:extLst>
          </p:cNvPr>
          <p:cNvCxnSpPr>
            <a:cxnSpLocks/>
          </p:cNvCxnSpPr>
          <p:nvPr/>
        </p:nvCxnSpPr>
        <p:spPr>
          <a:xfrm flipV="1">
            <a:off x="2267415" y="3776546"/>
            <a:ext cx="4646341" cy="2282283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370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6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8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7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6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8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2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4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6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8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Přímá spojnice se šipkou 58"/>
          <p:cNvCxnSpPr/>
          <p:nvPr/>
        </p:nvCxnSpPr>
        <p:spPr>
          <a:xfrm flipV="1">
            <a:off x="4429833" y="3793050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dvojkužel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rgbClr val="FFFF00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X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; vůči počátku:</a:t>
            </a: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budoucnost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(tady)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minulost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(tady)</a:t>
            </a:r>
            <a:endParaRPr lang="cs-CZ" b="1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relativní přítomnost </a:t>
            </a:r>
            <a:r>
              <a:rPr lang="cs-CZ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(teď)</a:t>
            </a:r>
            <a:endParaRPr lang="cs-CZ" b="1" dirty="0">
              <a:solidFill>
                <a:srgbClr val="00B05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5775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názvy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17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715844" y="6387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854029" y="5760783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602496" y="47927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1741244" y="4148143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1794266" y="5115500"/>
            <a:ext cx="5283200" cy="1905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586621" y="4470880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1778708" y="6078093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584447" y="546137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4749253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896630" y="3567625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2989569" y="3664535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069503" y="375788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388923" y="375788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708152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028402" y="3749199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347822" y="3749199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511014" y="3828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2831264" y="379305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150684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469913" y="3819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3782478" y="377668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109583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333834" y="3540125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6865501" y="5081483"/>
            <a:ext cx="57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6" name="Oblouk 5"/>
          <p:cNvSpPr/>
          <p:nvPr/>
        </p:nvSpPr>
        <p:spPr>
          <a:xfrm rot="18871029">
            <a:off x="3758951" y="4383592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louk 46"/>
          <p:cNvSpPr/>
          <p:nvPr/>
        </p:nvSpPr>
        <p:spPr>
          <a:xfrm rot="8073660">
            <a:off x="3724543" y="4414133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louk 47"/>
          <p:cNvSpPr/>
          <p:nvPr/>
        </p:nvSpPr>
        <p:spPr>
          <a:xfrm rot="2681253">
            <a:off x="3732802" y="4407802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louk 48"/>
          <p:cNvSpPr/>
          <p:nvPr/>
        </p:nvSpPr>
        <p:spPr>
          <a:xfrm rot="13499282">
            <a:off x="3717870" y="4381805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920413" y="429064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>
            <a:stCxn id="6" idx="1"/>
          </p:cNvCxnSpPr>
          <p:nvPr/>
        </p:nvCxnSpPr>
        <p:spPr>
          <a:xfrm flipV="1">
            <a:off x="4467562" y="3868715"/>
            <a:ext cx="771117" cy="1247565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ál 53"/>
          <p:cNvSpPr/>
          <p:nvPr/>
        </p:nvSpPr>
        <p:spPr>
          <a:xfrm>
            <a:off x="4611509" y="609237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5" name="Přímá spojnice 54"/>
          <p:cNvCxnSpPr/>
          <p:nvPr/>
        </p:nvCxnSpPr>
        <p:spPr>
          <a:xfrm flipH="1" flipV="1">
            <a:off x="4208270" y="3856036"/>
            <a:ext cx="434307" cy="2265909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ál 60"/>
          <p:cNvSpPr/>
          <p:nvPr/>
        </p:nvSpPr>
        <p:spPr>
          <a:xfrm>
            <a:off x="5860382" y="535269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2" name="Přímá spojnice 61"/>
          <p:cNvCxnSpPr/>
          <p:nvPr/>
        </p:nvCxnSpPr>
        <p:spPr>
          <a:xfrm flipH="1" flipV="1">
            <a:off x="3225801" y="4919367"/>
            <a:ext cx="2924932" cy="504501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aoblený obdélníkový bublinový popisek 19"/>
          <p:cNvSpPr/>
          <p:nvPr/>
        </p:nvSpPr>
        <p:spPr>
          <a:xfrm>
            <a:off x="3150684" y="3501214"/>
            <a:ext cx="2528741" cy="244728"/>
          </a:xfrm>
          <a:prstGeom prst="wedgeRoundRectCallout">
            <a:avLst>
              <a:gd name="adj1" fmla="val -20833"/>
              <a:gd name="adj2" fmla="val 494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budoucnost</a:t>
            </a:r>
          </a:p>
        </p:txBody>
      </p:sp>
      <p:sp>
        <p:nvSpPr>
          <p:cNvPr id="65" name="Zaoblený obdélníkový bublinový popisek 64"/>
          <p:cNvSpPr/>
          <p:nvPr/>
        </p:nvSpPr>
        <p:spPr>
          <a:xfrm>
            <a:off x="3181953" y="6403100"/>
            <a:ext cx="2528741" cy="244728"/>
          </a:xfrm>
          <a:prstGeom prst="wedgeRoundRectCallout">
            <a:avLst>
              <a:gd name="adj1" fmla="val -20202"/>
              <a:gd name="adj2" fmla="val 386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minulost</a:t>
            </a:r>
          </a:p>
        </p:txBody>
      </p:sp>
      <p:sp>
        <p:nvSpPr>
          <p:cNvPr id="66" name="Zaoblený obdélníkový bublinový popisek 65"/>
          <p:cNvSpPr/>
          <p:nvPr/>
        </p:nvSpPr>
        <p:spPr>
          <a:xfrm>
            <a:off x="5298079" y="4446277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67" name="Zaoblený obdélníkový bublinový popisek 66"/>
          <p:cNvSpPr/>
          <p:nvPr/>
        </p:nvSpPr>
        <p:spPr>
          <a:xfrm>
            <a:off x="1768580" y="4510319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5170423" y="3917540"/>
            <a:ext cx="211059" cy="181385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69" name="Zaoblený obdélníkový bublinový popisek 68"/>
          <p:cNvSpPr/>
          <p:nvPr/>
        </p:nvSpPr>
        <p:spPr>
          <a:xfrm>
            <a:off x="4044587" y="4545917"/>
            <a:ext cx="354750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t‘</a:t>
            </a:r>
          </a:p>
        </p:txBody>
      </p:sp>
      <p:sp>
        <p:nvSpPr>
          <p:cNvPr id="83" name="Zaoblený obdélníkový bublinový popisek 82"/>
          <p:cNvSpPr/>
          <p:nvPr/>
        </p:nvSpPr>
        <p:spPr>
          <a:xfrm rot="910051">
            <a:off x="5935585" y="5158438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x“</a:t>
            </a:r>
          </a:p>
        </p:txBody>
      </p:sp>
      <p:cxnSp>
        <p:nvCxnSpPr>
          <p:cNvPr id="84" name="Přímá spojnice 83"/>
          <p:cNvCxnSpPr/>
          <p:nvPr/>
        </p:nvCxnSpPr>
        <p:spPr>
          <a:xfrm flipH="1" flipV="1">
            <a:off x="4081862" y="3767363"/>
            <a:ext cx="647462" cy="2427524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aoblený obdélníkový bublinový popisek 84"/>
          <p:cNvSpPr/>
          <p:nvPr/>
        </p:nvSpPr>
        <p:spPr>
          <a:xfrm>
            <a:off x="4106520" y="4165104"/>
            <a:ext cx="437122" cy="198683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t“</a:t>
            </a:r>
            <a:endParaRPr lang="cs-CZ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8" name="Přímá spojnice 87"/>
          <p:cNvCxnSpPr/>
          <p:nvPr/>
        </p:nvCxnSpPr>
        <p:spPr>
          <a:xfrm flipH="1">
            <a:off x="4440870" y="4322879"/>
            <a:ext cx="1247354" cy="837433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aoblený obdélníkový bublinový popisek 88"/>
          <p:cNvSpPr/>
          <p:nvPr/>
        </p:nvSpPr>
        <p:spPr>
          <a:xfrm>
            <a:off x="5323429" y="4113544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90" name="Přímá spojnice 89"/>
          <p:cNvCxnSpPr/>
          <p:nvPr/>
        </p:nvCxnSpPr>
        <p:spPr>
          <a:xfrm flipH="1" flipV="1">
            <a:off x="3189995" y="4698594"/>
            <a:ext cx="2117542" cy="732168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aoblený obdélníkový bublinový popisek 91"/>
          <p:cNvSpPr/>
          <p:nvPr/>
        </p:nvSpPr>
        <p:spPr>
          <a:xfrm>
            <a:off x="4937837" y="5140911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x‘</a:t>
            </a:r>
          </a:p>
        </p:txBody>
      </p:sp>
      <p:sp>
        <p:nvSpPr>
          <p:cNvPr id="10" name="Oblouk 9"/>
          <p:cNvSpPr/>
          <p:nvPr/>
        </p:nvSpPr>
        <p:spPr>
          <a:xfrm rot="1248367">
            <a:off x="3862041" y="4387289"/>
            <a:ext cx="1288977" cy="1494305"/>
          </a:xfrm>
          <a:prstGeom prst="arc">
            <a:avLst>
              <a:gd name="adj1" fmla="val 16587831"/>
              <a:gd name="adj2" fmla="val 1740494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7" name="Oblouk 86"/>
          <p:cNvSpPr/>
          <p:nvPr/>
        </p:nvSpPr>
        <p:spPr>
          <a:xfrm rot="2175049">
            <a:off x="3883523" y="4386949"/>
            <a:ext cx="1288977" cy="1522055"/>
          </a:xfrm>
          <a:prstGeom prst="arc">
            <a:avLst>
              <a:gd name="adj1" fmla="val 16382724"/>
              <a:gd name="adj2" fmla="val 1719267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818075" y="1290970"/>
            <a:ext cx="728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ahnschrift Light" panose="020B0502040204020203" pitchFamily="34" charset="0"/>
              </a:rPr>
              <a:t>X</a:t>
            </a:r>
            <a:endParaRPr lang="cs-CZ" sz="3200" dirty="0">
              <a:latin typeface="Book Antiqu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55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7" grpId="0" animBg="1"/>
      <p:bldP spid="47" grpId="1" animBg="1"/>
      <p:bldP spid="48" grpId="0" animBg="1"/>
      <p:bldP spid="48" grpId="3" animBg="1"/>
      <p:bldP spid="49" grpId="0" animBg="1"/>
      <p:bldP spid="49" grpId="3" animBg="1"/>
      <p:bldP spid="9" grpId="0" animBg="1"/>
      <p:bldP spid="9" grpId="1" animBg="1"/>
      <p:bldP spid="54" grpId="0" animBg="1"/>
      <p:bldP spid="54" grpId="1" animBg="1"/>
      <p:bldP spid="61" grpId="0" animBg="1"/>
      <p:bldP spid="61" grpId="1" animBg="1"/>
      <p:bldP spid="20" grpId="0" animBg="1"/>
      <p:bldP spid="65" grpId="0" animBg="1"/>
      <p:bldP spid="66" grpId="0" animBg="1"/>
      <p:bldP spid="67" grpId="0" animBg="1"/>
      <p:bldP spid="21" grpId="0" build="allAtOnce"/>
      <p:bldP spid="69" grpId="0" build="allAtOnce"/>
      <p:bldP spid="83" grpId="0" build="allAtOnce"/>
      <p:bldP spid="85" grpId="0" build="allAtOnce"/>
      <p:bldP spid="89" grpId="0" build="allAtOnce"/>
      <p:bldP spid="92" grpId="0" build="allAtOnce"/>
      <p:bldP spid="10" grpId="0" animBg="1"/>
      <p:bldP spid="10" grpId="1" animBg="1"/>
      <p:bldP spid="87" grpId="0" animBg="1"/>
      <p:bldP spid="87" grpId="1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46971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buNone/>
              <a:defRPr/>
            </a:pPr>
            <a:r>
              <a:rPr lang="cs-CZ" b="1" i="1" dirty="0">
                <a:latin typeface="Book Antiqua" pitchFamily="18" charset="0"/>
              </a:rPr>
              <a:t>Novoty pro STR: shrnutí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019667" y="4392422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časy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délky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45493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0074" y="330785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606585" y="3272803"/>
            <a:ext cx="293808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C00000"/>
                </a:solidFill>
              </a:rPr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C0000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39292" y="3351931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41047"/>
            <a:ext cx="285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548875" y="3975100"/>
            <a:ext cx="45719" cy="459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240688" y="3998920"/>
            <a:ext cx="1331048" cy="20796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5572054" y="4002170"/>
            <a:ext cx="808" cy="2710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3" idx="2"/>
          </p:cNvCxnSpPr>
          <p:nvPr/>
        </p:nvCxnSpPr>
        <p:spPr>
          <a:xfrm flipH="1">
            <a:off x="4133850" y="3998094"/>
            <a:ext cx="1415025" cy="57073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5559658" y="3668918"/>
            <a:ext cx="96752" cy="329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343173" y="3797816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teď</a:t>
            </a:r>
          </a:p>
        </p:txBody>
      </p:sp>
      <p:sp>
        <p:nvSpPr>
          <p:cNvPr id="47" name="TextovéPole 46"/>
          <p:cNvSpPr txBox="1"/>
          <p:nvPr/>
        </p:nvSpPr>
        <p:spPr>
          <a:xfrm rot="20260281">
            <a:off x="960443" y="5148534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teď</a:t>
            </a:r>
          </a:p>
        </p:txBody>
      </p:sp>
      <p:sp>
        <p:nvSpPr>
          <p:cNvPr id="57" name="TextovéPole 56"/>
          <p:cNvSpPr txBox="1"/>
          <p:nvPr/>
        </p:nvSpPr>
        <p:spPr>
          <a:xfrm rot="17526923">
            <a:off x="2974982" y="6005184"/>
            <a:ext cx="93779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tady</a:t>
            </a:r>
            <a:r>
              <a:rPr lang="cs-CZ" b="1" cap="small" dirty="0">
                <a:solidFill>
                  <a:srgbClr val="0070C0"/>
                </a:solidFill>
              </a:rPr>
              <a:t/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C00000"/>
                </a:solidFill>
              </a:rPr>
              <a:t>světočára</a:t>
            </a:r>
          </a:p>
          <a:p>
            <a:endParaRPr lang="cs-CZ" b="1" cap="small" dirty="0">
              <a:solidFill>
                <a:srgbClr val="C0000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 rot="16200000">
            <a:off x="3580044" y="5895610"/>
            <a:ext cx="11694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Tady</a:t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0070C0"/>
                </a:solidFill>
              </a:rPr>
              <a:t>světočára</a:t>
            </a:r>
          </a:p>
        </p:txBody>
      </p:sp>
      <p:sp>
        <p:nvSpPr>
          <p:cNvPr id="59" name="Zástupný symbol pro číslo snímku 3"/>
          <p:cNvSpPr txBox="1">
            <a:spLocks noGrp="1"/>
          </p:cNvSpPr>
          <p:nvPr/>
        </p:nvSpPr>
        <p:spPr>
          <a:xfrm>
            <a:off x="8222672" y="6483928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  <a:cs typeface="+mn-cs"/>
              </a:rPr>
              <a:t>19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879881" y="353127"/>
            <a:ext cx="65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Grafický význam rychlosti </a:t>
            </a:r>
            <a:r>
              <a:rPr lang="el-GR" altLang="cs-CZ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= w/c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02114" y="2314937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2095" y="4295856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7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2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9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855407" y="3008674"/>
            <a:ext cx="6390967" cy="271370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19741" y="2501729"/>
            <a:ext cx="1984375" cy="461665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T </a:t>
            </a:r>
            <a:r>
              <a:rPr lang="cs-CZ" altLang="cs-CZ" sz="2400" dirty="0" err="1">
                <a:solidFill>
                  <a:srgbClr val="0070C0"/>
                </a:solidFill>
                <a:latin typeface="Book Antiqua" pitchFamily="18" charset="0"/>
              </a:rPr>
              <a:t>libov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306573" y="436285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</a:t>
            </a:r>
            <a:r>
              <a:rPr lang="cs-CZ" altLang="cs-CZ" sz="2400" i="1" dirty="0">
                <a:solidFill>
                  <a:schemeClr val="tx1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96539">
            <a:off x="4330340" y="2119955"/>
            <a:ext cx="21383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 err="1">
                <a:solidFill>
                  <a:srgbClr val="CC0000"/>
                </a:solidFill>
                <a:latin typeface="Book Antiqua" pitchFamily="18" charset="0"/>
              </a:rPr>
              <a:t>libov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89787">
            <a:off x="5945260" y="3039658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77000" y="5400311"/>
            <a:ext cx="2449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en-US" altLang="cs-CZ" sz="2400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altLang="cs-CZ" sz="24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550102" y="2170490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9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B0F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B0F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4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CC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9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4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4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9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19666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194971" y="3521232"/>
            <a:ext cx="15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Book Antiqua" panose="02040602050305030304" pitchFamily="18" charset="0"/>
              </a:rPr>
              <a:t>φ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4803715" y="3951328"/>
            <a:ext cx="40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Book Antiqua" panose="02040602050305030304" pitchFamily="18" charset="0"/>
              </a:rPr>
              <a:t>φ</a:t>
            </a:r>
            <a:r>
              <a:rPr lang="en-US" dirty="0">
                <a:latin typeface="Book Antiqua" panose="02040602050305030304" pitchFamily="18" charset="0"/>
              </a:rPr>
              <a:t>’</a:t>
            </a:r>
            <a:endParaRPr lang="cs-CZ" dirty="0">
              <a:latin typeface="Book Antiqua" panose="02040602050305030304" pitchFamily="18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223545" y="3521232"/>
            <a:ext cx="3450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4561427" y="3521232"/>
            <a:ext cx="7143" cy="774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4239452" y="3938192"/>
            <a:ext cx="883714" cy="2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40" name="Přímá spojnice 35839"/>
          <p:cNvCxnSpPr/>
          <p:nvPr/>
        </p:nvCxnSpPr>
        <p:spPr>
          <a:xfrm flipH="1">
            <a:off x="5117306" y="3944865"/>
            <a:ext cx="12373" cy="35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Obdélník 35845"/>
          <p:cNvSpPr/>
          <p:nvPr/>
        </p:nvSpPr>
        <p:spPr>
          <a:xfrm>
            <a:off x="6413093" y="6119704"/>
            <a:ext cx="1693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Book Antiqua" pitchFamily="18" charset="0"/>
              </a:rPr>
              <a:t>tg </a:t>
            </a:r>
            <a:r>
              <a:rPr lang="el-GR" altLang="cs-CZ" i="1" dirty="0">
                <a:latin typeface="Book Antiqua" pitchFamily="18" charset="0"/>
              </a:rPr>
              <a:t>φ</a:t>
            </a:r>
            <a:r>
              <a:rPr lang="cs-CZ" altLang="cs-CZ" dirty="0">
                <a:latin typeface="Book Antiqua" pitchFamily="18" charset="0"/>
              </a:rPr>
              <a:t> = tg </a:t>
            </a:r>
            <a:r>
              <a:rPr lang="el-GR" altLang="cs-CZ" i="1" dirty="0">
                <a:latin typeface="Book Antiqua" pitchFamily="18" charset="0"/>
              </a:rPr>
              <a:t>φ</a:t>
            </a:r>
            <a:r>
              <a:rPr lang="en-US" altLang="cs-CZ" i="1" dirty="0">
                <a:latin typeface="Book Antiqua" pitchFamily="18" charset="0"/>
              </a:rPr>
              <a:t>’</a:t>
            </a:r>
            <a:r>
              <a:rPr lang="cs-CZ" altLang="cs-CZ" dirty="0">
                <a:latin typeface="Book Antiqua" pitchFamily="18" charset="0"/>
              </a:rPr>
              <a:t> = </a:t>
            </a:r>
            <a:r>
              <a:rPr lang="el-GR" i="1" dirty="0">
                <a:latin typeface="Book Antiqua" panose="02040602050305030304" pitchFamily="18" charset="0"/>
              </a:rPr>
              <a:t>β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35847" name="TextovéPole 35846"/>
          <p:cNvSpPr txBox="1"/>
          <p:nvPr/>
        </p:nvSpPr>
        <p:spPr>
          <a:xfrm>
            <a:off x="716820" y="2926529"/>
            <a:ext cx="217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Book Antiqua" panose="02040602050305030304" pitchFamily="18" charset="0"/>
              </a:rPr>
              <a:t>vý</a:t>
            </a:r>
            <a:r>
              <a:rPr lang="en-US" sz="2400" dirty="0" err="1">
                <a:latin typeface="Book Antiqua" panose="02040602050305030304" pitchFamily="18" charset="0"/>
              </a:rPr>
              <a:t>znam</a:t>
            </a:r>
            <a:r>
              <a:rPr lang="cs-CZ" sz="2400" dirty="0">
                <a:latin typeface="Book Antiqua" panose="02040602050305030304" pitchFamily="18" charset="0"/>
              </a:rPr>
              <a:t> </a:t>
            </a:r>
            <a:r>
              <a:rPr lang="el-GR" sz="2400" i="1" dirty="0">
                <a:latin typeface="Book Antiqua" panose="02040602050305030304" pitchFamily="18" charset="0"/>
              </a:rPr>
              <a:t>β</a:t>
            </a:r>
            <a:r>
              <a:rPr lang="cs-CZ" sz="2400" dirty="0">
                <a:latin typeface="Book Antiqua" panose="02040602050305030304" pitchFamily="18" charset="0"/>
              </a:rPr>
              <a:t>:</a:t>
            </a:r>
            <a:endParaRPr lang="en-US" sz="2400" dirty="0">
              <a:latin typeface="Book Antiqua" panose="02040602050305030304" pitchFamily="18" charset="0"/>
            </a:endParaRPr>
          </a:p>
          <a:p>
            <a:r>
              <a:rPr lang="cs-CZ" sz="2400" dirty="0">
                <a:latin typeface="Book Antiqua" panose="02040602050305030304" pitchFamily="18" charset="0"/>
              </a:rPr>
              <a:t>určuje ú</a:t>
            </a:r>
            <a:r>
              <a:rPr lang="en-US" sz="2400" dirty="0" err="1">
                <a:latin typeface="Book Antiqua" panose="02040602050305030304" pitchFamily="18" charset="0"/>
              </a:rPr>
              <a:t>hel</a:t>
            </a:r>
            <a:r>
              <a:rPr lang="en-US" sz="2400" dirty="0"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latin typeface="Book Antiqua" panose="02040602050305030304" pitchFamily="18" charset="0"/>
              </a:rPr>
              <a:t>os</a:t>
            </a:r>
            <a:r>
              <a:rPr lang="cs-CZ" sz="24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32" name="Zástupný symbol pro číslo snímku 3"/>
          <p:cNvSpPr txBox="1">
            <a:spLocks noGrp="1"/>
          </p:cNvSpPr>
          <p:nvPr/>
        </p:nvSpPr>
        <p:spPr>
          <a:xfrm>
            <a:off x="8222672" y="6483928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20/26</a:t>
            </a:r>
            <a:endParaRPr lang="cs-CZ" sz="1200" dirty="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build="allAtOnce"/>
      <p:bldP spid="2" grpId="0" animBg="1"/>
      <p:bldP spid="4" grpId="0"/>
      <p:bldP spid="65" grpId="0"/>
      <p:bldP spid="35846" grpId="0"/>
      <p:bldP spid="358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clrChange>
              <a:clrFrom>
                <a:srgbClr val="35363A"/>
              </a:clrFrom>
              <a:clrTo>
                <a:srgbClr val="35363A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96"/>
                    </a14:imgEffect>
                    <a14:imgEffect>
                      <a14:saturation sa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315" y="1702318"/>
            <a:ext cx="2772651" cy="380813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323850" y="1220788"/>
            <a:ext cx="88201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Existuje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absolutní prostor</a:t>
            </a:r>
            <a:r>
              <a:rPr lang="cs-CZ" sz="3000" dirty="0">
                <a:solidFill>
                  <a:schemeClr val="tx2"/>
                </a:solidFill>
              </a:rPr>
              <a:t> </a:t>
            </a:r>
            <a:r>
              <a:rPr lang="cs-CZ" sz="3000" i="1" dirty="0" smtClean="0">
                <a:solidFill>
                  <a:schemeClr val="tx2"/>
                </a:solidFill>
                <a:latin typeface="Book Antiqua" pitchFamily="18" charset="0"/>
              </a:rPr>
              <a:t>AP</a:t>
            </a:r>
            <a:br>
              <a:rPr lang="cs-CZ" sz="3000" i="1" dirty="0" smtClean="0">
                <a:solidFill>
                  <a:schemeClr val="tx2"/>
                </a:solidFill>
                <a:latin typeface="Book Antiqua" pitchFamily="18" charset="0"/>
              </a:rPr>
            </a:br>
            <a:r>
              <a:rPr lang="cs-CZ" sz="3000" b="1" i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(v něm: poloha)</a:t>
            </a:r>
            <a:r>
              <a:rPr lang="cs-CZ" sz="3000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942975" y="427038"/>
            <a:ext cx="6964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3300">
                        <a:alpha val="29999"/>
                      </a:srgbClr>
                    </a:gs>
                    <a:gs pos="100000">
                      <a:srgbClr val="FF7350">
                        <a:alpha val="29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4000" b="1" i="1">
                <a:solidFill>
                  <a:schemeClr val="tx2"/>
                </a:solidFill>
                <a:latin typeface="Book Antiqua" pitchFamily="18" charset="0"/>
              </a:rPr>
              <a:t>Newton (klasická mechanika)</a:t>
            </a: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320218" y="2089253"/>
            <a:ext cx="82296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Existuje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absolutní čas </a:t>
            </a:r>
            <a:r>
              <a:rPr lang="cs-CZ" sz="3000" i="1" dirty="0">
                <a:solidFill>
                  <a:schemeClr val="tx2"/>
                </a:solidFill>
                <a:latin typeface="Book Antiqua" pitchFamily="18" charset="0"/>
              </a:rPr>
              <a:t>AČ </a:t>
            </a:r>
            <a:r>
              <a:rPr lang="cs-CZ" sz="3000" i="1" dirty="0" smtClean="0">
                <a:solidFill>
                  <a:schemeClr val="tx2"/>
                </a:solidFill>
                <a:latin typeface="Book Antiqua" pitchFamily="18" charset="0"/>
              </a:rPr>
              <a:t/>
            </a:r>
            <a:br>
              <a:rPr lang="cs-CZ" sz="3000" i="1" dirty="0" smtClean="0">
                <a:solidFill>
                  <a:schemeClr val="tx2"/>
                </a:solidFill>
                <a:latin typeface="Book Antiqua" pitchFamily="18" charset="0"/>
              </a:rPr>
            </a:br>
            <a:r>
              <a:rPr lang="cs-CZ" sz="3000" dirty="0" smtClean="0">
                <a:solidFill>
                  <a:schemeClr val="tx2"/>
                </a:solidFill>
                <a:latin typeface="Book Antiqua" pitchFamily="18" charset="0"/>
              </a:rPr>
              <a:t>(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okamžik, doba); </a:t>
            </a:r>
          </a:p>
        </p:txBody>
      </p:sp>
      <p:sp>
        <p:nvSpPr>
          <p:cNvPr id="4" name="Zástupný symbol pro obsah 2"/>
          <p:cNvSpPr>
            <a:spLocks/>
          </p:cNvSpPr>
          <p:nvPr/>
        </p:nvSpPr>
        <p:spPr bwMode="auto">
          <a:xfrm>
            <a:off x="282565" y="3105162"/>
            <a:ext cx="850265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Měří</a:t>
            </a:r>
            <a:r>
              <a:rPr lang="cs-CZ" sz="3000" dirty="0" smtClean="0">
                <a:solidFill>
                  <a:schemeClr val="tx2"/>
                </a:solidFill>
                <a:latin typeface="Book Antiqua" pitchFamily="18" charset="0"/>
              </a:rPr>
              <a:t>me-li</a:t>
            </a:r>
            <a:r>
              <a:rPr lang="cs-CZ" sz="3000" i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v</a:t>
            </a:r>
            <a:r>
              <a:rPr lang="cs-CZ" sz="3000" b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 smtClean="0">
                <a:solidFill>
                  <a:schemeClr val="tx2"/>
                </a:solidFill>
                <a:latin typeface="Book Antiqua" pitchFamily="18" charset="0"/>
              </a:rPr>
              <a:t>APČ, platí </a:t>
            </a:r>
            <a:br>
              <a:rPr lang="cs-CZ" sz="3000" dirty="0" smtClean="0">
                <a:solidFill>
                  <a:schemeClr val="tx2"/>
                </a:solidFill>
                <a:latin typeface="Book Antiqua" pitchFamily="18" charset="0"/>
              </a:rPr>
            </a:br>
            <a:r>
              <a:rPr lang="cs-CZ" sz="3000" dirty="0" smtClean="0">
                <a:solidFill>
                  <a:schemeClr val="tx2"/>
                </a:solidFill>
                <a:latin typeface="Book Antiqua" pitchFamily="18" charset="0"/>
              </a:rPr>
              <a:t>Newtonovy pohybové zákony</a:t>
            </a:r>
            <a:endParaRPr lang="cs-CZ" sz="30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obsah 2"/>
          <p:cNvSpPr>
            <a:spLocks/>
          </p:cNvSpPr>
          <p:nvPr/>
        </p:nvSpPr>
        <p:spPr bwMode="auto">
          <a:xfrm>
            <a:off x="350700" y="4183734"/>
            <a:ext cx="818197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soustava pohybující se vůči APČ </a:t>
            </a:r>
            <a:b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</a:b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rovnoměrně přímočaře: </a:t>
            </a:r>
            <a:r>
              <a:rPr lang="cs-CZ" sz="2600" b="1" dirty="0" smtClean="0">
                <a:solidFill>
                  <a:schemeClr val="tx2"/>
                </a:solidFill>
                <a:latin typeface="Book Antiqua" pitchFamily="18" charset="0"/>
              </a:rPr>
              <a:t>inerciální </a:t>
            </a:r>
            <a:r>
              <a:rPr lang="cs-CZ" sz="2600" i="1" dirty="0" smtClean="0">
                <a:solidFill>
                  <a:schemeClr val="tx2"/>
                </a:solidFill>
                <a:latin typeface="Book Antiqua" pitchFamily="18" charset="0"/>
              </a:rPr>
              <a:t>IS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i </a:t>
            </a:r>
            <a:r>
              <a:rPr lang="cs-CZ" sz="2600" dirty="0">
                <a:solidFill>
                  <a:schemeClr val="tx2"/>
                </a:solidFill>
                <a:latin typeface="Book Antiqua" pitchFamily="18" charset="0"/>
              </a:rPr>
              <a:t>v ní platí stejné </a:t>
            </a:r>
            <a:r>
              <a:rPr lang="cs-CZ" sz="2600" b="1" i="1" dirty="0" smtClean="0">
                <a:solidFill>
                  <a:schemeClr val="tx2"/>
                </a:solidFill>
                <a:latin typeface="Book Antiqua" pitchFamily="18" charset="0"/>
              </a:rPr>
              <a:t>mechanické</a:t>
            </a:r>
            <a:r>
              <a:rPr lang="cs-CZ" sz="2600" i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zákony</a:t>
            </a:r>
            <a:b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</a:b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2600" dirty="0">
                <a:solidFill>
                  <a:schemeClr val="tx2"/>
                </a:solidFill>
                <a:latin typeface="Book Antiqua" pitchFamily="18" charset="0"/>
              </a:rPr>
              <a:t>jako v APČ</a:t>
            </a:r>
            <a:r>
              <a:rPr lang="cs-CZ" sz="2500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2500" dirty="0" smtClean="0">
                <a:solidFill>
                  <a:schemeClr val="tx2"/>
                </a:solidFill>
                <a:latin typeface="Book Antiqua" pitchFamily="18" charset="0"/>
              </a:rPr>
              <a:t> (Galileo Galilei)</a:t>
            </a:r>
            <a:endParaRPr lang="cs-CZ" sz="25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1" name="Zástupný symbol pro datum 7"/>
          <p:cNvSpPr txBox="1">
            <a:spLocks noGrp="1"/>
          </p:cNvSpPr>
          <p:nvPr/>
        </p:nvSpPr>
        <p:spPr bwMode="auto">
          <a:xfrm>
            <a:off x="6477000" y="-3208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54" y="1968186"/>
            <a:ext cx="2735675" cy="308219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892637" y="124691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Book Antiqua" panose="02040602050305030304" pitchFamily="18" charset="0"/>
              </a:rPr>
              <a:t>Isaac Newton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878782" y="151014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Book Antiqua" panose="02040602050305030304" pitchFamily="18" charset="0"/>
              </a:rPr>
              <a:t>Galileo Galilei</a:t>
            </a:r>
            <a:endParaRPr lang="cs-CZ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3684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Grafický význam </a:t>
            </a:r>
            <a:r>
              <a:rPr lang="el-GR" altLang="cs-CZ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299201" y="435189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FFCCFF">
              <a:alpha val="15686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CCFF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5356585"/>
            <a:ext cx="2449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 T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 x</a:t>
            </a:r>
            <a:r>
              <a:rPr lang="en-US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  <a:endParaRPr lang="cs-CZ" altLang="cs-CZ" sz="2400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6" name="Obdélník 35845"/>
              <p:cNvSpPr/>
              <p:nvPr/>
            </p:nvSpPr>
            <p:spPr>
              <a:xfrm>
                <a:off x="6413093" y="6119702"/>
                <a:ext cx="2866233" cy="4045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b="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cs-CZ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cs-CZ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altLang="cs-CZ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cs-CZ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altLang="cs-CZ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b="1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1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cs-CZ" b="1" i="1" dirty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cs-CZ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cs-CZ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cs-CZ" i="1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5846" name="Obdélník 358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093" y="6119702"/>
                <a:ext cx="2866233" cy="4045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47" name="TextovéPole 35846"/>
              <p:cNvSpPr txBox="1"/>
              <p:nvPr/>
            </p:nvSpPr>
            <p:spPr>
              <a:xfrm>
                <a:off x="-185288" y="2710467"/>
                <a:ext cx="2897733" cy="1553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400" dirty="0">
                    <a:latin typeface="Book Antiqua" panose="02040602050305030304" pitchFamily="18" charset="0"/>
                  </a:rPr>
                  <a:t>vý</a:t>
                </a:r>
                <a:r>
                  <a:rPr lang="en-US" sz="2400" dirty="0" err="1">
                    <a:latin typeface="Book Antiqua" panose="02040602050305030304" pitchFamily="18" charset="0"/>
                  </a:rPr>
                  <a:t>znam</a:t>
                </a:r>
                <a:r>
                  <a:rPr lang="cs-CZ" sz="2400" dirty="0">
                    <a:latin typeface="Book Antiqua" panose="0204060205030503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cs-CZ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cs-CZ" sz="2400" dirty="0">
                    <a:latin typeface="Book Antiqua" panose="02040602050305030304" pitchFamily="18" charset="0"/>
                  </a:rPr>
                  <a:t>:</a:t>
                </a:r>
                <a:endParaRPr lang="en-US" sz="2400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cs-CZ" dirty="0">
                    <a:latin typeface="Book Antiqua" panose="02040602050305030304" pitchFamily="18" charset="0"/>
                  </a:rPr>
                  <a:t>j</a:t>
                </a:r>
                <a:r>
                  <a:rPr lang="en-US" dirty="0" err="1">
                    <a:latin typeface="Book Antiqua" panose="02040602050305030304" pitchFamily="18" charset="0"/>
                  </a:rPr>
                  <a:t>ednotky</a:t>
                </a:r>
                <a:r>
                  <a:rPr lang="cs-CZ" dirty="0">
                    <a:latin typeface="Book Antiqua" panose="02040602050305030304" pitchFamily="18" charset="0"/>
                  </a:rPr>
                  <a:t> na</a:t>
                </a:r>
                <a:r>
                  <a:rPr lang="en-US" dirty="0">
                    <a:latin typeface="Book Antiqua" panose="02040602050305030304" pitchFamily="18" charset="0"/>
                  </a:rPr>
                  <a:t> </a:t>
                </a:r>
                <a:r>
                  <a:rPr lang="en-US" dirty="0" err="1">
                    <a:latin typeface="Book Antiqua" panose="02040602050305030304" pitchFamily="18" charset="0"/>
                  </a:rPr>
                  <a:t>os</a:t>
                </a:r>
                <a:r>
                  <a:rPr lang="cs-CZ" dirty="0" err="1">
                    <a:latin typeface="Book Antiqua" panose="02040602050305030304" pitchFamily="18" charset="0"/>
                  </a:rPr>
                  <a:t>ách</a:t>
                </a:r>
                <a:endParaRPr lang="cs-CZ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cs-CZ" dirty="0">
                    <a:latin typeface="Book Antiqua" panose="02040602050305030304" pitchFamily="18" charset="0"/>
                  </a:rPr>
                  <a:t>(invariant</a:t>
                </a:r>
                <a:r>
                  <a:rPr lang="en-US" dirty="0">
                    <a:latin typeface="Book Antiqua" panose="02040602050305030304" pitchFamily="18" charset="0"/>
                  </a:rPr>
                  <a:t> </a:t>
                </a:r>
                <a:r>
                  <a:rPr lang="cs-CZ" i="1" dirty="0">
                    <a:latin typeface="Book Antiqua" panose="02040602050305030304" pitchFamily="18" charset="0"/>
                  </a:rPr>
                  <a:t>I</a:t>
                </a:r>
                <a:r>
                  <a:rPr lang="cs-CZ" baseline="30000" dirty="0">
                    <a:latin typeface="Book Antiqua" panose="02040602050305030304" pitchFamily="18" charset="0"/>
                  </a:rPr>
                  <a:t>2</a:t>
                </a:r>
                <a:r>
                  <a:rPr lang="cs-CZ" dirty="0">
                    <a:latin typeface="Book Antiqua" panose="02040602050305030304" pitchFamily="18" charset="0"/>
                  </a:rPr>
                  <a:t> </a:t>
                </a:r>
                <a:r>
                  <a:rPr lang="en-US" dirty="0">
                    <a:latin typeface="Book Antiqua" panose="0204060205030503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altLang="cs-CZ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cs-CZ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cs-CZ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altLang="cs-CZ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/>
                      <m:sup>
                        <m: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cs-CZ" dirty="0">
                    <a:latin typeface="Book Antiqua" panose="02040602050305030304" pitchFamily="18" charset="0"/>
                  </a:rPr>
                  <a:t>)</a:t>
                </a:r>
                <a:endParaRPr lang="en-US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en-US" dirty="0" err="1">
                    <a:latin typeface="Book Antiqua" panose="02040602050305030304" pitchFamily="18" charset="0"/>
                  </a:rPr>
                  <a:t>hyperboly</a:t>
                </a:r>
                <a:endParaRPr lang="cs-CZ" dirty="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5847" name="TextovéPole 358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288" y="2710467"/>
                <a:ext cx="2897733" cy="1553952"/>
              </a:xfrm>
              <a:prstGeom prst="rect">
                <a:avLst/>
              </a:prstGeom>
              <a:blipFill rotWithShape="0">
                <a:blip r:embed="rId4"/>
                <a:stretch>
                  <a:fillRect l="-632" r="-211" b="-54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6416996" y="6404958"/>
                <a:ext cx="2812180" cy="397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altLang="cs-CZ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cs-CZ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altLang="cs-CZ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i="1" dirty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′2</m:t>
                          </m:r>
                        </m:sup>
                      </m:sSubSup>
                      <m:r>
                        <a:rPr lang="en-US" altLang="cs-CZ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altLang="cs-CZ" b="0" i="1" dirty="0">
                  <a:solidFill>
                    <a:srgbClr val="7030A0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996" y="6404958"/>
                <a:ext cx="2812180" cy="3975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5226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374250" y="3054864"/>
            <a:ext cx="291536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8035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2300" y="4651137"/>
            <a:ext cx="11204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51339" y="3122666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7495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183388" y="159066"/>
            <a:ext cx="1821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Lorentzův faktor</a:t>
            </a:r>
          </a:p>
          <a:p>
            <a:r>
              <a:rPr lang="cs-CZ" dirty="0"/>
              <a:t>kontrakce délek</a:t>
            </a:r>
          </a:p>
          <a:p>
            <a:r>
              <a:rPr lang="cs-CZ" dirty="0"/>
              <a:t>dilatace dob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57" name="Zástupný symbol pro číslo snímku 3"/>
          <p:cNvSpPr txBox="1">
            <a:spLocks noGrp="1"/>
          </p:cNvSpPr>
          <p:nvPr/>
        </p:nvSpPr>
        <p:spPr>
          <a:xfrm>
            <a:off x="8222672" y="6483928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1/26</a:t>
            </a:r>
            <a:endParaRPr lang="cs-CZ" sz="1200" dirty="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build="allAtOnce"/>
      <p:bldP spid="2" grpId="0" animBg="1"/>
      <p:bldP spid="35846" grpId="0"/>
      <p:bldP spid="35847" grpId="0"/>
      <p:bldP spid="32" grpId="0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772827" y="484381"/>
            <a:ext cx="5346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Převod mezi </a:t>
            </a: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a </a:t>
            </a: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S‘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(</a:t>
            </a:r>
            <a:r>
              <a:rPr lang="cs-CZ" altLang="cs-CZ" b="1" i="1" dirty="0" err="1">
                <a:solidFill>
                  <a:schemeClr val="tx1"/>
                </a:solidFill>
                <a:latin typeface="Book Antiqua" pitchFamily="18" charset="0"/>
              </a:rPr>
              <a:t>Lorentz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11638" y="2246101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4216188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Přímá spojovací čára 9"/>
          <p:cNvCxnSpPr/>
          <p:nvPr/>
        </p:nvCxnSpPr>
        <p:spPr>
          <a:xfrm>
            <a:off x="1500188" y="3500226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1500188" y="5002001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341772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99903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1825" y="2246101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Přímá spojovací čára 15"/>
          <p:cNvCxnSpPr/>
          <p:nvPr/>
        </p:nvCxnSpPr>
        <p:spPr>
          <a:xfrm flipH="1">
            <a:off x="4021138" y="2562013"/>
            <a:ext cx="1785937" cy="4154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 rot="5400000">
            <a:off x="1288256" y="4304295"/>
            <a:ext cx="3389313" cy="1435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01626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073063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785811" y="3028095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Přímá spojovací čára 23"/>
          <p:cNvCxnSpPr/>
          <p:nvPr/>
        </p:nvCxnSpPr>
        <p:spPr>
          <a:xfrm rot="10800000" flipV="1">
            <a:off x="785813" y="2644563"/>
            <a:ext cx="5168900" cy="2220913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 flipH="1">
            <a:off x="1255713" y="4012988"/>
            <a:ext cx="5419725" cy="2401888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105294" y="2160571"/>
            <a:ext cx="1635125" cy="461962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; x=0</a:t>
            </a: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723713" y="4283059"/>
            <a:ext cx="2420287" cy="46166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současnost T=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54696">
            <a:off x="4560619" y="1818834"/>
            <a:ext cx="17827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x‘=0</a:t>
            </a: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3094">
            <a:off x="6245545" y="2861113"/>
            <a:ext cx="2636997" cy="461963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 T‘=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5287751"/>
            <a:ext cx="24495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b="1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3187" y="1779312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685713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07988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25463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095288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H="1">
            <a:off x="4244975" y="2930313"/>
            <a:ext cx="1709738" cy="0"/>
          </a:xfrm>
          <a:prstGeom prst="straightConnector1">
            <a:avLst/>
          </a:prstGeom>
          <a:ln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5954713" y="2930313"/>
            <a:ext cx="0" cy="128587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endCxn id="68" idx="6"/>
          </p:cNvCxnSpPr>
          <p:nvPr/>
        </p:nvCxnSpPr>
        <p:spPr>
          <a:xfrm flipH="1">
            <a:off x="4505067" y="2930313"/>
            <a:ext cx="1435100" cy="693732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 flipH="1">
            <a:off x="5737225" y="2930313"/>
            <a:ext cx="217488" cy="611188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5932488" y="2901738"/>
            <a:ext cx="44450" cy="4603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3959225" y="3425613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4767263" y="416856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3132138" y="4187613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3883025" y="492103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4181475" y="345101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941888" y="4159038"/>
            <a:ext cx="11430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370263" y="41590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4171950" y="4944851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4579938" y="3171613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5230813" y="37018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3684588" y="524330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074988" y="464005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TextovéPole 60"/>
          <p:cNvSpPr txBox="1">
            <a:spLocks noChangeArrowheads="1"/>
          </p:cNvSpPr>
          <p:nvPr/>
        </p:nvSpPr>
        <p:spPr bwMode="auto">
          <a:xfrm>
            <a:off x="4633118" y="307002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5253038" y="3701838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3413125" y="5071851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2787650" y="440668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6" name="Ovál 65"/>
          <p:cNvSpPr/>
          <p:nvPr/>
        </p:nvSpPr>
        <p:spPr>
          <a:xfrm>
            <a:off x="4202255" y="2885863"/>
            <a:ext cx="76607" cy="79375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900738" y="4163022"/>
            <a:ext cx="104775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409817" y="3573251"/>
            <a:ext cx="95250" cy="1015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5683780" y="3508163"/>
            <a:ext cx="11728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739688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161963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3959225" y="2776326"/>
            <a:ext cx="212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5745163" y="4228888"/>
            <a:ext cx="454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2,3</a:t>
            </a:r>
          </a:p>
        </p:txBody>
      </p:sp>
      <p:sp>
        <p:nvSpPr>
          <p:cNvPr id="18" name="TextovéPole 17"/>
          <p:cNvSpPr txBox="1">
            <a:spLocks noChangeArrowheads="1"/>
          </p:cNvSpPr>
          <p:nvPr/>
        </p:nvSpPr>
        <p:spPr bwMode="auto">
          <a:xfrm>
            <a:off x="4414838" y="3559752"/>
            <a:ext cx="5032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5549900" y="3598651"/>
            <a:ext cx="436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1,3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508339" y="39881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111684" y="2436654"/>
            <a:ext cx="122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Cambria" panose="02040503050406030204" pitchFamily="18" charset="0"/>
              </a:rPr>
              <a:t>(2; 2,3)</a:t>
            </a:r>
          </a:p>
          <a:p>
            <a:r>
              <a:rPr lang="cs-CZ" dirty="0">
                <a:solidFill>
                  <a:srgbClr val="FF0000"/>
                </a:solidFill>
                <a:latin typeface="Cambria" panose="02040503050406030204" pitchFamily="18" charset="0"/>
              </a:rPr>
              <a:t>(0,6; 1,3)</a:t>
            </a:r>
            <a:r>
              <a:rPr lang="cs-CZ" altLang="cs-CZ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901755" y="2576938"/>
            <a:ext cx="299590" cy="3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60704" y="50466"/>
            <a:ext cx="83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200" i="1" dirty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65" name="Zástupný symbol pro číslo snímku 3"/>
          <p:cNvSpPr txBox="1">
            <a:spLocks noGrp="1"/>
          </p:cNvSpPr>
          <p:nvPr/>
        </p:nvSpPr>
        <p:spPr>
          <a:xfrm>
            <a:off x="8222672" y="6483928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  <a:cs typeface="+mn-cs"/>
              </a:rPr>
              <a:t>22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7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5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42" grpId="0" animBg="1"/>
      <p:bldP spid="45" grpId="0"/>
      <p:bldP spid="50" grpId="0"/>
      <p:bldP spid="51" grpId="0"/>
      <p:bldP spid="52" grpId="0"/>
      <p:bldP spid="4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  <p:bldP spid="66" grpId="0" animBg="1"/>
      <p:bldP spid="67" grpId="0" animBg="1"/>
      <p:bldP spid="68" grpId="0" animBg="1"/>
      <p:bldP spid="70" grpId="0" animBg="1"/>
      <p:bldP spid="8" grpId="0"/>
      <p:bldP spid="72" grpId="0"/>
      <p:bldP spid="18" grpId="0"/>
      <p:bldP spid="20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2672" y="6483928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6953C0FD-3EF0-45D0-9563-291ADF88377E}" type="slidenum">
              <a:rPr lang="cs-CZ" sz="1200" smtClean="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22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7892" name="TextovéPole 4"/>
          <p:cNvSpPr txBox="1">
            <a:spLocks noChangeArrowheads="1"/>
          </p:cNvSpPr>
          <p:nvPr/>
        </p:nvSpPr>
        <p:spPr bwMode="auto">
          <a:xfrm>
            <a:off x="2700338" y="333375"/>
            <a:ext cx="3662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Metrová tyč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1"/>
            <a:ext cx="4787900" cy="1587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50851" y="2955925"/>
            <a:ext cx="4564063" cy="1954213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500188"/>
            <a:ext cx="4786313" cy="47148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08175" y="1617663"/>
            <a:ext cx="4857750" cy="457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78200" y="1643857"/>
            <a:ext cx="10795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564342" y="3782122"/>
            <a:ext cx="1963738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34575">
            <a:off x="4290662" y="1236779"/>
            <a:ext cx="1160463" cy="466725"/>
          </a:xfrm>
          <a:prstGeom prst="rect">
            <a:avLst/>
          </a:prstGeom>
          <a:solidFill>
            <a:schemeClr val="bg1">
              <a:alpha val="16078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204859">
            <a:off x="6111229" y="2631082"/>
            <a:ext cx="1944687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en-US" alt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7905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Text Box 27"/>
          <p:cNvSpPr txBox="1">
            <a:spLocks noChangeArrowheads="1"/>
          </p:cNvSpPr>
          <p:nvPr/>
        </p:nvSpPr>
        <p:spPr bwMode="auto">
          <a:xfrm>
            <a:off x="4859338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7911" name="Text Box 28"/>
          <p:cNvSpPr txBox="1">
            <a:spLocks noChangeArrowheads="1"/>
          </p:cNvSpPr>
          <p:nvPr/>
        </p:nvSpPr>
        <p:spPr bwMode="auto">
          <a:xfrm>
            <a:off x="4203700" y="4268788"/>
            <a:ext cx="4968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888" name="Text Box 30"/>
          <p:cNvSpPr txBox="1">
            <a:spLocks noChangeArrowheads="1"/>
          </p:cNvSpPr>
          <p:nvPr/>
        </p:nvSpPr>
        <p:spPr bwMode="auto">
          <a:xfrm>
            <a:off x="3476625" y="4424363"/>
            <a:ext cx="4953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889" name="Text Box 32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Přímá spojovací čára 6"/>
          <p:cNvCxnSpPr>
            <a:cxnSpLocks noChangeShapeType="1"/>
          </p:cNvCxnSpPr>
          <p:nvPr/>
        </p:nvCxnSpPr>
        <p:spPr bwMode="auto">
          <a:xfrm flipH="1">
            <a:off x="5146675" y="2060575"/>
            <a:ext cx="1588" cy="4140200"/>
          </a:xfrm>
          <a:prstGeom prst="line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3" name="Line 36"/>
          <p:cNvSpPr>
            <a:spLocks noChangeShapeType="1"/>
          </p:cNvSpPr>
          <p:nvPr/>
        </p:nvSpPr>
        <p:spPr bwMode="auto">
          <a:xfrm>
            <a:off x="4211638" y="55753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4" name="Line 37"/>
          <p:cNvSpPr>
            <a:spLocks noChangeShapeType="1"/>
          </p:cNvSpPr>
          <p:nvPr/>
        </p:nvSpPr>
        <p:spPr bwMode="auto">
          <a:xfrm>
            <a:off x="4211638" y="53435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5" name="Line 38"/>
          <p:cNvSpPr>
            <a:spLocks noChangeShapeType="1"/>
          </p:cNvSpPr>
          <p:nvPr/>
        </p:nvSpPr>
        <p:spPr bwMode="auto">
          <a:xfrm>
            <a:off x="4211638" y="50974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6" name="Line 39"/>
          <p:cNvSpPr>
            <a:spLocks noChangeShapeType="1"/>
          </p:cNvSpPr>
          <p:nvPr/>
        </p:nvSpPr>
        <p:spPr bwMode="auto">
          <a:xfrm>
            <a:off x="4211638" y="4859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Text Box 40"/>
          <p:cNvSpPr txBox="1">
            <a:spLocks noChangeArrowheads="1"/>
          </p:cNvSpPr>
          <p:nvPr/>
        </p:nvSpPr>
        <p:spPr bwMode="auto">
          <a:xfrm>
            <a:off x="4165600" y="367188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0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98" name="Text Box 41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921" name="Text Box 42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4213225" y="38925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Přímá spojovací čára 22"/>
          <p:cNvCxnSpPr>
            <a:cxnSpLocks noChangeShapeType="1"/>
          </p:cNvCxnSpPr>
          <p:nvPr/>
        </p:nvCxnSpPr>
        <p:spPr bwMode="auto">
          <a:xfrm flipH="1">
            <a:off x="4165600" y="4197350"/>
            <a:ext cx="974725" cy="431800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Přímá spojovací čára 22"/>
          <p:cNvCxnSpPr>
            <a:cxnSpLocks noChangeShapeType="1"/>
          </p:cNvCxnSpPr>
          <p:nvPr/>
        </p:nvCxnSpPr>
        <p:spPr bwMode="auto">
          <a:xfrm flipH="1">
            <a:off x="4211638" y="4540250"/>
            <a:ext cx="898525" cy="360363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30375" y="1462610"/>
            <a:ext cx="4786313" cy="4714875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Přímá spojovací čára 20"/>
          <p:cNvCxnSpPr>
            <a:cxnSpLocks noChangeShapeType="1"/>
          </p:cNvCxnSpPr>
          <p:nvPr/>
        </p:nvCxnSpPr>
        <p:spPr bwMode="auto">
          <a:xfrm>
            <a:off x="1911524" y="1567559"/>
            <a:ext cx="4857750" cy="45720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2781300" y="3892550"/>
            <a:ext cx="495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4221163" y="46196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4211638" y="43783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>
            <a:off x="4230688" y="415448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" name="Line 39"/>
          <p:cNvSpPr>
            <a:spLocks noChangeShapeType="1"/>
          </p:cNvSpPr>
          <p:nvPr/>
        </p:nvSpPr>
        <p:spPr bwMode="auto">
          <a:xfrm>
            <a:off x="4221163" y="39497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>
            <a:off x="4230688" y="3716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" name="Line 39"/>
          <p:cNvSpPr>
            <a:spLocks noChangeShapeType="1"/>
          </p:cNvSpPr>
          <p:nvPr/>
        </p:nvSpPr>
        <p:spPr bwMode="auto">
          <a:xfrm>
            <a:off x="4202113" y="34544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52" name="Přímá spojovací čára 22"/>
          <p:cNvCxnSpPr>
            <a:cxnSpLocks noChangeShapeType="1"/>
          </p:cNvCxnSpPr>
          <p:nvPr/>
        </p:nvCxnSpPr>
        <p:spPr bwMode="auto">
          <a:xfrm flipH="1">
            <a:off x="4230688" y="48656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Přímá spojovací čára 22"/>
          <p:cNvCxnSpPr>
            <a:cxnSpLocks noChangeShapeType="1"/>
          </p:cNvCxnSpPr>
          <p:nvPr/>
        </p:nvCxnSpPr>
        <p:spPr bwMode="auto">
          <a:xfrm flipH="1">
            <a:off x="4211638" y="52085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Přímá spojovací čára 22"/>
          <p:cNvCxnSpPr>
            <a:cxnSpLocks noChangeShapeType="1"/>
          </p:cNvCxnSpPr>
          <p:nvPr/>
        </p:nvCxnSpPr>
        <p:spPr bwMode="auto">
          <a:xfrm flipH="1">
            <a:off x="4232275" y="29654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Line 39"/>
          <p:cNvSpPr>
            <a:spLocks noChangeShapeType="1"/>
          </p:cNvSpPr>
          <p:nvPr/>
        </p:nvSpPr>
        <p:spPr bwMode="auto">
          <a:xfrm>
            <a:off x="4221163" y="32559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4173538" y="3054350"/>
            <a:ext cx="936625" cy="0"/>
          </a:xfrm>
          <a:prstGeom prst="line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217988" y="286067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4184650" y="26495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bousměrná vodorovná šipka 11"/>
          <p:cNvSpPr/>
          <p:nvPr/>
        </p:nvSpPr>
        <p:spPr>
          <a:xfrm rot="20259035">
            <a:off x="4192588" y="2271713"/>
            <a:ext cx="941387" cy="233362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Obousměrná vodorovná šipka 60"/>
          <p:cNvSpPr/>
          <p:nvPr/>
        </p:nvSpPr>
        <p:spPr>
          <a:xfrm rot="20356857">
            <a:off x="4224338" y="3387726"/>
            <a:ext cx="904875" cy="234950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245100" y="3208338"/>
            <a:ext cx="90488" cy="825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63" name="Přímá spojovací čára 22"/>
          <p:cNvCxnSpPr>
            <a:cxnSpLocks noChangeShapeType="1"/>
          </p:cNvCxnSpPr>
          <p:nvPr/>
        </p:nvCxnSpPr>
        <p:spPr bwMode="auto">
          <a:xfrm flipH="1">
            <a:off x="4246563" y="27146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Přímá spojovací čára 22"/>
          <p:cNvCxnSpPr>
            <a:cxnSpLocks noChangeShapeType="1"/>
          </p:cNvCxnSpPr>
          <p:nvPr/>
        </p:nvCxnSpPr>
        <p:spPr bwMode="auto">
          <a:xfrm flipH="1">
            <a:off x="4214813" y="24860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Přímá spojovací čára 22"/>
          <p:cNvCxnSpPr>
            <a:cxnSpLocks noChangeShapeType="1"/>
          </p:cNvCxnSpPr>
          <p:nvPr/>
        </p:nvCxnSpPr>
        <p:spPr bwMode="auto">
          <a:xfrm flipH="1">
            <a:off x="4227513" y="3586163"/>
            <a:ext cx="896937" cy="377825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17477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6888" grpId="0"/>
      <p:bldP spid="36889" grpId="0"/>
      <p:bldP spid="36893" grpId="0" animBg="1"/>
      <p:bldP spid="36894" grpId="0" animBg="1"/>
      <p:bldP spid="36895" grpId="0" animBg="1"/>
      <p:bldP spid="36896" grpId="0" animBg="1"/>
      <p:bldP spid="36898" grpId="0"/>
      <p:bldP spid="4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12" grpId="0" animBg="1"/>
      <p:bldP spid="6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AB18EF53-6BA0-4A10-BDAC-705DD32508EF}" type="slidenum">
              <a:rPr lang="cs-CZ" sz="1200" smtClean="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23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930525" y="333375"/>
            <a:ext cx="2789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2"/>
            <a:ext cx="4787900" cy="1587"/>
          </a:xfrm>
          <a:prstGeom prst="line">
            <a:avLst/>
          </a:prstGeom>
          <a:noFill/>
          <a:ln w="762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785937" y="2857501"/>
            <a:ext cx="4714875" cy="2000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89100" y="1466751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17700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57153" y="1486234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672493" y="3778300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532540">
            <a:off x="4249125" y="1287545"/>
            <a:ext cx="1160463" cy="466725"/>
          </a:xfrm>
          <a:prstGeom prst="rect">
            <a:avLst/>
          </a:prstGeom>
          <a:solidFill>
            <a:srgbClr val="FFCCFF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5373">
            <a:off x="5803105" y="2705679"/>
            <a:ext cx="1944687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x</a:t>
            </a:r>
            <a:r>
              <a:rPr lang="en-US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’</a:t>
            </a:r>
            <a:r>
              <a:rPr lang="cs-CZ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; 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4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5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6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7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8" name="Text Box 24"/>
          <p:cNvSpPr txBox="1">
            <a:spLocks noChangeArrowheads="1"/>
          </p:cNvSpPr>
          <p:nvPr/>
        </p:nvSpPr>
        <p:spPr bwMode="auto">
          <a:xfrm>
            <a:off x="2855913" y="3405188"/>
            <a:ext cx="4889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59" name="Text Box 25"/>
          <p:cNvSpPr txBox="1">
            <a:spLocks noChangeArrowheads="1"/>
          </p:cNvSpPr>
          <p:nvPr/>
        </p:nvSpPr>
        <p:spPr bwMode="auto">
          <a:xfrm>
            <a:off x="4932363" y="364490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0" name="Text Box 26"/>
          <p:cNvSpPr txBox="1">
            <a:spLocks noChangeArrowheads="1"/>
          </p:cNvSpPr>
          <p:nvPr/>
        </p:nvSpPr>
        <p:spPr bwMode="auto">
          <a:xfrm>
            <a:off x="4262438" y="4303713"/>
            <a:ext cx="442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8937" name="Text Box 27"/>
          <p:cNvSpPr txBox="1">
            <a:spLocks noChangeArrowheads="1"/>
          </p:cNvSpPr>
          <p:nvPr/>
        </p:nvSpPr>
        <p:spPr bwMode="auto">
          <a:xfrm>
            <a:off x="4310063" y="2198688"/>
            <a:ext cx="673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baseline="-16000">
                <a:solidFill>
                  <a:srgbClr val="FF3300"/>
                </a:solidFill>
                <a:latin typeface="Arial" charset="0"/>
              </a:rPr>
              <a:t>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8" name="Text Box 28"/>
          <p:cNvSpPr txBox="1">
            <a:spLocks noChangeArrowheads="1"/>
          </p:cNvSpPr>
          <p:nvPr/>
        </p:nvSpPr>
        <p:spPr bwMode="auto">
          <a:xfrm>
            <a:off x="3446463" y="4002088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9" name="Text Box 29"/>
          <p:cNvSpPr txBox="1">
            <a:spLocks noChangeArrowheads="1"/>
          </p:cNvSpPr>
          <p:nvPr/>
        </p:nvSpPr>
        <p:spPr bwMode="auto">
          <a:xfrm>
            <a:off x="2709863" y="3546475"/>
            <a:ext cx="6746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0" name="Text Box 30"/>
          <p:cNvSpPr txBox="1">
            <a:spLocks noChangeArrowheads="1"/>
          </p:cNvSpPr>
          <p:nvPr/>
        </p:nvSpPr>
        <p:spPr bwMode="auto">
          <a:xfrm>
            <a:off x="4992688" y="2635250"/>
            <a:ext cx="5461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65" name="Text Box 38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4129088" y="5608638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125913" y="5197475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117975" y="479266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21150" y="4448175"/>
            <a:ext cx="180975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117975" y="40655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4116388" y="36131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103688" y="3205163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4116388" y="2865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4114800" y="2513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3143250" y="5702300"/>
            <a:ext cx="1073150" cy="498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/>
          <p:cNvCxnSpPr/>
          <p:nvPr/>
        </p:nvCxnSpPr>
        <p:spPr>
          <a:xfrm flipH="1">
            <a:off x="3362325" y="5314950"/>
            <a:ext cx="825500" cy="40481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H="1">
            <a:off x="3563938" y="4876800"/>
            <a:ext cx="636587" cy="3206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>
            <a:off x="3741738" y="4546600"/>
            <a:ext cx="476250" cy="244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>
            <a:off x="3944789" y="4159299"/>
            <a:ext cx="298450" cy="14446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28"/>
          <p:cNvSpPr txBox="1">
            <a:spLocks noChangeArrowheads="1"/>
          </p:cNvSpPr>
          <p:nvPr/>
        </p:nvSpPr>
        <p:spPr bwMode="auto">
          <a:xfrm>
            <a:off x="3065463" y="4887913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74" name="Přímá spojnice se šipkou 73"/>
          <p:cNvCxnSpPr/>
          <p:nvPr/>
        </p:nvCxnSpPr>
        <p:spPr>
          <a:xfrm flipV="1">
            <a:off x="4200525" y="3149600"/>
            <a:ext cx="263525" cy="14922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206875" y="2673350"/>
            <a:ext cx="436563" cy="280988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/>
          <p:cNvCxnSpPr/>
          <p:nvPr/>
        </p:nvCxnSpPr>
        <p:spPr>
          <a:xfrm flipV="1">
            <a:off x="4202113" y="2198688"/>
            <a:ext cx="649287" cy="407987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27"/>
          <p:cNvSpPr txBox="1">
            <a:spLocks noChangeArrowheads="1"/>
          </p:cNvSpPr>
          <p:nvPr/>
        </p:nvSpPr>
        <p:spPr bwMode="auto">
          <a:xfrm>
            <a:off x="4254910" y="1998445"/>
            <a:ext cx="673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" charset="0"/>
              </a:rPr>
              <a:t>1,2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300787" y="5794375"/>
            <a:ext cx="2809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 (vlastní):	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</a:t>
            </a:r>
            <a:b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S‘: 	             	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1,2</a:t>
            </a:r>
            <a:endParaRPr lang="cs-CZ" altLang="cs-CZ" dirty="0"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310693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61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6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8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8937" grpId="0"/>
      <p:bldP spid="38938" grpId="0"/>
      <p:bldP spid="38939" grpId="0"/>
      <p:bldP spid="38940" grpId="0"/>
      <p:bldP spid="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72" grpId="0"/>
      <p:bldP spid="84" grpId="0"/>
      <p:bldP spid="6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421A43B1-80B2-48E8-B484-F050E483A3E6}" type="slidenum">
              <a:rPr lang="cs-CZ" sz="1200" smtClean="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24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0964" name="TextovéPole 4"/>
          <p:cNvSpPr txBox="1">
            <a:spLocks noChangeArrowheads="1"/>
          </p:cNvSpPr>
          <p:nvPr/>
        </p:nvSpPr>
        <p:spPr bwMode="auto">
          <a:xfrm>
            <a:off x="2916238" y="333375"/>
            <a:ext cx="33425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Hodiny </a:t>
            </a:r>
            <a:r>
              <a:rPr lang="cs-CZ" altLang="cs-CZ" b="1" i="1" dirty="0" smtClean="0">
                <a:solidFill>
                  <a:schemeClr val="tx1"/>
                </a:solidFill>
                <a:latin typeface="Book Antiqua" pitchFamily="18" charset="0"/>
              </a:rPr>
              <a:t>v pohybu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6894" y="3820319"/>
            <a:ext cx="4787900" cy="1588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29594" y="2781150"/>
            <a:ext cx="4714875" cy="20002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62012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22463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33713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64601" y="1286669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849529" y="3764756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99381">
            <a:off x="4203158" y="1297723"/>
            <a:ext cx="1160463" cy="466725"/>
          </a:xfrm>
          <a:prstGeom prst="rect">
            <a:avLst/>
          </a:prstGeom>
          <a:solidFill>
            <a:srgbClr val="FFCCCC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8228">
            <a:off x="6014762" y="2639353"/>
            <a:ext cx="1944687" cy="46672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0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300788" y="4786313"/>
            <a:ext cx="2592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x’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8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9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0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1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2" name="Text Box 24"/>
          <p:cNvSpPr txBox="1">
            <a:spLocks noChangeArrowheads="1"/>
          </p:cNvSpPr>
          <p:nvPr/>
        </p:nvSpPr>
        <p:spPr bwMode="auto">
          <a:xfrm>
            <a:off x="2951163" y="3392488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3" name="Text Box 25"/>
          <p:cNvSpPr txBox="1">
            <a:spLocks noChangeArrowheads="1"/>
          </p:cNvSpPr>
          <p:nvPr/>
        </p:nvSpPr>
        <p:spPr bwMode="auto">
          <a:xfrm>
            <a:off x="5148263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4" name="Text Box 26"/>
          <p:cNvSpPr txBox="1">
            <a:spLocks noChangeArrowheads="1"/>
          </p:cNvSpPr>
          <p:nvPr/>
        </p:nvSpPr>
        <p:spPr bwMode="auto">
          <a:xfrm>
            <a:off x="4062413" y="4071938"/>
            <a:ext cx="5175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1" name="Text Box 28"/>
          <p:cNvSpPr txBox="1">
            <a:spLocks noChangeArrowheads="1"/>
          </p:cNvSpPr>
          <p:nvPr/>
        </p:nvSpPr>
        <p:spPr bwMode="auto">
          <a:xfrm>
            <a:off x="3429000" y="436880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2" name="Text Box 29"/>
          <p:cNvSpPr txBox="1">
            <a:spLocks noChangeArrowheads="1"/>
          </p:cNvSpPr>
          <p:nvPr/>
        </p:nvSpPr>
        <p:spPr bwMode="auto">
          <a:xfrm>
            <a:off x="2908300" y="38846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3" name="Text Box 30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5" name="Text Box 32"/>
          <p:cNvSpPr txBox="1">
            <a:spLocks noChangeArrowheads="1"/>
          </p:cNvSpPr>
          <p:nvPr/>
        </p:nvSpPr>
        <p:spPr bwMode="auto">
          <a:xfrm>
            <a:off x="4583113" y="2767013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6" name="Text Box 33"/>
          <p:cNvSpPr txBox="1">
            <a:spLocks noChangeArrowheads="1"/>
          </p:cNvSpPr>
          <p:nvPr/>
        </p:nvSpPr>
        <p:spPr bwMode="auto">
          <a:xfrm>
            <a:off x="3633788" y="26463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1,2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775075" y="2859088"/>
            <a:ext cx="576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cs-CZ" altLang="cs-CZ" sz="3600" baseline="50000" dirty="0">
                <a:solidFill>
                  <a:schemeClr val="bg1"/>
                </a:solidFill>
                <a:latin typeface="Arial" charset="0"/>
              </a:rPr>
              <a:t>.</a:t>
            </a:r>
            <a:endParaRPr lang="en-US" altLang="cs-CZ" sz="3600" baseline="50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4184650" y="2809875"/>
            <a:ext cx="46038" cy="460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346450" y="547211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538538" y="49847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3730625" y="4532313"/>
            <a:ext cx="180975" cy="1857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3902075" y="40782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121150" y="362108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318000" y="320516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518025" y="2738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4702175" y="2259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3546475" y="5575300"/>
            <a:ext cx="6651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V="1">
            <a:off x="3635375" y="5078413"/>
            <a:ext cx="5635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3841750" y="4643438"/>
            <a:ext cx="3841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>
            <a:off x="3994150" y="4195763"/>
            <a:ext cx="2317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H="1">
            <a:off x="4198938" y="3298825"/>
            <a:ext cx="2190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>
            <a:endCxn id="12" idx="6"/>
          </p:cNvCxnSpPr>
          <p:nvPr/>
        </p:nvCxnSpPr>
        <p:spPr>
          <a:xfrm flipH="1" flipV="1">
            <a:off x="4230688" y="2832100"/>
            <a:ext cx="361950" cy="3175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 flipV="1">
            <a:off x="4206875" y="2355850"/>
            <a:ext cx="58261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3044825" y="523875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6184900" y="5772870"/>
            <a:ext cx="280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opět: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vlastní čas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  <a:r>
              <a:rPr lang="en-US" altLang="cs-CZ" b="1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’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 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&lt;</a:t>
            </a:r>
            <a:r>
              <a:rPr lang="cs-CZ" altLang="cs-CZ" i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4052888" y="4840288"/>
            <a:ext cx="5191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-2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4162425" y="54737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-2,4</a:t>
            </a:r>
          </a:p>
        </p:txBody>
      </p:sp>
      <p:sp>
        <p:nvSpPr>
          <p:cNvPr id="67" name="TextovéPole 66"/>
          <p:cNvSpPr txBox="1">
            <a:spLocks noChangeArrowheads="1"/>
          </p:cNvSpPr>
          <p:nvPr/>
        </p:nvSpPr>
        <p:spPr bwMode="auto">
          <a:xfrm>
            <a:off x="4165600" y="49403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-1,8</a:t>
            </a:r>
          </a:p>
        </p:txBody>
      </p:sp>
      <p:sp>
        <p:nvSpPr>
          <p:cNvPr id="68" name="TextovéPole 67"/>
          <p:cNvSpPr txBox="1">
            <a:spLocks noChangeArrowheads="1"/>
          </p:cNvSpPr>
          <p:nvPr/>
        </p:nvSpPr>
        <p:spPr bwMode="auto">
          <a:xfrm>
            <a:off x="4178300" y="4502150"/>
            <a:ext cx="58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-1,2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4206875" y="408305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-0,6</a:t>
            </a: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3644900" y="2212975"/>
            <a:ext cx="576263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1,8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3651559" y="31670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0,6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42731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8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96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8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9961" grpId="0"/>
      <p:bldP spid="39962" grpId="0"/>
      <p:bldP spid="39963" grpId="0"/>
      <p:bldP spid="39965" grpId="0"/>
      <p:bldP spid="39966" grpId="0"/>
      <p:bldP spid="32" grpId="0"/>
      <p:bldP spid="1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63" grpId="0"/>
      <p:bldP spid="35" grpId="0"/>
      <p:bldP spid="65" grpId="0"/>
      <p:bldP spid="36" grpId="0"/>
      <p:bldP spid="67" grpId="0"/>
      <p:bldP spid="68" grpId="0"/>
      <p:bldP spid="69" grpId="0"/>
      <p:bldP spid="70" grpId="0"/>
      <p:bldP spid="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020" y="1255742"/>
            <a:ext cx="8951175" cy="543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(cesta,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čas garáže (střed SG,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v čase (</a:t>
            </a:r>
            <a:r>
              <a:rPr lang="cs-CZ" sz="2000" dirty="0" err="1">
                <a:solidFill>
                  <a:srgbClr val="0070C0"/>
                </a:solidFill>
                <a:latin typeface="Book Antiqua" pitchFamily="18" charset="0"/>
              </a:rPr>
              <a:t>vjezd,výjezd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světlo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střed auta SA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současnost auta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příď, záď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kdy lze zavřít garáž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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… ale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&gt;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vjezd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výjezd auta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8654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Auto projíždí garáží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239973" y="3980391"/>
            <a:ext cx="5553858" cy="7912"/>
          </a:xfrm>
          <a:prstGeom prst="line">
            <a:avLst/>
          </a:prstGeom>
          <a:ln w="3175">
            <a:solidFill>
              <a:srgbClr val="0070C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4633366" y="1150219"/>
            <a:ext cx="0" cy="5707781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963669" y="2313107"/>
            <a:ext cx="3582002" cy="356001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475747" y="2414305"/>
            <a:ext cx="3700971" cy="366844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2910202" y="1137569"/>
            <a:ext cx="3430031" cy="5658586"/>
          </a:xfrm>
          <a:prstGeom prst="line">
            <a:avLst/>
          </a:prstGeom>
          <a:ln w="31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4094922" y="1066410"/>
            <a:ext cx="14458" cy="575725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165805" y="1103708"/>
            <a:ext cx="18913" cy="571995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578088" y="3975794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61253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2519120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6679098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6183947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5663498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V="1">
            <a:off x="2564297" y="1110059"/>
            <a:ext cx="3394121" cy="55699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3413198" y="1130138"/>
            <a:ext cx="3359011" cy="55297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 flipV="1">
            <a:off x="2519118" y="2058697"/>
            <a:ext cx="5331470" cy="3167478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 flipV="1">
            <a:off x="2678943" y="3953969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 flipV="1">
            <a:off x="2519118" y="1581226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4109379" y="5510771"/>
            <a:ext cx="0" cy="139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>
            <a:off x="5165805" y="3756035"/>
            <a:ext cx="4616" cy="314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4094923" y="1103708"/>
            <a:ext cx="7294" cy="30396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H="1">
            <a:off x="5165805" y="1137569"/>
            <a:ext cx="18913" cy="1276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4590042" y="4514172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>
            <a:off x="4590042" y="5020164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589966" y="5551456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589966" y="6057448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11704" y="1944455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11704" y="2450447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11628" y="2981739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4611628" y="3487731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87"/>
          <p:cNvCxnSpPr/>
          <p:nvPr/>
        </p:nvCxnSpPr>
        <p:spPr>
          <a:xfrm>
            <a:off x="4203349" y="4622599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nice 90"/>
          <p:cNvCxnSpPr/>
          <p:nvPr/>
        </p:nvCxnSpPr>
        <p:spPr>
          <a:xfrm>
            <a:off x="3792638" y="526071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92"/>
          <p:cNvCxnSpPr/>
          <p:nvPr/>
        </p:nvCxnSpPr>
        <p:spPr>
          <a:xfrm>
            <a:off x="3403635" y="590395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>
            <a:off x="3406632" y="5909665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/>
          <p:nvPr/>
        </p:nvCxnSpPr>
        <p:spPr>
          <a:xfrm>
            <a:off x="5767588" y="200536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97"/>
          <p:cNvCxnSpPr/>
          <p:nvPr/>
        </p:nvCxnSpPr>
        <p:spPr>
          <a:xfrm>
            <a:off x="5364106" y="2694346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98"/>
          <p:cNvCxnSpPr/>
          <p:nvPr/>
        </p:nvCxnSpPr>
        <p:spPr>
          <a:xfrm>
            <a:off x="4978100" y="3343300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>
            <a:off x="3950353" y="4308162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103"/>
          <p:cNvCxnSpPr/>
          <p:nvPr/>
        </p:nvCxnSpPr>
        <p:spPr>
          <a:xfrm>
            <a:off x="3301561" y="4711690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104"/>
          <p:cNvCxnSpPr/>
          <p:nvPr/>
        </p:nvCxnSpPr>
        <p:spPr>
          <a:xfrm>
            <a:off x="2647462" y="509814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105"/>
          <p:cNvCxnSpPr/>
          <p:nvPr/>
        </p:nvCxnSpPr>
        <p:spPr>
          <a:xfrm>
            <a:off x="5252469" y="3537677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nice 106"/>
          <p:cNvCxnSpPr/>
          <p:nvPr/>
        </p:nvCxnSpPr>
        <p:spPr>
          <a:xfrm>
            <a:off x="6580103" y="2756843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/>
          <p:cNvCxnSpPr/>
          <p:nvPr/>
        </p:nvCxnSpPr>
        <p:spPr>
          <a:xfrm>
            <a:off x="5931311" y="316037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/>
          <p:nvPr/>
        </p:nvCxnSpPr>
        <p:spPr>
          <a:xfrm flipV="1">
            <a:off x="5172577" y="1615068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/>
          <p:nvPr/>
        </p:nvCxnSpPr>
        <p:spPr>
          <a:xfrm flipV="1">
            <a:off x="2786880" y="5512609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/>
          <p:cNvCxnSpPr/>
          <p:nvPr/>
        </p:nvCxnSpPr>
        <p:spPr>
          <a:xfrm flipV="1">
            <a:off x="3979961" y="3568657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/>
          <p:cNvCxnSpPr/>
          <p:nvPr/>
        </p:nvCxnSpPr>
        <p:spPr>
          <a:xfrm>
            <a:off x="4209884" y="3978613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nice 121"/>
          <p:cNvCxnSpPr/>
          <p:nvPr/>
        </p:nvCxnSpPr>
        <p:spPr>
          <a:xfrm>
            <a:off x="5165805" y="2396429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nice 122"/>
          <p:cNvCxnSpPr/>
          <p:nvPr/>
        </p:nvCxnSpPr>
        <p:spPr>
          <a:xfrm>
            <a:off x="3284396" y="5514580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bdélníkový bublinový popisek 120"/>
          <p:cNvSpPr/>
          <p:nvPr/>
        </p:nvSpPr>
        <p:spPr>
          <a:xfrm>
            <a:off x="3268561" y="1133608"/>
            <a:ext cx="735208" cy="274635"/>
          </a:xfrm>
          <a:prstGeom prst="wedgeRectCallout">
            <a:avLst>
              <a:gd name="adj1" fmla="val 58070"/>
              <a:gd name="adj2" fmla="val 11978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Vjezd</a:t>
            </a:r>
          </a:p>
        </p:txBody>
      </p:sp>
      <p:sp>
        <p:nvSpPr>
          <p:cNvPr id="125" name="Obdélníkový bublinový popisek 124"/>
          <p:cNvSpPr/>
          <p:nvPr/>
        </p:nvSpPr>
        <p:spPr>
          <a:xfrm>
            <a:off x="4250271" y="1103708"/>
            <a:ext cx="874561" cy="285115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Výjezd</a:t>
            </a:r>
          </a:p>
        </p:txBody>
      </p:sp>
      <p:sp>
        <p:nvSpPr>
          <p:cNvPr id="126" name="Obdélníkový bublinový popisek 125"/>
          <p:cNvSpPr/>
          <p:nvPr/>
        </p:nvSpPr>
        <p:spPr>
          <a:xfrm>
            <a:off x="4144633" y="1457696"/>
            <a:ext cx="490835" cy="269363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SG</a:t>
            </a:r>
          </a:p>
        </p:txBody>
      </p:sp>
      <p:cxnSp>
        <p:nvCxnSpPr>
          <p:cNvPr id="130" name="Přímá spojnice 129"/>
          <p:cNvCxnSpPr/>
          <p:nvPr/>
        </p:nvCxnSpPr>
        <p:spPr>
          <a:xfrm>
            <a:off x="5170421" y="3966621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Přímá spojnice 130"/>
          <p:cNvCxnSpPr/>
          <p:nvPr/>
        </p:nvCxnSpPr>
        <p:spPr>
          <a:xfrm>
            <a:off x="4632752" y="3958333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131"/>
          <p:cNvCxnSpPr/>
          <p:nvPr/>
        </p:nvCxnSpPr>
        <p:spPr>
          <a:xfrm>
            <a:off x="4102218" y="3958333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TextovéPole 13313"/>
          <p:cNvSpPr txBox="1"/>
          <p:nvPr/>
        </p:nvSpPr>
        <p:spPr>
          <a:xfrm>
            <a:off x="7521354" y="1820695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x‘</a:t>
            </a:r>
          </a:p>
        </p:txBody>
      </p:sp>
      <p:sp>
        <p:nvSpPr>
          <p:cNvPr id="135" name="TextovéPole 134"/>
          <p:cNvSpPr txBox="1"/>
          <p:nvPr/>
        </p:nvSpPr>
        <p:spPr>
          <a:xfrm rot="21274694">
            <a:off x="5961876" y="1465107"/>
            <a:ext cx="38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T‘</a:t>
            </a:r>
          </a:p>
        </p:txBody>
      </p:sp>
      <p:sp>
        <p:nvSpPr>
          <p:cNvPr id="136" name="TextovéPole 135"/>
          <p:cNvSpPr txBox="1"/>
          <p:nvPr/>
        </p:nvSpPr>
        <p:spPr>
          <a:xfrm>
            <a:off x="4550006" y="18620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37" name="TextovéPole 136"/>
          <p:cNvSpPr txBox="1"/>
          <p:nvPr/>
        </p:nvSpPr>
        <p:spPr>
          <a:xfrm>
            <a:off x="7486726" y="36171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38" name="Obdélníkový bublinový popisek 137"/>
          <p:cNvSpPr/>
          <p:nvPr/>
        </p:nvSpPr>
        <p:spPr>
          <a:xfrm>
            <a:off x="6857807" y="1150219"/>
            <a:ext cx="735208" cy="274635"/>
          </a:xfrm>
          <a:prstGeom prst="wedgeRectCallout">
            <a:avLst>
              <a:gd name="adj1" fmla="val -91178"/>
              <a:gd name="adj2" fmla="val 8315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Příď</a:t>
            </a:r>
          </a:p>
        </p:txBody>
      </p:sp>
      <p:sp>
        <p:nvSpPr>
          <p:cNvPr id="139" name="Obdélníkový bublinový popisek 138"/>
          <p:cNvSpPr/>
          <p:nvPr/>
        </p:nvSpPr>
        <p:spPr>
          <a:xfrm>
            <a:off x="5260554" y="1119902"/>
            <a:ext cx="609235" cy="268668"/>
          </a:xfrm>
          <a:prstGeom prst="wedgeRectCallout">
            <a:avLst>
              <a:gd name="adj1" fmla="val 12384"/>
              <a:gd name="adj2" fmla="val 1171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Záď</a:t>
            </a:r>
          </a:p>
        </p:txBody>
      </p:sp>
      <p:sp>
        <p:nvSpPr>
          <p:cNvPr id="146" name="Obdélníkový bublinový popisek 145"/>
          <p:cNvSpPr/>
          <p:nvPr/>
        </p:nvSpPr>
        <p:spPr>
          <a:xfrm>
            <a:off x="6000016" y="1128589"/>
            <a:ext cx="490835" cy="269363"/>
          </a:xfrm>
          <a:prstGeom prst="wedgeRectCallout">
            <a:avLst>
              <a:gd name="adj1" fmla="val -28929"/>
              <a:gd name="adj2" fmla="val 97331"/>
            </a:avLst>
          </a:prstGeom>
          <a:ln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SA</a:t>
            </a:r>
          </a:p>
        </p:txBody>
      </p:sp>
      <p:sp>
        <p:nvSpPr>
          <p:cNvPr id="13326" name="Obdélníkový bublinový popisek 13325"/>
          <p:cNvSpPr/>
          <p:nvPr/>
        </p:nvSpPr>
        <p:spPr>
          <a:xfrm>
            <a:off x="3540919" y="3611426"/>
            <a:ext cx="397444" cy="227968"/>
          </a:xfrm>
          <a:prstGeom prst="wedgeRectCallout">
            <a:avLst>
              <a:gd name="adj1" fmla="val 82728"/>
              <a:gd name="adj2" fmla="val 17431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A</a:t>
            </a:r>
          </a:p>
        </p:txBody>
      </p:sp>
      <p:sp>
        <p:nvSpPr>
          <p:cNvPr id="152" name="Obdélníkový bublinový popisek 151"/>
          <p:cNvSpPr/>
          <p:nvPr/>
        </p:nvSpPr>
        <p:spPr>
          <a:xfrm>
            <a:off x="5222506" y="4053027"/>
            <a:ext cx="397444" cy="227968"/>
          </a:xfrm>
          <a:prstGeom prst="wedgeRectCallout">
            <a:avLst>
              <a:gd name="adj1" fmla="val -52812"/>
              <a:gd name="adj2" fmla="val -16764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27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5" grpId="0" animBg="1"/>
      <p:bldP spid="126" grpId="0" animBg="1"/>
      <p:bldP spid="138" grpId="0" animBg="1"/>
      <p:bldP spid="139" grpId="0" uiExpand="1" build="allAtOnce" animBg="1"/>
      <p:bldP spid="146" grpId="0" animBg="1"/>
      <p:bldP spid="13326" grpId="0" animBg="1"/>
      <p:bldP spid="1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zápatí 4"/>
          <p:cNvSpPr txBox="1">
            <a:spLocks noGrp="1"/>
          </p:cNvSpPr>
          <p:nvPr/>
        </p:nvSpPr>
        <p:spPr bwMode="auto">
          <a:xfrm>
            <a:off x="3581400" y="76200"/>
            <a:ext cx="28956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200">
              <a:solidFill>
                <a:srgbClr val="D38E27"/>
              </a:solidFill>
              <a:latin typeface="Book Antiqua" pitchFamily="18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914400" y="423863"/>
            <a:ext cx="6864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 </a:t>
            </a:r>
            <a:endParaRPr lang="en-US" sz="4000" b="1" i="1" dirty="0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25400" y="1179513"/>
            <a:ext cx="84899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</a:pPr>
            <a:endParaRPr lang="en-US" sz="3200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</a:t>
            </a:r>
            <a:r>
              <a:rPr lang="cs-CZ" sz="1200" dirty="0" err="1">
                <a:solidFill>
                  <a:srgbClr val="D38E27"/>
                </a:solidFill>
              </a:rPr>
              <a:t>FyM</a:t>
            </a:r>
            <a:r>
              <a:rPr lang="cs-CZ" sz="1200" dirty="0">
                <a:solidFill>
                  <a:srgbClr val="D38E27"/>
                </a:solidFill>
              </a:rPr>
              <a:t> - Obdržálek</a:t>
            </a:r>
          </a:p>
        </p:txBody>
      </p:sp>
      <p:sp>
        <p:nvSpPr>
          <p:cNvPr id="1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19100" y="-594607"/>
            <a:ext cx="855980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40000" dirty="0">
                <a:solidFill>
                  <a:srgbClr val="FFC000"/>
                </a:solidFill>
                <a:sym typeface="Wingdings" pitchFamily="2" charset="2"/>
              </a:rPr>
              <a:t></a:t>
            </a:r>
            <a:endParaRPr lang="en-US" sz="40000" dirty="0">
              <a:solidFill>
                <a:srgbClr val="FFC000"/>
              </a:solidFill>
              <a:sym typeface="Wingdings" pitchFamily="2" charset="2"/>
            </a:endParaRPr>
          </a:p>
          <a:p>
            <a:pPr algn="ctr"/>
            <a:r>
              <a:rPr lang="cs-CZ" sz="4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Děkuji vám </a:t>
            </a:r>
            <a:r>
              <a:rPr lang="cs-CZ" sz="4400" b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(opět) za </a:t>
            </a:r>
            <a:r>
              <a:rPr lang="cs-CZ" sz="4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pozornost</a:t>
            </a:r>
          </a:p>
          <a:p>
            <a:pPr eaLnBrk="1" hangingPunct="1"/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40227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Teorie: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Světlo = vlnění éteru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Elektromagnetismus: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Světlo =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elmg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. vlna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Světelná rychlost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/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/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(rychlost  světla ve vakuu)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350871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Světlo jako vlnění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350734"/>
              </p:ext>
            </p:extLst>
          </p:nvPr>
        </p:nvGraphicFramePr>
        <p:xfrm>
          <a:off x="674260" y="4112658"/>
          <a:ext cx="4843462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4" imgW="1523880" imgH="228600" progId="Equation.DSMT4">
                  <p:embed/>
                </p:oleObj>
              </mc:Choice>
              <mc:Fallback>
                <p:oleObj name="Equation" r:id="rId4" imgW="1523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4260" y="4112658"/>
                        <a:ext cx="4843462" cy="725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09" y="1664339"/>
            <a:ext cx="2682257" cy="351673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02" y="1679835"/>
            <a:ext cx="2795159" cy="353685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414653" y="1246909"/>
            <a:ext cx="2168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Book Antiqua" panose="02040602050305030304" pitchFamily="18" charset="0"/>
              </a:rPr>
              <a:t>James </a:t>
            </a:r>
            <a:r>
              <a:rPr lang="cs-CZ" i="1" dirty="0" err="1" smtClean="0">
                <a:latin typeface="Book Antiqua" panose="02040602050305030304" pitchFamily="18" charset="0"/>
              </a:rPr>
              <a:t>Clerk</a:t>
            </a:r>
            <a:r>
              <a:rPr lang="cs-CZ" i="1" dirty="0" smtClean="0">
                <a:latin typeface="Book Antiqua" panose="02040602050305030304" pitchFamily="18" charset="0"/>
              </a:rPr>
              <a:t> Maxwell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601690" y="1233054"/>
            <a:ext cx="2168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Book Antiqua" panose="02040602050305030304" pitchFamily="18" charset="0"/>
              </a:rPr>
              <a:t>Christian </a:t>
            </a:r>
            <a:r>
              <a:rPr lang="cs-CZ" i="1" dirty="0" err="1" smtClean="0">
                <a:latin typeface="Book Antiqua" panose="02040602050305030304" pitchFamily="18" charset="0"/>
              </a:rPr>
              <a:t>Huygens</a:t>
            </a:r>
            <a:endParaRPr lang="cs-CZ" i="1" dirty="0">
              <a:latin typeface="Book Antiqua" panose="0204060205030503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6030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98" y="2365317"/>
            <a:ext cx="2254958" cy="280116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792" y="1393376"/>
            <a:ext cx="8587142" cy="433986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Pokusy: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velikost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c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naměřena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vždy 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</a:rPr>
              <a:t>stejná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nezávislá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na 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</a:rPr>
              <a:t>zdroji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Země, Slunce,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</a:rPr>
              <a:t>Sirius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nezávislá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na  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>směru</a:t>
            </a:r>
            <a:b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letu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světla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nezávislá na pohybu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>pozorovatele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>Neplatí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tedy sčítání rychlostí, neexistuje APČ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57967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Rychlost éteru vůči APČ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2631367"/>
            <a:ext cx="4069297" cy="23692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00" y="1547440"/>
            <a:ext cx="1432985" cy="827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45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1150938" y="457200"/>
            <a:ext cx="7840662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sz="4000" b="1" i="1" cap="none" dirty="0" smtClean="0">
                <a:solidFill>
                  <a:schemeClr val="tx1"/>
                </a:solidFill>
                <a:effectLst/>
                <a:latin typeface="Book Antiqua" pitchFamily="18" charset="0"/>
              </a:rPr>
              <a:t>Stálá světelná rychlost</a:t>
            </a:r>
            <a:endParaRPr lang="en-US" sz="4000" b="1" i="1" cap="none" dirty="0" smtClean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78851" name="Rectangle 3"/>
          <p:cNvSpPr>
            <a:spLocks noGrp="1"/>
          </p:cNvSpPr>
          <p:nvPr>
            <p:ph idx="1"/>
          </p:nvPr>
        </p:nvSpPr>
        <p:spPr>
          <a:xfrm>
            <a:off x="289035" y="1475336"/>
            <a:ext cx="8686800" cy="4846636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</a:pPr>
            <a:r>
              <a:rPr lang="cs-CZ" b="1" i="1" dirty="0" smtClean="0">
                <a:solidFill>
                  <a:schemeClr val="hlink"/>
                </a:solidFill>
                <a:latin typeface="Book Antiqua" pitchFamily="18" charset="0"/>
              </a:rPr>
              <a:t>Ostatní </a:t>
            </a:r>
            <a:r>
              <a:rPr lang="cs-CZ" b="1" i="1" dirty="0">
                <a:solidFill>
                  <a:schemeClr val="hlink"/>
                </a:solidFill>
                <a:latin typeface="Book Antiqua" pitchFamily="18" charset="0"/>
              </a:rPr>
              <a:t>fyzikové: </a:t>
            </a:r>
            <a:r>
              <a:rPr lang="cs-CZ" dirty="0">
                <a:latin typeface="Book Antiqua" pitchFamily="18" charset="0"/>
              </a:rPr>
              <a:t>Jak se chová světlo?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b="1" i="1" dirty="0">
                <a:solidFill>
                  <a:schemeClr val="hlink"/>
                </a:solidFill>
                <a:latin typeface="Book Antiqua" pitchFamily="18" charset="0"/>
              </a:rPr>
              <a:t>Einstein: </a:t>
            </a:r>
            <a:r>
              <a:rPr lang="cs-CZ" dirty="0">
                <a:latin typeface="Book Antiqua" pitchFamily="18" charset="0"/>
              </a:rPr>
              <a:t>Jak se chová prostor a čas</a:t>
            </a:r>
            <a:r>
              <a:rPr lang="cs-CZ" dirty="0" smtClean="0">
                <a:latin typeface="Book Antiqua" pitchFamily="18" charset="0"/>
              </a:rPr>
              <a:t>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b="1" i="1" dirty="0">
                <a:latin typeface="Book Antiqua" pitchFamily="18" charset="0"/>
              </a:rPr>
              <a:t>Nejde</a:t>
            </a:r>
            <a:r>
              <a:rPr lang="cs-CZ" dirty="0">
                <a:latin typeface="Book Antiqua" pitchFamily="18" charset="0"/>
              </a:rPr>
              <a:t> o vlastnost světla a materiálů (</a:t>
            </a:r>
            <a:r>
              <a:rPr lang="cs-CZ" dirty="0" err="1">
                <a:latin typeface="Book Antiqua" pitchFamily="18" charset="0"/>
              </a:rPr>
              <a:t>Lorentz</a:t>
            </a:r>
            <a:r>
              <a:rPr lang="cs-CZ" dirty="0">
                <a:latin typeface="Book Antiqua" pitchFamily="18" charset="0"/>
              </a:rPr>
              <a:t>, </a:t>
            </a:r>
            <a:r>
              <a:rPr lang="cs-CZ" dirty="0" err="1">
                <a:latin typeface="Book Antiqua" pitchFamily="18" charset="0"/>
              </a:rPr>
              <a:t>Poincaré</a:t>
            </a:r>
            <a:r>
              <a:rPr lang="cs-CZ" dirty="0">
                <a:latin typeface="Book Antiqua" pitchFamily="18" charset="0"/>
              </a:rPr>
              <a:t>), ale o vlastnost prostoročasu.</a:t>
            </a:r>
            <a:endParaRPr lang="en-US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buNone/>
            </a:pPr>
            <a:endParaRPr lang="cs-CZ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buNone/>
            </a:pPr>
            <a:endParaRPr lang="cs-CZ" dirty="0"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13491" y="3011706"/>
            <a:ext cx="8229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endParaRPr lang="cs-CZ" sz="30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5" name="Zástupný symbol pro obsah 2"/>
          <p:cNvSpPr>
            <a:spLocks/>
          </p:cNvSpPr>
          <p:nvPr/>
        </p:nvSpPr>
        <p:spPr bwMode="auto">
          <a:xfrm>
            <a:off x="250825" y="4797425"/>
            <a:ext cx="822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endParaRPr lang="cs-CZ" sz="30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3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6" y="4017962"/>
            <a:ext cx="1891067" cy="24354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14" y="4020418"/>
            <a:ext cx="1787525" cy="24115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70" y="4008113"/>
            <a:ext cx="1639691" cy="242557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82" y="4014145"/>
            <a:ext cx="1771221" cy="24261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82875" y="3611552"/>
            <a:ext cx="193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Book Antiqua" panose="02040602050305030304" pitchFamily="18" charset="0"/>
              </a:rPr>
              <a:t>H. A. </a:t>
            </a:r>
            <a:r>
              <a:rPr lang="cs-CZ" i="1" dirty="0" err="1" smtClean="0">
                <a:latin typeface="Book Antiqua" panose="02040602050305030304" pitchFamily="18" charset="0"/>
              </a:rPr>
              <a:t>Lorentz</a:t>
            </a:r>
            <a:r>
              <a:rPr lang="cs-CZ" i="1" dirty="0" smtClean="0">
                <a:latin typeface="Book Antiqua" panose="02040602050305030304" pitchFamily="18" charset="0"/>
              </a:rPr>
              <a:t> </a:t>
            </a:r>
            <a:r>
              <a:rPr lang="cs-CZ" sz="1400" dirty="0" smtClean="0">
                <a:latin typeface="Book Antiqua" panose="02040602050305030304" pitchFamily="18" charset="0"/>
              </a:rPr>
              <a:t>(NL)</a:t>
            </a:r>
            <a:endParaRPr lang="cs-CZ" sz="1400" dirty="0">
              <a:latin typeface="Book Antiqua" panose="02040602050305030304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493220" y="3638962"/>
            <a:ext cx="17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Book Antiqua" panose="02040602050305030304" pitchFamily="18" charset="0"/>
              </a:rPr>
              <a:t>H. </a:t>
            </a:r>
            <a:r>
              <a:rPr lang="cs-CZ" i="1" dirty="0" err="1" smtClean="0">
                <a:latin typeface="Book Antiqua" panose="02040602050305030304" pitchFamily="18" charset="0"/>
              </a:rPr>
              <a:t>Poincaré</a:t>
            </a:r>
            <a:r>
              <a:rPr lang="cs-CZ" i="1" dirty="0" smtClean="0">
                <a:latin typeface="Book Antiqua" panose="02040602050305030304" pitchFamily="18" charset="0"/>
              </a:rPr>
              <a:t>  </a:t>
            </a:r>
            <a:r>
              <a:rPr lang="cs-CZ" sz="1400" dirty="0" smtClean="0">
                <a:latin typeface="Book Antiqua" panose="02040602050305030304" pitchFamily="18" charset="0"/>
              </a:rPr>
              <a:t>(GB)</a:t>
            </a:r>
            <a:endParaRPr lang="cs-CZ" sz="1400" dirty="0">
              <a:latin typeface="Book Antiqua" panose="02040602050305030304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343948" y="3646637"/>
            <a:ext cx="199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Book Antiqua" panose="02040602050305030304" pitchFamily="18" charset="0"/>
              </a:rPr>
              <a:t>G. </a:t>
            </a:r>
            <a:r>
              <a:rPr lang="cs-CZ" i="1" dirty="0" err="1" smtClean="0">
                <a:latin typeface="Book Antiqua" panose="02040602050305030304" pitchFamily="18" charset="0"/>
              </a:rPr>
              <a:t>FitzGerald</a:t>
            </a:r>
            <a:r>
              <a:rPr lang="cs-CZ" i="1" dirty="0" smtClean="0">
                <a:latin typeface="Book Antiqua" panose="02040602050305030304" pitchFamily="18" charset="0"/>
              </a:rPr>
              <a:t> </a:t>
            </a:r>
            <a:r>
              <a:rPr lang="cs-CZ" sz="1400" dirty="0" smtClean="0">
                <a:latin typeface="Book Antiqua" panose="02040602050305030304" pitchFamily="18" charset="0"/>
              </a:rPr>
              <a:t>(IR)</a:t>
            </a:r>
            <a:endParaRPr lang="cs-CZ" sz="1400" dirty="0">
              <a:latin typeface="Book Antiqua" panose="020406020503050303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594863" y="3647733"/>
            <a:ext cx="17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Book Antiqua" panose="02040602050305030304" pitchFamily="18" charset="0"/>
              </a:rPr>
              <a:t>J. </a:t>
            </a:r>
            <a:r>
              <a:rPr lang="cs-CZ" i="1" dirty="0" err="1" smtClean="0">
                <a:latin typeface="Book Antiqua" panose="02040602050305030304" pitchFamily="18" charset="0"/>
              </a:rPr>
              <a:t>Larmor</a:t>
            </a:r>
            <a:r>
              <a:rPr lang="cs-CZ" i="1" dirty="0" smtClean="0">
                <a:latin typeface="Book Antiqua" panose="02040602050305030304" pitchFamily="18" charset="0"/>
              </a:rPr>
              <a:t> </a:t>
            </a:r>
            <a:r>
              <a:rPr lang="cs-CZ" sz="1400" dirty="0" smtClean="0">
                <a:latin typeface="Book Antiqua" panose="02040602050305030304" pitchFamily="18" charset="0"/>
              </a:rPr>
              <a:t>(IR, GB)</a:t>
            </a:r>
            <a:endParaRPr lang="cs-CZ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4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95" y="1333945"/>
            <a:ext cx="4064845" cy="5333569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4638" y="2403475"/>
            <a:ext cx="8713787" cy="4751304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 smtClean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1) </a:t>
            </a:r>
            <a: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  <a:t>Všechny IS jsou rovnoprávné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4000" b="1" i="1" dirty="0" smtClean="0">
              <a:latin typeface="Book Antiqua" pitchFamily="18" charset="0"/>
              <a:sym typeface="Wingdings" pitchFamily="2" charset="2"/>
            </a:endParaRP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 smtClean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2) </a:t>
            </a:r>
            <a: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  <a:t>Světelná rychlost c vůči jedné IS</a:t>
            </a:r>
            <a:b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</a:br>
            <a:r>
              <a:rPr lang="cs-CZ" altLang="cs-CZ" sz="4000" b="1" dirty="0" smtClean="0">
                <a:latin typeface="Book Antiqua" pitchFamily="18" charset="0"/>
                <a:sym typeface="Symbol" panose="05050102010706020507" pitchFamily="18" charset="2"/>
              </a:rPr>
              <a:t></a:t>
            </a:r>
            <a:r>
              <a:rPr lang="cs-CZ" altLang="cs-CZ" sz="4000" b="1" i="1" dirty="0" smtClean="0">
                <a:latin typeface="Book Antiqua" pitchFamily="18" charset="0"/>
                <a:sym typeface="Symbol" panose="05050102010706020507" pitchFamily="18" charset="2"/>
              </a:rPr>
              <a:t> </a:t>
            </a:r>
            <a:r>
              <a:rPr lang="cs-CZ" altLang="cs-CZ" sz="4000" b="1" i="1" dirty="0">
                <a:latin typeface="Book Antiqua" pitchFamily="18" charset="0"/>
                <a:sym typeface="Wingdings" pitchFamily="2" charset="2"/>
              </a:rPr>
              <a:t>vůči </a:t>
            </a:r>
            <a: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  <a:t>každé IS</a:t>
            </a: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13B76456-2262-42B9-85C8-B4578D216ED0}" type="slidenum">
              <a:rPr lang="cs-CZ" sz="1200" smtClean="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  <a:cs typeface="+mn-cs"/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476375" y="476250"/>
            <a:ext cx="6337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Dva pilíře STR:</a:t>
            </a:r>
            <a:endParaRPr lang="en-US" altLang="cs-CZ" sz="4000" i="1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151035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799945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Graficky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! Založíme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9600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Archiv dějin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Zapíšeme vše: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událost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–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bod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kde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(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 a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kdy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(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 se stala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světo</a:t>
            </a:r>
            <a:r>
              <a:rPr lang="cs-CZ" b="1" i="1" dirty="0" smtClean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čára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osoby (bodu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):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kdy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kde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byla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co stálo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před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osobou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co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za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ní, jak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daleko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co pro </a:t>
            </a:r>
            <a:r>
              <a:rPr lang="cs-CZ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ni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bylo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dřív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co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později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o jakou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dobu</a:t>
            </a:r>
            <a:endParaRPr lang="cs-CZ" b="1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692858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Jak to popsat bez 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vzorečků?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7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7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Vše bude jen na přímé dráze, nic mimo ni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Finta: </a:t>
            </a:r>
            <a:r>
              <a:rPr lang="cs-CZ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synchronizované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kamery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podél trasy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 pravidelných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okamžicích: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fotka</a:t>
            </a:r>
            <a:endParaRPr lang="cs-CZ" b="1" i="1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Fotky z téhož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okamžiku: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pás</a:t>
            </a:r>
            <a:endParaRPr lang="cs-CZ" b="1" i="1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Pásy vytvoří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archiv </a:t>
            </a:r>
            <a:endParaRPr lang="cs-CZ" b="1" i="1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519084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„Archiv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dějin“ z fotek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8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2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orieRelativity24_04_2017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150" y="1524000"/>
            <a:ext cx="8677275" cy="4881563"/>
          </a:xfrm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8884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„Archiv dějin“ z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fotek (demo)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2021-11-29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9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/26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6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14343</TotalTime>
  <Words>1417</Words>
  <Application>Microsoft Office PowerPoint</Application>
  <PresentationFormat>Předvádění na obrazovce (4:3)</PresentationFormat>
  <Paragraphs>423</Paragraphs>
  <Slides>26</Slides>
  <Notes>13</Notes>
  <HiddenSlides>0</HiddenSlides>
  <MMClips>1</MMClips>
  <ScaleCrop>false</ScaleCrop>
  <HeadingPairs>
    <vt:vector size="8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42" baseType="lpstr">
      <vt:lpstr>Algerian</vt:lpstr>
      <vt:lpstr>Arial</vt:lpstr>
      <vt:lpstr>Bahnschrift Light</vt:lpstr>
      <vt:lpstr>Bahnschrift SemiBold</vt:lpstr>
      <vt:lpstr>Book Antiqua</vt:lpstr>
      <vt:lpstr>Calibri</vt:lpstr>
      <vt:lpstr>Cambria</vt:lpstr>
      <vt:lpstr>Cambria Math</vt:lpstr>
      <vt:lpstr>Courier New</vt:lpstr>
      <vt:lpstr>Franklin Gothic Book</vt:lpstr>
      <vt:lpstr>Franklin Gothic Medium</vt:lpstr>
      <vt:lpstr>Symbol</vt:lpstr>
      <vt:lpstr>Wingdings</vt:lpstr>
      <vt:lpstr>Wingdings 2</vt:lpstr>
      <vt:lpstr>Cesta</vt:lpstr>
      <vt:lpstr>Equation</vt:lpstr>
      <vt:lpstr>Prezentace aplikace PowerPoint</vt:lpstr>
      <vt:lpstr>Prezentace aplikace PowerPoint</vt:lpstr>
      <vt:lpstr>Prezentace aplikace PowerPoint</vt:lpstr>
      <vt:lpstr>Prezentace aplikace PowerPoint</vt:lpstr>
      <vt:lpstr>Stálá světelná rychlost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MFF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Obdržálek</dc:creator>
  <cp:lastModifiedBy>Účet Microsoft</cp:lastModifiedBy>
  <cp:revision>777</cp:revision>
  <cp:lastPrinted>2014-03-09T18:11:39Z</cp:lastPrinted>
  <dcterms:created xsi:type="dcterms:W3CDTF">2010-10-29T03:57:00Z</dcterms:created>
  <dcterms:modified xsi:type="dcterms:W3CDTF">2021-11-29T16:09:32Z</dcterms:modified>
</cp:coreProperties>
</file>