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24"/>
  </p:notesMasterIdLst>
  <p:handoutMasterIdLst>
    <p:handoutMasterId r:id="rId25"/>
  </p:handoutMasterIdLst>
  <p:sldIdLst>
    <p:sldId id="256" r:id="rId2"/>
    <p:sldId id="383" r:id="rId3"/>
    <p:sldId id="385" r:id="rId4"/>
    <p:sldId id="358" r:id="rId5"/>
    <p:sldId id="373" r:id="rId6"/>
    <p:sldId id="359" r:id="rId7"/>
    <p:sldId id="361" r:id="rId8"/>
    <p:sldId id="366" r:id="rId9"/>
    <p:sldId id="390" r:id="rId10"/>
    <p:sldId id="360" r:id="rId11"/>
    <p:sldId id="374" r:id="rId12"/>
    <p:sldId id="367" r:id="rId13"/>
    <p:sldId id="368" r:id="rId14"/>
    <p:sldId id="365" r:id="rId15"/>
    <p:sldId id="362" r:id="rId16"/>
    <p:sldId id="363" r:id="rId17"/>
    <p:sldId id="364" r:id="rId18"/>
    <p:sldId id="370" r:id="rId19"/>
    <p:sldId id="371" r:id="rId20"/>
    <p:sldId id="372" r:id="rId21"/>
    <p:sldId id="351" r:id="rId22"/>
    <p:sldId id="339" r:id="rId23"/>
  </p:sldIdLst>
  <p:sldSz cx="9144000" cy="6858000" type="screen4x3"/>
  <p:notesSz cx="10234613" cy="70993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 Obdržálek" initials="JO" lastIdx="5" clrIdx="0">
    <p:extLst>
      <p:ext uri="{19B8F6BF-5375-455C-9EA6-DF929625EA0E}">
        <p15:presenceInfo xmlns:p15="http://schemas.microsoft.com/office/powerpoint/2012/main" userId="8ac049be5ba3c96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FF0F"/>
    <a:srgbClr val="FFCCCC"/>
    <a:srgbClr val="FF3300"/>
    <a:srgbClr val="FFCCFF"/>
    <a:srgbClr val="CCFFFF"/>
    <a:srgbClr val="FF5050"/>
    <a:srgbClr val="CC0000"/>
    <a:srgbClr val="009900"/>
    <a:srgbClr val="FF00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5" autoAdjust="0"/>
    <p:restoredTop sz="86535" autoAdjust="0"/>
  </p:normalViewPr>
  <p:slideViewPr>
    <p:cSldViewPr snapToGrid="0">
      <p:cViewPr varScale="1">
        <p:scale>
          <a:sx n="55" d="100"/>
          <a:sy n="55" d="100"/>
        </p:scale>
        <p:origin x="592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528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797246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r>
              <a:rPr lang="cs-CZ" dirty="0"/>
              <a:t>2014-03-10T14:00 </a:t>
            </a:r>
            <a:r>
              <a:rPr lang="cs-CZ" dirty="0" err="1"/>
              <a:t>FyM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797246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D68BB328-EE29-4456-B815-326014EF39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04979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797246" y="0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r>
              <a:rPr lang="cs-CZ" dirty="0"/>
              <a:t>2014-03-10T14:00 </a:t>
            </a:r>
            <a:r>
              <a:rPr lang="cs-CZ" dirty="0" err="1"/>
              <a:t>FyM</a:t>
            </a:r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31813"/>
            <a:ext cx="3551237" cy="2662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1023462" y="3372168"/>
            <a:ext cx="8187690" cy="3194685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797246" y="6743103"/>
            <a:ext cx="4434999" cy="35496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DDE77076-6BF1-479D-83A0-87B5ABAEF2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03565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2014-03-10T14:00 </a:t>
            </a:r>
            <a:r>
              <a:rPr lang="cs-CZ" dirty="0" err="1"/>
              <a:t>FyM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971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Jak poznám, že měřím v APČ a ne jen v nějaké jiné IS?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FyM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685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dirty="0" smtClean="0"/>
              <a:t>Demokracie </a:t>
            </a:r>
            <a:r>
              <a:rPr lang="cs-CZ" altLang="cs-CZ" dirty="0" smtClean="0">
                <a:sym typeface="Wingdings" panose="05000000000000000000" pitchFamily="2" charset="2"/>
              </a:rPr>
              <a:t></a:t>
            </a:r>
            <a:endParaRPr lang="en-US" altLang="cs-CZ" dirty="0" smtClean="0"/>
          </a:p>
        </p:txBody>
      </p:sp>
      <p:sp>
        <p:nvSpPr>
          <p:cNvPr id="60420" name="Zástupný symbol pro číslo snímku 3"/>
          <p:cNvSpPr txBox="1">
            <a:spLocks noGrp="1"/>
          </p:cNvSpPr>
          <p:nvPr/>
        </p:nvSpPr>
        <p:spPr bwMode="auto">
          <a:xfrm>
            <a:off x="5797377" y="6742845"/>
            <a:ext cx="4435599" cy="35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13" tIns="51756" rIns="103513" bIns="51756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72DC0EC-F53E-4E38-8CD9-5501FF9B3719}" type="slidenum">
              <a:rPr lang="cs-CZ" altLang="cs-CZ">
                <a:latin typeface="Arial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cs-CZ" altLang="cs-CZ">
              <a:latin typeface="Arial" charset="0"/>
            </a:endParaRPr>
          </a:p>
        </p:txBody>
      </p:sp>
      <p:sp>
        <p:nvSpPr>
          <p:cNvPr id="60421" name="Zástupný symbol pro datum 4"/>
          <p:cNvSpPr txBox="1">
            <a:spLocks noGrp="1"/>
          </p:cNvSpPr>
          <p:nvPr/>
        </p:nvSpPr>
        <p:spPr bwMode="auto">
          <a:xfrm>
            <a:off x="5797377" y="1"/>
            <a:ext cx="4435599" cy="35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513" tIns="51756" rIns="103513" bIns="51756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cs-CZ" altLang="cs-CZ">
                <a:latin typeface="Arial" charset="0"/>
              </a:rPr>
              <a:t>2.11.2010 Na Smetance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808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Zajet myší dolů a kliknout:</a:t>
            </a:r>
          </a:p>
          <a:p>
            <a:r>
              <a:rPr lang="cs-CZ" dirty="0" smtClean="0"/>
              <a:t>Rozložíme foťáky a děláme snímky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FyM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4319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Zatím: 1) 1 m a 1 s spolu nesouvisejí 2) </a:t>
            </a:r>
            <a:r>
              <a:rPr lang="cs-CZ" i="1" dirty="0" smtClean="0"/>
              <a:t>c</a:t>
            </a:r>
            <a:r>
              <a:rPr lang="cs-CZ" dirty="0" smtClean="0"/>
              <a:t> je pro ně moc velká 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2014-03-10T14:00 FyM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E77076-6BF1-479D-83A0-87B5ABAEF252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7394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2014-03-10T14:00 </a:t>
            </a:r>
            <a:r>
              <a:rPr lang="cs-CZ" altLang="cs-CZ" dirty="0" err="1"/>
              <a:t>FyM</a:t>
            </a:r>
            <a:endParaRPr lang="cs-CZ" altLang="cs-CZ" dirty="0"/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14</a:t>
            </a:fld>
            <a:endParaRPr lang="cs-CZ" alt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5513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2014-03-10T14:00 </a:t>
            </a:r>
            <a:r>
              <a:rPr lang="cs-CZ" altLang="cs-CZ" dirty="0" err="1"/>
              <a:t>FyM</a:t>
            </a:r>
            <a:endParaRPr lang="cs-CZ" altLang="cs-CZ" dirty="0"/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15</a:t>
            </a:fld>
            <a:endParaRPr lang="cs-CZ" alt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8465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2014-03-10T14:00 </a:t>
            </a:r>
            <a:r>
              <a:rPr lang="cs-CZ" altLang="cs-CZ" dirty="0" err="1"/>
              <a:t>FyM</a:t>
            </a:r>
            <a:endParaRPr lang="cs-CZ" altLang="cs-CZ" dirty="0"/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16</a:t>
            </a:fld>
            <a:endParaRPr lang="cs-CZ" alt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4346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72708" name="Zástupný symbol pro datum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2014-03-10T14:00 </a:t>
            </a:r>
            <a:r>
              <a:rPr lang="cs-CZ" altLang="cs-CZ" dirty="0" err="1"/>
              <a:t>FyM</a:t>
            </a:r>
            <a:endParaRPr lang="cs-CZ" altLang="cs-CZ" dirty="0"/>
          </a:p>
        </p:txBody>
      </p:sp>
      <p:sp>
        <p:nvSpPr>
          <p:cNvPr id="72709" name="Zástupný symbol pro číslo snímku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88BCE5-BF07-4343-9265-A73DCE7DCDD2}" type="slidenum">
              <a:rPr lang="cs-CZ" altLang="cs-CZ" smtClean="0"/>
              <a:pPr eaLnBrk="1" hangingPunct="1"/>
              <a:t>17</a:t>
            </a:fld>
            <a:endParaRPr lang="cs-CZ" alt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0977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A7BE8-7C6E-48D5-A09E-9A5CA2302599}" type="datetime1">
              <a:rPr lang="cs-CZ" smtClean="0"/>
              <a:t>19.12.2021</a:t>
            </a:fld>
            <a:endParaRPr lang="cs-CZ"/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5F2A2-301E-4D79-82A2-10FB1D862E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43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ovací čára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5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A4BA6-7559-4E9D-877D-4204AF4C04DF}" type="datetime1">
              <a:rPr lang="cs-CZ" smtClean="0"/>
              <a:t>19.12.2021</a:t>
            </a:fld>
            <a:endParaRPr lang="cs-CZ"/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9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637FF-94DD-43B1-A59E-4EB38ACF18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7523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9F760-3EA6-4F97-984D-9D896593EDB6}" type="datetime1">
              <a:rPr lang="cs-CZ" smtClean="0"/>
              <a:t>19.12.2021</a:t>
            </a:fld>
            <a:endParaRPr lang="cs-CZ"/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129B-61DE-4281-BBEA-50CD310EA1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7191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8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D96F7-134D-40B5-8070-FB333D086BD3}" type="datetime1">
              <a:rPr lang="cs-CZ" smtClean="0"/>
              <a:t>19.12.2021</a:t>
            </a:fld>
            <a:endParaRPr lang="cs-CZ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6FCE8-A434-4C8F-9CDD-9A2AE8F02FA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79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88C8A-2242-44CD-97DF-31BE9331C7F5}" type="datetime1">
              <a:rPr lang="cs-CZ" smtClean="0"/>
              <a:t>19.12.2021</a:t>
            </a:fld>
            <a:endParaRPr lang="cs-CZ"/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EF8C9-069C-4FA2-8C19-FC27C60C1B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365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D21FA-7FFE-4817-AEED-D2599DBA9CEA}" type="datetime1">
              <a:rPr lang="cs-CZ" smtClean="0"/>
              <a:t>19.12.2021</a:t>
            </a:fld>
            <a:endParaRPr lang="cs-CZ"/>
          </a:p>
        </p:txBody>
      </p:sp>
      <p:sp>
        <p:nvSpPr>
          <p:cNvPr id="7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CD1D8-0D3C-4E8D-87DF-70377AAD68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75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/>
              <a:t>Klepnutím na ikonu přidáte obrázek.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D6865-886F-41E9-B389-7ADE3664A2E4}" type="datetime1">
              <a:rPr lang="cs-CZ" smtClean="0"/>
              <a:t>19.12.2021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7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7490B-C69F-488E-A822-8D478D73AA2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61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5FB87-2C93-4506-8A87-18715759F7B7}" type="datetime1">
              <a:rPr lang="cs-CZ" smtClean="0"/>
              <a:t>19.12.2021</a:t>
            </a:fld>
            <a:endParaRPr lang="cs-CZ"/>
          </a:p>
        </p:txBody>
      </p:sp>
      <p:sp>
        <p:nvSpPr>
          <p:cNvPr id="5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B8357-E09B-43CE-8CDE-B385BAEC1BA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616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2C4E1-CC40-4C64-9831-99FD76EA58F4}" type="datetime1">
              <a:rPr lang="cs-CZ" smtClean="0"/>
              <a:t>19.12.2021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8A854-7E7F-4C31-92ED-9EC62F540B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138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117B7E9D-9174-4626-8FF2-DCDD9BD8F9AF}" type="datetime1">
              <a:rPr lang="cs-CZ" smtClean="0"/>
              <a:t>19.12.2021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/>
              <a:t>U3V Fyzika pro nefyziky - Obdržálek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2534F899-505C-440E-8C77-AF8B9184DEA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/>
              <a:t>Klepnutím lze upravit styl předlohy nadpisů.</a:t>
            </a:r>
            <a:endParaRPr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0" r:id="rId3"/>
    <p:sldLayoutId id="2147483793" r:id="rId4"/>
    <p:sldLayoutId id="2147483789" r:id="rId5"/>
    <p:sldLayoutId id="2147483794" r:id="rId6"/>
    <p:sldLayoutId id="2147483795" r:id="rId7"/>
    <p:sldLayoutId id="2147483788" r:id="rId8"/>
    <p:sldLayoutId id="2147483796" r:id="rId9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4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idx="1"/>
          </p:nvPr>
        </p:nvSpPr>
        <p:spPr>
          <a:xfrm>
            <a:off x="2654709" y="5097463"/>
            <a:ext cx="3658061" cy="1500187"/>
          </a:xfrm>
        </p:spPr>
        <p:txBody>
          <a:bodyPr anchor="b"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cs-CZ" sz="4400" i="1" dirty="0">
                <a:solidFill>
                  <a:srgbClr val="002060"/>
                </a:solidFill>
                <a:latin typeface="Book Antiqua" pitchFamily="18" charset="0"/>
              </a:rPr>
              <a:t>Jan Obdržálek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cs-CZ" sz="2800" b="1" dirty="0">
                <a:solidFill>
                  <a:srgbClr val="002060"/>
                </a:solidFill>
              </a:rPr>
              <a:t> </a:t>
            </a:r>
            <a:r>
              <a:rPr lang="cs-CZ" sz="2800" b="1" dirty="0" smtClean="0">
                <a:solidFill>
                  <a:srgbClr val="002060"/>
                </a:solidFill>
                <a:latin typeface="Courier New" pitchFamily="49" charset="0"/>
                <a:cs typeface="Courier New" pitchFamily="49" charset="0"/>
              </a:rPr>
              <a:t>2021-12-20</a:t>
            </a:r>
            <a:endParaRPr lang="cs-CZ" sz="2800" b="1" dirty="0">
              <a:solidFill>
                <a:srgbClr val="00206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02399" y="1193932"/>
            <a:ext cx="8376558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7200" dirty="0" smtClean="0">
                <a:solidFill>
                  <a:srgbClr val="00B050"/>
                </a:solidFill>
                <a:latin typeface="Book Antiqua" pitchFamily="18" charset="0"/>
              </a:rPr>
              <a:t>Výklad STR</a:t>
            </a:r>
            <a:r>
              <a:rPr lang="cs-CZ" sz="4400" dirty="0" smtClean="0">
                <a:latin typeface="Book Antiqua" pitchFamily="18" charset="0"/>
              </a:rPr>
              <a:t/>
            </a:r>
            <a:br>
              <a:rPr lang="cs-CZ" sz="4400" dirty="0" smtClean="0">
                <a:latin typeface="Book Antiqua" pitchFamily="18" charset="0"/>
              </a:rPr>
            </a:br>
            <a:r>
              <a:rPr lang="cs-CZ" sz="4400" dirty="0" smtClean="0">
                <a:solidFill>
                  <a:srgbClr val="FF0000"/>
                </a:solidFill>
                <a:latin typeface="Book Antiqua" pitchFamily="18" charset="0"/>
              </a:rPr>
              <a:t>archivem dějin</a:t>
            </a:r>
            <a:endParaRPr lang="cs-CZ" sz="4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8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2021-12-20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9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3515519" y="3192463"/>
            <a:ext cx="20843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7200" dirty="0">
                <a:latin typeface="Book Antiqua" pitchFamily="18" charset="0"/>
              </a:rPr>
              <a:t>U3V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5073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„Lidské míry“: světlo těsně u „</a:t>
            </a:r>
            <a:r>
              <a:rPr lang="cs-CZ" sz="2000" u="sng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T</a:t>
            </a:r>
            <a:r>
              <a:rPr lang="cs-CZ" sz="2000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E</a:t>
            </a:r>
            <a:r>
              <a:rPr lang="cs-CZ" sz="2000" u="sng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Ď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“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Něco lepšího?</a:t>
            </a: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63770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</a:t>
            </a:r>
            <a:r>
              <a:rPr lang="cs-CZ" sz="4000" b="1" i="1" dirty="0">
                <a:solidFill>
                  <a:srgbClr val="09FF0F"/>
                </a:solidFill>
                <a:latin typeface="Book Antiqua" pitchFamily="18" charset="0"/>
              </a:rPr>
              <a:t>formální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2021-12-20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10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2055813" y="5398475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193998" y="4771974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942465" y="3803954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2081213" y="3159334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134235" y="4126691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970835" y="3482071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118677" y="5089284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917719" y="4464563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769802" y="2804241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5089222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236599" y="2578816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329538" y="2675726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409472" y="2769074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728892" y="276907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6048121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368371" y="276039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687791" y="276039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850983" y="2839408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3171233" y="2804241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490653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809882" y="283072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4130132" y="2795557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449552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73803" y="2551316"/>
            <a:ext cx="28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7205470" y="4092674"/>
            <a:ext cx="573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</a:p>
        </p:txBody>
      </p:sp>
      <p:cxnSp>
        <p:nvCxnSpPr>
          <p:cNvPr id="46" name="Přímá spojnice se šipkou 45">
            <a:extLst>
              <a:ext uri="{FF2B5EF4-FFF2-40B4-BE49-F238E27FC236}">
                <a16:creationId xmlns="" xmlns:a16="http://schemas.microsoft.com/office/drawing/2014/main" id="{2919D990-1722-455D-9540-180CDD672DB1}"/>
              </a:ext>
            </a:extLst>
          </p:cNvPr>
          <p:cNvCxnSpPr>
            <a:cxnSpLocks/>
          </p:cNvCxnSpPr>
          <p:nvPr/>
        </p:nvCxnSpPr>
        <p:spPr>
          <a:xfrm flipV="1">
            <a:off x="2005781" y="3687097"/>
            <a:ext cx="5272548" cy="9438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se šipkou 50">
            <a:extLst>
              <a:ext uri="{FF2B5EF4-FFF2-40B4-BE49-F238E27FC236}">
                <a16:creationId xmlns="" xmlns:a16="http://schemas.microsoft.com/office/drawing/2014/main" id="{0AB18A35-2823-4109-926B-B31840002125}"/>
              </a:ext>
            </a:extLst>
          </p:cNvPr>
          <p:cNvCxnSpPr>
            <a:cxnSpLocks/>
          </p:cNvCxnSpPr>
          <p:nvPr/>
        </p:nvCxnSpPr>
        <p:spPr>
          <a:xfrm flipH="1" flipV="1">
            <a:off x="2013156" y="3664975"/>
            <a:ext cx="5287296" cy="8996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>
            <a:extLst>
              <a:ext uri="{FF2B5EF4-FFF2-40B4-BE49-F238E27FC236}">
                <a16:creationId xmlns="" xmlns:a16="http://schemas.microsoft.com/office/drawing/2014/main" id="{473B8FBB-9C04-441C-8F45-620D1A2EB151}"/>
              </a:ext>
            </a:extLst>
          </p:cNvPr>
          <p:cNvSpPr txBox="1"/>
          <p:nvPr/>
        </p:nvSpPr>
        <p:spPr>
          <a:xfrm>
            <a:off x="4572000" y="3569109"/>
            <a:ext cx="641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u="sng" dirty="0"/>
              <a:t>1 s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="" xmlns:a16="http://schemas.microsoft.com/office/drawing/2014/main" id="{69D4E640-2BF1-4AE0-8B20-C8F7F270FF67}"/>
              </a:ext>
            </a:extLst>
          </p:cNvPr>
          <p:cNvSpPr txBox="1"/>
          <p:nvPr/>
        </p:nvSpPr>
        <p:spPr>
          <a:xfrm>
            <a:off x="6600144" y="3940577"/>
            <a:ext cx="13052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|</a:t>
            </a:r>
          </a:p>
          <a:p>
            <a:r>
              <a:rPr lang="cs-CZ" sz="1400" dirty="0"/>
              <a:t>300 000  km</a:t>
            </a:r>
          </a:p>
        </p:txBody>
      </p:sp>
      <p:sp>
        <p:nvSpPr>
          <p:cNvPr id="68" name="TextovéPole 67">
            <a:extLst>
              <a:ext uri="{FF2B5EF4-FFF2-40B4-BE49-F238E27FC236}">
                <a16:creationId xmlns="" xmlns:a16="http://schemas.microsoft.com/office/drawing/2014/main" id="{77E9CA0E-F62E-4691-82D0-F2A345FF7853}"/>
              </a:ext>
            </a:extLst>
          </p:cNvPr>
          <p:cNvSpPr txBox="1"/>
          <p:nvPr/>
        </p:nvSpPr>
        <p:spPr>
          <a:xfrm>
            <a:off x="4975123" y="3898311"/>
            <a:ext cx="707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|</a:t>
            </a:r>
          </a:p>
          <a:p>
            <a:r>
              <a:rPr lang="cs-CZ" sz="1400" dirty="0"/>
              <a:t>1 km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="" xmlns:a16="http://schemas.microsoft.com/office/drawing/2014/main" id="{E77B3F15-482B-4982-BBCB-9ADE6AAEC48E}"/>
              </a:ext>
            </a:extLst>
          </p:cNvPr>
          <p:cNvSpPr txBox="1"/>
          <p:nvPr/>
        </p:nvSpPr>
        <p:spPr>
          <a:xfrm>
            <a:off x="4557132" y="4118517"/>
            <a:ext cx="460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0</a:t>
            </a:r>
          </a:p>
        </p:txBody>
      </p:sp>
      <p:cxnSp>
        <p:nvCxnSpPr>
          <p:cNvPr id="50" name="Přímá spojnice se šipkou 49">
            <a:extLst>
              <a:ext uri="{FF2B5EF4-FFF2-40B4-BE49-F238E27FC236}">
                <a16:creationId xmlns="" xmlns:a16="http://schemas.microsoft.com/office/drawing/2014/main" id="{455CE4DD-5FA8-4CD6-A7FD-556E8D3FC078}"/>
              </a:ext>
            </a:extLst>
          </p:cNvPr>
          <p:cNvCxnSpPr/>
          <p:nvPr/>
        </p:nvCxnSpPr>
        <p:spPr>
          <a:xfrm>
            <a:off x="2022088" y="4133386"/>
            <a:ext cx="5783766" cy="0"/>
          </a:xfrm>
          <a:prstGeom prst="straightConnector1">
            <a:avLst/>
          </a:prstGeom>
          <a:ln>
            <a:headEnd type="triangle"/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ovéPole 51">
            <a:extLst>
              <a:ext uri="{FF2B5EF4-FFF2-40B4-BE49-F238E27FC236}">
                <a16:creationId xmlns="" xmlns:a16="http://schemas.microsoft.com/office/drawing/2014/main" id="{058B934B-2B79-4AD0-BDFA-B30071204DC5}"/>
              </a:ext>
            </a:extLst>
          </p:cNvPr>
          <p:cNvSpPr txBox="1"/>
          <p:nvPr/>
        </p:nvSpPr>
        <p:spPr>
          <a:xfrm>
            <a:off x="327101" y="1293543"/>
            <a:ext cx="8482362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32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Měřítko pro </a:t>
            </a:r>
            <a:r>
              <a:rPr lang="cs-CZ" sz="3200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čas i délku</a:t>
            </a:r>
            <a:r>
              <a:rPr lang="cs-CZ" sz="32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 </a:t>
            </a:r>
            <a:r>
              <a:rPr lang="cs-CZ" sz="3200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 → T = </a:t>
            </a:r>
            <a:r>
              <a:rPr lang="cs-CZ" sz="3200" i="1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ct</a:t>
            </a:r>
            <a:endParaRPr lang="cs-CZ" sz="3200" i="1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sz="32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světelná rychlost = 1 </a:t>
            </a:r>
            <a:br>
              <a:rPr lang="cs-CZ" sz="32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</a:t>
            </a:r>
            <a:r>
              <a:rPr lang="en-US" sz="2400" dirty="0" err="1">
                <a:latin typeface="Book Antiqua" pitchFamily="18" charset="0"/>
                <a:sym typeface="Wingdings" panose="05000000000000000000" pitchFamily="2" charset="2"/>
              </a:rPr>
              <a:t>asi</a:t>
            </a:r>
            <a:r>
              <a:rPr lang="en-US" sz="2400" dirty="0"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Book Antiqua" pitchFamily="18" charset="0"/>
                <a:sym typeface="Wingdings" panose="05000000000000000000" pitchFamily="2" charset="2"/>
              </a:rPr>
              <a:t>jako</a:t>
            </a:r>
            <a:r>
              <a:rPr lang="en-US" sz="2400" dirty="0">
                <a:latin typeface="Book Antiqua" pitchFamily="18" charset="0"/>
                <a:sym typeface="Wingdings" panose="05000000000000000000" pitchFamily="2" charset="2"/>
              </a:rPr>
              <a:t> 1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rok a </a:t>
            </a:r>
            <a:r>
              <a:rPr lang="en-US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1 </a:t>
            </a:r>
            <a:r>
              <a:rPr lang="cs-CZ" sz="24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světelný rok)</a:t>
            </a:r>
          </a:p>
          <a:p>
            <a:endParaRPr lang="cs-CZ" dirty="0"/>
          </a:p>
        </p:txBody>
      </p:sp>
      <p:sp>
        <p:nvSpPr>
          <p:cNvPr id="53" name="TextovéPole 52">
            <a:extLst>
              <a:ext uri="{FF2B5EF4-FFF2-40B4-BE49-F238E27FC236}">
                <a16:creationId xmlns="" xmlns:a16="http://schemas.microsoft.com/office/drawing/2014/main" id="{1AD8DBF1-E38E-4FAD-B453-0F6AEF08859A}"/>
              </a:ext>
            </a:extLst>
          </p:cNvPr>
          <p:cNvSpPr txBox="1"/>
          <p:nvPr/>
        </p:nvSpPr>
        <p:spPr>
          <a:xfrm>
            <a:off x="4705815" y="2527611"/>
            <a:ext cx="267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  <a:endParaRPr lang="cs-CZ" sz="1400" i="1" dirty="0">
              <a:solidFill>
                <a:srgbClr val="0070C0"/>
              </a:solidFill>
              <a:latin typeface="Book Antiqua" panose="0204060205030503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215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162 L -0.03403 0.0002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17448 -0.0002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build="p"/>
      <p:bldP spid="18" grpId="0" build="allAtOnce"/>
      <p:bldP spid="31" grpId="0" uiExpand="1"/>
      <p:bldP spid="47" grpId="1" uiExpand="1"/>
      <p:bldP spid="47" grpId="2"/>
      <p:bldP spid="68" grpId="1" uiExpand="1"/>
      <p:bldP spid="68" grpId="2"/>
      <p:bldP spid="68" grpId="3"/>
      <p:bldP spid="52" grpId="0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770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Stejné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měřítko pro </a:t>
            </a:r>
            <a:r>
              <a:rPr lang="cs-CZ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čas i délku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 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 → T = </a:t>
            </a:r>
            <a:r>
              <a:rPr lang="cs-CZ" i="1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ct</a:t>
            </a:r>
            <a:endParaRPr lang="cs-CZ" i="1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světelná rychlost = 1 (rok a světelný rok)</a:t>
            </a: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63770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</a:t>
            </a:r>
            <a:r>
              <a:rPr lang="cs-CZ" sz="4000" b="1" i="1" dirty="0">
                <a:solidFill>
                  <a:srgbClr val="09FF0F"/>
                </a:solidFill>
                <a:latin typeface="Book Antiqua" pitchFamily="18" charset="0"/>
              </a:rPr>
              <a:t>formální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2021-12-20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11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2055813" y="5398475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193998" y="4771974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942465" y="3803954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2081213" y="3159334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134235" y="4126691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926590" y="3482071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118677" y="5089284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917719" y="4464563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769802" y="2804241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5089222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236599" y="2578816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329538" y="2675726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409472" y="2769074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728892" y="276907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6048121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368371" y="276039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687791" y="276039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850983" y="2839408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3171233" y="2804241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490653" y="280424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809882" y="283072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4130132" y="2795557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449552" y="279555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673803" y="2551316"/>
            <a:ext cx="28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7205470" y="4092674"/>
            <a:ext cx="573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75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770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K dané rychlosti přítele se mění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měřítko + + +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současnost - - - -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(symetricky kolem světla)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68034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</a:t>
            </a:r>
            <a:r>
              <a:rPr lang="cs-CZ" sz="4000" b="1" i="1" dirty="0">
                <a:solidFill>
                  <a:srgbClr val="09FF0F"/>
                </a:solidFill>
                <a:latin typeface="Book Antiqua" pitchFamily="18" charset="0"/>
              </a:rPr>
              <a:t>opravdové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2021-12-20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12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1984093" y="6124618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122278" y="5498117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870745" y="4530097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2009493" y="3885477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062515" y="4852834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854870" y="4208214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046957" y="5815427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845999" y="5190706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698082" y="3530384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5017502" y="353038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164879" y="3304959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3257818" y="3401869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337752" y="3495217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657172" y="349521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5976401" y="352170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296651" y="3486533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616071" y="3486533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779263" y="3565551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3099513" y="3530384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418933" y="3530384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738162" y="355686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4058412" y="352170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377832" y="352170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flipV="1">
            <a:off x="3928780" y="3304959"/>
            <a:ext cx="1566582" cy="3105885"/>
          </a:xfrm>
          <a:prstGeom prst="lin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4840939" y="4439772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>
            <a:off x="5035838" y="4046733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5228270" y="3644873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4043047" y="6034073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/>
          <p:cNvCxnSpPr/>
          <p:nvPr/>
        </p:nvCxnSpPr>
        <p:spPr>
          <a:xfrm>
            <a:off x="4234815" y="5631684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Přímá spojnice 61"/>
          <p:cNvCxnSpPr/>
          <p:nvPr/>
        </p:nvCxnSpPr>
        <p:spPr>
          <a:xfrm>
            <a:off x="4430378" y="5239174"/>
            <a:ext cx="150159" cy="694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>
            <a:cxnSpLocks/>
          </p:cNvCxnSpPr>
          <p:nvPr/>
        </p:nvCxnSpPr>
        <p:spPr>
          <a:xfrm>
            <a:off x="1865971" y="4839629"/>
            <a:ext cx="5791200" cy="1"/>
          </a:xfrm>
          <a:prstGeom prst="line">
            <a:avLst/>
          </a:prstGeom>
          <a:ln w="28575">
            <a:solidFill>
              <a:srgbClr val="CC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>
            <a:off x="5070772" y="4583142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Přímá spojnice 62"/>
          <p:cNvCxnSpPr/>
          <p:nvPr/>
        </p:nvCxnSpPr>
        <p:spPr>
          <a:xfrm>
            <a:off x="5465395" y="4381768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>
            <a:off x="5870038" y="4197376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64"/>
          <p:cNvCxnSpPr/>
          <p:nvPr/>
        </p:nvCxnSpPr>
        <p:spPr>
          <a:xfrm>
            <a:off x="6264661" y="3996002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>
            <a:off x="3078883" y="5584437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66"/>
          <p:cNvCxnSpPr/>
          <p:nvPr/>
        </p:nvCxnSpPr>
        <p:spPr>
          <a:xfrm>
            <a:off x="3473506" y="5383063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>
            <a:off x="3878149" y="5198671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/>
          <p:cNvCxnSpPr/>
          <p:nvPr/>
        </p:nvCxnSpPr>
        <p:spPr>
          <a:xfrm>
            <a:off x="4272772" y="4997297"/>
            <a:ext cx="63371" cy="14766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4647918" y="4542797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81"/>
          <p:cNvCxnSpPr/>
          <p:nvPr/>
        </p:nvCxnSpPr>
        <p:spPr>
          <a:xfrm>
            <a:off x="4647918" y="4221612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82"/>
          <p:cNvCxnSpPr/>
          <p:nvPr/>
        </p:nvCxnSpPr>
        <p:spPr>
          <a:xfrm>
            <a:off x="4647918" y="3898177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/>
          <p:nvPr/>
        </p:nvCxnSpPr>
        <p:spPr>
          <a:xfrm>
            <a:off x="4643558" y="5202098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84"/>
          <p:cNvCxnSpPr/>
          <p:nvPr/>
        </p:nvCxnSpPr>
        <p:spPr>
          <a:xfrm>
            <a:off x="4634173" y="5508483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/>
          <p:cNvCxnSpPr/>
          <p:nvPr/>
        </p:nvCxnSpPr>
        <p:spPr>
          <a:xfrm>
            <a:off x="4634173" y="5809946"/>
            <a:ext cx="127818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nice 86">
            <a:extLst>
              <a:ext uri="{FF2B5EF4-FFF2-40B4-BE49-F238E27FC236}">
                <a16:creationId xmlns="" xmlns:a16="http://schemas.microsoft.com/office/drawing/2014/main" id="{BECDFE9C-2452-4E99-AA50-6D0ED9B29D7D}"/>
              </a:ext>
            </a:extLst>
          </p:cNvPr>
          <p:cNvCxnSpPr>
            <a:cxnSpLocks/>
          </p:cNvCxnSpPr>
          <p:nvPr/>
        </p:nvCxnSpPr>
        <p:spPr>
          <a:xfrm flipV="1">
            <a:off x="2267415" y="3776546"/>
            <a:ext cx="4646341" cy="2282283"/>
          </a:xfrm>
          <a:prstGeom prst="line">
            <a:avLst/>
          </a:prstGeom>
          <a:ln w="28575">
            <a:solidFill>
              <a:srgbClr val="CC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3705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3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6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9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8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7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6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1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6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6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1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6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8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2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4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6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8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0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2770" y="129424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Světelný kužel </a:t>
            </a:r>
            <a:r>
              <a:rPr lang="cs-CZ" dirty="0">
                <a:solidFill>
                  <a:srgbClr val="FFFF00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X</a:t>
            </a:r>
            <a:endParaRPr lang="cs-CZ" i="1" dirty="0">
              <a:solidFill>
                <a:srgbClr val="FFFF00"/>
              </a:solidFill>
              <a:latin typeface="Bahnschrift SemiBold" panose="020B0502040204020203" pitchFamily="34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absolutní 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budoucnost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b="1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(tady)</a:t>
            </a: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absolutní 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minulost</a:t>
            </a:r>
            <a:r>
              <a:rPr lang="cs-CZ" b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b="1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(tady)</a:t>
            </a:r>
            <a:endParaRPr lang="cs-CZ" b="1" dirty="0">
              <a:solidFill>
                <a:srgbClr val="00B050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lvl="1" eaLnBrk="1" hangingPunct="1">
              <a:lnSpc>
                <a:spcPct val="90000"/>
              </a:lnSpc>
              <a:buFont typeface="Symbol" panose="05050102010706020507" pitchFamily="18" charset="2"/>
              <a:buChar char="Þ"/>
              <a:defRPr/>
            </a:pP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relativní přítomnost </a:t>
            </a:r>
            <a:r>
              <a:rPr lang="cs-CZ" b="1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(teď)</a:t>
            </a:r>
            <a:endParaRPr lang="cs-CZ" b="1" dirty="0">
              <a:solidFill>
                <a:srgbClr val="00B05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48198" y="396875"/>
            <a:ext cx="57759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Novoty pro STR - názvy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2021-12-20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13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  <p:cxnSp>
        <p:nvCxnSpPr>
          <p:cNvPr id="35" name="Přímá spojnice 34"/>
          <p:cNvCxnSpPr/>
          <p:nvPr/>
        </p:nvCxnSpPr>
        <p:spPr>
          <a:xfrm flipV="1">
            <a:off x="1715844" y="6387284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1854029" y="5760783"/>
            <a:ext cx="52451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602496" y="4792763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1741244" y="4148143"/>
            <a:ext cx="527685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1794266" y="5115500"/>
            <a:ext cx="5283200" cy="190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586621" y="4470880"/>
            <a:ext cx="5264150" cy="1905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1778708" y="6078093"/>
            <a:ext cx="5302250" cy="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 flipV="1">
            <a:off x="1584447" y="5461374"/>
            <a:ext cx="5232400" cy="1270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V="1">
            <a:off x="4429833" y="3793050"/>
            <a:ext cx="9385" cy="259423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Přímá spojnice se šipkou 59"/>
          <p:cNvCxnSpPr/>
          <p:nvPr/>
        </p:nvCxnSpPr>
        <p:spPr>
          <a:xfrm flipV="1">
            <a:off x="4749253" y="379305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2896630" y="3567625"/>
            <a:ext cx="3116891" cy="308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se šipkou 69"/>
          <p:cNvCxnSpPr/>
          <p:nvPr/>
        </p:nvCxnSpPr>
        <p:spPr>
          <a:xfrm flipH="1" flipV="1">
            <a:off x="2989569" y="3664535"/>
            <a:ext cx="2974021" cy="30089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V="1">
            <a:off x="5069503" y="3757883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Přímá spojnice se šipkou 71"/>
          <p:cNvCxnSpPr/>
          <p:nvPr/>
        </p:nvCxnSpPr>
        <p:spPr>
          <a:xfrm flipV="1">
            <a:off x="5388923" y="3757883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Přímá spojnice se šipkou 72"/>
          <p:cNvCxnSpPr/>
          <p:nvPr/>
        </p:nvCxnSpPr>
        <p:spPr>
          <a:xfrm flipV="1">
            <a:off x="5708152" y="3784366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Přímá spojnice se šipkou 73"/>
          <p:cNvCxnSpPr/>
          <p:nvPr/>
        </p:nvCxnSpPr>
        <p:spPr>
          <a:xfrm flipV="1">
            <a:off x="6028402" y="3749199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Přímá spojnice se šipkou 74"/>
          <p:cNvCxnSpPr/>
          <p:nvPr/>
        </p:nvCxnSpPr>
        <p:spPr>
          <a:xfrm flipV="1">
            <a:off x="6347822" y="3749199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Přímá spojnice se šipkou 75"/>
          <p:cNvCxnSpPr/>
          <p:nvPr/>
        </p:nvCxnSpPr>
        <p:spPr>
          <a:xfrm flipV="1">
            <a:off x="2511014" y="3828217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Přímá spojnice se šipkou 76"/>
          <p:cNvCxnSpPr/>
          <p:nvPr/>
        </p:nvCxnSpPr>
        <p:spPr>
          <a:xfrm flipV="1">
            <a:off x="2831264" y="3793050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3150684" y="3793050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Přímá spojnice se šipkou 78"/>
          <p:cNvCxnSpPr/>
          <p:nvPr/>
        </p:nvCxnSpPr>
        <p:spPr>
          <a:xfrm flipV="1">
            <a:off x="3469913" y="3819533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Přímá spojnice se šipkou 79"/>
          <p:cNvCxnSpPr/>
          <p:nvPr/>
        </p:nvCxnSpPr>
        <p:spPr>
          <a:xfrm flipV="1">
            <a:off x="3790163" y="3784366"/>
            <a:ext cx="9385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Přímá spojnice se šipkou 80"/>
          <p:cNvCxnSpPr/>
          <p:nvPr/>
        </p:nvCxnSpPr>
        <p:spPr>
          <a:xfrm flipV="1">
            <a:off x="4109583" y="3784366"/>
            <a:ext cx="7142" cy="259423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4333834" y="3540125"/>
            <a:ext cx="280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6865501" y="5081483"/>
            <a:ext cx="573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</a:p>
        </p:txBody>
      </p:sp>
      <p:sp>
        <p:nvSpPr>
          <p:cNvPr id="6" name="Oblouk 5"/>
          <p:cNvSpPr/>
          <p:nvPr/>
        </p:nvSpPr>
        <p:spPr>
          <a:xfrm rot="18871029">
            <a:off x="3748940" y="4393604"/>
            <a:ext cx="1417221" cy="1465376"/>
          </a:xfrm>
          <a:prstGeom prst="arc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7" name="Oblouk 46"/>
          <p:cNvSpPr/>
          <p:nvPr/>
        </p:nvSpPr>
        <p:spPr>
          <a:xfrm rot="8073660">
            <a:off x="3724543" y="4414133"/>
            <a:ext cx="1417221" cy="1465376"/>
          </a:xfrm>
          <a:prstGeom prst="arc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8" name="Oblouk 47"/>
          <p:cNvSpPr/>
          <p:nvPr/>
        </p:nvSpPr>
        <p:spPr>
          <a:xfrm rot="2681253">
            <a:off x="3732802" y="4407802"/>
            <a:ext cx="1417221" cy="1465376"/>
          </a:xfrm>
          <a:prstGeom prst="arc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blouk 48"/>
          <p:cNvSpPr/>
          <p:nvPr/>
        </p:nvSpPr>
        <p:spPr>
          <a:xfrm rot="13499282">
            <a:off x="3717870" y="4381805"/>
            <a:ext cx="1417221" cy="1465376"/>
          </a:xfrm>
          <a:prstGeom prst="arc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4920413" y="4290646"/>
            <a:ext cx="55074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/>
          <p:cNvCxnSpPr>
            <a:stCxn id="6" idx="1"/>
          </p:cNvCxnSpPr>
          <p:nvPr/>
        </p:nvCxnSpPr>
        <p:spPr>
          <a:xfrm flipV="1">
            <a:off x="4457551" y="3878727"/>
            <a:ext cx="771117" cy="1247565"/>
          </a:xfrm>
          <a:prstGeom prst="line">
            <a:avLst/>
          </a:prstGeom>
          <a:ln w="19050">
            <a:solidFill>
              <a:srgbClr val="FF33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ál 53"/>
          <p:cNvSpPr/>
          <p:nvPr/>
        </p:nvSpPr>
        <p:spPr>
          <a:xfrm>
            <a:off x="4611509" y="6092376"/>
            <a:ext cx="55074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5" name="Přímá spojnice 54"/>
          <p:cNvCxnSpPr/>
          <p:nvPr/>
        </p:nvCxnSpPr>
        <p:spPr>
          <a:xfrm flipH="1" flipV="1">
            <a:off x="4208270" y="3856036"/>
            <a:ext cx="434307" cy="2265909"/>
          </a:xfrm>
          <a:prstGeom prst="line">
            <a:avLst/>
          </a:prstGeom>
          <a:ln w="19050">
            <a:solidFill>
              <a:srgbClr val="FF33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ál 60"/>
          <p:cNvSpPr/>
          <p:nvPr/>
        </p:nvSpPr>
        <p:spPr>
          <a:xfrm>
            <a:off x="5860382" y="5352696"/>
            <a:ext cx="55074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2" name="Přímá spojnice 61"/>
          <p:cNvCxnSpPr/>
          <p:nvPr/>
        </p:nvCxnSpPr>
        <p:spPr>
          <a:xfrm flipH="1" flipV="1">
            <a:off x="3225801" y="4919367"/>
            <a:ext cx="2924932" cy="504501"/>
          </a:xfrm>
          <a:prstGeom prst="line">
            <a:avLst/>
          </a:prstGeom>
          <a:ln w="19050">
            <a:solidFill>
              <a:srgbClr val="FF33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aoblený obdélníkový bublinový popisek 19"/>
          <p:cNvSpPr/>
          <p:nvPr/>
        </p:nvSpPr>
        <p:spPr>
          <a:xfrm>
            <a:off x="3150684" y="3501214"/>
            <a:ext cx="2528741" cy="244728"/>
          </a:xfrm>
          <a:prstGeom prst="wedgeRoundRectCallout">
            <a:avLst>
              <a:gd name="adj1" fmla="val -20833"/>
              <a:gd name="adj2" fmla="val 4946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absolutní budoucnost</a:t>
            </a:r>
          </a:p>
        </p:txBody>
      </p:sp>
      <p:sp>
        <p:nvSpPr>
          <p:cNvPr id="65" name="Zaoblený obdélníkový bublinový popisek 64"/>
          <p:cNvSpPr/>
          <p:nvPr/>
        </p:nvSpPr>
        <p:spPr>
          <a:xfrm>
            <a:off x="3181953" y="6403100"/>
            <a:ext cx="2528741" cy="244728"/>
          </a:xfrm>
          <a:prstGeom prst="wedgeRoundRectCallout">
            <a:avLst>
              <a:gd name="adj1" fmla="val -20202"/>
              <a:gd name="adj2" fmla="val 386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absolutní minulost</a:t>
            </a:r>
          </a:p>
        </p:txBody>
      </p:sp>
      <p:sp>
        <p:nvSpPr>
          <p:cNvPr id="66" name="Zaoblený obdélníkový bublinový popisek 65"/>
          <p:cNvSpPr/>
          <p:nvPr/>
        </p:nvSpPr>
        <p:spPr>
          <a:xfrm>
            <a:off x="5298079" y="4446277"/>
            <a:ext cx="1345728" cy="587597"/>
          </a:xfrm>
          <a:prstGeom prst="wedgeRoundRectCallout">
            <a:avLst>
              <a:gd name="adj1" fmla="val -22413"/>
              <a:gd name="adj2" fmla="val 480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relativní přítomnost</a:t>
            </a:r>
          </a:p>
        </p:txBody>
      </p:sp>
      <p:sp>
        <p:nvSpPr>
          <p:cNvPr id="67" name="Zaoblený obdélníkový bublinový popisek 66"/>
          <p:cNvSpPr/>
          <p:nvPr/>
        </p:nvSpPr>
        <p:spPr>
          <a:xfrm>
            <a:off x="1768580" y="4510319"/>
            <a:ext cx="1345728" cy="587597"/>
          </a:xfrm>
          <a:prstGeom prst="wedgeRoundRectCallout">
            <a:avLst>
              <a:gd name="adj1" fmla="val -22413"/>
              <a:gd name="adj2" fmla="val 4802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relativní přítomnost</a:t>
            </a:r>
          </a:p>
        </p:txBody>
      </p:sp>
      <p:sp>
        <p:nvSpPr>
          <p:cNvPr id="21" name="Zaoblený obdélníkový bublinový popisek 20"/>
          <p:cNvSpPr/>
          <p:nvPr/>
        </p:nvSpPr>
        <p:spPr>
          <a:xfrm>
            <a:off x="5170423" y="3917540"/>
            <a:ext cx="211059" cy="181385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69" name="Zaoblený obdélníkový bublinový popisek 68"/>
          <p:cNvSpPr/>
          <p:nvPr/>
        </p:nvSpPr>
        <p:spPr>
          <a:xfrm>
            <a:off x="4221320" y="5252848"/>
            <a:ext cx="354750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t‘</a:t>
            </a:r>
          </a:p>
        </p:txBody>
      </p:sp>
      <p:sp>
        <p:nvSpPr>
          <p:cNvPr id="83" name="Zaoblený obdélníkový bublinový popisek 82"/>
          <p:cNvSpPr/>
          <p:nvPr/>
        </p:nvSpPr>
        <p:spPr>
          <a:xfrm rot="910051">
            <a:off x="5935585" y="5158438"/>
            <a:ext cx="474847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x“</a:t>
            </a:r>
          </a:p>
        </p:txBody>
      </p:sp>
      <p:cxnSp>
        <p:nvCxnSpPr>
          <p:cNvPr id="84" name="Přímá spojnice 83"/>
          <p:cNvCxnSpPr/>
          <p:nvPr/>
        </p:nvCxnSpPr>
        <p:spPr>
          <a:xfrm flipH="1" flipV="1">
            <a:off x="4081862" y="3767363"/>
            <a:ext cx="647462" cy="2427524"/>
          </a:xfrm>
          <a:prstGeom prst="line">
            <a:avLst/>
          </a:prstGeom>
          <a:ln w="19050">
            <a:solidFill>
              <a:srgbClr val="FF33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Zaoblený obdélníkový bublinový popisek 84"/>
          <p:cNvSpPr/>
          <p:nvPr/>
        </p:nvSpPr>
        <p:spPr>
          <a:xfrm>
            <a:off x="3731154" y="3897761"/>
            <a:ext cx="437122" cy="198683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t“</a:t>
            </a:r>
          </a:p>
        </p:txBody>
      </p:sp>
      <p:cxnSp>
        <p:nvCxnSpPr>
          <p:cNvPr id="88" name="Přímá spojnice 87"/>
          <p:cNvCxnSpPr/>
          <p:nvPr/>
        </p:nvCxnSpPr>
        <p:spPr>
          <a:xfrm flipH="1">
            <a:off x="4440870" y="4322879"/>
            <a:ext cx="1247354" cy="837433"/>
          </a:xfrm>
          <a:prstGeom prst="line">
            <a:avLst/>
          </a:prstGeom>
          <a:ln w="19050">
            <a:solidFill>
              <a:srgbClr val="FF33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Zaoblený obdélníkový bublinový popisek 88"/>
          <p:cNvSpPr/>
          <p:nvPr/>
        </p:nvSpPr>
        <p:spPr>
          <a:xfrm>
            <a:off x="5323429" y="4113544"/>
            <a:ext cx="474847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x</a:t>
            </a:r>
          </a:p>
        </p:txBody>
      </p:sp>
      <p:cxnSp>
        <p:nvCxnSpPr>
          <p:cNvPr id="90" name="Přímá spojnice 89"/>
          <p:cNvCxnSpPr/>
          <p:nvPr/>
        </p:nvCxnSpPr>
        <p:spPr>
          <a:xfrm flipH="1" flipV="1">
            <a:off x="3189995" y="4698594"/>
            <a:ext cx="2117542" cy="732168"/>
          </a:xfrm>
          <a:prstGeom prst="line">
            <a:avLst/>
          </a:prstGeom>
          <a:ln w="19050">
            <a:solidFill>
              <a:srgbClr val="FF3300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Zaoblený obdélníkový bublinový popisek 91"/>
          <p:cNvSpPr/>
          <p:nvPr/>
        </p:nvSpPr>
        <p:spPr>
          <a:xfrm>
            <a:off x="4937837" y="5140911"/>
            <a:ext cx="474847" cy="239792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>
                <a:solidFill>
                  <a:srgbClr val="FF0000"/>
                </a:solidFill>
                <a:latin typeface="Book Antiqua" panose="02040602050305030304" pitchFamily="18" charset="0"/>
              </a:rPr>
              <a:t>x‘</a:t>
            </a:r>
          </a:p>
        </p:txBody>
      </p:sp>
      <p:sp>
        <p:nvSpPr>
          <p:cNvPr id="10" name="Oblouk 9"/>
          <p:cNvSpPr/>
          <p:nvPr/>
        </p:nvSpPr>
        <p:spPr>
          <a:xfrm rot="1248367">
            <a:off x="3862041" y="4387289"/>
            <a:ext cx="1288977" cy="1494305"/>
          </a:xfrm>
          <a:prstGeom prst="arc">
            <a:avLst>
              <a:gd name="adj1" fmla="val 16587831"/>
              <a:gd name="adj2" fmla="val 1740494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7" name="Oblouk 86"/>
          <p:cNvSpPr/>
          <p:nvPr/>
        </p:nvSpPr>
        <p:spPr>
          <a:xfrm rot="2175049">
            <a:off x="3883523" y="4386949"/>
            <a:ext cx="1288977" cy="1522055"/>
          </a:xfrm>
          <a:prstGeom prst="arc">
            <a:avLst>
              <a:gd name="adj1" fmla="val 16382724"/>
              <a:gd name="adj2" fmla="val 1719267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077755" y="1292981"/>
            <a:ext cx="728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Bahnschrift Light" panose="020B0502040204020203" pitchFamily="34" charset="0"/>
              </a:rPr>
              <a:t>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755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90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7" grpId="0" animBg="1"/>
      <p:bldP spid="47" grpId="1" animBg="1"/>
      <p:bldP spid="48" grpId="0" animBg="1"/>
      <p:bldP spid="48" grpId="3" animBg="1"/>
      <p:bldP spid="49" grpId="0" animBg="1"/>
      <p:bldP spid="49" grpId="3" animBg="1"/>
      <p:bldP spid="9" grpId="0" animBg="1"/>
      <p:bldP spid="9" grpId="1" animBg="1"/>
      <p:bldP spid="54" grpId="0" animBg="1"/>
      <p:bldP spid="54" grpId="1" animBg="1"/>
      <p:bldP spid="61" grpId="0" animBg="1"/>
      <p:bldP spid="61" grpId="1" animBg="1"/>
      <p:bldP spid="20" grpId="0" animBg="1"/>
      <p:bldP spid="65" grpId="0" animBg="1"/>
      <p:bldP spid="66" grpId="0" animBg="1"/>
      <p:bldP spid="67" grpId="0" animBg="1"/>
      <p:bldP spid="21" grpId="0" build="allAtOnce"/>
      <p:bldP spid="69" grpId="0" build="allAtOnce"/>
      <p:bldP spid="83" grpId="0" build="allAtOnce"/>
      <p:bldP spid="85" grpId="0" build="allAtOnce"/>
      <p:bldP spid="89" grpId="0" build="allAtOnce"/>
      <p:bldP spid="92" grpId="0" build="allAtOnce"/>
      <p:bldP spid="10" grpId="0" animBg="1"/>
      <p:bldP spid="10" grpId="1" animBg="1"/>
      <p:bldP spid="87" grpId="0" animBg="1"/>
      <p:bldP spid="87" grpId="1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2470326" y="393055"/>
            <a:ext cx="469712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marL="342900" indent="-342900">
              <a:lnSpc>
                <a:spcPct val="90000"/>
              </a:lnSpc>
              <a:buNone/>
              <a:defRPr/>
            </a:pPr>
            <a:r>
              <a:rPr lang="cs-CZ" b="1" i="1" dirty="0">
                <a:latin typeface="Book Antiqua" pitchFamily="18" charset="0"/>
              </a:rPr>
              <a:t>Novoty pro STR: shrnutí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>
            <a:off x="4200998" y="1617904"/>
            <a:ext cx="1117" cy="5153143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19238" y="4295854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8968" y="2314935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70460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141897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2902446" y="1904137"/>
            <a:ext cx="1840841" cy="830997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x=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libovolné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019667" y="4392422"/>
            <a:ext cx="2844800" cy="46037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současnost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=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85523">
            <a:off x="3859961" y="1942607"/>
            <a:ext cx="1807752" cy="461665"/>
          </a:xfrm>
          <a:prstGeom prst="rect">
            <a:avLst/>
          </a:prstGeom>
          <a:solidFill>
            <a:srgbClr val="CC0000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x‘=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;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lib.</a:t>
            </a:r>
            <a:endParaRPr lang="cs-CZ" altLang="cs-CZ" sz="2400" b="1" i="1" dirty="0">
              <a:solidFill>
                <a:srgbClr val="FF33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66673">
            <a:off x="5794841" y="3022166"/>
            <a:ext cx="3020817" cy="461665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současnost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=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51002" y="1720398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 dirty="0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754547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76822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en-GB" altLang="cs-CZ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en-US" altLang="cs-CZ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94297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164122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808522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230797"/>
            <a:ext cx="13350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</a:p>
          <a:p>
            <a:pPr eaLnBrk="1" hangingPunct="1"/>
            <a:r>
              <a:rPr lang="cs-CZ" altLang="cs-CZ" sz="2400" dirty="0">
                <a:latin typeface="Book Antiqua" pitchFamily="18" charset="0"/>
              </a:rPr>
              <a:t>časy</a:t>
            </a:r>
          </a:p>
          <a:p>
            <a:pPr eaLnBrk="1" hangingPunct="1"/>
            <a:r>
              <a:rPr lang="cs-CZ" altLang="cs-CZ" sz="2400" dirty="0">
                <a:latin typeface="Book Antiqua" pitchFamily="18" charset="0"/>
              </a:rPr>
              <a:t>délky</a:t>
            </a: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477000" y="-4916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2021-12-20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33" name="Ovál 32"/>
          <p:cNvSpPr/>
          <p:nvPr/>
        </p:nvSpPr>
        <p:spPr>
          <a:xfrm>
            <a:off x="4150790" y="3379172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162425" y="5203517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5102349" y="4238704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3195334" y="4237593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37" name="Přímá spojovací čára 22"/>
          <p:cNvCxnSpPr>
            <a:cxnSpLocks noChangeShapeType="1"/>
          </p:cNvCxnSpPr>
          <p:nvPr/>
        </p:nvCxnSpPr>
        <p:spPr bwMode="auto">
          <a:xfrm flipH="1">
            <a:off x="785813" y="3097572"/>
            <a:ext cx="6162675" cy="2687638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ál 37"/>
          <p:cNvSpPr/>
          <p:nvPr/>
        </p:nvSpPr>
        <p:spPr>
          <a:xfrm>
            <a:off x="4564308" y="329515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42" name="TextovéPole 41"/>
          <p:cNvSpPr txBox="1">
            <a:spLocks noChangeArrowheads="1"/>
          </p:cNvSpPr>
          <p:nvPr/>
        </p:nvSpPr>
        <p:spPr bwMode="auto">
          <a:xfrm>
            <a:off x="4610819" y="3260103"/>
            <a:ext cx="293808" cy="38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43" name="TextovéPole 42"/>
          <p:cNvSpPr txBox="1">
            <a:spLocks noChangeArrowheads="1"/>
          </p:cNvSpPr>
          <p:nvPr/>
        </p:nvSpPr>
        <p:spPr bwMode="auto">
          <a:xfrm>
            <a:off x="5190518" y="3770672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44" name="TextovéPole 43"/>
          <p:cNvSpPr txBox="1">
            <a:spLocks noChangeArrowheads="1"/>
          </p:cNvSpPr>
          <p:nvPr/>
        </p:nvSpPr>
        <p:spPr bwMode="auto">
          <a:xfrm>
            <a:off x="3413125" y="5140685"/>
            <a:ext cx="38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>
            <a:off x="2865800" y="4428632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46" name="Ovál 45"/>
          <p:cNvSpPr/>
          <p:nvPr/>
        </p:nvSpPr>
        <p:spPr>
          <a:xfrm>
            <a:off x="5164139" y="378991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48" name="Ovál 47"/>
          <p:cNvSpPr/>
          <p:nvPr/>
        </p:nvSpPr>
        <p:spPr>
          <a:xfrm>
            <a:off x="3732640" y="5268175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3161628" y="4651137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0" name="TextovéPole 49"/>
          <p:cNvSpPr txBox="1">
            <a:spLocks noChangeArrowheads="1"/>
          </p:cNvSpPr>
          <p:nvPr/>
        </p:nvSpPr>
        <p:spPr bwMode="auto">
          <a:xfrm>
            <a:off x="3939292" y="3351931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51" name="TextovéPole 50"/>
          <p:cNvSpPr txBox="1">
            <a:spLocks noChangeArrowheads="1"/>
          </p:cNvSpPr>
          <p:nvPr/>
        </p:nvSpPr>
        <p:spPr bwMode="auto">
          <a:xfrm>
            <a:off x="4917060" y="4241047"/>
            <a:ext cx="2859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52" name="TextovéPole 51"/>
          <p:cNvSpPr txBox="1">
            <a:spLocks noChangeArrowheads="1"/>
          </p:cNvSpPr>
          <p:nvPr/>
        </p:nvSpPr>
        <p:spPr bwMode="auto">
          <a:xfrm>
            <a:off x="2898970" y="3957934"/>
            <a:ext cx="38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53" name="TextovéPole 52"/>
          <p:cNvSpPr txBox="1">
            <a:spLocks noChangeArrowheads="1"/>
          </p:cNvSpPr>
          <p:nvPr/>
        </p:nvSpPr>
        <p:spPr bwMode="auto">
          <a:xfrm>
            <a:off x="4212572" y="4964900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12" name="Volný tvar 11"/>
          <p:cNvSpPr/>
          <p:nvPr/>
        </p:nvSpPr>
        <p:spPr>
          <a:xfrm>
            <a:off x="1911350" y="5272436"/>
            <a:ext cx="4452453" cy="1441461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Volný tvar 53"/>
          <p:cNvSpPr/>
          <p:nvPr/>
        </p:nvSpPr>
        <p:spPr>
          <a:xfrm flipV="1">
            <a:off x="2016855" y="2067453"/>
            <a:ext cx="4166533" cy="1359526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Volný tvar 54"/>
          <p:cNvSpPr/>
          <p:nvPr/>
        </p:nvSpPr>
        <p:spPr>
          <a:xfrm rot="16200000" flipV="1">
            <a:off x="265023" y="3674533"/>
            <a:ext cx="4371975" cy="159929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Volný tvar 55"/>
          <p:cNvSpPr/>
          <p:nvPr/>
        </p:nvSpPr>
        <p:spPr>
          <a:xfrm rot="16200000">
            <a:off x="3759327" y="3581257"/>
            <a:ext cx="4371975" cy="158493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/>
          <p:cNvSpPr/>
          <p:nvPr/>
        </p:nvSpPr>
        <p:spPr>
          <a:xfrm>
            <a:off x="5548875" y="3975100"/>
            <a:ext cx="45719" cy="4598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/>
          <p:cNvCxnSpPr/>
          <p:nvPr/>
        </p:nvCxnSpPr>
        <p:spPr>
          <a:xfrm flipH="1">
            <a:off x="4240688" y="3998920"/>
            <a:ext cx="1331048" cy="20796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5572054" y="4002170"/>
            <a:ext cx="808" cy="271053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>
            <a:stCxn id="3" idx="2"/>
          </p:cNvCxnSpPr>
          <p:nvPr/>
        </p:nvCxnSpPr>
        <p:spPr>
          <a:xfrm flipH="1">
            <a:off x="4133850" y="3998094"/>
            <a:ext cx="1415025" cy="570731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V="1">
            <a:off x="5559658" y="3668918"/>
            <a:ext cx="96752" cy="3291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/>
          <p:cNvSpPr txBox="1"/>
          <p:nvPr/>
        </p:nvSpPr>
        <p:spPr>
          <a:xfrm>
            <a:off x="1343173" y="3797816"/>
            <a:ext cx="57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0070C0"/>
                </a:solidFill>
              </a:rPr>
              <a:t>teď</a:t>
            </a:r>
          </a:p>
        </p:txBody>
      </p:sp>
      <p:sp>
        <p:nvSpPr>
          <p:cNvPr id="47" name="TextovéPole 46"/>
          <p:cNvSpPr txBox="1"/>
          <p:nvPr/>
        </p:nvSpPr>
        <p:spPr>
          <a:xfrm rot="20260281">
            <a:off x="960443" y="5148534"/>
            <a:ext cx="57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C00000"/>
                </a:solidFill>
              </a:rPr>
              <a:t>teď</a:t>
            </a:r>
          </a:p>
        </p:txBody>
      </p:sp>
      <p:sp>
        <p:nvSpPr>
          <p:cNvPr id="57" name="TextovéPole 56"/>
          <p:cNvSpPr txBox="1"/>
          <p:nvPr/>
        </p:nvSpPr>
        <p:spPr>
          <a:xfrm rot="17526923">
            <a:off x="2974982" y="6005184"/>
            <a:ext cx="93779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C00000"/>
                </a:solidFill>
              </a:rPr>
              <a:t>tady</a:t>
            </a:r>
            <a:r>
              <a:rPr lang="cs-CZ" b="1" cap="small" dirty="0">
                <a:solidFill>
                  <a:srgbClr val="0070C0"/>
                </a:solidFill>
              </a:rPr>
              <a:t/>
            </a:r>
            <a:br>
              <a:rPr lang="cs-CZ" b="1" cap="small" dirty="0">
                <a:solidFill>
                  <a:srgbClr val="0070C0"/>
                </a:solidFill>
              </a:rPr>
            </a:br>
            <a:r>
              <a:rPr lang="cs-CZ" sz="1100" b="1" cap="small" dirty="0">
                <a:solidFill>
                  <a:srgbClr val="C00000"/>
                </a:solidFill>
              </a:rPr>
              <a:t>světočára</a:t>
            </a:r>
          </a:p>
          <a:p>
            <a:endParaRPr lang="cs-CZ" b="1" cap="small" dirty="0">
              <a:solidFill>
                <a:srgbClr val="C00000"/>
              </a:solidFill>
            </a:endParaRPr>
          </a:p>
        </p:txBody>
      </p:sp>
      <p:sp>
        <p:nvSpPr>
          <p:cNvPr id="58" name="TextovéPole 57"/>
          <p:cNvSpPr txBox="1"/>
          <p:nvPr/>
        </p:nvSpPr>
        <p:spPr>
          <a:xfrm rot="16200000">
            <a:off x="3580044" y="5895610"/>
            <a:ext cx="1169403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small" dirty="0">
                <a:solidFill>
                  <a:srgbClr val="0070C0"/>
                </a:solidFill>
              </a:rPr>
              <a:t>Tady</a:t>
            </a:r>
            <a:br>
              <a:rPr lang="cs-CZ" b="1" cap="small" dirty="0">
                <a:solidFill>
                  <a:srgbClr val="0070C0"/>
                </a:solidFill>
              </a:rPr>
            </a:br>
            <a:r>
              <a:rPr lang="cs-CZ" sz="1100" b="1" cap="small" dirty="0">
                <a:solidFill>
                  <a:srgbClr val="0070C0"/>
                </a:solidFill>
              </a:rPr>
              <a:t>světočára</a:t>
            </a:r>
          </a:p>
        </p:txBody>
      </p:sp>
    </p:spTree>
    <p:extLst>
      <p:ext uri="{BB962C8B-B14F-4D97-AF65-F5344CB8AC3E}">
        <p14:creationId xmlns:p14="http://schemas.microsoft.com/office/powerpoint/2010/main" val="362995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42" grpId="0"/>
      <p:bldP spid="43" grpId="0"/>
      <p:bldP spid="44" grpId="0"/>
      <p:bldP spid="45" grpId="0"/>
      <p:bldP spid="46" grpId="0" animBg="1"/>
      <p:bldP spid="48" grpId="0" animBg="1"/>
      <p:bldP spid="49" grpId="0" animBg="1"/>
      <p:bldP spid="50" grpId="0"/>
      <p:bldP spid="51" grpId="0"/>
      <p:bldP spid="52" grpId="0"/>
      <p:bldP spid="53" grpId="0"/>
      <p:bldP spid="12" grpId="0" animBg="1"/>
      <p:bldP spid="54" grpId="0" animBg="1"/>
      <p:bldP spid="55" grpId="0" animBg="1"/>
      <p:bldP spid="56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1879881" y="353127"/>
            <a:ext cx="65421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Grafický význam rychlosti </a:t>
            </a:r>
            <a:r>
              <a:rPr lang="el-GR" altLang="cs-CZ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 = w/c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flipH="1">
            <a:off x="4202114" y="2314937"/>
            <a:ext cx="33337" cy="4456112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12095" y="4295856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8968" y="2314937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70462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141899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flipH="1">
            <a:off x="855407" y="3008674"/>
            <a:ext cx="6390967" cy="2713703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2919741" y="2501729"/>
            <a:ext cx="1984375" cy="461665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x=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; T </a:t>
            </a:r>
            <a:r>
              <a:rPr lang="cs-CZ" altLang="cs-CZ" sz="2400" dirty="0" err="1">
                <a:solidFill>
                  <a:srgbClr val="0070C0"/>
                </a:solidFill>
                <a:latin typeface="Book Antiqua" pitchFamily="18" charset="0"/>
              </a:rPr>
              <a:t>libov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.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306573" y="4362853"/>
            <a:ext cx="2844800" cy="46037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</a:t>
            </a:r>
            <a:r>
              <a:rPr lang="cs-CZ" altLang="cs-CZ" sz="2400" i="1" dirty="0">
                <a:solidFill>
                  <a:schemeClr val="tx1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současnost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=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696539">
            <a:off x="4330340" y="2119955"/>
            <a:ext cx="2138363" cy="461665"/>
          </a:xfrm>
          <a:prstGeom prst="rect">
            <a:avLst/>
          </a:prstGeom>
          <a:solidFill>
            <a:srgbClr val="CC0000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x‘=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; T</a:t>
            </a:r>
            <a:r>
              <a:rPr lang="en-US" altLang="cs-CZ" sz="2400" i="1" dirty="0">
                <a:solidFill>
                  <a:srgbClr val="CC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2400" dirty="0" err="1">
                <a:solidFill>
                  <a:srgbClr val="CC0000"/>
                </a:solidFill>
                <a:latin typeface="Book Antiqua" pitchFamily="18" charset="0"/>
              </a:rPr>
              <a:t>libov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.</a:t>
            </a:r>
            <a:endParaRPr lang="cs-CZ" altLang="cs-CZ" sz="2400" b="1" i="1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89787">
            <a:off x="5945260" y="3039658"/>
            <a:ext cx="3020817" cy="461665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současnost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 T</a:t>
            </a:r>
            <a:r>
              <a:rPr lang="en-US" altLang="cs-CZ" sz="2400" i="1" dirty="0">
                <a:solidFill>
                  <a:srgbClr val="CC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 = 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77000" y="5400311"/>
            <a:ext cx="24495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CC0000"/>
                </a:solidFill>
                <a:latin typeface="Book Antiqua" pitchFamily="18" charset="0"/>
              </a:rPr>
              <a:t>’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T</a:t>
            </a:r>
            <a:r>
              <a:rPr lang="en-US" altLang="cs-CZ" sz="2400" i="1" dirty="0">
                <a:solidFill>
                  <a:srgbClr val="CC0000"/>
                </a:solidFill>
                <a:latin typeface="Book Antiqua" pitchFamily="18" charset="0"/>
              </a:rPr>
              <a:t>’</a:t>
            </a:r>
            <a:r>
              <a:rPr lang="en-US" altLang="cs-CZ" sz="2400" i="1" dirty="0">
                <a:solidFill>
                  <a:srgbClr val="32B503"/>
                </a:solidFill>
                <a:latin typeface="Book Antiqua" pitchFamily="18" charset="0"/>
              </a:rPr>
              <a:t> 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en-US" altLang="cs-CZ" sz="2400" i="1" dirty="0">
                <a:solidFill>
                  <a:srgbClr val="00B0F0"/>
                </a:solidFill>
                <a:latin typeface="Book Antiqua" pitchFamily="18" charset="0"/>
              </a:rPr>
              <a:t>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cs-CZ" altLang="cs-CZ" sz="2400" dirty="0">
              <a:solidFill>
                <a:schemeClr val="tx1"/>
              </a:solidFill>
              <a:latin typeface="Book Antiqua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550102" y="2170490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754549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B0F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B0F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76824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CC0000"/>
                </a:solidFill>
                <a:latin typeface="Book Antiqua" pitchFamily="18" charset="0"/>
              </a:rPr>
              <a:t>S</a:t>
            </a:r>
            <a:r>
              <a:rPr lang="en-GB" altLang="cs-CZ" b="1" i="1" dirty="0">
                <a:solidFill>
                  <a:srgbClr val="CC0000"/>
                </a:solidFill>
                <a:latin typeface="Book Antiqua" pitchFamily="18" charset="0"/>
              </a:rPr>
              <a:t>’</a:t>
            </a:r>
            <a:endParaRPr lang="en-US" altLang="cs-CZ" b="1" i="1" dirty="0">
              <a:solidFill>
                <a:srgbClr val="CC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94299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164124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808524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230799"/>
            <a:ext cx="1335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>
                <a:solidFill>
                  <a:srgbClr val="CC00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CC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CC0000"/>
                </a:solidFill>
                <a:latin typeface="Book Antiqua" pitchFamily="18" charset="0"/>
              </a:rPr>
              <a:t>‘</a:t>
            </a:r>
            <a:endParaRPr lang="cs-CZ" altLang="cs-CZ" sz="2400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477000" y="19666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2021-12-20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194971" y="3521232"/>
            <a:ext cx="157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Book Antiqua" panose="02040602050305030304" pitchFamily="18" charset="0"/>
              </a:rPr>
              <a:t>φ</a:t>
            </a:r>
            <a:endParaRPr lang="cs-CZ" i="1" dirty="0">
              <a:latin typeface="Book Antiqua" panose="02040602050305030304" pitchFamily="18" charset="0"/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4803715" y="3951328"/>
            <a:ext cx="40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>
                <a:latin typeface="Book Antiqua" panose="02040602050305030304" pitchFamily="18" charset="0"/>
              </a:rPr>
              <a:t>φ</a:t>
            </a:r>
            <a:r>
              <a:rPr lang="en-US" dirty="0">
                <a:latin typeface="Book Antiqua" panose="02040602050305030304" pitchFamily="18" charset="0"/>
              </a:rPr>
              <a:t>’</a:t>
            </a:r>
            <a:endParaRPr lang="cs-CZ" dirty="0">
              <a:latin typeface="Book Antiqua" panose="02040602050305030304" pitchFamily="18" charset="0"/>
            </a:endParaRPr>
          </a:p>
        </p:txBody>
      </p:sp>
      <p:cxnSp>
        <p:nvCxnSpPr>
          <p:cNvPr id="28" name="Přímá spojnice 27"/>
          <p:cNvCxnSpPr/>
          <p:nvPr/>
        </p:nvCxnSpPr>
        <p:spPr>
          <a:xfrm>
            <a:off x="4223545" y="3521232"/>
            <a:ext cx="3450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4561427" y="3521232"/>
            <a:ext cx="7143" cy="7746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 flipH="1">
            <a:off x="4239452" y="3938192"/>
            <a:ext cx="883714" cy="2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840" name="Přímá spojnice 35839"/>
          <p:cNvCxnSpPr/>
          <p:nvPr/>
        </p:nvCxnSpPr>
        <p:spPr>
          <a:xfrm flipH="1">
            <a:off x="5117306" y="3944865"/>
            <a:ext cx="12373" cy="350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6" name="Obdélník 35845"/>
          <p:cNvSpPr/>
          <p:nvPr/>
        </p:nvSpPr>
        <p:spPr>
          <a:xfrm>
            <a:off x="6413093" y="6119704"/>
            <a:ext cx="1693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>
                <a:latin typeface="Book Antiqua" pitchFamily="18" charset="0"/>
              </a:rPr>
              <a:t>tg </a:t>
            </a:r>
            <a:r>
              <a:rPr lang="el-GR" altLang="cs-CZ" i="1" dirty="0">
                <a:latin typeface="Book Antiqua" pitchFamily="18" charset="0"/>
              </a:rPr>
              <a:t>φ</a:t>
            </a:r>
            <a:r>
              <a:rPr lang="cs-CZ" altLang="cs-CZ" dirty="0">
                <a:latin typeface="Book Antiqua" pitchFamily="18" charset="0"/>
              </a:rPr>
              <a:t> = tg </a:t>
            </a:r>
            <a:r>
              <a:rPr lang="el-GR" altLang="cs-CZ" i="1" dirty="0">
                <a:latin typeface="Book Antiqua" pitchFamily="18" charset="0"/>
              </a:rPr>
              <a:t>φ</a:t>
            </a:r>
            <a:r>
              <a:rPr lang="en-US" altLang="cs-CZ" i="1" dirty="0">
                <a:latin typeface="Book Antiqua" pitchFamily="18" charset="0"/>
              </a:rPr>
              <a:t>’</a:t>
            </a:r>
            <a:r>
              <a:rPr lang="cs-CZ" altLang="cs-CZ" dirty="0">
                <a:latin typeface="Book Antiqua" pitchFamily="18" charset="0"/>
              </a:rPr>
              <a:t> = </a:t>
            </a:r>
            <a:r>
              <a:rPr lang="el-GR" i="1" dirty="0">
                <a:latin typeface="Book Antiqua" panose="02040602050305030304" pitchFamily="18" charset="0"/>
              </a:rPr>
              <a:t>β</a:t>
            </a:r>
            <a:endParaRPr lang="cs-CZ" i="1" dirty="0">
              <a:latin typeface="Book Antiqua" panose="02040602050305030304" pitchFamily="18" charset="0"/>
            </a:endParaRPr>
          </a:p>
        </p:txBody>
      </p:sp>
      <p:sp>
        <p:nvSpPr>
          <p:cNvPr id="35847" name="TextovéPole 35846"/>
          <p:cNvSpPr txBox="1"/>
          <p:nvPr/>
        </p:nvSpPr>
        <p:spPr>
          <a:xfrm>
            <a:off x="716820" y="2926529"/>
            <a:ext cx="2176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>
                <a:latin typeface="Book Antiqua" panose="02040602050305030304" pitchFamily="18" charset="0"/>
              </a:rPr>
              <a:t>vý</a:t>
            </a:r>
            <a:r>
              <a:rPr lang="en-US" sz="2400" dirty="0" err="1">
                <a:latin typeface="Book Antiqua" panose="02040602050305030304" pitchFamily="18" charset="0"/>
              </a:rPr>
              <a:t>znam</a:t>
            </a:r>
            <a:r>
              <a:rPr lang="cs-CZ" sz="2400" dirty="0">
                <a:latin typeface="Book Antiqua" panose="02040602050305030304" pitchFamily="18" charset="0"/>
              </a:rPr>
              <a:t> </a:t>
            </a:r>
            <a:r>
              <a:rPr lang="el-GR" sz="2400" i="1" dirty="0">
                <a:latin typeface="Book Antiqua" panose="02040602050305030304" pitchFamily="18" charset="0"/>
              </a:rPr>
              <a:t>β</a:t>
            </a:r>
            <a:r>
              <a:rPr lang="cs-CZ" sz="2400" dirty="0">
                <a:latin typeface="Book Antiqua" panose="02040602050305030304" pitchFamily="18" charset="0"/>
              </a:rPr>
              <a:t>:</a:t>
            </a:r>
            <a:endParaRPr lang="en-US" sz="2400" dirty="0">
              <a:latin typeface="Book Antiqua" panose="02040602050305030304" pitchFamily="18" charset="0"/>
            </a:endParaRPr>
          </a:p>
          <a:p>
            <a:r>
              <a:rPr lang="cs-CZ" sz="2400" dirty="0">
                <a:latin typeface="Book Antiqua" panose="02040602050305030304" pitchFamily="18" charset="0"/>
              </a:rPr>
              <a:t>určuje ú</a:t>
            </a:r>
            <a:r>
              <a:rPr lang="en-US" sz="2400" dirty="0" err="1">
                <a:latin typeface="Book Antiqua" panose="02040602050305030304" pitchFamily="18" charset="0"/>
              </a:rPr>
              <a:t>hel</a:t>
            </a:r>
            <a:r>
              <a:rPr lang="en-US" sz="2400" dirty="0">
                <a:latin typeface="Book Antiqua" panose="02040602050305030304" pitchFamily="18" charset="0"/>
              </a:rPr>
              <a:t> </a:t>
            </a:r>
            <a:r>
              <a:rPr lang="en-US" sz="2400" dirty="0" err="1">
                <a:latin typeface="Book Antiqua" panose="02040602050305030304" pitchFamily="18" charset="0"/>
              </a:rPr>
              <a:t>os</a:t>
            </a:r>
            <a:r>
              <a:rPr lang="cs-CZ" sz="2400" dirty="0"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65673" y="45349"/>
            <a:ext cx="79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i="1" dirty="0">
                <a:solidFill>
                  <a:srgbClr val="92D050"/>
                </a:solidFill>
                <a:latin typeface="Algerian" panose="04020705040A02060702" pitchFamily="82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0180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 build="allAtOnce"/>
      <p:bldP spid="2" grpId="0" animBg="1"/>
      <p:bldP spid="4" grpId="0"/>
      <p:bldP spid="65" grpId="0"/>
      <p:bldP spid="35846" grpId="0"/>
      <p:bldP spid="358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2470326" y="393055"/>
            <a:ext cx="3684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Grafický význam </a:t>
            </a:r>
            <a:r>
              <a:rPr lang="el-GR" altLang="cs-CZ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endParaRPr lang="cs-CZ" altLang="cs-CZ" b="1" i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>
            <a:off x="4200998" y="1617904"/>
            <a:ext cx="1117" cy="5153143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19238" y="4295854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8968" y="2314935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70460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141897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2902446" y="1904137"/>
            <a:ext cx="1840841" cy="830997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x=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;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libovolné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299201" y="4351893"/>
            <a:ext cx="2844800" cy="46037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současnost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=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85523">
            <a:off x="3859961" y="1942607"/>
            <a:ext cx="1807752" cy="461665"/>
          </a:xfrm>
          <a:prstGeom prst="rect">
            <a:avLst/>
          </a:prstGeom>
          <a:solidFill>
            <a:srgbClr val="FFCCFF">
              <a:alpha val="15686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x‘=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0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;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lib.</a:t>
            </a:r>
            <a:endParaRPr lang="cs-CZ" altLang="cs-CZ" sz="2400" b="1" i="1" dirty="0">
              <a:solidFill>
                <a:srgbClr val="FF33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66673">
            <a:off x="5794841" y="3022166"/>
            <a:ext cx="3020817" cy="461665"/>
          </a:xfrm>
          <a:prstGeom prst="rect">
            <a:avLst/>
          </a:prstGeom>
          <a:solidFill>
            <a:srgbClr val="FFCCFF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současnost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T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 =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5356585"/>
            <a:ext cx="24495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x</a:t>
            </a:r>
            <a:r>
              <a:rPr lang="en-US" altLang="cs-CZ" sz="2400" i="1" dirty="0">
                <a:solidFill>
                  <a:srgbClr val="FF3300"/>
                </a:solidFill>
                <a:latin typeface="Book Antiqua" pitchFamily="18" charset="0"/>
              </a:rPr>
              <a:t>’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x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 T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i="1" dirty="0">
                <a:solidFill>
                  <a:srgbClr val="32B503"/>
                </a:solidFill>
                <a:latin typeface="Book Antiqua" pitchFamily="18" charset="0"/>
              </a:rPr>
              <a:t> 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en-US" altLang="cs-CZ" sz="2400" i="1" dirty="0">
                <a:solidFill>
                  <a:srgbClr val="00B0F0"/>
                </a:solidFill>
                <a:latin typeface="Book Antiqua" pitchFamily="18" charset="0"/>
              </a:rPr>
              <a:t>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en-US" altLang="cs-CZ" sz="2400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i="1" dirty="0">
                <a:solidFill>
                  <a:srgbClr val="0070C0"/>
                </a:solidFill>
                <a:latin typeface="Book Antiqua" pitchFamily="18" charset="0"/>
              </a:rPr>
              <a:t> x</a:t>
            </a:r>
            <a:r>
              <a:rPr lang="en-US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  <a:endParaRPr lang="cs-CZ" altLang="cs-CZ" sz="2400" dirty="0">
              <a:solidFill>
                <a:srgbClr val="0070C0"/>
              </a:solidFill>
              <a:latin typeface="Book Antiqua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2400" b="1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51002" y="1720398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 dirty="0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754547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76822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en-GB" altLang="cs-CZ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en-US" altLang="cs-CZ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94297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164122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808522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230797"/>
            <a:ext cx="1335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FF33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>
                <a:solidFill>
                  <a:srgbClr val="FF33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33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endParaRPr lang="cs-CZ" altLang="cs-CZ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477000" y="-4916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2021-12-20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6" name="Obdélník 35845"/>
              <p:cNvSpPr/>
              <p:nvPr/>
            </p:nvSpPr>
            <p:spPr>
              <a:xfrm>
                <a:off x="6413093" y="6119702"/>
                <a:ext cx="2866233" cy="4045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altLang="cs-CZ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altLang="cs-CZ" b="0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cs-CZ" b="1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cs-CZ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cs-CZ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cs-CZ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/>
                        <m:sup>
                          <m:r>
                            <a:rPr lang="en-US" altLang="cs-CZ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altLang="cs-CZ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altLang="cs-CZ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altLang="cs-CZ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cs-CZ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altLang="cs-CZ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cs-CZ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cs-CZ" b="1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cs-CZ" b="0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/>
                        <m:sup>
                          <m:r>
                            <a:rPr lang="en-US" altLang="cs-CZ" b="1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altLang="cs-CZ" b="1" i="1" dirty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  <m:r>
                        <a:rPr lang="en-US" altLang="cs-CZ" b="1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cs-CZ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cs-CZ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altLang="cs-CZ" i="1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35846" name="Obdélník 358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3093" y="6119702"/>
                <a:ext cx="2866233" cy="40459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847" name="TextovéPole 35846"/>
              <p:cNvSpPr txBox="1"/>
              <p:nvPr/>
            </p:nvSpPr>
            <p:spPr>
              <a:xfrm>
                <a:off x="-185288" y="2710467"/>
                <a:ext cx="2897733" cy="1553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2400" dirty="0">
                    <a:latin typeface="Book Antiqua" panose="02040602050305030304" pitchFamily="18" charset="0"/>
                  </a:rPr>
                  <a:t>vý</a:t>
                </a:r>
                <a:r>
                  <a:rPr lang="en-US" sz="2400" dirty="0" err="1">
                    <a:latin typeface="Book Antiqua" panose="02040602050305030304" pitchFamily="18" charset="0"/>
                  </a:rPr>
                  <a:t>znam</a:t>
                </a:r>
                <a:r>
                  <a:rPr lang="cs-CZ" sz="2400" dirty="0">
                    <a:latin typeface="Book Antiqua" panose="0204060205030503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2400" i="1" dirty="0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cs-CZ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cs-CZ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cs-CZ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cs-CZ" sz="2400" b="0" i="1" dirty="0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cs-CZ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cs-CZ" sz="24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cs-CZ" sz="24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cs-CZ" sz="2400" dirty="0">
                    <a:latin typeface="Book Antiqua" panose="02040602050305030304" pitchFamily="18" charset="0"/>
                  </a:rPr>
                  <a:t>:</a:t>
                </a:r>
                <a:endParaRPr lang="en-US" sz="2400" dirty="0">
                  <a:latin typeface="Book Antiqua" panose="02040602050305030304" pitchFamily="18" charset="0"/>
                </a:endParaRPr>
              </a:p>
              <a:p>
                <a:pPr algn="ctr"/>
                <a:r>
                  <a:rPr lang="cs-CZ" dirty="0">
                    <a:latin typeface="Book Antiqua" panose="02040602050305030304" pitchFamily="18" charset="0"/>
                  </a:rPr>
                  <a:t>j</a:t>
                </a:r>
                <a:r>
                  <a:rPr lang="en-US" dirty="0" err="1">
                    <a:latin typeface="Book Antiqua" panose="02040602050305030304" pitchFamily="18" charset="0"/>
                  </a:rPr>
                  <a:t>ednotky</a:t>
                </a:r>
                <a:r>
                  <a:rPr lang="cs-CZ" dirty="0">
                    <a:latin typeface="Book Antiqua" panose="02040602050305030304" pitchFamily="18" charset="0"/>
                  </a:rPr>
                  <a:t> na</a:t>
                </a:r>
                <a:r>
                  <a:rPr lang="en-US" dirty="0">
                    <a:latin typeface="Book Antiqua" panose="02040602050305030304" pitchFamily="18" charset="0"/>
                  </a:rPr>
                  <a:t> </a:t>
                </a:r>
                <a:r>
                  <a:rPr lang="en-US" dirty="0" err="1">
                    <a:latin typeface="Book Antiqua" panose="02040602050305030304" pitchFamily="18" charset="0"/>
                  </a:rPr>
                  <a:t>os</a:t>
                </a:r>
                <a:r>
                  <a:rPr lang="cs-CZ" dirty="0" err="1">
                    <a:latin typeface="Book Antiqua" panose="02040602050305030304" pitchFamily="18" charset="0"/>
                  </a:rPr>
                  <a:t>ách</a:t>
                </a:r>
                <a:endParaRPr lang="cs-CZ" dirty="0">
                  <a:latin typeface="Book Antiqua" panose="02040602050305030304" pitchFamily="18" charset="0"/>
                </a:endParaRPr>
              </a:p>
              <a:p>
                <a:pPr algn="ctr"/>
                <a:r>
                  <a:rPr lang="cs-CZ" dirty="0">
                    <a:latin typeface="Book Antiqua" panose="02040602050305030304" pitchFamily="18" charset="0"/>
                  </a:rPr>
                  <a:t>(invariant</a:t>
                </a:r>
                <a:r>
                  <a:rPr lang="en-US" dirty="0">
                    <a:latin typeface="Book Antiqua" panose="02040602050305030304" pitchFamily="18" charset="0"/>
                  </a:rPr>
                  <a:t> </a:t>
                </a:r>
                <a:r>
                  <a:rPr lang="cs-CZ" i="1" dirty="0">
                    <a:latin typeface="Book Antiqua" panose="02040602050305030304" pitchFamily="18" charset="0"/>
                  </a:rPr>
                  <a:t>I</a:t>
                </a:r>
                <a:r>
                  <a:rPr lang="cs-CZ" baseline="30000" dirty="0">
                    <a:latin typeface="Book Antiqua" panose="02040602050305030304" pitchFamily="18" charset="0"/>
                  </a:rPr>
                  <a:t>2</a:t>
                </a:r>
                <a:r>
                  <a:rPr lang="cs-CZ" dirty="0">
                    <a:latin typeface="Book Antiqua" panose="02040602050305030304" pitchFamily="18" charset="0"/>
                  </a:rPr>
                  <a:t> </a:t>
                </a:r>
                <a:r>
                  <a:rPr lang="en-US" dirty="0">
                    <a:latin typeface="Book Antiqua" panose="0204060205030503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altLang="cs-CZ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cs-CZ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cs-CZ" altLang="cs-CZ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cs-CZ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cs-CZ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cs-CZ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cs-CZ" altLang="cs-CZ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/>
                      <m:sup>
                        <m:r>
                          <a:rPr lang="en-US" altLang="cs-CZ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cs-CZ" dirty="0">
                    <a:latin typeface="Book Antiqua" panose="02040602050305030304" pitchFamily="18" charset="0"/>
                  </a:rPr>
                  <a:t>)</a:t>
                </a:r>
                <a:endParaRPr lang="en-US" dirty="0">
                  <a:latin typeface="Book Antiqua" panose="02040602050305030304" pitchFamily="18" charset="0"/>
                </a:endParaRPr>
              </a:p>
              <a:p>
                <a:pPr algn="ctr"/>
                <a:r>
                  <a:rPr lang="en-US" dirty="0" err="1">
                    <a:latin typeface="Book Antiqua" panose="02040602050305030304" pitchFamily="18" charset="0"/>
                  </a:rPr>
                  <a:t>hyperboly</a:t>
                </a:r>
                <a:endParaRPr lang="cs-CZ" dirty="0"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35847" name="TextovéPole 358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5288" y="2710467"/>
                <a:ext cx="2897733" cy="1553952"/>
              </a:xfrm>
              <a:prstGeom prst="rect">
                <a:avLst/>
              </a:prstGeom>
              <a:blipFill rotWithShape="0">
                <a:blip r:embed="rId4"/>
                <a:stretch>
                  <a:fillRect l="-632" r="-211" b="-549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Obdélník 31"/>
              <p:cNvSpPr/>
              <p:nvPr/>
            </p:nvSpPr>
            <p:spPr>
              <a:xfrm>
                <a:off x="6416996" y="6404958"/>
                <a:ext cx="2812180" cy="3975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cs-CZ" altLang="cs-CZ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altLang="cs-CZ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cs-CZ" i="1" dirty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cs-CZ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cs-CZ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cs-CZ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/>
                        <m:sup>
                          <m:r>
                            <a:rPr lang="en-US" altLang="cs-CZ" b="0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cs-CZ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cs-CZ" altLang="cs-CZ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altLang="cs-CZ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cs-CZ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altLang="cs-CZ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cs-CZ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cs-CZ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cs-CZ" altLang="cs-CZ" b="0" i="1" dirty="0" smtClean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/>
                        <m:sup>
                          <m:r>
                            <a:rPr lang="en-US" altLang="cs-CZ" i="1" dirty="0">
                              <a:solidFill>
                                <a:srgbClr val="FF3300"/>
                              </a:solidFill>
                              <a:latin typeface="Cambria Math" panose="02040503050406030204" pitchFamily="18" charset="0"/>
                            </a:rPr>
                            <m:t>′2</m:t>
                          </m:r>
                        </m:sup>
                      </m:sSubSup>
                      <m:r>
                        <a:rPr lang="en-US" altLang="cs-CZ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=+1</m:t>
                      </m:r>
                    </m:oMath>
                  </m:oMathPara>
                </a14:m>
                <a:endParaRPr lang="en-US" altLang="cs-CZ" b="0" i="1" dirty="0">
                  <a:solidFill>
                    <a:srgbClr val="7030A0"/>
                  </a:solidFill>
                  <a:latin typeface="Book Antiqua" panose="02040602050305030304" pitchFamily="18" charset="0"/>
                </a:endParaRPr>
              </a:p>
            </p:txBody>
          </p:sp>
        </mc:Choice>
        <mc:Fallback xmlns="">
          <p:sp>
            <p:nvSpPr>
              <p:cNvPr id="32" name="Obdélník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996" y="6404958"/>
                <a:ext cx="2812180" cy="39754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ál 32"/>
          <p:cNvSpPr/>
          <p:nvPr/>
        </p:nvSpPr>
        <p:spPr>
          <a:xfrm>
            <a:off x="4150790" y="3379172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162425" y="5203517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5102349" y="4238704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3195334" y="4237593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37" name="Přímá spojovací čára 22"/>
          <p:cNvCxnSpPr>
            <a:cxnSpLocks noChangeShapeType="1"/>
          </p:cNvCxnSpPr>
          <p:nvPr/>
        </p:nvCxnSpPr>
        <p:spPr bwMode="auto">
          <a:xfrm flipH="1">
            <a:off x="785813" y="3097572"/>
            <a:ext cx="6162675" cy="2687638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Ovál 37"/>
          <p:cNvSpPr/>
          <p:nvPr/>
        </p:nvSpPr>
        <p:spPr>
          <a:xfrm>
            <a:off x="4564308" y="329515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chemeClr val="tx1"/>
              </a:solidFill>
            </a:endParaRPr>
          </a:p>
        </p:txBody>
      </p:sp>
      <p:sp>
        <p:nvSpPr>
          <p:cNvPr id="42" name="TextovéPole 41"/>
          <p:cNvSpPr txBox="1">
            <a:spLocks noChangeArrowheads="1"/>
          </p:cNvSpPr>
          <p:nvPr/>
        </p:nvSpPr>
        <p:spPr bwMode="auto">
          <a:xfrm>
            <a:off x="4374250" y="3054864"/>
            <a:ext cx="291536" cy="383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43" name="TextovéPole 42"/>
          <p:cNvSpPr txBox="1">
            <a:spLocks noChangeArrowheads="1"/>
          </p:cNvSpPr>
          <p:nvPr/>
        </p:nvSpPr>
        <p:spPr bwMode="auto">
          <a:xfrm>
            <a:off x="5190518" y="3770672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44" name="TextovéPole 43"/>
          <p:cNvSpPr txBox="1">
            <a:spLocks noChangeArrowheads="1"/>
          </p:cNvSpPr>
          <p:nvPr/>
        </p:nvSpPr>
        <p:spPr bwMode="auto">
          <a:xfrm>
            <a:off x="3413125" y="5140685"/>
            <a:ext cx="38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>
            <a:off x="2865800" y="4428632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46" name="Ovál 45"/>
          <p:cNvSpPr/>
          <p:nvPr/>
        </p:nvSpPr>
        <p:spPr>
          <a:xfrm>
            <a:off x="5164139" y="3789912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ln>
                <a:solidFill>
                  <a:srgbClr val="7030A0"/>
                </a:solidFill>
              </a:ln>
            </a:endParaRPr>
          </a:p>
        </p:txBody>
      </p:sp>
      <p:sp>
        <p:nvSpPr>
          <p:cNvPr id="48" name="Ovál 47"/>
          <p:cNvSpPr/>
          <p:nvPr/>
        </p:nvSpPr>
        <p:spPr>
          <a:xfrm>
            <a:off x="3732640" y="5268175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3161628" y="4651137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0" name="TextovéPole 49"/>
          <p:cNvSpPr txBox="1">
            <a:spLocks noChangeArrowheads="1"/>
          </p:cNvSpPr>
          <p:nvPr/>
        </p:nvSpPr>
        <p:spPr bwMode="auto">
          <a:xfrm>
            <a:off x="3999599" y="3109966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1</a:t>
            </a:r>
          </a:p>
        </p:txBody>
      </p:sp>
      <p:sp>
        <p:nvSpPr>
          <p:cNvPr id="51" name="TextovéPole 50"/>
          <p:cNvSpPr txBox="1">
            <a:spLocks noChangeArrowheads="1"/>
          </p:cNvSpPr>
          <p:nvPr/>
        </p:nvSpPr>
        <p:spPr bwMode="auto">
          <a:xfrm>
            <a:off x="4917060" y="4274953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52" name="TextovéPole 51"/>
          <p:cNvSpPr txBox="1">
            <a:spLocks noChangeArrowheads="1"/>
          </p:cNvSpPr>
          <p:nvPr/>
        </p:nvSpPr>
        <p:spPr bwMode="auto">
          <a:xfrm>
            <a:off x="2898970" y="3957934"/>
            <a:ext cx="38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7030A0"/>
                </a:solidFill>
              </a:rPr>
              <a:t>-1</a:t>
            </a:r>
          </a:p>
        </p:txBody>
      </p:sp>
      <p:sp>
        <p:nvSpPr>
          <p:cNvPr id="53" name="TextovéPole 52"/>
          <p:cNvSpPr txBox="1">
            <a:spLocks noChangeArrowheads="1"/>
          </p:cNvSpPr>
          <p:nvPr/>
        </p:nvSpPr>
        <p:spPr bwMode="auto">
          <a:xfrm>
            <a:off x="4212572" y="4964900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/>
              <a:t>-1</a:t>
            </a:r>
          </a:p>
        </p:txBody>
      </p:sp>
      <p:sp>
        <p:nvSpPr>
          <p:cNvPr id="12" name="Volný tvar 11"/>
          <p:cNvSpPr/>
          <p:nvPr/>
        </p:nvSpPr>
        <p:spPr>
          <a:xfrm>
            <a:off x="1911350" y="5272436"/>
            <a:ext cx="4452453" cy="1441461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Volný tvar 53"/>
          <p:cNvSpPr/>
          <p:nvPr/>
        </p:nvSpPr>
        <p:spPr>
          <a:xfrm flipV="1">
            <a:off x="2016855" y="2067453"/>
            <a:ext cx="4166533" cy="1359526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Volný tvar 54"/>
          <p:cNvSpPr/>
          <p:nvPr/>
        </p:nvSpPr>
        <p:spPr>
          <a:xfrm rot="16200000" flipV="1">
            <a:off x="265023" y="3674533"/>
            <a:ext cx="4371975" cy="159929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Volný tvar 55"/>
          <p:cNvSpPr/>
          <p:nvPr/>
        </p:nvSpPr>
        <p:spPr>
          <a:xfrm rot="16200000">
            <a:off x="3759327" y="3581257"/>
            <a:ext cx="4371975" cy="1584933"/>
          </a:xfrm>
          <a:custGeom>
            <a:avLst/>
            <a:gdLst>
              <a:gd name="connsiteX0" fmla="*/ 0 w 4462585"/>
              <a:gd name="connsiteY0" fmla="*/ 1573089 h 1573089"/>
              <a:gd name="connsiteX1" fmla="*/ 1672492 w 4462585"/>
              <a:gd name="connsiteY1" fmla="*/ 119428 h 1573089"/>
              <a:gd name="connsiteX2" fmla="*/ 3212123 w 4462585"/>
              <a:gd name="connsiteY2" fmla="*/ 221028 h 1573089"/>
              <a:gd name="connsiteX3" fmla="*/ 4462585 w 4462585"/>
              <a:gd name="connsiteY3" fmla="*/ 1315182 h 157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2585" h="1573089">
                <a:moveTo>
                  <a:pt x="0" y="1573089"/>
                </a:moveTo>
                <a:cubicBezTo>
                  <a:pt x="568569" y="958930"/>
                  <a:pt x="1137138" y="344771"/>
                  <a:pt x="1672492" y="119428"/>
                </a:cubicBezTo>
                <a:cubicBezTo>
                  <a:pt x="2207846" y="-105915"/>
                  <a:pt x="2747108" y="21736"/>
                  <a:pt x="3212123" y="221028"/>
                </a:cubicBezTo>
                <a:cubicBezTo>
                  <a:pt x="3677138" y="420320"/>
                  <a:pt x="4243754" y="1117192"/>
                  <a:pt x="4462585" y="1315182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6183388" y="159066"/>
            <a:ext cx="1821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Lorentzův faktor</a:t>
            </a:r>
          </a:p>
          <a:p>
            <a:r>
              <a:rPr lang="cs-CZ" dirty="0"/>
              <a:t>kontrakce délek</a:t>
            </a:r>
          </a:p>
          <a:p>
            <a:r>
              <a:rPr lang="cs-CZ" dirty="0"/>
              <a:t>dilatace dob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465673" y="45349"/>
            <a:ext cx="797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i="1" dirty="0">
                <a:solidFill>
                  <a:srgbClr val="92D050"/>
                </a:solidFill>
                <a:latin typeface="Algerian" panose="04020705040A02060702" pitchFamily="82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97507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 build="allAtOnce"/>
      <p:bldP spid="2" grpId="0" animBg="1"/>
      <p:bldP spid="35846" grpId="0"/>
      <p:bldP spid="35847" grpId="0"/>
      <p:bldP spid="32" grpId="0"/>
      <p:bldP spid="33" grpId="0" animBg="1"/>
      <p:bldP spid="34" grpId="0" animBg="1"/>
      <p:bldP spid="35" grpId="0" animBg="1"/>
      <p:bldP spid="36" grpId="0" animBg="1"/>
      <p:bldP spid="38" grpId="0" animBg="1"/>
      <p:bldP spid="42" grpId="0"/>
      <p:bldP spid="43" grpId="0"/>
      <p:bldP spid="44" grpId="0"/>
      <p:bldP spid="45" grpId="0"/>
      <p:bldP spid="46" grpId="0" animBg="1"/>
      <p:bldP spid="48" grpId="0" animBg="1"/>
      <p:bldP spid="49" grpId="0" animBg="1"/>
      <p:bldP spid="50" grpId="0"/>
      <p:bldP spid="51" grpId="0"/>
      <p:bldP spid="52" grpId="0"/>
      <p:bldP spid="53" grpId="0"/>
      <p:bldP spid="12" grpId="0" animBg="1"/>
      <p:bldP spid="54" grpId="0" animBg="1"/>
      <p:bldP spid="55" grpId="0" animBg="1"/>
      <p:bldP spid="5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1772827" y="484381"/>
            <a:ext cx="53463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Převod mezi </a:t>
            </a: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 a </a:t>
            </a:r>
            <a:r>
              <a:rPr lang="cs-CZ" altLang="cs-CZ" b="1" i="1" dirty="0">
                <a:solidFill>
                  <a:srgbClr val="FF0000"/>
                </a:solidFill>
                <a:latin typeface="Book Antiqua" pitchFamily="18" charset="0"/>
              </a:rPr>
              <a:t>S‘</a:t>
            </a: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 (</a:t>
            </a:r>
            <a:r>
              <a:rPr lang="cs-CZ" altLang="cs-CZ" b="1" i="1" dirty="0" err="1">
                <a:solidFill>
                  <a:schemeClr val="tx1"/>
                </a:solidFill>
                <a:latin typeface="Book Antiqua" pitchFamily="18" charset="0"/>
              </a:rPr>
              <a:t>Lorentz</a:t>
            </a:r>
            <a:r>
              <a:rPr lang="cs-CZ" altLang="cs-CZ" b="1" i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flipH="1">
            <a:off x="4211638" y="2246101"/>
            <a:ext cx="33337" cy="4456112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4216188"/>
            <a:ext cx="5446712" cy="0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Přímá spojovací čára 9"/>
          <p:cNvCxnSpPr/>
          <p:nvPr/>
        </p:nvCxnSpPr>
        <p:spPr>
          <a:xfrm>
            <a:off x="1500188" y="3500226"/>
            <a:ext cx="5715000" cy="1587"/>
          </a:xfrm>
          <a:prstGeom prst="line">
            <a:avLst/>
          </a:prstGeom>
          <a:ln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1500188" y="5002001"/>
            <a:ext cx="5715000" cy="1587"/>
          </a:xfrm>
          <a:prstGeom prst="line">
            <a:avLst/>
          </a:prstGeom>
          <a:ln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čára 11"/>
          <p:cNvCxnSpPr/>
          <p:nvPr/>
        </p:nvCxnSpPr>
        <p:spPr>
          <a:xfrm>
            <a:off x="3417728" y="2930313"/>
            <a:ext cx="0" cy="378618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čára 12"/>
          <p:cNvCxnSpPr/>
          <p:nvPr/>
        </p:nvCxnSpPr>
        <p:spPr>
          <a:xfrm>
            <a:off x="4999038" y="2930313"/>
            <a:ext cx="0" cy="378618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flipH="1">
            <a:off x="3171825" y="2246101"/>
            <a:ext cx="1871663" cy="4470400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Přímá spojovací čára 15"/>
          <p:cNvCxnSpPr/>
          <p:nvPr/>
        </p:nvCxnSpPr>
        <p:spPr>
          <a:xfrm flipH="1">
            <a:off x="4021138" y="2562013"/>
            <a:ext cx="1785937" cy="4154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 rot="5400000">
            <a:off x="1288256" y="4304295"/>
            <a:ext cx="3389313" cy="14351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 rot="10800000" flipV="1">
            <a:off x="1714500" y="2001626"/>
            <a:ext cx="4786313" cy="4714875"/>
          </a:xfrm>
          <a:prstGeom prst="line">
            <a:avLst/>
          </a:prstGeom>
          <a:ln w="5715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čára 20"/>
          <p:cNvCxnSpPr/>
          <p:nvPr/>
        </p:nvCxnSpPr>
        <p:spPr>
          <a:xfrm>
            <a:off x="1928813" y="2073063"/>
            <a:ext cx="4857750" cy="4572000"/>
          </a:xfrm>
          <a:prstGeom prst="line">
            <a:avLst/>
          </a:prstGeom>
          <a:ln w="76200" cmpd="tri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flipH="1">
            <a:off x="785811" y="3028095"/>
            <a:ext cx="6162675" cy="2687638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Přímá spojovací čára 23"/>
          <p:cNvCxnSpPr/>
          <p:nvPr/>
        </p:nvCxnSpPr>
        <p:spPr>
          <a:xfrm rot="10800000" flipV="1">
            <a:off x="785813" y="2644563"/>
            <a:ext cx="5168900" cy="2220913"/>
          </a:xfrm>
          <a:prstGeom prst="line">
            <a:avLst/>
          </a:prstGeom>
          <a:ln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čára 24"/>
          <p:cNvCxnSpPr/>
          <p:nvPr/>
        </p:nvCxnSpPr>
        <p:spPr>
          <a:xfrm flipH="1">
            <a:off x="1255713" y="4012988"/>
            <a:ext cx="5419725" cy="2401888"/>
          </a:xfrm>
          <a:prstGeom prst="line">
            <a:avLst/>
          </a:prstGeom>
          <a:ln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105294" y="2160571"/>
            <a:ext cx="1635125" cy="461962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>
                <a:solidFill>
                  <a:srgbClr val="0070C0"/>
                </a:solidFill>
                <a:latin typeface="Book Antiqua" pitchFamily="18" charset="0"/>
              </a:rPr>
              <a:t>ct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; x=0</a:t>
            </a: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6723713" y="4283059"/>
            <a:ext cx="2420287" cy="461665"/>
          </a:xfrm>
          <a:prstGeom prst="rect">
            <a:avLst/>
          </a:prstGeom>
          <a:solidFill>
            <a:schemeClr val="bg1">
              <a:lumMod val="95000"/>
              <a:alpha val="25098"/>
            </a:schemeClr>
          </a:solidFill>
          <a:ln w="952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x; současnost T=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  <a:cs typeface="+mn-cs"/>
              </a:rPr>
              <a:t>0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54696">
            <a:off x="4560619" y="1818834"/>
            <a:ext cx="1782763" cy="461665"/>
          </a:xfrm>
          <a:prstGeom prst="rect">
            <a:avLst/>
          </a:prstGeom>
          <a:solidFill>
            <a:srgbClr val="CC0000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FF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; x‘=0</a:t>
            </a: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53094">
            <a:off x="6245545" y="2861113"/>
            <a:ext cx="2636997" cy="461963"/>
          </a:xfrm>
          <a:prstGeom prst="rect">
            <a:avLst/>
          </a:prstGeom>
          <a:solidFill>
            <a:srgbClr val="FF0000">
              <a:alpha val="2509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současnost T‘=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0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5287751"/>
            <a:ext cx="24495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 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</a:t>
            </a:r>
            <a:r>
              <a:rPr lang="en-US" altLang="cs-CZ" sz="2400" b="1" i="1" dirty="0">
                <a:solidFill>
                  <a:srgbClr val="00B0F0"/>
                </a:solidFill>
                <a:latin typeface="Book Antiqua" pitchFamily="18" charset="0"/>
              </a:rPr>
              <a:t>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T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 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53187" y="1779312"/>
            <a:ext cx="1006475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 dirty="0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641350" y="1685713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 dirty="0">
                <a:solidFill>
                  <a:srgbClr val="0070C0"/>
                </a:solidFill>
                <a:latin typeface="Book Antiqua" pitchFamily="18" charset="0"/>
              </a:rPr>
              <a:t>S</a:t>
            </a:r>
            <a:endParaRPr lang="en-US" altLang="cs-CZ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603250" y="2107988"/>
            <a:ext cx="5222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rgbClr val="FF0000"/>
                </a:solidFill>
                <a:latin typeface="Book Antiqua" pitchFamily="18" charset="0"/>
              </a:rPr>
              <a:t>S</a:t>
            </a:r>
            <a:r>
              <a:rPr lang="en-GB" altLang="cs-CZ" b="1" i="1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en-US" altLang="cs-CZ" b="1" i="1">
              <a:solidFill>
                <a:srgbClr val="FF0000"/>
              </a:solidFill>
              <a:latin typeface="Book Antiqua" pitchFamily="18" charset="0"/>
            </a:endParaRPr>
          </a:p>
        </p:txBody>
      </p:sp>
      <p:cxnSp>
        <p:nvCxnSpPr>
          <p:cNvPr id="39" name="Přímá spojovací čára 20"/>
          <p:cNvCxnSpPr/>
          <p:nvPr/>
        </p:nvCxnSpPr>
        <p:spPr>
          <a:xfrm>
            <a:off x="2081213" y="2225463"/>
            <a:ext cx="4857750" cy="4572000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čára 18"/>
          <p:cNvCxnSpPr/>
          <p:nvPr/>
        </p:nvCxnSpPr>
        <p:spPr>
          <a:xfrm rot="10800000" flipV="1">
            <a:off x="1608138" y="2095288"/>
            <a:ext cx="4786312" cy="4714875"/>
          </a:xfrm>
          <a:prstGeom prst="line">
            <a:avLst/>
          </a:prstGeom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 flipH="1">
            <a:off x="4244975" y="2930313"/>
            <a:ext cx="1709738" cy="0"/>
          </a:xfrm>
          <a:prstGeom prst="straightConnector1">
            <a:avLst/>
          </a:prstGeom>
          <a:ln>
            <a:solidFill>
              <a:srgbClr val="0070C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5954713" y="2930313"/>
            <a:ext cx="0" cy="1285875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>
            <a:endCxn id="68" idx="6"/>
          </p:cNvCxnSpPr>
          <p:nvPr/>
        </p:nvCxnSpPr>
        <p:spPr>
          <a:xfrm flipH="1">
            <a:off x="4505067" y="2930313"/>
            <a:ext cx="1435100" cy="693732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/>
          <p:nvPr/>
        </p:nvCxnSpPr>
        <p:spPr>
          <a:xfrm flipH="1">
            <a:off x="5737225" y="2930313"/>
            <a:ext cx="217488" cy="611188"/>
          </a:xfrm>
          <a:prstGeom prst="straightConnector1">
            <a:avLst/>
          </a:prstGeom>
          <a:ln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ál 41"/>
          <p:cNvSpPr/>
          <p:nvPr/>
        </p:nvSpPr>
        <p:spPr>
          <a:xfrm>
            <a:off x="5932488" y="2901738"/>
            <a:ext cx="44450" cy="4603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5" name="TextovéPole 44"/>
          <p:cNvSpPr txBox="1">
            <a:spLocks noChangeArrowheads="1"/>
          </p:cNvSpPr>
          <p:nvPr/>
        </p:nvSpPr>
        <p:spPr bwMode="auto">
          <a:xfrm>
            <a:off x="3959225" y="3425613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0" name="TextovéPole 49"/>
          <p:cNvSpPr txBox="1">
            <a:spLocks noChangeArrowheads="1"/>
          </p:cNvSpPr>
          <p:nvPr/>
        </p:nvSpPr>
        <p:spPr bwMode="auto">
          <a:xfrm>
            <a:off x="4767263" y="4168563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51" name="TextovéPole 50"/>
          <p:cNvSpPr txBox="1">
            <a:spLocks noChangeArrowheads="1"/>
          </p:cNvSpPr>
          <p:nvPr/>
        </p:nvSpPr>
        <p:spPr bwMode="auto">
          <a:xfrm>
            <a:off x="3132138" y="4187613"/>
            <a:ext cx="388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70C0"/>
                </a:solidFill>
              </a:rPr>
              <a:t>-1</a:t>
            </a:r>
          </a:p>
        </p:txBody>
      </p:sp>
      <p:sp>
        <p:nvSpPr>
          <p:cNvPr id="52" name="TextovéPole 51"/>
          <p:cNvSpPr txBox="1">
            <a:spLocks noChangeArrowheads="1"/>
          </p:cNvSpPr>
          <p:nvPr/>
        </p:nvSpPr>
        <p:spPr bwMode="auto">
          <a:xfrm>
            <a:off x="3883025" y="4921038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0070C0"/>
                </a:solidFill>
              </a:rPr>
              <a:t>-1</a:t>
            </a:r>
          </a:p>
        </p:txBody>
      </p:sp>
      <p:sp>
        <p:nvSpPr>
          <p:cNvPr id="46" name="Ovál 45"/>
          <p:cNvSpPr/>
          <p:nvPr/>
        </p:nvSpPr>
        <p:spPr>
          <a:xfrm>
            <a:off x="4181475" y="3451013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4" name="Ovál 53"/>
          <p:cNvSpPr/>
          <p:nvPr/>
        </p:nvSpPr>
        <p:spPr>
          <a:xfrm>
            <a:off x="4941888" y="4159038"/>
            <a:ext cx="114300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5" name="Ovál 54"/>
          <p:cNvSpPr/>
          <p:nvPr/>
        </p:nvSpPr>
        <p:spPr>
          <a:xfrm>
            <a:off x="3370263" y="4159038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6" name="Ovál 55"/>
          <p:cNvSpPr/>
          <p:nvPr/>
        </p:nvSpPr>
        <p:spPr>
          <a:xfrm>
            <a:off x="4171950" y="4944851"/>
            <a:ext cx="112713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7" name="Ovál 56"/>
          <p:cNvSpPr/>
          <p:nvPr/>
        </p:nvSpPr>
        <p:spPr>
          <a:xfrm>
            <a:off x="4579938" y="3171613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8" name="Ovál 57"/>
          <p:cNvSpPr/>
          <p:nvPr/>
        </p:nvSpPr>
        <p:spPr>
          <a:xfrm>
            <a:off x="5230813" y="3701838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9" name="Ovál 58"/>
          <p:cNvSpPr/>
          <p:nvPr/>
        </p:nvSpPr>
        <p:spPr>
          <a:xfrm>
            <a:off x="3684588" y="5243301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3074988" y="4640051"/>
            <a:ext cx="112712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" name="TextovéPole 60"/>
          <p:cNvSpPr txBox="1">
            <a:spLocks noChangeArrowheads="1"/>
          </p:cNvSpPr>
          <p:nvPr/>
        </p:nvSpPr>
        <p:spPr bwMode="auto">
          <a:xfrm>
            <a:off x="4633118" y="3070022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62" name="TextovéPole 61"/>
          <p:cNvSpPr txBox="1">
            <a:spLocks noChangeArrowheads="1"/>
          </p:cNvSpPr>
          <p:nvPr/>
        </p:nvSpPr>
        <p:spPr bwMode="auto">
          <a:xfrm>
            <a:off x="5253038" y="3701838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63" name="TextovéPole 62"/>
          <p:cNvSpPr txBox="1">
            <a:spLocks noChangeArrowheads="1"/>
          </p:cNvSpPr>
          <p:nvPr/>
        </p:nvSpPr>
        <p:spPr bwMode="auto">
          <a:xfrm>
            <a:off x="3413125" y="5071851"/>
            <a:ext cx="38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3300"/>
                </a:solidFill>
              </a:rPr>
              <a:t>-1</a:t>
            </a:r>
          </a:p>
        </p:txBody>
      </p:sp>
      <p:sp>
        <p:nvSpPr>
          <p:cNvPr id="64" name="TextovéPole 63"/>
          <p:cNvSpPr txBox="1">
            <a:spLocks noChangeArrowheads="1"/>
          </p:cNvSpPr>
          <p:nvPr/>
        </p:nvSpPr>
        <p:spPr bwMode="auto">
          <a:xfrm>
            <a:off x="2787650" y="4406688"/>
            <a:ext cx="390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3300"/>
                </a:solidFill>
              </a:rPr>
              <a:t>-1</a:t>
            </a:r>
          </a:p>
        </p:txBody>
      </p:sp>
      <p:sp>
        <p:nvSpPr>
          <p:cNvPr id="66" name="Ovál 65"/>
          <p:cNvSpPr/>
          <p:nvPr/>
        </p:nvSpPr>
        <p:spPr>
          <a:xfrm>
            <a:off x="4202255" y="2885863"/>
            <a:ext cx="76607" cy="79375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7" name="Ovál 66"/>
          <p:cNvSpPr/>
          <p:nvPr/>
        </p:nvSpPr>
        <p:spPr>
          <a:xfrm>
            <a:off x="5900738" y="4163022"/>
            <a:ext cx="104775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8" name="Ovál 67"/>
          <p:cNvSpPr/>
          <p:nvPr/>
        </p:nvSpPr>
        <p:spPr>
          <a:xfrm>
            <a:off x="4409817" y="3573251"/>
            <a:ext cx="95250" cy="101587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0" name="Ovál 69"/>
          <p:cNvSpPr/>
          <p:nvPr/>
        </p:nvSpPr>
        <p:spPr>
          <a:xfrm>
            <a:off x="5683780" y="3508163"/>
            <a:ext cx="117280" cy="1143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1004888" y="1739688"/>
            <a:ext cx="1104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altLang="cs-CZ" sz="2400" baseline="-25000" dirty="0">
                <a:solidFill>
                  <a:srgbClr val="0070C0"/>
                </a:solidFill>
                <a:latin typeface="Book Antiqua" pitchFamily="18" charset="0"/>
              </a:rPr>
              <a:t>  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altLang="cs-CZ" sz="24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1017588" y="2161963"/>
            <a:ext cx="1335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(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T‘</a:t>
            </a:r>
            <a:r>
              <a:rPr lang="cs-CZ" altLang="cs-CZ" sz="2400" baseline="-25000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x‘</a:t>
            </a:r>
            <a:r>
              <a:rPr lang="cs-CZ" altLang="cs-CZ" sz="2400" dirty="0">
                <a:solidFill>
                  <a:srgbClr val="FF0000"/>
                </a:solidFill>
                <a:latin typeface="Book Antiqua" pitchFamily="18" charset="0"/>
              </a:rPr>
              <a:t>)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endParaRPr lang="cs-CZ" altLang="cs-CZ" sz="2400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8" name="TextovéPole 7"/>
          <p:cNvSpPr txBox="1">
            <a:spLocks noChangeArrowheads="1"/>
          </p:cNvSpPr>
          <p:nvPr/>
        </p:nvSpPr>
        <p:spPr bwMode="auto">
          <a:xfrm>
            <a:off x="3959225" y="2776326"/>
            <a:ext cx="2127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72" name="TextovéPole 71"/>
          <p:cNvSpPr txBox="1">
            <a:spLocks noChangeArrowheads="1"/>
          </p:cNvSpPr>
          <p:nvPr/>
        </p:nvSpPr>
        <p:spPr bwMode="auto">
          <a:xfrm>
            <a:off x="5745163" y="4228888"/>
            <a:ext cx="454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2,3</a:t>
            </a:r>
          </a:p>
        </p:txBody>
      </p:sp>
      <p:sp>
        <p:nvSpPr>
          <p:cNvPr id="18" name="TextovéPole 17"/>
          <p:cNvSpPr txBox="1">
            <a:spLocks noChangeArrowheads="1"/>
          </p:cNvSpPr>
          <p:nvPr/>
        </p:nvSpPr>
        <p:spPr bwMode="auto">
          <a:xfrm>
            <a:off x="4414838" y="3559752"/>
            <a:ext cx="5032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FF0000"/>
                </a:solidFill>
              </a:rPr>
              <a:t>0,6</a:t>
            </a:r>
          </a:p>
        </p:txBody>
      </p: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5549900" y="3598651"/>
            <a:ext cx="436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FF0000"/>
                </a:solidFill>
              </a:rPr>
              <a:t>1,3</a:t>
            </a:r>
          </a:p>
        </p:txBody>
      </p:sp>
      <p:sp>
        <p:nvSpPr>
          <p:cNvPr id="71" name="Zástupný symbol pro datum 7"/>
          <p:cNvSpPr txBox="1">
            <a:spLocks noGrp="1"/>
          </p:cNvSpPr>
          <p:nvPr/>
        </p:nvSpPr>
        <p:spPr bwMode="auto">
          <a:xfrm>
            <a:off x="6508339" y="39881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2021-12-20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111684" y="2436654"/>
            <a:ext cx="122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  <a:latin typeface="Cambria" panose="02040503050406030204" pitchFamily="18" charset="0"/>
              </a:rPr>
              <a:t>(2; </a:t>
            </a:r>
            <a:r>
              <a:rPr lang="cs-CZ" dirty="0">
                <a:solidFill>
                  <a:srgbClr val="7030A0"/>
                </a:solidFill>
                <a:latin typeface="Cambria" panose="02040503050406030204" pitchFamily="18" charset="0"/>
              </a:rPr>
              <a:t>2,3</a:t>
            </a:r>
            <a:r>
              <a:rPr lang="cs-CZ" dirty="0">
                <a:solidFill>
                  <a:srgbClr val="0070C0"/>
                </a:solidFill>
                <a:latin typeface="Cambria" panose="02040503050406030204" pitchFamily="18" charset="0"/>
              </a:rPr>
              <a:t>)</a:t>
            </a:r>
          </a:p>
          <a:p>
            <a:r>
              <a:rPr lang="cs-CZ" dirty="0">
                <a:solidFill>
                  <a:srgbClr val="FF0000"/>
                </a:solidFill>
                <a:latin typeface="Cambria" panose="02040503050406030204" pitchFamily="18" charset="0"/>
              </a:rPr>
              <a:t>(0,6; 1,3)</a:t>
            </a:r>
            <a:r>
              <a:rPr lang="cs-CZ" altLang="cs-CZ" i="1" dirty="0">
                <a:solidFill>
                  <a:srgbClr val="FF0000"/>
                </a:solidFill>
                <a:latin typeface="Book Antiqua" pitchFamily="18" charset="0"/>
              </a:rPr>
              <a:t>‘</a:t>
            </a:r>
            <a:endParaRPr lang="cs-CZ" i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901755" y="2576938"/>
            <a:ext cx="299590" cy="36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460704" y="50466"/>
            <a:ext cx="83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7200" i="1" dirty="0">
                <a:solidFill>
                  <a:srgbClr val="92D050"/>
                </a:solidFill>
                <a:latin typeface="Algerian" panose="04020705040A02060702" pitchFamily="82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75777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4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500"/>
                                        <p:tgtEl>
                                          <p:spTgt spid="24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42" grpId="0" animBg="1"/>
      <p:bldP spid="45" grpId="0"/>
      <p:bldP spid="50" grpId="0"/>
      <p:bldP spid="51" grpId="0"/>
      <p:bldP spid="52" grpId="0"/>
      <p:bldP spid="46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/>
      <p:bldP spid="62" grpId="0"/>
      <p:bldP spid="63" grpId="0"/>
      <p:bldP spid="64" grpId="0"/>
      <p:bldP spid="66" grpId="0" animBg="1"/>
      <p:bldP spid="67" grpId="0" animBg="1"/>
      <p:bldP spid="68" grpId="0" animBg="1"/>
      <p:bldP spid="70" grpId="0" animBg="1"/>
      <p:bldP spid="8" grpId="0"/>
      <p:bldP spid="72" grpId="0"/>
      <p:bldP spid="18" grpId="0"/>
      <p:bldP spid="20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6953C0FD-3EF0-45D0-9563-291ADF88377E}" type="slidenum">
              <a:rPr lang="cs-CZ" sz="120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18</a:t>
            </a:fld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7892" name="TextovéPole 4"/>
          <p:cNvSpPr txBox="1">
            <a:spLocks noChangeArrowheads="1"/>
          </p:cNvSpPr>
          <p:nvPr/>
        </p:nvSpPr>
        <p:spPr bwMode="auto">
          <a:xfrm>
            <a:off x="2700338" y="333375"/>
            <a:ext cx="3662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chemeClr val="tx1"/>
                </a:solidFill>
                <a:latin typeface="Book Antiqua" pitchFamily="18" charset="0"/>
              </a:rPr>
              <a:t>Metrová tyč stojící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8482" y="3806031"/>
            <a:ext cx="4787900" cy="1587"/>
          </a:xfrm>
          <a:prstGeom prst="line">
            <a:avLst/>
          </a:prstGeom>
          <a:noFill/>
          <a:ln w="5715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571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850851" y="2955925"/>
            <a:ext cx="4564063" cy="1954213"/>
          </a:xfrm>
          <a:prstGeom prst="lin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14500" y="1500188"/>
            <a:ext cx="4786313" cy="471487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08175" y="1617663"/>
            <a:ext cx="4857750" cy="457200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28875"/>
            <a:ext cx="6357937" cy="2786063"/>
          </a:xfrm>
          <a:prstGeom prst="line">
            <a:avLst/>
          </a:prstGeom>
          <a:noFill/>
          <a:ln w="57150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378200" y="1643857"/>
            <a:ext cx="1079500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>
                <a:solidFill>
                  <a:srgbClr val="0070C0"/>
                </a:solidFill>
                <a:latin typeface="Book Antiqua" pitchFamily="18" charset="0"/>
              </a:rPr>
              <a:t>ct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564342" y="3782122"/>
            <a:ext cx="1963738" cy="45720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634575">
            <a:off x="4290662" y="1236779"/>
            <a:ext cx="1160463" cy="466725"/>
          </a:xfrm>
          <a:prstGeom prst="rect">
            <a:avLst/>
          </a:prstGeom>
          <a:solidFill>
            <a:schemeClr val="bg1">
              <a:alpha val="16078"/>
            </a:scheme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baseline="-25000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FF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204859">
            <a:off x="6111229" y="2631082"/>
            <a:ext cx="1944687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FF0000"/>
                </a:solidFill>
                <a:latin typeface="Book Antiqua" pitchFamily="18" charset="0"/>
              </a:rPr>
              <a:t>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4786313"/>
            <a:ext cx="24495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1800" b="1" i="1" dirty="0">
                <a:solidFill>
                  <a:srgbClr val="FF0000"/>
                </a:solidFill>
                <a:latin typeface="Arial" charset="0"/>
              </a:rPr>
              <a:t>’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 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37905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6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7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8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9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0" name="Text Box 27"/>
          <p:cNvSpPr txBox="1">
            <a:spLocks noChangeArrowheads="1"/>
          </p:cNvSpPr>
          <p:nvPr/>
        </p:nvSpPr>
        <p:spPr bwMode="auto">
          <a:xfrm>
            <a:off x="4859338" y="3709988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7911" name="Text Box 28"/>
          <p:cNvSpPr txBox="1">
            <a:spLocks noChangeArrowheads="1"/>
          </p:cNvSpPr>
          <p:nvPr/>
        </p:nvSpPr>
        <p:spPr bwMode="auto">
          <a:xfrm>
            <a:off x="4203700" y="4268788"/>
            <a:ext cx="49688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6888" name="Text Box 30"/>
          <p:cNvSpPr txBox="1">
            <a:spLocks noChangeArrowheads="1"/>
          </p:cNvSpPr>
          <p:nvPr/>
        </p:nvSpPr>
        <p:spPr bwMode="auto">
          <a:xfrm>
            <a:off x="3476625" y="4424363"/>
            <a:ext cx="4953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6889" name="Text Box 32"/>
          <p:cNvSpPr txBox="1">
            <a:spLocks noChangeArrowheads="1"/>
          </p:cNvSpPr>
          <p:nvPr/>
        </p:nvSpPr>
        <p:spPr bwMode="auto">
          <a:xfrm>
            <a:off x="5173663" y="31813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5" name="Přímá spojovací čára 6"/>
          <p:cNvCxnSpPr>
            <a:cxnSpLocks noChangeShapeType="1"/>
          </p:cNvCxnSpPr>
          <p:nvPr/>
        </p:nvCxnSpPr>
        <p:spPr bwMode="auto">
          <a:xfrm flipH="1">
            <a:off x="5146675" y="2060575"/>
            <a:ext cx="1588" cy="4140200"/>
          </a:xfrm>
          <a:prstGeom prst="line">
            <a:avLst/>
          </a:prstGeom>
          <a:noFill/>
          <a:ln w="57150" algn="ctr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93" name="Line 36"/>
          <p:cNvSpPr>
            <a:spLocks noChangeShapeType="1"/>
          </p:cNvSpPr>
          <p:nvPr/>
        </p:nvSpPr>
        <p:spPr bwMode="auto">
          <a:xfrm>
            <a:off x="4211638" y="55753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4" name="Line 37"/>
          <p:cNvSpPr>
            <a:spLocks noChangeShapeType="1"/>
          </p:cNvSpPr>
          <p:nvPr/>
        </p:nvSpPr>
        <p:spPr bwMode="auto">
          <a:xfrm>
            <a:off x="4211638" y="53435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5" name="Line 38"/>
          <p:cNvSpPr>
            <a:spLocks noChangeShapeType="1"/>
          </p:cNvSpPr>
          <p:nvPr/>
        </p:nvSpPr>
        <p:spPr bwMode="auto">
          <a:xfrm>
            <a:off x="4211638" y="5097463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96" name="Line 39"/>
          <p:cNvSpPr>
            <a:spLocks noChangeShapeType="1"/>
          </p:cNvSpPr>
          <p:nvPr/>
        </p:nvSpPr>
        <p:spPr bwMode="auto">
          <a:xfrm>
            <a:off x="4211638" y="48593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9" name="Text Box 40"/>
          <p:cNvSpPr txBox="1">
            <a:spLocks noChangeArrowheads="1"/>
          </p:cNvSpPr>
          <p:nvPr/>
        </p:nvSpPr>
        <p:spPr bwMode="auto">
          <a:xfrm>
            <a:off x="4165600" y="3671888"/>
            <a:ext cx="360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0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6898" name="Text Box 41"/>
          <p:cNvSpPr txBox="1">
            <a:spLocks noChangeArrowheads="1"/>
          </p:cNvSpPr>
          <p:nvPr/>
        </p:nvSpPr>
        <p:spPr bwMode="auto">
          <a:xfrm>
            <a:off x="4500563" y="27241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7921" name="Text Box 42"/>
          <p:cNvSpPr txBox="1">
            <a:spLocks noChangeArrowheads="1"/>
          </p:cNvSpPr>
          <p:nvPr/>
        </p:nvSpPr>
        <p:spPr bwMode="auto">
          <a:xfrm>
            <a:off x="3924300" y="2924175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0070C0"/>
              </a:solidFill>
              <a:latin typeface="Arial" charset="0"/>
            </a:endParaRPr>
          </a:p>
        </p:txBody>
      </p:sp>
      <p:cxnSp>
        <p:nvCxnSpPr>
          <p:cNvPr id="37" name="Přímá spojovací čára 22"/>
          <p:cNvCxnSpPr>
            <a:cxnSpLocks noChangeShapeType="1"/>
          </p:cNvCxnSpPr>
          <p:nvPr/>
        </p:nvCxnSpPr>
        <p:spPr bwMode="auto">
          <a:xfrm flipH="1">
            <a:off x="4213225" y="3892550"/>
            <a:ext cx="896938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Přímá spojovací čára 22"/>
          <p:cNvCxnSpPr>
            <a:cxnSpLocks noChangeShapeType="1"/>
          </p:cNvCxnSpPr>
          <p:nvPr/>
        </p:nvCxnSpPr>
        <p:spPr bwMode="auto">
          <a:xfrm flipH="1">
            <a:off x="4165600" y="4197350"/>
            <a:ext cx="974725" cy="431800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Přímá spojovací čára 22"/>
          <p:cNvCxnSpPr>
            <a:cxnSpLocks noChangeShapeType="1"/>
          </p:cNvCxnSpPr>
          <p:nvPr/>
        </p:nvCxnSpPr>
        <p:spPr bwMode="auto">
          <a:xfrm flipH="1">
            <a:off x="4211638" y="4540250"/>
            <a:ext cx="898525" cy="360363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30375" y="1462610"/>
            <a:ext cx="4786313" cy="4714875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Přímá spojovací čára 20"/>
          <p:cNvCxnSpPr>
            <a:cxnSpLocks noChangeShapeType="1"/>
          </p:cNvCxnSpPr>
          <p:nvPr/>
        </p:nvCxnSpPr>
        <p:spPr bwMode="auto">
          <a:xfrm>
            <a:off x="1911524" y="1567559"/>
            <a:ext cx="4857750" cy="4572000"/>
          </a:xfrm>
          <a:prstGeom prst="lin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Text Box 30"/>
          <p:cNvSpPr txBox="1">
            <a:spLocks noChangeArrowheads="1"/>
          </p:cNvSpPr>
          <p:nvPr/>
        </p:nvSpPr>
        <p:spPr bwMode="auto">
          <a:xfrm>
            <a:off x="2781300" y="3892550"/>
            <a:ext cx="4953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" name="Line 39"/>
          <p:cNvSpPr>
            <a:spLocks noChangeShapeType="1"/>
          </p:cNvSpPr>
          <p:nvPr/>
        </p:nvSpPr>
        <p:spPr bwMode="auto">
          <a:xfrm>
            <a:off x="4221163" y="46196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7" name="Line 39"/>
          <p:cNvSpPr>
            <a:spLocks noChangeShapeType="1"/>
          </p:cNvSpPr>
          <p:nvPr/>
        </p:nvSpPr>
        <p:spPr bwMode="auto">
          <a:xfrm>
            <a:off x="4211638" y="437832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" name="Line 39"/>
          <p:cNvSpPr>
            <a:spLocks noChangeShapeType="1"/>
          </p:cNvSpPr>
          <p:nvPr/>
        </p:nvSpPr>
        <p:spPr bwMode="auto">
          <a:xfrm>
            <a:off x="4230688" y="415448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9" name="Line 39"/>
          <p:cNvSpPr>
            <a:spLocks noChangeShapeType="1"/>
          </p:cNvSpPr>
          <p:nvPr/>
        </p:nvSpPr>
        <p:spPr bwMode="auto">
          <a:xfrm>
            <a:off x="4221163" y="39497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0" name="Line 39"/>
          <p:cNvSpPr>
            <a:spLocks noChangeShapeType="1"/>
          </p:cNvSpPr>
          <p:nvPr/>
        </p:nvSpPr>
        <p:spPr bwMode="auto">
          <a:xfrm>
            <a:off x="4230688" y="37163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" name="Line 39"/>
          <p:cNvSpPr>
            <a:spLocks noChangeShapeType="1"/>
          </p:cNvSpPr>
          <p:nvPr/>
        </p:nvSpPr>
        <p:spPr bwMode="auto">
          <a:xfrm>
            <a:off x="4202113" y="3454400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52" name="Přímá spojovací čára 22"/>
          <p:cNvCxnSpPr>
            <a:cxnSpLocks noChangeShapeType="1"/>
          </p:cNvCxnSpPr>
          <p:nvPr/>
        </p:nvCxnSpPr>
        <p:spPr bwMode="auto">
          <a:xfrm flipH="1">
            <a:off x="4230688" y="4865688"/>
            <a:ext cx="898525" cy="360362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Přímá spojovací čára 22"/>
          <p:cNvCxnSpPr>
            <a:cxnSpLocks noChangeShapeType="1"/>
          </p:cNvCxnSpPr>
          <p:nvPr/>
        </p:nvCxnSpPr>
        <p:spPr bwMode="auto">
          <a:xfrm flipH="1">
            <a:off x="4211638" y="5208588"/>
            <a:ext cx="898525" cy="360362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Přímá spojovací čára 22"/>
          <p:cNvCxnSpPr>
            <a:cxnSpLocks noChangeShapeType="1"/>
          </p:cNvCxnSpPr>
          <p:nvPr/>
        </p:nvCxnSpPr>
        <p:spPr bwMode="auto">
          <a:xfrm flipH="1">
            <a:off x="4232275" y="2965450"/>
            <a:ext cx="896938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" name="Line 39"/>
          <p:cNvSpPr>
            <a:spLocks noChangeShapeType="1"/>
          </p:cNvSpPr>
          <p:nvPr/>
        </p:nvSpPr>
        <p:spPr bwMode="auto">
          <a:xfrm>
            <a:off x="4221163" y="3255963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6" name="Line 39"/>
          <p:cNvSpPr>
            <a:spLocks noChangeShapeType="1"/>
          </p:cNvSpPr>
          <p:nvPr/>
        </p:nvSpPr>
        <p:spPr bwMode="auto">
          <a:xfrm>
            <a:off x="4173538" y="3054350"/>
            <a:ext cx="936625" cy="0"/>
          </a:xfrm>
          <a:prstGeom prst="line">
            <a:avLst/>
          </a:prstGeom>
          <a:ln>
            <a:solidFill>
              <a:srgbClr val="00B0F0"/>
            </a:solidFill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cs-CZ"/>
          </a:p>
        </p:txBody>
      </p:sp>
      <p:sp>
        <p:nvSpPr>
          <p:cNvPr id="57" name="Line 39"/>
          <p:cNvSpPr>
            <a:spLocks noChangeShapeType="1"/>
          </p:cNvSpPr>
          <p:nvPr/>
        </p:nvSpPr>
        <p:spPr bwMode="auto">
          <a:xfrm>
            <a:off x="4217988" y="2860675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8" name="Line 39"/>
          <p:cNvSpPr>
            <a:spLocks noChangeShapeType="1"/>
          </p:cNvSpPr>
          <p:nvPr/>
        </p:nvSpPr>
        <p:spPr bwMode="auto">
          <a:xfrm>
            <a:off x="4184650" y="2649538"/>
            <a:ext cx="936625" cy="0"/>
          </a:xfrm>
          <a:prstGeom prst="line">
            <a:avLst/>
          </a:prstGeom>
          <a:noFill/>
          <a:ln w="9525">
            <a:solidFill>
              <a:srgbClr val="00B0F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Obousměrná vodorovná šipka 11"/>
          <p:cNvSpPr/>
          <p:nvPr/>
        </p:nvSpPr>
        <p:spPr>
          <a:xfrm rot="20259035">
            <a:off x="4192588" y="2271713"/>
            <a:ext cx="941387" cy="233362"/>
          </a:xfrm>
          <a:prstGeom prst="leftRightArrow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1" name="Obousměrná vodorovná šipka 60"/>
          <p:cNvSpPr/>
          <p:nvPr/>
        </p:nvSpPr>
        <p:spPr>
          <a:xfrm rot="20356857">
            <a:off x="4224338" y="3387726"/>
            <a:ext cx="904875" cy="234950"/>
          </a:xfrm>
          <a:prstGeom prst="leftRightArrow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5245100" y="3208338"/>
            <a:ext cx="90488" cy="82550"/>
          </a:xfrm>
          <a:prstGeom prst="ellipse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63" name="Přímá spojovací čára 22"/>
          <p:cNvCxnSpPr>
            <a:cxnSpLocks noChangeShapeType="1"/>
          </p:cNvCxnSpPr>
          <p:nvPr/>
        </p:nvCxnSpPr>
        <p:spPr bwMode="auto">
          <a:xfrm flipH="1">
            <a:off x="4246563" y="2714625"/>
            <a:ext cx="896937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Přímá spojovací čára 22"/>
          <p:cNvCxnSpPr>
            <a:cxnSpLocks noChangeShapeType="1"/>
          </p:cNvCxnSpPr>
          <p:nvPr/>
        </p:nvCxnSpPr>
        <p:spPr bwMode="auto">
          <a:xfrm flipH="1">
            <a:off x="4214813" y="2486025"/>
            <a:ext cx="896937" cy="376238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Přímá spojovací čára 22"/>
          <p:cNvCxnSpPr>
            <a:cxnSpLocks noChangeShapeType="1"/>
          </p:cNvCxnSpPr>
          <p:nvPr/>
        </p:nvCxnSpPr>
        <p:spPr bwMode="auto">
          <a:xfrm flipH="1">
            <a:off x="4227513" y="3586163"/>
            <a:ext cx="896937" cy="377825"/>
          </a:xfrm>
          <a:prstGeom prst="line">
            <a:avLst/>
          </a:prstGeom>
          <a:noFill/>
          <a:ln w="127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2021-12-20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</p:spTree>
    <p:extLst>
      <p:ext uri="{BB962C8B-B14F-4D97-AF65-F5344CB8AC3E}">
        <p14:creationId xmlns:p14="http://schemas.microsoft.com/office/powerpoint/2010/main" val="174777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"/>
                                        <p:tgtEl>
                                          <p:spTgt spid="36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1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6888" grpId="0"/>
      <p:bldP spid="36889" grpId="0"/>
      <p:bldP spid="36893" grpId="0" animBg="1"/>
      <p:bldP spid="36894" grpId="0" animBg="1"/>
      <p:bldP spid="36895" grpId="0" animBg="1"/>
      <p:bldP spid="36896" grpId="0" animBg="1"/>
      <p:bldP spid="36898" grpId="0"/>
      <p:bldP spid="42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5" grpId="0" animBg="1"/>
      <p:bldP spid="56" grpId="0" animBg="1"/>
      <p:bldP spid="57" grpId="0" animBg="1"/>
      <p:bldP spid="58" grpId="0" animBg="1"/>
      <p:bldP spid="12" grpId="0" animBg="1"/>
      <p:bldP spid="6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AB18EF53-6BA0-4A10-BDAC-705DD32508EF}" type="slidenum">
              <a:rPr lang="cs-CZ" sz="120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19</a:t>
            </a:fld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39940" name="TextovéPole 4"/>
          <p:cNvSpPr txBox="1">
            <a:spLocks noChangeArrowheads="1"/>
          </p:cNvSpPr>
          <p:nvPr/>
        </p:nvSpPr>
        <p:spPr bwMode="auto">
          <a:xfrm>
            <a:off x="2930525" y="333375"/>
            <a:ext cx="2789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chemeClr val="tx1"/>
                </a:solidFill>
                <a:latin typeface="Book Antiqua" pitchFamily="18" charset="0"/>
              </a:rPr>
              <a:t>Hodiny stojící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8482" y="3806032"/>
            <a:ext cx="4787900" cy="1587"/>
          </a:xfrm>
          <a:prstGeom prst="line">
            <a:avLst/>
          </a:prstGeom>
          <a:noFill/>
          <a:ln w="762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19050" algn="ctr">
            <a:solidFill>
              <a:srgbClr val="0070C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785937" y="2857501"/>
            <a:ext cx="4714875" cy="200025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689100" y="1466751"/>
            <a:ext cx="4786313" cy="4714875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17700" y="1557338"/>
            <a:ext cx="4857750" cy="4572000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28875"/>
            <a:ext cx="6357937" cy="2786063"/>
          </a:xfrm>
          <a:prstGeom prst="line">
            <a:avLst/>
          </a:prstGeom>
          <a:noFill/>
          <a:ln w="28575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357153" y="1486234"/>
            <a:ext cx="1079500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>
                <a:solidFill>
                  <a:srgbClr val="0070C0"/>
                </a:solidFill>
                <a:latin typeface="Book Antiqua" pitchFamily="18" charset="0"/>
              </a:rPr>
              <a:t>ct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672493" y="3778300"/>
            <a:ext cx="1963738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532540">
            <a:off x="4249125" y="1287545"/>
            <a:ext cx="1160463" cy="466725"/>
          </a:xfrm>
          <a:prstGeom prst="rect">
            <a:avLst/>
          </a:prstGeom>
          <a:solidFill>
            <a:srgbClr val="FFCCFF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C0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65373">
            <a:off x="5803105" y="2705679"/>
            <a:ext cx="1944687" cy="466725"/>
          </a:xfrm>
          <a:prstGeom prst="rect">
            <a:avLst/>
          </a:prstGeom>
          <a:solidFill>
            <a:schemeClr val="bg2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noProof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x</a:t>
            </a:r>
            <a:r>
              <a:rPr lang="en-US" altLang="cs-CZ" sz="24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’</a:t>
            </a:r>
            <a:r>
              <a:rPr lang="cs-CZ" altLang="cs-CZ" sz="2400" i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itchFamily="18" charset="0"/>
              </a:rPr>
              <a:t>; 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443663" y="4786313"/>
            <a:ext cx="24495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 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39953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4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5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6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7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9958" name="Text Box 24"/>
          <p:cNvSpPr txBox="1">
            <a:spLocks noChangeArrowheads="1"/>
          </p:cNvSpPr>
          <p:nvPr/>
        </p:nvSpPr>
        <p:spPr bwMode="auto">
          <a:xfrm>
            <a:off x="2855913" y="3405188"/>
            <a:ext cx="4889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59" name="Text Box 25"/>
          <p:cNvSpPr txBox="1">
            <a:spLocks noChangeArrowheads="1"/>
          </p:cNvSpPr>
          <p:nvPr/>
        </p:nvSpPr>
        <p:spPr bwMode="auto">
          <a:xfrm>
            <a:off x="4932363" y="364490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60" name="Text Box 26"/>
          <p:cNvSpPr txBox="1">
            <a:spLocks noChangeArrowheads="1"/>
          </p:cNvSpPr>
          <p:nvPr/>
        </p:nvSpPr>
        <p:spPr bwMode="auto">
          <a:xfrm>
            <a:off x="4262438" y="4303713"/>
            <a:ext cx="4429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7030A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7030A0"/>
              </a:solidFill>
              <a:latin typeface="Arial" charset="0"/>
            </a:endParaRPr>
          </a:p>
        </p:txBody>
      </p:sp>
      <p:sp>
        <p:nvSpPr>
          <p:cNvPr id="38937" name="Text Box 27"/>
          <p:cNvSpPr txBox="1">
            <a:spLocks noChangeArrowheads="1"/>
          </p:cNvSpPr>
          <p:nvPr/>
        </p:nvSpPr>
        <p:spPr bwMode="auto">
          <a:xfrm>
            <a:off x="4310063" y="2198688"/>
            <a:ext cx="6731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800" baseline="-16000">
                <a:solidFill>
                  <a:srgbClr val="FF3300"/>
                </a:solidFill>
                <a:latin typeface="Arial" charset="0"/>
              </a:rPr>
              <a:t>1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8938" name="Text Box 28"/>
          <p:cNvSpPr txBox="1">
            <a:spLocks noChangeArrowheads="1"/>
          </p:cNvSpPr>
          <p:nvPr/>
        </p:nvSpPr>
        <p:spPr bwMode="auto">
          <a:xfrm>
            <a:off x="3446463" y="4002088"/>
            <a:ext cx="6683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8939" name="Text Box 29"/>
          <p:cNvSpPr txBox="1">
            <a:spLocks noChangeArrowheads="1"/>
          </p:cNvSpPr>
          <p:nvPr/>
        </p:nvSpPr>
        <p:spPr bwMode="auto">
          <a:xfrm>
            <a:off x="2709863" y="3546475"/>
            <a:ext cx="67468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-1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8940" name="Text Box 30"/>
          <p:cNvSpPr txBox="1">
            <a:spLocks noChangeArrowheads="1"/>
          </p:cNvSpPr>
          <p:nvPr/>
        </p:nvSpPr>
        <p:spPr bwMode="auto">
          <a:xfrm>
            <a:off x="4992688" y="2635250"/>
            <a:ext cx="5461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Arial" charset="0"/>
              </a:rPr>
              <a:t>1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9965" name="Text Box 38"/>
          <p:cNvSpPr txBox="1">
            <a:spLocks noChangeArrowheads="1"/>
          </p:cNvSpPr>
          <p:nvPr/>
        </p:nvSpPr>
        <p:spPr bwMode="auto">
          <a:xfrm>
            <a:off x="3924300" y="2924175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charset="0"/>
              </a:rPr>
              <a:t>1</a:t>
            </a:r>
            <a:endParaRPr lang="en-US" altLang="cs-CZ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Ovál 5"/>
          <p:cNvSpPr/>
          <p:nvPr/>
        </p:nvSpPr>
        <p:spPr>
          <a:xfrm>
            <a:off x="4129088" y="5608638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4125913" y="5197475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4117975" y="479266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4121150" y="4448175"/>
            <a:ext cx="180975" cy="1857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4117975" y="4065588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4116388" y="3613150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7" name="Ovál 36"/>
          <p:cNvSpPr/>
          <p:nvPr/>
        </p:nvSpPr>
        <p:spPr>
          <a:xfrm>
            <a:off x="4103688" y="3205163"/>
            <a:ext cx="182562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4116388" y="286543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4114800" y="251301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28" name="Přímá spojnice se šipkou 27"/>
          <p:cNvCxnSpPr/>
          <p:nvPr/>
        </p:nvCxnSpPr>
        <p:spPr>
          <a:xfrm flipH="1">
            <a:off x="3143250" y="5702300"/>
            <a:ext cx="1073150" cy="4984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se šipkou 56"/>
          <p:cNvCxnSpPr/>
          <p:nvPr/>
        </p:nvCxnSpPr>
        <p:spPr>
          <a:xfrm flipH="1">
            <a:off x="3362325" y="5314950"/>
            <a:ext cx="825500" cy="404813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/>
          <p:nvPr/>
        </p:nvCxnSpPr>
        <p:spPr>
          <a:xfrm flipH="1">
            <a:off x="3563938" y="4876800"/>
            <a:ext cx="636587" cy="3206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se šipkou 60"/>
          <p:cNvCxnSpPr/>
          <p:nvPr/>
        </p:nvCxnSpPr>
        <p:spPr>
          <a:xfrm flipH="1">
            <a:off x="3741738" y="4546600"/>
            <a:ext cx="476250" cy="24447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se šipkou 66"/>
          <p:cNvCxnSpPr/>
          <p:nvPr/>
        </p:nvCxnSpPr>
        <p:spPr>
          <a:xfrm flipH="1">
            <a:off x="3944789" y="4159299"/>
            <a:ext cx="298450" cy="144463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28"/>
          <p:cNvSpPr txBox="1">
            <a:spLocks noChangeArrowheads="1"/>
          </p:cNvSpPr>
          <p:nvPr/>
        </p:nvSpPr>
        <p:spPr bwMode="auto">
          <a:xfrm>
            <a:off x="3065463" y="4887913"/>
            <a:ext cx="66833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-2</a:t>
            </a:r>
            <a:r>
              <a:rPr lang="cs-CZ" altLang="cs-CZ" sz="4800">
                <a:solidFill>
                  <a:srgbClr val="FF3300"/>
                </a:solidFill>
                <a:latin typeface="Arial" charset="0"/>
              </a:rPr>
              <a:t>.</a:t>
            </a:r>
            <a:endParaRPr lang="en-US" altLang="cs-CZ" sz="4800">
              <a:solidFill>
                <a:srgbClr val="FF3300"/>
              </a:solidFill>
              <a:latin typeface="Arial" charset="0"/>
            </a:endParaRPr>
          </a:p>
        </p:txBody>
      </p:sp>
      <p:cxnSp>
        <p:nvCxnSpPr>
          <p:cNvPr id="74" name="Přímá spojnice se šipkou 73"/>
          <p:cNvCxnSpPr/>
          <p:nvPr/>
        </p:nvCxnSpPr>
        <p:spPr>
          <a:xfrm flipV="1">
            <a:off x="4200525" y="3149600"/>
            <a:ext cx="263525" cy="149225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se šipkou 77"/>
          <p:cNvCxnSpPr/>
          <p:nvPr/>
        </p:nvCxnSpPr>
        <p:spPr>
          <a:xfrm flipV="1">
            <a:off x="4206875" y="2673350"/>
            <a:ext cx="436563" cy="280988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se šipkou 81"/>
          <p:cNvCxnSpPr/>
          <p:nvPr/>
        </p:nvCxnSpPr>
        <p:spPr>
          <a:xfrm flipV="1">
            <a:off x="4202113" y="2198688"/>
            <a:ext cx="649287" cy="407987"/>
          </a:xfrm>
          <a:prstGeom prst="straightConnector1">
            <a:avLst/>
          </a:prstGeom>
          <a:ln>
            <a:solidFill>
              <a:srgbClr val="FF33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 Box 27"/>
          <p:cNvSpPr txBox="1">
            <a:spLocks noChangeArrowheads="1"/>
          </p:cNvSpPr>
          <p:nvPr/>
        </p:nvSpPr>
        <p:spPr bwMode="auto">
          <a:xfrm>
            <a:off x="4254910" y="1998445"/>
            <a:ext cx="6731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 dirty="0">
                <a:solidFill>
                  <a:srgbClr val="FF0000"/>
                </a:solidFill>
                <a:latin typeface="Arial" charset="0"/>
              </a:rPr>
              <a:t>1,2</a:t>
            </a:r>
            <a:r>
              <a:rPr lang="cs-CZ" altLang="cs-CZ" sz="4800" dirty="0">
                <a:solidFill>
                  <a:srgbClr val="FF0000"/>
                </a:solidFill>
                <a:latin typeface="Arial" charset="0"/>
              </a:rPr>
              <a:t>.</a:t>
            </a:r>
            <a:endParaRPr lang="en-US" altLang="cs-CZ" sz="4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5" name="TextovéPole 64"/>
          <p:cNvSpPr txBox="1">
            <a:spLocks noChangeArrowheads="1"/>
          </p:cNvSpPr>
          <p:nvPr/>
        </p:nvSpPr>
        <p:spPr bwMode="auto">
          <a:xfrm>
            <a:off x="6300787" y="5794375"/>
            <a:ext cx="28098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čas v S (vlastní):	</a:t>
            </a:r>
            <a:r>
              <a:rPr lang="cs-CZ" altLang="cs-CZ" i="1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 </a:t>
            </a:r>
            <a:r>
              <a:rPr lang="cs-CZ" altLang="cs-CZ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= 1</a:t>
            </a:r>
            <a:br>
              <a:rPr lang="cs-CZ" altLang="cs-CZ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</a:b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čas v S‘: 	             	</a:t>
            </a:r>
            <a:r>
              <a:rPr lang="cs-CZ" altLang="cs-CZ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 </a:t>
            </a: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= 1,2</a:t>
            </a:r>
            <a:endParaRPr lang="cs-CZ" altLang="cs-CZ" dirty="0"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</p:txBody>
      </p:sp>
      <p:sp>
        <p:nvSpPr>
          <p:cNvPr id="50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2021-12-20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</p:spTree>
    <p:extLst>
      <p:ext uri="{BB962C8B-B14F-4D97-AF65-F5344CB8AC3E}">
        <p14:creationId xmlns:p14="http://schemas.microsoft.com/office/powerpoint/2010/main" val="310693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53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61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69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7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85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9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9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10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1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8937" grpId="0"/>
      <p:bldP spid="38938" grpId="0"/>
      <p:bldP spid="38939" grpId="0"/>
      <p:bldP spid="38940" grpId="0"/>
      <p:bldP spid="6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72" grpId="0"/>
      <p:bldP spid="84" grpId="0"/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/>
          </p:cNvSpPr>
          <p:nvPr/>
        </p:nvSpPr>
        <p:spPr bwMode="auto">
          <a:xfrm>
            <a:off x="323850" y="1220788"/>
            <a:ext cx="88201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Existuje</a:t>
            </a:r>
            <a:r>
              <a:rPr lang="cs-CZ" sz="3000" b="1" i="1" dirty="0">
                <a:solidFill>
                  <a:schemeClr val="tx2"/>
                </a:solidFill>
                <a:latin typeface="Book Antiqua" pitchFamily="18" charset="0"/>
              </a:rPr>
              <a:t> absolutní prostor</a:t>
            </a:r>
            <a:r>
              <a:rPr lang="cs-CZ" sz="3000" dirty="0">
                <a:solidFill>
                  <a:schemeClr val="tx2"/>
                </a:solidFill>
              </a:rPr>
              <a:t> </a:t>
            </a:r>
            <a:r>
              <a:rPr lang="cs-CZ" sz="3000" i="1" dirty="0">
                <a:solidFill>
                  <a:schemeClr val="tx2"/>
                </a:solidFill>
                <a:latin typeface="Book Antiqua" pitchFamily="18" charset="0"/>
              </a:rPr>
              <a:t>AP</a:t>
            </a:r>
            <a:r>
              <a:rPr lang="cs-CZ" sz="3000" b="1" i="1" dirty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(v něm: poloha)</a:t>
            </a:r>
            <a:r>
              <a:rPr lang="cs-CZ" sz="3000" dirty="0">
                <a:solidFill>
                  <a:schemeClr val="tx2"/>
                </a:solidFill>
              </a:rPr>
              <a:t>;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942975" y="427038"/>
            <a:ext cx="69643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3300">
                        <a:alpha val="29999"/>
                      </a:srgbClr>
                    </a:gs>
                    <a:gs pos="100000">
                      <a:srgbClr val="FF7350">
                        <a:alpha val="29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</a:pPr>
            <a:r>
              <a:rPr lang="cs-CZ" sz="4000" b="1" i="1">
                <a:solidFill>
                  <a:schemeClr val="tx2"/>
                </a:solidFill>
                <a:latin typeface="Book Antiqua" pitchFamily="18" charset="0"/>
              </a:rPr>
              <a:t>Newton (klasická mechanika)</a:t>
            </a:r>
          </a:p>
        </p:txBody>
      </p:sp>
      <p:sp>
        <p:nvSpPr>
          <p:cNvPr id="2" name="Zástupný symbol pro obsah 2"/>
          <p:cNvSpPr>
            <a:spLocks/>
          </p:cNvSpPr>
          <p:nvPr/>
        </p:nvSpPr>
        <p:spPr bwMode="auto">
          <a:xfrm>
            <a:off x="333375" y="1674813"/>
            <a:ext cx="82296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Existuje</a:t>
            </a:r>
            <a:r>
              <a:rPr lang="cs-CZ" sz="3000" b="1" i="1" dirty="0">
                <a:solidFill>
                  <a:schemeClr val="tx2"/>
                </a:solidFill>
                <a:latin typeface="Book Antiqua" pitchFamily="18" charset="0"/>
              </a:rPr>
              <a:t> absolutní čas </a:t>
            </a:r>
            <a:r>
              <a:rPr lang="cs-CZ" sz="3000" i="1" dirty="0">
                <a:solidFill>
                  <a:schemeClr val="tx2"/>
                </a:solidFill>
                <a:latin typeface="Book Antiqua" pitchFamily="18" charset="0"/>
              </a:rPr>
              <a:t>AČ </a:t>
            </a: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(okamžik, doba); </a:t>
            </a:r>
          </a:p>
        </p:txBody>
      </p:sp>
      <p:sp>
        <p:nvSpPr>
          <p:cNvPr id="4" name="Zástupný symbol pro obsah 2"/>
          <p:cNvSpPr>
            <a:spLocks/>
          </p:cNvSpPr>
          <p:nvPr/>
        </p:nvSpPr>
        <p:spPr bwMode="auto">
          <a:xfrm>
            <a:off x="328613" y="2144713"/>
            <a:ext cx="8502650" cy="234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3000" b="1" i="1" dirty="0">
                <a:solidFill>
                  <a:srgbClr val="FF3300"/>
                </a:solidFill>
                <a:latin typeface="Book Antiqua" pitchFamily="18" charset="0"/>
              </a:rPr>
              <a:t>1NZ:</a:t>
            </a:r>
            <a:r>
              <a:rPr lang="cs-CZ" sz="3000" b="1" i="1" dirty="0">
                <a:solidFill>
                  <a:schemeClr val="tx2"/>
                </a:solidFill>
                <a:latin typeface="Book Antiqua" pitchFamily="18" charset="0"/>
              </a:rPr>
              <a:t> </a:t>
            </a:r>
            <a:r>
              <a:rPr lang="cs-CZ" sz="3000" b="1" dirty="0" smtClean="0">
                <a:solidFill>
                  <a:schemeClr val="tx2"/>
                </a:solidFill>
                <a:latin typeface="Book Antiqua" pitchFamily="18" charset="0"/>
              </a:rPr>
              <a:t>volná </a:t>
            </a:r>
            <a:r>
              <a:rPr lang="cs-CZ" sz="3000" b="1" dirty="0">
                <a:solidFill>
                  <a:schemeClr val="tx2"/>
                </a:solidFill>
                <a:latin typeface="Book Antiqua" pitchFamily="18" charset="0"/>
              </a:rPr>
              <a:t>částice se pohybuje </a:t>
            </a:r>
            <a:r>
              <a:rPr lang="cs-CZ" sz="3000" b="1" dirty="0" smtClean="0">
                <a:solidFill>
                  <a:schemeClr val="tx2"/>
                </a:solidFill>
                <a:latin typeface="Book Antiqua" pitchFamily="18" charset="0"/>
              </a:rPr>
              <a:t>rovnoměrně </a:t>
            </a:r>
            <a:r>
              <a:rPr lang="cs-CZ" sz="3000" b="1" dirty="0">
                <a:solidFill>
                  <a:schemeClr val="tx2"/>
                </a:solidFill>
                <a:latin typeface="Book Antiqua" pitchFamily="18" charset="0"/>
              </a:rPr>
              <a:t>přímočaře </a:t>
            </a:r>
            <a:r>
              <a:rPr lang="cs-CZ" sz="3000" dirty="0">
                <a:solidFill>
                  <a:schemeClr val="tx2"/>
                </a:solidFill>
                <a:latin typeface="Book Antiqua" pitchFamily="18" charset="0"/>
              </a:rPr>
              <a:t>(nebo stojí</a:t>
            </a:r>
            <a:r>
              <a:rPr lang="cs-CZ" sz="3000" dirty="0" smtClean="0">
                <a:solidFill>
                  <a:schemeClr val="tx2"/>
                </a:solidFill>
                <a:latin typeface="Book Antiqua" pitchFamily="18" charset="0"/>
              </a:rPr>
              <a:t>)</a:t>
            </a:r>
            <a:r>
              <a:rPr lang="cs-CZ" sz="3200" b="1" dirty="0">
                <a:solidFill>
                  <a:schemeClr val="tx2"/>
                </a:solidFill>
                <a:latin typeface="Book Antiqua" pitchFamily="18" charset="0"/>
              </a:rPr>
              <a:t> </a:t>
            </a:r>
            <a:endParaRPr lang="cs-CZ" sz="3200" b="1" dirty="0" smtClean="0">
              <a:solidFill>
                <a:schemeClr val="tx2"/>
              </a:solidFill>
              <a:latin typeface="Book Antiqua" pitchFamily="18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3200" b="1" dirty="0" smtClean="0">
                <a:solidFill>
                  <a:schemeClr val="tx2"/>
                </a:solidFill>
                <a:latin typeface="Book Antiqua" pitchFamily="18" charset="0"/>
              </a:rPr>
              <a:t>Inerciální </a:t>
            </a:r>
            <a:r>
              <a:rPr lang="cs-CZ" sz="3200" dirty="0">
                <a:solidFill>
                  <a:schemeClr val="tx2"/>
                </a:solidFill>
                <a:latin typeface="Book Antiqua" pitchFamily="18" charset="0"/>
              </a:rPr>
              <a:t>soustava </a:t>
            </a:r>
            <a:r>
              <a:rPr lang="cs-CZ" sz="3200" i="1" dirty="0" smtClean="0">
                <a:solidFill>
                  <a:schemeClr val="tx2"/>
                </a:solidFill>
                <a:latin typeface="Book Antiqua" pitchFamily="18" charset="0"/>
              </a:rPr>
              <a:t>IS:</a:t>
            </a:r>
            <a:br>
              <a:rPr lang="cs-CZ" sz="3200" i="1" dirty="0" smtClean="0">
                <a:solidFill>
                  <a:schemeClr val="tx2"/>
                </a:solidFill>
                <a:latin typeface="Book Antiqua" pitchFamily="18" charset="0"/>
              </a:rPr>
            </a:br>
            <a:r>
              <a:rPr lang="cs-CZ" sz="3200" b="1" dirty="0" smtClean="0">
                <a:solidFill>
                  <a:schemeClr val="tx2"/>
                </a:solidFill>
                <a:latin typeface="Book Antiqua" pitchFamily="18" charset="0"/>
              </a:rPr>
              <a:t>volná </a:t>
            </a:r>
            <a:r>
              <a:rPr lang="cs-CZ" sz="3200" b="1" dirty="0">
                <a:solidFill>
                  <a:schemeClr val="tx2"/>
                </a:solidFill>
                <a:latin typeface="Book Antiqua" pitchFamily="18" charset="0"/>
              </a:rPr>
              <a:t>částice se pohybuje </a:t>
            </a:r>
            <a:r>
              <a:rPr lang="cs-CZ" sz="3200" b="1" dirty="0" smtClean="0">
                <a:solidFill>
                  <a:schemeClr val="tx2"/>
                </a:solidFill>
                <a:latin typeface="Book Antiqua" pitchFamily="18" charset="0"/>
              </a:rPr>
              <a:t> taky tak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</a:pPr>
            <a:r>
              <a:rPr lang="cs-CZ" sz="3200" dirty="0" smtClean="0">
                <a:solidFill>
                  <a:schemeClr val="tx2"/>
                </a:solidFill>
                <a:latin typeface="Book Antiqua" pitchFamily="18" charset="0"/>
              </a:rPr>
              <a:t>(IS = vůči APČ se pohybuje taky tak)</a:t>
            </a:r>
            <a:endParaRPr lang="cs-CZ" sz="3000" dirty="0" smtClean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12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</a:t>
            </a:r>
            <a:r>
              <a:rPr lang="cs-CZ" sz="1200" dirty="0" smtClean="0">
                <a:solidFill>
                  <a:schemeClr val="accent1">
                    <a:shade val="75000"/>
                  </a:schemeClr>
                </a:solidFill>
              </a:rPr>
              <a:t>44</a:t>
            </a:r>
            <a:endParaRPr lang="cs-CZ" sz="1200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11" name="Zástupný symbol pro datum 7"/>
          <p:cNvSpPr txBox="1">
            <a:spLocks noGrp="1"/>
          </p:cNvSpPr>
          <p:nvPr/>
        </p:nvSpPr>
        <p:spPr bwMode="auto">
          <a:xfrm>
            <a:off x="6477000" y="-32084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2021-12-20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</p:spTree>
    <p:extLst>
      <p:ext uri="{BB962C8B-B14F-4D97-AF65-F5344CB8AC3E}">
        <p14:creationId xmlns:p14="http://schemas.microsoft.com/office/powerpoint/2010/main" val="25211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 txBox="1">
            <a:spLocks noGrp="1"/>
          </p:cNvSpPr>
          <p:nvPr/>
        </p:nvSpPr>
        <p:spPr>
          <a:xfrm>
            <a:off x="3124200" y="76200"/>
            <a:ext cx="33528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7000"/>
            <a:ext cx="762000" cy="24447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421A43B1-80B2-48E8-B484-F050E483A3E6}" type="slidenum">
              <a:rPr lang="cs-CZ" sz="120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20</a:t>
            </a:fld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0964" name="TextovéPole 4"/>
          <p:cNvSpPr txBox="1">
            <a:spLocks noChangeArrowheads="1"/>
          </p:cNvSpPr>
          <p:nvPr/>
        </p:nvSpPr>
        <p:spPr bwMode="auto">
          <a:xfrm>
            <a:off x="2916238" y="333375"/>
            <a:ext cx="25638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i="1">
                <a:solidFill>
                  <a:schemeClr val="tx1"/>
                </a:solidFill>
                <a:latin typeface="Book Antiqua" pitchFamily="18" charset="0"/>
              </a:rPr>
              <a:t>Hodiny letící</a:t>
            </a:r>
          </a:p>
        </p:txBody>
      </p:sp>
      <p:cxnSp>
        <p:nvCxnSpPr>
          <p:cNvPr id="7" name="Přímá spojovací čára 6"/>
          <p:cNvCxnSpPr>
            <a:cxnSpLocks noChangeShapeType="1"/>
          </p:cNvCxnSpPr>
          <p:nvPr/>
        </p:nvCxnSpPr>
        <p:spPr bwMode="auto">
          <a:xfrm rot="5400000">
            <a:off x="1816894" y="3820319"/>
            <a:ext cx="4787900" cy="1588"/>
          </a:xfrm>
          <a:prstGeom prst="line">
            <a:avLst/>
          </a:prstGeom>
          <a:noFill/>
          <a:ln w="2857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Přímá spojovací čára 8"/>
          <p:cNvCxnSpPr>
            <a:cxnSpLocks noChangeShapeType="1"/>
          </p:cNvCxnSpPr>
          <p:nvPr/>
        </p:nvCxnSpPr>
        <p:spPr bwMode="auto">
          <a:xfrm>
            <a:off x="1500188" y="3714750"/>
            <a:ext cx="5715000" cy="1588"/>
          </a:xfrm>
          <a:prstGeom prst="line">
            <a:avLst/>
          </a:prstGeom>
          <a:noFill/>
          <a:ln w="19050" algn="ctr">
            <a:solidFill>
              <a:srgbClr val="00B0F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Přímá spojovací čára 14"/>
          <p:cNvCxnSpPr>
            <a:cxnSpLocks noChangeShapeType="1"/>
          </p:cNvCxnSpPr>
          <p:nvPr/>
        </p:nvCxnSpPr>
        <p:spPr bwMode="auto">
          <a:xfrm rot="5400000">
            <a:off x="1829594" y="2781150"/>
            <a:ext cx="4714875" cy="200025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Přímá spojovací čára 18"/>
          <p:cNvCxnSpPr>
            <a:cxnSpLocks noChangeShapeType="1"/>
          </p:cNvCxnSpPr>
          <p:nvPr/>
        </p:nvCxnSpPr>
        <p:spPr bwMode="auto">
          <a:xfrm rot="10800000" flipV="1">
            <a:off x="1714500" y="1462012"/>
            <a:ext cx="4786313" cy="4714875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Přímá spojovací čára 20"/>
          <p:cNvCxnSpPr>
            <a:cxnSpLocks noChangeShapeType="1"/>
          </p:cNvCxnSpPr>
          <p:nvPr/>
        </p:nvCxnSpPr>
        <p:spPr bwMode="auto">
          <a:xfrm>
            <a:off x="1922463" y="1557338"/>
            <a:ext cx="4857750" cy="4572000"/>
          </a:xfrm>
          <a:prstGeom prst="line">
            <a:avLst/>
          </a:prstGeom>
          <a:noFill/>
          <a:ln w="127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Přímá spojovací čára 22"/>
          <p:cNvCxnSpPr>
            <a:cxnSpLocks noChangeShapeType="1"/>
          </p:cNvCxnSpPr>
          <p:nvPr/>
        </p:nvCxnSpPr>
        <p:spPr bwMode="auto">
          <a:xfrm rot="10800000" flipV="1">
            <a:off x="785813" y="2433713"/>
            <a:ext cx="6357937" cy="2786063"/>
          </a:xfrm>
          <a:prstGeom prst="line">
            <a:avLst/>
          </a:prstGeom>
          <a:noFill/>
          <a:ln w="28575" algn="ctr">
            <a:solidFill>
              <a:srgbClr val="FF33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ovéPole 25"/>
          <p:cNvSpPr txBox="1">
            <a:spLocks noChangeArrowheads="1"/>
          </p:cNvSpPr>
          <p:nvPr/>
        </p:nvSpPr>
        <p:spPr bwMode="auto">
          <a:xfrm rot="16200000">
            <a:off x="3364601" y="1286669"/>
            <a:ext cx="1079500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T=</a:t>
            </a:r>
            <a:r>
              <a:rPr lang="cs-CZ" altLang="cs-CZ" sz="2400" b="1" i="1" dirty="0" err="1">
                <a:solidFill>
                  <a:srgbClr val="0070C0"/>
                </a:solidFill>
                <a:latin typeface="Book Antiqua" pitchFamily="18" charset="0"/>
              </a:rPr>
              <a:t>ct</a:t>
            </a:r>
            <a:endParaRPr lang="cs-CZ" altLang="cs-CZ" sz="2400" b="1" i="1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27" name="TextovéPole 26"/>
          <p:cNvSpPr txBox="1">
            <a:spLocks noChangeArrowheads="1"/>
          </p:cNvSpPr>
          <p:nvPr/>
        </p:nvSpPr>
        <p:spPr bwMode="auto">
          <a:xfrm>
            <a:off x="5849529" y="3764756"/>
            <a:ext cx="1963738" cy="45720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i="1" dirty="0">
                <a:solidFill>
                  <a:srgbClr val="0070C0"/>
                </a:solidFill>
                <a:latin typeface="Book Antiqua" pitchFamily="18" charset="0"/>
              </a:rPr>
              <a:t>x; současnost</a:t>
            </a:r>
          </a:p>
        </p:txBody>
      </p:sp>
      <p:sp>
        <p:nvSpPr>
          <p:cNvPr id="29" name="TextovéPole 28"/>
          <p:cNvSpPr txBox="1">
            <a:spLocks noChangeArrowheads="1"/>
          </p:cNvSpPr>
          <p:nvPr/>
        </p:nvSpPr>
        <p:spPr bwMode="auto">
          <a:xfrm rot="17499381">
            <a:off x="4203158" y="1297723"/>
            <a:ext cx="1160463" cy="466725"/>
          </a:xfrm>
          <a:prstGeom prst="rect">
            <a:avLst/>
          </a:prstGeom>
          <a:solidFill>
            <a:srgbClr val="FFCCCC">
              <a:alpha val="16078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baseline="-25000" dirty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=</a:t>
            </a:r>
            <a:r>
              <a:rPr lang="cs-CZ" altLang="cs-CZ" sz="2400" b="1" i="1" dirty="0" err="1">
                <a:solidFill>
                  <a:srgbClr val="C00000"/>
                </a:solidFill>
                <a:latin typeface="Book Antiqua" pitchFamily="18" charset="0"/>
              </a:rPr>
              <a:t>ct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endParaRPr lang="cs-CZ" altLang="cs-CZ" sz="2400" b="1" i="1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30" name="TextovéPole 29"/>
          <p:cNvSpPr txBox="1">
            <a:spLocks noChangeArrowheads="1"/>
          </p:cNvSpPr>
          <p:nvPr/>
        </p:nvSpPr>
        <p:spPr bwMode="auto">
          <a:xfrm rot="20158228">
            <a:off x="6014762" y="2639353"/>
            <a:ext cx="1944687" cy="466725"/>
          </a:xfrm>
          <a:prstGeom prst="rect">
            <a:avLst/>
          </a:prstGeom>
          <a:solidFill>
            <a:srgbClr val="FF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noProof="1">
                <a:solidFill>
                  <a:srgbClr val="C0000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rgbClr val="C00000"/>
                </a:solidFill>
                <a:latin typeface="Book Antiqua" pitchFamily="18" charset="0"/>
              </a:rPr>
              <a:t>’</a:t>
            </a:r>
            <a:r>
              <a:rPr lang="cs-CZ" altLang="cs-CZ" sz="2400" b="1" i="1" dirty="0">
                <a:solidFill>
                  <a:srgbClr val="C00000"/>
                </a:solidFill>
                <a:latin typeface="Book Antiqua" pitchFamily="18" charset="0"/>
              </a:rPr>
              <a:t>; </a:t>
            </a:r>
            <a:r>
              <a:rPr lang="cs-CZ" altLang="cs-CZ" sz="2400" i="1" dirty="0">
                <a:solidFill>
                  <a:srgbClr val="C00000"/>
                </a:solidFill>
                <a:latin typeface="Book Antiqua" pitchFamily="18" charset="0"/>
              </a:rPr>
              <a:t>současnost</a:t>
            </a: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6300788" y="4786313"/>
            <a:ext cx="25923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x’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i="1" dirty="0">
                <a:solidFill>
                  <a:srgbClr val="FF000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rgbClr val="FF0000"/>
                </a:solidFill>
                <a:latin typeface="Book Antiqua" pitchFamily="18" charset="0"/>
              </a:rPr>
              <a:t>’</a:t>
            </a:r>
            <a:r>
              <a:rPr lang="en-US" altLang="cs-CZ" sz="2400" b="1" i="1" dirty="0">
                <a:solidFill>
                  <a:srgbClr val="32B503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=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γ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(</a:t>
            </a:r>
            <a:r>
              <a:rPr lang="cs-CZ" altLang="cs-CZ" sz="2400" b="1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– </a:t>
            </a:r>
            <a:r>
              <a:rPr lang="el-GR" altLang="cs-CZ" sz="2400" b="1" i="1" dirty="0">
                <a:solidFill>
                  <a:schemeClr val="tx1"/>
                </a:solidFill>
                <a:latin typeface="Book Antiqua" pitchFamily="18" charset="0"/>
              </a:rPr>
              <a:t>β</a:t>
            </a:r>
            <a:r>
              <a:rPr lang="en-US" altLang="cs-CZ" sz="2400" b="1" i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en-US" altLang="cs-CZ" sz="2400" b="1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en-US" altLang="cs-CZ" sz="2400" b="1" dirty="0">
                <a:solidFill>
                  <a:schemeClr val="tx1"/>
                </a:solidFill>
                <a:latin typeface="Book Antiqua" pitchFamily="18" charset="0"/>
              </a:rPr>
              <a:t>)</a:t>
            </a:r>
            <a:endParaRPr lang="en-US" altLang="cs-CZ" sz="2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" name="TextovéPole 28"/>
          <p:cNvSpPr txBox="1">
            <a:spLocks noChangeArrowheads="1"/>
          </p:cNvSpPr>
          <p:nvPr/>
        </p:nvSpPr>
        <p:spPr bwMode="auto">
          <a:xfrm>
            <a:off x="6443663" y="1125538"/>
            <a:ext cx="1006475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i="1">
                <a:solidFill>
                  <a:schemeClr val="tx1"/>
                </a:solidFill>
                <a:latin typeface="Book Antiqua" pitchFamily="18" charset="0"/>
              </a:rPr>
              <a:t>světlo</a:t>
            </a:r>
          </a:p>
        </p:txBody>
      </p:sp>
      <p:sp>
        <p:nvSpPr>
          <p:cNvPr id="40977" name="Line 18"/>
          <p:cNvSpPr>
            <a:spLocks noChangeShapeType="1"/>
          </p:cNvSpPr>
          <p:nvPr/>
        </p:nvSpPr>
        <p:spPr bwMode="auto">
          <a:xfrm>
            <a:off x="2700338" y="19161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8" name="Freeform 19"/>
          <p:cNvSpPr>
            <a:spLocks/>
          </p:cNvSpPr>
          <p:nvPr/>
        </p:nvSpPr>
        <p:spPr bwMode="auto">
          <a:xfrm>
            <a:off x="2484438" y="1520825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79" name="Freeform 20"/>
          <p:cNvSpPr>
            <a:spLocks/>
          </p:cNvSpPr>
          <p:nvPr/>
        </p:nvSpPr>
        <p:spPr bwMode="auto">
          <a:xfrm flipV="1">
            <a:off x="2627313" y="4508500"/>
            <a:ext cx="3673475" cy="1547813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0" name="Freeform 21"/>
          <p:cNvSpPr>
            <a:spLocks/>
          </p:cNvSpPr>
          <p:nvPr/>
        </p:nvSpPr>
        <p:spPr bwMode="auto">
          <a:xfrm rot="-5614091">
            <a:off x="665163" y="2654300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1" name="Freeform 22"/>
          <p:cNvSpPr>
            <a:spLocks/>
          </p:cNvSpPr>
          <p:nvPr/>
        </p:nvSpPr>
        <p:spPr bwMode="auto">
          <a:xfrm rot="5230361">
            <a:off x="3978276" y="3303587"/>
            <a:ext cx="3816350" cy="1476375"/>
          </a:xfrm>
          <a:custGeom>
            <a:avLst/>
            <a:gdLst>
              <a:gd name="T0" fmla="*/ 0 w 2276"/>
              <a:gd name="T1" fmla="*/ 2147483647 h 930"/>
              <a:gd name="T2" fmla="*/ 2147483647 w 2276"/>
              <a:gd name="T3" fmla="*/ 2147483647 h 930"/>
              <a:gd name="T4" fmla="*/ 2147483647 w 2276"/>
              <a:gd name="T5" fmla="*/ 2147483647 h 930"/>
              <a:gd name="T6" fmla="*/ 2147483647 w 2276"/>
              <a:gd name="T7" fmla="*/ 2147483647 h 9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76" h="930">
                <a:moveTo>
                  <a:pt x="0" y="272"/>
                </a:moveTo>
                <a:cubicBezTo>
                  <a:pt x="325" y="601"/>
                  <a:pt x="650" y="930"/>
                  <a:pt x="998" y="907"/>
                </a:cubicBezTo>
                <a:cubicBezTo>
                  <a:pt x="1346" y="884"/>
                  <a:pt x="1898" y="272"/>
                  <a:pt x="2087" y="136"/>
                </a:cubicBezTo>
                <a:cubicBezTo>
                  <a:pt x="2276" y="0"/>
                  <a:pt x="2204" y="45"/>
                  <a:pt x="2132" y="90"/>
                </a:cubicBezTo>
              </a:path>
            </a:pathLst>
          </a:custGeom>
          <a:noFill/>
          <a:ln w="127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0982" name="Text Box 24"/>
          <p:cNvSpPr txBox="1">
            <a:spLocks noChangeArrowheads="1"/>
          </p:cNvSpPr>
          <p:nvPr/>
        </p:nvSpPr>
        <p:spPr bwMode="auto">
          <a:xfrm>
            <a:off x="2951163" y="3392488"/>
            <a:ext cx="4222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0983" name="Text Box 25"/>
          <p:cNvSpPr txBox="1">
            <a:spLocks noChangeArrowheads="1"/>
          </p:cNvSpPr>
          <p:nvPr/>
        </p:nvSpPr>
        <p:spPr bwMode="auto">
          <a:xfrm>
            <a:off x="5148263" y="3709988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0984" name="Text Box 26"/>
          <p:cNvSpPr txBox="1">
            <a:spLocks noChangeArrowheads="1"/>
          </p:cNvSpPr>
          <p:nvPr/>
        </p:nvSpPr>
        <p:spPr bwMode="auto">
          <a:xfrm>
            <a:off x="4062413" y="4071938"/>
            <a:ext cx="51752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 dirty="0">
                <a:solidFill>
                  <a:srgbClr val="0070C0"/>
                </a:solidFill>
                <a:latin typeface="Arial" charset="0"/>
              </a:rPr>
              <a:t>.</a:t>
            </a: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9961" name="Text Box 28"/>
          <p:cNvSpPr txBox="1">
            <a:spLocks noChangeArrowheads="1"/>
          </p:cNvSpPr>
          <p:nvPr/>
        </p:nvSpPr>
        <p:spPr bwMode="auto">
          <a:xfrm>
            <a:off x="3429000" y="4368800"/>
            <a:ext cx="5048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9962" name="Text Box 29"/>
          <p:cNvSpPr txBox="1">
            <a:spLocks noChangeArrowheads="1"/>
          </p:cNvSpPr>
          <p:nvPr/>
        </p:nvSpPr>
        <p:spPr bwMode="auto">
          <a:xfrm>
            <a:off x="2908300" y="3884613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  <a:latin typeface="Arial" charset="0"/>
              </a:rPr>
              <a:t>-1</a:t>
            </a:r>
            <a:endParaRPr lang="en-US" altLang="cs-CZ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9963" name="Text Box 30"/>
          <p:cNvSpPr txBox="1">
            <a:spLocks noChangeArrowheads="1"/>
          </p:cNvSpPr>
          <p:nvPr/>
        </p:nvSpPr>
        <p:spPr bwMode="auto">
          <a:xfrm>
            <a:off x="5173663" y="3181350"/>
            <a:ext cx="215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C00000"/>
                </a:solidFill>
                <a:latin typeface="Arial" charset="0"/>
              </a:rPr>
              <a:t>1</a:t>
            </a:r>
            <a:endParaRPr lang="en-US" altLang="cs-CZ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9965" name="Text Box 32"/>
          <p:cNvSpPr txBox="1">
            <a:spLocks noChangeArrowheads="1"/>
          </p:cNvSpPr>
          <p:nvPr/>
        </p:nvSpPr>
        <p:spPr bwMode="auto">
          <a:xfrm>
            <a:off x="4583113" y="2767013"/>
            <a:ext cx="215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1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9966" name="Text Box 33"/>
          <p:cNvSpPr txBox="1">
            <a:spLocks noChangeArrowheads="1"/>
          </p:cNvSpPr>
          <p:nvPr/>
        </p:nvSpPr>
        <p:spPr bwMode="auto">
          <a:xfrm>
            <a:off x="3633788" y="2646363"/>
            <a:ext cx="5762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1,2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3775075" y="2859088"/>
            <a:ext cx="5762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1</a:t>
            </a:r>
            <a:r>
              <a:rPr lang="cs-CZ" altLang="cs-CZ" sz="3600" baseline="50000" dirty="0">
                <a:solidFill>
                  <a:schemeClr val="bg1"/>
                </a:solidFill>
                <a:latin typeface="Arial" charset="0"/>
              </a:rPr>
              <a:t>.</a:t>
            </a:r>
            <a:endParaRPr lang="en-US" altLang="cs-CZ" sz="3600" baseline="50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Ovál 11"/>
          <p:cNvSpPr/>
          <p:nvPr/>
        </p:nvSpPr>
        <p:spPr>
          <a:xfrm>
            <a:off x="4184650" y="2809875"/>
            <a:ext cx="46038" cy="4603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3346450" y="5472113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3538538" y="4984750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0" name="Ovál 39"/>
          <p:cNvSpPr/>
          <p:nvPr/>
        </p:nvSpPr>
        <p:spPr>
          <a:xfrm>
            <a:off x="3730625" y="4532313"/>
            <a:ext cx="180975" cy="18573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1" name="Ovál 40"/>
          <p:cNvSpPr/>
          <p:nvPr/>
        </p:nvSpPr>
        <p:spPr>
          <a:xfrm>
            <a:off x="3902075" y="4078288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2" name="Ovál 41"/>
          <p:cNvSpPr/>
          <p:nvPr/>
        </p:nvSpPr>
        <p:spPr>
          <a:xfrm>
            <a:off x="4121150" y="362108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4318000" y="3205163"/>
            <a:ext cx="182563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4" name="Ovál 43"/>
          <p:cNvSpPr/>
          <p:nvPr/>
        </p:nvSpPr>
        <p:spPr>
          <a:xfrm>
            <a:off x="4518025" y="2738438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5" name="Ovál 44"/>
          <p:cNvSpPr/>
          <p:nvPr/>
        </p:nvSpPr>
        <p:spPr>
          <a:xfrm>
            <a:off x="4702175" y="2259013"/>
            <a:ext cx="180975" cy="1873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6" name="Přímá spojnice se šipkou 15"/>
          <p:cNvCxnSpPr/>
          <p:nvPr/>
        </p:nvCxnSpPr>
        <p:spPr>
          <a:xfrm>
            <a:off x="3546475" y="5575300"/>
            <a:ext cx="66516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se šipkou 48"/>
          <p:cNvCxnSpPr/>
          <p:nvPr/>
        </p:nvCxnSpPr>
        <p:spPr>
          <a:xfrm flipV="1">
            <a:off x="3635375" y="5078413"/>
            <a:ext cx="56356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se šipkou 49"/>
          <p:cNvCxnSpPr/>
          <p:nvPr/>
        </p:nvCxnSpPr>
        <p:spPr>
          <a:xfrm>
            <a:off x="3841750" y="4643438"/>
            <a:ext cx="3841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se šipkou 52"/>
          <p:cNvCxnSpPr/>
          <p:nvPr/>
        </p:nvCxnSpPr>
        <p:spPr>
          <a:xfrm>
            <a:off x="3994150" y="4195763"/>
            <a:ext cx="2317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/>
          <p:nvPr/>
        </p:nvCxnSpPr>
        <p:spPr>
          <a:xfrm flipH="1">
            <a:off x="4198938" y="3298825"/>
            <a:ext cx="219075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se šipkou 58"/>
          <p:cNvCxnSpPr>
            <a:endCxn id="12" idx="6"/>
          </p:cNvCxnSpPr>
          <p:nvPr/>
        </p:nvCxnSpPr>
        <p:spPr>
          <a:xfrm flipH="1" flipV="1">
            <a:off x="4230688" y="2832100"/>
            <a:ext cx="361950" cy="3175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se šipkou 60"/>
          <p:cNvCxnSpPr/>
          <p:nvPr/>
        </p:nvCxnSpPr>
        <p:spPr>
          <a:xfrm flipH="1" flipV="1">
            <a:off x="4206875" y="2355850"/>
            <a:ext cx="582613" cy="0"/>
          </a:xfrm>
          <a:prstGeom prst="straightConnector1">
            <a:avLst/>
          </a:prstGeom>
          <a:ln>
            <a:solidFill>
              <a:srgbClr val="00B0F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28"/>
          <p:cNvSpPr txBox="1">
            <a:spLocks noChangeArrowheads="1"/>
          </p:cNvSpPr>
          <p:nvPr/>
        </p:nvSpPr>
        <p:spPr bwMode="auto">
          <a:xfrm>
            <a:off x="3044825" y="5238750"/>
            <a:ext cx="5048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FF3300"/>
                </a:solidFill>
                <a:latin typeface="Arial" charset="0"/>
              </a:rPr>
              <a:t>-2</a:t>
            </a:r>
            <a:endParaRPr lang="en-US" altLang="cs-CZ" sz="18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5" name="TextovéPole 34"/>
          <p:cNvSpPr txBox="1">
            <a:spLocks noChangeArrowheads="1"/>
          </p:cNvSpPr>
          <p:nvPr/>
        </p:nvSpPr>
        <p:spPr bwMode="auto">
          <a:xfrm>
            <a:off x="6184900" y="5772870"/>
            <a:ext cx="2806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opět: </a:t>
            </a:r>
            <a:r>
              <a:rPr lang="cs-CZ" altLang="cs-CZ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vlastní čas</a:t>
            </a:r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 </a:t>
            </a:r>
            <a:r>
              <a:rPr lang="cs-CZ" altLang="cs-CZ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</a:t>
            </a:r>
            <a:r>
              <a:rPr lang="en-US" altLang="cs-CZ" b="1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’</a:t>
            </a:r>
            <a:r>
              <a:rPr lang="cs-CZ" altLang="cs-CZ" i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  </a:t>
            </a:r>
            <a:r>
              <a:rPr lang="cs-CZ" altLang="cs-CZ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&lt;</a:t>
            </a:r>
            <a:r>
              <a:rPr lang="cs-CZ" altLang="cs-CZ" i="1" dirty="0">
                <a:latin typeface="Cambria Math" pitchFamily="18" charset="0"/>
                <a:ea typeface="Cambria Math" pitchFamily="18" charset="0"/>
                <a:cs typeface="Cambria Math" pitchFamily="18" charset="0"/>
              </a:rPr>
              <a:t> </a:t>
            </a:r>
            <a:r>
              <a:rPr lang="cs-CZ" altLang="cs-CZ" i="1" dirty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Cambria Math" pitchFamily="18" charset="0"/>
              </a:rPr>
              <a:t>t</a:t>
            </a:r>
          </a:p>
        </p:txBody>
      </p:sp>
      <p:sp>
        <p:nvSpPr>
          <p:cNvPr id="65" name="Text Box 26"/>
          <p:cNvSpPr txBox="1">
            <a:spLocks noChangeArrowheads="1"/>
          </p:cNvSpPr>
          <p:nvPr/>
        </p:nvSpPr>
        <p:spPr bwMode="auto">
          <a:xfrm>
            <a:off x="4052888" y="4840288"/>
            <a:ext cx="519112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3600" dirty="0">
                <a:solidFill>
                  <a:srgbClr val="0070C0"/>
                </a:solidFill>
                <a:latin typeface="Arial" charset="0"/>
              </a:rPr>
              <a:t>.</a:t>
            </a:r>
            <a:r>
              <a:rPr lang="cs-CZ" altLang="cs-CZ" sz="1800" dirty="0">
                <a:solidFill>
                  <a:srgbClr val="0070C0"/>
                </a:solidFill>
                <a:latin typeface="Arial" charset="0"/>
              </a:rPr>
              <a:t>-2</a:t>
            </a:r>
            <a:endParaRPr lang="en-US" altLang="cs-CZ" sz="1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6" name="TextovéPole 35"/>
          <p:cNvSpPr txBox="1">
            <a:spLocks noChangeArrowheads="1"/>
          </p:cNvSpPr>
          <p:nvPr/>
        </p:nvSpPr>
        <p:spPr bwMode="auto">
          <a:xfrm>
            <a:off x="4162425" y="547370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-2,4</a:t>
            </a:r>
          </a:p>
        </p:txBody>
      </p:sp>
      <p:sp>
        <p:nvSpPr>
          <p:cNvPr id="67" name="TextovéPole 66"/>
          <p:cNvSpPr txBox="1">
            <a:spLocks noChangeArrowheads="1"/>
          </p:cNvSpPr>
          <p:nvPr/>
        </p:nvSpPr>
        <p:spPr bwMode="auto">
          <a:xfrm>
            <a:off x="4165600" y="494030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-1,8</a:t>
            </a:r>
          </a:p>
        </p:txBody>
      </p:sp>
      <p:sp>
        <p:nvSpPr>
          <p:cNvPr id="68" name="TextovéPole 67"/>
          <p:cNvSpPr txBox="1">
            <a:spLocks noChangeArrowheads="1"/>
          </p:cNvSpPr>
          <p:nvPr/>
        </p:nvSpPr>
        <p:spPr bwMode="auto">
          <a:xfrm>
            <a:off x="4178300" y="4502150"/>
            <a:ext cx="581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-1,2</a:t>
            </a:r>
          </a:p>
        </p:txBody>
      </p:sp>
      <p:sp>
        <p:nvSpPr>
          <p:cNvPr id="69" name="TextovéPole 68"/>
          <p:cNvSpPr txBox="1">
            <a:spLocks noChangeArrowheads="1"/>
          </p:cNvSpPr>
          <p:nvPr/>
        </p:nvSpPr>
        <p:spPr bwMode="auto">
          <a:xfrm>
            <a:off x="4206875" y="4083050"/>
            <a:ext cx="581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200" dirty="0">
                <a:solidFill>
                  <a:srgbClr val="0070C0"/>
                </a:solidFill>
              </a:rPr>
              <a:t>-0,6</a:t>
            </a:r>
          </a:p>
        </p:txBody>
      </p:sp>
      <p:sp>
        <p:nvSpPr>
          <p:cNvPr id="70" name="Text Box 33"/>
          <p:cNvSpPr txBox="1">
            <a:spLocks noChangeArrowheads="1"/>
          </p:cNvSpPr>
          <p:nvPr/>
        </p:nvSpPr>
        <p:spPr bwMode="auto">
          <a:xfrm>
            <a:off x="3644900" y="2212975"/>
            <a:ext cx="576263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1,8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71" name="Text Box 33"/>
          <p:cNvSpPr txBox="1">
            <a:spLocks noChangeArrowheads="1"/>
          </p:cNvSpPr>
          <p:nvPr/>
        </p:nvSpPr>
        <p:spPr bwMode="auto">
          <a:xfrm>
            <a:off x="3651559" y="3167063"/>
            <a:ext cx="5762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dirty="0">
                <a:solidFill>
                  <a:srgbClr val="0070C0"/>
                </a:solidFill>
                <a:latin typeface="Arial" charset="0"/>
              </a:rPr>
              <a:t>0,6</a:t>
            </a:r>
            <a:endParaRPr lang="en-US" altLang="cs-CZ" sz="1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56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2021-12-20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</p:spTree>
    <p:extLst>
      <p:ext uri="{BB962C8B-B14F-4D97-AF65-F5344CB8AC3E}">
        <p14:creationId xmlns:p14="http://schemas.microsoft.com/office/powerpoint/2010/main" val="427315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65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4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8750"/>
                            </p:stCondLst>
                            <p:childTnLst>
                              <p:par>
                                <p:cTn id="83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87" presetID="6" presetClass="entr" presetSubtype="16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3250"/>
                            </p:stCondLst>
                            <p:childTnLst>
                              <p:par>
                                <p:cTn id="96" presetID="6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5250"/>
                            </p:stCondLst>
                            <p:childTnLst>
                              <p:par>
                                <p:cTn id="108" presetID="6" presetClass="entr" presetSubtype="16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72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  <p:bldP spid="31" grpId="0"/>
      <p:bldP spid="2" grpId="0" animBg="1"/>
      <p:bldP spid="39961" grpId="0"/>
      <p:bldP spid="39962" grpId="0"/>
      <p:bldP spid="39963" grpId="0"/>
      <p:bldP spid="39965" grpId="0"/>
      <p:bldP spid="39966" grpId="0"/>
      <p:bldP spid="32" grpId="0"/>
      <p:bldP spid="12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63" grpId="0"/>
      <p:bldP spid="35" grpId="0"/>
      <p:bldP spid="65" grpId="0"/>
      <p:bldP spid="36" grpId="0"/>
      <p:bldP spid="67" grpId="0"/>
      <p:bldP spid="68" grpId="0"/>
      <p:bldP spid="69" grpId="0"/>
      <p:bldP spid="70" grpId="0"/>
      <p:bldP spid="7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5020" y="1255742"/>
            <a:ext cx="8951175" cy="5435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garáž (cesta, 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čas garáže (střed SG, 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x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garáž v čase (</a:t>
            </a:r>
            <a:r>
              <a:rPr lang="cs-CZ" sz="2000" dirty="0" err="1">
                <a:solidFill>
                  <a:srgbClr val="0070C0"/>
                </a:solidFill>
                <a:latin typeface="Book Antiqua" pitchFamily="18" charset="0"/>
              </a:rPr>
              <a:t>vjezd,výjezd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světlo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střed auta SA (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</a:rPr>
              <a:t>x‘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současnost auta (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</a:rPr>
              <a:t>T‘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příď, záď auta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auto (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</a:rPr>
              <a:t>T‘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auto (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</a:rPr>
              <a:t>T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=0)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kdy lze zavřít garáž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 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2000" baseline="-250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A 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&lt; </a:t>
            </a:r>
            <a:r>
              <a:rPr lang="cs-CZ" sz="2000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2000" baseline="-250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sz="2000" dirty="0">
                <a:solidFill>
                  <a:srgbClr val="0070C0"/>
                </a:solidFill>
                <a:latin typeface="Book Antiqua" pitchFamily="18" charset="0"/>
              </a:rPr>
              <a:t> </a:t>
            </a: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… ale 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sz="2000" baseline="-25000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A </a:t>
            </a:r>
            <a:r>
              <a:rPr lang="cs-CZ" sz="2000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&gt; </a:t>
            </a:r>
            <a:r>
              <a:rPr lang="cs-CZ" sz="2000" i="1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T‘</a:t>
            </a:r>
            <a:r>
              <a:rPr lang="cs-CZ" sz="2000" baseline="-25000" dirty="0">
                <a:solidFill>
                  <a:srgbClr val="CC0000"/>
                </a:solidFill>
                <a:latin typeface="Book Antiqua" pitchFamily="18" charset="0"/>
                <a:sym typeface="Wingdings" panose="05000000000000000000" pitchFamily="2" charset="2"/>
              </a:rPr>
              <a:t>B</a:t>
            </a: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vjezd auta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2000" dirty="0">
                <a:solidFill>
                  <a:schemeClr val="tx1"/>
                </a:solidFill>
                <a:latin typeface="Book Antiqua" pitchFamily="18" charset="0"/>
              </a:rPr>
              <a:t>výjezd auta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000" dirty="0">
              <a:solidFill>
                <a:srgbClr val="CC0000"/>
              </a:solidFill>
              <a:latin typeface="Book Antiqua" pitchFamily="18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sz="2000" dirty="0">
              <a:solidFill>
                <a:srgbClr val="CC000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48654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Auto projíždí garáží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2021-12-20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21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  <p:cxnSp>
        <p:nvCxnSpPr>
          <p:cNvPr id="5" name="Přímá spojnice 4"/>
          <p:cNvCxnSpPr/>
          <p:nvPr/>
        </p:nvCxnSpPr>
        <p:spPr>
          <a:xfrm flipV="1">
            <a:off x="2239973" y="3980391"/>
            <a:ext cx="5553858" cy="7912"/>
          </a:xfrm>
          <a:prstGeom prst="line">
            <a:avLst/>
          </a:prstGeom>
          <a:ln w="3175">
            <a:solidFill>
              <a:srgbClr val="0070C0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4633366" y="1150219"/>
            <a:ext cx="0" cy="5707781"/>
          </a:xfrm>
          <a:prstGeom prst="line">
            <a:avLst/>
          </a:prstGeom>
          <a:ln w="31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2963669" y="2313107"/>
            <a:ext cx="3582002" cy="3560016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2475747" y="2414305"/>
            <a:ext cx="3700971" cy="3668443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  <a:effectLst>
            <a:glow rad="63500">
              <a:srgbClr val="FFFF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2910202" y="1137569"/>
            <a:ext cx="3430031" cy="5658586"/>
          </a:xfrm>
          <a:prstGeom prst="line">
            <a:avLst/>
          </a:prstGeom>
          <a:ln w="31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H="1" flipV="1">
            <a:off x="4094922" y="1066410"/>
            <a:ext cx="14458" cy="575725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5165805" y="1103708"/>
            <a:ext cx="18913" cy="571995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3578088" y="3975794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3061253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2519120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6679098" y="3975046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>
            <a:off x="6183947" y="3974298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58"/>
          <p:cNvCxnSpPr/>
          <p:nvPr/>
        </p:nvCxnSpPr>
        <p:spPr>
          <a:xfrm>
            <a:off x="5663498" y="3974298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/>
          <p:cNvCxnSpPr/>
          <p:nvPr/>
        </p:nvCxnSpPr>
        <p:spPr>
          <a:xfrm flipV="1">
            <a:off x="2564297" y="1110059"/>
            <a:ext cx="3394121" cy="556994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63"/>
          <p:cNvCxnSpPr/>
          <p:nvPr/>
        </p:nvCxnSpPr>
        <p:spPr>
          <a:xfrm flipV="1">
            <a:off x="3413198" y="1130138"/>
            <a:ext cx="3359011" cy="5529785"/>
          </a:xfrm>
          <a:prstGeom prst="line">
            <a:avLst/>
          </a:prstGeom>
          <a:ln w="127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65"/>
          <p:cNvCxnSpPr/>
          <p:nvPr/>
        </p:nvCxnSpPr>
        <p:spPr>
          <a:xfrm flipV="1">
            <a:off x="2519118" y="2058697"/>
            <a:ext cx="5331470" cy="3167478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Přímá spojnice 67"/>
          <p:cNvCxnSpPr/>
          <p:nvPr/>
        </p:nvCxnSpPr>
        <p:spPr>
          <a:xfrm flipV="1">
            <a:off x="2678943" y="3953969"/>
            <a:ext cx="4026553" cy="2407076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Přímá spojnice 68"/>
          <p:cNvCxnSpPr/>
          <p:nvPr/>
        </p:nvCxnSpPr>
        <p:spPr>
          <a:xfrm flipV="1">
            <a:off x="2519118" y="1581226"/>
            <a:ext cx="4026553" cy="2407076"/>
          </a:xfrm>
          <a:prstGeom prst="line">
            <a:avLst/>
          </a:prstGeom>
          <a:ln w="3175">
            <a:solidFill>
              <a:srgbClr val="FF33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Přímá spojnice 69"/>
          <p:cNvCxnSpPr/>
          <p:nvPr/>
        </p:nvCxnSpPr>
        <p:spPr>
          <a:xfrm>
            <a:off x="4109379" y="5510771"/>
            <a:ext cx="0" cy="13924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Přímá spojnice 71"/>
          <p:cNvCxnSpPr/>
          <p:nvPr/>
        </p:nvCxnSpPr>
        <p:spPr>
          <a:xfrm flipH="1">
            <a:off x="5165805" y="3756035"/>
            <a:ext cx="4616" cy="314714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Přímá spojnice 74"/>
          <p:cNvCxnSpPr/>
          <p:nvPr/>
        </p:nvCxnSpPr>
        <p:spPr>
          <a:xfrm>
            <a:off x="4094923" y="1103708"/>
            <a:ext cx="7294" cy="30396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Přímá spojnice 77"/>
          <p:cNvCxnSpPr/>
          <p:nvPr/>
        </p:nvCxnSpPr>
        <p:spPr>
          <a:xfrm flipH="1">
            <a:off x="5165805" y="1137569"/>
            <a:ext cx="18913" cy="1276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Přímá spojnice 78"/>
          <p:cNvCxnSpPr/>
          <p:nvPr/>
        </p:nvCxnSpPr>
        <p:spPr>
          <a:xfrm>
            <a:off x="4590042" y="4514172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Přímá spojnice 80"/>
          <p:cNvCxnSpPr/>
          <p:nvPr/>
        </p:nvCxnSpPr>
        <p:spPr>
          <a:xfrm>
            <a:off x="4590042" y="5020164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Přímá spojnice 81"/>
          <p:cNvCxnSpPr/>
          <p:nvPr/>
        </p:nvCxnSpPr>
        <p:spPr>
          <a:xfrm>
            <a:off x="4589966" y="5551456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82"/>
          <p:cNvCxnSpPr/>
          <p:nvPr/>
        </p:nvCxnSpPr>
        <p:spPr>
          <a:xfrm>
            <a:off x="4589966" y="6057448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Přímá spojnice 83"/>
          <p:cNvCxnSpPr/>
          <p:nvPr/>
        </p:nvCxnSpPr>
        <p:spPr>
          <a:xfrm>
            <a:off x="4611704" y="1944455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Přímá spojnice 84"/>
          <p:cNvCxnSpPr/>
          <p:nvPr/>
        </p:nvCxnSpPr>
        <p:spPr>
          <a:xfrm>
            <a:off x="4611704" y="2450447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Přímá spojnice 85"/>
          <p:cNvCxnSpPr/>
          <p:nvPr/>
        </p:nvCxnSpPr>
        <p:spPr>
          <a:xfrm>
            <a:off x="4611628" y="2981739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Přímá spojnice 86"/>
          <p:cNvCxnSpPr/>
          <p:nvPr/>
        </p:nvCxnSpPr>
        <p:spPr>
          <a:xfrm>
            <a:off x="4611628" y="3487731"/>
            <a:ext cx="433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nice 87"/>
          <p:cNvCxnSpPr/>
          <p:nvPr/>
        </p:nvCxnSpPr>
        <p:spPr>
          <a:xfrm>
            <a:off x="4203349" y="4622599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Přímá spojnice 90"/>
          <p:cNvCxnSpPr/>
          <p:nvPr/>
        </p:nvCxnSpPr>
        <p:spPr>
          <a:xfrm>
            <a:off x="3792638" y="526071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Přímá spojnice 92"/>
          <p:cNvCxnSpPr/>
          <p:nvPr/>
        </p:nvCxnSpPr>
        <p:spPr>
          <a:xfrm>
            <a:off x="3403635" y="590395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Přímá spojnice 94"/>
          <p:cNvCxnSpPr/>
          <p:nvPr/>
        </p:nvCxnSpPr>
        <p:spPr>
          <a:xfrm>
            <a:off x="3406632" y="5909665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Přímá spojnice 96"/>
          <p:cNvCxnSpPr/>
          <p:nvPr/>
        </p:nvCxnSpPr>
        <p:spPr>
          <a:xfrm>
            <a:off x="5767588" y="2005361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Přímá spojnice 97"/>
          <p:cNvCxnSpPr/>
          <p:nvPr/>
        </p:nvCxnSpPr>
        <p:spPr>
          <a:xfrm>
            <a:off x="5364106" y="2694346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Přímá spojnice 98"/>
          <p:cNvCxnSpPr/>
          <p:nvPr/>
        </p:nvCxnSpPr>
        <p:spPr>
          <a:xfrm>
            <a:off x="4978100" y="3343300"/>
            <a:ext cx="56767" cy="4698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Přímá spojnice 99"/>
          <p:cNvCxnSpPr/>
          <p:nvPr/>
        </p:nvCxnSpPr>
        <p:spPr>
          <a:xfrm>
            <a:off x="3950353" y="4308162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Přímá spojnice 103"/>
          <p:cNvCxnSpPr/>
          <p:nvPr/>
        </p:nvCxnSpPr>
        <p:spPr>
          <a:xfrm>
            <a:off x="3301561" y="4711690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Přímá spojnice 104"/>
          <p:cNvCxnSpPr/>
          <p:nvPr/>
        </p:nvCxnSpPr>
        <p:spPr>
          <a:xfrm>
            <a:off x="2647462" y="5098141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Přímá spojnice 105"/>
          <p:cNvCxnSpPr/>
          <p:nvPr/>
        </p:nvCxnSpPr>
        <p:spPr>
          <a:xfrm>
            <a:off x="5252469" y="3537677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Přímá spojnice 106"/>
          <p:cNvCxnSpPr/>
          <p:nvPr/>
        </p:nvCxnSpPr>
        <p:spPr>
          <a:xfrm>
            <a:off x="6580103" y="2756843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Přímá spojnice 107"/>
          <p:cNvCxnSpPr/>
          <p:nvPr/>
        </p:nvCxnSpPr>
        <p:spPr>
          <a:xfrm>
            <a:off x="5931311" y="3160371"/>
            <a:ext cx="54214" cy="72285"/>
          </a:xfrm>
          <a:prstGeom prst="line">
            <a:avLst/>
          </a:prstGeom>
          <a:ln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Přímá spojnice se šipkou 115"/>
          <p:cNvCxnSpPr/>
          <p:nvPr/>
        </p:nvCxnSpPr>
        <p:spPr>
          <a:xfrm flipV="1">
            <a:off x="5172577" y="1615068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Přímá spojnice se šipkou 117"/>
          <p:cNvCxnSpPr/>
          <p:nvPr/>
        </p:nvCxnSpPr>
        <p:spPr>
          <a:xfrm flipV="1">
            <a:off x="2786880" y="5512609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Přímá spojnice se šipkou 118"/>
          <p:cNvCxnSpPr/>
          <p:nvPr/>
        </p:nvCxnSpPr>
        <p:spPr>
          <a:xfrm flipV="1">
            <a:off x="3979961" y="3568657"/>
            <a:ext cx="1318274" cy="782874"/>
          </a:xfrm>
          <a:prstGeom prst="straightConnector1">
            <a:avLst/>
          </a:prstGeom>
          <a:ln w="76200">
            <a:solidFill>
              <a:srgbClr val="CC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Přímá spojnice 119"/>
          <p:cNvCxnSpPr/>
          <p:nvPr/>
        </p:nvCxnSpPr>
        <p:spPr>
          <a:xfrm>
            <a:off x="4209884" y="3978613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Přímá spojnice 121"/>
          <p:cNvCxnSpPr/>
          <p:nvPr/>
        </p:nvCxnSpPr>
        <p:spPr>
          <a:xfrm>
            <a:off x="5165805" y="2396429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Přímá spojnice 122"/>
          <p:cNvCxnSpPr/>
          <p:nvPr/>
        </p:nvCxnSpPr>
        <p:spPr>
          <a:xfrm>
            <a:off x="3284396" y="5514580"/>
            <a:ext cx="824983" cy="0"/>
          </a:xfrm>
          <a:prstGeom prst="lin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Obdélníkový bublinový popisek 120"/>
          <p:cNvSpPr/>
          <p:nvPr/>
        </p:nvSpPr>
        <p:spPr>
          <a:xfrm>
            <a:off x="3268561" y="1133608"/>
            <a:ext cx="735208" cy="274635"/>
          </a:xfrm>
          <a:prstGeom prst="wedgeRectCallout">
            <a:avLst>
              <a:gd name="adj1" fmla="val 58070"/>
              <a:gd name="adj2" fmla="val 119782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Vjezd</a:t>
            </a:r>
          </a:p>
        </p:txBody>
      </p:sp>
      <p:sp>
        <p:nvSpPr>
          <p:cNvPr id="125" name="Obdélníkový bublinový popisek 124"/>
          <p:cNvSpPr/>
          <p:nvPr/>
        </p:nvSpPr>
        <p:spPr>
          <a:xfrm>
            <a:off x="4250271" y="1103708"/>
            <a:ext cx="874561" cy="285115"/>
          </a:xfrm>
          <a:prstGeom prst="wedgeRectCallout">
            <a:avLst>
              <a:gd name="adj1" fmla="val 46828"/>
              <a:gd name="adj2" fmla="val 10254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Výjezd</a:t>
            </a:r>
          </a:p>
        </p:txBody>
      </p:sp>
      <p:sp>
        <p:nvSpPr>
          <p:cNvPr id="126" name="Obdélníkový bublinový popisek 125"/>
          <p:cNvSpPr/>
          <p:nvPr/>
        </p:nvSpPr>
        <p:spPr>
          <a:xfrm>
            <a:off x="4144633" y="1457696"/>
            <a:ext cx="490835" cy="269363"/>
          </a:xfrm>
          <a:prstGeom prst="wedgeRectCallout">
            <a:avLst>
              <a:gd name="adj1" fmla="val 46828"/>
              <a:gd name="adj2" fmla="val 102540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0070C0"/>
                </a:solidFill>
              </a:rPr>
              <a:t>SG</a:t>
            </a:r>
          </a:p>
        </p:txBody>
      </p:sp>
      <p:cxnSp>
        <p:nvCxnSpPr>
          <p:cNvPr id="130" name="Přímá spojnice 129"/>
          <p:cNvCxnSpPr/>
          <p:nvPr/>
        </p:nvCxnSpPr>
        <p:spPr>
          <a:xfrm>
            <a:off x="5170421" y="3966621"/>
            <a:ext cx="0" cy="599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Přímá spojnice 130"/>
          <p:cNvCxnSpPr/>
          <p:nvPr/>
        </p:nvCxnSpPr>
        <p:spPr>
          <a:xfrm>
            <a:off x="4632752" y="3958333"/>
            <a:ext cx="0" cy="59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Přímá spojnice 131"/>
          <p:cNvCxnSpPr/>
          <p:nvPr/>
        </p:nvCxnSpPr>
        <p:spPr>
          <a:xfrm>
            <a:off x="4102218" y="3958333"/>
            <a:ext cx="0" cy="599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4" name="TextovéPole 13313"/>
          <p:cNvSpPr txBox="1"/>
          <p:nvPr/>
        </p:nvSpPr>
        <p:spPr>
          <a:xfrm>
            <a:off x="7521354" y="1820695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3300"/>
                </a:solidFill>
              </a:rPr>
              <a:t>x‘</a:t>
            </a:r>
          </a:p>
        </p:txBody>
      </p:sp>
      <p:sp>
        <p:nvSpPr>
          <p:cNvPr id="135" name="TextovéPole 134"/>
          <p:cNvSpPr txBox="1"/>
          <p:nvPr/>
        </p:nvSpPr>
        <p:spPr>
          <a:xfrm rot="21274694">
            <a:off x="5961876" y="1465107"/>
            <a:ext cx="38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3300"/>
                </a:solidFill>
              </a:rPr>
              <a:t>T‘</a:t>
            </a:r>
          </a:p>
        </p:txBody>
      </p:sp>
      <p:sp>
        <p:nvSpPr>
          <p:cNvPr id="136" name="TextovéPole 135"/>
          <p:cNvSpPr txBox="1"/>
          <p:nvPr/>
        </p:nvSpPr>
        <p:spPr>
          <a:xfrm>
            <a:off x="4550006" y="1862063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</a:rPr>
              <a:t>T</a:t>
            </a:r>
          </a:p>
        </p:txBody>
      </p:sp>
      <p:sp>
        <p:nvSpPr>
          <p:cNvPr id="137" name="TextovéPole 136"/>
          <p:cNvSpPr txBox="1"/>
          <p:nvPr/>
        </p:nvSpPr>
        <p:spPr>
          <a:xfrm>
            <a:off x="7486726" y="3617163"/>
            <a:ext cx="35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0070C0"/>
                </a:solidFill>
              </a:rPr>
              <a:t>x</a:t>
            </a:r>
          </a:p>
        </p:txBody>
      </p:sp>
      <p:sp>
        <p:nvSpPr>
          <p:cNvPr id="138" name="Obdélníkový bublinový popisek 137"/>
          <p:cNvSpPr/>
          <p:nvPr/>
        </p:nvSpPr>
        <p:spPr>
          <a:xfrm>
            <a:off x="6857807" y="1150219"/>
            <a:ext cx="735208" cy="274635"/>
          </a:xfrm>
          <a:prstGeom prst="wedgeRectCallout">
            <a:avLst>
              <a:gd name="adj1" fmla="val -91178"/>
              <a:gd name="adj2" fmla="val 8315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Příď</a:t>
            </a:r>
          </a:p>
        </p:txBody>
      </p:sp>
      <p:sp>
        <p:nvSpPr>
          <p:cNvPr id="139" name="Obdélníkový bublinový popisek 138"/>
          <p:cNvSpPr/>
          <p:nvPr/>
        </p:nvSpPr>
        <p:spPr>
          <a:xfrm>
            <a:off x="5260554" y="1119902"/>
            <a:ext cx="609235" cy="268668"/>
          </a:xfrm>
          <a:prstGeom prst="wedgeRectCallout">
            <a:avLst>
              <a:gd name="adj1" fmla="val 12384"/>
              <a:gd name="adj2" fmla="val 11719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Záď</a:t>
            </a:r>
          </a:p>
        </p:txBody>
      </p:sp>
      <p:sp>
        <p:nvSpPr>
          <p:cNvPr id="146" name="Obdélníkový bublinový popisek 145"/>
          <p:cNvSpPr/>
          <p:nvPr/>
        </p:nvSpPr>
        <p:spPr>
          <a:xfrm>
            <a:off x="6000016" y="1128589"/>
            <a:ext cx="490835" cy="269363"/>
          </a:xfrm>
          <a:prstGeom prst="wedgeRectCallout">
            <a:avLst>
              <a:gd name="adj1" fmla="val -28929"/>
              <a:gd name="adj2" fmla="val 97331"/>
            </a:avLst>
          </a:prstGeom>
          <a:ln>
            <a:solidFill>
              <a:srgbClr val="FF33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rgbClr val="C00000"/>
                </a:solidFill>
              </a:rPr>
              <a:t>SA</a:t>
            </a:r>
          </a:p>
        </p:txBody>
      </p:sp>
      <p:sp>
        <p:nvSpPr>
          <p:cNvPr id="13326" name="Obdélníkový bublinový popisek 13325"/>
          <p:cNvSpPr/>
          <p:nvPr/>
        </p:nvSpPr>
        <p:spPr>
          <a:xfrm>
            <a:off x="3540919" y="3611426"/>
            <a:ext cx="397444" cy="227968"/>
          </a:xfrm>
          <a:prstGeom prst="wedgeRectCallout">
            <a:avLst>
              <a:gd name="adj1" fmla="val 82728"/>
              <a:gd name="adj2" fmla="val 174318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/>
              <a:t>A</a:t>
            </a:r>
          </a:p>
        </p:txBody>
      </p:sp>
      <p:sp>
        <p:nvSpPr>
          <p:cNvPr id="152" name="Obdélníkový bublinový popisek 151"/>
          <p:cNvSpPr/>
          <p:nvPr/>
        </p:nvSpPr>
        <p:spPr>
          <a:xfrm>
            <a:off x="5222506" y="4053027"/>
            <a:ext cx="397444" cy="227968"/>
          </a:xfrm>
          <a:prstGeom prst="wedgeRectCallout">
            <a:avLst>
              <a:gd name="adj1" fmla="val -52812"/>
              <a:gd name="adj2" fmla="val -16764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/>
              <a:t>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127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0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00"/>
                            </p:stCondLst>
                            <p:childTnLst>
                              <p:par>
                                <p:cTn id="2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"/>
                            </p:stCondLst>
                            <p:childTnLst>
                              <p:par>
                                <p:cTn id="2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5" grpId="0" animBg="1"/>
      <p:bldP spid="126" grpId="0" animBg="1"/>
      <p:bldP spid="138" grpId="0" animBg="1"/>
      <p:bldP spid="139" grpId="0" uiExpand="1" build="allAtOnce" animBg="1"/>
      <p:bldP spid="146" grpId="0" animBg="1"/>
      <p:bldP spid="13326" grpId="0" animBg="1"/>
      <p:bldP spid="15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zápatí 4"/>
          <p:cNvSpPr txBox="1">
            <a:spLocks noGrp="1"/>
          </p:cNvSpPr>
          <p:nvPr/>
        </p:nvSpPr>
        <p:spPr bwMode="auto">
          <a:xfrm>
            <a:off x="3581400" y="76200"/>
            <a:ext cx="28956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endParaRPr lang="en-US" sz="1200">
              <a:solidFill>
                <a:srgbClr val="D38E27"/>
              </a:solidFill>
              <a:latin typeface="Book Antiqua" pitchFamily="18" charset="0"/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914400" y="423863"/>
            <a:ext cx="6864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4000" b="1" i="1" dirty="0">
                <a:latin typeface="Book Antiqua" pitchFamily="18" charset="0"/>
              </a:rPr>
              <a:t> </a:t>
            </a:r>
            <a:endParaRPr lang="en-US" sz="4000" b="1" i="1" dirty="0">
              <a:latin typeface="Book Antiqua" pitchFamily="18" charset="0"/>
            </a:endParaRPr>
          </a:p>
        </p:txBody>
      </p:sp>
      <p:sp>
        <p:nvSpPr>
          <p:cNvPr id="3" name="Zástupný symbol pro obsah 2"/>
          <p:cNvSpPr>
            <a:spLocks/>
          </p:cNvSpPr>
          <p:nvPr/>
        </p:nvSpPr>
        <p:spPr bwMode="auto">
          <a:xfrm>
            <a:off x="25400" y="1179513"/>
            <a:ext cx="848995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</a:pPr>
            <a:endParaRPr lang="en-US" sz="3200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9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2021-12-20 </a:t>
            </a:r>
            <a:r>
              <a:rPr lang="cs-CZ" sz="1200" dirty="0">
                <a:solidFill>
                  <a:srgbClr val="D38E27"/>
                </a:solidFill>
              </a:rPr>
              <a:t>-  </a:t>
            </a:r>
            <a:r>
              <a:rPr lang="cs-CZ" sz="1200" dirty="0" err="1">
                <a:solidFill>
                  <a:srgbClr val="D38E27"/>
                </a:solidFill>
              </a:rPr>
              <a:t>FyM</a:t>
            </a:r>
            <a:r>
              <a:rPr lang="cs-CZ" sz="1200" dirty="0">
                <a:solidFill>
                  <a:srgbClr val="D38E27"/>
                </a:solidFill>
              </a:rPr>
              <a:t> - Obdržálek</a:t>
            </a:r>
          </a:p>
        </p:txBody>
      </p:sp>
      <p:sp>
        <p:nvSpPr>
          <p:cNvPr id="10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22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  <p:sp>
        <p:nvSpPr>
          <p:cNvPr id="5" name="Obdélník 4"/>
          <p:cNvSpPr/>
          <p:nvPr/>
        </p:nvSpPr>
        <p:spPr>
          <a:xfrm>
            <a:off x="419100" y="-594607"/>
            <a:ext cx="8559800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cs-CZ" sz="40000" dirty="0">
                <a:solidFill>
                  <a:srgbClr val="FFC000"/>
                </a:solidFill>
                <a:sym typeface="Wingdings" pitchFamily="2" charset="2"/>
              </a:rPr>
              <a:t></a:t>
            </a:r>
            <a:endParaRPr lang="en-US" sz="40000" dirty="0">
              <a:solidFill>
                <a:srgbClr val="FFC000"/>
              </a:solidFill>
              <a:sym typeface="Wingdings" pitchFamily="2" charset="2"/>
            </a:endParaRPr>
          </a:p>
          <a:p>
            <a:pPr algn="ctr"/>
            <a:r>
              <a:rPr lang="cs-CZ" sz="4400" b="1" dirty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Děkuji vám </a:t>
            </a:r>
            <a:r>
              <a:rPr lang="cs-CZ" sz="4400" b="1" dirty="0" smtClean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(opět) za </a:t>
            </a:r>
            <a:r>
              <a:rPr lang="cs-CZ" sz="4400" b="1" dirty="0">
                <a:solidFill>
                  <a:schemeClr val="accent6">
                    <a:lumMod val="50000"/>
                  </a:schemeClr>
                </a:solidFill>
                <a:latin typeface="Book Antiqua" pitchFamily="18" charset="0"/>
              </a:rPr>
              <a:t>pozornost</a:t>
            </a:r>
          </a:p>
          <a:p>
            <a:pPr eaLnBrk="1" hangingPunct="1"/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19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4638" y="2403475"/>
            <a:ext cx="8713787" cy="4751304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4000" b="1" i="1" dirty="0" smtClean="0">
                <a:solidFill>
                  <a:srgbClr val="FF0000"/>
                </a:solidFill>
                <a:latin typeface="Book Antiqua" pitchFamily="18" charset="0"/>
                <a:sym typeface="Wingdings" pitchFamily="2" charset="2"/>
              </a:rPr>
              <a:t>1) </a:t>
            </a:r>
            <a:r>
              <a:rPr lang="cs-CZ" altLang="cs-CZ" sz="4000" b="1" i="1" dirty="0" smtClean="0">
                <a:latin typeface="Book Antiqua" pitchFamily="18" charset="0"/>
                <a:sym typeface="Wingdings" pitchFamily="2" charset="2"/>
              </a:rPr>
              <a:t>Všechny IS jsou rovnoprávné</a:t>
            </a:r>
          </a:p>
          <a:p>
            <a:pPr marL="609600" indent="-609600" algn="ctr" eaLnBrk="1" hangingPunct="1">
              <a:lnSpc>
                <a:spcPct val="90000"/>
              </a:lnSpc>
              <a:buFont typeface="Franklin Gothic Medium" pitchFamily="34" charset="0"/>
              <a:buNone/>
            </a:pPr>
            <a:endParaRPr lang="cs-CZ" altLang="cs-CZ" sz="4000" b="1" i="1" dirty="0" smtClean="0">
              <a:latin typeface="Book Antiqua" pitchFamily="18" charset="0"/>
              <a:sym typeface="Wingdings" pitchFamily="2" charset="2"/>
            </a:endParaRPr>
          </a:p>
          <a:p>
            <a:pPr marL="609600" indent="-609600" eaLnBrk="1" hangingPunct="1">
              <a:lnSpc>
                <a:spcPct val="90000"/>
              </a:lnSpc>
              <a:buFont typeface="Franklin Gothic Medium" pitchFamily="34" charset="0"/>
              <a:buNone/>
            </a:pPr>
            <a:r>
              <a:rPr lang="cs-CZ" altLang="cs-CZ" sz="4000" b="1" i="1" dirty="0" smtClean="0">
                <a:solidFill>
                  <a:srgbClr val="FF0000"/>
                </a:solidFill>
                <a:latin typeface="Book Antiqua" pitchFamily="18" charset="0"/>
                <a:sym typeface="Wingdings" pitchFamily="2" charset="2"/>
              </a:rPr>
              <a:t>2) </a:t>
            </a:r>
            <a:r>
              <a:rPr lang="cs-CZ" altLang="cs-CZ" sz="4000" b="1" i="1" dirty="0" smtClean="0">
                <a:latin typeface="Book Antiqua" pitchFamily="18" charset="0"/>
                <a:sym typeface="Wingdings" pitchFamily="2" charset="2"/>
              </a:rPr>
              <a:t>Světelná rychlost c vůči jedné IS</a:t>
            </a:r>
            <a:br>
              <a:rPr lang="cs-CZ" altLang="cs-CZ" sz="4000" b="1" i="1" dirty="0" smtClean="0">
                <a:latin typeface="Book Antiqua" pitchFamily="18" charset="0"/>
                <a:sym typeface="Wingdings" pitchFamily="2" charset="2"/>
              </a:rPr>
            </a:br>
            <a:r>
              <a:rPr lang="cs-CZ" altLang="cs-CZ" sz="4000" b="1" dirty="0" smtClean="0">
                <a:latin typeface="Book Antiqua" pitchFamily="18" charset="0"/>
                <a:sym typeface="Symbol" panose="05050102010706020507" pitchFamily="18" charset="2"/>
              </a:rPr>
              <a:t></a:t>
            </a:r>
            <a:r>
              <a:rPr lang="cs-CZ" altLang="cs-CZ" sz="4000" b="1" i="1" dirty="0" smtClean="0">
                <a:latin typeface="Book Antiqua" pitchFamily="18" charset="0"/>
                <a:sym typeface="Symbol" panose="05050102010706020507" pitchFamily="18" charset="2"/>
              </a:rPr>
              <a:t> </a:t>
            </a:r>
            <a:r>
              <a:rPr lang="cs-CZ" altLang="cs-CZ" sz="4000" b="1" i="1" dirty="0">
                <a:latin typeface="Book Antiqua" pitchFamily="18" charset="0"/>
                <a:sym typeface="Wingdings" pitchFamily="2" charset="2"/>
              </a:rPr>
              <a:t>vůči </a:t>
            </a:r>
            <a:r>
              <a:rPr lang="cs-CZ" altLang="cs-CZ" sz="4000" b="1" i="1" dirty="0" smtClean="0">
                <a:latin typeface="Book Antiqua" pitchFamily="18" charset="0"/>
                <a:sym typeface="Wingdings" pitchFamily="2" charset="2"/>
              </a:rPr>
              <a:t>každé IS</a:t>
            </a:r>
          </a:p>
        </p:txBody>
      </p:sp>
      <p:sp>
        <p:nvSpPr>
          <p:cNvPr id="5" name="Zástupný symbol pro zápatí 4"/>
          <p:cNvSpPr txBox="1">
            <a:spLocks noGrp="1"/>
          </p:cNvSpPr>
          <p:nvPr/>
        </p:nvSpPr>
        <p:spPr>
          <a:xfrm>
            <a:off x="3581400" y="76200"/>
            <a:ext cx="2895600" cy="288925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4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13B76456-2262-42B9-85C8-B4578D216ED0}" type="slidenum">
              <a:rPr lang="cs-CZ" sz="1200">
                <a:solidFill>
                  <a:schemeClr val="accent1">
                    <a:shade val="75000"/>
                  </a:schemeClr>
                </a:solidFill>
                <a:cs typeface="+mn-cs"/>
              </a:rPr>
              <a:pPr algn="r">
                <a:defRPr/>
              </a:pPr>
              <a:t>3</a:t>
            </a:fld>
            <a:endParaRPr lang="cs-CZ" sz="1200">
              <a:solidFill>
                <a:schemeClr val="accent1">
                  <a:shade val="75000"/>
                </a:schemeClr>
              </a:solidFill>
              <a:cs typeface="+mn-cs"/>
            </a:endParaRP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1476375" y="476250"/>
            <a:ext cx="6337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4000" b="1" i="1">
                <a:solidFill>
                  <a:schemeClr val="tx1"/>
                </a:solidFill>
                <a:latin typeface="Book Antiqua" pitchFamily="18" charset="0"/>
              </a:rPr>
              <a:t>Dva pilíře STR:</a:t>
            </a:r>
            <a:endParaRPr lang="en-US" altLang="cs-CZ" sz="4000" i="1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2021-12-20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</p:spTree>
    <p:extLst>
      <p:ext uri="{BB962C8B-B14F-4D97-AF65-F5344CB8AC3E}">
        <p14:creationId xmlns:p14="http://schemas.microsoft.com/office/powerpoint/2010/main" val="490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Vše bude jen na přímé dráze, nic mimo ni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Finta: </a:t>
            </a:r>
            <a:r>
              <a:rPr lang="cs-CZ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synchronizované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kamery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podél trasy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V pravidelných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okamžicích: 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fotka</a:t>
            </a:r>
            <a:endParaRPr lang="cs-CZ" b="1" i="1" dirty="0">
              <a:solidFill>
                <a:srgbClr val="00B050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Fotky z téhož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okamžiku: 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pás</a:t>
            </a:r>
            <a:endParaRPr lang="cs-CZ" b="1" i="1" dirty="0">
              <a:solidFill>
                <a:srgbClr val="00B050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Pásy vytvoří </a:t>
            </a:r>
            <a:r>
              <a:rPr lang="cs-CZ" b="1" i="1" dirty="0" smtClean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archiv </a:t>
            </a:r>
            <a:endParaRPr lang="cs-CZ" b="1" i="1" dirty="0">
              <a:solidFill>
                <a:srgbClr val="00B050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b="1" i="1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Současnost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podél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pásu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b="1" i="1" dirty="0" err="1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podél vhodné </a:t>
            </a:r>
            <a:r>
              <a:rPr lang="cs-CZ" dirty="0">
                <a:solidFill>
                  <a:srgbClr val="00B050"/>
                </a:solidFill>
                <a:latin typeface="Book Antiqua" pitchFamily="18" charset="0"/>
                <a:sym typeface="Wingdings" panose="05000000000000000000" pitchFamily="2" charset="2"/>
              </a:rPr>
              <a:t>přímky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b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			(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pro mne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kolmé k pásu)</a:t>
            </a:r>
            <a:b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			(</a:t>
            </a:r>
            <a:r>
              <a:rPr lang="cs-CZ" dirty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pro přítele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šikmé k pásu)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35365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„Archiv fotek“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2021-12-20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4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02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orieRelativity24_04_2017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1150" y="1524000"/>
            <a:ext cx="8677275" cy="4881563"/>
          </a:xfrm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35365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„Archiv fotek“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2021-12-20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5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460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7133" y="1299874"/>
            <a:ext cx="8677707" cy="2226428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Na každé fotce: </a:t>
            </a:r>
            <a:r>
              <a:rPr lang="cs-CZ" sz="1800" dirty="0">
                <a:solidFill>
                  <a:srgbClr val="0070C0"/>
                </a:solidFill>
                <a:sym typeface="Wingdings" panose="05000000000000000000" pitchFamily="2" charset="2"/>
              </a:rPr>
              <a:t>Já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cs-CZ" sz="1800" dirty="0">
                <a:solidFill>
                  <a:srgbClr val="FF0000"/>
                </a:solidFill>
                <a:sym typeface="Wingdings" panose="05000000000000000000" pitchFamily="2" charset="2"/>
              </a:rPr>
              <a:t>P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řítel, </a:t>
            </a:r>
            <a:r>
              <a:rPr lang="cs-CZ" sz="1800" dirty="0">
                <a:solidFill>
                  <a:srgbClr val="00B050"/>
                </a:solidFill>
                <a:sym typeface="Wingdings" panose="05000000000000000000" pitchFamily="2" charset="2"/>
              </a:rPr>
              <a:t>M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otorka, </a:t>
            </a:r>
            <a:r>
              <a:rPr lang="cs-CZ" sz="1800" dirty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V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laštovka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bod Q: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Fotky ukládáme postupně podle času do krabice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rgbClr val="00B050"/>
                </a:solidFill>
                <a:sym typeface="Wingdings" panose="05000000000000000000" pitchFamily="2" charset="2"/>
              </a:rPr>
              <a:t>Svě</a:t>
            </a:r>
            <a:r>
              <a:rPr lang="cs-CZ" sz="1800" dirty="0">
                <a:solidFill>
                  <a:srgbClr val="FF3300"/>
                </a:solidFill>
                <a:sym typeface="Wingdings" panose="05000000000000000000" pitchFamily="2" charset="2"/>
              </a:rPr>
              <a:t>to</a:t>
            </a:r>
            <a:r>
              <a:rPr lang="cs-CZ" sz="1800" dirty="0">
                <a:solidFill>
                  <a:srgbClr val="0070C0"/>
                </a:solidFill>
                <a:sym typeface="Wingdings" panose="05000000000000000000" pitchFamily="2" charset="2"/>
              </a:rPr>
              <a:t>čá</a:t>
            </a:r>
            <a:r>
              <a:rPr lang="cs-CZ" sz="1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ry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: Každá nese časový údaj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1800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1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; 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na ní je </a:t>
            </a:r>
            <a:r>
              <a:rPr lang="cs-CZ" sz="1800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b="1" baseline="30000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‘</a:t>
            </a:r>
            <a:r>
              <a:rPr lang="cs-CZ" sz="1800" b="1" baseline="30000" dirty="0">
                <a:solidFill>
                  <a:srgbClr val="FF0000"/>
                </a:solidFill>
                <a:latin typeface="Book Antiqua" pitchFamily="18" charset="0"/>
                <a:sym typeface="Wingdings" panose="05000000000000000000" pitchFamily="2" charset="2"/>
              </a:rPr>
              <a:t>‘</a:t>
            </a:r>
            <a:r>
              <a:rPr lang="cs-CZ" sz="1800" b="1" baseline="300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‘</a:t>
            </a:r>
            <a:r>
              <a:rPr lang="cs-CZ" sz="1800" b="1" baseline="30000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‘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= 0 (od ní se měří </a:t>
            </a:r>
            <a:r>
              <a:rPr lang="cs-CZ" sz="18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kde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od </a:t>
            </a:r>
            <a:r>
              <a:rPr lang="cs-CZ" sz="18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zde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vodorovná šipka (</a:t>
            </a:r>
            <a:r>
              <a:rPr lang="cs-CZ" sz="18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teď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) určí čas </a:t>
            </a:r>
            <a:r>
              <a:rPr lang="cs-CZ" sz="1800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1800" b="1" baseline="-250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0</a:t>
            </a:r>
            <a:r>
              <a:rPr lang="cs-CZ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(</a:t>
            </a:r>
            <a:r>
              <a:rPr lang="cs-CZ" sz="18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kdy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); její délka = poloha </a:t>
            </a:r>
            <a:r>
              <a:rPr lang="cs-CZ" sz="1800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x 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cs-CZ" sz="18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kde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setkání </a:t>
            </a:r>
            <a:r>
              <a:rPr lang="cs-CZ" sz="1800" dirty="0">
                <a:solidFill>
                  <a:srgbClr val="00B050"/>
                </a:solidFill>
                <a:sym typeface="Wingdings" panose="05000000000000000000" pitchFamily="2" charset="2"/>
              </a:rPr>
              <a:t>M</a:t>
            </a:r>
            <a:r>
              <a:rPr lang="cs-CZ" sz="1800" dirty="0">
                <a:solidFill>
                  <a:srgbClr val="FF3300"/>
                </a:solidFill>
                <a:sym typeface="Wingdings" panose="05000000000000000000" pitchFamily="2" charset="2"/>
              </a:rPr>
              <a:t>P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: </a:t>
            </a:r>
            <a:r>
              <a:rPr lang="cs-CZ" sz="1800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 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= 5,4 s;   </a:t>
            </a:r>
            <a:r>
              <a:rPr lang="cs-CZ" sz="1800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 = 8,1; </a:t>
            </a:r>
            <a:r>
              <a:rPr lang="cs-CZ" sz="1800" i="1" dirty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‘ = 0;    </a:t>
            </a:r>
            <a:r>
              <a:rPr lang="cs-CZ" sz="1800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x‘</a:t>
            </a:r>
            <a:r>
              <a:rPr lang="cs-CZ" sz="1800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‘ = 0;  </a:t>
            </a:r>
            <a:r>
              <a:rPr lang="cs-CZ" sz="1800" i="1" dirty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  <a:sym typeface="Wingdings" panose="05000000000000000000" pitchFamily="2" charset="2"/>
              </a:rPr>
              <a:t>‘‘‘ = 10,7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setkání </a:t>
            </a:r>
            <a:r>
              <a:rPr lang="cs-CZ" sz="1800" dirty="0">
                <a:solidFill>
                  <a:srgbClr val="00B050"/>
                </a:solidFill>
                <a:sym typeface="Wingdings" panose="05000000000000000000" pitchFamily="2" charset="2"/>
              </a:rPr>
              <a:t>M</a:t>
            </a:r>
            <a:r>
              <a:rPr lang="cs-CZ" sz="1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V</a:t>
            </a:r>
            <a:r>
              <a:rPr lang="cs-CZ" sz="1800" dirty="0">
                <a:solidFill>
                  <a:schemeClr val="tx1"/>
                </a:solidFill>
                <a:sym typeface="Wingdings" panose="05000000000000000000" pitchFamily="2" charset="2"/>
              </a:rPr>
              <a:t>: </a:t>
            </a:r>
            <a:r>
              <a:rPr lang="cs-CZ" sz="1800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sz="1800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= 3,3 s;  </a:t>
            </a:r>
            <a:r>
              <a:rPr lang="cs-CZ" sz="1800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 = 1,2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;  </a:t>
            </a:r>
            <a:r>
              <a:rPr lang="cs-CZ" sz="1800" i="1" dirty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>
                <a:solidFill>
                  <a:srgbClr val="FF3300"/>
                </a:solidFill>
                <a:latin typeface="Book Antiqua" pitchFamily="18" charset="0"/>
                <a:sym typeface="Wingdings" panose="05000000000000000000" pitchFamily="2" charset="2"/>
              </a:rPr>
              <a:t>‘ = –2;</a:t>
            </a: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 </a:t>
            </a:r>
            <a:r>
              <a:rPr lang="cs-CZ" sz="1800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x‘</a:t>
            </a:r>
            <a:r>
              <a:rPr lang="cs-CZ" sz="1800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‘ = 0;  </a:t>
            </a:r>
            <a:r>
              <a:rPr lang="cs-CZ" sz="1800" i="1" dirty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sz="1800" dirty="0">
                <a:solidFill>
                  <a:schemeClr val="accent1">
                    <a:lumMod val="75000"/>
                  </a:schemeClr>
                </a:solidFill>
                <a:latin typeface="Book Antiqua" pitchFamily="18" charset="0"/>
                <a:sym typeface="Wingdings" panose="05000000000000000000" pitchFamily="2" charset="2"/>
              </a:rPr>
              <a:t>‘‘‘ = 0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sz="1800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endParaRPr lang="cs-CZ" sz="1800" dirty="0">
              <a:solidFill>
                <a:srgbClr val="0070C0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49487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„Archiv fotek“ shora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2021-12-20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6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  <p:cxnSp>
        <p:nvCxnSpPr>
          <p:cNvPr id="31" name="Přímá spojnice se šipkou 30"/>
          <p:cNvCxnSpPr/>
          <p:nvPr/>
        </p:nvCxnSpPr>
        <p:spPr>
          <a:xfrm flipV="1">
            <a:off x="4497705" y="4030359"/>
            <a:ext cx="45085" cy="228219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 flipV="1">
            <a:off x="2502535" y="4017137"/>
            <a:ext cx="4629150" cy="22606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/>
          <p:cNvCxnSpPr/>
          <p:nvPr/>
        </p:nvCxnSpPr>
        <p:spPr>
          <a:xfrm flipV="1">
            <a:off x="2056329" y="3982326"/>
            <a:ext cx="5452020" cy="1851426"/>
          </a:xfrm>
          <a:prstGeom prst="straightConnector1">
            <a:avLst/>
          </a:prstGeom>
          <a:ln w="12700">
            <a:solidFill>
              <a:srgbClr val="09FF0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2049145" y="5867506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169795" y="5275261"/>
            <a:ext cx="52451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Přímá spojnice 40"/>
          <p:cNvCxnSpPr/>
          <p:nvPr/>
        </p:nvCxnSpPr>
        <p:spPr>
          <a:xfrm flipV="1">
            <a:off x="1942465" y="4421878"/>
            <a:ext cx="52324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 flipV="1">
            <a:off x="2134235" y="4719943"/>
            <a:ext cx="528320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 flipV="1">
            <a:off x="1910715" y="4139255"/>
            <a:ext cx="526415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se šipkou 48"/>
          <p:cNvCxnSpPr/>
          <p:nvPr/>
        </p:nvCxnSpPr>
        <p:spPr>
          <a:xfrm flipH="1" flipV="1">
            <a:off x="3442447" y="4050015"/>
            <a:ext cx="3847037" cy="2422953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ál 49"/>
          <p:cNvSpPr/>
          <p:nvPr/>
        </p:nvSpPr>
        <p:spPr>
          <a:xfrm>
            <a:off x="4773370" y="4879399"/>
            <a:ext cx="50800" cy="54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cxnSp>
        <p:nvCxnSpPr>
          <p:cNvPr id="51" name="Přímá spojnice 50"/>
          <p:cNvCxnSpPr/>
          <p:nvPr/>
        </p:nvCxnSpPr>
        <p:spPr>
          <a:xfrm flipH="1">
            <a:off x="4785783" y="4904304"/>
            <a:ext cx="518055" cy="1765"/>
          </a:xfrm>
          <a:prstGeom prst="line">
            <a:avLst/>
          </a:prstGeom>
          <a:ln>
            <a:solidFill>
              <a:srgbClr val="FF0000"/>
            </a:solidFill>
            <a:prstDash val="dashDot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2" name="Přímá spojnice se šipkou 51"/>
          <p:cNvCxnSpPr/>
          <p:nvPr/>
        </p:nvCxnSpPr>
        <p:spPr>
          <a:xfrm flipV="1">
            <a:off x="4524375" y="4904304"/>
            <a:ext cx="270510" cy="3810"/>
          </a:xfrm>
          <a:prstGeom prst="straightConnector1">
            <a:avLst/>
          </a:prstGeom>
          <a:ln>
            <a:solidFill>
              <a:srgbClr val="0070C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se šipkou 52"/>
          <p:cNvCxnSpPr/>
          <p:nvPr/>
        </p:nvCxnSpPr>
        <p:spPr>
          <a:xfrm flipH="1" flipV="1">
            <a:off x="6513610" y="4343998"/>
            <a:ext cx="33166" cy="1526358"/>
          </a:xfrm>
          <a:prstGeom prst="straightConnector1">
            <a:avLst/>
          </a:prstGeom>
          <a:ln w="3175">
            <a:solidFill>
              <a:srgbClr val="0070C0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se šipkou 53"/>
          <p:cNvCxnSpPr/>
          <p:nvPr/>
        </p:nvCxnSpPr>
        <p:spPr>
          <a:xfrm flipH="1" flipV="1">
            <a:off x="4527174" y="4306967"/>
            <a:ext cx="1981630" cy="10802"/>
          </a:xfrm>
          <a:prstGeom prst="straightConnector1">
            <a:avLst/>
          </a:prstGeom>
          <a:ln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5" name="Přímá spojnice se šipkou 54"/>
          <p:cNvCxnSpPr>
            <a:stCxn id="50" idx="4"/>
          </p:cNvCxnSpPr>
          <p:nvPr/>
        </p:nvCxnSpPr>
        <p:spPr>
          <a:xfrm flipH="1">
            <a:off x="4786538" y="4934009"/>
            <a:ext cx="12232" cy="935902"/>
          </a:xfrm>
          <a:prstGeom prst="straightConnector1">
            <a:avLst/>
          </a:prstGeom>
          <a:ln w="3175">
            <a:solidFill>
              <a:schemeClr val="tx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 flipV="1">
            <a:off x="2068513" y="5580122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 flipV="1">
            <a:off x="2049145" y="4984045"/>
            <a:ext cx="5270500" cy="254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ál 5"/>
          <p:cNvSpPr/>
          <p:nvPr/>
        </p:nvSpPr>
        <p:spPr>
          <a:xfrm>
            <a:off x="6305148" y="5841379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vál 57"/>
          <p:cNvSpPr/>
          <p:nvPr/>
        </p:nvSpPr>
        <p:spPr>
          <a:xfrm>
            <a:off x="4478670" y="5834655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vál 58"/>
          <p:cNvSpPr/>
          <p:nvPr/>
        </p:nvSpPr>
        <p:spPr>
          <a:xfrm>
            <a:off x="3317808" y="5838244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2012716" y="5826458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vál 60"/>
          <p:cNvSpPr/>
          <p:nvPr/>
        </p:nvSpPr>
        <p:spPr>
          <a:xfrm>
            <a:off x="4484345" y="5553236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vál 61"/>
          <p:cNvSpPr/>
          <p:nvPr/>
        </p:nvSpPr>
        <p:spPr>
          <a:xfrm>
            <a:off x="3909907" y="5554383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vál 62"/>
          <p:cNvSpPr/>
          <p:nvPr/>
        </p:nvSpPr>
        <p:spPr>
          <a:xfrm>
            <a:off x="2828524" y="5542068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4" name="Ovál 63"/>
          <p:cNvSpPr/>
          <p:nvPr/>
        </p:nvSpPr>
        <p:spPr>
          <a:xfrm>
            <a:off x="5858183" y="5550197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Ovál 64"/>
          <p:cNvSpPr/>
          <p:nvPr/>
        </p:nvSpPr>
        <p:spPr>
          <a:xfrm>
            <a:off x="4491779" y="5254057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Ovál 67"/>
          <p:cNvSpPr/>
          <p:nvPr/>
        </p:nvSpPr>
        <p:spPr>
          <a:xfrm>
            <a:off x="4473997" y="5255616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Ovál 68"/>
          <p:cNvSpPr/>
          <p:nvPr/>
        </p:nvSpPr>
        <p:spPr>
          <a:xfrm>
            <a:off x="3650595" y="5256030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Ovál 69"/>
          <p:cNvSpPr/>
          <p:nvPr/>
        </p:nvSpPr>
        <p:spPr>
          <a:xfrm>
            <a:off x="5366015" y="5250701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Ovál 70"/>
          <p:cNvSpPr/>
          <p:nvPr/>
        </p:nvSpPr>
        <p:spPr>
          <a:xfrm>
            <a:off x="4498196" y="4966694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Ovál 71"/>
          <p:cNvSpPr/>
          <p:nvPr/>
        </p:nvSpPr>
        <p:spPr>
          <a:xfrm>
            <a:off x="5109138" y="4969561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3" name="Ovál 72"/>
          <p:cNvSpPr/>
          <p:nvPr/>
        </p:nvSpPr>
        <p:spPr>
          <a:xfrm>
            <a:off x="4469219" y="4962463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4" name="Ovál 73"/>
          <p:cNvSpPr/>
          <p:nvPr/>
        </p:nvSpPr>
        <p:spPr>
          <a:xfrm>
            <a:off x="4920271" y="4966694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5" name="Ovál 74"/>
          <p:cNvSpPr/>
          <p:nvPr/>
        </p:nvSpPr>
        <p:spPr>
          <a:xfrm>
            <a:off x="4495398" y="4699739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6" name="Ovál 75"/>
          <p:cNvSpPr/>
          <p:nvPr/>
        </p:nvSpPr>
        <p:spPr>
          <a:xfrm>
            <a:off x="5284554" y="4698024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Ovál 76"/>
          <p:cNvSpPr/>
          <p:nvPr/>
        </p:nvSpPr>
        <p:spPr>
          <a:xfrm>
            <a:off x="5650547" y="4698024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8" name="Ovál 77"/>
          <p:cNvSpPr/>
          <p:nvPr/>
        </p:nvSpPr>
        <p:spPr>
          <a:xfrm>
            <a:off x="4474661" y="4695140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9" name="Ovál 78"/>
          <p:cNvSpPr/>
          <p:nvPr/>
        </p:nvSpPr>
        <p:spPr>
          <a:xfrm>
            <a:off x="4505987" y="4413101"/>
            <a:ext cx="57540" cy="5082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0" name="Ovál 79"/>
          <p:cNvSpPr/>
          <p:nvPr/>
        </p:nvSpPr>
        <p:spPr>
          <a:xfrm>
            <a:off x="4002594" y="4403357"/>
            <a:ext cx="57540" cy="508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1" name="Ovál 80"/>
          <p:cNvSpPr/>
          <p:nvPr/>
        </p:nvSpPr>
        <p:spPr>
          <a:xfrm>
            <a:off x="6177979" y="4395091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2" name="Ovál 81"/>
          <p:cNvSpPr/>
          <p:nvPr/>
        </p:nvSpPr>
        <p:spPr>
          <a:xfrm>
            <a:off x="6290850" y="4395091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3" name="Ovál 82"/>
          <p:cNvSpPr/>
          <p:nvPr/>
        </p:nvSpPr>
        <p:spPr>
          <a:xfrm>
            <a:off x="4519886" y="4124509"/>
            <a:ext cx="57540" cy="5082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4" name="Ovál 83"/>
          <p:cNvSpPr/>
          <p:nvPr/>
        </p:nvSpPr>
        <p:spPr>
          <a:xfrm>
            <a:off x="3567398" y="4124509"/>
            <a:ext cx="57540" cy="508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5" name="Ovál 84"/>
          <p:cNvSpPr/>
          <p:nvPr/>
        </p:nvSpPr>
        <p:spPr>
          <a:xfrm>
            <a:off x="7040124" y="4105802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Ovál 85"/>
          <p:cNvSpPr/>
          <p:nvPr/>
        </p:nvSpPr>
        <p:spPr>
          <a:xfrm>
            <a:off x="6844777" y="4111857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1808389" y="5441129"/>
            <a:ext cx="5560878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</a:p>
        </p:txBody>
      </p:sp>
      <p:sp>
        <p:nvSpPr>
          <p:cNvPr id="87" name="TextovéPole 86"/>
          <p:cNvSpPr txBox="1"/>
          <p:nvPr/>
        </p:nvSpPr>
        <p:spPr>
          <a:xfrm>
            <a:off x="4071045" y="5687992"/>
            <a:ext cx="5209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b="1" i="1" dirty="0">
                <a:latin typeface="Book Antiqua" panose="02040602050305030304" pitchFamily="18" charset="0"/>
              </a:rPr>
              <a:t>t</a:t>
            </a:r>
            <a:r>
              <a:rPr lang="cs-CZ" sz="900" b="1" i="1" dirty="0"/>
              <a:t> </a:t>
            </a:r>
            <a:r>
              <a:rPr lang="cs-CZ" sz="900" dirty="0"/>
              <a:t>= 0 s</a:t>
            </a:r>
          </a:p>
        </p:txBody>
      </p:sp>
      <p:sp>
        <p:nvSpPr>
          <p:cNvPr id="88" name="TextovéPole 87"/>
          <p:cNvSpPr txBox="1"/>
          <p:nvPr/>
        </p:nvSpPr>
        <p:spPr>
          <a:xfrm>
            <a:off x="4226227" y="5397773"/>
            <a:ext cx="344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1 s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4226227" y="5102198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2 s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4224827" y="4810116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3 s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4226227" y="4545681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4 s</a:t>
            </a:r>
          </a:p>
        </p:txBody>
      </p:sp>
      <p:sp>
        <p:nvSpPr>
          <p:cNvPr id="92" name="TextovéPole 91"/>
          <p:cNvSpPr txBox="1"/>
          <p:nvPr/>
        </p:nvSpPr>
        <p:spPr>
          <a:xfrm>
            <a:off x="4226227" y="4239966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5 s</a:t>
            </a:r>
          </a:p>
        </p:txBody>
      </p:sp>
      <p:sp>
        <p:nvSpPr>
          <p:cNvPr id="93" name="TextovéPole 92"/>
          <p:cNvSpPr txBox="1"/>
          <p:nvPr/>
        </p:nvSpPr>
        <p:spPr>
          <a:xfrm>
            <a:off x="4226227" y="3969194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6 s</a:t>
            </a:r>
          </a:p>
        </p:txBody>
      </p:sp>
      <p:sp>
        <p:nvSpPr>
          <p:cNvPr id="113" name="Ovál 112"/>
          <p:cNvSpPr/>
          <p:nvPr/>
        </p:nvSpPr>
        <p:spPr>
          <a:xfrm>
            <a:off x="6482780" y="4293013"/>
            <a:ext cx="50800" cy="54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14" name="TextovéPole 113"/>
          <p:cNvSpPr txBox="1"/>
          <p:nvPr/>
        </p:nvSpPr>
        <p:spPr>
          <a:xfrm>
            <a:off x="1855948" y="5144636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</a:t>
            </a:r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</a:p>
        </p:txBody>
      </p:sp>
      <p:sp>
        <p:nvSpPr>
          <p:cNvPr id="115" name="TextovéPole 114"/>
          <p:cNvSpPr txBox="1"/>
          <p:nvPr/>
        </p:nvSpPr>
        <p:spPr>
          <a:xfrm>
            <a:off x="1792616" y="4917774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</a:t>
            </a:r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</a:p>
        </p:txBody>
      </p:sp>
      <p:sp>
        <p:nvSpPr>
          <p:cNvPr id="116" name="TextovéPole 115"/>
          <p:cNvSpPr txBox="1"/>
          <p:nvPr/>
        </p:nvSpPr>
        <p:spPr>
          <a:xfrm>
            <a:off x="1799053" y="4642318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</a:t>
            </a:r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cs-CZ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" name="TextovéPole 116"/>
          <p:cNvSpPr txBox="1"/>
          <p:nvPr/>
        </p:nvSpPr>
        <p:spPr>
          <a:xfrm>
            <a:off x="1887419" y="4380511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     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cs-CZ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8" name="TextovéPole 117"/>
          <p:cNvSpPr txBox="1"/>
          <p:nvPr/>
        </p:nvSpPr>
        <p:spPr>
          <a:xfrm>
            <a:off x="1937345" y="4031416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       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     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endParaRPr lang="cs-CZ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9" name="TextovéPole 118"/>
          <p:cNvSpPr txBox="1"/>
          <p:nvPr/>
        </p:nvSpPr>
        <p:spPr>
          <a:xfrm>
            <a:off x="1865848" y="3659751"/>
            <a:ext cx="5532564" cy="367983"/>
          </a:xfrm>
          <a:prstGeom prst="rect">
            <a:avLst/>
          </a:prstGeom>
          <a:blipFill dpi="0" rotWithShape="1">
            <a:blip r:embed="rId5">
              <a:alphaModFix amt="27000"/>
            </a:blip>
            <a:srcRect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              </a:t>
            </a:r>
            <a:r>
              <a:rPr lang="cs-CZ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        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 </a:t>
            </a:r>
            <a:r>
              <a:rPr lang="cs-CZ" b="1" dirty="0">
                <a:solidFill>
                  <a:srgbClr val="0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</p:txBody>
      </p:sp>
      <p:sp>
        <p:nvSpPr>
          <p:cNvPr id="120" name="Obdélníkový bublinový popisek 36"/>
          <p:cNvSpPr>
            <a:spLocks noChangeArrowheads="1"/>
          </p:cNvSpPr>
          <p:nvPr/>
        </p:nvSpPr>
        <p:spPr bwMode="auto">
          <a:xfrm>
            <a:off x="3391549" y="3266141"/>
            <a:ext cx="428625" cy="250825"/>
          </a:xfrm>
          <a:prstGeom prst="wedgeRectCallout">
            <a:avLst>
              <a:gd name="adj1" fmla="val -13560"/>
              <a:gd name="adj2" fmla="val 264273"/>
            </a:avLst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cs-CZ" altLang="cs-CZ" sz="1100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21" name="Obdélníkový bublinový popisek 36"/>
          <p:cNvSpPr>
            <a:spLocks noChangeArrowheads="1"/>
          </p:cNvSpPr>
          <p:nvPr/>
        </p:nvSpPr>
        <p:spPr bwMode="auto">
          <a:xfrm>
            <a:off x="4627172" y="3179040"/>
            <a:ext cx="428625" cy="250825"/>
          </a:xfrm>
          <a:prstGeom prst="wedgeRectCallout">
            <a:avLst>
              <a:gd name="adj1" fmla="val -57429"/>
              <a:gd name="adj2" fmla="val 258990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Obdélníkový bublinový popisek 36"/>
          <p:cNvSpPr>
            <a:spLocks noChangeArrowheads="1"/>
          </p:cNvSpPr>
          <p:nvPr/>
        </p:nvSpPr>
        <p:spPr bwMode="auto">
          <a:xfrm>
            <a:off x="6813585" y="3282167"/>
            <a:ext cx="428625" cy="250825"/>
          </a:xfrm>
          <a:prstGeom prst="wedgeRectCallout">
            <a:avLst>
              <a:gd name="adj1" fmla="val -98"/>
              <a:gd name="adj2" fmla="val 242339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3" name="Obdélníkový bublinový popisek 36"/>
          <p:cNvSpPr>
            <a:spLocks noChangeArrowheads="1"/>
          </p:cNvSpPr>
          <p:nvPr/>
        </p:nvSpPr>
        <p:spPr bwMode="auto">
          <a:xfrm>
            <a:off x="7351395" y="3282516"/>
            <a:ext cx="428625" cy="250825"/>
          </a:xfrm>
          <a:prstGeom prst="wedgeRectCallout">
            <a:avLst>
              <a:gd name="adj1" fmla="val -28190"/>
              <a:gd name="adj2" fmla="val 205647"/>
            </a:avLst>
          </a:prstGeom>
          <a:noFill/>
          <a:ln w="12700">
            <a:solidFill>
              <a:srgbClr val="09FF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solidFill>
                    <a:srgbClr val="09FF0F"/>
                  </a:solidFill>
                </a:ln>
                <a:solidFill>
                  <a:srgbClr val="09FF0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endParaRPr kumimoji="0" lang="cs-CZ" altLang="cs-CZ" sz="1800" b="0" i="0" u="none" strike="noStrike" cap="none" normalizeH="0" baseline="0" dirty="0">
              <a:ln>
                <a:solidFill>
                  <a:srgbClr val="09FF0F"/>
                </a:solidFill>
              </a:ln>
              <a:solidFill>
                <a:srgbClr val="09FF0F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Přímá spojnice 8"/>
          <p:cNvCxnSpPr/>
          <p:nvPr/>
        </p:nvCxnSpPr>
        <p:spPr>
          <a:xfrm flipV="1">
            <a:off x="3841750" y="4305300"/>
            <a:ext cx="698500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533160" y="5903547"/>
            <a:ext cx="5441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cs-CZ" sz="800" b="1" i="1" dirty="0">
                <a:solidFill>
                  <a:srgbClr val="0070C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 10  11  12  13  14</a:t>
            </a:r>
            <a:r>
              <a:rPr lang="en-US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cs-CZ" sz="800" b="1" i="1" dirty="0">
                <a:solidFill>
                  <a:srgbClr val="C0000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 </a:t>
            </a:r>
          </a:p>
          <a:p>
            <a:r>
              <a:rPr lang="cs-CZ" sz="800" b="1" dirty="0">
                <a:solidFill>
                  <a:srgbClr val="09F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0   1   2   3   4   5   6   7   8   9  10  11  12  13  14  </a:t>
            </a:r>
            <a:r>
              <a:rPr lang="en-US" sz="800" b="1" dirty="0">
                <a:solidFill>
                  <a:srgbClr val="09F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15  16  17  18  19    </a:t>
            </a:r>
            <a:r>
              <a:rPr lang="cs-CZ" sz="800" b="1" i="1" dirty="0">
                <a:solidFill>
                  <a:srgbClr val="09FF0F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x‘‘</a:t>
            </a:r>
            <a:endParaRPr lang="en-US" sz="800" b="1" i="1" dirty="0">
              <a:solidFill>
                <a:srgbClr val="09FF0F"/>
              </a:solidFill>
              <a:latin typeface="Book Antiqua" panose="02040602050305030304" pitchFamily="18" charset="0"/>
              <a:cs typeface="Courier New" panose="02070309020205020404" pitchFamily="49" charset="0"/>
            </a:endParaRPr>
          </a:p>
          <a:p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8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-17 -16 -15 -14 -13 -12 -11 </a:t>
            </a:r>
            <a:r>
              <a:rPr lang="cs-CZ" sz="8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chemeClr val="accent6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</a:t>
            </a:r>
            <a:r>
              <a:rPr lang="cs-CZ" sz="800" b="1" i="1" dirty="0">
                <a:solidFill>
                  <a:schemeClr val="accent6">
                    <a:lumMod val="75000"/>
                  </a:schemeClr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x‘‘‘</a:t>
            </a:r>
            <a:endParaRPr lang="cs-CZ" sz="800" b="1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  <a:cs typeface="Courier New" panose="02070309020205020404" pitchFamily="49" charset="0"/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 flipH="1">
            <a:off x="7218222" y="1586345"/>
            <a:ext cx="124691" cy="228600"/>
          </a:xfrm>
          <a:prstGeom prst="straightConnector1">
            <a:avLst/>
          </a:prstGeom>
          <a:ln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H="1">
            <a:off x="7529946" y="1607127"/>
            <a:ext cx="221672" cy="242455"/>
          </a:xfrm>
          <a:prstGeom prst="straightConnector1">
            <a:avLst/>
          </a:prstGeom>
          <a:ln>
            <a:solidFill>
              <a:srgbClr val="09FF0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>
            <a:off x="6774873" y="1551709"/>
            <a:ext cx="159328" cy="2286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ovéPole 124"/>
          <p:cNvSpPr txBox="1"/>
          <p:nvPr/>
        </p:nvSpPr>
        <p:spPr>
          <a:xfrm>
            <a:off x="505221" y="5393140"/>
            <a:ext cx="6127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 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cs-CZ" sz="800" b="1" i="1" dirty="0">
                <a:solidFill>
                  <a:srgbClr val="0070C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-7  -6  -5  -4  -3  -2  -1   0   1   2   3   4   5   6   7   8   9  10  11   </a:t>
            </a:r>
            <a:r>
              <a:rPr lang="en-US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cs-CZ" sz="800" b="1" i="1" dirty="0">
                <a:solidFill>
                  <a:srgbClr val="C0000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 </a:t>
            </a:r>
          </a:p>
        </p:txBody>
      </p:sp>
      <p:sp>
        <p:nvSpPr>
          <p:cNvPr id="127" name="TextovéPole 126"/>
          <p:cNvSpPr txBox="1"/>
          <p:nvPr/>
        </p:nvSpPr>
        <p:spPr>
          <a:xfrm>
            <a:off x="497038" y="4921065"/>
            <a:ext cx="6090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 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cs-CZ" sz="800" b="1" i="1" dirty="0">
                <a:solidFill>
                  <a:srgbClr val="0070C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-10 -9  -8  -7  -6  -5  -4  -3  -2  -1   0   1   2   3   4   5   6   7   8   9   </a:t>
            </a:r>
            <a:r>
              <a:rPr lang="en-US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cs-CZ" sz="800" b="1" i="1" dirty="0">
                <a:solidFill>
                  <a:srgbClr val="C0000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 </a:t>
            </a:r>
            <a:r>
              <a:rPr lang="cs-CZ" sz="800" b="1" dirty="0">
                <a:solidFill>
                  <a:srgbClr val="09FF0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endParaRPr lang="cs-CZ" sz="800" b="1" dirty="0">
              <a:solidFill>
                <a:schemeClr val="accent6">
                  <a:lumMod val="75000"/>
                </a:schemeClr>
              </a:solidFill>
              <a:latin typeface="Book Antiqua" panose="02040602050305030304" pitchFamily="18" charset="0"/>
              <a:cs typeface="Courier New" panose="02070309020205020404" pitchFamily="49" charset="0"/>
            </a:endParaRPr>
          </a:p>
        </p:txBody>
      </p:sp>
      <p:sp>
        <p:nvSpPr>
          <p:cNvPr id="128" name="TextovéPole 127"/>
          <p:cNvSpPr txBox="1"/>
          <p:nvPr/>
        </p:nvSpPr>
        <p:spPr>
          <a:xfrm>
            <a:off x="406132" y="2764711"/>
            <a:ext cx="6127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 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800" b="1" i="1" dirty="0">
                <a:solidFill>
                  <a:srgbClr val="0070C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-12 -11 -10 -</a:t>
            </a:r>
            <a:r>
              <a:rPr lang="cs-CZ" sz="8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lang="cs-CZ" sz="800" b="1" cap="all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800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-8  -7  -6  -5  -4  -3  -2  -1   0   1   2   3   4   5   6   7   8 </a:t>
            </a:r>
            <a:r>
              <a:rPr lang="cs-CZ" sz="800" b="1" i="1" dirty="0">
                <a:solidFill>
                  <a:srgbClr val="C0000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 </a:t>
            </a:r>
          </a:p>
        </p:txBody>
      </p:sp>
      <p:sp>
        <p:nvSpPr>
          <p:cNvPr id="129" name="TextovéPole 128"/>
          <p:cNvSpPr txBox="1"/>
          <p:nvPr/>
        </p:nvSpPr>
        <p:spPr>
          <a:xfrm>
            <a:off x="457582" y="4029315"/>
            <a:ext cx="6127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 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800" b="1" i="1" dirty="0">
                <a:solidFill>
                  <a:srgbClr val="0070C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-15 -14 -13 -12 -11 -10 -9  -8  -7  -6  -5  -4  -3  -2  -1   0   1   2   3   4   5   6   7   8 </a:t>
            </a:r>
            <a:r>
              <a:rPr lang="cs-CZ" sz="800" b="1" i="1" dirty="0">
                <a:solidFill>
                  <a:srgbClr val="C0000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 </a:t>
            </a:r>
          </a:p>
        </p:txBody>
      </p:sp>
      <p:sp>
        <p:nvSpPr>
          <p:cNvPr id="2" name="Ovál 1"/>
          <p:cNvSpPr/>
          <p:nvPr/>
        </p:nvSpPr>
        <p:spPr>
          <a:xfrm>
            <a:off x="5020917" y="5791841"/>
            <a:ext cx="45719" cy="5133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4308909" y="5714198"/>
            <a:ext cx="194110" cy="171651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Ovál 93"/>
          <p:cNvSpPr/>
          <p:nvPr/>
        </p:nvSpPr>
        <p:spPr>
          <a:xfrm>
            <a:off x="4970262" y="5890453"/>
            <a:ext cx="115504" cy="12192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5" name="Ovál 94"/>
          <p:cNvSpPr/>
          <p:nvPr/>
        </p:nvSpPr>
        <p:spPr>
          <a:xfrm>
            <a:off x="4289884" y="5688734"/>
            <a:ext cx="229403" cy="21175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6" name="Ovál 95"/>
          <p:cNvSpPr/>
          <p:nvPr/>
        </p:nvSpPr>
        <p:spPr>
          <a:xfrm>
            <a:off x="4971970" y="6009373"/>
            <a:ext cx="115504" cy="12192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884350" y="1584101"/>
            <a:ext cx="166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T 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= 0 s;</a:t>
            </a:r>
            <a:r>
              <a:rPr lang="cs-CZ" dirty="0">
                <a:latin typeface="Book Antiqua" pitchFamily="18" charset="0"/>
                <a:sym typeface="Wingdings" panose="05000000000000000000" pitchFamily="2" charset="2"/>
              </a:rPr>
              <a:t>   </a:t>
            </a:r>
            <a:r>
              <a:rPr lang="cs-CZ" i="1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 = 2;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275268" y="1584100"/>
            <a:ext cx="1747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i="1" dirty="0" smtClean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T </a:t>
            </a:r>
            <a:r>
              <a:rPr lang="cs-CZ" dirty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= 0 s;   </a:t>
            </a:r>
            <a:r>
              <a:rPr lang="cs-CZ" i="1" dirty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x</a:t>
            </a:r>
            <a:r>
              <a:rPr lang="cs-CZ" dirty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 = 7 </a:t>
            </a:r>
            <a:endParaRPr lang="cs-CZ" dirty="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859628" y="5574220"/>
            <a:ext cx="291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/>
              <a:t>Q</a:t>
            </a:r>
          </a:p>
        </p:txBody>
      </p:sp>
      <p:sp>
        <p:nvSpPr>
          <p:cNvPr id="97" name="TextovéPole 96"/>
          <p:cNvSpPr txBox="1"/>
          <p:nvPr/>
        </p:nvSpPr>
        <p:spPr>
          <a:xfrm>
            <a:off x="427862" y="3479791"/>
            <a:ext cx="6127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-9  -8  -7  -6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-5  -4  -3  -2  -1   0   1   2   3   4   5   6   7   8   9  10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cs-CZ" sz="800" b="1" i="1" dirty="0">
                <a:solidFill>
                  <a:srgbClr val="0070C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</a:t>
            </a:r>
            <a:r>
              <a:rPr lang="cs-CZ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cs-CZ" sz="8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-17 -16 -15 -14 -13 -12 -11 -10 -9  -8  -7  -6  -5  -4  -3  -2  -1   0   1   2   3   4   </a:t>
            </a:r>
            <a:r>
              <a:rPr lang="cs-CZ" sz="800" b="1" i="1" dirty="0">
                <a:solidFill>
                  <a:srgbClr val="C00000"/>
                </a:solidFill>
                <a:latin typeface="Book Antiqua" panose="02040602050305030304" pitchFamily="18" charset="0"/>
                <a:cs typeface="Courier New" panose="02070309020205020404" pitchFamily="49" charset="0"/>
              </a:rPr>
              <a:t>x‘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218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00"/>
                            </p:stCondLst>
                            <p:childTnLst>
                              <p:par>
                                <p:cTn id="3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86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6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600"/>
                            </p:stCondLst>
                            <p:childTnLst>
                              <p:par>
                                <p:cTn id="13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1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3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7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9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1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100"/>
                            </p:stCondLst>
                            <p:childTnLst>
                              <p:par>
                                <p:cTn id="183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700"/>
                            </p:stCondLst>
                            <p:childTnLst>
                              <p:par>
                                <p:cTn id="186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100"/>
                            </p:stCondLst>
                            <p:childTnLst>
                              <p:par>
                                <p:cTn id="189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500"/>
                            </p:stCondLst>
                            <p:childTnLst>
                              <p:par>
                                <p:cTn id="19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3000"/>
                            </p:stCondLst>
                            <p:childTnLst>
                              <p:par>
                                <p:cTn id="19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1" presetClass="entr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200"/>
                            </p:stCondLst>
                            <p:childTnLst>
                              <p:par>
                                <p:cTn id="208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4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0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200"/>
                            </p:stCondLst>
                            <p:childTnLst>
                              <p:par>
                                <p:cTn id="223" presetID="42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0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3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8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3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3000"/>
                            </p:stCondLst>
                            <p:childTnLst>
                              <p:par>
                                <p:cTn id="259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000"/>
                            </p:stCondLst>
                            <p:childTnLst>
                              <p:par>
                                <p:cTn id="265" presetID="42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42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00"/>
                            </p:stCondLst>
                            <p:childTnLst>
                              <p:par>
                                <p:cTn id="3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2000"/>
                            </p:stCondLst>
                            <p:childTnLst>
                              <p:par>
                                <p:cTn id="3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3000"/>
                            </p:stCondLst>
                            <p:childTnLst>
                              <p:par>
                                <p:cTn id="327" presetID="1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000"/>
                            </p:stCondLst>
                            <p:childTnLst>
                              <p:par>
                                <p:cTn id="348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500"/>
                            </p:stCondLst>
                            <p:childTnLst>
                              <p:par>
                                <p:cTn id="372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/>
      <p:bldP spid="50" grpId="0" animBg="1"/>
      <p:bldP spid="6" grpId="0" animBg="1"/>
      <p:bldP spid="58" grpId="0" animBg="1"/>
      <p:bldP spid="58" grpId="1" animBg="1"/>
      <p:bldP spid="59" grpId="0" animBg="1"/>
      <p:bldP spid="59" grpId="1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12" grpId="0" animBg="1"/>
      <p:bldP spid="12" grpId="1" animBg="1"/>
      <p:bldP spid="113" grpId="0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1" grpId="0" animBg="1"/>
      <p:bldP spid="122" grpId="0" animBg="1"/>
      <p:bldP spid="123" grpId="0" animBg="1"/>
      <p:bldP spid="10" grpId="0"/>
      <p:bldP spid="10" grpId="1"/>
      <p:bldP spid="125" grpId="0"/>
      <p:bldP spid="125" grpId="1"/>
      <p:bldP spid="127" grpId="0"/>
      <p:bldP spid="127" grpId="1"/>
      <p:bldP spid="128" grpId="0"/>
      <p:bldP spid="128" grpId="1"/>
      <p:bldP spid="129" grpId="0"/>
      <p:bldP spid="129" grpId="1"/>
      <p:bldP spid="2" grpId="0" animBg="1"/>
      <p:bldP spid="2" grpId="1" animBg="1"/>
      <p:bldP spid="4" grpId="0" animBg="1"/>
      <p:bldP spid="4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5" grpId="0"/>
      <p:bldP spid="5" grpId="1"/>
      <p:bldP spid="11" grpId="0"/>
      <p:bldP spid="11" grpId="1"/>
      <p:bldP spid="13" grpId="0"/>
      <p:bldP spid="13" grpId="1"/>
      <p:bldP spid="97" grpId="0"/>
      <p:bldP spid="9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b="1" i="1" u="sng" dirty="0" err="1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plná barevná (podle předmětu)</a:t>
            </a: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o</a:t>
            </a: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u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č</a:t>
            </a: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a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n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o</a:t>
            </a:r>
            <a:r>
              <a:rPr lang="cs-CZ" b="1" i="1" u="sng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s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t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: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čárkovaná (zatím splývaly, černé)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Odklon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od světočáry udává </a:t>
            </a: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rychlost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pohybu: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zdola nahoru: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   </a:t>
            </a: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doprava</a:t>
            </a:r>
            <a:r>
              <a:rPr lang="cs-CZ" dirty="0">
                <a:solidFill>
                  <a:srgbClr val="09FF0F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od </a:t>
            </a:r>
            <a:r>
              <a:rPr lang="cs-CZ" dirty="0" err="1">
                <a:solidFill>
                  <a:schemeClr val="tx1"/>
                </a:solidFill>
                <a:latin typeface="Book Antiqua" pitchFamily="18" charset="0"/>
              </a:rPr>
              <a:t>světoč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.: pohyb daným směrem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rgbClr val="09FF0F"/>
                </a:solidFill>
                <a:latin typeface="Book Antiqua" pitchFamily="18" charset="0"/>
              </a:rPr>
              <a:t>   </a:t>
            </a: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doleva</a:t>
            </a:r>
            <a:r>
              <a:rPr lang="cs-CZ" dirty="0">
                <a:solidFill>
                  <a:srgbClr val="09FF0F"/>
                </a:solidFill>
                <a:latin typeface="Book Antiqua" pitchFamily="18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od </a:t>
            </a:r>
            <a:r>
              <a:rPr lang="cs-CZ" dirty="0" err="1">
                <a:solidFill>
                  <a:schemeClr val="tx1"/>
                </a:solidFill>
                <a:latin typeface="Book Antiqua" pitchFamily="18" charset="0"/>
              </a:rPr>
              <a:t>světoč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.: pohyb opačným směrem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Rovnoběžně se </a:t>
            </a:r>
            <a:r>
              <a:rPr lang="cs-CZ" dirty="0" err="1">
                <a:solidFill>
                  <a:schemeClr val="tx1"/>
                </a:solidFill>
                <a:latin typeface="Book Antiqua" pitchFamily="18" charset="0"/>
              </a:rPr>
              <a:t>světoč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.: </a:t>
            </a: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klid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šikmá: pohyb tím rychleji, čím „vodorovnější“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b="1" dirty="0">
                <a:solidFill>
                  <a:srgbClr val="09FF0F"/>
                </a:solidFill>
                <a:latin typeface="Book Antiqua" pitchFamily="18" charset="0"/>
              </a:rPr>
              <a:t>vodorovná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</a:rPr>
              <a:t>: </a:t>
            </a:r>
            <a:r>
              <a:rPr lang="cs-CZ" i="1" dirty="0">
                <a:solidFill>
                  <a:schemeClr val="tx1"/>
                </a:solidFill>
                <a:latin typeface="Book Antiqua" pitchFamily="18" charset="0"/>
              </a:rPr>
              <a:t>w =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Symbol" panose="05050102010706020507" pitchFamily="18" charset="2"/>
              </a:rPr>
              <a:t> , </a:t>
            </a:r>
            <a:r>
              <a:rPr lang="cs-CZ" dirty="0">
                <a:solidFill>
                  <a:srgbClr val="09FF0F"/>
                </a:solidFill>
                <a:latin typeface="Book Antiqua" pitchFamily="18" charset="0"/>
                <a:sym typeface="Symbol" panose="05050102010706020507" pitchFamily="18" charset="2"/>
              </a:rPr>
              <a:t>současnost</a:t>
            </a:r>
            <a:endParaRPr lang="cs-CZ" dirty="0">
              <a:solidFill>
                <a:srgbClr val="09FF0F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61750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Grafikon ( = archiv shora)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2021-12-20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7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  <p:cxnSp>
        <p:nvCxnSpPr>
          <p:cNvPr id="21" name="Přímá spojnice se šipkou 20"/>
          <p:cNvCxnSpPr/>
          <p:nvPr/>
        </p:nvCxnSpPr>
        <p:spPr>
          <a:xfrm flipV="1">
            <a:off x="4497705" y="3411774"/>
            <a:ext cx="45085" cy="228219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V="1">
            <a:off x="2502535" y="3398552"/>
            <a:ext cx="4629150" cy="22606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>
            <a:stCxn id="53" idx="0"/>
          </p:cNvCxnSpPr>
          <p:nvPr/>
        </p:nvCxnSpPr>
        <p:spPr>
          <a:xfrm flipV="1">
            <a:off x="2041693" y="3363740"/>
            <a:ext cx="5466656" cy="1844133"/>
          </a:xfrm>
          <a:prstGeom prst="straightConnector1">
            <a:avLst/>
          </a:prstGeom>
          <a:ln w="12700">
            <a:solidFill>
              <a:srgbClr val="09FF0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2049145" y="5248921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2169795" y="4656676"/>
            <a:ext cx="52451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1942465" y="3803293"/>
            <a:ext cx="52324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 flipV="1">
            <a:off x="2134235" y="4101358"/>
            <a:ext cx="528320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 flipV="1">
            <a:off x="1910715" y="3520670"/>
            <a:ext cx="526415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Přímá spojnice se šipkou 38"/>
          <p:cNvCxnSpPr/>
          <p:nvPr/>
        </p:nvCxnSpPr>
        <p:spPr>
          <a:xfrm flipH="1" flipV="1">
            <a:off x="3442447" y="3431430"/>
            <a:ext cx="3847037" cy="2422953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ál 40"/>
          <p:cNvSpPr/>
          <p:nvPr/>
        </p:nvSpPr>
        <p:spPr>
          <a:xfrm>
            <a:off x="4773370" y="4260814"/>
            <a:ext cx="50800" cy="54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cxnSp>
        <p:nvCxnSpPr>
          <p:cNvPr id="42" name="Přímá spojnice 41"/>
          <p:cNvCxnSpPr/>
          <p:nvPr/>
        </p:nvCxnSpPr>
        <p:spPr>
          <a:xfrm flipH="1">
            <a:off x="4785783" y="4285719"/>
            <a:ext cx="518055" cy="1765"/>
          </a:xfrm>
          <a:prstGeom prst="line">
            <a:avLst/>
          </a:prstGeom>
          <a:ln>
            <a:solidFill>
              <a:srgbClr val="FF0000"/>
            </a:solidFill>
            <a:prstDash val="dashDot"/>
            <a:headEnd type="non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Přímá spojnice se šipkou 43"/>
          <p:cNvCxnSpPr/>
          <p:nvPr/>
        </p:nvCxnSpPr>
        <p:spPr>
          <a:xfrm flipV="1">
            <a:off x="4524375" y="4285719"/>
            <a:ext cx="270510" cy="3810"/>
          </a:xfrm>
          <a:prstGeom prst="straightConnector1">
            <a:avLst/>
          </a:prstGeom>
          <a:ln>
            <a:solidFill>
              <a:srgbClr val="0070C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/>
          <p:nvPr/>
        </p:nvCxnSpPr>
        <p:spPr>
          <a:xfrm>
            <a:off x="6508804" y="3706508"/>
            <a:ext cx="9862" cy="1535942"/>
          </a:xfrm>
          <a:prstGeom prst="straightConnector1">
            <a:avLst/>
          </a:prstGeom>
          <a:ln w="3175">
            <a:solidFill>
              <a:schemeClr val="tx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/>
          <p:cNvCxnSpPr/>
          <p:nvPr/>
        </p:nvCxnSpPr>
        <p:spPr>
          <a:xfrm flipH="1" flipV="1">
            <a:off x="4527174" y="3688382"/>
            <a:ext cx="1981630" cy="10802"/>
          </a:xfrm>
          <a:prstGeom prst="straightConnector1">
            <a:avLst/>
          </a:prstGeom>
          <a:ln w="3175">
            <a:solidFill>
              <a:srgbClr val="0070C0"/>
            </a:solidFill>
            <a:prstDash val="lgDashDot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>
            <a:stCxn id="41" idx="4"/>
          </p:cNvCxnSpPr>
          <p:nvPr/>
        </p:nvCxnSpPr>
        <p:spPr>
          <a:xfrm flipH="1">
            <a:off x="4786538" y="4315424"/>
            <a:ext cx="12232" cy="935902"/>
          </a:xfrm>
          <a:prstGeom prst="straightConnector1">
            <a:avLst/>
          </a:prstGeom>
          <a:ln w="3175">
            <a:solidFill>
              <a:schemeClr val="tx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 flipV="1">
            <a:off x="2068513" y="4961537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 flipV="1">
            <a:off x="2049145" y="4365460"/>
            <a:ext cx="5270500" cy="254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Ovál 49"/>
          <p:cNvSpPr/>
          <p:nvPr/>
        </p:nvSpPr>
        <p:spPr>
          <a:xfrm>
            <a:off x="6305148" y="5222794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vál 50"/>
          <p:cNvSpPr/>
          <p:nvPr/>
        </p:nvSpPr>
        <p:spPr>
          <a:xfrm>
            <a:off x="4478670" y="5216070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2" name="Ovál 51"/>
          <p:cNvSpPr/>
          <p:nvPr/>
        </p:nvSpPr>
        <p:spPr>
          <a:xfrm>
            <a:off x="3317808" y="5219659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3" name="Ovál 52"/>
          <p:cNvSpPr/>
          <p:nvPr/>
        </p:nvSpPr>
        <p:spPr>
          <a:xfrm>
            <a:off x="2012716" y="5207873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Ovál 53"/>
          <p:cNvSpPr/>
          <p:nvPr/>
        </p:nvSpPr>
        <p:spPr>
          <a:xfrm>
            <a:off x="4484345" y="4934651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5" name="Ovál 54"/>
          <p:cNvSpPr/>
          <p:nvPr/>
        </p:nvSpPr>
        <p:spPr>
          <a:xfrm>
            <a:off x="3909907" y="4935798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Ovál 55"/>
          <p:cNvSpPr/>
          <p:nvPr/>
        </p:nvSpPr>
        <p:spPr>
          <a:xfrm>
            <a:off x="2828524" y="4923483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Ovál 56"/>
          <p:cNvSpPr/>
          <p:nvPr/>
        </p:nvSpPr>
        <p:spPr>
          <a:xfrm>
            <a:off x="5858183" y="4931612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vál 57"/>
          <p:cNvSpPr/>
          <p:nvPr/>
        </p:nvSpPr>
        <p:spPr>
          <a:xfrm>
            <a:off x="4491779" y="4635472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vál 58"/>
          <p:cNvSpPr/>
          <p:nvPr/>
        </p:nvSpPr>
        <p:spPr>
          <a:xfrm>
            <a:off x="4473997" y="4637031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vál 59"/>
          <p:cNvSpPr/>
          <p:nvPr/>
        </p:nvSpPr>
        <p:spPr>
          <a:xfrm>
            <a:off x="3650595" y="4637445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vál 60"/>
          <p:cNvSpPr/>
          <p:nvPr/>
        </p:nvSpPr>
        <p:spPr>
          <a:xfrm>
            <a:off x="5366015" y="4632116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vál 61"/>
          <p:cNvSpPr/>
          <p:nvPr/>
        </p:nvSpPr>
        <p:spPr>
          <a:xfrm>
            <a:off x="4498196" y="4348109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vál 62"/>
          <p:cNvSpPr/>
          <p:nvPr/>
        </p:nvSpPr>
        <p:spPr>
          <a:xfrm>
            <a:off x="5109138" y="4350976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Ovál 63"/>
          <p:cNvSpPr/>
          <p:nvPr/>
        </p:nvSpPr>
        <p:spPr>
          <a:xfrm>
            <a:off x="4469219" y="4343878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5" name="Ovál 64"/>
          <p:cNvSpPr/>
          <p:nvPr/>
        </p:nvSpPr>
        <p:spPr>
          <a:xfrm>
            <a:off x="4920271" y="4348109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6" name="Ovál 65"/>
          <p:cNvSpPr/>
          <p:nvPr/>
        </p:nvSpPr>
        <p:spPr>
          <a:xfrm>
            <a:off x="4495398" y="4081154"/>
            <a:ext cx="57954" cy="5795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7" name="Ovál 66"/>
          <p:cNvSpPr/>
          <p:nvPr/>
        </p:nvSpPr>
        <p:spPr>
          <a:xfrm>
            <a:off x="5284554" y="4079439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Ovál 67"/>
          <p:cNvSpPr/>
          <p:nvPr/>
        </p:nvSpPr>
        <p:spPr>
          <a:xfrm>
            <a:off x="5650547" y="4079439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Ovál 68"/>
          <p:cNvSpPr/>
          <p:nvPr/>
        </p:nvSpPr>
        <p:spPr>
          <a:xfrm>
            <a:off x="4474661" y="4076555"/>
            <a:ext cx="57954" cy="579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0" name="Ovál 69"/>
          <p:cNvSpPr/>
          <p:nvPr/>
        </p:nvSpPr>
        <p:spPr>
          <a:xfrm>
            <a:off x="4505987" y="3794516"/>
            <a:ext cx="57540" cy="5082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1" name="Ovál 70"/>
          <p:cNvSpPr/>
          <p:nvPr/>
        </p:nvSpPr>
        <p:spPr>
          <a:xfrm>
            <a:off x="4002594" y="3784772"/>
            <a:ext cx="57540" cy="508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2" name="Ovál 71"/>
          <p:cNvSpPr/>
          <p:nvPr/>
        </p:nvSpPr>
        <p:spPr>
          <a:xfrm>
            <a:off x="6177979" y="3776506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3" name="Ovál 72"/>
          <p:cNvSpPr/>
          <p:nvPr/>
        </p:nvSpPr>
        <p:spPr>
          <a:xfrm>
            <a:off x="6290850" y="3776506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4" name="Ovál 73"/>
          <p:cNvSpPr/>
          <p:nvPr/>
        </p:nvSpPr>
        <p:spPr>
          <a:xfrm>
            <a:off x="4519886" y="3505924"/>
            <a:ext cx="57540" cy="5082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5" name="Ovál 74"/>
          <p:cNvSpPr/>
          <p:nvPr/>
        </p:nvSpPr>
        <p:spPr>
          <a:xfrm>
            <a:off x="3567398" y="3505924"/>
            <a:ext cx="57540" cy="508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6" name="Ovál 75"/>
          <p:cNvSpPr/>
          <p:nvPr/>
        </p:nvSpPr>
        <p:spPr>
          <a:xfrm>
            <a:off x="7040124" y="3487217"/>
            <a:ext cx="57954" cy="57955"/>
          </a:xfrm>
          <a:prstGeom prst="ellipse">
            <a:avLst/>
          </a:prstGeom>
          <a:solidFill>
            <a:srgbClr val="09FF0F"/>
          </a:solidFill>
          <a:ln>
            <a:solidFill>
              <a:srgbClr val="09F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7" name="Ovál 76"/>
          <p:cNvSpPr/>
          <p:nvPr/>
        </p:nvSpPr>
        <p:spPr>
          <a:xfrm>
            <a:off x="6844777" y="3493272"/>
            <a:ext cx="57954" cy="5795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9" name="TextovéPole 78"/>
          <p:cNvSpPr txBox="1"/>
          <p:nvPr/>
        </p:nvSpPr>
        <p:spPr>
          <a:xfrm>
            <a:off x="4450328" y="5211129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0</a:t>
            </a:r>
          </a:p>
        </p:txBody>
      </p:sp>
      <p:sp>
        <p:nvSpPr>
          <p:cNvPr id="80" name="TextovéPole 79"/>
          <p:cNvSpPr txBox="1"/>
          <p:nvPr/>
        </p:nvSpPr>
        <p:spPr>
          <a:xfrm>
            <a:off x="4230372" y="5060296"/>
            <a:ext cx="3507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0 s</a:t>
            </a:r>
          </a:p>
        </p:txBody>
      </p:sp>
      <p:sp>
        <p:nvSpPr>
          <p:cNvPr id="81" name="TextovéPole 80"/>
          <p:cNvSpPr txBox="1"/>
          <p:nvPr/>
        </p:nvSpPr>
        <p:spPr>
          <a:xfrm>
            <a:off x="4226227" y="4779188"/>
            <a:ext cx="344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1 s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4226227" y="4483613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2 s</a:t>
            </a:r>
          </a:p>
        </p:txBody>
      </p:sp>
      <p:sp>
        <p:nvSpPr>
          <p:cNvPr id="83" name="TextovéPole 82"/>
          <p:cNvSpPr txBox="1"/>
          <p:nvPr/>
        </p:nvSpPr>
        <p:spPr>
          <a:xfrm>
            <a:off x="4221810" y="4180678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3 s</a:t>
            </a:r>
          </a:p>
        </p:txBody>
      </p:sp>
      <p:sp>
        <p:nvSpPr>
          <p:cNvPr id="84" name="TextovéPole 83"/>
          <p:cNvSpPr txBox="1"/>
          <p:nvPr/>
        </p:nvSpPr>
        <p:spPr>
          <a:xfrm>
            <a:off x="4226227" y="3927096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4 s</a:t>
            </a:r>
          </a:p>
        </p:txBody>
      </p:sp>
      <p:sp>
        <p:nvSpPr>
          <p:cNvPr id="85" name="TextovéPole 84"/>
          <p:cNvSpPr txBox="1"/>
          <p:nvPr/>
        </p:nvSpPr>
        <p:spPr>
          <a:xfrm>
            <a:off x="4226227" y="3621381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5 s</a:t>
            </a:r>
          </a:p>
        </p:txBody>
      </p:sp>
      <p:sp>
        <p:nvSpPr>
          <p:cNvPr id="86" name="TextovéPole 85"/>
          <p:cNvSpPr txBox="1"/>
          <p:nvPr/>
        </p:nvSpPr>
        <p:spPr>
          <a:xfrm>
            <a:off x="4226227" y="3350609"/>
            <a:ext cx="646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6 s    </a:t>
            </a:r>
            <a:r>
              <a:rPr lang="cs-CZ" sz="900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87" name="TextovéPole 86"/>
          <p:cNvSpPr txBox="1"/>
          <p:nvPr/>
        </p:nvSpPr>
        <p:spPr>
          <a:xfrm>
            <a:off x="4683739" y="5206589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1</a:t>
            </a:r>
          </a:p>
        </p:txBody>
      </p:sp>
      <p:sp>
        <p:nvSpPr>
          <p:cNvPr id="88" name="TextovéPole 87"/>
          <p:cNvSpPr txBox="1"/>
          <p:nvPr/>
        </p:nvSpPr>
        <p:spPr>
          <a:xfrm>
            <a:off x="4937471" y="5204693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2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5193369" y="5198120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3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5448548" y="5201579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4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5698995" y="5198120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5</a:t>
            </a:r>
          </a:p>
        </p:txBody>
      </p:sp>
      <p:sp>
        <p:nvSpPr>
          <p:cNvPr id="92" name="TextovéPole 91"/>
          <p:cNvSpPr txBox="1"/>
          <p:nvPr/>
        </p:nvSpPr>
        <p:spPr>
          <a:xfrm>
            <a:off x="4121041" y="52151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-1</a:t>
            </a:r>
          </a:p>
        </p:txBody>
      </p:sp>
      <p:sp>
        <p:nvSpPr>
          <p:cNvPr id="93" name="TextovéPole 92"/>
          <p:cNvSpPr txBox="1"/>
          <p:nvPr/>
        </p:nvSpPr>
        <p:spPr>
          <a:xfrm>
            <a:off x="3878049" y="5213814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-2</a:t>
            </a:r>
          </a:p>
        </p:txBody>
      </p:sp>
      <p:sp>
        <p:nvSpPr>
          <p:cNvPr id="94" name="TextovéPole 93"/>
          <p:cNvSpPr txBox="1"/>
          <p:nvPr/>
        </p:nvSpPr>
        <p:spPr>
          <a:xfrm>
            <a:off x="3623985" y="5208094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-3</a:t>
            </a:r>
          </a:p>
        </p:txBody>
      </p:sp>
      <p:sp>
        <p:nvSpPr>
          <p:cNvPr id="95" name="TextovéPole 94"/>
          <p:cNvSpPr txBox="1"/>
          <p:nvPr/>
        </p:nvSpPr>
        <p:spPr>
          <a:xfrm>
            <a:off x="3391549" y="5204693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-4</a:t>
            </a:r>
          </a:p>
        </p:txBody>
      </p:sp>
      <p:sp>
        <p:nvSpPr>
          <p:cNvPr id="96" name="TextovéPole 95"/>
          <p:cNvSpPr txBox="1"/>
          <p:nvPr/>
        </p:nvSpPr>
        <p:spPr>
          <a:xfrm>
            <a:off x="3166344" y="5205251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-5</a:t>
            </a:r>
          </a:p>
        </p:txBody>
      </p:sp>
      <p:sp>
        <p:nvSpPr>
          <p:cNvPr id="97" name="TextovéPole 96"/>
          <p:cNvSpPr txBox="1"/>
          <p:nvPr/>
        </p:nvSpPr>
        <p:spPr>
          <a:xfrm>
            <a:off x="2898224" y="5205564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-6</a:t>
            </a:r>
          </a:p>
        </p:txBody>
      </p:sp>
      <p:sp>
        <p:nvSpPr>
          <p:cNvPr id="98" name="TextovéPole 97"/>
          <p:cNvSpPr txBox="1"/>
          <p:nvPr/>
        </p:nvSpPr>
        <p:spPr>
          <a:xfrm>
            <a:off x="2658278" y="5211129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-7</a:t>
            </a:r>
          </a:p>
        </p:txBody>
      </p:sp>
      <p:sp>
        <p:nvSpPr>
          <p:cNvPr id="99" name="TextovéPole 98"/>
          <p:cNvSpPr txBox="1"/>
          <p:nvPr/>
        </p:nvSpPr>
        <p:spPr>
          <a:xfrm>
            <a:off x="2411554" y="5213243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-8</a:t>
            </a:r>
          </a:p>
        </p:txBody>
      </p:sp>
      <p:sp>
        <p:nvSpPr>
          <p:cNvPr id="100" name="TextovéPole 99"/>
          <p:cNvSpPr txBox="1"/>
          <p:nvPr/>
        </p:nvSpPr>
        <p:spPr>
          <a:xfrm>
            <a:off x="2156434" y="5206190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-9</a:t>
            </a:r>
          </a:p>
        </p:txBody>
      </p:sp>
      <p:sp>
        <p:nvSpPr>
          <p:cNvPr id="101" name="TextovéPole 100"/>
          <p:cNvSpPr txBox="1"/>
          <p:nvPr/>
        </p:nvSpPr>
        <p:spPr>
          <a:xfrm>
            <a:off x="1843072" y="5206332"/>
            <a:ext cx="374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-10</a:t>
            </a:r>
          </a:p>
        </p:txBody>
      </p:sp>
      <p:sp>
        <p:nvSpPr>
          <p:cNvPr id="102" name="TextovéPole 101"/>
          <p:cNvSpPr txBox="1"/>
          <p:nvPr/>
        </p:nvSpPr>
        <p:spPr>
          <a:xfrm>
            <a:off x="5945159" y="5192560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6</a:t>
            </a:r>
          </a:p>
        </p:txBody>
      </p:sp>
      <p:sp>
        <p:nvSpPr>
          <p:cNvPr id="103" name="TextovéPole 102"/>
          <p:cNvSpPr txBox="1"/>
          <p:nvPr/>
        </p:nvSpPr>
        <p:spPr>
          <a:xfrm>
            <a:off x="6168313" y="5195668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7</a:t>
            </a:r>
          </a:p>
        </p:txBody>
      </p:sp>
      <p:sp>
        <p:nvSpPr>
          <p:cNvPr id="104" name="TextovéPole 103"/>
          <p:cNvSpPr txBox="1"/>
          <p:nvPr/>
        </p:nvSpPr>
        <p:spPr>
          <a:xfrm>
            <a:off x="6413451" y="5195694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8</a:t>
            </a:r>
          </a:p>
        </p:txBody>
      </p:sp>
      <p:sp>
        <p:nvSpPr>
          <p:cNvPr id="105" name="TextovéPole 104"/>
          <p:cNvSpPr txBox="1"/>
          <p:nvPr/>
        </p:nvSpPr>
        <p:spPr>
          <a:xfrm>
            <a:off x="6663711" y="5196910"/>
            <a:ext cx="8362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9             </a:t>
            </a:r>
            <a:r>
              <a:rPr lang="cs-CZ" sz="9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</a:p>
        </p:txBody>
      </p:sp>
      <p:sp>
        <p:nvSpPr>
          <p:cNvPr id="106" name="Ovál 105"/>
          <p:cNvSpPr/>
          <p:nvPr/>
        </p:nvSpPr>
        <p:spPr>
          <a:xfrm>
            <a:off x="6482780" y="3674428"/>
            <a:ext cx="50800" cy="54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13" name="Obdélníkový bublinový popisek 36"/>
          <p:cNvSpPr>
            <a:spLocks noChangeArrowheads="1"/>
          </p:cNvSpPr>
          <p:nvPr/>
        </p:nvSpPr>
        <p:spPr bwMode="auto">
          <a:xfrm>
            <a:off x="3409672" y="2415521"/>
            <a:ext cx="428625" cy="250825"/>
          </a:xfrm>
          <a:prstGeom prst="wedgeRectCallout">
            <a:avLst>
              <a:gd name="adj1" fmla="val -25913"/>
              <a:gd name="adj2" fmla="val 316237"/>
            </a:avLst>
          </a:prstGeom>
          <a:noFill/>
          <a:ln w="12700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4" name="Obdélníkový bublinový popisek 36"/>
          <p:cNvSpPr>
            <a:spLocks noChangeArrowheads="1"/>
          </p:cNvSpPr>
          <p:nvPr/>
        </p:nvSpPr>
        <p:spPr bwMode="auto">
          <a:xfrm>
            <a:off x="4607859" y="2429014"/>
            <a:ext cx="428625" cy="250825"/>
          </a:xfrm>
          <a:prstGeom prst="wedgeRectCallout">
            <a:avLst>
              <a:gd name="adj1" fmla="val -58854"/>
              <a:gd name="adj2" fmla="val 302834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Obdélníkový bublinový popisek 36"/>
          <p:cNvSpPr>
            <a:spLocks noChangeArrowheads="1"/>
          </p:cNvSpPr>
          <p:nvPr/>
        </p:nvSpPr>
        <p:spPr bwMode="auto">
          <a:xfrm>
            <a:off x="6790809" y="2429014"/>
            <a:ext cx="428625" cy="250825"/>
          </a:xfrm>
          <a:prstGeom prst="wedgeRectCallout">
            <a:avLst>
              <a:gd name="adj1" fmla="val -24920"/>
              <a:gd name="adj2" fmla="val 344027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Obdélníkový bublinový popisek 36"/>
          <p:cNvSpPr>
            <a:spLocks noChangeArrowheads="1"/>
          </p:cNvSpPr>
          <p:nvPr/>
        </p:nvSpPr>
        <p:spPr bwMode="auto">
          <a:xfrm>
            <a:off x="7344611" y="2442483"/>
            <a:ext cx="428625" cy="250825"/>
          </a:xfrm>
          <a:prstGeom prst="wedgeRectCallout">
            <a:avLst>
              <a:gd name="adj1" fmla="val -103030"/>
              <a:gd name="adj2" fmla="val 359663"/>
            </a:avLst>
          </a:prstGeom>
          <a:noFill/>
          <a:ln w="12700">
            <a:solidFill>
              <a:srgbClr val="09FF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09FF0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9FF0F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331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2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20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0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0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20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20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0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20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0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2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2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20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2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20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2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2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2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0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20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2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2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2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9" grpId="0" build="allAtOnce"/>
      <p:bldP spid="80" grpId="0" build="allAtOnce"/>
      <p:bldP spid="81" grpId="0" build="allAtOnce"/>
      <p:bldP spid="82" grpId="0" build="allAtOnce"/>
      <p:bldP spid="83" grpId="0" build="allAtOnce"/>
      <p:bldP spid="84" grpId="0" build="allAtOnce"/>
      <p:bldP spid="85" grpId="0" build="allAtOnce"/>
      <p:bldP spid="86" grpId="0" build="allAtOnce"/>
      <p:bldP spid="87" grpId="0" build="allAtOnce"/>
      <p:bldP spid="88" grpId="0" build="allAtOnce"/>
      <p:bldP spid="89" grpId="0" build="allAtOnce"/>
      <p:bldP spid="90" grpId="0" build="allAtOnce"/>
      <p:bldP spid="91" grpId="0" build="allAtOnce"/>
      <p:bldP spid="92" grpId="0" build="allAtOnce"/>
      <p:bldP spid="93" grpId="0" build="allAtOnce"/>
      <p:bldP spid="94" grpId="0" build="allAtOnce"/>
      <p:bldP spid="95" grpId="0" build="allAtOnce"/>
      <p:bldP spid="96" grpId="0" build="allAtOnce"/>
      <p:bldP spid="97" grpId="0" build="allAtOnce"/>
      <p:bldP spid="98" grpId="0" build="allAtOnce"/>
      <p:bldP spid="99" grpId="0" build="allAtOnce"/>
      <p:bldP spid="100" grpId="0" build="allAtOnce"/>
      <p:bldP spid="101" grpId="0" build="allAtOnce"/>
      <p:bldP spid="102" grpId="0" build="allAtOnce"/>
      <p:bldP spid="103" grpId="0" build="allAtOnce"/>
      <p:bldP spid="104" grpId="0" build="allAtOnce"/>
      <p:bldP spid="105" grpId="0" build="allAtOnce"/>
      <p:bldP spid="106" grpId="0" animBg="1"/>
      <p:bldP spid="106" grpId="1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  <p:bldP spid="115" grpId="0" animBg="1"/>
      <p:bldP spid="115" grpId="1" animBg="1"/>
      <p:bldP spid="115" grpId="2" animBg="1"/>
      <p:bldP spid="116" grpId="0" animBg="1"/>
      <p:bldP spid="116" grpId="1" animBg="1"/>
      <p:bldP spid="116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718" y="1455721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Poloha</a:t>
            </a:r>
            <a:r>
              <a:rPr lang="cs-CZ" b="1" i="1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bodu (události) určuje „</a:t>
            </a:r>
            <a:r>
              <a:rPr lang="cs-CZ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kde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“ a „</a:t>
            </a:r>
            <a:r>
              <a:rPr lang="cs-CZ" dirty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kdy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“ rovnoběžkami se </a:t>
            </a:r>
            <a:r>
              <a:rPr lang="cs-CZ" sz="24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zde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a </a:t>
            </a:r>
            <a:r>
              <a:rPr lang="cs-CZ" sz="24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t</a:t>
            </a:r>
            <a:r>
              <a:rPr lang="cs-CZ" sz="2400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e</a:t>
            </a:r>
            <a:r>
              <a:rPr lang="cs-CZ" sz="2400" u="sng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ď</a:t>
            </a:r>
            <a:r>
              <a:rPr lang="cs-CZ" cap="small" dirty="0">
                <a:solidFill>
                  <a:schemeClr val="tx1"/>
                </a:solidFill>
                <a:latin typeface="Bahnschrift SemiBold" panose="020B0502040204020203" pitchFamily="34" charset="0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rgbClr val="C00000"/>
                </a:solidFill>
                <a:latin typeface="Book Antiqua" pitchFamily="18" charset="0"/>
                <a:sym typeface="Wingdings" panose="05000000000000000000" pitchFamily="2" charset="2"/>
              </a:rPr>
              <a:t>dotyč</a:t>
            </a:r>
            <a:r>
              <a:rPr lang="cs-CZ" dirty="0">
                <a:solidFill>
                  <a:srgbClr val="0070C0"/>
                </a:solidFill>
                <a:latin typeface="Book Antiqua" pitchFamily="18" charset="0"/>
                <a:sym typeface="Wingdings" panose="05000000000000000000" pitchFamily="2" charset="2"/>
              </a:rPr>
              <a:t>ného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6175088" cy="6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>
                <a:solidFill>
                  <a:schemeClr val="tx2"/>
                </a:solidFill>
                <a:latin typeface="Book Antiqua" pitchFamily="18" charset="0"/>
              </a:rPr>
              <a:t>Grafikon ( = archiv shora)</a:t>
            </a: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2021-12-20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8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  <p:cxnSp>
        <p:nvCxnSpPr>
          <p:cNvPr id="21" name="Přímá spojnice se šipkou 20"/>
          <p:cNvCxnSpPr/>
          <p:nvPr/>
        </p:nvCxnSpPr>
        <p:spPr>
          <a:xfrm flipV="1">
            <a:off x="4497705" y="3411774"/>
            <a:ext cx="45085" cy="228219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V="1">
            <a:off x="3875916" y="3398552"/>
            <a:ext cx="3255769" cy="229541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 flipV="1">
            <a:off x="2049145" y="5280749"/>
            <a:ext cx="5302250" cy="0"/>
          </a:xfrm>
          <a:prstGeom prst="line">
            <a:avLst/>
          </a:prstGeom>
          <a:ln w="28575">
            <a:solidFill>
              <a:srgbClr val="0070C0"/>
            </a:solidFill>
            <a:prstDash val="lgDash"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 flipV="1">
            <a:off x="2169795" y="4656676"/>
            <a:ext cx="52451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 flipV="1">
            <a:off x="2033371" y="3847084"/>
            <a:ext cx="5232400" cy="127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 flipV="1">
            <a:off x="2131770" y="4115460"/>
            <a:ext cx="528320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 flipV="1">
            <a:off x="1925356" y="3526351"/>
            <a:ext cx="5264150" cy="1905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6079372" y="4125073"/>
            <a:ext cx="478839" cy="14386"/>
          </a:xfrm>
          <a:prstGeom prst="line">
            <a:avLst/>
          </a:prstGeom>
          <a:ln w="12700">
            <a:solidFill>
              <a:srgbClr val="FF33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>
            <a:stCxn id="106" idx="1"/>
          </p:cNvCxnSpPr>
          <p:nvPr/>
        </p:nvCxnSpPr>
        <p:spPr>
          <a:xfrm flipH="1">
            <a:off x="4937472" y="4138469"/>
            <a:ext cx="1597995" cy="1105272"/>
          </a:xfrm>
          <a:prstGeom prst="straightConnector1">
            <a:avLst/>
          </a:prstGeom>
          <a:ln w="12700">
            <a:solidFill>
              <a:srgbClr val="FF33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se šipkou 45"/>
          <p:cNvCxnSpPr/>
          <p:nvPr/>
        </p:nvCxnSpPr>
        <p:spPr>
          <a:xfrm flipH="1">
            <a:off x="4510646" y="4099552"/>
            <a:ext cx="2024821" cy="0"/>
          </a:xfrm>
          <a:prstGeom prst="straightConnector1">
            <a:avLst/>
          </a:prstGeom>
          <a:ln w="12700">
            <a:solidFill>
              <a:srgbClr val="0070C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se šipkou 46"/>
          <p:cNvCxnSpPr/>
          <p:nvPr/>
        </p:nvCxnSpPr>
        <p:spPr>
          <a:xfrm flipH="1">
            <a:off x="6538750" y="4115625"/>
            <a:ext cx="8592" cy="1147521"/>
          </a:xfrm>
          <a:prstGeom prst="straightConnector1">
            <a:avLst/>
          </a:prstGeom>
          <a:ln w="12700">
            <a:solidFill>
              <a:srgbClr val="0070C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 flipV="1">
            <a:off x="2068513" y="4961537"/>
            <a:ext cx="5302250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 flipV="1">
            <a:off x="2049145" y="4365460"/>
            <a:ext cx="5270500" cy="2540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TextovéPole 78"/>
          <p:cNvSpPr txBox="1"/>
          <p:nvPr/>
        </p:nvSpPr>
        <p:spPr>
          <a:xfrm>
            <a:off x="4463552" y="5232055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0</a:t>
            </a:r>
          </a:p>
        </p:txBody>
      </p:sp>
      <p:sp>
        <p:nvSpPr>
          <p:cNvPr id="80" name="TextovéPole 79"/>
          <p:cNvSpPr txBox="1"/>
          <p:nvPr/>
        </p:nvSpPr>
        <p:spPr>
          <a:xfrm>
            <a:off x="4217285" y="5056365"/>
            <a:ext cx="3507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0 s</a:t>
            </a:r>
          </a:p>
        </p:txBody>
      </p:sp>
      <p:sp>
        <p:nvSpPr>
          <p:cNvPr id="81" name="TextovéPole 80"/>
          <p:cNvSpPr txBox="1"/>
          <p:nvPr/>
        </p:nvSpPr>
        <p:spPr>
          <a:xfrm>
            <a:off x="4212546" y="4780286"/>
            <a:ext cx="344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1 s</a:t>
            </a:r>
          </a:p>
        </p:txBody>
      </p:sp>
      <p:sp>
        <p:nvSpPr>
          <p:cNvPr id="82" name="TextovéPole 81"/>
          <p:cNvSpPr txBox="1"/>
          <p:nvPr/>
        </p:nvSpPr>
        <p:spPr>
          <a:xfrm>
            <a:off x="4215253" y="4498653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2 s</a:t>
            </a:r>
          </a:p>
        </p:txBody>
      </p:sp>
      <p:sp>
        <p:nvSpPr>
          <p:cNvPr id="83" name="TextovéPole 82"/>
          <p:cNvSpPr txBox="1"/>
          <p:nvPr/>
        </p:nvSpPr>
        <p:spPr>
          <a:xfrm>
            <a:off x="4218053" y="4185782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3 s</a:t>
            </a:r>
          </a:p>
        </p:txBody>
      </p:sp>
      <p:sp>
        <p:nvSpPr>
          <p:cNvPr id="84" name="TextovéPole 83"/>
          <p:cNvSpPr txBox="1"/>
          <p:nvPr/>
        </p:nvSpPr>
        <p:spPr>
          <a:xfrm>
            <a:off x="4213607" y="3908627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4 s</a:t>
            </a:r>
          </a:p>
        </p:txBody>
      </p:sp>
      <p:sp>
        <p:nvSpPr>
          <p:cNvPr id="85" name="TextovéPole 84"/>
          <p:cNvSpPr txBox="1"/>
          <p:nvPr/>
        </p:nvSpPr>
        <p:spPr>
          <a:xfrm>
            <a:off x="4221632" y="3625715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5 s</a:t>
            </a:r>
          </a:p>
        </p:txBody>
      </p:sp>
      <p:sp>
        <p:nvSpPr>
          <p:cNvPr id="86" name="TextovéPole 85"/>
          <p:cNvSpPr txBox="1"/>
          <p:nvPr/>
        </p:nvSpPr>
        <p:spPr>
          <a:xfrm>
            <a:off x="4218442" y="3291477"/>
            <a:ext cx="558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6 s     </a:t>
            </a:r>
            <a:r>
              <a:rPr lang="cs-CZ" sz="1400" i="1" dirty="0">
                <a:solidFill>
                  <a:srgbClr val="0070C0"/>
                </a:solidFill>
                <a:latin typeface="Book Antiqua" panose="02040602050305030304" pitchFamily="18" charset="0"/>
              </a:rPr>
              <a:t>t</a:t>
            </a:r>
          </a:p>
        </p:txBody>
      </p:sp>
      <p:sp>
        <p:nvSpPr>
          <p:cNvPr id="87" name="TextovéPole 86"/>
          <p:cNvSpPr txBox="1"/>
          <p:nvPr/>
        </p:nvSpPr>
        <p:spPr>
          <a:xfrm>
            <a:off x="4687024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1</a:t>
            </a:r>
          </a:p>
        </p:txBody>
      </p:sp>
      <p:sp>
        <p:nvSpPr>
          <p:cNvPr id="88" name="TextovéPole 87"/>
          <p:cNvSpPr txBox="1"/>
          <p:nvPr/>
        </p:nvSpPr>
        <p:spPr>
          <a:xfrm>
            <a:off x="4938004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2</a:t>
            </a:r>
          </a:p>
        </p:txBody>
      </p:sp>
      <p:sp>
        <p:nvSpPr>
          <p:cNvPr id="89" name="TextovéPole 88"/>
          <p:cNvSpPr txBox="1"/>
          <p:nvPr/>
        </p:nvSpPr>
        <p:spPr>
          <a:xfrm>
            <a:off x="5194979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3</a:t>
            </a:r>
          </a:p>
        </p:txBody>
      </p:sp>
      <p:sp>
        <p:nvSpPr>
          <p:cNvPr id="90" name="TextovéPole 89"/>
          <p:cNvSpPr txBox="1"/>
          <p:nvPr/>
        </p:nvSpPr>
        <p:spPr>
          <a:xfrm>
            <a:off x="5440573" y="5233445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4</a:t>
            </a:r>
          </a:p>
        </p:txBody>
      </p:sp>
      <p:sp>
        <p:nvSpPr>
          <p:cNvPr id="91" name="TextovéPole 90"/>
          <p:cNvSpPr txBox="1"/>
          <p:nvPr/>
        </p:nvSpPr>
        <p:spPr>
          <a:xfrm>
            <a:off x="5699436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5</a:t>
            </a:r>
          </a:p>
        </p:txBody>
      </p:sp>
      <p:sp>
        <p:nvSpPr>
          <p:cNvPr id="92" name="TextovéPole 91"/>
          <p:cNvSpPr txBox="1"/>
          <p:nvPr/>
        </p:nvSpPr>
        <p:spPr>
          <a:xfrm>
            <a:off x="4122402" y="52302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-1</a:t>
            </a:r>
          </a:p>
        </p:txBody>
      </p:sp>
      <p:sp>
        <p:nvSpPr>
          <p:cNvPr id="93" name="TextovéPole 92"/>
          <p:cNvSpPr txBox="1"/>
          <p:nvPr/>
        </p:nvSpPr>
        <p:spPr>
          <a:xfrm>
            <a:off x="3873606" y="522707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-2</a:t>
            </a:r>
          </a:p>
        </p:txBody>
      </p:sp>
      <p:sp>
        <p:nvSpPr>
          <p:cNvPr id="94" name="TextovéPole 93"/>
          <p:cNvSpPr txBox="1"/>
          <p:nvPr/>
        </p:nvSpPr>
        <p:spPr>
          <a:xfrm>
            <a:off x="3623896" y="52302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-3</a:t>
            </a:r>
          </a:p>
        </p:txBody>
      </p:sp>
      <p:sp>
        <p:nvSpPr>
          <p:cNvPr id="95" name="TextovéPole 94"/>
          <p:cNvSpPr txBox="1"/>
          <p:nvPr/>
        </p:nvSpPr>
        <p:spPr>
          <a:xfrm>
            <a:off x="3390599" y="52302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-4</a:t>
            </a:r>
          </a:p>
        </p:txBody>
      </p:sp>
      <p:sp>
        <p:nvSpPr>
          <p:cNvPr id="96" name="TextovéPole 95"/>
          <p:cNvSpPr txBox="1"/>
          <p:nvPr/>
        </p:nvSpPr>
        <p:spPr>
          <a:xfrm>
            <a:off x="3171839" y="5235109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-5</a:t>
            </a:r>
          </a:p>
        </p:txBody>
      </p:sp>
      <p:sp>
        <p:nvSpPr>
          <p:cNvPr id="97" name="TextovéPole 96"/>
          <p:cNvSpPr txBox="1"/>
          <p:nvPr/>
        </p:nvSpPr>
        <p:spPr>
          <a:xfrm>
            <a:off x="2913877" y="5230267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-6</a:t>
            </a:r>
          </a:p>
        </p:txBody>
      </p:sp>
      <p:sp>
        <p:nvSpPr>
          <p:cNvPr id="98" name="TextovéPole 97"/>
          <p:cNvSpPr txBox="1"/>
          <p:nvPr/>
        </p:nvSpPr>
        <p:spPr>
          <a:xfrm>
            <a:off x="2679301" y="5235109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-7</a:t>
            </a:r>
          </a:p>
        </p:txBody>
      </p:sp>
      <p:sp>
        <p:nvSpPr>
          <p:cNvPr id="99" name="TextovéPole 98"/>
          <p:cNvSpPr txBox="1"/>
          <p:nvPr/>
        </p:nvSpPr>
        <p:spPr>
          <a:xfrm>
            <a:off x="2402331" y="5235109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-8</a:t>
            </a:r>
          </a:p>
        </p:txBody>
      </p:sp>
      <p:sp>
        <p:nvSpPr>
          <p:cNvPr id="100" name="TextovéPole 99"/>
          <p:cNvSpPr txBox="1"/>
          <p:nvPr/>
        </p:nvSpPr>
        <p:spPr>
          <a:xfrm>
            <a:off x="2153399" y="5241434"/>
            <a:ext cx="2929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-9</a:t>
            </a:r>
          </a:p>
        </p:txBody>
      </p:sp>
      <p:sp>
        <p:nvSpPr>
          <p:cNvPr id="101" name="TextovéPole 100"/>
          <p:cNvSpPr txBox="1"/>
          <p:nvPr/>
        </p:nvSpPr>
        <p:spPr>
          <a:xfrm>
            <a:off x="1873812" y="5241434"/>
            <a:ext cx="3745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-10</a:t>
            </a:r>
          </a:p>
        </p:txBody>
      </p:sp>
      <p:sp>
        <p:nvSpPr>
          <p:cNvPr id="102" name="TextovéPole 101"/>
          <p:cNvSpPr txBox="1"/>
          <p:nvPr/>
        </p:nvSpPr>
        <p:spPr>
          <a:xfrm>
            <a:off x="5922372" y="5227077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6</a:t>
            </a:r>
          </a:p>
        </p:txBody>
      </p:sp>
      <p:sp>
        <p:nvSpPr>
          <p:cNvPr id="103" name="TextovéPole 102"/>
          <p:cNvSpPr txBox="1"/>
          <p:nvPr/>
        </p:nvSpPr>
        <p:spPr>
          <a:xfrm>
            <a:off x="6168095" y="5233445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7</a:t>
            </a:r>
          </a:p>
        </p:txBody>
      </p:sp>
      <p:sp>
        <p:nvSpPr>
          <p:cNvPr id="104" name="TextovéPole 103"/>
          <p:cNvSpPr txBox="1"/>
          <p:nvPr/>
        </p:nvSpPr>
        <p:spPr>
          <a:xfrm>
            <a:off x="6412538" y="5234254"/>
            <a:ext cx="127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8</a:t>
            </a:r>
          </a:p>
        </p:txBody>
      </p:sp>
      <p:sp>
        <p:nvSpPr>
          <p:cNvPr id="105" name="TextovéPole 104"/>
          <p:cNvSpPr txBox="1"/>
          <p:nvPr/>
        </p:nvSpPr>
        <p:spPr>
          <a:xfrm>
            <a:off x="6680482" y="5198046"/>
            <a:ext cx="11258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9</a:t>
            </a:r>
            <a:r>
              <a:rPr lang="cs-CZ" sz="1400" dirty="0">
                <a:latin typeface="Book Antiqua" panose="02040602050305030304" pitchFamily="18" charset="0"/>
              </a:rPr>
              <a:t>     </a:t>
            </a:r>
            <a:r>
              <a:rPr lang="cs-CZ" sz="1400" i="1" dirty="0">
                <a:solidFill>
                  <a:srgbClr val="0070C0"/>
                </a:solidFill>
                <a:latin typeface="Book Antiqua" panose="02040602050305030304" pitchFamily="18" charset="0"/>
              </a:rPr>
              <a:t>x</a:t>
            </a:r>
            <a:r>
              <a:rPr lang="cs-CZ" sz="1400" i="1" dirty="0">
                <a:latin typeface="Book Antiqua" panose="02040602050305030304" pitchFamily="18" charset="0"/>
              </a:rPr>
              <a:t>         </a:t>
            </a:r>
            <a:r>
              <a:rPr lang="cs-CZ" sz="1400" i="1" dirty="0" err="1">
                <a:solidFill>
                  <a:srgbClr val="CC0000"/>
                </a:solidFill>
                <a:latin typeface="Book Antiqua" panose="02040602050305030304" pitchFamily="18" charset="0"/>
              </a:rPr>
              <a:t>x</a:t>
            </a:r>
            <a:r>
              <a:rPr lang="cs-CZ" sz="1400" i="1" dirty="0">
                <a:solidFill>
                  <a:srgbClr val="CC0000"/>
                </a:solidFill>
                <a:latin typeface="Book Antiqua" panose="02040602050305030304" pitchFamily="18" charset="0"/>
              </a:rPr>
              <a:t>‘</a:t>
            </a:r>
          </a:p>
        </p:txBody>
      </p:sp>
      <p:sp>
        <p:nvSpPr>
          <p:cNvPr id="106" name="Ovál 105"/>
          <p:cNvSpPr/>
          <p:nvPr/>
        </p:nvSpPr>
        <p:spPr>
          <a:xfrm flipV="1">
            <a:off x="6528772" y="4099445"/>
            <a:ext cx="45719" cy="45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cs-CZ"/>
          </a:p>
        </p:txBody>
      </p:sp>
      <p:sp>
        <p:nvSpPr>
          <p:cNvPr id="114" name="Obdélníkový bublinový popisek 36"/>
          <p:cNvSpPr>
            <a:spLocks noChangeArrowheads="1"/>
          </p:cNvSpPr>
          <p:nvPr/>
        </p:nvSpPr>
        <p:spPr bwMode="auto">
          <a:xfrm>
            <a:off x="4607859" y="2429014"/>
            <a:ext cx="428625" cy="250825"/>
          </a:xfrm>
          <a:prstGeom prst="wedgeRectCallout">
            <a:avLst>
              <a:gd name="adj1" fmla="val -58854"/>
              <a:gd name="adj2" fmla="val 302834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Já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5" name="Obdélníkový bublinový popisek 36"/>
          <p:cNvSpPr>
            <a:spLocks noChangeArrowheads="1"/>
          </p:cNvSpPr>
          <p:nvPr/>
        </p:nvSpPr>
        <p:spPr bwMode="auto">
          <a:xfrm>
            <a:off x="6790809" y="2429014"/>
            <a:ext cx="428625" cy="250825"/>
          </a:xfrm>
          <a:prstGeom prst="wedgeRectCallout">
            <a:avLst>
              <a:gd name="adj1" fmla="val 7029"/>
              <a:gd name="adj2" fmla="val 289431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FF33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7" name="Přímá spojnice se šipkou 106"/>
          <p:cNvCxnSpPr/>
          <p:nvPr/>
        </p:nvCxnSpPr>
        <p:spPr>
          <a:xfrm flipV="1">
            <a:off x="1691846" y="5251651"/>
            <a:ext cx="5832026" cy="565"/>
          </a:xfrm>
          <a:prstGeom prst="straightConnector1">
            <a:avLst/>
          </a:prstGeom>
          <a:ln w="28575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Obdélníkový bublinový popisek 36"/>
          <p:cNvSpPr>
            <a:spLocks noChangeArrowheads="1"/>
          </p:cNvSpPr>
          <p:nvPr/>
        </p:nvSpPr>
        <p:spPr bwMode="auto">
          <a:xfrm>
            <a:off x="5660970" y="3565168"/>
            <a:ext cx="625966" cy="250825"/>
          </a:xfrm>
          <a:prstGeom prst="wedgeRectCallout">
            <a:avLst>
              <a:gd name="adj1" fmla="val -121852"/>
              <a:gd name="adj2" fmla="val 151139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cm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1" name="Obdélníkový bublinový popisek 36"/>
          <p:cNvSpPr>
            <a:spLocks noChangeArrowheads="1"/>
          </p:cNvSpPr>
          <p:nvPr/>
        </p:nvSpPr>
        <p:spPr bwMode="auto">
          <a:xfrm>
            <a:off x="6665967" y="4534706"/>
            <a:ext cx="625966" cy="250825"/>
          </a:xfrm>
          <a:prstGeom prst="wedgeRectCallout">
            <a:avLst>
              <a:gd name="adj1" fmla="val -65970"/>
              <a:gd name="adj2" fmla="val 131566"/>
            </a:avLst>
          </a:prstGeom>
          <a:noFill/>
          <a:ln w="127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s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2" name="Obdélníkový bublinový popisek 36"/>
          <p:cNvSpPr>
            <a:spLocks noChangeArrowheads="1"/>
          </p:cNvSpPr>
          <p:nvPr/>
        </p:nvSpPr>
        <p:spPr bwMode="auto">
          <a:xfrm>
            <a:off x="6744114" y="3843142"/>
            <a:ext cx="625966" cy="250825"/>
          </a:xfrm>
          <a:prstGeom prst="wedgeRectCallout">
            <a:avLst>
              <a:gd name="adj1" fmla="val -111068"/>
              <a:gd name="adj2" fmla="val 50825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1,5 cm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7" name="Obdélníkový bublinový popisek 36"/>
          <p:cNvSpPr>
            <a:spLocks noChangeArrowheads="1"/>
          </p:cNvSpPr>
          <p:nvPr/>
        </p:nvSpPr>
        <p:spPr bwMode="auto">
          <a:xfrm>
            <a:off x="5879753" y="4628790"/>
            <a:ext cx="625966" cy="250825"/>
          </a:xfrm>
          <a:prstGeom prst="wedgeRectCallout">
            <a:avLst>
              <a:gd name="adj1" fmla="val -71852"/>
              <a:gd name="adj2" fmla="val -20129"/>
            </a:avLst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s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" name="TextovéPole 117"/>
          <p:cNvSpPr txBox="1"/>
          <p:nvPr/>
        </p:nvSpPr>
        <p:spPr>
          <a:xfrm>
            <a:off x="4656668" y="4761220"/>
            <a:ext cx="344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C00000"/>
                </a:solidFill>
              </a:rPr>
              <a:t>1 s</a:t>
            </a:r>
          </a:p>
        </p:txBody>
      </p:sp>
      <p:sp>
        <p:nvSpPr>
          <p:cNvPr id="119" name="TextovéPole 118"/>
          <p:cNvSpPr txBox="1"/>
          <p:nvPr/>
        </p:nvSpPr>
        <p:spPr>
          <a:xfrm>
            <a:off x="5052619" y="4479418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C00000"/>
                </a:solidFill>
              </a:rPr>
              <a:t>2 s</a:t>
            </a:r>
          </a:p>
        </p:txBody>
      </p:sp>
      <p:sp>
        <p:nvSpPr>
          <p:cNvPr id="120" name="TextovéPole 119"/>
          <p:cNvSpPr txBox="1"/>
          <p:nvPr/>
        </p:nvSpPr>
        <p:spPr>
          <a:xfrm>
            <a:off x="5494384" y="4172427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C00000"/>
                </a:solidFill>
              </a:rPr>
              <a:t>3 s</a:t>
            </a:r>
          </a:p>
        </p:txBody>
      </p:sp>
      <p:sp>
        <p:nvSpPr>
          <p:cNvPr id="121" name="TextovéPole 120"/>
          <p:cNvSpPr txBox="1"/>
          <p:nvPr/>
        </p:nvSpPr>
        <p:spPr>
          <a:xfrm>
            <a:off x="5853196" y="3882629"/>
            <a:ext cx="38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C00000"/>
                </a:solidFill>
              </a:rPr>
              <a:t>4 s</a:t>
            </a:r>
          </a:p>
        </p:txBody>
      </p:sp>
      <p:sp>
        <p:nvSpPr>
          <p:cNvPr id="122" name="TextovéPole 121"/>
          <p:cNvSpPr txBox="1"/>
          <p:nvPr/>
        </p:nvSpPr>
        <p:spPr>
          <a:xfrm>
            <a:off x="6254402" y="3625475"/>
            <a:ext cx="3637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C00000"/>
                </a:solidFill>
              </a:rPr>
              <a:t>5 s</a:t>
            </a:r>
          </a:p>
        </p:txBody>
      </p:sp>
      <p:sp>
        <p:nvSpPr>
          <p:cNvPr id="123" name="TextovéPole 122"/>
          <p:cNvSpPr txBox="1"/>
          <p:nvPr/>
        </p:nvSpPr>
        <p:spPr>
          <a:xfrm>
            <a:off x="6700892" y="3322887"/>
            <a:ext cx="7406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>
                <a:solidFill>
                  <a:srgbClr val="C00000"/>
                </a:solidFill>
              </a:rPr>
              <a:t>6 s       </a:t>
            </a:r>
            <a:r>
              <a:rPr lang="cs-CZ" sz="900" i="1" dirty="0">
                <a:solidFill>
                  <a:srgbClr val="C00000"/>
                </a:solidFill>
                <a:latin typeface="Book Antiqua" panose="02040602050305030304" pitchFamily="18" charset="0"/>
              </a:rPr>
              <a:t>t‘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4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14" grpId="0" animBg="1"/>
      <p:bldP spid="115" grpId="0" animBg="1"/>
      <p:bldP spid="108" grpId="0" animBg="1"/>
      <p:bldP spid="111" grpId="0" animBg="1"/>
      <p:bldP spid="112" grpId="0" animBg="1"/>
      <p:bldP spid="1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8296" y="1468246"/>
            <a:ext cx="8677707" cy="501810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rgbClr val="09FF0F"/>
                </a:solidFill>
                <a:latin typeface="Book Antiqua" pitchFamily="18" charset="0"/>
                <a:sym typeface="Wingdings" panose="05000000000000000000" pitchFamily="2" charset="2"/>
              </a:rPr>
              <a:t>„Archiv dějin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“ je stejný, ale jinak ho čteme: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Newton: </a:t>
            </a:r>
            <a:r>
              <a:rPr lang="cs-CZ" b="1" i="1" dirty="0" err="1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podél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světočáry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  současnost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pro všechny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stejná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Einstein: </a:t>
            </a:r>
            <a:r>
              <a:rPr lang="cs-CZ" b="1" i="1" dirty="0" err="1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soumístnost</a:t>
            </a:r>
            <a:r>
              <a:rPr lang="cs-CZ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také podél </a:t>
            </a:r>
            <a:r>
              <a:rPr lang="cs-CZ" b="1" i="1" dirty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světočáry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        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ale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současnost 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tak, aby bylo </a:t>
            </a:r>
            <a:r>
              <a:rPr lang="cs-CZ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c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 </a:t>
            </a: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stejné </a:t>
            </a:r>
            <a:b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</a:br>
            <a:r>
              <a:rPr lang="cs-CZ" b="1" i="1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Book Antiqua" pitchFamily="18" charset="0"/>
                <a:sym typeface="Wingdings" panose="05000000000000000000" pitchFamily="2" charset="2"/>
              </a:rPr>
              <a:t>(podle různých přímek pro S a S‘)</a:t>
            </a:r>
            <a:endParaRPr lang="cs-CZ" dirty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b="1" i="1" dirty="0" smtClean="0">
              <a:solidFill>
                <a:schemeClr val="tx1"/>
              </a:solidFill>
              <a:latin typeface="Book Antiqua" pitchFamily="18" charset="0"/>
              <a:sym typeface="Wingdings" panose="05000000000000000000" pitchFamily="2" charset="2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cs-CZ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430213" y="396875"/>
            <a:ext cx="77011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27F727">
                        <a:alpha val="50999"/>
                      </a:srgbClr>
                    </a:gs>
                    <a:gs pos="50000">
                      <a:srgbClr val="FF3300">
                        <a:alpha val="53000"/>
                      </a:srgbClr>
                    </a:gs>
                    <a:gs pos="100000">
                      <a:srgbClr val="27F727">
                        <a:alpha val="50999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70000"/>
              <a:buFont typeface="Franklin Gothic Medium" pitchFamily="34" charset="0"/>
              <a:buNone/>
              <a:defRPr/>
            </a:pPr>
            <a:r>
              <a:rPr lang="cs-CZ" sz="4000" b="1" i="1" dirty="0" smtClean="0">
                <a:solidFill>
                  <a:schemeClr val="tx2"/>
                </a:solidFill>
                <a:latin typeface="Book Antiqua" pitchFamily="18" charset="0"/>
              </a:rPr>
              <a:t>Grafikon: nové čtení vše vysvětlí</a:t>
            </a:r>
            <a:endParaRPr lang="cs-CZ" sz="40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7" name="Zástupný symbol pro datum 7"/>
          <p:cNvSpPr txBox="1">
            <a:spLocks noGrp="1"/>
          </p:cNvSpPr>
          <p:nvPr/>
        </p:nvSpPr>
        <p:spPr bwMode="auto">
          <a:xfrm>
            <a:off x="6477000" y="0"/>
            <a:ext cx="26336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 dirty="0" smtClean="0">
                <a:solidFill>
                  <a:srgbClr val="D38E27"/>
                </a:solidFill>
              </a:rPr>
              <a:t>2021-12-20 </a:t>
            </a:r>
            <a:r>
              <a:rPr lang="cs-CZ" sz="1200" dirty="0">
                <a:solidFill>
                  <a:srgbClr val="D38E27"/>
                </a:solidFill>
              </a:rPr>
              <a:t>-  U3V - Obdržálek</a:t>
            </a:r>
          </a:p>
        </p:txBody>
      </p:sp>
      <p:sp>
        <p:nvSpPr>
          <p:cNvPr id="8" name="Zástupný symbol pro číslo snímku 3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74E14B70-F373-40F1-AC42-139490800137}" type="slidenum">
              <a:rPr lang="cs-CZ" sz="1200" smtClean="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9</a:t>
            </a:fld>
            <a:r>
              <a:rPr lang="cs-CZ" sz="1200" dirty="0">
                <a:solidFill>
                  <a:schemeClr val="accent1">
                    <a:shade val="75000"/>
                  </a:schemeClr>
                </a:solidFill>
              </a:rPr>
              <a:t>/26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701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|3|1.3|1.1|2|2.5|2.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est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13253</TotalTime>
  <Words>1973</Words>
  <Application>Microsoft Office PowerPoint</Application>
  <PresentationFormat>Předvádění na obrazovce (4:3)</PresentationFormat>
  <Paragraphs>452</Paragraphs>
  <Slides>22</Slides>
  <Notes>9</Notes>
  <HiddenSlides>0</HiddenSlides>
  <MMClips>1</MMClips>
  <ScaleCrop>false</ScaleCrop>
  <HeadingPairs>
    <vt:vector size="6" baseType="variant">
      <vt:variant>
        <vt:lpstr>Použitá písma</vt:lpstr>
      </vt:variant>
      <vt:variant>
        <vt:i4>15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38" baseType="lpstr">
      <vt:lpstr>Algerian</vt:lpstr>
      <vt:lpstr>Arial</vt:lpstr>
      <vt:lpstr>Bahnschrift Light</vt:lpstr>
      <vt:lpstr>Bahnschrift SemiBold</vt:lpstr>
      <vt:lpstr>Book Antiqua</vt:lpstr>
      <vt:lpstr>Calibri</vt:lpstr>
      <vt:lpstr>Cambria</vt:lpstr>
      <vt:lpstr>Cambria Math</vt:lpstr>
      <vt:lpstr>Courier New</vt:lpstr>
      <vt:lpstr>Franklin Gothic Book</vt:lpstr>
      <vt:lpstr>Franklin Gothic Medium</vt:lpstr>
      <vt:lpstr>Symbol</vt:lpstr>
      <vt:lpstr>Times New Roman</vt:lpstr>
      <vt:lpstr>Wingdings</vt:lpstr>
      <vt:lpstr>Wingdings 2</vt:lpstr>
      <vt:lpstr>Cesta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MFF UK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 Obdržálek</dc:creator>
  <cp:lastModifiedBy>Účet Microsoft</cp:lastModifiedBy>
  <cp:revision>699</cp:revision>
  <cp:lastPrinted>2014-03-09T18:11:39Z</cp:lastPrinted>
  <dcterms:created xsi:type="dcterms:W3CDTF">2010-10-29T03:57:00Z</dcterms:created>
  <dcterms:modified xsi:type="dcterms:W3CDTF">2021-12-19T21:00:11Z</dcterms:modified>
</cp:coreProperties>
</file>