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0080625" cy="7559675"/>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8" autoAdjust="0"/>
    <p:restoredTop sz="94660"/>
  </p:normalViewPr>
  <p:slideViewPr>
    <p:cSldViewPr snapToGrid="0">
      <p:cViewPr varScale="1">
        <p:scale>
          <a:sx n="81" d="100"/>
          <a:sy n="81" d="100"/>
        </p:scale>
        <p:origin x="3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Rectangle 1"/>
          <p:cNvSpPr/>
          <p:nvPr/>
        </p:nvSpPr>
        <p:spPr>
          <a:xfrm>
            <a:off x="0" y="0"/>
            <a:ext cx="7560000" cy="10692000"/>
          </a:xfrm>
          <a:prstGeom prst="rect">
            <a:avLst/>
          </a:prstGeom>
          <a:solidFill>
            <a:srgbClr val="FFFFFF"/>
          </a:solidFill>
          <a:ln w="9360">
            <a:noFill/>
          </a:ln>
        </p:spPr>
      </p:sp>
      <p:sp>
        <p:nvSpPr>
          <p:cNvPr id="83" name="CustomShape 2"/>
          <p:cNvSpPr/>
          <p:nvPr/>
        </p:nvSpPr>
        <p:spPr>
          <a:xfrm>
            <a:off x="0" y="0"/>
            <a:ext cx="7560000" cy="10692000"/>
          </a:xfrm>
          <a:custGeom>
            <a:avLst/>
            <a:gdLst/>
            <a:ahLst/>
            <a:cxnLst/>
            <a:rect l="0" t="0" r="r" b="b"/>
            <a:pathLst>
              <a:path w="21002" h="29702">
                <a:moveTo>
                  <a:pt x="3" y="0"/>
                </a:moveTo>
                <a:cubicBezTo>
                  <a:pt x="1" y="0"/>
                  <a:pt x="0" y="1"/>
                  <a:pt x="0" y="3"/>
                </a:cubicBezTo>
                <a:lnTo>
                  <a:pt x="0" y="29697"/>
                </a:lnTo>
                <a:cubicBezTo>
                  <a:pt x="0" y="29699"/>
                  <a:pt x="1" y="29701"/>
                  <a:pt x="3" y="29701"/>
                </a:cubicBezTo>
                <a:lnTo>
                  <a:pt x="20997" y="29701"/>
                </a:lnTo>
                <a:cubicBezTo>
                  <a:pt x="20999" y="29701"/>
                  <a:pt x="21001" y="29699"/>
                  <a:pt x="21001" y="29697"/>
                </a:cubicBezTo>
                <a:lnTo>
                  <a:pt x="21001" y="3"/>
                </a:lnTo>
                <a:cubicBezTo>
                  <a:pt x="21001" y="1"/>
                  <a:pt x="20999" y="0"/>
                  <a:pt x="20997" y="0"/>
                </a:cubicBezTo>
                <a:lnTo>
                  <a:pt x="3" y="0"/>
                </a:lnTo>
              </a:path>
            </a:pathLst>
          </a:custGeom>
          <a:solidFill>
            <a:srgbClr val="FFFFFF"/>
          </a:solidFill>
          <a:ln>
            <a:noFill/>
          </a:ln>
        </p:spPr>
        <p:style>
          <a:lnRef idx="0">
            <a:scrgbClr r="0" g="0" b="0"/>
          </a:lnRef>
          <a:fillRef idx="0">
            <a:scrgbClr r="0" g="0" b="0"/>
          </a:fillRef>
          <a:effectRef idx="0">
            <a:scrgbClr r="0" g="0" b="0"/>
          </a:effectRef>
          <a:fontRef idx="minor"/>
        </p:style>
      </p:sp>
      <p:sp>
        <p:nvSpPr>
          <p:cNvPr id="84" name="PlaceHolder 3"/>
          <p:cNvSpPr>
            <a:spLocks noGrp="1" noRot="1" noChangeAspect="1"/>
          </p:cNvSpPr>
          <p:nvPr>
            <p:ph type="sldImg"/>
          </p:nvPr>
        </p:nvSpPr>
        <p:spPr>
          <a:xfrm>
            <a:off x="1333440" y="811080"/>
            <a:ext cx="4888440" cy="4006800"/>
          </a:xfrm>
          <a:prstGeom prst="rect">
            <a:avLst/>
          </a:prstGeom>
        </p:spPr>
        <p:txBody>
          <a:bodyPr lIns="0" tIns="0" rIns="0" bIns="0" anchor="ctr"/>
          <a:lstStyle/>
          <a:p>
            <a:pPr algn="ctr"/>
            <a:r>
              <a:rPr lang="en-GB" sz="4680" b="0" strike="noStrike" spc="-1">
                <a:solidFill>
                  <a:srgbClr val="000000"/>
                </a:solidFill>
                <a:latin typeface="Arial"/>
              </a:rPr>
              <a:t>Klikněte pro přesun snímku</a:t>
            </a:r>
          </a:p>
        </p:txBody>
      </p:sp>
      <p:sp>
        <p:nvSpPr>
          <p:cNvPr id="85" name="PlaceHolder 4"/>
          <p:cNvSpPr>
            <a:spLocks noGrp="1"/>
          </p:cNvSpPr>
          <p:nvPr>
            <p:ph type="body"/>
          </p:nvPr>
        </p:nvSpPr>
        <p:spPr>
          <a:xfrm>
            <a:off x="756720" y="5077080"/>
            <a:ext cx="6045120" cy="4807800"/>
          </a:xfrm>
          <a:prstGeom prst="rect">
            <a:avLst/>
          </a:prstGeom>
        </p:spPr>
        <p:txBody>
          <a:bodyPr lIns="0" tIns="0" rIns="0" bIns="0"/>
          <a:lstStyle/>
          <a:p>
            <a:r>
              <a:rPr lang="en-GB" sz="2810" b="0" strike="noStrike" spc="-1">
                <a:solidFill>
                  <a:srgbClr val="000000"/>
                </a:solidFill>
                <a:latin typeface="Times New Roman"/>
              </a:rPr>
              <a:t>Klikněte pro úpravu formátu komentářů</a:t>
            </a:r>
          </a:p>
        </p:txBody>
      </p:sp>
      <p:sp>
        <p:nvSpPr>
          <p:cNvPr id="86" name="PlaceHolder 5"/>
          <p:cNvSpPr>
            <a:spLocks noGrp="1"/>
          </p:cNvSpPr>
          <p:nvPr>
            <p:ph type="hdr"/>
          </p:nvPr>
        </p:nvSpPr>
        <p:spPr>
          <a:xfrm>
            <a:off x="0" y="-360"/>
            <a:ext cx="3278160" cy="532080"/>
          </a:xfrm>
          <a:prstGeom prst="rect">
            <a:avLst/>
          </a:prstGeom>
        </p:spPr>
        <p:txBody>
          <a:bodyPr lIns="0" tIns="0" rIns="0" bIns="0"/>
          <a:lstStyle/>
          <a:p>
            <a:pPr>
              <a:lnSpc>
                <a:spcPct val="93000"/>
              </a:lnSpc>
            </a:pPr>
            <a:r>
              <a:rPr lang="en-US" sz="1400" b="0" strike="noStrike" spc="-1">
                <a:solidFill>
                  <a:srgbClr val="000000"/>
                </a:solidFill>
                <a:latin typeface="Times New Roman"/>
                <a:ea typeface="DejaVu Sans"/>
              </a:rPr>
              <a:t>&lt;záhlaví&gt;</a:t>
            </a:r>
            <a:endParaRPr lang="en-GB" sz="1400" b="0" strike="noStrike" spc="-1">
              <a:latin typeface="Arial"/>
            </a:endParaRPr>
          </a:p>
        </p:txBody>
      </p:sp>
      <p:sp>
        <p:nvSpPr>
          <p:cNvPr id="87" name="PlaceHolder 6"/>
          <p:cNvSpPr>
            <a:spLocks noGrp="1"/>
          </p:cNvSpPr>
          <p:nvPr>
            <p:ph type="dt"/>
          </p:nvPr>
        </p:nvSpPr>
        <p:spPr>
          <a:xfrm>
            <a:off x="4278600" y="-360"/>
            <a:ext cx="3278160" cy="532080"/>
          </a:xfrm>
          <a:prstGeom prst="rect">
            <a:avLst/>
          </a:prstGeom>
        </p:spPr>
        <p:txBody>
          <a:bodyPr lIns="0" tIns="0" rIns="0" bIns="0"/>
          <a:lstStyle/>
          <a:p>
            <a:pPr algn="r">
              <a:lnSpc>
                <a:spcPct val="93000"/>
              </a:lnSpc>
            </a:pPr>
            <a:r>
              <a:rPr lang="en-US" sz="1400" b="0" strike="noStrike" spc="-1">
                <a:solidFill>
                  <a:srgbClr val="000000"/>
                </a:solidFill>
                <a:latin typeface="Times New Roman"/>
                <a:ea typeface="DejaVu Sans"/>
              </a:rPr>
              <a:t>&lt;datum/čas&gt;</a:t>
            </a:r>
            <a:endParaRPr lang="en-GB" sz="1400" b="0" strike="noStrike" spc="-1">
              <a:latin typeface="Arial"/>
            </a:endParaRPr>
          </a:p>
        </p:txBody>
      </p:sp>
      <p:sp>
        <p:nvSpPr>
          <p:cNvPr id="88" name="PlaceHolder 7"/>
          <p:cNvSpPr>
            <a:spLocks noGrp="1"/>
          </p:cNvSpPr>
          <p:nvPr>
            <p:ph type="ftr"/>
          </p:nvPr>
        </p:nvSpPr>
        <p:spPr>
          <a:xfrm>
            <a:off x="0" y="10155960"/>
            <a:ext cx="3278160" cy="532080"/>
          </a:xfrm>
          <a:prstGeom prst="rect">
            <a:avLst/>
          </a:prstGeom>
        </p:spPr>
        <p:txBody>
          <a:bodyPr lIns="0" tIns="0" rIns="0" bIns="0" anchor="b"/>
          <a:lstStyle/>
          <a:p>
            <a:pPr>
              <a:lnSpc>
                <a:spcPct val="93000"/>
              </a:lnSpc>
            </a:pPr>
            <a:r>
              <a:rPr lang="en-US" sz="1400" b="0" strike="noStrike" spc="-1">
                <a:solidFill>
                  <a:srgbClr val="000000"/>
                </a:solidFill>
                <a:latin typeface="Times New Roman"/>
                <a:ea typeface="DejaVu Sans"/>
              </a:rPr>
              <a:t>&lt;zápatí&gt;</a:t>
            </a:r>
            <a:endParaRPr lang="en-GB" sz="1400" b="0" strike="noStrike" spc="-1">
              <a:latin typeface="Arial"/>
            </a:endParaRPr>
          </a:p>
        </p:txBody>
      </p:sp>
      <p:sp>
        <p:nvSpPr>
          <p:cNvPr id="89" name="PlaceHolder 8"/>
          <p:cNvSpPr>
            <a:spLocks noGrp="1"/>
          </p:cNvSpPr>
          <p:nvPr>
            <p:ph type="sldNum"/>
          </p:nvPr>
        </p:nvSpPr>
        <p:spPr>
          <a:xfrm>
            <a:off x="4278600" y="10155960"/>
            <a:ext cx="3278160" cy="532080"/>
          </a:xfrm>
          <a:prstGeom prst="rect">
            <a:avLst/>
          </a:prstGeom>
        </p:spPr>
        <p:txBody>
          <a:bodyPr lIns="0" tIns="0" rIns="0" bIns="0" anchor="b"/>
          <a:lstStyle/>
          <a:p>
            <a:pPr algn="r">
              <a:lnSpc>
                <a:spcPct val="93000"/>
              </a:lnSpc>
            </a:pPr>
            <a:fld id="{E5320EA2-7D35-4B13-9A0D-3B258539E5E2}" type="slidenum">
              <a:rPr lang="en-US" sz="1400" b="0" strike="noStrike" spc="-1">
                <a:solidFill>
                  <a:srgbClr val="000000"/>
                </a:solidFill>
                <a:latin typeface="Times New Roman"/>
                <a:ea typeface="DejaVu Sans"/>
              </a:rPr>
              <a:t>‹#›</a:t>
            </a:fld>
            <a:endParaRPr lang="en-GB" sz="1400" b="0" strike="noStrike" spc="-1">
              <a:latin typeface="Arial"/>
            </a:endParaRPr>
          </a:p>
        </p:txBody>
      </p:sp>
    </p:spTree>
    <p:extLst>
      <p:ext uri="{BB962C8B-B14F-4D97-AF65-F5344CB8AC3E}">
        <p14:creationId xmlns:p14="http://schemas.microsoft.com/office/powerpoint/2010/main" val="264774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PlaceHolder 1"/>
          <p:cNvSpPr>
            <a:spLocks noGrp="1" noRot="1" noChangeAspect="1"/>
          </p:cNvSpPr>
          <p:nvPr>
            <p:ph type="sldImg"/>
          </p:nvPr>
        </p:nvSpPr>
        <p:spPr>
          <a:xfrm>
            <a:off x="1333440" y="811080"/>
            <a:ext cx="4888440" cy="4006800"/>
          </a:xfrm>
          <a:prstGeom prst="rect">
            <a:avLst/>
          </a:prstGeom>
        </p:spPr>
      </p:sp>
      <p:sp>
        <p:nvSpPr>
          <p:cNvPr id="891" name="PlaceHolder 2"/>
          <p:cNvSpPr>
            <a:spLocks noGrp="1"/>
          </p:cNvSpPr>
          <p:nvPr>
            <p:ph type="body"/>
          </p:nvPr>
        </p:nvSpPr>
        <p:spPr>
          <a:xfrm>
            <a:off x="756720" y="5077080"/>
            <a:ext cx="6045120" cy="4807800"/>
          </a:xfrm>
          <a:prstGeom prst="rect">
            <a:avLst/>
          </a:prstGeom>
        </p:spPr>
        <p:txBody>
          <a:bodyPr lIns="0" tIns="0" rIns="0" bIns="0"/>
          <a:lstStyle/>
          <a:p>
            <a:r>
              <a:rPr lang="en-GB" sz="1200" b="0" strike="noStrike" spc="-1">
                <a:solidFill>
                  <a:srgbClr val="000000"/>
                </a:solidFill>
                <a:latin typeface="Times New Roman"/>
              </a:rPr>
              <a:t>představ – v souč působím na UFP AV. Diamantem jsem se zabýval za svého působení na FZU ve skupině p.doc. Kromky, asi nejpovolanějšího člověka na diamantovou technologii v Akademii Věd.</a:t>
            </a:r>
          </a:p>
          <a:p>
            <a:r>
              <a:rPr lang="en-GB" sz="1200" b="0" strike="noStrike" spc="-1">
                <a:solidFill>
                  <a:srgbClr val="000000"/>
                </a:solidFill>
                <a:latin typeface="Times New Roman"/>
              </a:rPr>
              <a:t>Tam jsem zjistil, jak mimořádným, proměnným a užitečným materiálem  diamant je a rád bych to ukázal i vám.</a:t>
            </a:r>
          </a:p>
          <a:p>
            <a:r>
              <a:rPr lang="en-GB" sz="1200" b="0" strike="noStrike" spc="-1">
                <a:solidFill>
                  <a:srgbClr val="000000"/>
                </a:solidFill>
                <a:latin typeface="Times New Roman"/>
              </a:rPr>
              <a:t>Budeme popisovat diamant jako látku, a proto zabrousíme trochu i do chemie, což nám nebude nijak vadit, protože chemie je vlastně ve skutečnosti jenom aplikovaná </a:t>
            </a:r>
            <a:r>
              <a:rPr lang="en-GB" sz="1200" b="0" u="sng" strike="noStrike" spc="-1">
                <a:solidFill>
                  <a:srgbClr val="000000"/>
                </a:solidFill>
                <a:uFillTx/>
                <a:latin typeface="Times New Roman"/>
              </a:rPr>
              <a:t>fyzika</a:t>
            </a:r>
            <a:r>
              <a:rPr lang="en-GB" sz="1200" b="0" strike="noStrike" spc="-1">
                <a:solidFill>
                  <a:srgbClr val="000000"/>
                </a:solidFill>
                <a:latin typeface="Times New Roman"/>
              </a:rPr>
              <a:t>.</a:t>
            </a:r>
          </a:p>
          <a:p>
            <a:r>
              <a:rPr lang="en-GB" sz="1200" b="0" strike="noStrike" spc="-1">
                <a:solidFill>
                  <a:srgbClr val="000000"/>
                </a:solidFill>
                <a:latin typeface="Times New Roman"/>
              </a:rPr>
              <a:t>Na záležitostech spojených s diamantem si zároveň připomeneme některé základní fyzikální principy</a:t>
            </a:r>
            <a:r>
              <a:rPr lang="en-GB" sz="1200" b="0" i="1" strike="noStrike" spc="-1">
                <a:solidFill>
                  <a:srgbClr val="000000"/>
                </a:solidFill>
                <a:latin typeface="Times New Roman"/>
              </a:rPr>
              <a:t>,</a:t>
            </a:r>
            <a:r>
              <a:rPr lang="en-GB" sz="1200" b="0" strike="noStrike" spc="-1">
                <a:solidFill>
                  <a:srgbClr val="000000"/>
                </a:solidFill>
                <a:latin typeface="Times New Roman"/>
              </a:rPr>
              <a:t> které jsou obecně platné.</a:t>
            </a:r>
          </a:p>
        </p:txBody>
      </p:sp>
    </p:spTree>
    <p:extLst>
      <p:ext uri="{BB962C8B-B14F-4D97-AF65-F5344CB8AC3E}">
        <p14:creationId xmlns:p14="http://schemas.microsoft.com/office/powerpoint/2010/main" val="112341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PlaceHolder 1"/>
          <p:cNvSpPr>
            <a:spLocks noGrp="1" noRot="1" noChangeAspect="1"/>
          </p:cNvSpPr>
          <p:nvPr>
            <p:ph type="sldImg"/>
          </p:nvPr>
        </p:nvSpPr>
        <p:spPr>
          <a:xfrm>
            <a:off x="1333800" y="811440"/>
            <a:ext cx="4891680" cy="4009680"/>
          </a:xfrm>
          <a:prstGeom prst="rect">
            <a:avLst/>
          </a:prstGeom>
        </p:spPr>
      </p:sp>
      <p:sp>
        <p:nvSpPr>
          <p:cNvPr id="909" name="PlaceHolder 2"/>
          <p:cNvSpPr>
            <a:spLocks noGrp="1"/>
          </p:cNvSpPr>
          <p:nvPr>
            <p:ph type="body"/>
          </p:nvPr>
        </p:nvSpPr>
        <p:spPr>
          <a:xfrm>
            <a:off x="711000" y="4957200"/>
            <a:ext cx="6048360" cy="4811760"/>
          </a:xfrm>
          <a:prstGeom prst="rect">
            <a:avLst/>
          </a:prstGeom>
        </p:spPr>
        <p:txBody>
          <a:bodyPr lIns="0" tIns="0" rIns="0" bIns="0"/>
          <a:lstStyle/>
          <a:p>
            <a:r>
              <a:rPr lang="en-GB" sz="1200" b="0" strike="noStrike" spc="-1">
                <a:solidFill>
                  <a:srgbClr val="000000"/>
                </a:solidFill>
                <a:latin typeface="Times New Roman"/>
              </a:rPr>
              <a:t>Ty úplně jiné vlastnosti vedou k tomu, čemu říkáme </a:t>
            </a:r>
            <a:r>
              <a:rPr lang="en-GB" sz="1200" b="0" u="sng" strike="noStrike" spc="-1">
                <a:solidFill>
                  <a:srgbClr val="000000"/>
                </a:solidFill>
                <a:uFillTx/>
                <a:latin typeface="Times New Roman"/>
              </a:rPr>
              <a:t>funkční</a:t>
            </a:r>
            <a:r>
              <a:rPr lang="en-GB" sz="1200" b="0" strike="noStrike" spc="-1">
                <a:solidFill>
                  <a:srgbClr val="000000"/>
                </a:solidFill>
                <a:latin typeface="Times New Roman"/>
              </a:rPr>
              <a:t> povrchy. Jak název napovídá, jsou to povrchy, které mají nějakou funkci, lépe řečeno,byly cíleně vytvořeny tak, aby měly nějaké vlastnosti. Zároveň nám to napovídá, že bychom změnou toho povrchu mohli tu vlastnost měnit.</a:t>
            </a:r>
          </a:p>
          <a:p>
            <a:r>
              <a:rPr lang="en-GB" sz="1200" b="0" strike="noStrike" spc="-1">
                <a:solidFill>
                  <a:srgbClr val="000000"/>
                </a:solidFill>
                <a:latin typeface="Times New Roman"/>
              </a:rPr>
              <a:t>Sportovci nosí </a:t>
            </a:r>
            <a:r>
              <a:rPr lang="en-GB" sz="1200" b="0" u="sng" strike="noStrike" spc="-1">
                <a:solidFill>
                  <a:srgbClr val="000000"/>
                </a:solidFill>
                <a:uFillTx/>
                <a:latin typeface="Times New Roman"/>
              </a:rPr>
              <a:t>fční</a:t>
            </a:r>
            <a:r>
              <a:rPr lang="en-GB" sz="1200" b="0" strike="noStrike" spc="-1">
                <a:solidFill>
                  <a:srgbClr val="000000"/>
                </a:solidFill>
                <a:latin typeface="Times New Roman"/>
              </a:rPr>
              <a:t> prádlo, které má tu </a:t>
            </a:r>
            <a:r>
              <a:rPr lang="en-GB" sz="1200" b="0" u="sng" strike="noStrike" spc="-1">
                <a:solidFill>
                  <a:srgbClr val="000000"/>
                </a:solidFill>
                <a:uFillTx/>
                <a:latin typeface="Times New Roman"/>
              </a:rPr>
              <a:t>funkci</a:t>
            </a:r>
            <a:r>
              <a:rPr lang="en-GB" sz="1200" b="0" strike="noStrike" spc="-1">
                <a:solidFill>
                  <a:srgbClr val="000000"/>
                </a:solidFill>
                <a:latin typeface="Times New Roman"/>
              </a:rPr>
              <a:t>, že dobře odvádí pot. Když si chcete pořídit nepromokavé boty nebo bundu, měl by tam být vodoodpudivý povrch.</a:t>
            </a:r>
          </a:p>
          <a:p>
            <a:r>
              <a:rPr lang="en-GB" sz="1200" b="0" strike="noStrike" spc="-1">
                <a:solidFill>
                  <a:srgbClr val="000000"/>
                </a:solidFill>
                <a:latin typeface="Times New Roman"/>
              </a:rPr>
              <a:t>/klik/ Zakončením povrchu diamantu lze měnit spoustu věcí, např. povrchovou el. vodivost, ale my si ukážeme právě tu smáčivost. Na nesmáčivém povrchu se kapka vody drží jako kulička, na smáčivém se rozprostře. Potom můžeme změřit tento úhel, tzv. </a:t>
            </a:r>
            <a:r>
              <a:rPr lang="en-GB" sz="1200" b="0" u="sng" strike="noStrike" spc="-1">
                <a:solidFill>
                  <a:srgbClr val="000000"/>
                </a:solidFill>
                <a:uFillTx/>
                <a:latin typeface="Times New Roman"/>
              </a:rPr>
              <a:t>kontaktní</a:t>
            </a:r>
            <a:r>
              <a:rPr lang="en-GB" sz="1200" b="0" strike="noStrike" spc="-1">
                <a:solidFill>
                  <a:srgbClr val="000000"/>
                </a:solidFill>
                <a:latin typeface="Times New Roman"/>
              </a:rPr>
              <a:t> úhel, a vyjádřit smáčivost číselně. Tam, kde je s.m., je k.u.v. a naopak. Povrch, který je pro vodu nesmáčivý, nazýváme hydro</a:t>
            </a:r>
            <a:r>
              <a:rPr lang="en-GB" sz="1200" b="0" u="sng" strike="noStrike" spc="-1">
                <a:solidFill>
                  <a:srgbClr val="000000"/>
                </a:solidFill>
                <a:uFillTx/>
                <a:latin typeface="Times New Roman"/>
              </a:rPr>
              <a:t>fobní</a:t>
            </a:r>
            <a:r>
              <a:rPr lang="en-GB" sz="1200" b="0" strike="noStrike" spc="-1">
                <a:solidFill>
                  <a:srgbClr val="000000"/>
                </a:solidFill>
                <a:latin typeface="Times New Roman"/>
              </a:rPr>
              <a:t>, čili vo., smáčivý je hydro</a:t>
            </a:r>
            <a:r>
              <a:rPr lang="en-GB" sz="1200" b="0" u="sng" strike="noStrike" spc="-1">
                <a:solidFill>
                  <a:srgbClr val="000000"/>
                </a:solidFill>
                <a:uFillTx/>
                <a:latin typeface="Times New Roman"/>
              </a:rPr>
              <a:t>filní</a:t>
            </a:r>
            <a:r>
              <a:rPr lang="en-GB" sz="1200" b="0" strike="noStrike" spc="-1">
                <a:solidFill>
                  <a:srgbClr val="000000"/>
                </a:solidFill>
                <a:latin typeface="Times New Roman"/>
              </a:rPr>
              <a:t>, vp.</a:t>
            </a:r>
          </a:p>
          <a:p>
            <a:r>
              <a:rPr lang="en-GB" sz="1200" b="0" strike="noStrike" spc="-1">
                <a:solidFill>
                  <a:srgbClr val="000000"/>
                </a:solidFill>
                <a:latin typeface="Times New Roman"/>
                <a:ea typeface="Droid Sans"/>
              </a:rPr>
              <a:t>Co způsobí, že je povrch hydrofilní? Může zato </a:t>
            </a:r>
            <a:r>
              <a:rPr lang="en-GB" sz="1200" b="0" u="sng" strike="noStrike" spc="-1">
                <a:solidFill>
                  <a:srgbClr val="000000"/>
                </a:solidFill>
                <a:uFillTx/>
                <a:latin typeface="Times New Roman"/>
                <a:ea typeface="Droid Sans"/>
              </a:rPr>
              <a:t>třetí</a:t>
            </a:r>
            <a:r>
              <a:rPr lang="en-GB" sz="1200" b="0" strike="noStrike" spc="-1">
                <a:solidFill>
                  <a:srgbClr val="000000"/>
                </a:solidFill>
                <a:latin typeface="Times New Roman"/>
                <a:ea typeface="Droid Sans"/>
              </a:rPr>
              <a:t> druh chemické vazby, a to je tzv. </a:t>
            </a:r>
            <a:r>
              <a:rPr lang="en-GB" sz="1200" b="0" u="sng" strike="noStrike" spc="-1">
                <a:solidFill>
                  <a:srgbClr val="000000"/>
                </a:solidFill>
                <a:uFillTx/>
                <a:latin typeface="Times New Roman"/>
                <a:ea typeface="Droid Sans"/>
              </a:rPr>
              <a:t>polární</a:t>
            </a:r>
            <a:r>
              <a:rPr lang="en-GB" sz="1200" b="0" strike="noStrike" spc="-1">
                <a:solidFill>
                  <a:srgbClr val="000000"/>
                </a:solidFill>
                <a:latin typeface="Times New Roman"/>
                <a:ea typeface="Droid Sans"/>
              </a:rPr>
              <a:t> vazba </a:t>
            </a:r>
            <a:r>
              <a:rPr lang="en-GB" sz="1200" b="0" i="1" strike="noStrike" spc="-1">
                <a:solidFill>
                  <a:srgbClr val="000000"/>
                </a:solidFill>
                <a:latin typeface="Times New Roman"/>
                <a:ea typeface="Droid Sans"/>
              </a:rPr>
              <a:t>klik. </a:t>
            </a:r>
            <a:r>
              <a:rPr lang="en-GB" sz="1200" b="0" strike="noStrike" spc="-1">
                <a:solidFill>
                  <a:srgbClr val="000000"/>
                </a:solidFill>
                <a:latin typeface="Times New Roman"/>
                <a:ea typeface="Droid Sans"/>
              </a:rPr>
              <a:t>Je to vlastně něco mezi </a:t>
            </a:r>
            <a:r>
              <a:rPr lang="en-GB" sz="1200" b="0" strike="noStrike" spc="-1">
                <a:solidFill>
                  <a:srgbClr val="000000"/>
                </a:solidFill>
                <a:latin typeface="Times New Roman"/>
              </a:rPr>
              <a:t>kovalentní a iontovou, o nichž jsme mluvili na začátku. Ukážeme si to na molekule vody.  Kdybychom tu měli stejné atomy, tak vznikne elektronový pár mezi nimi a kovalentní vazba. Ale vodík se chová jinak, než kyslík, on ten svůj elektron moc nechce tak ho odpuzuje ke kyslíku, který naopak elektrony spíš přitahuje. Oba ty elektrony, které tvoří vazbu se tak posunou blízko kyslíku tím se ovšem poruší rovnováha nábojů, na jedné straně začne </a:t>
            </a:r>
            <a:r>
              <a:rPr lang="en-GB" sz="1200" b="0" u="sng" strike="noStrike" spc="-1">
                <a:solidFill>
                  <a:srgbClr val="000000"/>
                </a:solidFill>
                <a:uFillTx/>
                <a:latin typeface="Times New Roman"/>
              </a:rPr>
              <a:t>trochu</a:t>
            </a:r>
            <a:r>
              <a:rPr lang="en-GB" sz="1200" b="0" strike="noStrike" spc="-1">
                <a:solidFill>
                  <a:srgbClr val="000000"/>
                </a:solidFill>
                <a:latin typeface="Times New Roman"/>
              </a:rPr>
              <a:t> převažovat mínus a na jedné plus a tím vzniknou dva póly, kladný a záporný. Chemici před ta znaménka dávají ř.p. delta, kterým se v mat. označuje něco necelého, malého, aby se to odlišilo od iontů, které opravdu mají celý 1 elektronový náboj. Takže kladné a záporné póly, zase se mohou přitahovat, ale ne tak silně jako ionty. Vytváří se takzvané vodíkové můstky, které drží molekuly vodu u sebe, když je třeba.</a:t>
            </a:r>
          </a:p>
          <a:p>
            <a:r>
              <a:rPr lang="en-GB" sz="1200" b="0" strike="noStrike" spc="-1">
                <a:solidFill>
                  <a:srgbClr val="000000"/>
                </a:solidFill>
                <a:latin typeface="Times New Roman"/>
              </a:rPr>
              <a:t>Ale vodíkovaný povrch d. polární není. Té vodě se k němu nechce, ona si drží v.m. kapku, ale na povrch nepřilne. Ale pokud tam máme kyslík, a ještě lépe kyslík s vodíkem, tak už tam póly jsou, a voda udělá m. i s povrchem a pěkně se rozprostře. Takže vodíkovaný p.d. je hf., kysl. hydrofilní. </a:t>
            </a:r>
          </a:p>
        </p:txBody>
      </p:sp>
    </p:spTree>
    <p:extLst>
      <p:ext uri="{BB962C8B-B14F-4D97-AF65-F5344CB8AC3E}">
        <p14:creationId xmlns:p14="http://schemas.microsoft.com/office/powerpoint/2010/main" val="418571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PlaceHolder 1"/>
          <p:cNvSpPr>
            <a:spLocks noGrp="1" noRot="1" noChangeAspect="1"/>
          </p:cNvSpPr>
          <p:nvPr>
            <p:ph type="sldImg"/>
          </p:nvPr>
        </p:nvSpPr>
        <p:spPr>
          <a:xfrm>
            <a:off x="1333800" y="811440"/>
            <a:ext cx="4891680" cy="4009680"/>
          </a:xfrm>
          <a:prstGeom prst="rect">
            <a:avLst/>
          </a:prstGeom>
        </p:spPr>
      </p:sp>
      <p:sp>
        <p:nvSpPr>
          <p:cNvPr id="911" name="PlaceHolder 2"/>
          <p:cNvSpPr>
            <a:spLocks noGrp="1"/>
          </p:cNvSpPr>
          <p:nvPr>
            <p:ph type="body"/>
          </p:nvPr>
        </p:nvSpPr>
        <p:spPr>
          <a:xfrm>
            <a:off x="711000" y="4957200"/>
            <a:ext cx="6048360" cy="4811760"/>
          </a:xfrm>
          <a:prstGeom prst="rect">
            <a:avLst/>
          </a:prstGeom>
        </p:spPr>
        <p:txBody>
          <a:bodyPr lIns="0" tIns="0" rIns="0" bIns="0"/>
          <a:lstStyle/>
          <a:p>
            <a:r>
              <a:rPr lang="en-GB" sz="1200" b="0" strike="noStrike" spc="-1">
                <a:solidFill>
                  <a:srgbClr val="000000"/>
                </a:solidFill>
                <a:latin typeface="Times New Roman"/>
              </a:rPr>
              <a:t>Teď trochu technologie. Budeme-li se bavit o využití diamantu jako zajímavého materiálu, musíme zapomenout na nějaké velké kusy čistého diamantu. V přírodě se vyskytují malinké krystalky a to ještě velmi vzácně a výroba je energeticky náročná.</a:t>
            </a:r>
          </a:p>
          <a:p>
            <a:r>
              <a:rPr lang="en-GB" sz="1200" b="0" strike="noStrike" spc="-1">
                <a:solidFill>
                  <a:srgbClr val="000000"/>
                </a:solidFill>
                <a:latin typeface="Times New Roman"/>
              </a:rPr>
              <a:t>Proto se připravují tenké vrstvy na vhodných podložkách nebo d. prášky. Vrstvy, o jejichž výrobě se krátce zmíním, jsou polykrystalické. To znamená, že pod velkým zvětšením vidíme jednotlivé krystalky, různého tvaru a velikosti.</a:t>
            </a:r>
          </a:p>
          <a:p>
            <a:r>
              <a:rPr lang="en-GB" sz="1200" b="0" strike="noStrike" spc="-1">
                <a:solidFill>
                  <a:srgbClr val="000000"/>
                </a:solidFill>
                <a:latin typeface="Times New Roman"/>
              </a:rPr>
              <a:t>Monokrystalický umělý diamant je v podstatě taky vrstva, vyrábí se v podobném zařízení, ale z plochy podložky roste 1 objekt. Potom je možné podložku chemicky odstranit a máme umělý krystal diamantu.</a:t>
            </a:r>
          </a:p>
          <a:p>
            <a:endParaRPr lang="en-GB" sz="1200" b="0" strike="noStrike" spc="-1">
              <a:solidFill>
                <a:srgbClr val="000000"/>
              </a:solidFill>
              <a:latin typeface="Times New Roman"/>
            </a:endParaRPr>
          </a:p>
        </p:txBody>
      </p:sp>
    </p:spTree>
    <p:extLst>
      <p:ext uri="{BB962C8B-B14F-4D97-AF65-F5344CB8AC3E}">
        <p14:creationId xmlns:p14="http://schemas.microsoft.com/office/powerpoint/2010/main" val="632292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PlaceHolder 1"/>
          <p:cNvSpPr>
            <a:spLocks noGrp="1" noRot="1" noChangeAspect="1"/>
          </p:cNvSpPr>
          <p:nvPr>
            <p:ph type="sldImg"/>
          </p:nvPr>
        </p:nvSpPr>
        <p:spPr>
          <a:xfrm>
            <a:off x="1333800" y="811440"/>
            <a:ext cx="4891680" cy="4009680"/>
          </a:xfrm>
          <a:prstGeom prst="rect">
            <a:avLst/>
          </a:prstGeom>
        </p:spPr>
      </p:sp>
      <p:sp>
        <p:nvSpPr>
          <p:cNvPr id="913" name="PlaceHolder 2"/>
          <p:cNvSpPr>
            <a:spLocks noGrp="1"/>
          </p:cNvSpPr>
          <p:nvPr>
            <p:ph type="body"/>
          </p:nvPr>
        </p:nvSpPr>
        <p:spPr>
          <a:xfrm>
            <a:off x="711000" y="4957200"/>
            <a:ext cx="6048360" cy="4811760"/>
          </a:xfrm>
          <a:prstGeom prst="rect">
            <a:avLst/>
          </a:prstGeom>
        </p:spPr>
        <p:txBody>
          <a:bodyPr lIns="0" tIns="0" rIns="0" bIns="0"/>
          <a:lstStyle/>
          <a:p>
            <a:r>
              <a:rPr lang="en-GB" sz="1200" b="0" strike="noStrike" spc="-1">
                <a:solidFill>
                  <a:srgbClr val="000000"/>
                </a:solidFill>
                <a:latin typeface="Times New Roman"/>
              </a:rPr>
              <a:t>Popíšu teď v současné době nejčastější způsob, jak se vytváří tenké diamantové vrstvy.</a:t>
            </a:r>
          </a:p>
          <a:p>
            <a:r>
              <a:rPr lang="en-GB" sz="1200" b="0" strike="noStrike" spc="-1">
                <a:solidFill>
                  <a:srgbClr val="000000"/>
                </a:solidFill>
                <a:latin typeface="Times New Roman"/>
              </a:rPr>
              <a:t>Takovéto polykrystalické vrstvy s relativně velkými krystalky, kterým se říká zrna, vytváříme díky zvětšování zárodků – nanočástic, které nejprve na podložku naneseme. Vlastní růst probíhá v </a:t>
            </a:r>
            <a:r>
              <a:rPr lang="en-GB" sz="1200" b="0" u="sng" strike="noStrike" spc="-1">
                <a:solidFill>
                  <a:srgbClr val="000000"/>
                </a:solidFill>
                <a:uFillTx/>
                <a:latin typeface="Times New Roman"/>
              </a:rPr>
              <a:t>plazmochemickém</a:t>
            </a:r>
            <a:r>
              <a:rPr lang="en-GB" sz="1200" b="0" strike="noStrike" spc="-1">
                <a:solidFill>
                  <a:srgbClr val="000000"/>
                </a:solidFill>
                <a:latin typeface="Times New Roman"/>
              </a:rPr>
              <a:t> reaktoru.</a:t>
            </a:r>
          </a:p>
          <a:p>
            <a:r>
              <a:rPr lang="en-GB" sz="1200" b="0" strike="noStrike" spc="-1">
                <a:solidFill>
                  <a:srgbClr val="000000"/>
                </a:solidFill>
                <a:latin typeface="Times New Roman"/>
              </a:rPr>
              <a:t>Je to taková silná mikrovlnná trouba. Uvnitř nemá vzduch, ale směs vodíku a metanu a snížený tlak. Protože mikrovlny jsou to elektromagnetické vlnění, mohou se podobně jako světlo zaostřit do malého objemu. V tom malém objemu je pak velká energie a vzniká plazma, kde elektrony se odtrhávají od atomů, zahřívají se tou mikrovlnnou energií a buší do okolních částic, kde štípou chemické vazby, takže vznikají různé fragmenty původních molekul.</a:t>
            </a:r>
          </a:p>
          <a:p>
            <a:r>
              <a:rPr lang="en-GB" sz="1200" b="0" strike="noStrike" spc="-1">
                <a:solidFill>
                  <a:srgbClr val="000000"/>
                </a:solidFill>
                <a:latin typeface="Times New Roman"/>
              </a:rPr>
              <a:t>Jsou to atomy vodíku a takzvané růstové radikály, které mají o jeden nebo dva vodíky méně než metan a jsou velmi reaktivní. Atom vodíku není rád sám, takže si utrhává kamaráda, který je na povrchu zárodku a tím vytváří volné místo pro růstový radikál. Uhlíky se pak propojují  a vodík jde pryč. Tak se postupně skládá diamantová struktura.</a:t>
            </a:r>
          </a:p>
          <a:p>
            <a:r>
              <a:rPr lang="en-GB" sz="1200" b="0" strike="noStrike" spc="-1">
                <a:solidFill>
                  <a:srgbClr val="000000"/>
                </a:solidFill>
                <a:latin typeface="Times New Roman"/>
                <a:ea typeface="Droid Sans"/>
              </a:rPr>
              <a:t>/klik/ Tady, na nepovedené vrstvě, je pěkně vidět jak zárodky, tak narostlé krystalky. T</a:t>
            </a:r>
            <a:r>
              <a:rPr lang="en-GB" sz="1200" b="0" strike="noStrike" spc="-1">
                <a:solidFill>
                  <a:srgbClr val="000000"/>
                </a:solidFill>
                <a:latin typeface="Times New Roman"/>
              </a:rPr>
              <a:t>akže každý tento krystalek vlastně narostl třeba 50x. Ale vytvořit souvislou vrstvu se nepovedlo. Ta vypadá takto. /</a:t>
            </a:r>
            <a:r>
              <a:rPr lang="en-GB" sz="1200" b="0" i="1" strike="noStrike" spc="-1">
                <a:solidFill>
                  <a:srgbClr val="000000"/>
                </a:solidFill>
                <a:latin typeface="Times New Roman"/>
              </a:rPr>
              <a:t>klik</a:t>
            </a:r>
            <a:r>
              <a:rPr lang="en-GB" sz="1200" b="0" strike="noStrike" spc="-1">
                <a:solidFill>
                  <a:srgbClr val="000000"/>
                </a:solidFill>
                <a:latin typeface="Times New Roman"/>
              </a:rPr>
              <a:t>/</a:t>
            </a:r>
          </a:p>
          <a:p>
            <a:r>
              <a:rPr lang="en-GB" sz="1200" b="0" strike="noStrike" spc="-1">
                <a:solidFill>
                  <a:srgbClr val="000000"/>
                </a:solidFill>
                <a:latin typeface="Times New Roman"/>
              </a:rPr>
              <a:t>Takto seshora to trochu vypadá jako nasypané kamínky, ale když se podíváme z boku, v řezu /klik/, vidíme, že v objemu té vrstvy je to všechno propojené, prorostlé, nejsou tam žádné mezery.</a:t>
            </a:r>
          </a:p>
          <a:p>
            <a:endParaRPr lang="en-GB" sz="1200" b="0" strike="noStrike" spc="-1">
              <a:solidFill>
                <a:srgbClr val="000000"/>
              </a:solidFill>
              <a:latin typeface="Times New Roman"/>
            </a:endParaRPr>
          </a:p>
        </p:txBody>
      </p:sp>
    </p:spTree>
    <p:extLst>
      <p:ext uri="{BB962C8B-B14F-4D97-AF65-F5344CB8AC3E}">
        <p14:creationId xmlns:p14="http://schemas.microsoft.com/office/powerpoint/2010/main" val="921034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PlaceHolder 1"/>
          <p:cNvSpPr>
            <a:spLocks noGrp="1" noRot="1" noChangeAspect="1"/>
          </p:cNvSpPr>
          <p:nvPr>
            <p:ph type="sldImg"/>
          </p:nvPr>
        </p:nvSpPr>
        <p:spPr>
          <a:xfrm>
            <a:off x="1333800" y="811440"/>
            <a:ext cx="4891680" cy="4009680"/>
          </a:xfrm>
          <a:prstGeom prst="rect">
            <a:avLst/>
          </a:prstGeom>
        </p:spPr>
      </p:sp>
      <p:sp>
        <p:nvSpPr>
          <p:cNvPr id="915" name="PlaceHolder 2"/>
          <p:cNvSpPr>
            <a:spLocks noGrp="1"/>
          </p:cNvSpPr>
          <p:nvPr>
            <p:ph type="body"/>
          </p:nvPr>
        </p:nvSpPr>
        <p:spPr>
          <a:xfrm>
            <a:off x="936000" y="4980240"/>
            <a:ext cx="6048360" cy="4811760"/>
          </a:xfrm>
          <a:prstGeom prst="rect">
            <a:avLst/>
          </a:prstGeom>
        </p:spPr>
        <p:txBody>
          <a:bodyPr lIns="0" tIns="0" rIns="0" bIns="0"/>
          <a:lstStyle/>
          <a:p>
            <a:r>
              <a:rPr lang="en-GB" sz="1200" b="0" strike="noStrike" spc="-1">
                <a:solidFill>
                  <a:srgbClr val="000000"/>
                </a:solidFill>
                <a:latin typeface="Times New Roman"/>
              </a:rPr>
              <a:t>Pokud bychom ovšem chtěli, můžeme si vytvořit i děravou, porézní strukturu – to jsou ty 2 uprostřed. Technolog má poměrně hodně možností, jak měnit podmínky v tom mikrovlnném reaktoru: poměrem vstupních plynů, připouštěním nějakých dalších, ale i změnami tlaku, výkonu a času lze dospět k velmi odlišným strukturám, jak můžete vidět.</a:t>
            </a:r>
          </a:p>
          <a:p>
            <a:r>
              <a:rPr lang="en-GB" sz="1200" b="0" strike="noStrike" spc="-1">
                <a:solidFill>
                  <a:srgbClr val="000000"/>
                </a:solidFill>
                <a:latin typeface="Times New Roman"/>
              </a:rPr>
              <a:t>Tomuto se třeba se někdy říká </a:t>
            </a:r>
            <a:r>
              <a:rPr lang="en-GB" sz="1200" b="0" u="sng" strike="noStrike" spc="-1">
                <a:solidFill>
                  <a:srgbClr val="000000"/>
                </a:solidFill>
                <a:uFillTx/>
                <a:latin typeface="Times New Roman"/>
              </a:rPr>
              <a:t>květáková</a:t>
            </a:r>
            <a:r>
              <a:rPr lang="en-GB" sz="1200" b="0" strike="noStrike" spc="-1">
                <a:solidFill>
                  <a:srgbClr val="000000"/>
                </a:solidFill>
                <a:latin typeface="Times New Roman"/>
              </a:rPr>
              <a:t> struktura. Při pečlivé přípravě podložky mohou narůst nanosloupečky (ty jsou tady/vpravo nahoře) a dají se vytvářet i různé vzory. To může být zásadní např. pro optické aplikace.</a:t>
            </a:r>
          </a:p>
          <a:p>
            <a:endParaRPr lang="en-GB" sz="1200" b="0" strike="noStrike" spc="-1">
              <a:solidFill>
                <a:srgbClr val="000000"/>
              </a:solidFill>
              <a:latin typeface="Times New Roman"/>
            </a:endParaRPr>
          </a:p>
        </p:txBody>
      </p:sp>
    </p:spTree>
    <p:extLst>
      <p:ext uri="{BB962C8B-B14F-4D97-AF65-F5344CB8AC3E}">
        <p14:creationId xmlns:p14="http://schemas.microsoft.com/office/powerpoint/2010/main" val="117420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PlaceHolder 1"/>
          <p:cNvSpPr>
            <a:spLocks noGrp="1" noRot="1" noChangeAspect="1"/>
          </p:cNvSpPr>
          <p:nvPr>
            <p:ph type="sldImg"/>
          </p:nvPr>
        </p:nvSpPr>
        <p:spPr>
          <a:xfrm>
            <a:off x="1333800" y="811440"/>
            <a:ext cx="4891680" cy="4009680"/>
          </a:xfrm>
          <a:prstGeom prst="rect">
            <a:avLst/>
          </a:prstGeom>
        </p:spPr>
      </p:sp>
      <p:sp>
        <p:nvSpPr>
          <p:cNvPr id="917" name="PlaceHolder 2"/>
          <p:cNvSpPr>
            <a:spLocks noGrp="1"/>
          </p:cNvSpPr>
          <p:nvPr>
            <p:ph type="body"/>
          </p:nvPr>
        </p:nvSpPr>
        <p:spPr>
          <a:xfrm>
            <a:off x="72000" y="4464000"/>
            <a:ext cx="7416000" cy="7083000"/>
          </a:xfrm>
          <a:prstGeom prst="rect">
            <a:avLst/>
          </a:prstGeom>
        </p:spPr>
        <p:txBody>
          <a:bodyPr lIns="0" tIns="0" rIns="0" bIns="0"/>
          <a:lstStyle/>
          <a:p>
            <a:r>
              <a:rPr lang="en-GB" sz="1200" b="0" strike="noStrike" spc="-1">
                <a:solidFill>
                  <a:srgbClr val="000000"/>
                </a:solidFill>
                <a:latin typeface="Times New Roman"/>
              </a:rPr>
              <a:t>Protože diamantová forma uhlíku není běžná, a i její umělé vytvoření stojí nějaké úsilí, potřebujeme dokázat, že skutečně máme diamant. K tomu slouží velmi dobře rozptyl světla v látce, zvaný Ramanův rozptyl. Pan Raman opublikoval jako 1. popis a pozorování tohoto jevu a dostal za to Nobelovu cenu. Jev spočívá v tom, že sv.v.p.p.l.m.b.</a:t>
            </a:r>
          </a:p>
          <a:p>
            <a:r>
              <a:rPr lang="en-GB" sz="1200" b="0" strike="noStrike" spc="-1">
                <a:solidFill>
                  <a:srgbClr val="000000"/>
                </a:solidFill>
                <a:latin typeface="Times New Roman"/>
              </a:rPr>
              <a:t>Teď nemluvíme o tom známém jevu, kdy pustíme světlo pod uhlem do krystalu a ono se nám rozloží na barvy. Změna barvy, ke které dochází při Ramanově jevu je velmi malá.</a:t>
            </a:r>
          </a:p>
          <a:p>
            <a:r>
              <a:rPr lang="en-GB" sz="1200" b="0" strike="noStrike" spc="-1">
                <a:solidFill>
                  <a:srgbClr val="000000"/>
                </a:solidFill>
                <a:latin typeface="Times New Roman"/>
              </a:rPr>
              <a:t>Všechno souvisí vibracemi neboli kmity atomů. Atomy v krystalové mřížce mohou kmitat. /klik/ Ty kmitavé pohyby mohou být v různých směrech, ale vždycky jsou nějak synchronizované. Každá látka má potom určitý soubor kmitů, s přesně vybranými frekvencemi, které jsou pak pro ni charakteristické. Když na krystal dopadá světlo, vychýlí se, neboli </a:t>
            </a:r>
            <a:r>
              <a:rPr lang="en-GB" sz="1200" b="0" u="sng" strike="noStrike" spc="-1">
                <a:solidFill>
                  <a:srgbClr val="000000"/>
                </a:solidFill>
                <a:uFillTx/>
                <a:latin typeface="Times New Roman"/>
              </a:rPr>
              <a:t>rozptýlí</a:t>
            </a:r>
            <a:r>
              <a:rPr lang="en-GB" sz="1200" b="0" strike="noStrike" spc="-1">
                <a:solidFill>
                  <a:srgbClr val="000000"/>
                </a:solidFill>
                <a:latin typeface="Times New Roman"/>
              </a:rPr>
              <a:t>. Většinová část světla při tom nemění barvu, jenom směr. Malá část ale ztratí energii, která se přemění právě do těch charakteristických kmitů mřížky. A změna energie u světla znamená změnu barvy.</a:t>
            </a:r>
          </a:p>
          <a:p>
            <a:r>
              <a:rPr lang="en-GB" sz="1200" b="0" strike="noStrike" spc="-1">
                <a:solidFill>
                  <a:srgbClr val="000000"/>
                </a:solidFill>
                <a:latin typeface="Times New Roman"/>
              </a:rPr>
              <a:t>Když vyneseme do grafu na ose y kolik světla změnilo barvu a na ose x změnu barvy, dostaneme křivku, které se říká Ramanovské spektrum./klik/</a:t>
            </a:r>
          </a:p>
          <a:p>
            <a:r>
              <a:rPr lang="en-GB" sz="1200" b="0" strike="noStrike" spc="-1">
                <a:solidFill>
                  <a:srgbClr val="000000"/>
                </a:solidFill>
                <a:latin typeface="Times New Roman"/>
                <a:ea typeface="Droid Sans"/>
              </a:rPr>
              <a:t>Diamant se projeví v tomto spektru na přesném místě, které bude vždycky stejné a nezávislé na tom, jakou barvou světla jej ozáříme. Většinou tam nebude jenom jeden vrchol, ale víc vrcholů, protože nikdy nebudeme mít dokonale čistý diamant, který by neobsahoval stopy jiných forem uhlíku</a:t>
            </a:r>
            <a:r>
              <a:rPr lang="en-GB" sz="1200" b="0" strike="noStrike" spc="-1">
                <a:solidFill>
                  <a:srgbClr val="000000"/>
                </a:solidFill>
                <a:latin typeface="Times New Roman"/>
              </a:rPr>
              <a:t> (protože nic v přírodě není dokonalé). </a:t>
            </a:r>
            <a:r>
              <a:rPr lang="en-GB" sz="1200" b="0" strike="noStrike" spc="-1">
                <a:solidFill>
                  <a:srgbClr val="000000"/>
                </a:solidFill>
                <a:latin typeface="Times New Roman"/>
                <a:ea typeface="Droid Sans"/>
              </a:rPr>
              <a:t>Ale jejich velikost vzhledem k velikosti diamantového signálu nám zase řekne jak kvalitní je ten diamant. Čím výraznější a užší </a:t>
            </a:r>
            <a:r>
              <a:rPr lang="en-GB" sz="1200" b="0" strike="noStrike" spc="-1">
                <a:solidFill>
                  <a:srgbClr val="000000"/>
                </a:solidFill>
                <a:latin typeface="Times New Roman"/>
              </a:rPr>
              <a:t>je tato křivka, tím kvalitnější diamant. </a:t>
            </a:r>
          </a:p>
          <a:p>
            <a:endParaRPr lang="en-GB" sz="1200" b="0" strike="noStrike" spc="-1">
              <a:solidFill>
                <a:srgbClr val="000000"/>
              </a:solidFill>
              <a:latin typeface="Times New Roman"/>
            </a:endParaRPr>
          </a:p>
          <a:p>
            <a:r>
              <a:rPr lang="en-GB" sz="1200" b="0" strike="noStrike" spc="-1">
                <a:solidFill>
                  <a:srgbClr val="000000"/>
                </a:solidFill>
                <a:latin typeface="Times New Roman"/>
              </a:rPr>
              <a:t>Když budeme mít méně kvalitní vrstvu, budou tam místa, která jsou přesně super diamantová a pak tam budou místa, která jsou skoro jako diamant, ale jsou tam trochu jinak vzdálenosti atomů a úhly, a ta místa už budou kmitat trochu jinak, projeví se trošku jinou změnou barvy. A trochu jinak budou kmitat i atomy, které jsou blízko povrchu, protože ten krajní atom už nemá s kým by se přitahoval a odpuzoval. Výsledkem bude široký signál diamantu v Ramanovském spektru.</a:t>
            </a:r>
          </a:p>
          <a:p>
            <a:r>
              <a:rPr lang="en-GB" sz="1200" b="0" strike="noStrike" spc="-1">
                <a:solidFill>
                  <a:srgbClr val="000000"/>
                </a:solidFill>
                <a:latin typeface="Times New Roman"/>
              </a:rPr>
              <a:t>Když se nám podaří kvalitní d. vrstva </a:t>
            </a:r>
            <a:r>
              <a:rPr lang="en-GB" sz="1200" b="0" i="1" strike="noStrike" spc="-1">
                <a:solidFill>
                  <a:srgbClr val="000000"/>
                </a:solidFill>
                <a:latin typeface="Times New Roman"/>
              </a:rPr>
              <a:t>klik</a:t>
            </a:r>
            <a:r>
              <a:rPr lang="en-GB" sz="1200" b="0" strike="noStrike" spc="-1">
                <a:solidFill>
                  <a:srgbClr val="000000"/>
                </a:solidFill>
                <a:latin typeface="Times New Roman"/>
              </a:rPr>
              <a:t>/ toto tam nebude, a toto bude mnohem užší./k</a:t>
            </a:r>
          </a:p>
          <a:p>
            <a:r>
              <a:rPr lang="en-GB" sz="1200" b="0" strike="noStrike" spc="-1">
                <a:solidFill>
                  <a:srgbClr val="000000"/>
                </a:solidFill>
                <a:latin typeface="Times New Roman"/>
              </a:rPr>
              <a:t>Takže tolik Ramanovské spektrum – důkaz diamantu a posouzení kvality tenkých vrstev.</a:t>
            </a:r>
          </a:p>
        </p:txBody>
      </p:sp>
    </p:spTree>
    <p:extLst>
      <p:ext uri="{BB962C8B-B14F-4D97-AF65-F5344CB8AC3E}">
        <p14:creationId xmlns:p14="http://schemas.microsoft.com/office/powerpoint/2010/main" val="3336522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PlaceHolder 1"/>
          <p:cNvSpPr>
            <a:spLocks noGrp="1" noRot="1" noChangeAspect="1"/>
          </p:cNvSpPr>
          <p:nvPr>
            <p:ph type="sldImg"/>
          </p:nvPr>
        </p:nvSpPr>
        <p:spPr>
          <a:xfrm>
            <a:off x="1333800" y="811440"/>
            <a:ext cx="4891680" cy="4009680"/>
          </a:xfrm>
          <a:prstGeom prst="rect">
            <a:avLst/>
          </a:prstGeom>
        </p:spPr>
      </p:sp>
      <p:sp>
        <p:nvSpPr>
          <p:cNvPr id="919" name="PlaceHolder 2"/>
          <p:cNvSpPr>
            <a:spLocks noGrp="1"/>
          </p:cNvSpPr>
          <p:nvPr>
            <p:ph type="body"/>
          </p:nvPr>
        </p:nvSpPr>
        <p:spPr>
          <a:xfrm>
            <a:off x="711000" y="4957200"/>
            <a:ext cx="6048360" cy="4811760"/>
          </a:xfrm>
          <a:prstGeom prst="rect">
            <a:avLst/>
          </a:prstGeom>
        </p:spPr>
        <p:txBody>
          <a:bodyPr lIns="0" tIns="0" rIns="0" bIns="0"/>
          <a:lstStyle/>
          <a:p>
            <a:r>
              <a:rPr lang="en-GB" sz="1200" b="0" strike="noStrike" spc="-1">
                <a:solidFill>
                  <a:srgbClr val="000000"/>
                </a:solidFill>
                <a:latin typeface="Times New Roman"/>
                <a:ea typeface="Droid Sans"/>
              </a:rPr>
              <a:t>K čemu se používají diamantové vrstvy: když už je něco velmi</a:t>
            </a:r>
            <a:r>
              <a:rPr lang="en-GB" sz="1200" b="0" strike="noStrike" spc="-1">
                <a:solidFill>
                  <a:srgbClr val="000000"/>
                </a:solidFill>
                <a:latin typeface="Times New Roman"/>
              </a:rPr>
              <a:t> tvrdé, musím na opracování použít  ještě tvrdší, a to je jedině diamant. Asi už jste slyšeli o </a:t>
            </a:r>
            <a:r>
              <a:rPr lang="en-GB" sz="1200" b="0" u="sng" strike="noStrike" spc="-1">
                <a:solidFill>
                  <a:srgbClr val="000000"/>
                </a:solidFill>
                <a:uFillTx/>
                <a:latin typeface="Times New Roman"/>
              </a:rPr>
              <a:t>diamantových</a:t>
            </a:r>
            <a:r>
              <a:rPr lang="en-GB" sz="1200" b="0" strike="noStrike" spc="-1">
                <a:solidFill>
                  <a:srgbClr val="000000"/>
                </a:solidFill>
                <a:latin typeface="Times New Roman"/>
              </a:rPr>
              <a:t> pilách, </a:t>
            </a:r>
            <a:r>
              <a:rPr lang="en-GB" sz="1200" b="0" u="sng" strike="noStrike" spc="-1">
                <a:solidFill>
                  <a:srgbClr val="000000"/>
                </a:solidFill>
                <a:uFillTx/>
                <a:latin typeface="Times New Roman"/>
              </a:rPr>
              <a:t>diamantových</a:t>
            </a:r>
            <a:r>
              <a:rPr lang="en-GB" sz="1200" b="0" strike="noStrike" spc="-1">
                <a:solidFill>
                  <a:srgbClr val="000000"/>
                </a:solidFill>
                <a:latin typeface="Times New Roman"/>
              </a:rPr>
              <a:t> vrtácích a tak dále. Ve skutečnosti to samozřejmě nejsou celodiamantové záležitosti, ale kus jiného kovu potažený tenkou vrstvou diamantu.</a:t>
            </a:r>
          </a:p>
          <a:p>
            <a:r>
              <a:rPr lang="en-GB" sz="1200" b="0" strike="noStrike" spc="-1">
                <a:solidFill>
                  <a:srgbClr val="000000"/>
                </a:solidFill>
                <a:latin typeface="Times New Roman"/>
              </a:rPr>
              <a:t>Samozřejmě, ta vrstva se nesmí odloupnout, takže je třeba věnovat velkou pozornost výběru základního materiálu a často jej ještě nějak upravovat nebo dávat tam mezivrstvy.</a:t>
            </a:r>
          </a:p>
          <a:p>
            <a:r>
              <a:rPr lang="en-GB" sz="1200" b="0" strike="noStrike" spc="-1">
                <a:solidFill>
                  <a:srgbClr val="000000"/>
                </a:solidFill>
                <a:latin typeface="Times New Roman"/>
              </a:rPr>
              <a:t>Když se podíváme na sofistikovanější technologie /klik/, tak jsou to senzory a další elektrické a optické součástky.</a:t>
            </a:r>
          </a:p>
          <a:p>
            <a:r>
              <a:rPr lang="en-GB" sz="1200" b="0" strike="noStrike" spc="-1">
                <a:solidFill>
                  <a:srgbClr val="000000"/>
                </a:solidFill>
                <a:latin typeface="Times New Roman"/>
              </a:rPr>
              <a:t>Senzor využívá jednak možnost diamantu specificky vázat něco na povrch a jednak jeho elektrické vlastnosti, které se mohou při tom navázání měnit. Takovýto biosenzor pak může třeba automaticky monitorovat růst buněk. Tady se zkoušelo, jak se ty buňky budou chovat na různě ukončeném povrchu, takže se udělaly pásky diam.vrstviček střídavě zakončených vodíkem a kyslíkem. Buňky se raději zachytily na kyslíkovaném povrchu, takže když potom byly obarveny, bylo vidět, jak rostly podle těch kyslíkových pásků.</a:t>
            </a:r>
          </a:p>
          <a:p>
            <a:r>
              <a:rPr lang="en-GB" sz="1200" b="0" strike="noStrike" spc="-1">
                <a:solidFill>
                  <a:srgbClr val="000000"/>
                </a:solidFill>
                <a:latin typeface="Times New Roman"/>
              </a:rPr>
              <a:t>Další možností je pokrýt diamantem již existující součástku – buď z důvodu ochrany nebo častěji opět pro snadnější navázání nějakých molekul. To je případ senz hm QCM. Je to křemíkový krystal, který se rozkmitá, když do něj pustíme střídavé napětí. Když se na jeho povrch něco nalepí, kmitá s jinou frekvencí. Je velice citlivý a dokáže zaznamenat přesně i </a:t>
            </a:r>
            <a:r>
              <a:rPr lang="en-GB" sz="1200" b="0" u="sng" strike="noStrike" spc="-1">
                <a:solidFill>
                  <a:srgbClr val="000000"/>
                </a:solidFill>
                <a:uFillTx/>
                <a:latin typeface="Times New Roman"/>
              </a:rPr>
              <a:t>nano</a:t>
            </a:r>
            <a:r>
              <a:rPr lang="en-GB" sz="1200" b="0" strike="noStrike" spc="-1">
                <a:solidFill>
                  <a:srgbClr val="000000"/>
                </a:solidFill>
                <a:latin typeface="Times New Roman"/>
              </a:rPr>
              <a:t>gramová množství. </a:t>
            </a:r>
          </a:p>
          <a:p>
            <a:r>
              <a:rPr lang="en-GB" sz="1200" b="0" strike="noStrike" spc="-1">
                <a:solidFill>
                  <a:srgbClr val="000000"/>
                </a:solidFill>
                <a:latin typeface="Times New Roman"/>
              </a:rPr>
              <a:t>Ještě musím zmínit plynové senzory, a uvažuje se i o s</a:t>
            </a:r>
            <a:r>
              <a:rPr lang="en-GB" sz="1200" b="0" u="sng" strike="noStrike" spc="-1">
                <a:solidFill>
                  <a:srgbClr val="000000"/>
                </a:solidFill>
                <a:uFillTx/>
                <a:latin typeface="Times New Roman"/>
              </a:rPr>
              <a:t>olárních panelech</a:t>
            </a:r>
            <a:r>
              <a:rPr lang="en-GB" sz="1200" b="0" strike="noStrike" spc="-1">
                <a:solidFill>
                  <a:srgbClr val="000000"/>
                </a:solidFill>
                <a:latin typeface="Times New Roman"/>
              </a:rPr>
              <a:t>, tam ale musí být diamant kombinován ještě s jinými materiály.</a:t>
            </a:r>
          </a:p>
        </p:txBody>
      </p:sp>
    </p:spTree>
    <p:extLst>
      <p:ext uri="{BB962C8B-B14F-4D97-AF65-F5344CB8AC3E}">
        <p14:creationId xmlns:p14="http://schemas.microsoft.com/office/powerpoint/2010/main" val="933969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PlaceHolder 1"/>
          <p:cNvSpPr>
            <a:spLocks noGrp="1" noRot="1" noChangeAspect="1"/>
          </p:cNvSpPr>
          <p:nvPr>
            <p:ph type="sldImg"/>
          </p:nvPr>
        </p:nvSpPr>
        <p:spPr>
          <a:xfrm>
            <a:off x="1333800" y="811440"/>
            <a:ext cx="4891680" cy="4009680"/>
          </a:xfrm>
          <a:prstGeom prst="rect">
            <a:avLst/>
          </a:prstGeom>
        </p:spPr>
      </p:sp>
      <p:sp>
        <p:nvSpPr>
          <p:cNvPr id="921" name="PlaceHolder 2"/>
          <p:cNvSpPr>
            <a:spLocks noGrp="1"/>
          </p:cNvSpPr>
          <p:nvPr>
            <p:ph type="body"/>
          </p:nvPr>
        </p:nvSpPr>
        <p:spPr>
          <a:xfrm>
            <a:off x="711000" y="4957200"/>
            <a:ext cx="6048360" cy="5006520"/>
          </a:xfrm>
          <a:prstGeom prst="rect">
            <a:avLst/>
          </a:prstGeom>
        </p:spPr>
        <p:txBody>
          <a:bodyPr lIns="0" tIns="0" rIns="0" bIns="0"/>
          <a:lstStyle/>
          <a:p>
            <a:r>
              <a:rPr lang="en-GB" sz="1200" b="0" strike="noStrike" spc="-1">
                <a:solidFill>
                  <a:srgbClr val="000000"/>
                </a:solidFill>
                <a:latin typeface="Times New Roman"/>
              </a:rPr>
              <a:t>Teď si řekneme něco o d.n.</a:t>
            </a:r>
          </a:p>
          <a:p>
            <a:r>
              <a:rPr lang="en-GB" sz="1200" b="0" strike="noStrike" spc="-1">
                <a:solidFill>
                  <a:srgbClr val="000000"/>
                </a:solidFill>
                <a:latin typeface="Times New Roman"/>
              </a:rPr>
              <a:t>Když někde uslyšíte slovo </a:t>
            </a:r>
            <a:r>
              <a:rPr lang="en-GB" sz="1200" b="0" u="sng" strike="noStrike" spc="-1">
                <a:solidFill>
                  <a:srgbClr val="000000"/>
                </a:solidFill>
                <a:uFillTx/>
                <a:latin typeface="Times New Roman"/>
              </a:rPr>
              <a:t>nano</a:t>
            </a:r>
            <a:r>
              <a:rPr lang="en-GB" sz="1200" b="0" strike="noStrike" spc="-1">
                <a:solidFill>
                  <a:srgbClr val="000000"/>
                </a:solidFill>
                <a:latin typeface="Times New Roman"/>
              </a:rPr>
              <a:t>technologie a </a:t>
            </a:r>
            <a:r>
              <a:rPr lang="en-GB" sz="1200" b="0" u="sng" strike="noStrike" spc="-1">
                <a:solidFill>
                  <a:srgbClr val="000000"/>
                </a:solidFill>
                <a:uFillTx/>
                <a:latin typeface="Times New Roman"/>
              </a:rPr>
              <a:t>nano</a:t>
            </a:r>
            <a:r>
              <a:rPr lang="en-GB" sz="1200" b="0" strike="noStrike" spc="-1">
                <a:solidFill>
                  <a:srgbClr val="000000"/>
                </a:solidFill>
                <a:latin typeface="Times New Roman"/>
              </a:rPr>
              <a:t>částice, tak se vám vybaví nejspíš něco vědeckého, něco týkajícího se moderních technologií. Ale nanočástice jsou všude kolem nás, byly tady vždycky, vyráběli jsme je, máme je ve vzduchu, jenom jsme je neuměli zobrazit, popsat a zpracovat. Dnes už to umíme, a  tady mi to nedá, a musím znovu smeknout před těmi chemiky a fyziky, kteří kdysi dávno předpověděli a dokazovali pomocí výpočtů z různých nepřímých měření, že ty látky takto vypadají. A my dnes umíme vidět jednotlivé atomy a vidíme na vlastní oči, že měli pravdu. Tohle umí transmisní elektronový mikroskop s vysokým rozlišením.</a:t>
            </a:r>
          </a:p>
          <a:p>
            <a:r>
              <a:rPr lang="en-GB" sz="1200" b="0" strike="noStrike" spc="-1">
                <a:solidFill>
                  <a:srgbClr val="000000"/>
                </a:solidFill>
                <a:latin typeface="Times New Roman"/>
              </a:rPr>
              <a:t>Takže nano: nanoMETR je miliardtina mm a vejde se do něj jen asi 3-6 atomů. Jako nanočástice můžeme označovat objekty zhruba mezi 5 a 500 nm. Ale proč nano, a ne třeba jenom mikro ? Mikrometr je už taky docela malá záležitost. 1 důvod je, že chceme z různých důvodů co </a:t>
            </a:r>
            <a:r>
              <a:rPr lang="en-GB" sz="1200" b="0" u="sng" strike="noStrike" spc="-1">
                <a:solidFill>
                  <a:srgbClr val="000000"/>
                </a:solidFill>
                <a:uFillTx/>
                <a:latin typeface="Times New Roman"/>
              </a:rPr>
              <a:t>nejmenší</a:t>
            </a:r>
            <a:r>
              <a:rPr lang="en-GB" sz="1200" b="0" strike="noStrike" spc="-1">
                <a:solidFill>
                  <a:srgbClr val="000000"/>
                </a:solidFill>
                <a:latin typeface="Times New Roman"/>
              </a:rPr>
              <a:t> částečky – třeba, aby pronikly do živých buněk, nebo aby vyplnily nějaké malinké mezery. Na druhou stranu, útvary menší než několik nanometrů už buď nedrží pohromadě, nebo to už nejsou pevné látky, takže odtud to rozmezí.</a:t>
            </a:r>
          </a:p>
          <a:p>
            <a:r>
              <a:rPr lang="en-GB" sz="1200" b="0" strike="noStrike" spc="-1">
                <a:solidFill>
                  <a:srgbClr val="000000"/>
                </a:solidFill>
                <a:latin typeface="Times New Roman"/>
              </a:rPr>
              <a:t>Na Zemi se někdy nanodiamanty najdou po dopadu meteoritů, ale to je zřídka, my je naštěstí umíme vyrábět.</a:t>
            </a:r>
          </a:p>
          <a:p>
            <a:r>
              <a:rPr lang="en-GB" sz="1200" b="0" strike="noStrike" spc="-1">
                <a:solidFill>
                  <a:srgbClr val="000000"/>
                </a:solidFill>
                <a:latin typeface="Times New Roman"/>
              </a:rPr>
              <a:t>Nejčastější metodu výroby D.N. rozhodně nemůžeme nazvat nanotechnologií, je to obyčejný výbuch. Vezmeme vhodnou výbušninu, napustíme do nádoby vhodné plyny, ono to vybuchne a v prachu najdeme nanodiamanty těch nejmenších možných rozměrů, až tak malých, že jedna hrana kystalku je dlouhá pouze na 30 atomů. Abyste si představili ten rozměr - jednou mezerou v tomto obyčejném filtračním papíru projde 2000 ultrananodiamantů.</a:t>
            </a:r>
          </a:p>
          <a:p>
            <a:r>
              <a:rPr lang="en-GB" sz="1200" b="0" strike="noStrike" spc="-1">
                <a:solidFill>
                  <a:srgbClr val="000000"/>
                </a:solidFill>
                <a:latin typeface="Times New Roman"/>
              </a:rPr>
              <a:t>Vysoký tlak a v.t. můžeme aplikovat I kontrolovaně, pak vznikají kvalitnější diamanty, ovšem podstatně větší.</a:t>
            </a:r>
          </a:p>
        </p:txBody>
      </p:sp>
    </p:spTree>
    <p:extLst>
      <p:ext uri="{BB962C8B-B14F-4D97-AF65-F5344CB8AC3E}">
        <p14:creationId xmlns:p14="http://schemas.microsoft.com/office/powerpoint/2010/main" val="3581577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PlaceHolder 1"/>
          <p:cNvSpPr>
            <a:spLocks noGrp="1" noRot="1" noChangeAspect="1"/>
          </p:cNvSpPr>
          <p:nvPr>
            <p:ph type="sldImg"/>
          </p:nvPr>
        </p:nvSpPr>
        <p:spPr>
          <a:xfrm>
            <a:off x="1333800" y="811440"/>
            <a:ext cx="4891680" cy="4009680"/>
          </a:xfrm>
          <a:prstGeom prst="rect">
            <a:avLst/>
          </a:prstGeom>
        </p:spPr>
      </p:sp>
      <p:sp>
        <p:nvSpPr>
          <p:cNvPr id="923" name="PlaceHolder 2"/>
          <p:cNvSpPr>
            <a:spLocks noGrp="1"/>
          </p:cNvSpPr>
          <p:nvPr>
            <p:ph type="body"/>
          </p:nvPr>
        </p:nvSpPr>
        <p:spPr>
          <a:xfrm>
            <a:off x="711000" y="4957200"/>
            <a:ext cx="6048360" cy="5850360"/>
          </a:xfrm>
          <a:prstGeom prst="rect">
            <a:avLst/>
          </a:prstGeom>
        </p:spPr>
        <p:txBody>
          <a:bodyPr lIns="0" tIns="0" rIns="0" bIns="0"/>
          <a:lstStyle/>
          <a:p>
            <a:r>
              <a:rPr lang="en-GB" sz="1200" b="0" strike="noStrike" spc="-1">
                <a:solidFill>
                  <a:srgbClr val="000000"/>
                </a:solidFill>
                <a:latin typeface="Times New Roman"/>
              </a:rPr>
              <a:t>Když si vzpomenete, co jsem říkal o povrchu, že je to vlastně porucha krystalové mřížky, pak musíme konstatovat, že </a:t>
            </a:r>
            <a:r>
              <a:rPr lang="en-GB" sz="1200" b="0" u="sng" strike="noStrike" spc="-1">
                <a:solidFill>
                  <a:srgbClr val="000000"/>
                </a:solidFill>
                <a:uFillTx/>
                <a:latin typeface="Times New Roman"/>
              </a:rPr>
              <a:t>krystalická</a:t>
            </a:r>
            <a:r>
              <a:rPr lang="en-GB" sz="1200" b="0" strike="noStrike" spc="-1">
                <a:solidFill>
                  <a:srgbClr val="000000"/>
                </a:solidFill>
                <a:latin typeface="Times New Roman"/>
              </a:rPr>
              <a:t> </a:t>
            </a:r>
            <a:r>
              <a:rPr lang="en-GB" sz="1200" b="0" u="sng" strike="noStrike" spc="-1">
                <a:solidFill>
                  <a:srgbClr val="000000"/>
                </a:solidFill>
                <a:uFillTx/>
                <a:latin typeface="Times New Roman"/>
              </a:rPr>
              <a:t>nano</a:t>
            </a:r>
            <a:r>
              <a:rPr lang="en-GB" sz="1200" b="0" strike="noStrike" spc="-1">
                <a:solidFill>
                  <a:srgbClr val="000000"/>
                </a:solidFill>
                <a:latin typeface="Times New Roman"/>
              </a:rPr>
              <a:t>částice je vlastně jedna velká porucha, protože tam jsou skoro jenom povrchy. Jádro diamantové nanočástice tvoří nějaký, ne moc pravidelný mnohostěn.</a:t>
            </a:r>
          </a:p>
          <a:p>
            <a:r>
              <a:rPr lang="en-GB" sz="1200" b="0" strike="noStrike" spc="-1">
                <a:solidFill>
                  <a:srgbClr val="000000"/>
                </a:solidFill>
                <a:latin typeface="Times New Roman"/>
              </a:rPr>
              <a:t>Když si vzpomenete, jak jsme řezali krystal podle různých rovin, tak když ho hodně ořežeme jako špalíček, můžeme mít nějaké takovéto tvary.</a:t>
            </a:r>
          </a:p>
          <a:p>
            <a:r>
              <a:rPr lang="en-GB" sz="1200" b="0" strike="noStrike" spc="-1">
                <a:solidFill>
                  <a:srgbClr val="000000"/>
                </a:solidFill>
                <a:latin typeface="Times New Roman"/>
                <a:ea typeface="Droid Sans"/>
              </a:rPr>
              <a:t>Neopracovaný surový diamantový prášek ovšem takto pěkně nevypadá. On vypadá spíše nějak takto (</a:t>
            </a:r>
            <a:r>
              <a:rPr lang="en-GB" sz="1200" b="0" i="1" strike="noStrike" spc="-1">
                <a:solidFill>
                  <a:srgbClr val="000000"/>
                </a:solidFill>
                <a:latin typeface="Times New Roman"/>
                <a:ea typeface="Droid Sans"/>
              </a:rPr>
              <a:t>obr s fullerenovou šlupkou). </a:t>
            </a:r>
            <a:r>
              <a:rPr lang="en-GB" sz="1200" b="0" strike="noStrike" spc="-1">
                <a:solidFill>
                  <a:srgbClr val="000000"/>
                </a:solidFill>
                <a:latin typeface="Times New Roman"/>
                <a:ea typeface="Droid Sans"/>
              </a:rPr>
              <a:t>Uvnitř má to pěkné mnohostěnové krystalické diamantové jádro a přes to je nějaký nediamantový uhlík, jakási slupka. </a:t>
            </a:r>
            <a:r>
              <a:rPr lang="en-GB" sz="1200" b="0" strike="noStrike" spc="-1">
                <a:solidFill>
                  <a:srgbClr val="000000"/>
                </a:solidFill>
                <a:latin typeface="Times New Roman"/>
              </a:rPr>
              <a:t>Může to vypadnout i takto: diamantový krystalek obalený několika vrstvami grafitu – zabalený jako cibule – taky se tomu tak říká – onion like shell – slupka jako cibule.</a:t>
            </a:r>
          </a:p>
          <a:p>
            <a:pPr>
              <a:lnSpc>
                <a:spcPct val="100000"/>
              </a:lnSpc>
              <a:spcBef>
                <a:spcPts val="448"/>
              </a:spcBef>
            </a:pPr>
            <a:r>
              <a:rPr lang="en-GB" sz="1200" b="0" strike="noStrike" spc="-1">
                <a:solidFill>
                  <a:srgbClr val="000000"/>
                </a:solidFill>
                <a:latin typeface="Times New Roman"/>
                <a:ea typeface="Droid Sans"/>
              </a:rPr>
              <a:t> </a:t>
            </a:r>
            <a:r>
              <a:rPr lang="en-GB" sz="1200" b="0" strike="noStrike" spc="-1">
                <a:solidFill>
                  <a:srgbClr val="000000"/>
                </a:solidFill>
                <a:latin typeface="Times New Roman"/>
              </a:rPr>
              <a:t>Aby částice byly použitelné, další úprava povrchu je tedy v podstatě nutná věc. Zahrnuje další zmenšování a odstraňování ned. slupky, vpravování cizích atomů do jádra, tzv. dopování, toho se ještě dotkneme, a především správnou chemickou úpravu povrchu. Vzpomeňte si na funkční povrchy, ty jsou u n.č. úplně klíčová věc. Charakter povrchových plošek ovlivňuje nanodiamant I dovnitř a ten krystalek už je tak malý, že opravdu pravidelnou krystalovou mřížku, kde by byly meziatomové vzdálenosti úplně všude stejné, vlastně nenajdeme. A proto je mnoho vlastností diamantových nanočástic rozdílných od vlastností velkých krystalů. </a:t>
            </a:r>
          </a:p>
          <a:p>
            <a:endParaRPr lang="en-GB" sz="1200" b="0" strike="noStrike" spc="-1">
              <a:solidFill>
                <a:srgbClr val="000000"/>
              </a:solidFill>
              <a:latin typeface="Times New Roman"/>
            </a:endParaRPr>
          </a:p>
          <a:p>
            <a:endParaRPr lang="en-GB" sz="1200" b="0" strike="noStrike" spc="-1">
              <a:solidFill>
                <a:srgbClr val="000000"/>
              </a:solidFill>
              <a:latin typeface="Times New Roman"/>
            </a:endParaRPr>
          </a:p>
          <a:p>
            <a:endParaRPr lang="en-GB" sz="1200" b="0" strike="noStrike" spc="-1">
              <a:solidFill>
                <a:srgbClr val="000000"/>
              </a:solidFill>
              <a:latin typeface="Times New Roman"/>
            </a:endParaRPr>
          </a:p>
          <a:p>
            <a:endParaRPr lang="en-GB" sz="1200" b="0" strike="noStrike" spc="-1">
              <a:solidFill>
                <a:srgbClr val="000000"/>
              </a:solidFill>
              <a:latin typeface="Times New Roman"/>
            </a:endParaRPr>
          </a:p>
          <a:p>
            <a:endParaRPr lang="en-GB" sz="1200" b="0" strike="noStrike" spc="-1">
              <a:solidFill>
                <a:srgbClr val="000000"/>
              </a:solidFill>
              <a:latin typeface="Times New Roman"/>
            </a:endParaRPr>
          </a:p>
          <a:p>
            <a:endParaRPr lang="en-GB" sz="1200" b="0" strike="noStrike" spc="-1">
              <a:solidFill>
                <a:srgbClr val="000000"/>
              </a:solidFill>
              <a:latin typeface="Times New Roman"/>
            </a:endParaRPr>
          </a:p>
        </p:txBody>
      </p:sp>
    </p:spTree>
    <p:extLst>
      <p:ext uri="{BB962C8B-B14F-4D97-AF65-F5344CB8AC3E}">
        <p14:creationId xmlns:p14="http://schemas.microsoft.com/office/powerpoint/2010/main" val="3712085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PlaceHolder 1"/>
          <p:cNvSpPr>
            <a:spLocks noGrp="1" noRot="1" noChangeAspect="1"/>
          </p:cNvSpPr>
          <p:nvPr>
            <p:ph type="sldImg"/>
          </p:nvPr>
        </p:nvSpPr>
        <p:spPr>
          <a:xfrm>
            <a:off x="1333800" y="811440"/>
            <a:ext cx="4891680" cy="4009680"/>
          </a:xfrm>
          <a:prstGeom prst="rect">
            <a:avLst/>
          </a:prstGeom>
        </p:spPr>
      </p:sp>
      <p:sp>
        <p:nvSpPr>
          <p:cNvPr id="925" name="PlaceHolder 2"/>
          <p:cNvSpPr>
            <a:spLocks noGrp="1"/>
          </p:cNvSpPr>
          <p:nvPr>
            <p:ph type="body"/>
          </p:nvPr>
        </p:nvSpPr>
        <p:spPr>
          <a:xfrm>
            <a:off x="711000" y="4957200"/>
            <a:ext cx="6048360" cy="5200920"/>
          </a:xfrm>
          <a:prstGeom prst="rect">
            <a:avLst/>
          </a:prstGeom>
        </p:spPr>
        <p:txBody>
          <a:bodyPr lIns="0" tIns="0" rIns="0" bIns="0"/>
          <a:lstStyle/>
          <a:p>
            <a:r>
              <a:rPr lang="en-GB" sz="1200" b="0" strike="noStrike" spc="-1">
                <a:solidFill>
                  <a:srgbClr val="000000"/>
                </a:solidFill>
                <a:latin typeface="Times New Roman"/>
              </a:rPr>
              <a:t>Někdy se mluví o d.nprš., což je tedy sypký materiál složený z NČ. S takovým práškem se špatně zachází, někdy bývá výhodnější převést jej do vody. Víme, že diamant ovšem nemá </a:t>
            </a:r>
            <a:r>
              <a:rPr lang="en-GB" sz="1200" b="0" u="sng" strike="noStrike" spc="-1">
                <a:solidFill>
                  <a:srgbClr val="000000"/>
                </a:solidFill>
                <a:uFillTx/>
                <a:latin typeface="Times New Roman"/>
              </a:rPr>
              <a:t>iontové</a:t>
            </a:r>
            <a:r>
              <a:rPr lang="en-GB" sz="1200" b="0" strike="noStrike" spc="-1">
                <a:solidFill>
                  <a:srgbClr val="000000"/>
                </a:solidFill>
                <a:latin typeface="Times New Roman"/>
              </a:rPr>
              <a:t> vazby, je ve vodě nerozpustný. Co vznikne, není </a:t>
            </a:r>
            <a:r>
              <a:rPr lang="en-GB" sz="1200" b="0" u="sng" strike="noStrike" spc="-1">
                <a:solidFill>
                  <a:srgbClr val="000000"/>
                </a:solidFill>
                <a:uFillTx/>
                <a:latin typeface="Times New Roman"/>
              </a:rPr>
              <a:t>roztok</a:t>
            </a:r>
            <a:r>
              <a:rPr lang="en-GB" sz="1200" b="0" strike="noStrike" spc="-1">
                <a:solidFill>
                  <a:srgbClr val="000000"/>
                </a:solidFill>
                <a:latin typeface="Times New Roman"/>
              </a:rPr>
              <a:t>, ale vodní </a:t>
            </a:r>
            <a:r>
              <a:rPr lang="en-GB" sz="1200" b="0" u="sng" strike="noStrike" spc="-1">
                <a:solidFill>
                  <a:srgbClr val="000000"/>
                </a:solidFill>
                <a:uFillTx/>
                <a:latin typeface="Times New Roman"/>
              </a:rPr>
              <a:t>supenze</a:t>
            </a:r>
            <a:r>
              <a:rPr lang="en-GB" sz="1200" b="0" strike="noStrike" spc="-1">
                <a:solidFill>
                  <a:srgbClr val="000000"/>
                </a:solidFill>
                <a:latin typeface="Times New Roman"/>
              </a:rPr>
              <a:t>. Taková suspenze se může chovat a vypadat velmi rozdílně podle způsobu výroby prášku, jeho </a:t>
            </a:r>
            <a:r>
              <a:rPr lang="en-GB" sz="1200" b="0" u="sng" strike="noStrike" spc="-1">
                <a:solidFill>
                  <a:srgbClr val="000000"/>
                </a:solidFill>
                <a:uFillTx/>
                <a:latin typeface="Times New Roman"/>
              </a:rPr>
              <a:t>opracování</a:t>
            </a:r>
            <a:r>
              <a:rPr lang="en-GB" sz="1200" b="0" strike="noStrike" spc="-1">
                <a:solidFill>
                  <a:srgbClr val="000000"/>
                </a:solidFill>
                <a:latin typeface="Times New Roman"/>
              </a:rPr>
              <a:t> a jeho </a:t>
            </a:r>
            <a:r>
              <a:rPr lang="en-GB" sz="1200" b="0" u="sng" strike="noStrike" spc="-1">
                <a:solidFill>
                  <a:srgbClr val="000000"/>
                </a:solidFill>
                <a:uFillTx/>
                <a:latin typeface="Times New Roman"/>
              </a:rPr>
              <a:t>velikosti</a:t>
            </a:r>
            <a:r>
              <a:rPr lang="en-GB" sz="1200" b="0" strike="noStrike" spc="-1">
                <a:solidFill>
                  <a:srgbClr val="000000"/>
                </a:solidFill>
                <a:latin typeface="Times New Roman"/>
              </a:rPr>
              <a:t>.</a:t>
            </a:r>
          </a:p>
          <a:p>
            <a:r>
              <a:rPr lang="en-GB" sz="1200" b="0" strike="noStrike" spc="-1">
                <a:solidFill>
                  <a:srgbClr val="000000"/>
                </a:solidFill>
                <a:latin typeface="Times New Roman"/>
              </a:rPr>
              <a:t>Může to být homogenní, čirá, kapalina, nebo může být </a:t>
            </a:r>
            <a:r>
              <a:rPr lang="en-GB" sz="1200" b="0" u="sng" strike="noStrike" spc="-1">
                <a:solidFill>
                  <a:srgbClr val="000000"/>
                </a:solidFill>
                <a:uFillTx/>
                <a:latin typeface="Times New Roman"/>
              </a:rPr>
              <a:t>zakalená</a:t>
            </a:r>
            <a:r>
              <a:rPr lang="en-GB" sz="1200" b="0" strike="noStrike" spc="-1">
                <a:solidFill>
                  <a:srgbClr val="000000"/>
                </a:solidFill>
                <a:latin typeface="Times New Roman"/>
              </a:rPr>
              <a:t>, může se vytvářet </a:t>
            </a:r>
            <a:r>
              <a:rPr lang="en-GB" sz="1200" b="0" u="sng" strike="noStrike" spc="-1">
                <a:solidFill>
                  <a:srgbClr val="000000"/>
                </a:solidFill>
                <a:uFillTx/>
                <a:latin typeface="Times New Roman"/>
              </a:rPr>
              <a:t>usazenina</a:t>
            </a:r>
            <a:r>
              <a:rPr lang="en-GB" sz="1200" b="0" strike="noStrike" spc="-1">
                <a:solidFill>
                  <a:srgbClr val="000000"/>
                </a:solidFill>
                <a:latin typeface="Times New Roman"/>
              </a:rPr>
              <a:t>. Odborně říkáme, že máme </a:t>
            </a:r>
            <a:r>
              <a:rPr lang="en-GB" sz="1200" b="0" u="sng" strike="noStrike" spc="-1">
                <a:solidFill>
                  <a:srgbClr val="000000"/>
                </a:solidFill>
                <a:uFillTx/>
                <a:latin typeface="Times New Roman"/>
              </a:rPr>
              <a:t>stabilní</a:t>
            </a:r>
            <a:r>
              <a:rPr lang="en-GB" sz="1200" b="0" strike="noStrike" spc="-1">
                <a:solidFill>
                  <a:srgbClr val="000000"/>
                </a:solidFill>
                <a:latin typeface="Times New Roman"/>
              </a:rPr>
              <a:t> nebo </a:t>
            </a:r>
            <a:r>
              <a:rPr lang="en-GB" sz="1200" b="0" u="sng" strike="noStrike" spc="-1">
                <a:solidFill>
                  <a:srgbClr val="000000"/>
                </a:solidFill>
                <a:uFillTx/>
                <a:latin typeface="Times New Roman"/>
              </a:rPr>
              <a:t>nestabilní</a:t>
            </a:r>
            <a:r>
              <a:rPr lang="en-GB" sz="1200" b="0" strike="noStrike" spc="-1">
                <a:solidFill>
                  <a:srgbClr val="000000"/>
                </a:solidFill>
                <a:latin typeface="Times New Roman"/>
              </a:rPr>
              <a:t> suspenzi.</a:t>
            </a:r>
          </a:p>
          <a:p>
            <a:r>
              <a:rPr lang="en-GB" sz="1200" b="0" strike="noStrike" spc="-1">
                <a:solidFill>
                  <a:srgbClr val="000000"/>
                </a:solidFill>
                <a:latin typeface="Times New Roman"/>
              </a:rPr>
              <a:t>Tak teď byste si mohli říct, kyslíkované povrchy jsou hydro</a:t>
            </a:r>
            <a:r>
              <a:rPr lang="en-GB" sz="1200" b="0" u="sng" strike="noStrike" spc="-1">
                <a:solidFill>
                  <a:srgbClr val="000000"/>
                </a:solidFill>
                <a:uFillTx/>
                <a:latin typeface="Times New Roman"/>
              </a:rPr>
              <a:t>filní</a:t>
            </a:r>
            <a:r>
              <a:rPr lang="en-GB" sz="1200" b="0" strike="noStrike" spc="-1">
                <a:solidFill>
                  <a:srgbClr val="000000"/>
                </a:solidFill>
                <a:latin typeface="Times New Roman"/>
              </a:rPr>
              <a:t>, kyslíkované ND se mají rádi s vodou, budou tvořit stabilní suspenzi, zatímco vodíkované budou nestabilní. Tak nato můžeme </a:t>
            </a:r>
            <a:r>
              <a:rPr lang="en-GB" sz="1200" b="0" u="sng" strike="noStrike" spc="-1">
                <a:solidFill>
                  <a:srgbClr val="000000"/>
                </a:solidFill>
                <a:uFillTx/>
                <a:latin typeface="Times New Roman"/>
              </a:rPr>
              <a:t>zapomenout</a:t>
            </a:r>
            <a:r>
              <a:rPr lang="en-GB" sz="1200" b="0" strike="noStrike" spc="-1">
                <a:solidFill>
                  <a:srgbClr val="000000"/>
                </a:solidFill>
                <a:latin typeface="Times New Roman"/>
              </a:rPr>
              <a:t>. Částice ve vodě se prostě chovají </a:t>
            </a:r>
            <a:r>
              <a:rPr lang="en-GB" sz="1200" b="0" u="sng" strike="noStrike" spc="-1">
                <a:solidFill>
                  <a:srgbClr val="000000"/>
                </a:solidFill>
                <a:uFillTx/>
                <a:latin typeface="Times New Roman"/>
              </a:rPr>
              <a:t>jinak</a:t>
            </a:r>
            <a:r>
              <a:rPr lang="en-GB" sz="1200" b="0" strike="noStrike" spc="-1">
                <a:solidFill>
                  <a:srgbClr val="000000"/>
                </a:solidFill>
                <a:latin typeface="Times New Roman"/>
              </a:rPr>
              <a:t>, než kapky vody na povrchu vrstvy. Tady se mi třeba povedlo oxidací nejen zrušit stabilitu suspenze, ale dokonce vytvořit takováhle slepená vlákna. Ne druhé straně, ovodíkované ultranano-diamanty, ty z výbuchu, vytvoří krásnou hnědou čirou kapalinu a nikdy se neusadí.</a:t>
            </a:r>
          </a:p>
          <a:p>
            <a:r>
              <a:rPr lang="en-GB" sz="1200" b="0" strike="noStrike" spc="-1">
                <a:solidFill>
                  <a:srgbClr val="000000"/>
                </a:solidFill>
                <a:latin typeface="Times New Roman"/>
                <a:ea typeface="Droid Sans"/>
              </a:rPr>
              <a:t> Jak to funguje tady </a:t>
            </a:r>
            <a:r>
              <a:rPr lang="en-GB" sz="1200" b="0" strike="noStrike" spc="-1">
                <a:solidFill>
                  <a:srgbClr val="000000"/>
                </a:solidFill>
                <a:latin typeface="Times New Roman"/>
              </a:rPr>
              <a:t>rozvádět podrobně nebudeme, ale rozhoduje velikost elektrického náboje na povrchu částic, který se vytvoří až po jejich zavedení do vody. A je jedno, zda je kladný nebo záporný. Pokud jsou všechny hodně kladné nebo hodně záporné, přitažlivé síly s molekulami vody je udrží, aby neklesaly vlastní vahou na dno. </a:t>
            </a:r>
          </a:p>
          <a:p>
            <a:r>
              <a:rPr lang="en-GB" sz="1200" b="0" strike="noStrike" spc="-1">
                <a:solidFill>
                  <a:srgbClr val="000000"/>
                </a:solidFill>
                <a:latin typeface="Times New Roman"/>
                <a:ea typeface="Droid Sans"/>
              </a:rPr>
              <a:t>Pak ale ještě může nastat situace, že některé plošky se nabijí </a:t>
            </a:r>
            <a:r>
              <a:rPr lang="en-GB" sz="1200" b="0" u="sng" strike="noStrike" spc="-1">
                <a:solidFill>
                  <a:srgbClr val="000000"/>
                </a:solidFill>
                <a:uFillTx/>
                <a:latin typeface="Times New Roman"/>
                <a:ea typeface="Droid Sans"/>
              </a:rPr>
              <a:t>kladně</a:t>
            </a:r>
            <a:r>
              <a:rPr lang="en-GB" sz="1200" b="0" strike="noStrike" spc="-1">
                <a:solidFill>
                  <a:srgbClr val="000000"/>
                </a:solidFill>
                <a:latin typeface="Times New Roman"/>
                <a:ea typeface="Droid Sans"/>
              </a:rPr>
              <a:t> a některé </a:t>
            </a:r>
            <a:r>
              <a:rPr lang="en-GB" sz="1200" b="0" u="sng" strike="noStrike" spc="-1">
                <a:solidFill>
                  <a:srgbClr val="000000"/>
                </a:solidFill>
                <a:uFillTx/>
                <a:latin typeface="Times New Roman"/>
                <a:ea typeface="Droid Sans"/>
              </a:rPr>
              <a:t>záporně</a:t>
            </a:r>
            <a:r>
              <a:rPr lang="en-GB" sz="1200" b="0" strike="noStrike" spc="-1">
                <a:solidFill>
                  <a:srgbClr val="000000"/>
                </a:solidFill>
                <a:latin typeface="Times New Roman"/>
                <a:ea typeface="Droid Sans"/>
              </a:rPr>
              <a:t> – vzpomeňte si na různé chování různě orientovaných povrchů. C</a:t>
            </a:r>
            <a:r>
              <a:rPr lang="en-GB" sz="1200" b="0" strike="noStrike" spc="-1">
                <a:solidFill>
                  <a:srgbClr val="000000"/>
                </a:solidFill>
                <a:latin typeface="Times New Roman"/>
              </a:rPr>
              <a:t>o se pak stane – podívejte se na ten obrázek nahoře./klik/ Ty částice se budou raději slepovat samy se sebou, než s molekulami vody, vytvářet větší shluky, ty už polární síly vody neudrží, a klesají ke dnu. </a:t>
            </a:r>
          </a:p>
          <a:p>
            <a:r>
              <a:rPr lang="en-GB" sz="1200" b="0" strike="noStrike" spc="-1">
                <a:solidFill>
                  <a:srgbClr val="000000"/>
                </a:solidFill>
                <a:latin typeface="Times New Roman"/>
              </a:rPr>
              <a:t>Sice jak vidíte, zajímavé je I to shlukování, ale většinou se snažíme dostat prášek, který tvoří stabilní suspenze.</a:t>
            </a:r>
          </a:p>
          <a:p>
            <a:r>
              <a:rPr lang="en-GB" sz="1200" b="0" strike="noStrike" spc="-1">
                <a:solidFill>
                  <a:srgbClr val="000000"/>
                </a:solidFill>
                <a:latin typeface="Times New Roman"/>
              </a:rPr>
              <a:t>K čemu se dá takový nanoprášek použít - využití je poměrně široké. Lešticí pasty, přísady do laků, plastů, mazadel, kompozitních materiálů.</a:t>
            </a:r>
          </a:p>
          <a:p>
            <a:r>
              <a:rPr lang="en-GB" sz="1200" b="0" strike="noStrike" spc="-1">
                <a:solidFill>
                  <a:srgbClr val="000000"/>
                </a:solidFill>
                <a:latin typeface="Times New Roman"/>
              </a:rPr>
              <a:t>Snad nejzajímavější pro vás bude využití v lékařství. - next</a:t>
            </a:r>
          </a:p>
          <a:p>
            <a:endParaRPr lang="en-GB" sz="1200" b="0" strike="noStrike" spc="-1">
              <a:solidFill>
                <a:srgbClr val="000000"/>
              </a:solidFill>
              <a:latin typeface="Times New Roman"/>
            </a:endParaRPr>
          </a:p>
        </p:txBody>
      </p:sp>
    </p:spTree>
    <p:extLst>
      <p:ext uri="{BB962C8B-B14F-4D97-AF65-F5344CB8AC3E}">
        <p14:creationId xmlns:p14="http://schemas.microsoft.com/office/powerpoint/2010/main" val="1959824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PlaceHolder 1"/>
          <p:cNvSpPr>
            <a:spLocks noGrp="1" noRot="1" noChangeAspect="1"/>
          </p:cNvSpPr>
          <p:nvPr>
            <p:ph type="sldImg"/>
          </p:nvPr>
        </p:nvSpPr>
        <p:spPr>
          <a:xfrm>
            <a:off x="1333800" y="811440"/>
            <a:ext cx="4891680" cy="4009680"/>
          </a:xfrm>
          <a:prstGeom prst="rect">
            <a:avLst/>
          </a:prstGeom>
        </p:spPr>
      </p:sp>
      <p:sp>
        <p:nvSpPr>
          <p:cNvPr id="927" name="PlaceHolder 2"/>
          <p:cNvSpPr>
            <a:spLocks noGrp="1"/>
          </p:cNvSpPr>
          <p:nvPr>
            <p:ph type="body"/>
          </p:nvPr>
        </p:nvSpPr>
        <p:spPr>
          <a:xfrm>
            <a:off x="711000" y="4957200"/>
            <a:ext cx="6048360" cy="5212800"/>
          </a:xfrm>
          <a:prstGeom prst="rect">
            <a:avLst/>
          </a:prstGeom>
        </p:spPr>
        <p:txBody>
          <a:bodyPr lIns="0" tIns="0" rIns="0" bIns="0"/>
          <a:lstStyle/>
          <a:p>
            <a:r>
              <a:rPr lang="en-GB" sz="1200" b="0" strike="noStrike" spc="-1">
                <a:solidFill>
                  <a:srgbClr val="000000"/>
                </a:solidFill>
                <a:latin typeface="Times New Roman"/>
              </a:rPr>
              <a:t>Diamant se považuje za látku </a:t>
            </a:r>
            <a:r>
              <a:rPr lang="en-GB" sz="1200" b="0" u="sng" strike="noStrike" spc="-1">
                <a:solidFill>
                  <a:srgbClr val="000000"/>
                </a:solidFill>
                <a:uFillTx/>
                <a:latin typeface="Times New Roman"/>
              </a:rPr>
              <a:t>biokompatibilní</a:t>
            </a:r>
            <a:r>
              <a:rPr lang="en-GB" sz="1200" b="0" strike="noStrike" spc="-1">
                <a:solidFill>
                  <a:srgbClr val="000000"/>
                </a:solidFill>
                <a:latin typeface="Times New Roman"/>
              </a:rPr>
              <a:t>. Mnoho např. kovových nanočástic je jedovatých, uhlík by ze své podstaty jedovatý být neměl.  Proto se intenzivně zkoumá využití diamantových </a:t>
            </a:r>
            <a:r>
              <a:rPr lang="en-GB" sz="1200" b="0" u="sng" strike="noStrike" spc="-1">
                <a:solidFill>
                  <a:srgbClr val="000000"/>
                </a:solidFill>
                <a:uFillTx/>
                <a:latin typeface="Times New Roman"/>
              </a:rPr>
              <a:t>NČ </a:t>
            </a:r>
            <a:r>
              <a:rPr lang="en-GB" sz="1200" b="0" strike="noStrike" spc="-1">
                <a:solidFill>
                  <a:srgbClr val="000000"/>
                </a:solidFill>
                <a:latin typeface="Times New Roman"/>
              </a:rPr>
              <a:t> v biologii a medicíně.</a:t>
            </a:r>
          </a:p>
          <a:p>
            <a:pPr>
              <a:lnSpc>
                <a:spcPct val="100000"/>
              </a:lnSpc>
              <a:spcBef>
                <a:spcPts val="448"/>
              </a:spcBef>
            </a:pPr>
            <a:r>
              <a:rPr lang="en-GB" sz="1200" b="0" strike="noStrike" spc="-1">
                <a:solidFill>
                  <a:srgbClr val="000000"/>
                </a:solidFill>
                <a:latin typeface="Times New Roman"/>
              </a:rPr>
              <a:t>První ze dvou aplikací, které si ukážeme podrobněji, je značkování buněk. Nanodiamanty totiž mohou samy svítit, když je předtím ozáříme. Jak to funguje: NČ musí obsahovat cizí atomy. Ty tam mohou být už od výroby. Nic v přírodě není dokonalé, stejně tak ani krystalová mřížka diamantu. Takže například ty ND získávané výbuchem obsahují občas v mřížce dusík místo uhlíku. Stejně tak občas může uhlík úplně chybět, je tam prázdné místo, defekt. Zjistilo se, že aby ten krystalek svítil, musí mít jak cizí atom, tak prázdné místo, které fungují jako pár.  </a:t>
            </a:r>
          </a:p>
          <a:p>
            <a:r>
              <a:rPr lang="en-GB" sz="1200" b="0" strike="noStrike" spc="-1">
                <a:solidFill>
                  <a:srgbClr val="000000"/>
                </a:solidFill>
                <a:latin typeface="Times New Roman"/>
                <a:ea typeface="Droid Sans"/>
              </a:rPr>
              <a:t>Pro ten krystal je to každopádně porucha, a když si vzpomenete na energetické principy, je to místo s </a:t>
            </a:r>
            <a:r>
              <a:rPr lang="en-GB" sz="1200" b="0" u="sng" strike="noStrike" spc="-1">
                <a:solidFill>
                  <a:srgbClr val="000000"/>
                </a:solidFill>
                <a:uFillTx/>
                <a:latin typeface="Times New Roman"/>
                <a:ea typeface="Droid Sans"/>
              </a:rPr>
              <a:t>vyšší</a:t>
            </a:r>
            <a:r>
              <a:rPr lang="en-GB" sz="1200" b="0" strike="noStrike" spc="-1">
                <a:solidFill>
                  <a:srgbClr val="000000"/>
                </a:solidFill>
                <a:latin typeface="Times New Roman"/>
                <a:ea typeface="Droid Sans"/>
              </a:rPr>
              <a:t> energií a jako takové je citlivé na světlo. Takže do organismu dostaneme ND s optickým centrem, s povrchem upraveným tak, aby se specificky navázal na určitý druh buňky a osvítíme to. Ndty přitom svítí specifickou barvou, a ukážou kde jsou třeba nádorové buňky. </a:t>
            </a:r>
            <a:r>
              <a:rPr lang="en-GB" sz="1200" b="0" strike="noStrike" spc="-1">
                <a:solidFill>
                  <a:srgbClr val="000000"/>
                </a:solidFill>
                <a:latin typeface="Times New Roman"/>
              </a:rPr>
              <a:t>Ještě lépe než dusík svítí křemíkové atomy, ale ty je třeba dodávat uměle, to je to </a:t>
            </a:r>
            <a:r>
              <a:rPr lang="en-GB" sz="1200" b="0" u="sng" strike="noStrike" spc="-1">
                <a:solidFill>
                  <a:srgbClr val="000000"/>
                </a:solidFill>
                <a:uFillTx/>
                <a:latin typeface="Times New Roman"/>
              </a:rPr>
              <a:t>dopování</a:t>
            </a:r>
            <a:r>
              <a:rPr lang="en-GB" sz="1200" b="0" strike="noStrike" spc="-1">
                <a:solidFill>
                  <a:srgbClr val="000000"/>
                </a:solidFill>
                <a:latin typeface="Times New Roman"/>
              </a:rPr>
              <a:t>, které jsem zmiňoval.</a:t>
            </a:r>
          </a:p>
          <a:p>
            <a:r>
              <a:rPr lang="en-GB" sz="1200" b="0" strike="noStrike" spc="-1">
                <a:solidFill>
                  <a:srgbClr val="000000"/>
                </a:solidFill>
                <a:latin typeface="Times New Roman"/>
              </a:rPr>
              <a:t>Nanodiamanty mohou být bezpečné pro tělo, ale toxické pro bakterie, což nám vyhovuje./klik/ Může to fungovat v podstatě dvěma způsoby. Buď je to nanodiamantový prášek se správným zakončením povrchu, který se naváže na povrch bakterie, takto ji vlastně celou obalí a tím jí znemožní napadat orgány.</a:t>
            </a:r>
          </a:p>
          <a:p>
            <a:r>
              <a:rPr lang="en-GB" sz="1200" b="0" strike="noStrike" spc="-1">
                <a:solidFill>
                  <a:srgbClr val="000000"/>
                </a:solidFill>
                <a:latin typeface="Times New Roman"/>
              </a:rPr>
              <a:t>Druhý způsob, který lze využít u implantátů a kloubních náhrad, je, že se na povrch nanodiamantu naváže nějaká známá antibakteriální molekula. Řekli jsme si, že povrch D se chová jako organická sloučenina a ty se mohou pěkně propojovat přes správné skupiny atomů.  Takže nejprve se provede chemická modifikace povrchu ND, která tam dostane tu funkční skupinu, a přes ni se potom naváže anitbakteriální látka. Zároveň samozřejmě musí být částice upraveny tak, aby přilnuly k tomu kovovému povrchu.  </a:t>
            </a:r>
          </a:p>
          <a:p>
            <a:r>
              <a:rPr lang="cs-CZ" sz="1200" b="0" strike="noStrike" spc="-1">
                <a:latin typeface="Times New Roman"/>
              </a:rPr>
              <a:t>Dále se zkouší ND jako nosiče léků, i jejich přímé </a:t>
            </a:r>
            <a:r>
              <a:rPr lang="cs-CZ" sz="1200" b="0" u="sng" strike="noStrike" spc="-1">
                <a:uFillTx/>
                <a:latin typeface="Times New Roman"/>
              </a:rPr>
              <a:t>protirakovinné</a:t>
            </a:r>
            <a:r>
              <a:rPr lang="cs-CZ" sz="1200" b="0" strike="noStrike" spc="-1">
                <a:latin typeface="Times New Roman"/>
              </a:rPr>
              <a:t> působení, vázání toxinů adsorpcí – to je metoda po vzoru živočišného uhlí – a další možnosti.</a:t>
            </a:r>
            <a:endParaRPr lang="en-GB" sz="1200" b="0" strike="noStrike" spc="-1">
              <a:solidFill>
                <a:srgbClr val="000000"/>
              </a:solidFill>
              <a:latin typeface="Times New Roman"/>
            </a:endParaRPr>
          </a:p>
        </p:txBody>
      </p:sp>
    </p:spTree>
    <p:extLst>
      <p:ext uri="{BB962C8B-B14F-4D97-AF65-F5344CB8AC3E}">
        <p14:creationId xmlns:p14="http://schemas.microsoft.com/office/powerpoint/2010/main" val="52862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PlaceHolder 1"/>
          <p:cNvSpPr>
            <a:spLocks noGrp="1" noRot="1" noChangeAspect="1"/>
          </p:cNvSpPr>
          <p:nvPr>
            <p:ph type="sldImg"/>
          </p:nvPr>
        </p:nvSpPr>
        <p:spPr>
          <a:xfrm>
            <a:off x="1333800" y="811440"/>
            <a:ext cx="4891680" cy="4009680"/>
          </a:xfrm>
          <a:prstGeom prst="rect">
            <a:avLst/>
          </a:prstGeom>
        </p:spPr>
      </p:sp>
      <p:sp>
        <p:nvSpPr>
          <p:cNvPr id="893" name="PlaceHolder 2"/>
          <p:cNvSpPr>
            <a:spLocks noGrp="1"/>
          </p:cNvSpPr>
          <p:nvPr>
            <p:ph type="body"/>
          </p:nvPr>
        </p:nvSpPr>
        <p:spPr>
          <a:xfrm>
            <a:off x="711000" y="4957200"/>
            <a:ext cx="6048360" cy="4811760"/>
          </a:xfrm>
          <a:prstGeom prst="rect">
            <a:avLst/>
          </a:prstGeom>
        </p:spPr>
        <p:txBody>
          <a:bodyPr lIns="0" tIns="0" rIns="0" bIns="0"/>
          <a:lstStyle/>
          <a:p>
            <a:r>
              <a:rPr lang="en-GB" sz="1280" b="0" strike="noStrike" spc="-1">
                <a:solidFill>
                  <a:srgbClr val="000000"/>
                </a:solidFill>
                <a:latin typeface="Times New Roman"/>
              </a:rPr>
              <a:t>Tady jsou témata, kterými se budeme zabývat, nepůjde to úplně přesně takto za sebou, budu se různě vracet a odkazovat. </a:t>
            </a:r>
          </a:p>
          <a:p>
            <a:r>
              <a:rPr lang="en-GB" sz="1280" b="0" strike="noStrike" spc="-1">
                <a:solidFill>
                  <a:srgbClr val="000000"/>
                </a:solidFill>
                <a:latin typeface="Times New Roman"/>
              </a:rPr>
              <a:t>Po úvodu se budeme zabývat příčinami dvou významných vlastností diamantu – a to sice jeho </a:t>
            </a:r>
            <a:r>
              <a:rPr lang="en-GB" sz="1280" b="0" u="sng" strike="noStrike" spc="-1">
                <a:solidFill>
                  <a:srgbClr val="000000"/>
                </a:solidFill>
                <a:uFillTx/>
                <a:latin typeface="Times New Roman"/>
              </a:rPr>
              <a:t>tvrdostí</a:t>
            </a:r>
            <a:r>
              <a:rPr lang="en-GB" sz="1280" b="0" strike="noStrike" spc="-1">
                <a:solidFill>
                  <a:srgbClr val="000000"/>
                </a:solidFill>
                <a:latin typeface="Times New Roman"/>
              </a:rPr>
              <a:t> a proměnlivostí jeho povrchu.</a:t>
            </a:r>
          </a:p>
          <a:p>
            <a:r>
              <a:rPr lang="en-GB" sz="1280" b="0" strike="noStrike" spc="-1">
                <a:solidFill>
                  <a:srgbClr val="000000"/>
                </a:solidFill>
                <a:latin typeface="Times New Roman"/>
              </a:rPr>
              <a:t>Přiblížíme si technologii výroby a modifikace různých forem umělého diamantu, podrobněji se budeme zabývat d.nč.</a:t>
            </a:r>
          </a:p>
          <a:p>
            <a:r>
              <a:rPr lang="en-GB" sz="1280" b="0" strike="noStrike" spc="-1">
                <a:solidFill>
                  <a:srgbClr val="000000"/>
                </a:solidFill>
                <a:latin typeface="Times New Roman"/>
              </a:rPr>
              <a:t>Samozřejmě nemůže chybět kapitola o uplatnění d.m. a nakonec nějaké shrnutí.</a:t>
            </a:r>
          </a:p>
          <a:p>
            <a:endParaRPr lang="en-GB" sz="1280" b="0" strike="noStrike" spc="-1">
              <a:solidFill>
                <a:srgbClr val="000000"/>
              </a:solidFill>
              <a:latin typeface="Times New Roman"/>
            </a:endParaRPr>
          </a:p>
        </p:txBody>
      </p:sp>
    </p:spTree>
    <p:extLst>
      <p:ext uri="{BB962C8B-B14F-4D97-AF65-F5344CB8AC3E}">
        <p14:creationId xmlns:p14="http://schemas.microsoft.com/office/powerpoint/2010/main" val="575642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PlaceHolder 1"/>
          <p:cNvSpPr>
            <a:spLocks noGrp="1" noRot="1" noChangeAspect="1"/>
          </p:cNvSpPr>
          <p:nvPr>
            <p:ph type="sldImg"/>
          </p:nvPr>
        </p:nvSpPr>
        <p:spPr>
          <a:xfrm>
            <a:off x="1333800" y="811440"/>
            <a:ext cx="4891680" cy="4009680"/>
          </a:xfrm>
          <a:prstGeom prst="rect">
            <a:avLst/>
          </a:prstGeom>
        </p:spPr>
      </p:sp>
      <p:sp>
        <p:nvSpPr>
          <p:cNvPr id="929" name="PlaceHolder 2"/>
          <p:cNvSpPr>
            <a:spLocks noGrp="1"/>
          </p:cNvSpPr>
          <p:nvPr>
            <p:ph type="body"/>
          </p:nvPr>
        </p:nvSpPr>
        <p:spPr>
          <a:xfrm>
            <a:off x="711000" y="4957200"/>
            <a:ext cx="6048360" cy="4811760"/>
          </a:xfrm>
          <a:prstGeom prst="rect">
            <a:avLst/>
          </a:prstGeom>
        </p:spPr>
        <p:txBody>
          <a:bodyPr lIns="0" tIns="0" rIns="0" bIns="0"/>
          <a:lstStyle/>
          <a:p>
            <a:r>
              <a:rPr lang="en-GB" sz="1200" b="0" strike="noStrike" spc="-1">
                <a:solidFill>
                  <a:srgbClr val="000000"/>
                </a:solidFill>
                <a:latin typeface="Times New Roman"/>
              </a:rPr>
              <a:t>Tak jsme dospěli k závěru; řekli jsme si dnes, že struktura s pevnou kovalentní, čtyřsměrovou vazbou předurčuje diamantu unikátní vlastnosti, především vysokou tvrdost a teplotní vodivost.</a:t>
            </a:r>
          </a:p>
          <a:p>
            <a:r>
              <a:rPr lang="en-GB" sz="1200" b="0" strike="noStrike" spc="-1">
                <a:solidFill>
                  <a:srgbClr val="000000"/>
                </a:solidFill>
                <a:latin typeface="Times New Roman"/>
              </a:rPr>
              <a:t>Zdůraznili jsme velký význam povrchů – jak jsou orientované, jakými atomy zakončené – to určuje jejich funkčnost a dává diamantu široké možnosti uplatnění v materiálové vědě, elektronice, optice, biologii i medicíně</a:t>
            </a:r>
          </a:p>
          <a:p>
            <a:r>
              <a:rPr lang="en-GB" sz="1200" b="0" strike="noStrike" spc="-1">
                <a:solidFill>
                  <a:srgbClr val="000000"/>
                </a:solidFill>
                <a:latin typeface="Times New Roman"/>
              </a:rPr>
              <a:t>Ukázali jsme, jak se připravují, jak vypadají a k čemu slouží diamantové tenké vrstvy a diamantové nanočástice.</a:t>
            </a:r>
          </a:p>
          <a:p>
            <a:r>
              <a:rPr lang="en-GB" sz="1200" b="0" strike="noStrike" spc="-1">
                <a:solidFill>
                  <a:srgbClr val="000000"/>
                </a:solidFill>
                <a:latin typeface="Times New Roman"/>
              </a:rPr>
              <a:t>A dotkli jsme se dvou důležitých fyzikálních principů, principu minimální energie, a principu hnací síly.</a:t>
            </a:r>
          </a:p>
          <a:p>
            <a:r>
              <a:rPr lang="en-GB" sz="1200" b="0" strike="noStrike" spc="-1">
                <a:solidFill>
                  <a:srgbClr val="000000"/>
                </a:solidFill>
                <a:latin typeface="Times New Roman"/>
              </a:rPr>
              <a:t>Tak to je ode mne v tuto chvíli vše, děkuji za pozornost, a těším se na vaše dotazy.</a:t>
            </a:r>
          </a:p>
        </p:txBody>
      </p:sp>
    </p:spTree>
    <p:extLst>
      <p:ext uri="{BB962C8B-B14F-4D97-AF65-F5344CB8AC3E}">
        <p14:creationId xmlns:p14="http://schemas.microsoft.com/office/powerpoint/2010/main" val="34355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1333800" y="811440"/>
            <a:ext cx="4891680" cy="4009680"/>
          </a:xfrm>
          <a:prstGeom prst="rect">
            <a:avLst/>
          </a:prstGeom>
        </p:spPr>
      </p:sp>
      <p:sp>
        <p:nvSpPr>
          <p:cNvPr id="895" name="PlaceHolder 2"/>
          <p:cNvSpPr>
            <a:spLocks noGrp="1"/>
          </p:cNvSpPr>
          <p:nvPr>
            <p:ph type="body"/>
          </p:nvPr>
        </p:nvSpPr>
        <p:spPr>
          <a:xfrm>
            <a:off x="711000" y="4957200"/>
            <a:ext cx="6048360" cy="4811760"/>
          </a:xfrm>
          <a:prstGeom prst="rect">
            <a:avLst/>
          </a:prstGeom>
        </p:spPr>
        <p:txBody>
          <a:bodyPr lIns="0" tIns="0" rIns="0" bIns="0"/>
          <a:lstStyle/>
          <a:p>
            <a:r>
              <a:rPr lang="en-GB" sz="1200" b="0" strike="noStrike" spc="-1">
                <a:solidFill>
                  <a:srgbClr val="000000"/>
                </a:solidFill>
                <a:latin typeface="Times New Roman"/>
                <a:ea typeface="Droid Sans"/>
              </a:rPr>
              <a:t>Většině lidí, když se řekne diamant, se asi vybaví šperk. </a:t>
            </a:r>
            <a:r>
              <a:rPr lang="en-GB" sz="1200" b="0" strike="noStrike" spc="-1">
                <a:solidFill>
                  <a:srgbClr val="000000"/>
                </a:solidFill>
                <a:latin typeface="Times New Roman"/>
              </a:rPr>
              <a:t>Co je charakteristické na šperku kromě toho, že to je krásná ozdoba ? Šperky se vyrábí především ze vzácných kovů a drahých kamenů. Materiál šperku můžeme definovat tedy jako ušlechtilý a vzácný.</a:t>
            </a:r>
          </a:p>
          <a:p>
            <a:r>
              <a:rPr lang="en-GB" sz="1200" b="0" strike="noStrike" spc="-1">
                <a:solidFill>
                  <a:srgbClr val="000000"/>
                </a:solidFill>
                <a:latin typeface="Times New Roman"/>
              </a:rPr>
              <a:t>Ušlechtilost ale v chemicko-fyzikálním slova smyslu znamená odolnost. </a:t>
            </a:r>
            <a:r>
              <a:rPr lang="en-GB" sz="1200" b="0" u="sng" strike="noStrike" spc="-1">
                <a:solidFill>
                  <a:srgbClr val="000000"/>
                </a:solidFill>
                <a:uFillTx/>
                <a:latin typeface="Times New Roman"/>
              </a:rPr>
              <a:t>Zlato</a:t>
            </a:r>
            <a:r>
              <a:rPr lang="en-GB" sz="1200" b="0" strike="noStrike" spc="-1">
                <a:solidFill>
                  <a:srgbClr val="000000"/>
                </a:solidFill>
                <a:latin typeface="Times New Roman"/>
              </a:rPr>
              <a:t> je ušlechtilé tím, že nerezaví, nedá se rozpustit, jenom ve směsi silných kyselin. Přitom je vzácné, protože vesmír ho prostě vyrábí málo.</a:t>
            </a:r>
          </a:p>
          <a:p>
            <a:r>
              <a:rPr lang="en-GB" sz="1200" b="0" strike="noStrike" spc="-1">
                <a:solidFill>
                  <a:srgbClr val="000000"/>
                </a:solidFill>
                <a:latin typeface="Times New Roman"/>
              </a:rPr>
              <a:t>Jak je to u diamantu ? Vezmeme to odzadu. Vzácný určitě je. Moc jich v přírodě nenajdete. Ušlechtilý čili odolný: víte, že je to nejtvrdší nerost, a chemicky odolný je taky, pokud je v absolutně čisté formě. No a krása (fotka), ta vzniká až opracováním do těch broušených kamínků.</a:t>
            </a:r>
          </a:p>
        </p:txBody>
      </p:sp>
    </p:spTree>
    <p:extLst>
      <p:ext uri="{BB962C8B-B14F-4D97-AF65-F5344CB8AC3E}">
        <p14:creationId xmlns:p14="http://schemas.microsoft.com/office/powerpoint/2010/main" val="244472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PlaceHolder 1"/>
          <p:cNvSpPr>
            <a:spLocks noGrp="1" noRot="1" noChangeAspect="1"/>
          </p:cNvSpPr>
          <p:nvPr>
            <p:ph type="sldImg"/>
          </p:nvPr>
        </p:nvSpPr>
        <p:spPr>
          <a:xfrm>
            <a:off x="1333800" y="811440"/>
            <a:ext cx="4891680" cy="4009680"/>
          </a:xfrm>
          <a:prstGeom prst="rect">
            <a:avLst/>
          </a:prstGeom>
        </p:spPr>
      </p:sp>
      <p:sp>
        <p:nvSpPr>
          <p:cNvPr id="897" name="PlaceHolder 2"/>
          <p:cNvSpPr>
            <a:spLocks noGrp="1"/>
          </p:cNvSpPr>
          <p:nvPr>
            <p:ph type="body"/>
          </p:nvPr>
        </p:nvSpPr>
        <p:spPr>
          <a:xfrm>
            <a:off x="711000" y="4957200"/>
            <a:ext cx="6048360" cy="4811760"/>
          </a:xfrm>
          <a:prstGeom prst="rect">
            <a:avLst/>
          </a:prstGeom>
        </p:spPr>
        <p:txBody>
          <a:bodyPr lIns="0" tIns="0" rIns="0" bIns="0"/>
          <a:lstStyle/>
          <a:p>
            <a:r>
              <a:rPr lang="en-GB" sz="1200" b="0" strike="noStrike" spc="-1">
                <a:solidFill>
                  <a:srgbClr val="000000"/>
                </a:solidFill>
                <a:latin typeface="Times New Roman"/>
              </a:rPr>
              <a:t>Tak jako první tu máme tvrdost.Pevnost látky je dána její strukturou. Diamant je složený z atomů uhlíku, ale my víme, že forem uhlíku existuje velké množství </a:t>
            </a:r>
            <a:r>
              <a:rPr lang="en-GB" sz="1200" b="0" i="1" strike="noStrike" spc="-1">
                <a:solidFill>
                  <a:srgbClr val="000000"/>
                </a:solidFill>
                <a:latin typeface="Times New Roman"/>
              </a:rPr>
              <a:t>výčet </a:t>
            </a:r>
            <a:r>
              <a:rPr lang="en-GB" sz="1200" b="0" strike="noStrike" spc="-1">
                <a:solidFill>
                  <a:srgbClr val="000000"/>
                </a:solidFill>
                <a:latin typeface="Times New Roman"/>
              </a:rPr>
              <a:t>a mnoho dalších. Uhlík je </a:t>
            </a:r>
            <a:r>
              <a:rPr lang="en-GB" sz="1200" b="0" u="sng" strike="noStrike" spc="-1">
                <a:solidFill>
                  <a:srgbClr val="000000"/>
                </a:solidFill>
                <a:uFillTx/>
                <a:latin typeface="Times New Roman"/>
              </a:rPr>
              <a:t>nejvariabilnější</a:t>
            </a:r>
            <a:r>
              <a:rPr lang="en-GB" sz="1200" b="0" strike="noStrike" spc="-1">
                <a:solidFill>
                  <a:srgbClr val="000000"/>
                </a:solidFill>
                <a:latin typeface="Times New Roman"/>
              </a:rPr>
              <a:t> atom, jaký známe. Různé vlastnosti uhlíku dodává různá vnitřní struktura – uspořádání atomů.</a:t>
            </a:r>
          </a:p>
          <a:p>
            <a:r>
              <a:rPr lang="en-GB" sz="1200" b="0" strike="noStrike" spc="-1">
                <a:solidFill>
                  <a:srgbClr val="000000"/>
                </a:solidFill>
                <a:latin typeface="Times New Roman"/>
              </a:rPr>
              <a:t>Některé formy uhlíku nemají žádné pravidelné uspořádání – říkáme, že jsou amorfní – atomy jsou uspořádány v podstatě nahodile. To je případ koksu.</a:t>
            </a:r>
          </a:p>
          <a:p>
            <a:r>
              <a:rPr lang="en-GB" sz="1200" b="0" strike="noStrike" spc="-1">
                <a:solidFill>
                  <a:srgbClr val="000000"/>
                </a:solidFill>
                <a:latin typeface="Times New Roman"/>
              </a:rPr>
              <a:t>Když se podíváme na grafit, tak ten má sice pravidelnou krystalickou strukturu, ale úplně jiné vlastnosti, než diamant, dokonce je velmi měkký, píše se s ním. Kouzlo je v tom, jak jsou atomy uhlíku uspořádány a vzájemně propojeny.</a:t>
            </a:r>
          </a:p>
          <a:p>
            <a:r>
              <a:rPr lang="en-GB" sz="1200" b="0" strike="noStrike" spc="-1">
                <a:solidFill>
                  <a:srgbClr val="000000"/>
                </a:solidFill>
                <a:latin typeface="Times New Roman"/>
              </a:rPr>
              <a:t>Měkký grafit obsahuje 6-ti úhelníky, které jsou propojeny do ploch. Plochy jsou navrstvené na sobě, vrstvy jsou mezi sebou jen slabě vázány a můžou po sobě klouzat. Vrstvy se kloužou, odlupují a tužka píše - zanechává za sebou vrstvy grafitu.</a:t>
            </a:r>
          </a:p>
          <a:p>
            <a:r>
              <a:rPr lang="en-GB" sz="1200" b="0" i="1" strike="noStrike" spc="-1">
                <a:solidFill>
                  <a:srgbClr val="000000"/>
                </a:solidFill>
                <a:latin typeface="Times New Roman"/>
              </a:rPr>
              <a:t>nanotrubičky ne</a:t>
            </a:r>
            <a:endParaRPr lang="en-GB" sz="1200" b="0" strike="noStrike" spc="-1">
              <a:solidFill>
                <a:srgbClr val="000000"/>
              </a:solidFill>
              <a:latin typeface="Times New Roman"/>
            </a:endParaRPr>
          </a:p>
          <a:p>
            <a:r>
              <a:rPr lang="en-GB" sz="1200" b="0" strike="noStrike" spc="-1">
                <a:solidFill>
                  <a:srgbClr val="000000"/>
                </a:solidFill>
                <a:latin typeface="Times New Roman"/>
              </a:rPr>
              <a:t>Diamant má ale uhlíky propojené tak, že každý atom je spojen se svým sousedem 4 vazbami.</a:t>
            </a:r>
          </a:p>
          <a:p>
            <a:r>
              <a:rPr lang="en-GB" sz="1200" b="0" strike="noStrike" spc="-1">
                <a:solidFill>
                  <a:srgbClr val="000000"/>
                </a:solidFill>
                <a:latin typeface="Times New Roman"/>
              </a:rPr>
              <a:t>Je to dokonalá prostorová síť / </a:t>
            </a:r>
            <a:r>
              <a:rPr lang="en-GB" sz="1200" b="0" i="1" strike="noStrike" spc="-1">
                <a:solidFill>
                  <a:srgbClr val="000000"/>
                </a:solidFill>
                <a:latin typeface="Times New Roman"/>
              </a:rPr>
              <a:t>stavebnice</a:t>
            </a:r>
            <a:r>
              <a:rPr lang="en-GB" sz="1200" b="0" strike="noStrike" spc="-1">
                <a:solidFill>
                  <a:srgbClr val="000000"/>
                </a:solidFill>
                <a:latin typeface="Times New Roman"/>
              </a:rPr>
              <a:t> / , 4 vazby do prostoru, na všechny strany stejně, vyjde z toho takový magický úhel 109.5 stupně, který svírají libovolné tři uhlíkové atomy. /Tady je to taky tak zařízeno, v té stavebnici, že ta kulička má ty výbežky nastavené přesně v tom správném úhlu, takže stačí, když je propojíme stejně dlouhými spojnicemi = vazbami, dostaneme diamant. </a:t>
            </a:r>
          </a:p>
        </p:txBody>
      </p:sp>
    </p:spTree>
    <p:extLst>
      <p:ext uri="{BB962C8B-B14F-4D97-AF65-F5344CB8AC3E}">
        <p14:creationId xmlns:p14="http://schemas.microsoft.com/office/powerpoint/2010/main" val="1557629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PlaceHolder 1"/>
          <p:cNvSpPr>
            <a:spLocks noGrp="1" noRot="1" noChangeAspect="1"/>
          </p:cNvSpPr>
          <p:nvPr>
            <p:ph type="sldImg"/>
          </p:nvPr>
        </p:nvSpPr>
        <p:spPr>
          <a:xfrm>
            <a:off x="1333800" y="811440"/>
            <a:ext cx="4891680" cy="4009680"/>
          </a:xfrm>
          <a:prstGeom prst="rect">
            <a:avLst/>
          </a:prstGeom>
        </p:spPr>
      </p:sp>
      <p:sp>
        <p:nvSpPr>
          <p:cNvPr id="899" name="PlaceHolder 2"/>
          <p:cNvSpPr>
            <a:spLocks noGrp="1"/>
          </p:cNvSpPr>
          <p:nvPr>
            <p:ph type="body"/>
          </p:nvPr>
        </p:nvSpPr>
        <p:spPr>
          <a:xfrm>
            <a:off x="711000" y="4957200"/>
            <a:ext cx="6048360" cy="5144040"/>
          </a:xfrm>
          <a:prstGeom prst="rect">
            <a:avLst/>
          </a:prstGeom>
        </p:spPr>
        <p:txBody>
          <a:bodyPr lIns="0" tIns="0" rIns="0" bIns="0"/>
          <a:lstStyle/>
          <a:p>
            <a:r>
              <a:rPr lang="en-GB" sz="1200" b="0" strike="noStrike" spc="-1">
                <a:solidFill>
                  <a:srgbClr val="000000"/>
                </a:solidFill>
                <a:latin typeface="Times New Roman"/>
                <a:ea typeface="Droid Sans"/>
              </a:rPr>
              <a:t>V diamantu jsou atomy vázány nejpevnějším druhem chemické vazby. Říká se jí kovalentní vazba. Její význam nejlépe pochopíme na rozdílech s jiným typem vazby. Je to vazba iontová, která tvoří  v</a:t>
            </a:r>
            <a:r>
              <a:rPr lang="en-GB" sz="1200" b="0" strike="noStrike" spc="-1">
                <a:solidFill>
                  <a:srgbClr val="000000"/>
                </a:solidFill>
                <a:latin typeface="Times New Roman"/>
              </a:rPr>
              <a:t>ětšinu přírodních minerálů, například nejběžnější nám nerost, kuchyňskou sůl. Ukážeme si vznik chemické vazby v těchto dvou, vlastně krajních případech.</a:t>
            </a:r>
          </a:p>
          <a:p>
            <a:r>
              <a:rPr lang="en-GB" sz="1200" b="0" strike="noStrike" spc="-1">
                <a:solidFill>
                  <a:srgbClr val="000000"/>
                </a:solidFill>
                <a:latin typeface="Times New Roman"/>
                <a:ea typeface="Droid Sans"/>
              </a:rPr>
              <a:t>Chemické vazby mezi 2 atomy se vždy účastní alespoň 1 e- z každého atomu. Víte, že atomy obsahují kladné protony v jádře a záporné elektrony v jakémsi oblaku okolo něj. Protože e- rádi vytváří páry, když se atomy k sobě přiblíží, /klik/ může vzniknout kovalentní vazba, kdy každý atom poskytne 1 e- a ten e-pár </a:t>
            </a:r>
            <a:r>
              <a:rPr lang="en-GB" sz="1200" b="0" strike="noStrike" spc="-1">
                <a:solidFill>
                  <a:srgbClr val="000000"/>
                </a:solidFill>
                <a:latin typeface="Times New Roman"/>
              </a:rPr>
              <a:t>se potom pohybuje tady někde mezi těmi atomy a vytváří tu vazbu. </a:t>
            </a:r>
          </a:p>
          <a:p>
            <a:r>
              <a:rPr lang="en-GB" sz="1200" b="0" strike="noStrike" spc="-1">
                <a:solidFill>
                  <a:srgbClr val="000000"/>
                </a:solidFill>
                <a:latin typeface="Times New Roman"/>
              </a:rPr>
              <a:t>KO-Valentní můžeme česky vyjádřit jako spolu-vazebná. Neboli, té vazby se účastní rovnoceně elektrony z obou atomů.</a:t>
            </a:r>
          </a:p>
          <a:p>
            <a:r>
              <a:rPr lang="en-GB" sz="1200" b="0" strike="noStrike" spc="-1">
                <a:solidFill>
                  <a:srgbClr val="000000"/>
                </a:solidFill>
                <a:latin typeface="Times New Roman"/>
                <a:ea typeface="Droid Sans"/>
              </a:rPr>
              <a:t>Když jsou to nestejné atomy, například sodík a chlór, /klikl/ může ale 1 e- přeskočit do el.obalu druhého atomu a vytvořit aniont. Normálně je v atomu stejný počet e- se záp n a p+ s kladným, ty se vzájemně vyruší a celkově je atom elektricky neutrální. Když má ale 1 e- navíc, má záporný náboj a je z něj aniont. /</a:t>
            </a:r>
            <a:r>
              <a:rPr lang="en-GB" sz="1200" b="0" i="1" strike="noStrike" spc="-1">
                <a:solidFill>
                  <a:srgbClr val="000000"/>
                </a:solidFill>
                <a:latin typeface="Times New Roman"/>
                <a:ea typeface="Droid Sans"/>
              </a:rPr>
              <a:t>klik</a:t>
            </a:r>
            <a:r>
              <a:rPr lang="en-GB" sz="1200" b="0" strike="noStrike" spc="-1">
                <a:solidFill>
                  <a:srgbClr val="000000"/>
                </a:solidFill>
                <a:latin typeface="Times New Roman"/>
                <a:ea typeface="Droid Sans"/>
              </a:rPr>
              <a:t>/ Druhý atom o 1e- přišel, má tedy o 1 kladný náboj navíc a je z něj kationt. O</a:t>
            </a:r>
            <a:r>
              <a:rPr lang="en-GB" sz="1200" b="0" strike="noStrike" spc="-1">
                <a:solidFill>
                  <a:srgbClr val="000000"/>
                </a:solidFill>
                <a:latin typeface="Times New Roman"/>
              </a:rPr>
              <a:t>pačné náboje se, jak známo, přitahují, a v tomto případě je tedy vazba vlastně tvořená přitažlivou silou mezi 2 ionty, proto </a:t>
            </a:r>
            <a:r>
              <a:rPr lang="en-GB" sz="1200" b="0" u="sng" strike="noStrike" spc="-1">
                <a:solidFill>
                  <a:srgbClr val="000000"/>
                </a:solidFill>
                <a:uFillTx/>
                <a:latin typeface="Times New Roman"/>
              </a:rPr>
              <a:t>iontová</a:t>
            </a:r>
            <a:r>
              <a:rPr lang="en-GB" sz="1200" b="0" strike="noStrike" spc="-1">
                <a:solidFill>
                  <a:srgbClr val="000000"/>
                </a:solidFill>
                <a:latin typeface="Times New Roman"/>
              </a:rPr>
              <a:t> vazba.</a:t>
            </a:r>
          </a:p>
          <a:p>
            <a:r>
              <a:rPr lang="en-GB" sz="1200" b="0" i="1" strike="noStrike" spc="-1">
                <a:solidFill>
                  <a:srgbClr val="000000"/>
                </a:solidFill>
                <a:latin typeface="Times New Roman"/>
              </a:rPr>
              <a:t>(+ tam je, jen neni videt)</a:t>
            </a:r>
            <a:endParaRPr lang="en-GB" sz="1200" b="0" strike="noStrike" spc="-1">
              <a:solidFill>
                <a:srgbClr val="000000"/>
              </a:solidFill>
              <a:latin typeface="Times New Roman"/>
            </a:endParaRPr>
          </a:p>
          <a:p>
            <a:r>
              <a:rPr lang="en-GB" sz="1200" b="0" strike="noStrike" spc="-1">
                <a:solidFill>
                  <a:srgbClr val="000000"/>
                </a:solidFill>
                <a:latin typeface="Times New Roman"/>
              </a:rPr>
              <a:t>Takže krystal potom tvoří pravidelně se střídající kladně a záporně nabité ionty, což je mimo jiné i příčina rozpustnosti solí ve vodě. Iontová vazba je slabší, než kovalentní. Navíc, ta mřížka soli /stavebnice/ má vazby souběžně. Takže když zaberu nepříliš velkou silou, tak to roztrhnu. U diamantu se mi to jen tak nepodaří, musel bych nasadit hrubou sílu. Je to důsledek pevné kovalentní vazby a </a:t>
            </a:r>
            <a:r>
              <a:rPr lang="en-GB" sz="1200" b="0" u="sng" strike="noStrike" spc="-1">
                <a:solidFill>
                  <a:srgbClr val="000000"/>
                </a:solidFill>
                <a:uFillTx/>
                <a:latin typeface="Times New Roman"/>
              </a:rPr>
              <a:t>čtyřsměrovosti</a:t>
            </a:r>
            <a:r>
              <a:rPr lang="en-GB" sz="1200" b="0" strike="noStrike" spc="-1">
                <a:solidFill>
                  <a:srgbClr val="000000"/>
                </a:solidFill>
                <a:latin typeface="Times New Roman"/>
              </a:rPr>
              <a:t> uhlíku.</a:t>
            </a:r>
          </a:p>
          <a:p>
            <a:r>
              <a:rPr lang="en-GB" sz="1200" b="0" strike="noStrike" spc="-1">
                <a:solidFill>
                  <a:srgbClr val="000000"/>
                </a:solidFill>
                <a:latin typeface="Times New Roman"/>
              </a:rPr>
              <a:t>Stejnou kystalovou mřížku s kovalentní vazbou jako diamant má např. křemík /klik/. Ten už ale není tak tvrdý, ty vazby jsou slabší, protože využívají elektrony, které jsou slaběji vázány k jádru atomu, celý atom křemíku je větší a tak i meziatomová vzdálenost je větší.</a:t>
            </a:r>
          </a:p>
          <a:p>
            <a:r>
              <a:rPr lang="en-GB" sz="1200" b="0" strike="noStrike" spc="-1">
                <a:solidFill>
                  <a:srgbClr val="000000"/>
                </a:solidFill>
                <a:latin typeface="Times New Roman"/>
              </a:rPr>
              <a:t>5-7 min</a:t>
            </a:r>
          </a:p>
        </p:txBody>
      </p:sp>
    </p:spTree>
    <p:extLst>
      <p:ext uri="{BB962C8B-B14F-4D97-AF65-F5344CB8AC3E}">
        <p14:creationId xmlns:p14="http://schemas.microsoft.com/office/powerpoint/2010/main" val="2399957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PlaceHolder 1"/>
          <p:cNvSpPr>
            <a:spLocks noGrp="1" noRot="1" noChangeAspect="1"/>
          </p:cNvSpPr>
          <p:nvPr>
            <p:ph type="sldImg"/>
          </p:nvPr>
        </p:nvSpPr>
        <p:spPr>
          <a:xfrm>
            <a:off x="1333800" y="811440"/>
            <a:ext cx="4891680" cy="4009680"/>
          </a:xfrm>
          <a:prstGeom prst="rect">
            <a:avLst/>
          </a:prstGeom>
        </p:spPr>
      </p:sp>
      <p:sp>
        <p:nvSpPr>
          <p:cNvPr id="901" name="PlaceHolder 2"/>
          <p:cNvSpPr>
            <a:spLocks noGrp="1"/>
          </p:cNvSpPr>
          <p:nvPr>
            <p:ph type="body"/>
          </p:nvPr>
        </p:nvSpPr>
        <p:spPr>
          <a:xfrm>
            <a:off x="711000" y="4957200"/>
            <a:ext cx="6048360" cy="4811760"/>
          </a:xfrm>
          <a:prstGeom prst="rect">
            <a:avLst/>
          </a:prstGeom>
        </p:spPr>
        <p:txBody>
          <a:bodyPr lIns="0" tIns="0" rIns="0" bIns="0"/>
          <a:lstStyle/>
          <a:p>
            <a:r>
              <a:rPr lang="en-GB" sz="1200" b="0" strike="noStrike" spc="-1">
                <a:solidFill>
                  <a:srgbClr val="000000"/>
                </a:solidFill>
                <a:latin typeface="Times New Roman"/>
              </a:rPr>
              <a:t>Pojďme na další vlastnost. Stejně, jako má diamant nejvyšší tvrdost, tak má také nejvyšší teplotní vodivost. Prosím, neplést s tepelnou kapacitou. T.k. udává, když něčemu dodáme teplo, na jakou teplotu se to zahřeje. T.</a:t>
            </a:r>
            <a:r>
              <a:rPr lang="en-GB" sz="1200" b="0" u="sng" strike="noStrike" spc="-1">
                <a:solidFill>
                  <a:srgbClr val="000000"/>
                </a:solidFill>
                <a:uFillTx/>
                <a:latin typeface="Times New Roman"/>
              </a:rPr>
              <a:t>v</a:t>
            </a:r>
            <a:r>
              <a:rPr lang="en-GB" sz="1200" b="0" strike="noStrike" spc="-1">
                <a:solidFill>
                  <a:srgbClr val="000000"/>
                </a:solidFill>
                <a:latin typeface="Times New Roman"/>
              </a:rPr>
              <a:t>. nám říká, jak rychle se to zahřeje. Přesněji řečeno, je to míra toho, jak rychle se šíří teplo od teplého místa do studeného.</a:t>
            </a:r>
          </a:p>
          <a:p>
            <a:r>
              <a:rPr lang="en-GB" sz="1200" b="0" strike="noStrike" spc="-1">
                <a:solidFill>
                  <a:srgbClr val="000000"/>
                </a:solidFill>
                <a:latin typeface="Times New Roman"/>
              </a:rPr>
              <a:t>1-2 min</a:t>
            </a:r>
          </a:p>
          <a:p>
            <a:endParaRPr lang="en-GB" sz="1200" b="0" strike="noStrike" spc="-1">
              <a:solidFill>
                <a:srgbClr val="000000"/>
              </a:solidFill>
              <a:latin typeface="Times New Roman"/>
            </a:endParaRPr>
          </a:p>
          <a:p>
            <a:endParaRPr lang="en-GB" sz="1200" b="0" strike="noStrike" spc="-1">
              <a:solidFill>
                <a:srgbClr val="000000"/>
              </a:solidFill>
              <a:latin typeface="Times New Roman"/>
            </a:endParaRPr>
          </a:p>
          <a:p>
            <a:endParaRPr lang="en-GB" sz="1200" b="0" strike="noStrike" spc="-1">
              <a:solidFill>
                <a:srgbClr val="000000"/>
              </a:solidFill>
              <a:latin typeface="Times New Roman"/>
            </a:endParaRPr>
          </a:p>
        </p:txBody>
      </p:sp>
    </p:spTree>
    <p:extLst>
      <p:ext uri="{BB962C8B-B14F-4D97-AF65-F5344CB8AC3E}">
        <p14:creationId xmlns:p14="http://schemas.microsoft.com/office/powerpoint/2010/main" val="328175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PlaceHolder 1"/>
          <p:cNvSpPr>
            <a:spLocks noGrp="1" noRot="1" noChangeAspect="1"/>
          </p:cNvSpPr>
          <p:nvPr>
            <p:ph type="sldImg"/>
          </p:nvPr>
        </p:nvSpPr>
        <p:spPr>
          <a:xfrm>
            <a:off x="1106488" y="811213"/>
            <a:ext cx="5346700" cy="4010025"/>
          </a:xfrm>
          <a:prstGeom prst="rect">
            <a:avLst/>
          </a:prstGeom>
        </p:spPr>
      </p:sp>
      <p:sp>
        <p:nvSpPr>
          <p:cNvPr id="903" name="PlaceHolder 2"/>
          <p:cNvSpPr>
            <a:spLocks noGrp="1"/>
          </p:cNvSpPr>
          <p:nvPr>
            <p:ph type="body"/>
          </p:nvPr>
        </p:nvSpPr>
        <p:spPr>
          <a:xfrm>
            <a:off x="711000" y="4957200"/>
            <a:ext cx="6048360" cy="4811760"/>
          </a:xfrm>
          <a:prstGeom prst="rect">
            <a:avLst/>
          </a:prstGeom>
        </p:spPr>
        <p:txBody>
          <a:bodyPr lIns="0" tIns="0" rIns="0" bIns="0"/>
          <a:lstStyle/>
          <a:p>
            <a:r>
              <a:rPr lang="en-GB" sz="1200" b="0" strike="noStrike" spc="-1">
                <a:solidFill>
                  <a:srgbClr val="000000"/>
                </a:solidFill>
                <a:latin typeface="Times New Roman"/>
                <a:ea typeface="Droid Sans"/>
              </a:rPr>
              <a:t>Tady na tom videu vidíte, že je možné tenkým diamantovým plátkem rozříznout kostku ledu. Nepotřebujeme na to sílu, protože ten efekt je </a:t>
            </a:r>
            <a:r>
              <a:rPr lang="en-GB" sz="1200" b="0" u="sng" strike="noStrike" spc="-1">
                <a:solidFill>
                  <a:srgbClr val="000000"/>
                </a:solidFill>
                <a:uFillTx/>
                <a:latin typeface="Times New Roman"/>
                <a:ea typeface="Droid Sans"/>
              </a:rPr>
              <a:t>tepelný</a:t>
            </a:r>
            <a:r>
              <a:rPr lang="en-GB" sz="1200" b="0" strike="noStrike" spc="-1">
                <a:solidFill>
                  <a:srgbClr val="000000"/>
                </a:solidFill>
                <a:latin typeface="Times New Roman"/>
                <a:ea typeface="Droid Sans"/>
              </a:rPr>
              <a:t>: teplo z našich prstů se šíří diamantem pod kterým ten led taje.</a:t>
            </a:r>
            <a:endParaRPr lang="en-GB" sz="1200" b="0" strike="noStrike" spc="-1">
              <a:solidFill>
                <a:srgbClr val="000000"/>
              </a:solidFill>
              <a:latin typeface="Times New Roman"/>
            </a:endParaRPr>
          </a:p>
          <a:p>
            <a:r>
              <a:rPr lang="en-GB" sz="1200" b="0" strike="noStrike" spc="-1">
                <a:solidFill>
                  <a:srgbClr val="000000"/>
                </a:solidFill>
                <a:latin typeface="Times New Roman"/>
                <a:ea typeface="Droid Sans"/>
              </a:rPr>
              <a:t>Toho lze využít např. k chlazení el.souč. Při průchodu elektrického proudu totiž vzniká teplo, a to teplé místo může být na malé oblasti, kde bude způsobovat problém. D vrstva pomůže rozvést to lokální teplo po ploše a rychle ho odvést někam k chladiči.</a:t>
            </a:r>
            <a:r>
              <a:rPr lang="en-GB" sz="1200" b="0" i="1" strike="noStrike" spc="-1">
                <a:solidFill>
                  <a:srgbClr val="000000"/>
                </a:solidFill>
                <a:latin typeface="Times New Roman"/>
                <a:ea typeface="Droid Sans"/>
              </a:rPr>
              <a:t>chtělo by to obrázek asi si ho udelam pomuze comsol ?</a:t>
            </a:r>
            <a:endParaRPr lang="en-GB" sz="1200" b="0" strike="noStrike" spc="-1">
              <a:solidFill>
                <a:srgbClr val="000000"/>
              </a:solidFill>
              <a:latin typeface="Times New Roman"/>
            </a:endParaRPr>
          </a:p>
          <a:p>
            <a:r>
              <a:rPr lang="en-GB" sz="1200" b="0" strike="noStrike" spc="-1">
                <a:solidFill>
                  <a:srgbClr val="000000"/>
                </a:solidFill>
                <a:latin typeface="Times New Roman"/>
                <a:ea typeface="Droid Sans"/>
              </a:rPr>
              <a:t>V souvislosti s teplotní vodivostí jsme teď narazili na obecný fyzikální princip, který bych rád zmínil. Podobně jako se šíří teplo z t</a:t>
            </a:r>
            <a:r>
              <a:rPr lang="en-GB" sz="1200" b="0" strike="noStrike" spc="-1">
                <a:solidFill>
                  <a:srgbClr val="000000"/>
                </a:solidFill>
                <a:latin typeface="Times New Roman"/>
              </a:rPr>
              <a:t>eplého místa do studeného, proudí vzduch z místa o vyšším tlaku do místa o nižším tlaku a chemická látka se šíří z místa o vyšší koncentraci do místa o nižší koncentraci. Velmi zjednodušeně můžeme ten princip </a:t>
            </a:r>
            <a:r>
              <a:rPr lang="en-GB" sz="1200" b="0" i="1" strike="noStrike" spc="-1">
                <a:solidFill>
                  <a:srgbClr val="000000"/>
                </a:solidFill>
                <a:latin typeface="Times New Roman"/>
              </a:rPr>
              <a:t>klik </a:t>
            </a:r>
            <a:r>
              <a:rPr lang="en-GB" sz="1200" b="0" strike="noStrike" spc="-1">
                <a:solidFill>
                  <a:srgbClr val="000000"/>
                </a:solidFill>
                <a:latin typeface="Times New Roman"/>
              </a:rPr>
              <a:t>posat takto: rychlost děje rovná se nějaká konstanta úměrnosti krát rozdíl příslušné veličiny na jednom a druhém konci. Konstanta je vlastnost materiálu – tep vod, hustota, dif.k. Tzv. hnací silou je </a:t>
            </a:r>
            <a:r>
              <a:rPr lang="en-GB" sz="1200" b="0" u="sng" strike="noStrike" spc="-1">
                <a:solidFill>
                  <a:srgbClr val="000000"/>
                </a:solidFill>
                <a:uFillTx/>
                <a:latin typeface="Times New Roman"/>
              </a:rPr>
              <a:t>rozdíl</a:t>
            </a:r>
            <a:r>
              <a:rPr lang="en-GB" sz="1200" b="0" strike="noStrike" spc="-1">
                <a:solidFill>
                  <a:srgbClr val="000000"/>
                </a:solidFill>
                <a:latin typeface="Times New Roman"/>
              </a:rPr>
              <a:t>: t,p,c. Určitě bychom našli ještě další příklady (rozdíl el.pot. čili el.napětí..). Skutečný tvar těch rovnic je matematicky trochu komplikovanější a trochu se liší u těch jednotlivých dějů. Nicméně, je tu jednotný princip: hnací síla, a vlastnost materiálu.</a:t>
            </a:r>
          </a:p>
        </p:txBody>
      </p:sp>
    </p:spTree>
    <p:extLst>
      <p:ext uri="{BB962C8B-B14F-4D97-AF65-F5344CB8AC3E}">
        <p14:creationId xmlns:p14="http://schemas.microsoft.com/office/powerpoint/2010/main" val="1882882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PlaceHolder 1"/>
          <p:cNvSpPr>
            <a:spLocks noGrp="1" noRot="1" noChangeAspect="1"/>
          </p:cNvSpPr>
          <p:nvPr>
            <p:ph type="sldImg"/>
          </p:nvPr>
        </p:nvSpPr>
        <p:spPr>
          <a:xfrm>
            <a:off x="1333800" y="811440"/>
            <a:ext cx="4891680" cy="4009680"/>
          </a:xfrm>
          <a:prstGeom prst="rect">
            <a:avLst/>
          </a:prstGeom>
        </p:spPr>
      </p:sp>
      <p:sp>
        <p:nvSpPr>
          <p:cNvPr id="905" name="PlaceHolder 2"/>
          <p:cNvSpPr>
            <a:spLocks noGrp="1"/>
          </p:cNvSpPr>
          <p:nvPr>
            <p:ph type="body"/>
          </p:nvPr>
        </p:nvSpPr>
        <p:spPr>
          <a:xfrm>
            <a:off x="711000" y="4957200"/>
            <a:ext cx="6048360" cy="4811760"/>
          </a:xfrm>
          <a:prstGeom prst="rect">
            <a:avLst/>
          </a:prstGeom>
        </p:spPr>
        <p:txBody>
          <a:bodyPr lIns="0" tIns="0" rIns="0" bIns="0"/>
          <a:lstStyle/>
          <a:p>
            <a:r>
              <a:rPr lang="en-GB" sz="1200" b="0" strike="noStrike" spc="-1">
                <a:solidFill>
                  <a:srgbClr val="000000"/>
                </a:solidFill>
                <a:latin typeface="Times New Roman"/>
              </a:rPr>
              <a:t>Teď se vrátíme ke struktuře. Možná vás napadne, dobře, uhlík, čtyři vazby, spojení se všemi sousedy, ale co na okraji ?</a:t>
            </a:r>
          </a:p>
          <a:p>
            <a:r>
              <a:rPr lang="en-GB" sz="1200" b="0" strike="noStrike" spc="-1">
                <a:solidFill>
                  <a:srgbClr val="000000"/>
                </a:solidFill>
                <a:latin typeface="Times New Roman"/>
              </a:rPr>
              <a:t>Každý kus krystalu, každý úlomek nebo výrobek má nějaký konec, nějaký povrch, jak to tam je ? </a:t>
            </a:r>
          </a:p>
          <a:p>
            <a:r>
              <a:rPr lang="en-GB" sz="1200" b="0" strike="noStrike" spc="-1">
                <a:solidFill>
                  <a:srgbClr val="000000"/>
                </a:solidFill>
                <a:latin typeface="Times New Roman"/>
              </a:rPr>
              <a:t>Nebo když vezmeme ten krystal (</a:t>
            </a:r>
            <a:r>
              <a:rPr lang="en-GB" sz="1200" b="0" i="1" strike="noStrike" spc="-1">
                <a:solidFill>
                  <a:srgbClr val="000000"/>
                </a:solidFill>
                <a:latin typeface="Times New Roman"/>
              </a:rPr>
              <a:t>stavebnice) </a:t>
            </a:r>
            <a:r>
              <a:rPr lang="en-GB" sz="1200" b="0" strike="noStrike" spc="-1">
                <a:solidFill>
                  <a:srgbClr val="000000"/>
                </a:solidFill>
                <a:latin typeface="Times New Roman"/>
              </a:rPr>
              <a:t>a někde ho uřízneme, co se stane s těmi atomy, které ztratily své sousedy, s nimiž je pojila ta pevná kovalentní vazba ? </a:t>
            </a:r>
            <a:r>
              <a:rPr lang="en-GB" sz="1200" b="0" i="1" strike="noStrike" spc="-1">
                <a:solidFill>
                  <a:srgbClr val="000000"/>
                </a:solidFill>
                <a:latin typeface="Times New Roman"/>
              </a:rPr>
              <a:t>klik-princip</a:t>
            </a:r>
            <a:r>
              <a:rPr lang="en-GB" sz="1200" b="0" strike="noStrike" spc="-1">
                <a:solidFill>
                  <a:srgbClr val="000000"/>
                </a:solidFill>
                <a:latin typeface="Times New Roman"/>
              </a:rPr>
              <a:t>/</a:t>
            </a:r>
          </a:p>
          <a:p>
            <a:r>
              <a:rPr lang="en-GB" sz="1200" b="0" strike="noStrike" spc="-1">
                <a:solidFill>
                  <a:srgbClr val="000000"/>
                </a:solidFill>
                <a:latin typeface="Times New Roman"/>
              </a:rPr>
              <a:t>Jeden z nejdůležitějších zákonů fyziky nám říká, že nejstabilnější je to, co má nejnižší energii. Jestliže je diamantový krystal velmi stabilní, má tedy velmi nízkou energii. Povrch je </a:t>
            </a:r>
            <a:r>
              <a:rPr lang="en-GB" sz="1200" b="0" u="sng" strike="noStrike" spc="-1">
                <a:solidFill>
                  <a:srgbClr val="000000"/>
                </a:solidFill>
                <a:uFillTx/>
                <a:latin typeface="Times New Roman"/>
              </a:rPr>
              <a:t>porušený</a:t>
            </a:r>
            <a:r>
              <a:rPr lang="en-GB" sz="1200" b="0" strike="noStrike" spc="-1">
                <a:solidFill>
                  <a:srgbClr val="000000"/>
                </a:solidFill>
                <a:latin typeface="Times New Roman"/>
              </a:rPr>
              <a:t> krystal, má tedy </a:t>
            </a:r>
            <a:r>
              <a:rPr lang="en-GB" sz="1200" b="0" u="sng" strike="noStrike" spc="-1">
                <a:solidFill>
                  <a:srgbClr val="000000"/>
                </a:solidFill>
                <a:uFillTx/>
                <a:latin typeface="Times New Roman"/>
              </a:rPr>
              <a:t>vyšší</a:t>
            </a:r>
            <a:r>
              <a:rPr lang="en-GB" sz="1200" b="0" strike="noStrike" spc="-1">
                <a:solidFill>
                  <a:srgbClr val="000000"/>
                </a:solidFill>
                <a:latin typeface="Times New Roman"/>
              </a:rPr>
              <a:t> energii. Další zákon nám říká, že věci se snaží uspořádat tak, aby se energie snižovala. Stejně tak i povrch = porucha se snaží nějak uspořádat. </a:t>
            </a:r>
          </a:p>
          <a:p>
            <a:r>
              <a:rPr lang="en-GB" sz="1200" b="0" i="1" strike="noStrike" spc="-1">
                <a:solidFill>
                  <a:srgbClr val="000000"/>
                </a:solidFill>
                <a:latin typeface="Times New Roman"/>
              </a:rPr>
              <a:t>(s modelem v ruce) </a:t>
            </a:r>
            <a:r>
              <a:rPr lang="en-GB" sz="1200" b="0" strike="noStrike" spc="-1">
                <a:solidFill>
                  <a:srgbClr val="000000"/>
                </a:solidFill>
                <a:latin typeface="Times New Roman"/>
              </a:rPr>
              <a:t>Když povrchové uhlíky ztratí své sousedy nad sebou, budou se snažit propojit s těmi vedle sebe tak, aby každý měl ty čtyři vazby. Říká se tomu </a:t>
            </a:r>
            <a:r>
              <a:rPr lang="en-GB" sz="1200" b="0" u="sng" strike="noStrike" spc="-1">
                <a:solidFill>
                  <a:srgbClr val="000000"/>
                </a:solidFill>
                <a:uFillTx/>
                <a:latin typeface="Times New Roman"/>
              </a:rPr>
              <a:t>rekonstrukce povrchu</a:t>
            </a:r>
            <a:r>
              <a:rPr lang="en-GB" sz="1200" b="0" strike="noStrike" spc="-1">
                <a:solidFill>
                  <a:srgbClr val="000000"/>
                </a:solidFill>
                <a:latin typeface="Times New Roman"/>
              </a:rPr>
              <a:t>. /klik/ Jak vidíte, moc hezky to nevypadá, ty vazby jsou vychýlené, a nepřirozené, proto ta povrchová energie je vyšší, než by mohla být. /</a:t>
            </a:r>
            <a:r>
              <a:rPr lang="en-GB" sz="1200" b="0" i="1" strike="noStrike" spc="-1">
                <a:solidFill>
                  <a:srgbClr val="000000"/>
                </a:solidFill>
                <a:latin typeface="Times New Roman"/>
              </a:rPr>
              <a:t>klik</a:t>
            </a:r>
            <a:r>
              <a:rPr lang="en-GB" sz="1200" b="0" strike="noStrike" spc="-1">
                <a:solidFill>
                  <a:srgbClr val="000000"/>
                </a:solidFill>
                <a:latin typeface="Times New Roman"/>
              </a:rPr>
              <a:t>/</a:t>
            </a:r>
          </a:p>
          <a:p>
            <a:r>
              <a:rPr lang="en-GB" sz="1200" b="0" strike="noStrike" spc="-1">
                <a:solidFill>
                  <a:srgbClr val="000000"/>
                </a:solidFill>
                <a:latin typeface="Times New Roman"/>
              </a:rPr>
              <a:t>Tohle už vypadá mnohem hezčí – ale vidíte, že jsme si pomohli jiným prvkem, vodíkem. Ten je vždycky pouze jednovazný, takže teď je to z chemického pohledu v pořádku, a mnohem </a:t>
            </a:r>
            <a:r>
              <a:rPr lang="en-GB" sz="1200" b="0" u="sng" strike="noStrike" spc="-1">
                <a:solidFill>
                  <a:srgbClr val="000000"/>
                </a:solidFill>
                <a:uFillTx/>
                <a:latin typeface="Times New Roman"/>
              </a:rPr>
              <a:t>stabilnější</a:t>
            </a:r>
            <a:r>
              <a:rPr lang="en-GB" sz="1200" b="0" strike="noStrike" spc="-1">
                <a:solidFill>
                  <a:srgbClr val="000000"/>
                </a:solidFill>
                <a:latin typeface="Times New Roman"/>
              </a:rPr>
              <a:t>, s </a:t>
            </a:r>
            <a:r>
              <a:rPr lang="en-GB" sz="1200" b="0" u="sng" strike="noStrike" spc="-1">
                <a:solidFill>
                  <a:srgbClr val="000000"/>
                </a:solidFill>
                <a:uFillTx/>
                <a:latin typeface="Times New Roman"/>
              </a:rPr>
              <a:t>nižší</a:t>
            </a:r>
            <a:r>
              <a:rPr lang="en-GB" sz="1200" b="0" strike="noStrike" spc="-1">
                <a:solidFill>
                  <a:srgbClr val="000000"/>
                </a:solidFill>
                <a:latin typeface="Times New Roman"/>
              </a:rPr>
              <a:t> povrchovou energií, než u té rekonstrukce. Zakončovat mohou i jiné atomy – hlavně </a:t>
            </a:r>
            <a:r>
              <a:rPr lang="en-GB" sz="1200" b="0" u="sng" strike="noStrike" spc="-1">
                <a:solidFill>
                  <a:srgbClr val="000000"/>
                </a:solidFill>
                <a:uFillTx/>
                <a:latin typeface="Times New Roman"/>
              </a:rPr>
              <a:t>kyslík</a:t>
            </a:r>
            <a:r>
              <a:rPr lang="en-GB" sz="1200" b="0" strike="noStrike" spc="-1">
                <a:solidFill>
                  <a:srgbClr val="000000"/>
                </a:solidFill>
                <a:latin typeface="Times New Roman"/>
              </a:rPr>
              <a:t>, případně dusík. To si ukážeme dále.</a:t>
            </a:r>
          </a:p>
          <a:p>
            <a:endParaRPr lang="en-GB" sz="1200" b="0" strike="noStrike" spc="-1">
              <a:solidFill>
                <a:srgbClr val="000000"/>
              </a:solidFill>
              <a:latin typeface="Times New Roman"/>
            </a:endParaRPr>
          </a:p>
        </p:txBody>
      </p:sp>
    </p:spTree>
    <p:extLst>
      <p:ext uri="{BB962C8B-B14F-4D97-AF65-F5344CB8AC3E}">
        <p14:creationId xmlns:p14="http://schemas.microsoft.com/office/powerpoint/2010/main" val="965770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PlaceHolder 1"/>
          <p:cNvSpPr>
            <a:spLocks noGrp="1" noRot="1" noChangeAspect="1"/>
          </p:cNvSpPr>
          <p:nvPr>
            <p:ph type="sldImg"/>
          </p:nvPr>
        </p:nvSpPr>
        <p:spPr>
          <a:xfrm>
            <a:off x="1333800" y="811440"/>
            <a:ext cx="4891680" cy="4009680"/>
          </a:xfrm>
          <a:prstGeom prst="rect">
            <a:avLst/>
          </a:prstGeom>
        </p:spPr>
      </p:sp>
      <p:sp>
        <p:nvSpPr>
          <p:cNvPr id="907" name="PlaceHolder 2"/>
          <p:cNvSpPr>
            <a:spLocks noGrp="1"/>
          </p:cNvSpPr>
          <p:nvPr>
            <p:ph type="body"/>
          </p:nvPr>
        </p:nvSpPr>
        <p:spPr>
          <a:xfrm>
            <a:off x="720000" y="4608000"/>
            <a:ext cx="6048360" cy="5889600"/>
          </a:xfrm>
          <a:prstGeom prst="rect">
            <a:avLst/>
          </a:prstGeom>
        </p:spPr>
        <p:txBody>
          <a:bodyPr lIns="0" tIns="0" rIns="0" bIns="0"/>
          <a:lstStyle/>
          <a:p>
            <a:r>
              <a:rPr lang="en-GB" sz="1200" b="0" strike="noStrike" spc="-1">
                <a:solidFill>
                  <a:srgbClr val="000000"/>
                </a:solidFill>
                <a:latin typeface="Times New Roman"/>
              </a:rPr>
              <a:t>V závislosti na tom, jak vedeme pomyslnou plochu řezu /model/, dostáváme různě vypadající povrchy. Ty nejstabilnější dostaneme, když si atomy pěkně zarovnáme v kolmém pohledu a řežeme ve významných směrech. </a:t>
            </a:r>
          </a:p>
          <a:p>
            <a:r>
              <a:rPr lang="en-GB" sz="1200" b="0" strike="noStrike" spc="-1">
                <a:solidFill>
                  <a:srgbClr val="000000"/>
                </a:solidFill>
                <a:latin typeface="Times New Roman"/>
              </a:rPr>
              <a:t>Když to otočíme o 90st /klik/, můžeme dostat stejný typ povrchu, ale musíme řezat v jiných směrech.</a:t>
            </a:r>
          </a:p>
          <a:p>
            <a:r>
              <a:rPr lang="en-GB" sz="1200" b="0" strike="noStrike" spc="-1">
                <a:solidFill>
                  <a:srgbClr val="000000"/>
                </a:solidFill>
                <a:latin typeface="Times New Roman"/>
              </a:rPr>
              <a:t>Tady vidíte, že ten zákryt je trochu matoucí, protože to tady vypadá hustěji uspořádáno než tady; je to samozřejmě dáno tím, že ty vazebné úhly z uhlíku nevycházejí kolmo na sebe, ale v tom magickém čtyřúhelníkovém úhlu 109.5 st. Takže tady to vypadá hustě, ale ve skutečnosti se střídá atom mezera atom, což v tomto levém pohledu nevidíme.</a:t>
            </a:r>
          </a:p>
          <a:p>
            <a:r>
              <a:rPr lang="en-GB" sz="1200" b="0" strike="noStrike" spc="-1">
                <a:solidFill>
                  <a:srgbClr val="000000"/>
                </a:solidFill>
                <a:latin typeface="Times New Roman"/>
              </a:rPr>
              <a:t>Když si ukážeme v detailu, jak to vypadá po těch řezech, /klik/ vidíme, že velmi různě. Tady má každý uhlík 2 chybějící sousedy, tady v těch druhých 2 případech jednoho, ale míří různým směrem. Těmto vzorům říkáme, </a:t>
            </a:r>
            <a:r>
              <a:rPr lang="en-GB" sz="1200" b="0" u="sng" strike="noStrike" spc="-1">
                <a:solidFill>
                  <a:srgbClr val="000000"/>
                </a:solidFill>
                <a:uFillTx/>
                <a:latin typeface="Times New Roman"/>
              </a:rPr>
              <a:t>orientované</a:t>
            </a:r>
            <a:r>
              <a:rPr lang="en-GB" sz="1200" b="0" strike="noStrike" spc="-1">
                <a:solidFill>
                  <a:srgbClr val="000000"/>
                </a:solidFill>
                <a:latin typeface="Times New Roman"/>
              </a:rPr>
              <a:t> povrchy – ty jednotlivé orientace mají i svá schematická označení. Samozřejmě jich je více, ale u diamantu jsou tyto 3 nejčastější.</a:t>
            </a:r>
          </a:p>
          <a:p>
            <a:r>
              <a:rPr lang="en-GB" sz="1200" b="0" strike="noStrike" spc="-1">
                <a:solidFill>
                  <a:srgbClr val="000000"/>
                </a:solidFill>
                <a:latin typeface="Times New Roman"/>
                <a:ea typeface="Droid Sans"/>
              </a:rPr>
              <a:t>Jak stabilizovat tyto povrchy ? Nabízí se vodík /klik/ ale tady se nám dostávají vodíky příliš blízko sebe. /klik/ Ještě v pohledu shora. Pořád platí princip nejnižší energie. Kdyby to mělo takto vypadat tak tyto atomy vodíku budou tak blízko, že se začnou odpuzovat a tím se energie zvýší. Tady je z energetických důvodů výhodnější kyslík, který </a:t>
            </a:r>
            <a:r>
              <a:rPr lang="en-GB" sz="1200" b="0" strike="noStrike" spc="-1">
                <a:solidFill>
                  <a:srgbClr val="000000"/>
                </a:solidFill>
                <a:latin typeface="Times New Roman"/>
              </a:rPr>
              <a:t>ze své chemické povahy tvoří molekuly se zalomenou vazbou, a to se dá tady krásně zařídit takovým kyslíkovým můstkem.  Anebo může jeden dvojvazný kyslík nahradit dva vodíky. 2. povrch, 110, má sice zdánlivě namířené vazby taky proti sobě </a:t>
            </a:r>
            <a:r>
              <a:rPr lang="en-GB" sz="1200" b="0" i="1" strike="noStrike" spc="-1">
                <a:solidFill>
                  <a:srgbClr val="000000"/>
                </a:solidFill>
                <a:latin typeface="Times New Roman"/>
              </a:rPr>
              <a:t>klik</a:t>
            </a:r>
            <a:r>
              <a:rPr lang="en-GB" sz="1200" b="0" strike="noStrike" spc="-1">
                <a:solidFill>
                  <a:srgbClr val="000000"/>
                </a:solidFill>
                <a:latin typeface="Times New Roman"/>
              </a:rPr>
              <a:t>/, ale ve skutečnosti jdou mimoběžně /klik/, takže si nevadí. Když by tam měl být kyslík, který je dvojvazný, tak bude nejspíše mít ještě z druhé strany vodík, tak to potom bude vypadat takto. klik/klik</a:t>
            </a:r>
          </a:p>
          <a:p>
            <a:pPr>
              <a:lnSpc>
                <a:spcPct val="100000"/>
              </a:lnSpc>
              <a:spcBef>
                <a:spcPts val="448"/>
              </a:spcBef>
            </a:pPr>
            <a:r>
              <a:rPr lang="en-GB" sz="1200" b="0" strike="noStrike" spc="-1">
                <a:solidFill>
                  <a:srgbClr val="000000"/>
                </a:solidFill>
                <a:latin typeface="Times New Roman"/>
              </a:rPr>
              <a:t>3. typ povrchu, tam je dost místa </a:t>
            </a:r>
            <a:r>
              <a:rPr lang="en-GB" sz="1200" b="0" i="1" strike="noStrike" spc="-1">
                <a:solidFill>
                  <a:srgbClr val="000000"/>
                </a:solidFill>
                <a:latin typeface="Times New Roman"/>
              </a:rPr>
              <a:t>klik/klik, </a:t>
            </a:r>
            <a:r>
              <a:rPr lang="en-GB" sz="1200" b="0" strike="noStrike" spc="-1">
                <a:solidFill>
                  <a:srgbClr val="000000"/>
                </a:solidFill>
                <a:latin typeface="Times New Roman"/>
              </a:rPr>
              <a:t>aby se tam vešel ještě třeba i uhlík navíc se třemi vodíky.</a:t>
            </a:r>
          </a:p>
          <a:p>
            <a:pPr>
              <a:lnSpc>
                <a:spcPct val="100000"/>
              </a:lnSpc>
              <a:spcBef>
                <a:spcPts val="448"/>
              </a:spcBef>
            </a:pPr>
            <a:r>
              <a:rPr lang="en-GB" sz="1200" b="0" strike="noStrike" spc="-1">
                <a:solidFill>
                  <a:srgbClr val="000000"/>
                </a:solidFill>
                <a:latin typeface="Times New Roman"/>
              </a:rPr>
              <a:t>C, O, H, možná už to někomu z vás začíná připomínat organické molekuly  - uhlovodíky, alkoholy atd. A je to v podstatě tak. Když si uvědomíme, jak variabilní je organická chemie, kolik tisíců sloučenin existuje  složených pouze z těchto tří prvků, je nám pak zřejmé, jak variabilní může být diamantový povrch. A jak různé vlastnosti mohou mít různě orientované povrchy zakončené různými a různě propojenými atomy.</a:t>
            </a:r>
          </a:p>
          <a:p>
            <a:r>
              <a:rPr lang="en-GB" sz="1300" b="0" i="1" strike="noStrike" spc="-1">
                <a:solidFill>
                  <a:srgbClr val="000000"/>
                </a:solidFill>
                <a:latin typeface="Times New Roman"/>
                <a:ea typeface="Droid Sans"/>
              </a:rPr>
              <a:t>6-9 min, lze případně zkráti</a:t>
            </a:r>
            <a:r>
              <a:rPr lang="en-GB" sz="1200" b="0" i="1" strike="noStrike" spc="-1">
                <a:solidFill>
                  <a:srgbClr val="000000"/>
                </a:solidFill>
                <a:latin typeface="Times New Roman"/>
                <a:ea typeface="Droid Sans"/>
              </a:rPr>
              <a:t>t		</a:t>
            </a:r>
            <a:r>
              <a:rPr lang="en-GB" sz="1200" b="0" i="1" strike="noStrike" spc="-1">
                <a:solidFill>
                  <a:srgbClr val="000000"/>
                </a:solidFill>
                <a:latin typeface="Times New Roman"/>
              </a:rPr>
              <a:t>nechat kolovat stavebnicovy model</a:t>
            </a:r>
            <a:endParaRPr lang="en-GB" sz="1200" b="0" strike="noStrike" spc="-1">
              <a:solidFill>
                <a:srgbClr val="000000"/>
              </a:solidFill>
              <a:latin typeface="Times New Roman"/>
            </a:endParaRPr>
          </a:p>
        </p:txBody>
      </p:sp>
    </p:spTree>
    <p:extLst>
      <p:ext uri="{BB962C8B-B14F-4D97-AF65-F5344CB8AC3E}">
        <p14:creationId xmlns:p14="http://schemas.microsoft.com/office/powerpoint/2010/main" val="1264394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27" name="PlaceHolder 2"/>
          <p:cNvSpPr>
            <a:spLocks noGrp="1"/>
          </p:cNvSpPr>
          <p:nvPr>
            <p:ph type="body"/>
          </p:nvPr>
        </p:nvSpPr>
        <p:spPr>
          <a:xfrm>
            <a:off x="503280" y="1768320"/>
            <a:ext cx="88660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28" name="PlaceHolder 3"/>
          <p:cNvSpPr>
            <a:spLocks noGrp="1"/>
          </p:cNvSpPr>
          <p:nvPr>
            <p:ph type="body"/>
          </p:nvPr>
        </p:nvSpPr>
        <p:spPr>
          <a:xfrm>
            <a:off x="503280" y="4058640"/>
            <a:ext cx="88660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30" name="PlaceHolder 2"/>
          <p:cNvSpPr>
            <a:spLocks noGrp="1"/>
          </p:cNvSpPr>
          <p:nvPr>
            <p:ph type="body"/>
          </p:nvPr>
        </p:nvSpPr>
        <p:spPr>
          <a:xfrm>
            <a:off x="5032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31" name="PlaceHolder 3"/>
          <p:cNvSpPr>
            <a:spLocks noGrp="1"/>
          </p:cNvSpPr>
          <p:nvPr>
            <p:ph type="body"/>
          </p:nvPr>
        </p:nvSpPr>
        <p:spPr>
          <a:xfrm>
            <a:off x="50464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32" name="PlaceHolder 4"/>
          <p:cNvSpPr>
            <a:spLocks noGrp="1"/>
          </p:cNvSpPr>
          <p:nvPr>
            <p:ph type="body"/>
          </p:nvPr>
        </p:nvSpPr>
        <p:spPr>
          <a:xfrm>
            <a:off x="503280" y="405864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33" name="PlaceHolder 5"/>
          <p:cNvSpPr>
            <a:spLocks noGrp="1"/>
          </p:cNvSpPr>
          <p:nvPr>
            <p:ph type="body"/>
          </p:nvPr>
        </p:nvSpPr>
        <p:spPr>
          <a:xfrm>
            <a:off x="5046480" y="405864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35" name="PlaceHolder 2"/>
          <p:cNvSpPr>
            <a:spLocks noGrp="1"/>
          </p:cNvSpPr>
          <p:nvPr>
            <p:ph type="body"/>
          </p:nvPr>
        </p:nvSpPr>
        <p:spPr>
          <a:xfrm>
            <a:off x="503280" y="176832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36" name="PlaceHolder 3"/>
          <p:cNvSpPr>
            <a:spLocks noGrp="1"/>
          </p:cNvSpPr>
          <p:nvPr>
            <p:ph type="body"/>
          </p:nvPr>
        </p:nvSpPr>
        <p:spPr>
          <a:xfrm>
            <a:off x="3501360" y="176832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37" name="PlaceHolder 4"/>
          <p:cNvSpPr>
            <a:spLocks noGrp="1"/>
          </p:cNvSpPr>
          <p:nvPr>
            <p:ph type="body"/>
          </p:nvPr>
        </p:nvSpPr>
        <p:spPr>
          <a:xfrm>
            <a:off x="6499080" y="176832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38" name="PlaceHolder 5"/>
          <p:cNvSpPr>
            <a:spLocks noGrp="1"/>
          </p:cNvSpPr>
          <p:nvPr>
            <p:ph type="body"/>
          </p:nvPr>
        </p:nvSpPr>
        <p:spPr>
          <a:xfrm>
            <a:off x="503280" y="405864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39" name="PlaceHolder 6"/>
          <p:cNvSpPr>
            <a:spLocks noGrp="1"/>
          </p:cNvSpPr>
          <p:nvPr>
            <p:ph type="body"/>
          </p:nvPr>
        </p:nvSpPr>
        <p:spPr>
          <a:xfrm>
            <a:off x="3501360" y="405864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40" name="PlaceHolder 7"/>
          <p:cNvSpPr>
            <a:spLocks noGrp="1"/>
          </p:cNvSpPr>
          <p:nvPr>
            <p:ph type="body"/>
          </p:nvPr>
        </p:nvSpPr>
        <p:spPr>
          <a:xfrm>
            <a:off x="6499080" y="405864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47" name="PlaceHolder 2"/>
          <p:cNvSpPr>
            <a:spLocks noGrp="1"/>
          </p:cNvSpPr>
          <p:nvPr>
            <p:ph type="subTitle"/>
          </p:nvPr>
        </p:nvSpPr>
        <p:spPr>
          <a:xfrm>
            <a:off x="503280" y="1768320"/>
            <a:ext cx="8866080" cy="4384800"/>
          </a:xfrm>
          <a:prstGeom prst="rect">
            <a:avLst/>
          </a:prstGeom>
        </p:spPr>
        <p:txBody>
          <a:bodyPr lIns="0" tIns="0" rIns="0" bIns="0" anchor="ctr"/>
          <a:lstStyle/>
          <a:p>
            <a:pPr marL="342720" indent="-342720" algn="ctr"/>
            <a:endParaRPr lang="en-GB" sz="32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49" name="PlaceHolder 2"/>
          <p:cNvSpPr>
            <a:spLocks noGrp="1"/>
          </p:cNvSpPr>
          <p:nvPr>
            <p:ph type="body"/>
          </p:nvPr>
        </p:nvSpPr>
        <p:spPr>
          <a:xfrm>
            <a:off x="503280" y="1768320"/>
            <a:ext cx="8866080" cy="438480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51" name="PlaceHolder 2"/>
          <p:cNvSpPr>
            <a:spLocks noGrp="1"/>
          </p:cNvSpPr>
          <p:nvPr>
            <p:ph type="body"/>
          </p:nvPr>
        </p:nvSpPr>
        <p:spPr>
          <a:xfrm>
            <a:off x="503280" y="1768320"/>
            <a:ext cx="4326480" cy="438480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52" name="PlaceHolder 3"/>
          <p:cNvSpPr>
            <a:spLocks noGrp="1"/>
          </p:cNvSpPr>
          <p:nvPr>
            <p:ph type="body"/>
          </p:nvPr>
        </p:nvSpPr>
        <p:spPr>
          <a:xfrm>
            <a:off x="5046480" y="1768320"/>
            <a:ext cx="4326480" cy="438480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03280" y="300960"/>
            <a:ext cx="9067680" cy="5840280"/>
          </a:xfrm>
          <a:prstGeom prst="rect">
            <a:avLst/>
          </a:prstGeom>
        </p:spPr>
        <p:txBody>
          <a:bodyPr lIns="0" tIns="0" rIns="0" bIns="0" anchor="ctr"/>
          <a:lstStyle/>
          <a:p>
            <a:pPr marL="342720" indent="-342720" algn="ctr"/>
            <a:endParaRPr lang="en-GB" sz="32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56" name="PlaceHolder 2"/>
          <p:cNvSpPr>
            <a:spLocks noGrp="1"/>
          </p:cNvSpPr>
          <p:nvPr>
            <p:ph type="body"/>
          </p:nvPr>
        </p:nvSpPr>
        <p:spPr>
          <a:xfrm>
            <a:off x="5032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57" name="PlaceHolder 3"/>
          <p:cNvSpPr>
            <a:spLocks noGrp="1"/>
          </p:cNvSpPr>
          <p:nvPr>
            <p:ph type="body"/>
          </p:nvPr>
        </p:nvSpPr>
        <p:spPr>
          <a:xfrm>
            <a:off x="5046480" y="1768320"/>
            <a:ext cx="4326480" cy="438480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58" name="PlaceHolder 4"/>
          <p:cNvSpPr>
            <a:spLocks noGrp="1"/>
          </p:cNvSpPr>
          <p:nvPr>
            <p:ph type="body"/>
          </p:nvPr>
        </p:nvSpPr>
        <p:spPr>
          <a:xfrm>
            <a:off x="503280" y="405864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6" name="PlaceHolder 2"/>
          <p:cNvSpPr>
            <a:spLocks noGrp="1"/>
          </p:cNvSpPr>
          <p:nvPr>
            <p:ph type="subTitle"/>
          </p:nvPr>
        </p:nvSpPr>
        <p:spPr>
          <a:xfrm>
            <a:off x="503280" y="1768320"/>
            <a:ext cx="8866080" cy="4384800"/>
          </a:xfrm>
          <a:prstGeom prst="rect">
            <a:avLst/>
          </a:prstGeom>
        </p:spPr>
        <p:txBody>
          <a:bodyPr lIns="0" tIns="0" rIns="0" bIns="0" anchor="ctr"/>
          <a:lstStyle/>
          <a:p>
            <a:pPr marL="342720" indent="-342720" algn="ctr"/>
            <a:endParaRPr lang="en-GB"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60" name="PlaceHolder 2"/>
          <p:cNvSpPr>
            <a:spLocks noGrp="1"/>
          </p:cNvSpPr>
          <p:nvPr>
            <p:ph type="body"/>
          </p:nvPr>
        </p:nvSpPr>
        <p:spPr>
          <a:xfrm>
            <a:off x="503280" y="1768320"/>
            <a:ext cx="4326480" cy="438480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61" name="PlaceHolder 3"/>
          <p:cNvSpPr>
            <a:spLocks noGrp="1"/>
          </p:cNvSpPr>
          <p:nvPr>
            <p:ph type="body"/>
          </p:nvPr>
        </p:nvSpPr>
        <p:spPr>
          <a:xfrm>
            <a:off x="50464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62" name="PlaceHolder 4"/>
          <p:cNvSpPr>
            <a:spLocks noGrp="1"/>
          </p:cNvSpPr>
          <p:nvPr>
            <p:ph type="body"/>
          </p:nvPr>
        </p:nvSpPr>
        <p:spPr>
          <a:xfrm>
            <a:off x="5046480" y="405864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64" name="PlaceHolder 2"/>
          <p:cNvSpPr>
            <a:spLocks noGrp="1"/>
          </p:cNvSpPr>
          <p:nvPr>
            <p:ph type="body"/>
          </p:nvPr>
        </p:nvSpPr>
        <p:spPr>
          <a:xfrm>
            <a:off x="5032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65" name="PlaceHolder 3"/>
          <p:cNvSpPr>
            <a:spLocks noGrp="1"/>
          </p:cNvSpPr>
          <p:nvPr>
            <p:ph type="body"/>
          </p:nvPr>
        </p:nvSpPr>
        <p:spPr>
          <a:xfrm>
            <a:off x="50464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66" name="PlaceHolder 4"/>
          <p:cNvSpPr>
            <a:spLocks noGrp="1"/>
          </p:cNvSpPr>
          <p:nvPr>
            <p:ph type="body"/>
          </p:nvPr>
        </p:nvSpPr>
        <p:spPr>
          <a:xfrm>
            <a:off x="503280" y="4058640"/>
            <a:ext cx="88660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68" name="PlaceHolder 2"/>
          <p:cNvSpPr>
            <a:spLocks noGrp="1"/>
          </p:cNvSpPr>
          <p:nvPr>
            <p:ph type="body"/>
          </p:nvPr>
        </p:nvSpPr>
        <p:spPr>
          <a:xfrm>
            <a:off x="503280" y="1768320"/>
            <a:ext cx="88660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69" name="PlaceHolder 3"/>
          <p:cNvSpPr>
            <a:spLocks noGrp="1"/>
          </p:cNvSpPr>
          <p:nvPr>
            <p:ph type="body"/>
          </p:nvPr>
        </p:nvSpPr>
        <p:spPr>
          <a:xfrm>
            <a:off x="503280" y="4058640"/>
            <a:ext cx="88660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71" name="PlaceHolder 2"/>
          <p:cNvSpPr>
            <a:spLocks noGrp="1"/>
          </p:cNvSpPr>
          <p:nvPr>
            <p:ph type="body"/>
          </p:nvPr>
        </p:nvSpPr>
        <p:spPr>
          <a:xfrm>
            <a:off x="5032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72" name="PlaceHolder 3"/>
          <p:cNvSpPr>
            <a:spLocks noGrp="1"/>
          </p:cNvSpPr>
          <p:nvPr>
            <p:ph type="body"/>
          </p:nvPr>
        </p:nvSpPr>
        <p:spPr>
          <a:xfrm>
            <a:off x="50464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73" name="PlaceHolder 4"/>
          <p:cNvSpPr>
            <a:spLocks noGrp="1"/>
          </p:cNvSpPr>
          <p:nvPr>
            <p:ph type="body"/>
          </p:nvPr>
        </p:nvSpPr>
        <p:spPr>
          <a:xfrm>
            <a:off x="503280" y="405864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74" name="PlaceHolder 5"/>
          <p:cNvSpPr>
            <a:spLocks noGrp="1"/>
          </p:cNvSpPr>
          <p:nvPr>
            <p:ph type="body"/>
          </p:nvPr>
        </p:nvSpPr>
        <p:spPr>
          <a:xfrm>
            <a:off x="5046480" y="405864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76" name="PlaceHolder 2"/>
          <p:cNvSpPr>
            <a:spLocks noGrp="1"/>
          </p:cNvSpPr>
          <p:nvPr>
            <p:ph type="body"/>
          </p:nvPr>
        </p:nvSpPr>
        <p:spPr>
          <a:xfrm>
            <a:off x="503280" y="176832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77" name="PlaceHolder 3"/>
          <p:cNvSpPr>
            <a:spLocks noGrp="1"/>
          </p:cNvSpPr>
          <p:nvPr>
            <p:ph type="body"/>
          </p:nvPr>
        </p:nvSpPr>
        <p:spPr>
          <a:xfrm>
            <a:off x="3501360" y="176832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78" name="PlaceHolder 4"/>
          <p:cNvSpPr>
            <a:spLocks noGrp="1"/>
          </p:cNvSpPr>
          <p:nvPr>
            <p:ph type="body"/>
          </p:nvPr>
        </p:nvSpPr>
        <p:spPr>
          <a:xfrm>
            <a:off x="6499080" y="176832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79" name="PlaceHolder 5"/>
          <p:cNvSpPr>
            <a:spLocks noGrp="1"/>
          </p:cNvSpPr>
          <p:nvPr>
            <p:ph type="body"/>
          </p:nvPr>
        </p:nvSpPr>
        <p:spPr>
          <a:xfrm>
            <a:off x="503280" y="405864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80" name="PlaceHolder 6"/>
          <p:cNvSpPr>
            <a:spLocks noGrp="1"/>
          </p:cNvSpPr>
          <p:nvPr>
            <p:ph type="body"/>
          </p:nvPr>
        </p:nvSpPr>
        <p:spPr>
          <a:xfrm>
            <a:off x="3501360" y="405864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81" name="PlaceHolder 7"/>
          <p:cNvSpPr>
            <a:spLocks noGrp="1"/>
          </p:cNvSpPr>
          <p:nvPr>
            <p:ph type="body"/>
          </p:nvPr>
        </p:nvSpPr>
        <p:spPr>
          <a:xfrm>
            <a:off x="6499080" y="4058640"/>
            <a:ext cx="285480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8" name="PlaceHolder 2"/>
          <p:cNvSpPr>
            <a:spLocks noGrp="1"/>
          </p:cNvSpPr>
          <p:nvPr>
            <p:ph type="body"/>
          </p:nvPr>
        </p:nvSpPr>
        <p:spPr>
          <a:xfrm>
            <a:off x="503280" y="1768320"/>
            <a:ext cx="8866080" cy="438480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10" name="PlaceHolder 2"/>
          <p:cNvSpPr>
            <a:spLocks noGrp="1"/>
          </p:cNvSpPr>
          <p:nvPr>
            <p:ph type="body"/>
          </p:nvPr>
        </p:nvSpPr>
        <p:spPr>
          <a:xfrm>
            <a:off x="503280" y="1768320"/>
            <a:ext cx="4326480" cy="438480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11" name="PlaceHolder 3"/>
          <p:cNvSpPr>
            <a:spLocks noGrp="1"/>
          </p:cNvSpPr>
          <p:nvPr>
            <p:ph type="body"/>
          </p:nvPr>
        </p:nvSpPr>
        <p:spPr>
          <a:xfrm>
            <a:off x="5046480" y="1768320"/>
            <a:ext cx="4326480" cy="438480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3280" y="300960"/>
            <a:ext cx="9067680" cy="5840280"/>
          </a:xfrm>
          <a:prstGeom prst="rect">
            <a:avLst/>
          </a:prstGeom>
        </p:spPr>
        <p:txBody>
          <a:bodyPr lIns="0" tIns="0" rIns="0" bIns="0" anchor="ctr"/>
          <a:lstStyle/>
          <a:p>
            <a:pPr marL="342720" indent="-342720" algn="ctr"/>
            <a:endParaRPr lang="en-GB"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15" name="PlaceHolder 2"/>
          <p:cNvSpPr>
            <a:spLocks noGrp="1"/>
          </p:cNvSpPr>
          <p:nvPr>
            <p:ph type="body"/>
          </p:nvPr>
        </p:nvSpPr>
        <p:spPr>
          <a:xfrm>
            <a:off x="5032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16" name="PlaceHolder 3"/>
          <p:cNvSpPr>
            <a:spLocks noGrp="1"/>
          </p:cNvSpPr>
          <p:nvPr>
            <p:ph type="body"/>
          </p:nvPr>
        </p:nvSpPr>
        <p:spPr>
          <a:xfrm>
            <a:off x="5046480" y="1768320"/>
            <a:ext cx="4326480" cy="438480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17" name="PlaceHolder 4"/>
          <p:cNvSpPr>
            <a:spLocks noGrp="1"/>
          </p:cNvSpPr>
          <p:nvPr>
            <p:ph type="body"/>
          </p:nvPr>
        </p:nvSpPr>
        <p:spPr>
          <a:xfrm>
            <a:off x="503280" y="405864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19" name="PlaceHolder 2"/>
          <p:cNvSpPr>
            <a:spLocks noGrp="1"/>
          </p:cNvSpPr>
          <p:nvPr>
            <p:ph type="body"/>
          </p:nvPr>
        </p:nvSpPr>
        <p:spPr>
          <a:xfrm>
            <a:off x="503280" y="1768320"/>
            <a:ext cx="4326480" cy="438480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20" name="PlaceHolder 3"/>
          <p:cNvSpPr>
            <a:spLocks noGrp="1"/>
          </p:cNvSpPr>
          <p:nvPr>
            <p:ph type="body"/>
          </p:nvPr>
        </p:nvSpPr>
        <p:spPr>
          <a:xfrm>
            <a:off x="50464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21" name="PlaceHolder 4"/>
          <p:cNvSpPr>
            <a:spLocks noGrp="1"/>
          </p:cNvSpPr>
          <p:nvPr>
            <p:ph type="body"/>
          </p:nvPr>
        </p:nvSpPr>
        <p:spPr>
          <a:xfrm>
            <a:off x="5046480" y="405864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3280" y="300960"/>
            <a:ext cx="9067680" cy="1259640"/>
          </a:xfrm>
          <a:prstGeom prst="rect">
            <a:avLst/>
          </a:prstGeom>
        </p:spPr>
        <p:txBody>
          <a:bodyPr lIns="0" tIns="0" rIns="0" bIns="0" anchor="ctr"/>
          <a:lstStyle/>
          <a:p>
            <a:pPr algn="ctr"/>
            <a:endParaRPr lang="en-GB" sz="4680" b="0" strike="noStrike" spc="-1">
              <a:solidFill>
                <a:srgbClr val="000000"/>
              </a:solidFill>
              <a:latin typeface="Arial"/>
            </a:endParaRPr>
          </a:p>
        </p:txBody>
      </p:sp>
      <p:sp>
        <p:nvSpPr>
          <p:cNvPr id="23" name="PlaceHolder 2"/>
          <p:cNvSpPr>
            <a:spLocks noGrp="1"/>
          </p:cNvSpPr>
          <p:nvPr>
            <p:ph type="body"/>
          </p:nvPr>
        </p:nvSpPr>
        <p:spPr>
          <a:xfrm>
            <a:off x="5032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24" name="PlaceHolder 3"/>
          <p:cNvSpPr>
            <a:spLocks noGrp="1"/>
          </p:cNvSpPr>
          <p:nvPr>
            <p:ph type="body"/>
          </p:nvPr>
        </p:nvSpPr>
        <p:spPr>
          <a:xfrm>
            <a:off x="5046480" y="1768320"/>
            <a:ext cx="43264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
        <p:nvSpPr>
          <p:cNvPr id="25" name="PlaceHolder 4"/>
          <p:cNvSpPr>
            <a:spLocks noGrp="1"/>
          </p:cNvSpPr>
          <p:nvPr>
            <p:ph type="body"/>
          </p:nvPr>
        </p:nvSpPr>
        <p:spPr>
          <a:xfrm>
            <a:off x="503280" y="4058640"/>
            <a:ext cx="8866080" cy="2091240"/>
          </a:xfrm>
          <a:prstGeom prst="rect">
            <a:avLst/>
          </a:prstGeom>
        </p:spPr>
        <p:txBody>
          <a:bodyPr lIns="0" tIns="28080" rIns="0" bIns="0">
            <a:normAutofit/>
          </a:bodyPr>
          <a:lstStyle/>
          <a:p>
            <a:endParaRPr lang="en-GB"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p:spPr>
        <p:txBody>
          <a:bodyPr lIns="0" tIns="0" rIns="0" bIns="0" anchor="ctr"/>
          <a:lstStyle/>
          <a:p>
            <a:pPr algn="ctr"/>
            <a:r>
              <a:rPr lang="en-GB" sz="5870" b="0" strike="noStrike" spc="-1">
                <a:latin typeface="Arial"/>
              </a:rPr>
              <a:t>Klikněte pro úpravu formátu textu nadpisu</a:t>
            </a:r>
          </a:p>
        </p:txBody>
      </p:sp>
      <p:sp>
        <p:nvSpPr>
          <p:cNvPr id="6" name="PlaceHolder 2"/>
          <p:cNvSpPr>
            <a:spLocks noGrp="1"/>
          </p:cNvSpPr>
          <p:nvPr>
            <p:ph type="body"/>
          </p:nvPr>
        </p:nvSpPr>
        <p:spPr>
          <a:xfrm>
            <a:off x="504000" y="1768680"/>
            <a:ext cx="9071640" cy="4384440"/>
          </a:xfrm>
          <a:prstGeom prst="rect">
            <a:avLst/>
          </a:prstGeom>
        </p:spPr>
        <p:txBody>
          <a:bodyPr lIns="0" tIns="0" rIns="0" bIns="0">
            <a:normAutofit/>
          </a:bodyPr>
          <a:lstStyle/>
          <a:p>
            <a:pPr marL="432000" indent="-324000">
              <a:spcBef>
                <a:spcPts val="1888"/>
              </a:spcBef>
              <a:buClr>
                <a:srgbClr val="000000"/>
              </a:buClr>
              <a:buSzPct val="45000"/>
              <a:buFont typeface="Wingdings" charset="2"/>
              <a:buChar char=""/>
            </a:pPr>
            <a:r>
              <a:rPr lang="en-GB" sz="4270" b="0" strike="noStrike" spc="-1">
                <a:latin typeface="Arial"/>
              </a:rPr>
              <a:t>Klikněte pro úpravu formátu textu osnovy</a:t>
            </a:r>
          </a:p>
          <a:p>
            <a:pPr marL="864000" lvl="1" indent="-324000">
              <a:spcBef>
                <a:spcPts val="1511"/>
              </a:spcBef>
              <a:buClr>
                <a:srgbClr val="000000"/>
              </a:buClr>
              <a:buSzPct val="75000"/>
              <a:buFont typeface="Symbol" charset="2"/>
              <a:buChar char=""/>
            </a:pPr>
            <a:r>
              <a:rPr lang="en-GB" sz="3730" b="0" strike="noStrike" spc="-1">
                <a:latin typeface="Arial"/>
              </a:rPr>
              <a:t>Druhá úroveň</a:t>
            </a:r>
          </a:p>
          <a:p>
            <a:pPr marL="1296000" lvl="2" indent="-288000">
              <a:spcBef>
                <a:spcPts val="1134"/>
              </a:spcBef>
              <a:buClr>
                <a:srgbClr val="000000"/>
              </a:buClr>
              <a:buSzPct val="45000"/>
              <a:buFont typeface="Wingdings" charset="2"/>
              <a:buChar char=""/>
            </a:pPr>
            <a:r>
              <a:rPr lang="en-GB" sz="3200" b="0" strike="noStrike" spc="-1">
                <a:latin typeface="Arial"/>
              </a:rPr>
              <a:t>Třetí úroveň</a:t>
            </a:r>
          </a:p>
          <a:p>
            <a:pPr marL="1728000" lvl="3" indent="-216000">
              <a:spcBef>
                <a:spcPts val="754"/>
              </a:spcBef>
              <a:buClr>
                <a:srgbClr val="000000"/>
              </a:buClr>
              <a:buSzPct val="75000"/>
              <a:buFont typeface="Symbol" charset="2"/>
              <a:buChar char=""/>
            </a:pPr>
            <a:r>
              <a:rPr lang="en-GB" sz="2670" b="0" strike="noStrike" spc="-1">
                <a:latin typeface="Arial"/>
              </a:rPr>
              <a:t>Čtvrtá úroveň osnovy</a:t>
            </a:r>
          </a:p>
          <a:p>
            <a:pPr marL="2160000" lvl="4" indent="-216000">
              <a:spcBef>
                <a:spcPts val="377"/>
              </a:spcBef>
              <a:buClr>
                <a:srgbClr val="000000"/>
              </a:buClr>
              <a:buSzPct val="45000"/>
              <a:buFont typeface="Wingdings" charset="2"/>
              <a:buChar char=""/>
            </a:pPr>
            <a:r>
              <a:rPr lang="en-GB" sz="2670" b="0" strike="noStrike" spc="-1">
                <a:latin typeface="Arial"/>
              </a:rPr>
              <a:t>Pátá úroveň osnovy</a:t>
            </a:r>
          </a:p>
          <a:p>
            <a:pPr marL="2592000" lvl="5" indent="-216000">
              <a:spcBef>
                <a:spcPts val="377"/>
              </a:spcBef>
              <a:buClr>
                <a:srgbClr val="000000"/>
              </a:buClr>
              <a:buSzPct val="45000"/>
              <a:buFont typeface="Wingdings" charset="2"/>
              <a:buChar char=""/>
            </a:pPr>
            <a:r>
              <a:rPr lang="en-GB" sz="2670" b="0" strike="noStrike" spc="-1">
                <a:latin typeface="Arial"/>
              </a:rPr>
              <a:t>Šestá úroveň</a:t>
            </a:r>
          </a:p>
          <a:p>
            <a:pPr marL="3024000" lvl="6" indent="-216000">
              <a:spcBef>
                <a:spcPts val="377"/>
              </a:spcBef>
              <a:buClr>
                <a:srgbClr val="000000"/>
              </a:buClr>
              <a:buSzPct val="45000"/>
              <a:buFont typeface="Wingdings" charset="2"/>
              <a:buChar char=""/>
            </a:pPr>
            <a:r>
              <a:rPr lang="en-GB" sz="2670" b="0" strike="noStrike" spc="-1">
                <a:latin typeface="Arial"/>
              </a:rPr>
              <a:t>Sedmá úroveň</a:t>
            </a:r>
          </a:p>
        </p:txBody>
      </p:sp>
      <p:sp>
        <p:nvSpPr>
          <p:cNvPr id="2" name="PlaceHolder 3"/>
          <p:cNvSpPr>
            <a:spLocks noGrp="1"/>
          </p:cNvSpPr>
          <p:nvPr>
            <p:ph type="dt"/>
          </p:nvPr>
        </p:nvSpPr>
        <p:spPr>
          <a:xfrm>
            <a:off x="504000" y="6886800"/>
            <a:ext cx="2348280" cy="520920"/>
          </a:xfrm>
          <a:prstGeom prst="rect">
            <a:avLst/>
          </a:prstGeom>
        </p:spPr>
        <p:txBody>
          <a:bodyPr lIns="0" tIns="0" rIns="0" bIns="0"/>
          <a:lstStyle/>
          <a:p>
            <a:r>
              <a:rPr lang="en-GB" sz="1400" b="0" strike="noStrike" spc="-1">
                <a:latin typeface="Times New Roman"/>
              </a:rPr>
              <a:t>&lt;datum/čas&gt;</a:t>
            </a:r>
          </a:p>
        </p:txBody>
      </p:sp>
      <p:sp>
        <p:nvSpPr>
          <p:cNvPr id="3" name="PlaceHolder 4"/>
          <p:cNvSpPr>
            <a:spLocks noGrp="1"/>
          </p:cNvSpPr>
          <p:nvPr>
            <p:ph type="ftr"/>
          </p:nvPr>
        </p:nvSpPr>
        <p:spPr>
          <a:xfrm>
            <a:off x="3447360" y="6886800"/>
            <a:ext cx="3195000" cy="520920"/>
          </a:xfrm>
          <a:prstGeom prst="rect">
            <a:avLst/>
          </a:prstGeom>
        </p:spPr>
        <p:txBody>
          <a:bodyPr lIns="0" tIns="0" rIns="0" bIns="0"/>
          <a:lstStyle/>
          <a:p>
            <a:pPr algn="ctr"/>
            <a:r>
              <a:rPr lang="en-GB" sz="1400" b="0" strike="noStrike" spc="-1">
                <a:latin typeface="Times New Roman"/>
              </a:rPr>
              <a:t>&lt;zápatí&gt;</a:t>
            </a:r>
          </a:p>
        </p:txBody>
      </p:sp>
      <p:sp>
        <p:nvSpPr>
          <p:cNvPr id="4" name="PlaceHolder 5"/>
          <p:cNvSpPr>
            <a:spLocks noGrp="1"/>
          </p:cNvSpPr>
          <p:nvPr>
            <p:ph type="sldNum"/>
          </p:nvPr>
        </p:nvSpPr>
        <p:spPr>
          <a:xfrm>
            <a:off x="7227360" y="6886800"/>
            <a:ext cx="2348280" cy="520920"/>
          </a:xfrm>
          <a:prstGeom prst="rect">
            <a:avLst/>
          </a:prstGeom>
        </p:spPr>
        <p:txBody>
          <a:bodyPr lIns="0" tIns="0" rIns="0" bIns="0"/>
          <a:lstStyle/>
          <a:p>
            <a:pPr algn="r"/>
            <a:fld id="{9069D025-3F35-49E9-9338-7ED3BD7C258B}"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503280" y="300960"/>
            <a:ext cx="9067680" cy="1259640"/>
          </a:xfrm>
          <a:prstGeom prst="rect">
            <a:avLst/>
          </a:prstGeom>
        </p:spPr>
        <p:txBody>
          <a:bodyPr lIns="0" tIns="0" rIns="0" bIns="0" anchor="ctr"/>
          <a:lstStyle/>
          <a:p>
            <a:pPr algn="ctr"/>
            <a:r>
              <a:rPr lang="en-GB" sz="4680" b="0" strike="noStrike" spc="-1">
                <a:solidFill>
                  <a:srgbClr val="000000"/>
                </a:solidFill>
                <a:latin typeface="Arial"/>
              </a:rPr>
              <a:t>Klikněte pro úpravu formátu textu nadpisu</a:t>
            </a:r>
          </a:p>
        </p:txBody>
      </p:sp>
      <p:sp>
        <p:nvSpPr>
          <p:cNvPr id="42" name="PlaceHolder 2"/>
          <p:cNvSpPr>
            <a:spLocks noGrp="1"/>
          </p:cNvSpPr>
          <p:nvPr>
            <p:ph type="body"/>
          </p:nvPr>
        </p:nvSpPr>
        <p:spPr>
          <a:xfrm>
            <a:off x="503280" y="1768320"/>
            <a:ext cx="8866080" cy="4384800"/>
          </a:xfrm>
          <a:prstGeom prst="rect">
            <a:avLst/>
          </a:prstGeom>
        </p:spPr>
        <p:txBody>
          <a:bodyPr lIns="0" tIns="28080" rIns="0" bIns="0">
            <a:normAutofit/>
          </a:bodyPr>
          <a:lstStyle/>
          <a:p>
            <a:pPr marL="342000" indent="-342000">
              <a:spcAft>
                <a:spcPts val="1420"/>
              </a:spcAft>
            </a:pPr>
            <a:r>
              <a:rPr lang="en-GB" sz="3200" b="0" strike="noStrike" spc="-1">
                <a:solidFill>
                  <a:srgbClr val="000000"/>
                </a:solidFill>
                <a:latin typeface="Arial"/>
              </a:rPr>
              <a:t>Klikněte pro úpravu formátu textu osnovy</a:t>
            </a:r>
          </a:p>
          <a:p>
            <a:pPr marL="742320" lvl="1" indent="-285120">
              <a:spcAft>
                <a:spcPts val="1134"/>
              </a:spcAft>
              <a:buClr>
                <a:srgbClr val="000000"/>
              </a:buClr>
              <a:buFont typeface="Times New Roman"/>
              <a:buChar char="–"/>
            </a:pPr>
            <a:r>
              <a:rPr lang="en-GB" sz="2800" b="0" strike="noStrike" spc="-1">
                <a:solidFill>
                  <a:srgbClr val="000000"/>
                </a:solidFill>
                <a:latin typeface="Arial"/>
              </a:rPr>
              <a:t>Druhá úroveň</a:t>
            </a:r>
          </a:p>
          <a:p>
            <a:pPr marL="1141200" lvl="2" indent="-228240">
              <a:spcAft>
                <a:spcPts val="845"/>
              </a:spcAft>
              <a:buClr>
                <a:srgbClr val="000000"/>
              </a:buClr>
              <a:buFont typeface="Times New Roman"/>
              <a:buChar char="•"/>
            </a:pPr>
            <a:r>
              <a:rPr lang="en-GB" sz="2400" b="0" strike="noStrike" spc="-1">
                <a:solidFill>
                  <a:srgbClr val="000000"/>
                </a:solidFill>
                <a:latin typeface="Arial"/>
              </a:rPr>
              <a:t>Třetí úroveň</a:t>
            </a:r>
          </a:p>
          <a:p>
            <a:pPr marL="1597320" lvl="3" indent="-227880">
              <a:spcAft>
                <a:spcPts val="570"/>
              </a:spcAft>
              <a:buClr>
                <a:srgbClr val="000000"/>
              </a:buClr>
              <a:buFont typeface="Times New Roman"/>
              <a:buChar char="–"/>
            </a:pPr>
            <a:r>
              <a:rPr lang="en-GB" sz="2000" b="0" strike="noStrike" spc="-1">
                <a:solidFill>
                  <a:srgbClr val="000000"/>
                </a:solidFill>
                <a:latin typeface="Arial"/>
              </a:rPr>
              <a:t>Čtvrtá úroveň osnovy</a:t>
            </a:r>
          </a:p>
          <a:p>
            <a:pPr marL="2054160" lvl="4" indent="-227880">
              <a:spcAft>
                <a:spcPts val="281"/>
              </a:spcAft>
              <a:buClr>
                <a:srgbClr val="000000"/>
              </a:buClr>
              <a:buFont typeface="Times New Roman"/>
              <a:buChar char="»"/>
            </a:pPr>
            <a:r>
              <a:rPr lang="en-GB" sz="2000" b="0" strike="noStrike" spc="-1">
                <a:solidFill>
                  <a:srgbClr val="000000"/>
                </a:solidFill>
                <a:latin typeface="Arial"/>
              </a:rPr>
              <a:t>Pátá úroveň osnovy</a:t>
            </a:r>
          </a:p>
          <a:p>
            <a:pPr marL="2054160" lvl="5" indent="-227880">
              <a:spcAft>
                <a:spcPts val="281"/>
              </a:spcAft>
              <a:buClr>
                <a:srgbClr val="000000"/>
              </a:buClr>
              <a:buFont typeface="Times New Roman"/>
              <a:buChar char="»"/>
            </a:pPr>
            <a:r>
              <a:rPr lang="en-GB" sz="2000" b="0" strike="noStrike" spc="-1">
                <a:solidFill>
                  <a:srgbClr val="000000"/>
                </a:solidFill>
                <a:latin typeface="Arial"/>
              </a:rPr>
              <a:t>Šestá úroveň</a:t>
            </a:r>
          </a:p>
          <a:p>
            <a:pPr marL="2054160" lvl="6" indent="-227880">
              <a:spcAft>
                <a:spcPts val="281"/>
              </a:spcAft>
              <a:buClr>
                <a:srgbClr val="000000"/>
              </a:buClr>
              <a:buFont typeface="Times New Roman"/>
              <a:buChar char="»"/>
            </a:pPr>
            <a:r>
              <a:rPr lang="en-GB" sz="2000" b="0" strike="noStrike" spc="-1">
                <a:solidFill>
                  <a:srgbClr val="000000"/>
                </a:solidFill>
                <a:latin typeface="Arial"/>
              </a:rPr>
              <a:t>Sedmá úroveň</a:t>
            </a:r>
          </a:p>
        </p:txBody>
      </p:sp>
      <p:sp>
        <p:nvSpPr>
          <p:cNvPr id="43" name="PlaceHolder 3"/>
          <p:cNvSpPr>
            <a:spLocks noGrp="1"/>
          </p:cNvSpPr>
          <p:nvPr>
            <p:ph type="dt"/>
          </p:nvPr>
        </p:nvSpPr>
        <p:spPr>
          <a:xfrm>
            <a:off x="502920" y="6886080"/>
            <a:ext cx="2344680" cy="518040"/>
          </a:xfrm>
          <a:prstGeom prst="rect">
            <a:avLst/>
          </a:prstGeom>
        </p:spPr>
        <p:txBody>
          <a:bodyPr lIns="0" tIns="0" rIns="0" bIns="0"/>
          <a:lstStyle/>
          <a:p>
            <a:r>
              <a:rPr lang="en-US" sz="1800" b="0" strike="noStrike" spc="-1">
                <a:solidFill>
                  <a:srgbClr val="000000"/>
                </a:solidFill>
                <a:latin typeface="Arial"/>
              </a:rPr>
              <a:t>&lt;datum/čas&gt;</a:t>
            </a:r>
            <a:endParaRPr lang="en-GB" sz="1800" b="0" strike="noStrike" spc="-1">
              <a:solidFill>
                <a:srgbClr val="000000"/>
              </a:solidFill>
              <a:latin typeface="Arial"/>
            </a:endParaRPr>
          </a:p>
        </p:txBody>
      </p:sp>
      <p:sp>
        <p:nvSpPr>
          <p:cNvPr id="44" name="PlaceHolder 4"/>
          <p:cNvSpPr>
            <a:spLocks noGrp="1"/>
          </p:cNvSpPr>
          <p:nvPr>
            <p:ph type="ftr"/>
          </p:nvPr>
        </p:nvSpPr>
        <p:spPr>
          <a:xfrm>
            <a:off x="3448080" y="6886080"/>
            <a:ext cx="3192480" cy="518040"/>
          </a:xfrm>
          <a:prstGeom prst="rect">
            <a:avLst/>
          </a:prstGeom>
        </p:spPr>
        <p:txBody>
          <a:bodyPr lIns="0" tIns="0" rIns="0" bIns="0"/>
          <a:lstStyle/>
          <a:p>
            <a:r>
              <a:rPr lang="en-US" sz="1800" b="0" strike="noStrike" spc="-1">
                <a:solidFill>
                  <a:srgbClr val="000000"/>
                </a:solidFill>
                <a:latin typeface="Arial"/>
              </a:rPr>
              <a:t>&lt;zápatí&gt;</a:t>
            </a:r>
            <a:endParaRPr lang="en-GB" sz="1800" b="0" strike="noStrike" spc="-1">
              <a:solidFill>
                <a:srgbClr val="000000"/>
              </a:solidFill>
              <a:latin typeface="Arial"/>
            </a:endParaRPr>
          </a:p>
        </p:txBody>
      </p:sp>
      <p:sp>
        <p:nvSpPr>
          <p:cNvPr id="45" name="PlaceHolder 5"/>
          <p:cNvSpPr>
            <a:spLocks noGrp="1"/>
          </p:cNvSpPr>
          <p:nvPr>
            <p:ph type="sldNum"/>
          </p:nvPr>
        </p:nvSpPr>
        <p:spPr>
          <a:xfrm>
            <a:off x="7227720" y="6886080"/>
            <a:ext cx="2345040" cy="518040"/>
          </a:xfrm>
          <a:prstGeom prst="rect">
            <a:avLst/>
          </a:prstGeom>
        </p:spPr>
        <p:txBody>
          <a:bodyPr lIns="0" tIns="0" rIns="0" bIns="0"/>
          <a:lstStyle/>
          <a:p>
            <a:fld id="{5E3D12F1-7963-4FDC-AC1A-FFF9F7E31588}" type="slidenum">
              <a:rPr lang="en-US" sz="1800" b="0" strike="noStrike" spc="-1">
                <a:solidFill>
                  <a:srgbClr val="000000"/>
                </a:solidFill>
                <a:latin typeface="Arial"/>
              </a:rPr>
              <a:t>‹#›</a:t>
            </a:fld>
            <a:endParaRPr lang="en-GB" sz="180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9.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0" Type="http://schemas.openxmlformats.org/officeDocument/2006/relationships/image" Target="../media/image80.tif"/><Relationship Id="rId4" Type="http://schemas.openxmlformats.org/officeDocument/2006/relationships/image" Target="../media/image74.jpeg"/><Relationship Id="rId9" Type="http://schemas.openxmlformats.org/officeDocument/2006/relationships/image" Target="../media/image79.jpe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45.jpe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9.xml"/><Relationship Id="rId16"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 name="TextShape 1"/>
          <p:cNvSpPr txBox="1"/>
          <p:nvPr/>
        </p:nvSpPr>
        <p:spPr>
          <a:xfrm>
            <a:off x="502920" y="846720"/>
            <a:ext cx="9070920" cy="2083320"/>
          </a:xfrm>
          <a:prstGeom prst="rect">
            <a:avLst/>
          </a:prstGeom>
          <a:noFill/>
          <a:ln>
            <a:noFill/>
          </a:ln>
        </p:spPr>
        <p:txBody>
          <a:bodyPr lIns="0" tIns="38880" rIns="0" bIns="0" anchor="ctr"/>
          <a:lstStyle/>
          <a:p>
            <a:pPr algn="ctr"/>
            <a:r>
              <a:rPr lang="en-US" sz="4400" b="0" strike="noStrike" spc="-1">
                <a:solidFill>
                  <a:srgbClr val="FF0000"/>
                </a:solidFill>
                <a:latin typeface="Times New Roman"/>
                <a:ea typeface="SimSun;宋体"/>
              </a:rPr>
              <a:t>Diamant – nejen šperk</a:t>
            </a:r>
            <a:endParaRPr lang="en-GB" sz="4400" b="0" strike="noStrike" spc="-1">
              <a:solidFill>
                <a:srgbClr val="000000"/>
              </a:solidFill>
              <a:latin typeface="Arial"/>
            </a:endParaRPr>
          </a:p>
        </p:txBody>
      </p:sp>
      <p:sp>
        <p:nvSpPr>
          <p:cNvPr id="91" name="TextShape 2"/>
          <p:cNvSpPr txBox="1"/>
          <p:nvPr/>
        </p:nvSpPr>
        <p:spPr>
          <a:xfrm>
            <a:off x="574920" y="1828800"/>
            <a:ext cx="8869320" cy="4384800"/>
          </a:xfrm>
          <a:prstGeom prst="rect">
            <a:avLst/>
          </a:prstGeom>
          <a:noFill/>
          <a:ln>
            <a:noFill/>
          </a:ln>
        </p:spPr>
        <p:txBody>
          <a:bodyPr lIns="0" tIns="28080" rIns="0" bIns="0" anchor="ctr"/>
          <a:lstStyle/>
          <a:p>
            <a:pPr marL="342720" indent="-341280" algn="ctr">
              <a:lnSpc>
                <a:spcPct val="93000"/>
              </a:lnSpc>
            </a:pPr>
            <a:r>
              <a:rPr lang="en-US" sz="3200" b="0" u="sng" strike="noStrike" spc="-1">
                <a:solidFill>
                  <a:srgbClr val="000000"/>
                </a:solidFill>
                <a:uFillTx/>
                <a:latin typeface="Lato Medium"/>
              </a:rPr>
              <a:t>Vít</a:t>
            </a:r>
            <a:r>
              <a:rPr lang="cs-CZ" sz="3200" b="0" u="sng" strike="noStrike" spc="-1">
                <a:solidFill>
                  <a:srgbClr val="000000"/>
                </a:solidFill>
                <a:uFillTx/>
                <a:latin typeface="Lato Medium"/>
              </a:rPr>
              <a:t>  J</a:t>
            </a:r>
            <a:r>
              <a:rPr lang="en-US" sz="3200" b="0" u="sng" strike="noStrike" spc="-1">
                <a:solidFill>
                  <a:srgbClr val="000000"/>
                </a:solidFill>
                <a:uFillTx/>
                <a:latin typeface="Lato Medium"/>
              </a:rPr>
              <a:t>irásek</a:t>
            </a:r>
            <a:endParaRPr lang="en-GB" sz="3200" b="0" strike="noStrike" spc="-1">
              <a:solidFill>
                <a:srgbClr val="000000"/>
              </a:solidFill>
              <a:latin typeface="Arial"/>
            </a:endParaRPr>
          </a:p>
          <a:p>
            <a:pPr marL="342720" indent="-341280" algn="ctr">
              <a:lnSpc>
                <a:spcPct val="93000"/>
              </a:lnSpc>
            </a:pPr>
            <a:r>
              <a:rPr lang="en-US" sz="2200" b="0" strike="noStrike" spc="-1">
                <a:solidFill>
                  <a:srgbClr val="000000"/>
                </a:solidFill>
                <a:latin typeface="Lato Medium"/>
              </a:rPr>
              <a:t>Ústav fyziky plazmatu</a:t>
            </a:r>
            <a:endParaRPr lang="en-GB" sz="2200" b="0" strike="noStrike" spc="-1">
              <a:solidFill>
                <a:srgbClr val="000000"/>
              </a:solidFill>
              <a:latin typeface="Arial"/>
            </a:endParaRPr>
          </a:p>
          <a:p>
            <a:pPr marL="342720" indent="-341280" algn="ctr">
              <a:lnSpc>
                <a:spcPct val="93000"/>
              </a:lnSpc>
            </a:pPr>
            <a:r>
              <a:rPr lang="en-US" sz="2400" b="0" strike="noStrike" spc="-1">
                <a:solidFill>
                  <a:srgbClr val="000000"/>
                </a:solidFill>
                <a:latin typeface="Lato Medium"/>
              </a:rPr>
              <a:t> </a:t>
            </a:r>
            <a:endParaRPr lang="en-GB"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5"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Funkční povrchy</a:t>
            </a:r>
            <a:endParaRPr lang="en-GB" sz="3600" b="0" strike="noStrike" spc="-1">
              <a:solidFill>
                <a:srgbClr val="000000"/>
              </a:solidFill>
              <a:latin typeface="Arial"/>
            </a:endParaRPr>
          </a:p>
        </p:txBody>
      </p:sp>
      <p:sp>
        <p:nvSpPr>
          <p:cNvPr id="566" name="TextShape 2"/>
          <p:cNvSpPr txBox="1"/>
          <p:nvPr/>
        </p:nvSpPr>
        <p:spPr>
          <a:xfrm>
            <a:off x="496080" y="1008000"/>
            <a:ext cx="6631920" cy="346320"/>
          </a:xfrm>
          <a:prstGeom prst="rect">
            <a:avLst/>
          </a:prstGeom>
          <a:noFill/>
          <a:ln>
            <a:noFill/>
          </a:ln>
        </p:spPr>
        <p:txBody>
          <a:bodyPr lIns="90000" tIns="45000" rIns="90000" bIns="45000"/>
          <a:lstStyle/>
          <a:p>
            <a:r>
              <a:rPr lang="en-GB" sz="1800" b="0" strike="noStrike" spc="-1">
                <a:latin typeface="Arial"/>
              </a:rPr>
              <a:t>různá orientace (řez)  + různé zakončení povrchu dalšími atomy</a:t>
            </a:r>
          </a:p>
        </p:txBody>
      </p:sp>
      <p:grpSp>
        <p:nvGrpSpPr>
          <p:cNvPr id="567" name="Group 3"/>
          <p:cNvGrpSpPr/>
          <p:nvPr/>
        </p:nvGrpSpPr>
        <p:grpSpPr>
          <a:xfrm>
            <a:off x="329400" y="4824000"/>
            <a:ext cx="2802600" cy="2682720"/>
            <a:chOff x="329400" y="4824000"/>
            <a:chExt cx="2802600" cy="2682720"/>
          </a:xfrm>
        </p:grpSpPr>
        <p:pic>
          <p:nvPicPr>
            <p:cNvPr id="568" name="Obrázek 567"/>
            <p:cNvPicPr/>
            <p:nvPr/>
          </p:nvPicPr>
          <p:blipFill>
            <a:blip r:embed="rId3"/>
            <a:stretch/>
          </p:blipFill>
          <p:spPr>
            <a:xfrm>
              <a:off x="329400" y="4824000"/>
              <a:ext cx="2802600" cy="2682720"/>
            </a:xfrm>
            <a:prstGeom prst="rect">
              <a:avLst/>
            </a:prstGeom>
            <a:ln>
              <a:noFill/>
            </a:ln>
          </p:spPr>
        </p:pic>
        <p:sp>
          <p:nvSpPr>
            <p:cNvPr id="569" name="Line 4"/>
            <p:cNvSpPr/>
            <p:nvPr/>
          </p:nvSpPr>
          <p:spPr>
            <a:xfrm>
              <a:off x="2520000" y="5328000"/>
              <a:ext cx="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570" name="Line 5"/>
            <p:cNvSpPr/>
            <p:nvPr/>
          </p:nvSpPr>
          <p:spPr>
            <a:xfrm>
              <a:off x="1872000" y="5328000"/>
              <a:ext cx="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571" name="Line 6"/>
            <p:cNvSpPr/>
            <p:nvPr/>
          </p:nvSpPr>
          <p:spPr>
            <a:xfrm>
              <a:off x="1260000" y="5364000"/>
              <a:ext cx="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572" name="Line 7"/>
            <p:cNvSpPr/>
            <p:nvPr/>
          </p:nvSpPr>
          <p:spPr>
            <a:xfrm>
              <a:off x="720000" y="5400000"/>
              <a:ext cx="72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573" name="Line 8"/>
            <p:cNvSpPr/>
            <p:nvPr/>
          </p:nvSpPr>
          <p:spPr>
            <a:xfrm flipH="1" flipV="1">
              <a:off x="1296000" y="5688000"/>
              <a:ext cx="288000" cy="72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574" name="Line 9"/>
            <p:cNvSpPr/>
            <p:nvPr/>
          </p:nvSpPr>
          <p:spPr>
            <a:xfrm flipH="1" flipV="1">
              <a:off x="1967040" y="5652000"/>
              <a:ext cx="252000" cy="108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575" name="Line 10"/>
            <p:cNvSpPr/>
            <p:nvPr/>
          </p:nvSpPr>
          <p:spPr>
            <a:xfrm flipH="1">
              <a:off x="2147040" y="5256000"/>
              <a:ext cx="228960" cy="3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576" name="Line 11"/>
            <p:cNvSpPr/>
            <p:nvPr/>
          </p:nvSpPr>
          <p:spPr>
            <a:xfrm flipH="1">
              <a:off x="1584000" y="5256000"/>
              <a:ext cx="144000" cy="3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577" name="Line 12"/>
            <p:cNvSpPr/>
            <p:nvPr/>
          </p:nvSpPr>
          <p:spPr>
            <a:xfrm flipH="1">
              <a:off x="988560" y="5252760"/>
              <a:ext cx="144000" cy="3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grpSp>
      <p:sp>
        <p:nvSpPr>
          <p:cNvPr id="578" name="TextShape 13"/>
          <p:cNvSpPr txBox="1"/>
          <p:nvPr/>
        </p:nvSpPr>
        <p:spPr>
          <a:xfrm>
            <a:off x="3465720" y="1390320"/>
            <a:ext cx="2873520" cy="346320"/>
          </a:xfrm>
          <a:prstGeom prst="rect">
            <a:avLst/>
          </a:prstGeom>
          <a:noFill/>
          <a:ln>
            <a:noFill/>
          </a:ln>
        </p:spPr>
        <p:txBody>
          <a:bodyPr lIns="90000" tIns="45000" rIns="90000" bIns="45000"/>
          <a:lstStyle/>
          <a:p>
            <a:r>
              <a:rPr lang="en-GB" sz="1800" b="1" strike="noStrike" spc="-1">
                <a:solidFill>
                  <a:srgbClr val="000000"/>
                </a:solidFill>
                <a:latin typeface="Arial"/>
              </a:rPr>
              <a:t>různé vlastnosti (funkce)</a:t>
            </a:r>
            <a:endParaRPr lang="en-GB" sz="1800" b="0" strike="noStrike" spc="-1">
              <a:latin typeface="Arial"/>
            </a:endParaRPr>
          </a:p>
        </p:txBody>
      </p:sp>
      <p:sp>
        <p:nvSpPr>
          <p:cNvPr id="579" name="TextShape 14"/>
          <p:cNvSpPr txBox="1"/>
          <p:nvPr/>
        </p:nvSpPr>
        <p:spPr>
          <a:xfrm>
            <a:off x="2961720" y="1390320"/>
            <a:ext cx="315000" cy="346320"/>
          </a:xfrm>
          <a:prstGeom prst="rect">
            <a:avLst/>
          </a:prstGeom>
          <a:noFill/>
          <a:ln>
            <a:noFill/>
          </a:ln>
        </p:spPr>
        <p:txBody>
          <a:bodyPr lIns="90000" tIns="45000" rIns="90000" bIns="45000"/>
          <a:lstStyle/>
          <a:p>
            <a:r>
              <a:rPr lang="en-GB" sz="1800" b="0" strike="noStrike" spc="-1">
                <a:latin typeface="Arial"/>
              </a:rPr>
              <a:t>=</a:t>
            </a:r>
          </a:p>
        </p:txBody>
      </p:sp>
      <p:grpSp>
        <p:nvGrpSpPr>
          <p:cNvPr id="580" name="Group 15"/>
          <p:cNvGrpSpPr/>
          <p:nvPr/>
        </p:nvGrpSpPr>
        <p:grpSpPr>
          <a:xfrm>
            <a:off x="7416000" y="2038320"/>
            <a:ext cx="2484000" cy="2317680"/>
            <a:chOff x="7416000" y="2038320"/>
            <a:chExt cx="2484000" cy="2317680"/>
          </a:xfrm>
        </p:grpSpPr>
        <p:sp>
          <p:nvSpPr>
            <p:cNvPr id="581" name="TextShape 16"/>
            <p:cNvSpPr txBox="1"/>
            <p:nvPr/>
          </p:nvSpPr>
          <p:spPr>
            <a:xfrm>
              <a:off x="7733160" y="2038320"/>
              <a:ext cx="1806840" cy="373680"/>
            </a:xfrm>
            <a:prstGeom prst="rect">
              <a:avLst/>
            </a:prstGeom>
            <a:noFill/>
            <a:ln>
              <a:noFill/>
            </a:ln>
          </p:spPr>
          <p:txBody>
            <a:bodyPr lIns="90000" tIns="45000" rIns="90000" bIns="45000"/>
            <a:lstStyle/>
            <a:p>
              <a:r>
                <a:rPr lang="en-GB" sz="1800" b="1" u="sng" strike="noStrike" spc="-1">
                  <a:solidFill>
                    <a:srgbClr val="0066B3"/>
                  </a:solidFill>
                  <a:uFillTx/>
                  <a:latin typeface="Arial"/>
                </a:rPr>
                <a:t>polární vazba</a:t>
              </a:r>
              <a:endParaRPr lang="en-GB" sz="1800" b="0" strike="noStrike" spc="-1">
                <a:latin typeface="Arial"/>
              </a:endParaRPr>
            </a:p>
          </p:txBody>
        </p:sp>
        <p:sp>
          <p:nvSpPr>
            <p:cNvPr id="582" name="TextShape 17"/>
            <p:cNvSpPr txBox="1"/>
            <p:nvPr/>
          </p:nvSpPr>
          <p:spPr>
            <a:xfrm>
              <a:off x="7654320" y="3982320"/>
              <a:ext cx="2245680" cy="373680"/>
            </a:xfrm>
            <a:prstGeom prst="rect">
              <a:avLst/>
            </a:prstGeom>
            <a:noFill/>
            <a:ln>
              <a:noFill/>
            </a:ln>
          </p:spPr>
          <p:txBody>
            <a:bodyPr lIns="90000" tIns="45000" rIns="90000" bIns="45000"/>
            <a:lstStyle/>
            <a:p>
              <a:r>
                <a:rPr lang="en-GB" sz="1800" b="1" strike="noStrike" spc="-1">
                  <a:solidFill>
                    <a:srgbClr val="0066B3"/>
                  </a:solidFill>
                  <a:latin typeface="Arial"/>
                </a:rPr>
                <a:t>vodíkové můstky</a:t>
              </a:r>
              <a:endParaRPr lang="en-GB" sz="1800" b="0" strike="noStrike" spc="-1">
                <a:latin typeface="Arial"/>
              </a:endParaRPr>
            </a:p>
          </p:txBody>
        </p:sp>
        <p:pic>
          <p:nvPicPr>
            <p:cNvPr id="583" name="Obrázek 582"/>
            <p:cNvPicPr/>
            <p:nvPr/>
          </p:nvPicPr>
          <p:blipFill>
            <a:blip r:embed="rId4"/>
            <a:stretch/>
          </p:blipFill>
          <p:spPr>
            <a:xfrm>
              <a:off x="7629120" y="2484000"/>
              <a:ext cx="1694880" cy="1291680"/>
            </a:xfrm>
            <a:prstGeom prst="rect">
              <a:avLst/>
            </a:prstGeom>
            <a:ln>
              <a:noFill/>
            </a:ln>
          </p:spPr>
        </p:pic>
        <p:sp>
          <p:nvSpPr>
            <p:cNvPr id="584" name="TextShape 18"/>
            <p:cNvSpPr txBox="1"/>
            <p:nvPr/>
          </p:nvSpPr>
          <p:spPr>
            <a:xfrm>
              <a:off x="9072000" y="2628000"/>
              <a:ext cx="576000" cy="602280"/>
            </a:xfrm>
            <a:prstGeom prst="rect">
              <a:avLst/>
            </a:prstGeom>
            <a:noFill/>
            <a:ln>
              <a:noFill/>
            </a:ln>
          </p:spPr>
          <p:txBody>
            <a:bodyPr lIns="90000" tIns="45000" rIns="90000" bIns="45000"/>
            <a:lstStyle/>
            <a:p>
              <a:r>
                <a:rPr lang="en-GB" sz="1800" b="0" strike="noStrike" spc="-1">
                  <a:latin typeface="Arial"/>
                  <a:ea typeface="Arial"/>
                </a:rPr>
                <a:t>δ</a:t>
              </a:r>
              <a:r>
                <a:rPr lang="en-GB" sz="1800" b="0" strike="noStrike" spc="-1">
                  <a:latin typeface="Arial"/>
                </a:rPr>
                <a:t>+</a:t>
              </a:r>
            </a:p>
          </p:txBody>
        </p:sp>
        <p:sp>
          <p:nvSpPr>
            <p:cNvPr id="585" name="TextShape 19"/>
            <p:cNvSpPr txBox="1"/>
            <p:nvPr/>
          </p:nvSpPr>
          <p:spPr>
            <a:xfrm>
              <a:off x="7416000" y="2673720"/>
              <a:ext cx="576000" cy="602280"/>
            </a:xfrm>
            <a:prstGeom prst="rect">
              <a:avLst/>
            </a:prstGeom>
            <a:noFill/>
            <a:ln>
              <a:noFill/>
            </a:ln>
          </p:spPr>
          <p:txBody>
            <a:bodyPr lIns="90000" tIns="45000" rIns="90000" bIns="45000"/>
            <a:lstStyle/>
            <a:p>
              <a:r>
                <a:rPr lang="en-GB" sz="1800" b="0" strike="noStrike" spc="-1">
                  <a:latin typeface="Arial"/>
                  <a:ea typeface="Arial"/>
                </a:rPr>
                <a:t>δ</a:t>
              </a:r>
              <a:r>
                <a:rPr lang="en-GB" sz="1800" b="0" strike="noStrike" spc="-1">
                  <a:latin typeface="Arial"/>
                </a:rPr>
                <a:t>+</a:t>
              </a:r>
            </a:p>
          </p:txBody>
        </p:sp>
        <p:sp>
          <p:nvSpPr>
            <p:cNvPr id="586" name="TextShape 20"/>
            <p:cNvSpPr txBox="1"/>
            <p:nvPr/>
          </p:nvSpPr>
          <p:spPr>
            <a:xfrm>
              <a:off x="8424000" y="3636000"/>
              <a:ext cx="576000" cy="602280"/>
            </a:xfrm>
            <a:prstGeom prst="rect">
              <a:avLst/>
            </a:prstGeom>
            <a:noFill/>
            <a:ln>
              <a:noFill/>
            </a:ln>
          </p:spPr>
          <p:txBody>
            <a:bodyPr lIns="90000" tIns="45000" rIns="90000" bIns="45000"/>
            <a:lstStyle/>
            <a:p>
              <a:r>
                <a:rPr lang="en-GB" sz="1800" b="0" strike="noStrike" spc="-1">
                  <a:latin typeface="Arial"/>
                  <a:ea typeface="Arial"/>
                </a:rPr>
                <a:t>δ−</a:t>
              </a:r>
              <a:endParaRPr lang="en-GB" sz="1800" b="0" strike="noStrike" spc="-1">
                <a:latin typeface="Arial"/>
              </a:endParaRPr>
            </a:p>
          </p:txBody>
        </p:sp>
      </p:grpSp>
      <p:grpSp>
        <p:nvGrpSpPr>
          <p:cNvPr id="587" name="Group 21"/>
          <p:cNvGrpSpPr/>
          <p:nvPr/>
        </p:nvGrpSpPr>
        <p:grpSpPr>
          <a:xfrm>
            <a:off x="51840" y="1524960"/>
            <a:ext cx="8575920" cy="3357360"/>
            <a:chOff x="51840" y="1524960"/>
            <a:chExt cx="8575920" cy="3357360"/>
          </a:xfrm>
        </p:grpSpPr>
        <p:sp>
          <p:nvSpPr>
            <p:cNvPr id="588" name="TextShape 22"/>
            <p:cNvSpPr txBox="1"/>
            <p:nvPr/>
          </p:nvSpPr>
          <p:spPr>
            <a:xfrm>
              <a:off x="5760000" y="4536000"/>
              <a:ext cx="2867760" cy="346320"/>
            </a:xfrm>
            <a:prstGeom prst="rect">
              <a:avLst/>
            </a:prstGeom>
            <a:noFill/>
            <a:ln>
              <a:noFill/>
            </a:ln>
          </p:spPr>
          <p:txBody>
            <a:bodyPr lIns="90000" tIns="45000" rIns="90000" bIns="45000"/>
            <a:lstStyle/>
            <a:p>
              <a:r>
                <a:rPr lang="en-GB" sz="1800" b="1" strike="noStrike" spc="-1">
                  <a:solidFill>
                    <a:srgbClr val="0066B3"/>
                  </a:solidFill>
                  <a:latin typeface="Arial"/>
                </a:rPr>
                <a:t>hydrofilní</a:t>
              </a:r>
              <a:r>
                <a:rPr lang="en-GB" sz="1800" b="0" strike="noStrike" spc="-1">
                  <a:latin typeface="Arial"/>
                </a:rPr>
                <a:t> = vodopřitažlivý</a:t>
              </a:r>
            </a:p>
          </p:txBody>
        </p:sp>
        <p:sp>
          <p:nvSpPr>
            <p:cNvPr id="589" name="TextShape 23"/>
            <p:cNvSpPr txBox="1"/>
            <p:nvPr/>
          </p:nvSpPr>
          <p:spPr>
            <a:xfrm>
              <a:off x="386640" y="4477680"/>
              <a:ext cx="3044160" cy="346320"/>
            </a:xfrm>
            <a:prstGeom prst="rect">
              <a:avLst/>
            </a:prstGeom>
            <a:noFill/>
            <a:ln>
              <a:noFill/>
            </a:ln>
          </p:spPr>
          <p:txBody>
            <a:bodyPr lIns="90000" tIns="45000" rIns="90000" bIns="45000"/>
            <a:lstStyle/>
            <a:p>
              <a:r>
                <a:rPr lang="en-GB" sz="1800" b="1" strike="noStrike" spc="-1">
                  <a:solidFill>
                    <a:srgbClr val="0066B3"/>
                  </a:solidFill>
                  <a:latin typeface="Arial"/>
                </a:rPr>
                <a:t>hydrofobní</a:t>
              </a:r>
              <a:r>
                <a:rPr lang="en-GB" sz="1800" b="0" strike="noStrike" spc="-1">
                  <a:latin typeface="Arial"/>
                </a:rPr>
                <a:t> = vodoodpudivý</a:t>
              </a:r>
            </a:p>
          </p:txBody>
        </p:sp>
        <p:sp>
          <p:nvSpPr>
            <p:cNvPr id="590" name="TextShape 24"/>
            <p:cNvSpPr txBox="1"/>
            <p:nvPr/>
          </p:nvSpPr>
          <p:spPr>
            <a:xfrm>
              <a:off x="3827880" y="1901160"/>
              <a:ext cx="1547640" cy="402840"/>
            </a:xfrm>
            <a:prstGeom prst="rect">
              <a:avLst/>
            </a:prstGeom>
            <a:noFill/>
            <a:ln>
              <a:noFill/>
            </a:ln>
          </p:spPr>
          <p:txBody>
            <a:bodyPr lIns="90000" tIns="45000" rIns="90000" bIns="45000"/>
            <a:lstStyle/>
            <a:p>
              <a:r>
                <a:rPr lang="en-GB" sz="2200" b="1" strike="noStrike" spc="-1">
                  <a:solidFill>
                    <a:srgbClr val="0066B3"/>
                  </a:solidFill>
                  <a:latin typeface="Arial"/>
                </a:rPr>
                <a:t>smáčivost</a:t>
              </a:r>
              <a:endParaRPr lang="en-GB" sz="2200" b="0" strike="noStrike" spc="-1">
                <a:latin typeface="Arial"/>
              </a:endParaRPr>
            </a:p>
          </p:txBody>
        </p:sp>
        <p:pic>
          <p:nvPicPr>
            <p:cNvPr id="591" name="Obrázek 590"/>
            <p:cNvPicPr/>
            <p:nvPr/>
          </p:nvPicPr>
          <p:blipFill>
            <a:blip r:embed="rId5"/>
            <a:stretch/>
          </p:blipFill>
          <p:spPr>
            <a:xfrm>
              <a:off x="3495240" y="2644920"/>
              <a:ext cx="2192760" cy="1171080"/>
            </a:xfrm>
            <a:prstGeom prst="rect">
              <a:avLst/>
            </a:prstGeom>
            <a:ln>
              <a:noFill/>
            </a:ln>
          </p:spPr>
        </p:pic>
        <p:sp>
          <p:nvSpPr>
            <p:cNvPr id="592" name="TextShape 25"/>
            <p:cNvSpPr txBox="1"/>
            <p:nvPr/>
          </p:nvSpPr>
          <p:spPr>
            <a:xfrm>
              <a:off x="3600000" y="3816000"/>
              <a:ext cx="1732320" cy="346320"/>
            </a:xfrm>
            <a:prstGeom prst="rect">
              <a:avLst/>
            </a:prstGeom>
            <a:noFill/>
            <a:ln>
              <a:noFill/>
            </a:ln>
          </p:spPr>
          <p:txBody>
            <a:bodyPr lIns="90000" tIns="45000" rIns="90000" bIns="45000"/>
            <a:lstStyle/>
            <a:p>
              <a:r>
                <a:rPr lang="en-GB" sz="1800" b="1" strike="noStrike" spc="-1">
                  <a:solidFill>
                    <a:srgbClr val="CE181E"/>
                  </a:solidFill>
                  <a:latin typeface="Arial"/>
                </a:rPr>
                <a:t>kontaktní úhel</a:t>
              </a:r>
              <a:endParaRPr lang="en-GB" sz="1800" b="0" strike="noStrike" spc="-1">
                <a:latin typeface="Arial"/>
              </a:endParaRPr>
            </a:p>
          </p:txBody>
        </p:sp>
        <p:sp>
          <p:nvSpPr>
            <p:cNvPr id="593" name="TextShape 26"/>
            <p:cNvSpPr txBox="1"/>
            <p:nvPr/>
          </p:nvSpPr>
          <p:spPr>
            <a:xfrm>
              <a:off x="5999400" y="3888000"/>
              <a:ext cx="840600" cy="346320"/>
            </a:xfrm>
            <a:prstGeom prst="rect">
              <a:avLst/>
            </a:prstGeom>
            <a:noFill/>
            <a:ln>
              <a:noFill/>
            </a:ln>
          </p:spPr>
          <p:txBody>
            <a:bodyPr lIns="90000" tIns="45000" rIns="90000" bIns="45000"/>
            <a:lstStyle/>
            <a:p>
              <a:r>
                <a:rPr lang="en-GB" sz="1800" b="1" strike="noStrike" spc="-1">
                  <a:solidFill>
                    <a:srgbClr val="CE181E"/>
                  </a:solidFill>
                  <a:latin typeface="Arial"/>
                </a:rPr>
                <a:t>menší</a:t>
              </a:r>
              <a:endParaRPr lang="en-GB" sz="1800" b="0" strike="noStrike" spc="-1">
                <a:latin typeface="Arial"/>
              </a:endParaRPr>
            </a:p>
          </p:txBody>
        </p:sp>
        <p:sp>
          <p:nvSpPr>
            <p:cNvPr id="594" name="TextShape 27"/>
            <p:cNvSpPr txBox="1"/>
            <p:nvPr/>
          </p:nvSpPr>
          <p:spPr>
            <a:xfrm>
              <a:off x="2467440" y="3888000"/>
              <a:ext cx="700560" cy="346320"/>
            </a:xfrm>
            <a:prstGeom prst="rect">
              <a:avLst/>
            </a:prstGeom>
            <a:noFill/>
            <a:ln>
              <a:noFill/>
            </a:ln>
          </p:spPr>
          <p:txBody>
            <a:bodyPr lIns="90000" tIns="45000" rIns="90000" bIns="45000"/>
            <a:lstStyle/>
            <a:p>
              <a:r>
                <a:rPr lang="en-GB" sz="1800" b="1" strike="noStrike" spc="-1">
                  <a:solidFill>
                    <a:srgbClr val="CE181E"/>
                  </a:solidFill>
                  <a:latin typeface="Arial"/>
                </a:rPr>
                <a:t>větší</a:t>
              </a:r>
              <a:endParaRPr lang="en-GB" sz="1800" b="0" strike="noStrike" spc="-1">
                <a:latin typeface="Arial"/>
              </a:endParaRPr>
            </a:p>
          </p:txBody>
        </p:sp>
        <p:sp>
          <p:nvSpPr>
            <p:cNvPr id="595" name="TextShape 28"/>
            <p:cNvSpPr txBox="1"/>
            <p:nvPr/>
          </p:nvSpPr>
          <p:spPr>
            <a:xfrm>
              <a:off x="6084720" y="2045160"/>
              <a:ext cx="863280" cy="402840"/>
            </a:xfrm>
            <a:prstGeom prst="rect">
              <a:avLst/>
            </a:prstGeom>
            <a:noFill/>
            <a:ln>
              <a:noFill/>
            </a:ln>
          </p:spPr>
          <p:txBody>
            <a:bodyPr lIns="90000" tIns="45000" rIns="90000" bIns="45000"/>
            <a:lstStyle/>
            <a:p>
              <a:r>
                <a:rPr lang="en-GB" sz="1800" b="1" strike="noStrike" spc="-1">
                  <a:solidFill>
                    <a:srgbClr val="0066B3"/>
                  </a:solidFill>
                  <a:latin typeface="Arial"/>
                </a:rPr>
                <a:t>větší</a:t>
              </a:r>
              <a:endParaRPr lang="en-GB" sz="1800" b="0" strike="noStrike" spc="-1">
                <a:latin typeface="Arial"/>
              </a:endParaRPr>
            </a:p>
          </p:txBody>
        </p:sp>
        <p:sp>
          <p:nvSpPr>
            <p:cNvPr id="596" name="TextShape 29"/>
            <p:cNvSpPr txBox="1"/>
            <p:nvPr/>
          </p:nvSpPr>
          <p:spPr>
            <a:xfrm>
              <a:off x="2268000" y="2045160"/>
              <a:ext cx="900000" cy="402840"/>
            </a:xfrm>
            <a:prstGeom prst="rect">
              <a:avLst/>
            </a:prstGeom>
            <a:noFill/>
            <a:ln>
              <a:noFill/>
            </a:ln>
          </p:spPr>
          <p:txBody>
            <a:bodyPr lIns="90000" tIns="45000" rIns="90000" bIns="45000"/>
            <a:lstStyle/>
            <a:p>
              <a:r>
                <a:rPr lang="en-GB" sz="1800" b="1" strike="noStrike" spc="-1">
                  <a:solidFill>
                    <a:srgbClr val="0066B3"/>
                  </a:solidFill>
                  <a:latin typeface="Arial"/>
                </a:rPr>
                <a:t>menší</a:t>
              </a:r>
              <a:endParaRPr lang="en-GB" sz="1800" b="0" strike="noStrike" spc="-1">
                <a:latin typeface="Arial"/>
              </a:endParaRPr>
            </a:p>
          </p:txBody>
        </p:sp>
        <p:sp>
          <p:nvSpPr>
            <p:cNvPr id="597" name="Line 30"/>
            <p:cNvSpPr/>
            <p:nvPr/>
          </p:nvSpPr>
          <p:spPr>
            <a:xfrm flipH="1">
              <a:off x="3168000" y="2088000"/>
              <a:ext cx="576000" cy="144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598" name="Line 31"/>
            <p:cNvSpPr/>
            <p:nvPr/>
          </p:nvSpPr>
          <p:spPr>
            <a:xfrm>
              <a:off x="5400000" y="2088000"/>
              <a:ext cx="576000" cy="144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599" name="Line 32"/>
            <p:cNvSpPr/>
            <p:nvPr/>
          </p:nvSpPr>
          <p:spPr>
            <a:xfrm flipH="1">
              <a:off x="3240000" y="4018320"/>
              <a:ext cx="360000" cy="8568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600" name="Line 33"/>
            <p:cNvSpPr/>
            <p:nvPr/>
          </p:nvSpPr>
          <p:spPr>
            <a:xfrm>
              <a:off x="5332320" y="3960000"/>
              <a:ext cx="571680" cy="144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601" name="Obrázek 600"/>
            <p:cNvPicPr/>
            <p:nvPr/>
          </p:nvPicPr>
          <p:blipFill>
            <a:blip r:embed="rId6"/>
            <a:stretch/>
          </p:blipFill>
          <p:spPr>
            <a:xfrm>
              <a:off x="51840" y="1524960"/>
              <a:ext cx="2072160" cy="1931040"/>
            </a:xfrm>
            <a:prstGeom prst="rect">
              <a:avLst/>
            </a:prstGeom>
            <a:ln>
              <a:noFill/>
            </a:ln>
          </p:spPr>
        </p:pic>
        <p:pic>
          <p:nvPicPr>
            <p:cNvPr id="602" name="Obrázek 601"/>
            <p:cNvPicPr/>
            <p:nvPr/>
          </p:nvPicPr>
          <p:blipFill>
            <a:blip r:embed="rId7"/>
            <a:srcRect r="17492"/>
            <a:stretch/>
          </p:blipFill>
          <p:spPr>
            <a:xfrm>
              <a:off x="5687280" y="2417760"/>
              <a:ext cx="1544400" cy="1404000"/>
            </a:xfrm>
            <a:prstGeom prst="rect">
              <a:avLst/>
            </a:prstGeom>
            <a:ln>
              <a:noFill/>
            </a:ln>
          </p:spPr>
        </p:pic>
        <p:pic>
          <p:nvPicPr>
            <p:cNvPr id="603" name="Obrázek 602"/>
            <p:cNvPicPr/>
            <p:nvPr/>
          </p:nvPicPr>
          <p:blipFill>
            <a:blip r:embed="rId8"/>
            <a:srcRect l="13270" t="8843" r="17032" b="7094"/>
            <a:stretch/>
          </p:blipFill>
          <p:spPr>
            <a:xfrm>
              <a:off x="1943640" y="2417760"/>
              <a:ext cx="1551600" cy="1404000"/>
            </a:xfrm>
            <a:prstGeom prst="rect">
              <a:avLst/>
            </a:prstGeom>
            <a:ln>
              <a:noFill/>
            </a:ln>
          </p:spPr>
        </p:pic>
      </p:grpSp>
      <p:grpSp>
        <p:nvGrpSpPr>
          <p:cNvPr id="604" name="Group 34"/>
          <p:cNvGrpSpPr/>
          <p:nvPr/>
        </p:nvGrpSpPr>
        <p:grpSpPr>
          <a:xfrm>
            <a:off x="4248000" y="5063760"/>
            <a:ext cx="5651280" cy="2208240"/>
            <a:chOff x="4248000" y="5063760"/>
            <a:chExt cx="5651280" cy="2208240"/>
          </a:xfrm>
        </p:grpSpPr>
        <p:pic>
          <p:nvPicPr>
            <p:cNvPr id="605" name="Obrázek 604"/>
            <p:cNvPicPr/>
            <p:nvPr/>
          </p:nvPicPr>
          <p:blipFill>
            <a:blip r:embed="rId9"/>
            <a:stretch/>
          </p:blipFill>
          <p:spPr>
            <a:xfrm>
              <a:off x="4248000" y="5063760"/>
              <a:ext cx="5651280" cy="2208240"/>
            </a:xfrm>
            <a:prstGeom prst="rect">
              <a:avLst/>
            </a:prstGeom>
            <a:ln>
              <a:noFill/>
            </a:ln>
          </p:spPr>
        </p:pic>
        <p:sp>
          <p:nvSpPr>
            <p:cNvPr id="606" name="Line 35"/>
            <p:cNvSpPr/>
            <p:nvPr/>
          </p:nvSpPr>
          <p:spPr>
            <a:xfrm>
              <a:off x="4896000" y="6120000"/>
              <a:ext cx="144000" cy="144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07" name="Line 36"/>
            <p:cNvSpPr/>
            <p:nvPr/>
          </p:nvSpPr>
          <p:spPr>
            <a:xfrm flipH="1">
              <a:off x="5175000" y="6028200"/>
              <a:ext cx="72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08" name="Line 37"/>
            <p:cNvSpPr/>
            <p:nvPr/>
          </p:nvSpPr>
          <p:spPr>
            <a:xfrm>
              <a:off x="5670360" y="6048000"/>
              <a:ext cx="8964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09" name="Line 38"/>
            <p:cNvSpPr/>
            <p:nvPr/>
          </p:nvSpPr>
          <p:spPr>
            <a:xfrm flipV="1">
              <a:off x="5868000" y="6120000"/>
              <a:ext cx="252000" cy="180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10" name="Line 39"/>
            <p:cNvSpPr/>
            <p:nvPr/>
          </p:nvSpPr>
          <p:spPr>
            <a:xfrm flipV="1">
              <a:off x="6696000" y="5904000"/>
              <a:ext cx="72000" cy="180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11" name="Line 40"/>
            <p:cNvSpPr/>
            <p:nvPr/>
          </p:nvSpPr>
          <p:spPr>
            <a:xfrm flipV="1">
              <a:off x="6336000" y="5688000"/>
              <a:ext cx="216000" cy="3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12" name="Line 41"/>
            <p:cNvSpPr/>
            <p:nvPr/>
          </p:nvSpPr>
          <p:spPr>
            <a:xfrm flipH="1">
              <a:off x="5472000" y="5544000"/>
              <a:ext cx="72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13" name="Line 42"/>
            <p:cNvSpPr/>
            <p:nvPr/>
          </p:nvSpPr>
          <p:spPr>
            <a:xfrm flipH="1">
              <a:off x="4824000" y="5544000"/>
              <a:ext cx="144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14" name="Line 43"/>
            <p:cNvSpPr/>
            <p:nvPr/>
          </p:nvSpPr>
          <p:spPr>
            <a:xfrm flipH="1">
              <a:off x="4824000" y="5544000"/>
              <a:ext cx="144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15" name="Line 44"/>
            <p:cNvSpPr/>
            <p:nvPr/>
          </p:nvSpPr>
          <p:spPr>
            <a:xfrm>
              <a:off x="5976000" y="5544000"/>
              <a:ext cx="72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16" name="Line 45"/>
            <p:cNvSpPr/>
            <p:nvPr/>
          </p:nvSpPr>
          <p:spPr>
            <a:xfrm>
              <a:off x="6480000" y="5328000"/>
              <a:ext cx="144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17" name="Line 46"/>
            <p:cNvSpPr/>
            <p:nvPr/>
          </p:nvSpPr>
          <p:spPr>
            <a:xfrm>
              <a:off x="7992000" y="5544000"/>
              <a:ext cx="144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18" name="Line 47"/>
            <p:cNvSpPr/>
            <p:nvPr/>
          </p:nvSpPr>
          <p:spPr>
            <a:xfrm>
              <a:off x="8208000" y="5400000"/>
              <a:ext cx="216000" cy="72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19" name="Line 48"/>
            <p:cNvSpPr/>
            <p:nvPr/>
          </p:nvSpPr>
          <p:spPr>
            <a:xfrm>
              <a:off x="8568000" y="5472000"/>
              <a:ext cx="144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20" name="Line 49"/>
            <p:cNvSpPr/>
            <p:nvPr/>
          </p:nvSpPr>
          <p:spPr>
            <a:xfrm>
              <a:off x="9193320" y="5544000"/>
              <a:ext cx="144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21" name="Line 50"/>
            <p:cNvSpPr/>
            <p:nvPr/>
          </p:nvSpPr>
          <p:spPr>
            <a:xfrm flipV="1">
              <a:off x="9216000" y="6192000"/>
              <a:ext cx="216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22" name="Line 51"/>
            <p:cNvSpPr/>
            <p:nvPr/>
          </p:nvSpPr>
          <p:spPr>
            <a:xfrm flipV="1">
              <a:off x="9072000" y="6048000"/>
              <a:ext cx="144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23" name="Line 52"/>
            <p:cNvSpPr/>
            <p:nvPr/>
          </p:nvSpPr>
          <p:spPr>
            <a:xfrm flipV="1">
              <a:off x="8712000" y="6120000"/>
              <a:ext cx="144000" cy="288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24" name="Line 53"/>
            <p:cNvSpPr/>
            <p:nvPr/>
          </p:nvSpPr>
          <p:spPr>
            <a:xfrm flipV="1">
              <a:off x="8568000" y="6048000"/>
              <a:ext cx="144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25" name="Line 54"/>
            <p:cNvSpPr/>
            <p:nvPr/>
          </p:nvSpPr>
          <p:spPr>
            <a:xfrm flipV="1">
              <a:off x="8208000" y="6120000"/>
              <a:ext cx="144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26" name="Line 55"/>
            <p:cNvSpPr/>
            <p:nvPr/>
          </p:nvSpPr>
          <p:spPr>
            <a:xfrm flipV="1">
              <a:off x="8028000" y="6120000"/>
              <a:ext cx="108000" cy="144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27" name="Line 56"/>
            <p:cNvSpPr/>
            <p:nvPr/>
          </p:nvSpPr>
          <p:spPr>
            <a:xfrm flipV="1">
              <a:off x="7681320" y="6174360"/>
              <a:ext cx="108000" cy="144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28" name="Line 57"/>
            <p:cNvSpPr/>
            <p:nvPr/>
          </p:nvSpPr>
          <p:spPr>
            <a:xfrm flipV="1">
              <a:off x="7524000" y="6048000"/>
              <a:ext cx="72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29" name="Line 58"/>
            <p:cNvSpPr/>
            <p:nvPr/>
          </p:nvSpPr>
          <p:spPr>
            <a:xfrm flipV="1">
              <a:off x="7704000" y="5544000"/>
              <a:ext cx="144000" cy="216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30" name="Line 59"/>
            <p:cNvSpPr/>
            <p:nvPr/>
          </p:nvSpPr>
          <p:spPr>
            <a:xfrm>
              <a:off x="8784000" y="5328000"/>
              <a:ext cx="216000" cy="72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sp>
          <p:nvSpPr>
            <p:cNvPr id="631" name="Line 60"/>
            <p:cNvSpPr/>
            <p:nvPr/>
          </p:nvSpPr>
          <p:spPr>
            <a:xfrm flipH="1">
              <a:off x="5760000" y="5256000"/>
              <a:ext cx="288000" cy="144000"/>
            </a:xfrm>
            <a:prstGeom prst="line">
              <a:avLst/>
            </a:prstGeom>
            <a:ln w="3600">
              <a:solidFill>
                <a:srgbClr val="000000"/>
              </a:solidFill>
              <a:custDash>
                <a:ds d="1900000" sp="1900000"/>
              </a:custDash>
              <a:round/>
            </a:ln>
          </p:spPr>
          <p:style>
            <a:lnRef idx="0">
              <a:scrgbClr r="0" g="0" b="0"/>
            </a:lnRef>
            <a:fillRef idx="0">
              <a:scrgbClr r="0" g="0" b="0"/>
            </a:fillRef>
            <a:effectRef idx="0">
              <a:scrgbClr r="0" g="0" b="0"/>
            </a:effectRef>
            <a:fontRef idx="minor"/>
          </p:style>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2"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Diamantová technologie: vrstvy a prášky</a:t>
            </a:r>
            <a:endParaRPr lang="en-GB" sz="3600" b="0" strike="noStrike" spc="-1">
              <a:solidFill>
                <a:srgbClr val="000000"/>
              </a:solidFill>
              <a:latin typeface="Arial"/>
            </a:endParaRPr>
          </a:p>
        </p:txBody>
      </p:sp>
      <p:sp>
        <p:nvSpPr>
          <p:cNvPr id="633" name="TextShape 2"/>
          <p:cNvSpPr txBox="1"/>
          <p:nvPr/>
        </p:nvSpPr>
        <p:spPr>
          <a:xfrm>
            <a:off x="3312000" y="1080000"/>
            <a:ext cx="1980000" cy="602280"/>
          </a:xfrm>
          <a:prstGeom prst="rect">
            <a:avLst/>
          </a:prstGeom>
          <a:noFill/>
          <a:ln>
            <a:noFill/>
          </a:ln>
        </p:spPr>
        <p:txBody>
          <a:bodyPr lIns="90000" tIns="45000" rIns="90000" bIns="45000"/>
          <a:lstStyle/>
          <a:p>
            <a:r>
              <a:rPr lang="en-GB" sz="1800" b="1" strike="noStrike" spc="-1">
                <a:latin typeface="Arial"/>
              </a:rPr>
              <a:t>umělý diamant</a:t>
            </a:r>
            <a:endParaRPr lang="en-GB" sz="1800" b="0" strike="noStrike" spc="-1">
              <a:latin typeface="Arial"/>
            </a:endParaRPr>
          </a:p>
        </p:txBody>
      </p:sp>
      <p:sp>
        <p:nvSpPr>
          <p:cNvPr id="634" name="TextShape 3"/>
          <p:cNvSpPr txBox="1"/>
          <p:nvPr/>
        </p:nvSpPr>
        <p:spPr>
          <a:xfrm>
            <a:off x="5292000" y="1080000"/>
            <a:ext cx="2448000" cy="360000"/>
          </a:xfrm>
          <a:prstGeom prst="rect">
            <a:avLst/>
          </a:prstGeom>
          <a:noFill/>
          <a:ln>
            <a:noFill/>
          </a:ln>
        </p:spPr>
        <p:txBody>
          <a:bodyPr lIns="90000" tIns="45000" rIns="90000" bIns="45000"/>
          <a:lstStyle/>
          <a:p>
            <a:r>
              <a:rPr lang="en-GB" sz="1800" b="1" strike="noStrike" spc="-1">
                <a:solidFill>
                  <a:srgbClr val="0066B3"/>
                </a:solidFill>
                <a:latin typeface="Arial"/>
              </a:rPr>
              <a:t>energeticky náročné</a:t>
            </a:r>
            <a:endParaRPr lang="en-GB" sz="1800" b="0" strike="noStrike" spc="-1">
              <a:latin typeface="Arial"/>
            </a:endParaRPr>
          </a:p>
        </p:txBody>
      </p:sp>
      <p:sp>
        <p:nvSpPr>
          <p:cNvPr id="635" name="TextShape 4"/>
          <p:cNvSpPr txBox="1"/>
          <p:nvPr/>
        </p:nvSpPr>
        <p:spPr>
          <a:xfrm>
            <a:off x="936000" y="1656000"/>
            <a:ext cx="1695600" cy="360000"/>
          </a:xfrm>
          <a:prstGeom prst="rect">
            <a:avLst/>
          </a:prstGeom>
          <a:noFill/>
          <a:ln>
            <a:noFill/>
          </a:ln>
        </p:spPr>
        <p:txBody>
          <a:bodyPr lIns="90000" tIns="45000" rIns="90000" bIns="45000"/>
          <a:lstStyle/>
          <a:p>
            <a:r>
              <a:rPr lang="en-GB" sz="1800" b="0" strike="noStrike" spc="-1">
                <a:latin typeface="Arial"/>
              </a:rPr>
              <a:t>tenké vrstvy</a:t>
            </a:r>
          </a:p>
        </p:txBody>
      </p:sp>
      <p:sp>
        <p:nvSpPr>
          <p:cNvPr id="636" name="TextShape 5"/>
          <p:cNvSpPr txBox="1"/>
          <p:nvPr/>
        </p:nvSpPr>
        <p:spPr>
          <a:xfrm>
            <a:off x="5904000" y="1656000"/>
            <a:ext cx="1695600" cy="360000"/>
          </a:xfrm>
          <a:prstGeom prst="rect">
            <a:avLst/>
          </a:prstGeom>
          <a:noFill/>
          <a:ln>
            <a:noFill/>
          </a:ln>
        </p:spPr>
        <p:txBody>
          <a:bodyPr lIns="90000" tIns="45000" rIns="90000" bIns="45000"/>
          <a:lstStyle/>
          <a:p>
            <a:r>
              <a:rPr lang="en-GB" sz="1800" b="0" strike="noStrike" spc="-1">
                <a:latin typeface="Arial"/>
              </a:rPr>
              <a:t>prášky</a:t>
            </a:r>
          </a:p>
        </p:txBody>
      </p:sp>
      <p:sp>
        <p:nvSpPr>
          <p:cNvPr id="637" name="Line 6"/>
          <p:cNvSpPr/>
          <p:nvPr/>
        </p:nvSpPr>
        <p:spPr>
          <a:xfrm flipH="1">
            <a:off x="2448000" y="1440000"/>
            <a:ext cx="1152000" cy="432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638" name="Line 7"/>
          <p:cNvSpPr/>
          <p:nvPr/>
        </p:nvSpPr>
        <p:spPr>
          <a:xfrm>
            <a:off x="4608000" y="1512000"/>
            <a:ext cx="1008000" cy="360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639" name="Line 8"/>
          <p:cNvSpPr/>
          <p:nvPr/>
        </p:nvSpPr>
        <p:spPr>
          <a:xfrm flipH="1">
            <a:off x="4680000" y="3960000"/>
            <a:ext cx="432000" cy="504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640" name="Line 9"/>
          <p:cNvSpPr/>
          <p:nvPr/>
        </p:nvSpPr>
        <p:spPr>
          <a:xfrm>
            <a:off x="5256000" y="3960000"/>
            <a:ext cx="504000" cy="49824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641" name="TextShape 10"/>
          <p:cNvSpPr txBox="1"/>
          <p:nvPr/>
        </p:nvSpPr>
        <p:spPr>
          <a:xfrm>
            <a:off x="3528000" y="4500000"/>
            <a:ext cx="1695600" cy="360000"/>
          </a:xfrm>
          <a:prstGeom prst="rect">
            <a:avLst/>
          </a:prstGeom>
          <a:noFill/>
          <a:ln>
            <a:noFill/>
          </a:ln>
        </p:spPr>
        <p:txBody>
          <a:bodyPr lIns="90000" tIns="45000" rIns="90000" bIns="45000"/>
          <a:lstStyle/>
          <a:p>
            <a:r>
              <a:rPr lang="en-GB" sz="1800" b="0" strike="noStrike" spc="-1">
                <a:latin typeface="Arial"/>
              </a:rPr>
              <a:t>mikrodiamant</a:t>
            </a:r>
          </a:p>
        </p:txBody>
      </p:sp>
      <p:sp>
        <p:nvSpPr>
          <p:cNvPr id="642" name="TextShape 11"/>
          <p:cNvSpPr txBox="1"/>
          <p:nvPr/>
        </p:nvSpPr>
        <p:spPr>
          <a:xfrm>
            <a:off x="5472000" y="4500000"/>
            <a:ext cx="1695600" cy="360000"/>
          </a:xfrm>
          <a:prstGeom prst="rect">
            <a:avLst/>
          </a:prstGeom>
          <a:noFill/>
          <a:ln>
            <a:noFill/>
          </a:ln>
        </p:spPr>
        <p:txBody>
          <a:bodyPr lIns="90000" tIns="45000" rIns="90000" bIns="45000"/>
          <a:lstStyle/>
          <a:p>
            <a:r>
              <a:rPr lang="en-GB" sz="1800" b="0" strike="noStrike" spc="-1">
                <a:latin typeface="Arial"/>
              </a:rPr>
              <a:t>nanodiamant</a:t>
            </a:r>
          </a:p>
        </p:txBody>
      </p:sp>
      <p:sp>
        <p:nvSpPr>
          <p:cNvPr id="643" name="TextShape 12"/>
          <p:cNvSpPr txBox="1"/>
          <p:nvPr/>
        </p:nvSpPr>
        <p:spPr>
          <a:xfrm>
            <a:off x="720000" y="3600000"/>
            <a:ext cx="6048000" cy="858240"/>
          </a:xfrm>
          <a:prstGeom prst="rect">
            <a:avLst/>
          </a:prstGeom>
          <a:noFill/>
          <a:ln>
            <a:noFill/>
          </a:ln>
        </p:spPr>
        <p:txBody>
          <a:bodyPr lIns="90000" tIns="45000" rIns="90000" bIns="45000"/>
          <a:lstStyle/>
          <a:p>
            <a:r>
              <a:rPr lang="en-GB" sz="1800" b="0" strike="noStrike" spc="-1">
                <a:latin typeface="Arial"/>
              </a:rPr>
              <a:t>monokrystalický 			X		 polykrystalický</a:t>
            </a:r>
          </a:p>
        </p:txBody>
      </p:sp>
      <p:pic>
        <p:nvPicPr>
          <p:cNvPr id="644" name="Obrázek 643"/>
          <p:cNvPicPr/>
          <p:nvPr/>
        </p:nvPicPr>
        <p:blipFill>
          <a:blip r:embed="rId3"/>
          <a:stretch/>
        </p:blipFill>
        <p:spPr>
          <a:xfrm>
            <a:off x="288000" y="3960000"/>
            <a:ext cx="2794320" cy="1571760"/>
          </a:xfrm>
          <a:prstGeom prst="rect">
            <a:avLst/>
          </a:prstGeom>
          <a:ln>
            <a:noFill/>
          </a:ln>
        </p:spPr>
      </p:pic>
      <p:pic>
        <p:nvPicPr>
          <p:cNvPr id="645" name="Obrázek 644"/>
          <p:cNvPicPr/>
          <p:nvPr/>
        </p:nvPicPr>
        <p:blipFill>
          <a:blip r:embed="rId4"/>
          <a:stretch/>
        </p:blipFill>
        <p:spPr>
          <a:xfrm>
            <a:off x="829440" y="2016000"/>
            <a:ext cx="1762560" cy="1321920"/>
          </a:xfrm>
          <a:prstGeom prst="rect">
            <a:avLst/>
          </a:prstGeom>
          <a:ln>
            <a:noFill/>
          </a:ln>
        </p:spPr>
      </p:pic>
      <p:sp>
        <p:nvSpPr>
          <p:cNvPr id="646" name="TextShape 13"/>
          <p:cNvSpPr txBox="1"/>
          <p:nvPr/>
        </p:nvSpPr>
        <p:spPr>
          <a:xfrm>
            <a:off x="300600" y="5571000"/>
            <a:ext cx="851400" cy="261000"/>
          </a:xfrm>
          <a:prstGeom prst="rect">
            <a:avLst/>
          </a:prstGeom>
          <a:noFill/>
          <a:ln>
            <a:noFill/>
          </a:ln>
        </p:spPr>
        <p:txBody>
          <a:bodyPr lIns="90000" tIns="45000" rIns="90000" bIns="45000"/>
          <a:lstStyle/>
          <a:p>
            <a:r>
              <a:rPr lang="en-GB" sz="1200" b="0" strike="noStrike" spc="-1">
                <a:latin typeface="Arial"/>
              </a:rPr>
              <a:t>Holly et al</a:t>
            </a:r>
          </a:p>
        </p:txBody>
      </p:sp>
      <p:pic>
        <p:nvPicPr>
          <p:cNvPr id="647" name="Obrázek 646"/>
          <p:cNvPicPr/>
          <p:nvPr/>
        </p:nvPicPr>
        <p:blipFill>
          <a:blip r:embed="rId5"/>
          <a:stretch/>
        </p:blipFill>
        <p:spPr>
          <a:xfrm>
            <a:off x="5760000" y="2016000"/>
            <a:ext cx="1512000" cy="1512000"/>
          </a:xfrm>
          <a:prstGeom prst="rect">
            <a:avLst/>
          </a:prstGeom>
          <a:ln>
            <a:noFill/>
          </a:ln>
        </p:spPr>
      </p:pic>
      <p:pic>
        <p:nvPicPr>
          <p:cNvPr id="648" name="Obrázek 647"/>
          <p:cNvPicPr/>
          <p:nvPr/>
        </p:nvPicPr>
        <p:blipFill>
          <a:blip r:embed="rId6"/>
          <a:stretch/>
        </p:blipFill>
        <p:spPr>
          <a:xfrm>
            <a:off x="3381840" y="4934520"/>
            <a:ext cx="1802160" cy="2013480"/>
          </a:xfrm>
          <a:prstGeom prst="rect">
            <a:avLst/>
          </a:prstGeom>
          <a:ln>
            <a:noFill/>
          </a:ln>
        </p:spPr>
      </p:pic>
      <p:pic>
        <p:nvPicPr>
          <p:cNvPr id="649" name="Obrázek 648"/>
          <p:cNvPicPr/>
          <p:nvPr/>
        </p:nvPicPr>
        <p:blipFill>
          <a:blip r:embed="rId7"/>
          <a:stretch/>
        </p:blipFill>
        <p:spPr>
          <a:xfrm>
            <a:off x="5433120" y="4914360"/>
            <a:ext cx="2270880" cy="156564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0"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Vrstvy - příprava</a:t>
            </a:r>
            <a:endParaRPr lang="en-GB" sz="3600" b="0" strike="noStrike" spc="-1">
              <a:solidFill>
                <a:srgbClr val="000000"/>
              </a:solidFill>
              <a:latin typeface="Arial"/>
            </a:endParaRPr>
          </a:p>
        </p:txBody>
      </p:sp>
      <p:pic>
        <p:nvPicPr>
          <p:cNvPr id="651" name="Obrázek 650"/>
          <p:cNvPicPr/>
          <p:nvPr/>
        </p:nvPicPr>
        <p:blipFill>
          <a:blip r:embed="rId3"/>
          <a:stretch/>
        </p:blipFill>
        <p:spPr>
          <a:xfrm>
            <a:off x="5263200" y="1279440"/>
            <a:ext cx="2397240" cy="3616560"/>
          </a:xfrm>
          <a:prstGeom prst="rect">
            <a:avLst/>
          </a:prstGeom>
          <a:ln>
            <a:noFill/>
          </a:ln>
        </p:spPr>
      </p:pic>
      <p:pic>
        <p:nvPicPr>
          <p:cNvPr id="652" name="Obrázek 651"/>
          <p:cNvPicPr/>
          <p:nvPr/>
        </p:nvPicPr>
        <p:blipFill>
          <a:blip r:embed="rId4"/>
          <a:stretch/>
        </p:blipFill>
        <p:spPr>
          <a:xfrm>
            <a:off x="451440" y="1332000"/>
            <a:ext cx="3472560" cy="2906640"/>
          </a:xfrm>
          <a:prstGeom prst="rect">
            <a:avLst/>
          </a:prstGeom>
          <a:ln>
            <a:noFill/>
          </a:ln>
        </p:spPr>
      </p:pic>
      <p:sp>
        <p:nvSpPr>
          <p:cNvPr id="653" name="TextShape 2"/>
          <p:cNvSpPr txBox="1"/>
          <p:nvPr/>
        </p:nvSpPr>
        <p:spPr>
          <a:xfrm>
            <a:off x="288000" y="1008000"/>
            <a:ext cx="4975200" cy="401040"/>
          </a:xfrm>
          <a:prstGeom prst="rect">
            <a:avLst/>
          </a:prstGeom>
          <a:noFill/>
          <a:ln>
            <a:noFill/>
          </a:ln>
        </p:spPr>
        <p:txBody>
          <a:bodyPr lIns="90000" tIns="45000" rIns="90000" bIns="45000"/>
          <a:lstStyle/>
          <a:p>
            <a:r>
              <a:rPr lang="en-GB" sz="1800" b="1" strike="noStrike" spc="-1">
                <a:solidFill>
                  <a:srgbClr val="0066B3"/>
                </a:solidFill>
                <a:latin typeface="Arial"/>
              </a:rPr>
              <a:t>mikrovlnné plazma: vodík (H</a:t>
            </a:r>
            <a:r>
              <a:rPr lang="en-GB" sz="1800" b="1" strike="noStrike" spc="-1" baseline="-33000">
                <a:solidFill>
                  <a:srgbClr val="0066B3"/>
                </a:solidFill>
                <a:latin typeface="Arial"/>
              </a:rPr>
              <a:t>2</a:t>
            </a:r>
            <a:r>
              <a:rPr lang="en-GB" sz="1800" b="1" strike="noStrike" spc="-1">
                <a:solidFill>
                  <a:srgbClr val="0066B3"/>
                </a:solidFill>
                <a:latin typeface="Arial"/>
              </a:rPr>
              <a:t>) a metan (CH</a:t>
            </a:r>
            <a:r>
              <a:rPr lang="en-GB" sz="1800" b="1" strike="noStrike" spc="-1" baseline="-33000">
                <a:solidFill>
                  <a:srgbClr val="0066B3"/>
                </a:solidFill>
                <a:latin typeface="Arial"/>
              </a:rPr>
              <a:t>4</a:t>
            </a:r>
            <a:r>
              <a:rPr lang="en-GB" sz="1800" b="1" strike="noStrike" spc="-1">
                <a:solidFill>
                  <a:srgbClr val="0066B3"/>
                </a:solidFill>
                <a:latin typeface="Arial"/>
              </a:rPr>
              <a:t>)</a:t>
            </a:r>
            <a:endParaRPr lang="en-GB" sz="1800" b="0" strike="noStrike" spc="-1">
              <a:latin typeface="Arial"/>
            </a:endParaRPr>
          </a:p>
        </p:txBody>
      </p:sp>
      <p:sp>
        <p:nvSpPr>
          <p:cNvPr id="654" name="TextShape 3"/>
          <p:cNvSpPr txBox="1"/>
          <p:nvPr/>
        </p:nvSpPr>
        <p:spPr>
          <a:xfrm>
            <a:off x="1836000" y="2340000"/>
            <a:ext cx="884880" cy="332640"/>
          </a:xfrm>
          <a:prstGeom prst="rect">
            <a:avLst/>
          </a:prstGeom>
          <a:noFill/>
          <a:ln>
            <a:noFill/>
          </a:ln>
        </p:spPr>
        <p:txBody>
          <a:bodyPr lIns="90000" tIns="45000" rIns="90000" bIns="45000"/>
          <a:lstStyle/>
          <a:p>
            <a:r>
              <a:rPr lang="en-GB" sz="1400" b="0" strike="noStrike" spc="-1">
                <a:latin typeface="Arial"/>
              </a:rPr>
              <a:t>CH</a:t>
            </a:r>
            <a:r>
              <a:rPr lang="en-GB" sz="1400" b="0" strike="noStrike" spc="-1" baseline="-33000">
                <a:latin typeface="Arial"/>
              </a:rPr>
              <a:t>4</a:t>
            </a:r>
            <a:r>
              <a:rPr lang="en-GB" sz="1400" b="0" strike="noStrike" spc="-1">
                <a:latin typeface="Arial"/>
              </a:rPr>
              <a:t> + H</a:t>
            </a:r>
            <a:r>
              <a:rPr lang="en-GB" sz="1400" b="0" strike="noStrike" spc="-1" baseline="-33000">
                <a:latin typeface="Arial"/>
              </a:rPr>
              <a:t>2</a:t>
            </a:r>
            <a:endParaRPr lang="en-GB" sz="1400" b="0" strike="noStrike" spc="-1">
              <a:latin typeface="Arial"/>
            </a:endParaRPr>
          </a:p>
        </p:txBody>
      </p:sp>
      <p:sp>
        <p:nvSpPr>
          <p:cNvPr id="655" name="TextShape 4"/>
          <p:cNvSpPr txBox="1"/>
          <p:nvPr/>
        </p:nvSpPr>
        <p:spPr>
          <a:xfrm>
            <a:off x="2973240" y="3420000"/>
            <a:ext cx="1360440" cy="336960"/>
          </a:xfrm>
          <a:prstGeom prst="rect">
            <a:avLst/>
          </a:prstGeom>
          <a:noFill/>
          <a:ln>
            <a:noFill/>
          </a:ln>
        </p:spPr>
        <p:txBody>
          <a:bodyPr lIns="90000" tIns="45000" rIns="90000" bIns="45000"/>
          <a:lstStyle/>
          <a:p>
            <a:r>
              <a:rPr lang="en-GB" sz="1400" b="0" strike="noStrike" spc="-1">
                <a:latin typeface="Arial"/>
              </a:rPr>
              <a:t>e</a:t>
            </a:r>
            <a:r>
              <a:rPr lang="en-GB" sz="1400" b="0" strike="noStrike" spc="-1" baseline="33000">
                <a:latin typeface="Arial"/>
              </a:rPr>
              <a:t>-</a:t>
            </a:r>
            <a:r>
              <a:rPr lang="en-GB" sz="1400" b="0" strike="noStrike" spc="-1">
                <a:latin typeface="Arial"/>
              </a:rPr>
              <a:t>, H,</a:t>
            </a:r>
            <a:r>
              <a:rPr lang="en-GB" sz="1400" b="0" strike="noStrike" spc="-1">
                <a:latin typeface="Ubuntu"/>
                <a:ea typeface="Ubuntu"/>
              </a:rPr>
              <a:t>·</a:t>
            </a:r>
            <a:r>
              <a:rPr lang="en-GB" sz="1400" b="0" strike="noStrike" spc="-1">
                <a:latin typeface="Arial"/>
                <a:ea typeface="Noto Sans CJK SC Regular"/>
              </a:rPr>
              <a:t>CH</a:t>
            </a:r>
            <a:r>
              <a:rPr lang="en-GB" sz="1400" b="0" strike="noStrike" spc="-1" baseline="-33000">
                <a:latin typeface="Arial"/>
                <a:ea typeface="Noto Sans CJK SC Regular"/>
              </a:rPr>
              <a:t>3</a:t>
            </a:r>
            <a:r>
              <a:rPr lang="en-GB" sz="1400" b="0" strike="noStrike" spc="-1">
                <a:latin typeface="Arial"/>
                <a:ea typeface="Noto Sans CJK SC Regular"/>
              </a:rPr>
              <a:t>,</a:t>
            </a:r>
            <a:r>
              <a:rPr lang="en-GB" sz="1400" b="0" strike="noStrike" spc="-1">
                <a:latin typeface="Ubuntu"/>
                <a:ea typeface="Ubuntu"/>
              </a:rPr>
              <a:t>·</a:t>
            </a:r>
            <a:r>
              <a:rPr lang="en-GB" sz="1400" b="0" strike="noStrike" spc="-1">
                <a:latin typeface="Arial"/>
              </a:rPr>
              <a:t>CH</a:t>
            </a:r>
            <a:r>
              <a:rPr lang="en-GB" sz="1400" b="0" strike="noStrike" spc="-1" baseline="-33000">
                <a:latin typeface="Arial"/>
              </a:rPr>
              <a:t>2</a:t>
            </a:r>
            <a:endParaRPr lang="en-GB" sz="1400" b="0" strike="noStrike" spc="-1">
              <a:latin typeface="Arial"/>
            </a:endParaRPr>
          </a:p>
        </p:txBody>
      </p:sp>
      <p:sp>
        <p:nvSpPr>
          <p:cNvPr id="656" name="Line 5"/>
          <p:cNvSpPr/>
          <p:nvPr/>
        </p:nvSpPr>
        <p:spPr>
          <a:xfrm flipV="1">
            <a:off x="2196000" y="3564000"/>
            <a:ext cx="720000" cy="144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657" name="Obrázek 656"/>
          <p:cNvPicPr/>
          <p:nvPr/>
        </p:nvPicPr>
        <p:blipFill>
          <a:blip r:embed="rId5"/>
          <a:stretch/>
        </p:blipFill>
        <p:spPr>
          <a:xfrm>
            <a:off x="1368000" y="4748760"/>
            <a:ext cx="1872000" cy="2091240"/>
          </a:xfrm>
          <a:prstGeom prst="rect">
            <a:avLst/>
          </a:prstGeom>
          <a:ln>
            <a:noFill/>
          </a:ln>
        </p:spPr>
      </p:pic>
      <p:sp>
        <p:nvSpPr>
          <p:cNvPr id="658" name="TextShape 6"/>
          <p:cNvSpPr txBox="1"/>
          <p:nvPr/>
        </p:nvSpPr>
        <p:spPr>
          <a:xfrm>
            <a:off x="432000" y="7776000"/>
            <a:ext cx="3198240" cy="418320"/>
          </a:xfrm>
          <a:prstGeom prst="rect">
            <a:avLst/>
          </a:prstGeom>
          <a:noFill/>
          <a:ln>
            <a:noFill/>
          </a:ln>
        </p:spPr>
        <p:txBody>
          <a:bodyPr lIns="90000" tIns="45000" rIns="90000" bIns="45000"/>
          <a:lstStyle/>
          <a:p>
            <a:r>
              <a:rPr lang="en-GB" sz="1050" b="0" strike="noStrike" spc="-1">
                <a:latin typeface="Arial"/>
              </a:rPr>
              <a:t>animacne zvetsit na horni levy roh</a:t>
            </a:r>
          </a:p>
        </p:txBody>
      </p:sp>
      <p:sp>
        <p:nvSpPr>
          <p:cNvPr id="659" name="TextShape 7"/>
          <p:cNvSpPr txBox="1"/>
          <p:nvPr/>
        </p:nvSpPr>
        <p:spPr>
          <a:xfrm>
            <a:off x="5513760" y="8640000"/>
            <a:ext cx="3198240" cy="418320"/>
          </a:xfrm>
          <a:prstGeom prst="rect">
            <a:avLst/>
          </a:prstGeom>
          <a:noFill/>
          <a:ln>
            <a:noFill/>
          </a:ln>
        </p:spPr>
        <p:txBody>
          <a:bodyPr lIns="90000" tIns="45000" rIns="90000" bIns="45000"/>
          <a:lstStyle/>
          <a:p>
            <a:r>
              <a:rPr lang="en-GB" sz="1050" b="0" strike="noStrike" spc="-1">
                <a:latin typeface="Arial"/>
              </a:rPr>
              <a:t>animacne zvetsit na dolni pravy roh</a:t>
            </a:r>
          </a:p>
        </p:txBody>
      </p:sp>
      <p:pic>
        <p:nvPicPr>
          <p:cNvPr id="660" name="Obrázek 659"/>
          <p:cNvPicPr/>
          <p:nvPr/>
        </p:nvPicPr>
        <p:blipFill>
          <a:blip r:embed="rId6"/>
          <a:stretch/>
        </p:blipFill>
        <p:spPr>
          <a:xfrm>
            <a:off x="6984000" y="4752000"/>
            <a:ext cx="1872000" cy="2091600"/>
          </a:xfrm>
          <a:prstGeom prst="rect">
            <a:avLst/>
          </a:prstGeom>
          <a:ln>
            <a:noFill/>
          </a:ln>
        </p:spPr>
      </p:pic>
      <p:pic>
        <p:nvPicPr>
          <p:cNvPr id="661" name="Obrázek 660"/>
          <p:cNvPicPr/>
          <p:nvPr/>
        </p:nvPicPr>
        <p:blipFill>
          <a:blip r:embed="rId7"/>
          <a:srcRect b="38029"/>
          <a:stretch/>
        </p:blipFill>
        <p:spPr>
          <a:xfrm>
            <a:off x="5407560" y="4032000"/>
            <a:ext cx="3640680" cy="25200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2"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Vrstvy - variabilita</a:t>
            </a:r>
            <a:endParaRPr lang="en-GB" sz="3600" b="0" strike="noStrike" spc="-1">
              <a:solidFill>
                <a:srgbClr val="000000"/>
              </a:solidFill>
              <a:latin typeface="Arial"/>
            </a:endParaRPr>
          </a:p>
        </p:txBody>
      </p:sp>
      <p:sp>
        <p:nvSpPr>
          <p:cNvPr id="663" name="TextShape 2"/>
          <p:cNvSpPr txBox="1"/>
          <p:nvPr/>
        </p:nvSpPr>
        <p:spPr>
          <a:xfrm>
            <a:off x="792000" y="1620000"/>
            <a:ext cx="828360" cy="346320"/>
          </a:xfrm>
          <a:prstGeom prst="rect">
            <a:avLst/>
          </a:prstGeom>
          <a:noFill/>
          <a:ln>
            <a:noFill/>
          </a:ln>
        </p:spPr>
        <p:txBody>
          <a:bodyPr lIns="90000" tIns="45000" rIns="90000" bIns="45000"/>
          <a:lstStyle/>
          <a:p>
            <a:r>
              <a:rPr lang="en-GB" sz="1800" b="1" strike="noStrike" spc="-1">
                <a:latin typeface="Arial"/>
              </a:rPr>
              <a:t>SEMY</a:t>
            </a:r>
            <a:endParaRPr lang="en-GB" sz="1800" b="0" strike="noStrike" spc="-1">
              <a:latin typeface="Arial"/>
            </a:endParaRPr>
          </a:p>
        </p:txBody>
      </p:sp>
      <p:pic>
        <p:nvPicPr>
          <p:cNvPr id="664" name="Obrázek 663"/>
          <p:cNvPicPr/>
          <p:nvPr/>
        </p:nvPicPr>
        <p:blipFill>
          <a:blip r:embed="rId3"/>
          <a:srcRect b="34435"/>
          <a:stretch/>
        </p:blipFill>
        <p:spPr>
          <a:xfrm>
            <a:off x="792000" y="1224000"/>
            <a:ext cx="2163600" cy="1584000"/>
          </a:xfrm>
          <a:prstGeom prst="rect">
            <a:avLst/>
          </a:prstGeom>
          <a:ln>
            <a:noFill/>
          </a:ln>
        </p:spPr>
      </p:pic>
      <p:pic>
        <p:nvPicPr>
          <p:cNvPr id="665" name="Obrázek 664"/>
          <p:cNvPicPr/>
          <p:nvPr/>
        </p:nvPicPr>
        <p:blipFill>
          <a:blip r:embed="rId4"/>
          <a:stretch/>
        </p:blipFill>
        <p:spPr>
          <a:xfrm>
            <a:off x="6395040" y="1187640"/>
            <a:ext cx="2160720" cy="1584000"/>
          </a:xfrm>
          <a:prstGeom prst="rect">
            <a:avLst/>
          </a:prstGeom>
          <a:ln>
            <a:noFill/>
          </a:ln>
        </p:spPr>
      </p:pic>
      <p:pic>
        <p:nvPicPr>
          <p:cNvPr id="666" name="Obrázek 665"/>
          <p:cNvPicPr/>
          <p:nvPr/>
        </p:nvPicPr>
        <p:blipFill>
          <a:blip r:embed="rId5"/>
          <a:srcRect r="55275"/>
          <a:stretch/>
        </p:blipFill>
        <p:spPr>
          <a:xfrm>
            <a:off x="3672000" y="1224000"/>
            <a:ext cx="2257200" cy="1584000"/>
          </a:xfrm>
          <a:prstGeom prst="rect">
            <a:avLst/>
          </a:prstGeom>
          <a:ln>
            <a:noFill/>
          </a:ln>
        </p:spPr>
      </p:pic>
      <p:sp>
        <p:nvSpPr>
          <p:cNvPr id="667" name="TextShape 3"/>
          <p:cNvSpPr txBox="1"/>
          <p:nvPr/>
        </p:nvSpPr>
        <p:spPr>
          <a:xfrm>
            <a:off x="3240000" y="2880000"/>
            <a:ext cx="3024000" cy="602280"/>
          </a:xfrm>
          <a:prstGeom prst="rect">
            <a:avLst/>
          </a:prstGeom>
          <a:noFill/>
          <a:ln>
            <a:noFill/>
          </a:ln>
        </p:spPr>
        <p:txBody>
          <a:bodyPr lIns="90000" tIns="45000" rIns="90000" bIns="45000"/>
          <a:lstStyle/>
          <a:p>
            <a:r>
              <a:rPr lang="en-GB" sz="1800" b="1" strike="noStrike" spc="-1">
                <a:solidFill>
                  <a:srgbClr val="0066B3"/>
                </a:solidFill>
                <a:latin typeface="Arial"/>
              </a:rPr>
              <a:t>velikost – tvar – struktura</a:t>
            </a:r>
            <a:endParaRPr lang="en-GB" sz="1800" b="0" strike="noStrike" spc="-1">
              <a:latin typeface="Arial"/>
            </a:endParaRPr>
          </a:p>
        </p:txBody>
      </p:sp>
      <p:pic>
        <p:nvPicPr>
          <p:cNvPr id="668" name="Obrázek 667"/>
          <p:cNvPicPr/>
          <p:nvPr/>
        </p:nvPicPr>
        <p:blipFill>
          <a:blip r:embed="rId6"/>
          <a:srcRect t="43891" r="41715"/>
          <a:stretch/>
        </p:blipFill>
        <p:spPr>
          <a:xfrm>
            <a:off x="792000" y="3528000"/>
            <a:ext cx="2336400" cy="1584000"/>
          </a:xfrm>
          <a:prstGeom prst="rect">
            <a:avLst/>
          </a:prstGeom>
          <a:ln>
            <a:noFill/>
          </a:ln>
        </p:spPr>
      </p:pic>
      <p:pic>
        <p:nvPicPr>
          <p:cNvPr id="669" name="Obrázek 668"/>
          <p:cNvPicPr/>
          <p:nvPr/>
        </p:nvPicPr>
        <p:blipFill>
          <a:blip r:embed="rId7"/>
          <a:stretch/>
        </p:blipFill>
        <p:spPr>
          <a:xfrm>
            <a:off x="3881520" y="5688000"/>
            <a:ext cx="1641600" cy="1584000"/>
          </a:xfrm>
          <a:prstGeom prst="rect">
            <a:avLst/>
          </a:prstGeom>
          <a:ln>
            <a:noFill/>
          </a:ln>
        </p:spPr>
      </p:pic>
      <p:pic>
        <p:nvPicPr>
          <p:cNvPr id="670" name="Obrázek 669"/>
          <p:cNvPicPr/>
          <p:nvPr/>
        </p:nvPicPr>
        <p:blipFill>
          <a:blip r:embed="rId8"/>
          <a:srcRect l="33681" r="34452" b="51572"/>
          <a:stretch/>
        </p:blipFill>
        <p:spPr>
          <a:xfrm>
            <a:off x="3744000" y="3479760"/>
            <a:ext cx="2077200" cy="1584000"/>
          </a:xfrm>
          <a:prstGeom prst="rect">
            <a:avLst/>
          </a:prstGeom>
          <a:ln>
            <a:noFill/>
          </a:ln>
        </p:spPr>
      </p:pic>
      <p:pic>
        <p:nvPicPr>
          <p:cNvPr id="671" name="Obrázek 670"/>
          <p:cNvPicPr/>
          <p:nvPr/>
        </p:nvPicPr>
        <p:blipFill>
          <a:blip r:embed="rId9"/>
          <a:stretch/>
        </p:blipFill>
        <p:spPr>
          <a:xfrm>
            <a:off x="840600" y="5652000"/>
            <a:ext cx="2282400" cy="1584000"/>
          </a:xfrm>
          <a:prstGeom prst="rect">
            <a:avLst/>
          </a:prstGeom>
          <a:ln>
            <a:noFill/>
          </a:ln>
        </p:spPr>
      </p:pic>
      <p:sp>
        <p:nvSpPr>
          <p:cNvPr id="672" name="TextShape 4"/>
          <p:cNvSpPr txBox="1"/>
          <p:nvPr/>
        </p:nvSpPr>
        <p:spPr>
          <a:xfrm>
            <a:off x="4176000" y="5229720"/>
            <a:ext cx="3024000" cy="602280"/>
          </a:xfrm>
          <a:prstGeom prst="rect">
            <a:avLst/>
          </a:prstGeom>
          <a:noFill/>
          <a:ln>
            <a:noFill/>
          </a:ln>
        </p:spPr>
        <p:txBody>
          <a:bodyPr lIns="90000" tIns="45000" rIns="90000" bIns="45000"/>
          <a:lstStyle/>
          <a:p>
            <a:r>
              <a:rPr lang="en-GB" sz="1800" b="1" strike="noStrike" spc="-1">
                <a:solidFill>
                  <a:srgbClr val="0066B3"/>
                </a:solidFill>
                <a:latin typeface="Arial"/>
              </a:rPr>
              <a:t>vzorování:</a:t>
            </a:r>
            <a:endParaRPr lang="en-GB" sz="1800" b="0" strike="noStrike" spc="-1">
              <a:latin typeface="Arial"/>
            </a:endParaRPr>
          </a:p>
        </p:txBody>
      </p:sp>
      <p:pic>
        <p:nvPicPr>
          <p:cNvPr id="673" name="Obrázek 672"/>
          <p:cNvPicPr/>
          <p:nvPr/>
        </p:nvPicPr>
        <p:blipFill>
          <a:blip r:embed="rId10"/>
          <a:srcRect l="9000" b="16024"/>
          <a:stretch/>
        </p:blipFill>
        <p:spPr>
          <a:xfrm>
            <a:off x="6426000" y="5688000"/>
            <a:ext cx="2286000" cy="1584000"/>
          </a:xfrm>
          <a:prstGeom prst="rect">
            <a:avLst/>
          </a:prstGeom>
          <a:ln>
            <a:noFill/>
          </a:ln>
        </p:spPr>
      </p:pic>
      <p:pic>
        <p:nvPicPr>
          <p:cNvPr id="674" name="Obrázek 673"/>
          <p:cNvPicPr/>
          <p:nvPr/>
        </p:nvPicPr>
        <p:blipFill>
          <a:blip r:embed="rId8"/>
          <a:srcRect l="66308" r="1825" b="52795"/>
          <a:stretch/>
        </p:blipFill>
        <p:spPr>
          <a:xfrm>
            <a:off x="6480000" y="3528000"/>
            <a:ext cx="2131200" cy="1584000"/>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Důkaz diamantu: Ramanovské spektrum</a:t>
            </a:r>
            <a:endParaRPr lang="en-GB" sz="3600" b="0" strike="noStrike" spc="-1">
              <a:solidFill>
                <a:srgbClr val="000000"/>
              </a:solidFill>
              <a:latin typeface="Arial"/>
            </a:endParaRPr>
          </a:p>
        </p:txBody>
      </p:sp>
      <p:sp>
        <p:nvSpPr>
          <p:cNvPr id="676" name="TextShape 2"/>
          <p:cNvSpPr txBox="1"/>
          <p:nvPr/>
        </p:nvSpPr>
        <p:spPr>
          <a:xfrm>
            <a:off x="2088000" y="1021680"/>
            <a:ext cx="8208000" cy="986040"/>
          </a:xfrm>
          <a:prstGeom prst="rect">
            <a:avLst/>
          </a:prstGeom>
          <a:noFill/>
          <a:ln>
            <a:noFill/>
          </a:ln>
        </p:spPr>
        <p:txBody>
          <a:bodyPr lIns="90000" tIns="45000" rIns="90000" bIns="45000"/>
          <a:lstStyle/>
          <a:p>
            <a:r>
              <a:rPr lang="en-GB" sz="1800" b="0" strike="noStrike" spc="-1">
                <a:latin typeface="Arial"/>
              </a:rPr>
              <a:t>Chandrasekhara Venkata Raman, 1928 : </a:t>
            </a:r>
          </a:p>
          <a:p>
            <a:pPr>
              <a:lnSpc>
                <a:spcPct val="150000"/>
              </a:lnSpc>
            </a:pPr>
            <a:r>
              <a:rPr lang="en-GB" sz="1800" b="1" strike="noStrike" spc="-1">
                <a:latin typeface="Arial"/>
                <a:ea typeface="Noto Sans CJK SC Regular"/>
              </a:rPr>
              <a:t>světlo vychýlené při průchodu látkou </a:t>
            </a:r>
            <a:r>
              <a:rPr lang="en-GB" sz="1800" b="1" strike="noStrike" spc="-1">
                <a:latin typeface="Arial"/>
              </a:rPr>
              <a:t>mění barvu</a:t>
            </a:r>
            <a:endParaRPr lang="en-GB" sz="1800" b="0" strike="noStrike" spc="-1">
              <a:latin typeface="Arial"/>
            </a:endParaRPr>
          </a:p>
          <a:p>
            <a:r>
              <a:rPr lang="en-GB" sz="1800" b="1" strike="noStrike" spc="-1">
                <a:latin typeface="Arial"/>
              </a:rPr>
              <a:t>	- </a:t>
            </a:r>
            <a:r>
              <a:rPr lang="en-GB" sz="1800" b="1" strike="noStrike" spc="-1">
                <a:solidFill>
                  <a:srgbClr val="21409A"/>
                </a:solidFill>
                <a:latin typeface="Arial"/>
              </a:rPr>
              <a:t>Ramanův rozptyl</a:t>
            </a:r>
            <a:endParaRPr lang="en-GB" sz="1800" b="0" strike="noStrike" spc="-1">
              <a:latin typeface="Arial"/>
            </a:endParaRPr>
          </a:p>
        </p:txBody>
      </p:sp>
      <p:sp>
        <p:nvSpPr>
          <p:cNvPr id="677" name="TextShape 3"/>
          <p:cNvSpPr txBox="1"/>
          <p:nvPr/>
        </p:nvSpPr>
        <p:spPr>
          <a:xfrm>
            <a:off x="558000" y="1790640"/>
            <a:ext cx="1008000" cy="346320"/>
          </a:xfrm>
          <a:prstGeom prst="rect">
            <a:avLst/>
          </a:prstGeom>
          <a:noFill/>
          <a:ln>
            <a:noFill/>
          </a:ln>
        </p:spPr>
        <p:txBody>
          <a:bodyPr lIns="90000" tIns="45000" rIns="90000" bIns="45000"/>
          <a:lstStyle/>
          <a:p>
            <a:r>
              <a:rPr lang="en-GB" sz="1800" b="0" strike="noStrike" spc="-1">
                <a:solidFill>
                  <a:srgbClr val="ED1C24"/>
                </a:solidFill>
                <a:latin typeface="Arial"/>
              </a:rPr>
              <a:t>důvod?</a:t>
            </a:r>
            <a:endParaRPr lang="en-GB" sz="1800" b="0" strike="noStrike" spc="-1">
              <a:latin typeface="Arial"/>
            </a:endParaRPr>
          </a:p>
        </p:txBody>
      </p:sp>
      <p:sp>
        <p:nvSpPr>
          <p:cNvPr id="678" name="TextShape 4"/>
          <p:cNvSpPr txBox="1"/>
          <p:nvPr/>
        </p:nvSpPr>
        <p:spPr>
          <a:xfrm>
            <a:off x="360000" y="2952000"/>
            <a:ext cx="2160000" cy="602280"/>
          </a:xfrm>
          <a:prstGeom prst="rect">
            <a:avLst/>
          </a:prstGeom>
          <a:noFill/>
          <a:ln>
            <a:noFill/>
          </a:ln>
        </p:spPr>
        <p:txBody>
          <a:bodyPr lIns="90000" tIns="45000" rIns="90000" bIns="45000"/>
          <a:lstStyle/>
          <a:p>
            <a:r>
              <a:rPr lang="en-GB" sz="1800" b="1" strike="noStrike" spc="-1">
                <a:solidFill>
                  <a:srgbClr val="0066B3"/>
                </a:solidFill>
                <a:latin typeface="Arial"/>
              </a:rPr>
              <a:t>vibrace</a:t>
            </a:r>
            <a:r>
              <a:rPr lang="en-GB" sz="1800" b="0" strike="noStrike" spc="-1">
                <a:latin typeface="Arial"/>
              </a:rPr>
              <a:t> = kmity</a:t>
            </a:r>
          </a:p>
        </p:txBody>
      </p:sp>
      <p:pic>
        <p:nvPicPr>
          <p:cNvPr id="679" name="Obrázek 678"/>
          <p:cNvPicPr/>
          <p:nvPr/>
        </p:nvPicPr>
        <p:blipFill>
          <a:blip r:embed="rId3"/>
          <a:stretch/>
        </p:blipFill>
        <p:spPr>
          <a:xfrm>
            <a:off x="576000" y="928800"/>
            <a:ext cx="1352160" cy="1771200"/>
          </a:xfrm>
          <a:prstGeom prst="rect">
            <a:avLst/>
          </a:prstGeom>
          <a:ln>
            <a:noFill/>
          </a:ln>
        </p:spPr>
      </p:pic>
      <p:pic>
        <p:nvPicPr>
          <p:cNvPr id="680" name="Obrázek 679"/>
          <p:cNvPicPr/>
          <p:nvPr/>
        </p:nvPicPr>
        <p:blipFill>
          <a:blip r:embed="rId4"/>
          <a:stretch/>
        </p:blipFill>
        <p:spPr>
          <a:xfrm>
            <a:off x="2520000" y="4122000"/>
            <a:ext cx="4320000" cy="2934000"/>
          </a:xfrm>
          <a:prstGeom prst="rect">
            <a:avLst/>
          </a:prstGeom>
          <a:ln>
            <a:noFill/>
          </a:ln>
        </p:spPr>
      </p:pic>
      <p:pic>
        <p:nvPicPr>
          <p:cNvPr id="681" name="Obrázek 680"/>
          <p:cNvPicPr/>
          <p:nvPr/>
        </p:nvPicPr>
        <p:blipFill>
          <a:blip r:embed="rId5"/>
          <a:stretch/>
        </p:blipFill>
        <p:spPr>
          <a:xfrm>
            <a:off x="6725880" y="1684080"/>
            <a:ext cx="3127320" cy="1928160"/>
          </a:xfrm>
          <a:prstGeom prst="rect">
            <a:avLst/>
          </a:prstGeom>
          <a:ln>
            <a:noFill/>
          </a:ln>
        </p:spPr>
      </p:pic>
      <p:pic>
        <p:nvPicPr>
          <p:cNvPr id="682" name="Obrázek 681"/>
          <p:cNvPicPr/>
          <p:nvPr/>
        </p:nvPicPr>
        <p:blipFill>
          <a:blip r:embed="rId6"/>
          <a:stretch/>
        </p:blipFill>
        <p:spPr>
          <a:xfrm>
            <a:off x="2520000" y="4122000"/>
            <a:ext cx="4320000" cy="2934000"/>
          </a:xfrm>
          <a:prstGeom prst="rect">
            <a:avLst/>
          </a:prstGeom>
          <a:ln>
            <a:noFill/>
          </a:ln>
        </p:spPr>
      </p:pic>
      <p:pic>
        <p:nvPicPr>
          <p:cNvPr id="683" name="Obrázek 682"/>
          <p:cNvPicPr/>
          <p:nvPr/>
        </p:nvPicPr>
        <p:blipFill>
          <a:blip r:embed="rId7"/>
          <a:stretch/>
        </p:blipFill>
        <p:spPr>
          <a:xfrm>
            <a:off x="2520000" y="4122000"/>
            <a:ext cx="4320000" cy="2934000"/>
          </a:xfrm>
          <a:prstGeom prst="rect">
            <a:avLst/>
          </a:prstGeom>
          <a:ln>
            <a:noFill/>
          </a:ln>
        </p:spPr>
      </p:pic>
      <p:sp>
        <p:nvSpPr>
          <p:cNvPr id="684" name="TextShape 5"/>
          <p:cNvSpPr txBox="1"/>
          <p:nvPr/>
        </p:nvSpPr>
        <p:spPr>
          <a:xfrm>
            <a:off x="2808000" y="3744000"/>
            <a:ext cx="3600000" cy="360000"/>
          </a:xfrm>
          <a:prstGeom prst="rect">
            <a:avLst/>
          </a:prstGeom>
          <a:noFill/>
          <a:ln>
            <a:noFill/>
          </a:ln>
        </p:spPr>
        <p:txBody>
          <a:bodyPr lIns="90000" tIns="45000" rIns="90000" bIns="45000"/>
          <a:lstStyle/>
          <a:p>
            <a:r>
              <a:rPr lang="en-GB" sz="1800" b="1" strike="noStrike" spc="-1">
                <a:solidFill>
                  <a:srgbClr val="407927"/>
                </a:solidFill>
                <a:latin typeface="Arial"/>
              </a:rPr>
              <a:t>barva</a:t>
            </a:r>
            <a:r>
              <a:rPr lang="en-GB" sz="1800" b="0" strike="noStrike" spc="-1">
                <a:latin typeface="Arial"/>
              </a:rPr>
              <a:t> – vlnová délka - </a:t>
            </a:r>
            <a:r>
              <a:rPr lang="en-GB" sz="1800" b="1" strike="noStrike" spc="-1">
                <a:solidFill>
                  <a:srgbClr val="ED1C24"/>
                </a:solidFill>
                <a:latin typeface="Arial"/>
              </a:rPr>
              <a:t>energie</a:t>
            </a:r>
            <a:r>
              <a:rPr lang="en-GB" sz="1800" b="0" strike="noStrike" spc="-1">
                <a:latin typeface="Arial"/>
              </a:rPr>
              <a:t> </a:t>
            </a:r>
          </a:p>
        </p:txBody>
      </p:sp>
      <p:pic>
        <p:nvPicPr>
          <p:cNvPr id="685" name="Obrázek 684"/>
          <p:cNvPicPr/>
          <p:nvPr/>
        </p:nvPicPr>
        <p:blipFill>
          <a:blip r:embed="rId8"/>
          <a:stretch/>
        </p:blipFill>
        <p:spPr>
          <a:xfrm>
            <a:off x="2487960" y="2111400"/>
            <a:ext cx="3920040" cy="1272600"/>
          </a:xfrm>
          <a:prstGeom prst="rect">
            <a:avLst/>
          </a:prstGeom>
          <a:ln>
            <a:noFill/>
          </a:ln>
        </p:spPr>
      </p:pic>
      <p:pic>
        <p:nvPicPr>
          <p:cNvPr id="686" name="Obrázek 685"/>
          <p:cNvPicPr/>
          <p:nvPr/>
        </p:nvPicPr>
        <p:blipFill>
          <a:blip r:embed="rId9"/>
          <a:stretch/>
        </p:blipFill>
        <p:spPr>
          <a:xfrm>
            <a:off x="2196000" y="1922760"/>
            <a:ext cx="4449240" cy="161856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8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680"/>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6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6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7"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Vrstvy</a:t>
            </a:r>
            <a:endParaRPr lang="en-GB" sz="3600" b="0" strike="noStrike" spc="-1">
              <a:solidFill>
                <a:srgbClr val="000000"/>
              </a:solidFill>
              <a:latin typeface="Arial"/>
            </a:endParaRPr>
          </a:p>
        </p:txBody>
      </p:sp>
      <p:sp>
        <p:nvSpPr>
          <p:cNvPr id="688" name="TextShape 2"/>
          <p:cNvSpPr txBox="1"/>
          <p:nvPr/>
        </p:nvSpPr>
        <p:spPr>
          <a:xfrm>
            <a:off x="792000" y="1053720"/>
            <a:ext cx="2592000" cy="602280"/>
          </a:xfrm>
          <a:prstGeom prst="rect">
            <a:avLst/>
          </a:prstGeom>
          <a:noFill/>
          <a:ln>
            <a:noFill/>
          </a:ln>
        </p:spPr>
        <p:txBody>
          <a:bodyPr lIns="90000" tIns="45000" rIns="90000" bIns="45000"/>
          <a:lstStyle/>
          <a:p>
            <a:r>
              <a:rPr lang="en-GB" sz="1800" b="0" strike="noStrike" spc="-1">
                <a:latin typeface="Arial"/>
              </a:rPr>
              <a:t>ochrana a tvrdý povlak (nože, pily, vrtáky)</a:t>
            </a:r>
          </a:p>
        </p:txBody>
      </p:sp>
      <p:pic>
        <p:nvPicPr>
          <p:cNvPr id="689" name="Obrázek 688"/>
          <p:cNvPicPr/>
          <p:nvPr/>
        </p:nvPicPr>
        <p:blipFill>
          <a:blip r:embed="rId3"/>
          <a:stretch/>
        </p:blipFill>
        <p:spPr>
          <a:xfrm>
            <a:off x="6912000" y="1665360"/>
            <a:ext cx="2160000" cy="1358640"/>
          </a:xfrm>
          <a:prstGeom prst="rect">
            <a:avLst/>
          </a:prstGeom>
          <a:ln>
            <a:noFill/>
          </a:ln>
        </p:spPr>
      </p:pic>
      <p:sp>
        <p:nvSpPr>
          <p:cNvPr id="690" name="TextShape 3"/>
          <p:cNvSpPr txBox="1"/>
          <p:nvPr/>
        </p:nvSpPr>
        <p:spPr>
          <a:xfrm>
            <a:off x="7416000" y="1152000"/>
            <a:ext cx="1800000" cy="346320"/>
          </a:xfrm>
          <a:prstGeom prst="rect">
            <a:avLst/>
          </a:prstGeom>
          <a:noFill/>
          <a:ln>
            <a:noFill/>
          </a:ln>
        </p:spPr>
        <p:txBody>
          <a:bodyPr lIns="90000" tIns="45000" rIns="90000" bIns="45000"/>
          <a:lstStyle/>
          <a:p>
            <a:r>
              <a:rPr lang="en-GB" sz="1800" b="0" strike="noStrike" spc="-1">
                <a:latin typeface="Arial"/>
              </a:rPr>
              <a:t>brusky, ostřiče</a:t>
            </a:r>
          </a:p>
        </p:txBody>
      </p:sp>
      <p:pic>
        <p:nvPicPr>
          <p:cNvPr id="691" name="Obrázek 690"/>
          <p:cNvPicPr/>
          <p:nvPr/>
        </p:nvPicPr>
        <p:blipFill>
          <a:blip r:embed="rId4"/>
          <a:stretch/>
        </p:blipFill>
        <p:spPr>
          <a:xfrm>
            <a:off x="4104000" y="1656000"/>
            <a:ext cx="2016000" cy="1509840"/>
          </a:xfrm>
          <a:prstGeom prst="rect">
            <a:avLst/>
          </a:prstGeom>
          <a:ln>
            <a:noFill/>
          </a:ln>
        </p:spPr>
      </p:pic>
      <p:pic>
        <p:nvPicPr>
          <p:cNvPr id="692" name="Obrázek 691"/>
          <p:cNvPicPr/>
          <p:nvPr/>
        </p:nvPicPr>
        <p:blipFill>
          <a:blip r:embed="rId5"/>
          <a:stretch/>
        </p:blipFill>
        <p:spPr>
          <a:xfrm>
            <a:off x="720000" y="1728000"/>
            <a:ext cx="1512000" cy="1512000"/>
          </a:xfrm>
          <a:prstGeom prst="rect">
            <a:avLst/>
          </a:prstGeom>
          <a:ln>
            <a:noFill/>
          </a:ln>
        </p:spPr>
      </p:pic>
      <p:pic>
        <p:nvPicPr>
          <p:cNvPr id="693" name="Obrázek 692"/>
          <p:cNvPicPr/>
          <p:nvPr/>
        </p:nvPicPr>
        <p:blipFill>
          <a:blip r:embed="rId6"/>
          <a:stretch/>
        </p:blipFill>
        <p:spPr>
          <a:xfrm>
            <a:off x="2160000" y="1845360"/>
            <a:ext cx="1955520" cy="1466640"/>
          </a:xfrm>
          <a:prstGeom prst="rect">
            <a:avLst/>
          </a:prstGeom>
          <a:ln>
            <a:noFill/>
          </a:ln>
        </p:spPr>
      </p:pic>
      <p:sp>
        <p:nvSpPr>
          <p:cNvPr id="694" name="TextShape 4"/>
          <p:cNvSpPr txBox="1"/>
          <p:nvPr/>
        </p:nvSpPr>
        <p:spPr>
          <a:xfrm>
            <a:off x="4500000" y="864000"/>
            <a:ext cx="3240000" cy="373680"/>
          </a:xfrm>
          <a:prstGeom prst="rect">
            <a:avLst/>
          </a:prstGeom>
          <a:noFill/>
          <a:ln>
            <a:noFill/>
          </a:ln>
        </p:spPr>
        <p:txBody>
          <a:bodyPr lIns="90000" tIns="45000" rIns="90000" bIns="45000"/>
          <a:lstStyle/>
          <a:p>
            <a:r>
              <a:rPr lang="en-GB" sz="2000" b="1" u="sng" strike="noStrike" spc="-1">
                <a:solidFill>
                  <a:srgbClr val="0066B3"/>
                </a:solidFill>
                <a:uFillTx/>
                <a:latin typeface="Arial"/>
              </a:rPr>
              <a:t>povlaky</a:t>
            </a:r>
            <a:endParaRPr lang="en-GB" sz="2000" b="0" strike="noStrike" spc="-1">
              <a:latin typeface="Arial"/>
            </a:endParaRPr>
          </a:p>
        </p:txBody>
      </p:sp>
      <p:grpSp>
        <p:nvGrpSpPr>
          <p:cNvPr id="695" name="Group 5"/>
          <p:cNvGrpSpPr/>
          <p:nvPr/>
        </p:nvGrpSpPr>
        <p:grpSpPr>
          <a:xfrm>
            <a:off x="263160" y="3672000"/>
            <a:ext cx="8556840" cy="3636000"/>
            <a:chOff x="263160" y="3672000"/>
            <a:chExt cx="8556840" cy="3636000"/>
          </a:xfrm>
        </p:grpSpPr>
        <p:sp>
          <p:nvSpPr>
            <p:cNvPr id="696" name="TextShape 6"/>
            <p:cNvSpPr txBox="1"/>
            <p:nvPr/>
          </p:nvSpPr>
          <p:spPr>
            <a:xfrm>
              <a:off x="3528000" y="3672000"/>
              <a:ext cx="3744000" cy="657000"/>
            </a:xfrm>
            <a:prstGeom prst="rect">
              <a:avLst/>
            </a:prstGeom>
            <a:noFill/>
            <a:ln>
              <a:noFill/>
            </a:ln>
          </p:spPr>
          <p:txBody>
            <a:bodyPr lIns="90000" tIns="45000" rIns="90000" bIns="45000"/>
            <a:lstStyle/>
            <a:p>
              <a:r>
                <a:rPr lang="en-GB" sz="2000" b="1" u="sng" strike="noStrike" spc="-1">
                  <a:solidFill>
                    <a:srgbClr val="0066B3"/>
                  </a:solidFill>
                  <a:uFillTx/>
                  <a:latin typeface="Arial"/>
                </a:rPr>
                <a:t>elektronické a optické prvky</a:t>
              </a:r>
              <a:endParaRPr lang="en-GB" sz="2000" b="0" strike="noStrike" spc="-1">
                <a:latin typeface="Arial"/>
              </a:endParaRPr>
            </a:p>
          </p:txBody>
        </p:sp>
        <p:pic>
          <p:nvPicPr>
            <p:cNvPr id="697" name="Obrázek 696"/>
            <p:cNvPicPr/>
            <p:nvPr/>
          </p:nvPicPr>
          <p:blipFill>
            <a:blip r:embed="rId7"/>
            <a:srcRect l="51351" t="49015" r="27184"/>
            <a:stretch/>
          </p:blipFill>
          <p:spPr>
            <a:xfrm>
              <a:off x="6876360" y="4212000"/>
              <a:ext cx="1943640" cy="2179800"/>
            </a:xfrm>
            <a:prstGeom prst="rect">
              <a:avLst/>
            </a:prstGeom>
            <a:ln>
              <a:noFill/>
            </a:ln>
          </p:spPr>
        </p:pic>
        <p:pic>
          <p:nvPicPr>
            <p:cNvPr id="698" name="Obrázek 697"/>
            <p:cNvPicPr/>
            <p:nvPr/>
          </p:nvPicPr>
          <p:blipFill>
            <a:blip r:embed="rId8"/>
            <a:stretch/>
          </p:blipFill>
          <p:spPr>
            <a:xfrm>
              <a:off x="263160" y="6156000"/>
              <a:ext cx="1860840" cy="997560"/>
            </a:xfrm>
            <a:prstGeom prst="rect">
              <a:avLst/>
            </a:prstGeom>
            <a:ln>
              <a:noFill/>
            </a:ln>
          </p:spPr>
        </p:pic>
        <p:pic>
          <p:nvPicPr>
            <p:cNvPr id="699" name="Obrázek 698"/>
            <p:cNvPicPr/>
            <p:nvPr/>
          </p:nvPicPr>
          <p:blipFill>
            <a:blip r:embed="rId9"/>
            <a:srcRect l="67155" t="11968"/>
            <a:stretch/>
          </p:blipFill>
          <p:spPr>
            <a:xfrm>
              <a:off x="2340000" y="6012000"/>
              <a:ext cx="1791000" cy="1296000"/>
            </a:xfrm>
            <a:prstGeom prst="rect">
              <a:avLst/>
            </a:prstGeom>
            <a:ln>
              <a:noFill/>
            </a:ln>
          </p:spPr>
        </p:pic>
        <p:sp>
          <p:nvSpPr>
            <p:cNvPr id="700" name="TextShape 7"/>
            <p:cNvSpPr txBox="1"/>
            <p:nvPr/>
          </p:nvSpPr>
          <p:spPr>
            <a:xfrm>
              <a:off x="1476000" y="3996000"/>
              <a:ext cx="1800000" cy="346320"/>
            </a:xfrm>
            <a:prstGeom prst="rect">
              <a:avLst/>
            </a:prstGeom>
            <a:noFill/>
            <a:ln>
              <a:noFill/>
            </a:ln>
          </p:spPr>
          <p:txBody>
            <a:bodyPr lIns="90000" tIns="45000" rIns="90000" bIns="45000"/>
            <a:lstStyle/>
            <a:p>
              <a:r>
                <a:rPr lang="en-GB" sz="1800" b="0" strike="noStrike" spc="-1">
                  <a:latin typeface="Arial"/>
                </a:rPr>
                <a:t>biosenzory</a:t>
              </a:r>
            </a:p>
          </p:txBody>
        </p:sp>
        <p:sp>
          <p:nvSpPr>
            <p:cNvPr id="701" name="TextShape 8"/>
            <p:cNvSpPr txBox="1"/>
            <p:nvPr/>
          </p:nvSpPr>
          <p:spPr>
            <a:xfrm>
              <a:off x="4860000" y="4505760"/>
              <a:ext cx="2304000" cy="858240"/>
            </a:xfrm>
            <a:prstGeom prst="rect">
              <a:avLst/>
            </a:prstGeom>
            <a:noFill/>
            <a:ln>
              <a:noFill/>
            </a:ln>
          </p:spPr>
          <p:txBody>
            <a:bodyPr lIns="90000" tIns="45000" rIns="90000" bIns="45000"/>
            <a:lstStyle/>
            <a:p>
              <a:r>
                <a:rPr lang="en-GB" sz="1800" b="0" strike="noStrike" spc="-1">
                  <a:latin typeface="Arial"/>
                </a:rPr>
                <a:t>senzor hmotnosti - QCM</a:t>
              </a:r>
            </a:p>
          </p:txBody>
        </p:sp>
        <p:sp>
          <p:nvSpPr>
            <p:cNvPr id="702" name="TextShape 9"/>
            <p:cNvSpPr txBox="1"/>
            <p:nvPr/>
          </p:nvSpPr>
          <p:spPr>
            <a:xfrm>
              <a:off x="4860000" y="6372000"/>
              <a:ext cx="3600000" cy="360000"/>
            </a:xfrm>
            <a:prstGeom prst="rect">
              <a:avLst/>
            </a:prstGeom>
            <a:noFill/>
            <a:ln>
              <a:noFill/>
            </a:ln>
          </p:spPr>
          <p:txBody>
            <a:bodyPr lIns="90000" tIns="45000" rIns="90000" bIns="45000"/>
            <a:lstStyle/>
            <a:p>
              <a:r>
                <a:rPr lang="en-GB" sz="1800" b="0" strike="noStrike" spc="-1">
                  <a:latin typeface="Arial"/>
                </a:rPr>
                <a:t>plynové senzory, solární panely</a:t>
              </a:r>
            </a:p>
          </p:txBody>
        </p:sp>
        <p:grpSp>
          <p:nvGrpSpPr>
            <p:cNvPr id="703" name="Group 10"/>
            <p:cNvGrpSpPr/>
            <p:nvPr/>
          </p:nvGrpSpPr>
          <p:grpSpPr>
            <a:xfrm>
              <a:off x="864000" y="4248000"/>
              <a:ext cx="2844000" cy="1548000"/>
              <a:chOff x="864000" y="4248000"/>
              <a:chExt cx="2844000" cy="1548000"/>
            </a:xfrm>
          </p:grpSpPr>
          <p:pic>
            <p:nvPicPr>
              <p:cNvPr id="704" name="Obrázek 703"/>
              <p:cNvPicPr/>
              <p:nvPr/>
            </p:nvPicPr>
            <p:blipFill>
              <a:blip r:embed="rId10"/>
              <a:srcRect b="42167"/>
              <a:stretch/>
            </p:blipFill>
            <p:spPr>
              <a:xfrm>
                <a:off x="972000" y="4316400"/>
                <a:ext cx="2736000" cy="1479600"/>
              </a:xfrm>
              <a:prstGeom prst="rect">
                <a:avLst/>
              </a:prstGeom>
              <a:ln>
                <a:noFill/>
              </a:ln>
            </p:spPr>
          </p:pic>
          <p:sp>
            <p:nvSpPr>
              <p:cNvPr id="705" name="CustomShape 11"/>
              <p:cNvSpPr/>
              <p:nvPr/>
            </p:nvSpPr>
            <p:spPr>
              <a:xfrm>
                <a:off x="864000" y="4248000"/>
                <a:ext cx="360000" cy="288000"/>
              </a:xfrm>
              <a:prstGeom prst="rect">
                <a:avLst/>
              </a:prstGeom>
              <a:solidFill>
                <a:srgbClr val="FFFFFF"/>
              </a:solidFill>
              <a:ln>
                <a:noFill/>
              </a:ln>
            </p:spPr>
            <p:style>
              <a:lnRef idx="0">
                <a:scrgbClr r="0" g="0" b="0"/>
              </a:lnRef>
              <a:fillRef idx="0">
                <a:scrgbClr r="0" g="0" b="0"/>
              </a:fillRef>
              <a:effectRef idx="0">
                <a:scrgbClr r="0" g="0" b="0"/>
              </a:effectRef>
              <a:fontRef idx="minor"/>
            </p:style>
          </p:sp>
        </p:gr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Diamantové nanočástice</a:t>
            </a:r>
            <a:endParaRPr lang="en-GB" sz="3600" b="0" strike="noStrike" spc="-1">
              <a:solidFill>
                <a:srgbClr val="000000"/>
              </a:solidFill>
              <a:latin typeface="Arial"/>
            </a:endParaRPr>
          </a:p>
        </p:txBody>
      </p:sp>
      <p:sp>
        <p:nvSpPr>
          <p:cNvPr id="707" name="TextShape 2"/>
          <p:cNvSpPr txBox="1"/>
          <p:nvPr/>
        </p:nvSpPr>
        <p:spPr>
          <a:xfrm>
            <a:off x="4896000" y="2893680"/>
            <a:ext cx="2160000" cy="346320"/>
          </a:xfrm>
          <a:prstGeom prst="rect">
            <a:avLst/>
          </a:prstGeom>
          <a:noFill/>
          <a:ln>
            <a:noFill/>
          </a:ln>
        </p:spPr>
        <p:txBody>
          <a:bodyPr lIns="90000" tIns="45000" rIns="90000" bIns="45000"/>
          <a:lstStyle/>
          <a:p>
            <a:r>
              <a:rPr lang="en-GB" sz="1800" b="0" strike="noStrike" spc="-1">
                <a:latin typeface="Arial"/>
              </a:rPr>
              <a:t>Země - </a:t>
            </a:r>
            <a:r>
              <a:rPr lang="en-GB" sz="1800" b="1" strike="noStrike" spc="-1">
                <a:solidFill>
                  <a:srgbClr val="0066B3"/>
                </a:solidFill>
                <a:latin typeface="Arial"/>
              </a:rPr>
              <a:t>meteority</a:t>
            </a:r>
            <a:endParaRPr lang="en-GB" sz="1800" b="0" strike="noStrike" spc="-1">
              <a:latin typeface="Arial"/>
            </a:endParaRPr>
          </a:p>
        </p:txBody>
      </p:sp>
      <p:pic>
        <p:nvPicPr>
          <p:cNvPr id="708" name="Obrázek 707"/>
          <p:cNvPicPr/>
          <p:nvPr/>
        </p:nvPicPr>
        <p:blipFill>
          <a:blip r:embed="rId3"/>
          <a:stretch/>
        </p:blipFill>
        <p:spPr>
          <a:xfrm>
            <a:off x="360000" y="900000"/>
            <a:ext cx="4298040" cy="3980520"/>
          </a:xfrm>
          <a:prstGeom prst="rect">
            <a:avLst/>
          </a:prstGeom>
          <a:ln>
            <a:noFill/>
          </a:ln>
        </p:spPr>
      </p:pic>
      <p:sp>
        <p:nvSpPr>
          <p:cNvPr id="709" name="TextShape 3"/>
          <p:cNvSpPr txBox="1"/>
          <p:nvPr/>
        </p:nvSpPr>
        <p:spPr>
          <a:xfrm>
            <a:off x="5256000" y="3533760"/>
            <a:ext cx="4248000" cy="354240"/>
          </a:xfrm>
          <a:prstGeom prst="rect">
            <a:avLst/>
          </a:prstGeom>
          <a:noFill/>
          <a:ln>
            <a:noFill/>
          </a:ln>
        </p:spPr>
        <p:txBody>
          <a:bodyPr lIns="90000" tIns="45000" rIns="90000" bIns="45000"/>
          <a:lstStyle/>
          <a:p>
            <a:r>
              <a:rPr lang="en-GB" sz="1800" b="1" strike="noStrike" spc="-1">
                <a:solidFill>
                  <a:srgbClr val="0066B3"/>
                </a:solidFill>
                <a:latin typeface="Arial"/>
              </a:rPr>
              <a:t>výroba</a:t>
            </a:r>
            <a:r>
              <a:rPr lang="en-GB" sz="1800" b="0" strike="noStrike" spc="-1">
                <a:latin typeface="Arial"/>
              </a:rPr>
              <a:t>: vysoký tlak a vysoká teplota</a:t>
            </a:r>
          </a:p>
        </p:txBody>
      </p:sp>
      <p:sp>
        <p:nvSpPr>
          <p:cNvPr id="710" name="TextShape 4"/>
          <p:cNvSpPr txBox="1"/>
          <p:nvPr/>
        </p:nvSpPr>
        <p:spPr>
          <a:xfrm>
            <a:off x="7992000" y="4536000"/>
            <a:ext cx="1584000" cy="354240"/>
          </a:xfrm>
          <a:prstGeom prst="rect">
            <a:avLst/>
          </a:prstGeom>
          <a:noFill/>
          <a:ln>
            <a:noFill/>
          </a:ln>
        </p:spPr>
        <p:txBody>
          <a:bodyPr lIns="90000" tIns="45000" rIns="90000" bIns="45000"/>
          <a:lstStyle/>
          <a:p>
            <a:r>
              <a:rPr lang="en-GB" sz="1800" b="0" strike="noStrike" spc="-1">
                <a:latin typeface="Arial"/>
              </a:rPr>
              <a:t>kontrolovaně</a:t>
            </a:r>
          </a:p>
        </p:txBody>
      </p:sp>
      <p:sp>
        <p:nvSpPr>
          <p:cNvPr id="711" name="Line 5"/>
          <p:cNvSpPr/>
          <p:nvPr/>
        </p:nvSpPr>
        <p:spPr>
          <a:xfrm>
            <a:off x="7992000" y="3888000"/>
            <a:ext cx="504000" cy="576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712" name="Line 6"/>
          <p:cNvSpPr/>
          <p:nvPr/>
        </p:nvSpPr>
        <p:spPr>
          <a:xfrm flipH="1">
            <a:off x="6336000" y="3888000"/>
            <a:ext cx="648000" cy="1512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713" name="TextShape 7"/>
          <p:cNvSpPr txBox="1"/>
          <p:nvPr/>
        </p:nvSpPr>
        <p:spPr>
          <a:xfrm>
            <a:off x="5184000" y="4464000"/>
            <a:ext cx="1584000" cy="354240"/>
          </a:xfrm>
          <a:prstGeom prst="rect">
            <a:avLst/>
          </a:prstGeom>
          <a:noFill/>
          <a:ln>
            <a:noFill/>
          </a:ln>
        </p:spPr>
        <p:txBody>
          <a:bodyPr lIns="90000" tIns="45000" rIns="90000" bIns="45000"/>
          <a:lstStyle/>
          <a:p>
            <a:r>
              <a:rPr lang="en-GB" sz="1800" b="0" strike="noStrike" spc="-1">
                <a:latin typeface="Arial"/>
              </a:rPr>
              <a:t>výbuchem</a:t>
            </a:r>
          </a:p>
        </p:txBody>
      </p:sp>
      <p:grpSp>
        <p:nvGrpSpPr>
          <p:cNvPr id="714" name="Group 8"/>
          <p:cNvGrpSpPr/>
          <p:nvPr/>
        </p:nvGrpSpPr>
        <p:grpSpPr>
          <a:xfrm>
            <a:off x="4320000" y="4968000"/>
            <a:ext cx="2016000" cy="2448000"/>
            <a:chOff x="4320000" y="4968000"/>
            <a:chExt cx="2016000" cy="2448000"/>
          </a:xfrm>
        </p:grpSpPr>
        <p:pic>
          <p:nvPicPr>
            <p:cNvPr id="715" name="Obrázek 714"/>
            <p:cNvPicPr/>
            <p:nvPr/>
          </p:nvPicPr>
          <p:blipFill>
            <a:blip r:embed="rId4"/>
            <a:srcRect l="33355" r="33784" b="17044"/>
            <a:stretch/>
          </p:blipFill>
          <p:spPr>
            <a:xfrm>
              <a:off x="4320000" y="4968000"/>
              <a:ext cx="2016000" cy="2335320"/>
            </a:xfrm>
            <a:prstGeom prst="rect">
              <a:avLst/>
            </a:prstGeom>
            <a:ln>
              <a:noFill/>
            </a:ln>
          </p:spPr>
        </p:pic>
        <p:sp>
          <p:nvSpPr>
            <p:cNvPr id="716" name="CustomShape 9"/>
            <p:cNvSpPr/>
            <p:nvPr/>
          </p:nvSpPr>
          <p:spPr>
            <a:xfrm>
              <a:off x="4320000" y="7128000"/>
              <a:ext cx="288000" cy="288000"/>
            </a:xfrm>
            <a:prstGeom prst="rect">
              <a:avLst/>
            </a:prstGeom>
            <a:solidFill>
              <a:srgbClr val="FFFFFF"/>
            </a:solidFill>
            <a:ln>
              <a:noFill/>
            </a:ln>
          </p:spPr>
          <p:style>
            <a:lnRef idx="0">
              <a:scrgbClr r="0" g="0" b="0"/>
            </a:lnRef>
            <a:fillRef idx="0">
              <a:scrgbClr r="0" g="0" b="0"/>
            </a:fillRef>
            <a:effectRef idx="0">
              <a:scrgbClr r="0" g="0" b="0"/>
            </a:effectRef>
            <a:fontRef idx="minor"/>
          </p:style>
        </p:sp>
      </p:grpSp>
      <p:sp>
        <p:nvSpPr>
          <p:cNvPr id="717" name="TextShape 10"/>
          <p:cNvSpPr txBox="1"/>
          <p:nvPr/>
        </p:nvSpPr>
        <p:spPr>
          <a:xfrm>
            <a:off x="4860000" y="1008000"/>
            <a:ext cx="4068000" cy="602280"/>
          </a:xfrm>
          <a:prstGeom prst="rect">
            <a:avLst/>
          </a:prstGeom>
          <a:noFill/>
          <a:ln>
            <a:noFill/>
          </a:ln>
        </p:spPr>
        <p:txBody>
          <a:bodyPr lIns="90000" tIns="45000" rIns="90000" bIns="45000"/>
          <a:lstStyle/>
          <a:p>
            <a:r>
              <a:rPr lang="en-GB" sz="1800" b="1" strike="noStrike" spc="-1">
                <a:solidFill>
                  <a:srgbClr val="0066B3"/>
                </a:solidFill>
                <a:latin typeface="Arial"/>
              </a:rPr>
              <a:t>nanometr [nm]</a:t>
            </a:r>
            <a:r>
              <a:rPr lang="en-GB" sz="1800" b="0" strike="noStrike" spc="-1">
                <a:latin typeface="Arial"/>
              </a:rPr>
              <a:t> = 1/1 000 000 mm</a:t>
            </a:r>
          </a:p>
        </p:txBody>
      </p:sp>
      <p:sp>
        <p:nvSpPr>
          <p:cNvPr id="718" name="TextShape 11"/>
          <p:cNvSpPr txBox="1"/>
          <p:nvPr/>
        </p:nvSpPr>
        <p:spPr>
          <a:xfrm>
            <a:off x="6640200" y="1381680"/>
            <a:ext cx="1207800" cy="346320"/>
          </a:xfrm>
          <a:prstGeom prst="rect">
            <a:avLst/>
          </a:prstGeom>
          <a:noFill/>
          <a:ln>
            <a:noFill/>
          </a:ln>
        </p:spPr>
        <p:txBody>
          <a:bodyPr lIns="90000" tIns="45000" rIns="90000" bIns="45000"/>
          <a:lstStyle/>
          <a:p>
            <a:r>
              <a:rPr lang="en-GB" sz="1800" b="0" strike="noStrike" spc="-1">
                <a:latin typeface="Arial"/>
              </a:rPr>
              <a:t>3-6 atomů</a:t>
            </a:r>
          </a:p>
        </p:txBody>
      </p:sp>
      <p:sp>
        <p:nvSpPr>
          <p:cNvPr id="719" name="TextShape 12"/>
          <p:cNvSpPr txBox="1"/>
          <p:nvPr/>
        </p:nvSpPr>
        <p:spPr>
          <a:xfrm>
            <a:off x="6336000" y="6264000"/>
            <a:ext cx="2304000" cy="858240"/>
          </a:xfrm>
          <a:prstGeom prst="rect">
            <a:avLst/>
          </a:prstGeom>
          <a:noFill/>
          <a:ln>
            <a:noFill/>
          </a:ln>
        </p:spPr>
        <p:txBody>
          <a:bodyPr lIns="90000" tIns="45000" rIns="90000" bIns="45000"/>
          <a:lstStyle/>
          <a:p>
            <a:r>
              <a:rPr lang="en-GB" sz="1800" b="0" strike="noStrike" spc="-1">
                <a:latin typeface="Arial"/>
              </a:rPr>
              <a:t>ultrananokrystalický detonační diamant:</a:t>
            </a:r>
          </a:p>
          <a:p>
            <a:r>
              <a:rPr lang="en-GB" sz="1800" b="0" strike="noStrike" spc="-1">
                <a:latin typeface="Arial"/>
              </a:rPr>
              <a:t> </a:t>
            </a:r>
            <a:r>
              <a:rPr lang="en-GB" sz="1800" b="0" strike="noStrike" spc="-1">
                <a:solidFill>
                  <a:srgbClr val="CE181E"/>
                </a:solidFill>
                <a:latin typeface="Arial"/>
              </a:rPr>
              <a:t>4 nm</a:t>
            </a:r>
            <a:endParaRPr lang="en-GB" sz="1800" b="0" strike="noStrike" spc="-1">
              <a:latin typeface="Arial"/>
            </a:endParaRPr>
          </a:p>
        </p:txBody>
      </p:sp>
      <p:sp>
        <p:nvSpPr>
          <p:cNvPr id="720" name="TextShape 13"/>
          <p:cNvSpPr txBox="1"/>
          <p:nvPr/>
        </p:nvSpPr>
        <p:spPr>
          <a:xfrm>
            <a:off x="4860000" y="1980360"/>
            <a:ext cx="4068000" cy="602280"/>
          </a:xfrm>
          <a:prstGeom prst="rect">
            <a:avLst/>
          </a:prstGeom>
          <a:noFill/>
          <a:ln>
            <a:noFill/>
          </a:ln>
        </p:spPr>
        <p:txBody>
          <a:bodyPr lIns="90000" tIns="45000" rIns="90000" bIns="45000"/>
          <a:lstStyle/>
          <a:p>
            <a:r>
              <a:rPr lang="en-GB" sz="1800" b="1" strike="noStrike" spc="-1">
                <a:solidFill>
                  <a:srgbClr val="0066B3"/>
                </a:solidFill>
                <a:latin typeface="Arial"/>
              </a:rPr>
              <a:t>nanočástice</a:t>
            </a:r>
            <a:r>
              <a:rPr lang="en-GB" sz="1800" b="0" strike="noStrike" spc="-1">
                <a:latin typeface="Arial"/>
              </a:rPr>
              <a:t> = 5-500 nm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1"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Diamantové nanočástice</a:t>
            </a:r>
            <a:endParaRPr lang="en-GB" sz="3600" b="0" strike="noStrike" spc="-1">
              <a:solidFill>
                <a:srgbClr val="000000"/>
              </a:solidFill>
              <a:latin typeface="Arial"/>
            </a:endParaRPr>
          </a:p>
        </p:txBody>
      </p:sp>
      <p:pic>
        <p:nvPicPr>
          <p:cNvPr id="722" name="Obrázek 721"/>
          <p:cNvPicPr/>
          <p:nvPr/>
        </p:nvPicPr>
        <p:blipFill>
          <a:blip r:embed="rId3"/>
          <a:stretch/>
        </p:blipFill>
        <p:spPr>
          <a:xfrm>
            <a:off x="432000" y="1080000"/>
            <a:ext cx="4051440" cy="2367000"/>
          </a:xfrm>
          <a:prstGeom prst="rect">
            <a:avLst/>
          </a:prstGeom>
          <a:ln>
            <a:noFill/>
          </a:ln>
        </p:spPr>
      </p:pic>
      <p:pic>
        <p:nvPicPr>
          <p:cNvPr id="723" name="Obrázek 722"/>
          <p:cNvPicPr/>
          <p:nvPr/>
        </p:nvPicPr>
        <p:blipFill>
          <a:blip r:embed="rId4"/>
          <a:stretch/>
        </p:blipFill>
        <p:spPr>
          <a:xfrm>
            <a:off x="4417200" y="1008000"/>
            <a:ext cx="2494800" cy="2378160"/>
          </a:xfrm>
          <a:prstGeom prst="rect">
            <a:avLst/>
          </a:prstGeom>
          <a:ln>
            <a:noFill/>
          </a:ln>
        </p:spPr>
      </p:pic>
      <p:pic>
        <p:nvPicPr>
          <p:cNvPr id="724" name="Obrázek 723"/>
          <p:cNvPicPr/>
          <p:nvPr/>
        </p:nvPicPr>
        <p:blipFill>
          <a:blip r:embed="rId5"/>
          <a:srcRect l="6795" t="32303" r="46782" b="37216"/>
          <a:stretch/>
        </p:blipFill>
        <p:spPr>
          <a:xfrm>
            <a:off x="7094880" y="1224000"/>
            <a:ext cx="2457360" cy="2016000"/>
          </a:xfrm>
          <a:prstGeom prst="rect">
            <a:avLst/>
          </a:prstGeom>
          <a:ln>
            <a:noFill/>
          </a:ln>
        </p:spPr>
      </p:pic>
      <p:grpSp>
        <p:nvGrpSpPr>
          <p:cNvPr id="725" name="Group 2"/>
          <p:cNvGrpSpPr/>
          <p:nvPr/>
        </p:nvGrpSpPr>
        <p:grpSpPr>
          <a:xfrm>
            <a:off x="647640" y="3672000"/>
            <a:ext cx="8568360" cy="3082320"/>
            <a:chOff x="647640" y="3672000"/>
            <a:chExt cx="8568360" cy="3082320"/>
          </a:xfrm>
        </p:grpSpPr>
        <p:sp>
          <p:nvSpPr>
            <p:cNvPr id="726" name="TextShape 3"/>
            <p:cNvSpPr txBox="1"/>
            <p:nvPr/>
          </p:nvSpPr>
          <p:spPr>
            <a:xfrm>
              <a:off x="4241880" y="3672000"/>
              <a:ext cx="1374120" cy="346320"/>
            </a:xfrm>
            <a:prstGeom prst="rect">
              <a:avLst/>
            </a:prstGeom>
            <a:noFill/>
            <a:ln>
              <a:noFill/>
            </a:ln>
          </p:spPr>
          <p:txBody>
            <a:bodyPr lIns="90000" tIns="45000" rIns="90000" bIns="45000"/>
            <a:lstStyle/>
            <a:p>
              <a:r>
                <a:rPr lang="en-GB" sz="1800" b="1" u="sng" strike="noStrike" spc="-1">
                  <a:solidFill>
                    <a:srgbClr val="0066B3"/>
                  </a:solidFill>
                  <a:uFillTx/>
                  <a:latin typeface="Arial"/>
                </a:rPr>
                <a:t>úpravy</a:t>
              </a:r>
              <a:endParaRPr lang="en-GB" sz="1800" b="0" strike="noStrike" spc="-1">
                <a:latin typeface="Arial"/>
              </a:endParaRPr>
            </a:p>
          </p:txBody>
        </p:sp>
        <p:sp>
          <p:nvSpPr>
            <p:cNvPr id="727" name="TextShape 4"/>
            <p:cNvSpPr txBox="1"/>
            <p:nvPr/>
          </p:nvSpPr>
          <p:spPr>
            <a:xfrm>
              <a:off x="647640" y="4405680"/>
              <a:ext cx="2890440" cy="858240"/>
            </a:xfrm>
            <a:prstGeom prst="rect">
              <a:avLst/>
            </a:prstGeom>
            <a:noFill/>
            <a:ln>
              <a:noFill/>
            </a:ln>
          </p:spPr>
          <p:txBody>
            <a:bodyPr lIns="90000" tIns="45000" rIns="90000" bIns="45000"/>
            <a:lstStyle/>
            <a:p>
              <a:r>
                <a:rPr lang="en-GB" sz="1800" b="0" strike="noStrike" spc="-1">
                  <a:solidFill>
                    <a:srgbClr val="000000"/>
                  </a:solidFill>
                  <a:latin typeface="Arial"/>
                </a:rPr>
                <a:t>zmenšování (+ odstranění </a:t>
              </a:r>
              <a:r>
                <a:t/>
              </a:r>
              <a:br/>
              <a:r>
                <a:rPr lang="en-GB" sz="1800" b="0" strike="noStrike" spc="-1">
                  <a:solidFill>
                    <a:srgbClr val="000000"/>
                  </a:solidFill>
                  <a:latin typeface="Arial"/>
                </a:rPr>
                <a:t>nediamantové slupky)</a:t>
              </a:r>
              <a:endParaRPr lang="en-GB" sz="1800" b="0" strike="noStrike" spc="-1">
                <a:latin typeface="Arial"/>
              </a:endParaRPr>
            </a:p>
            <a:p>
              <a:r>
                <a:rPr lang="en-GB" sz="1800" b="0" strike="noStrike" spc="-1">
                  <a:solidFill>
                    <a:srgbClr val="000000"/>
                  </a:solidFill>
                  <a:latin typeface="Arial"/>
                </a:rPr>
                <a:t>třídění velikostí</a:t>
              </a:r>
              <a:endParaRPr lang="en-GB" sz="1800" b="0" strike="noStrike" spc="-1">
                <a:latin typeface="Arial"/>
              </a:endParaRPr>
            </a:p>
          </p:txBody>
        </p:sp>
        <p:sp>
          <p:nvSpPr>
            <p:cNvPr id="728" name="TextShape 5"/>
            <p:cNvSpPr txBox="1"/>
            <p:nvPr/>
          </p:nvSpPr>
          <p:spPr>
            <a:xfrm>
              <a:off x="5409720" y="4405680"/>
              <a:ext cx="3806280" cy="346320"/>
            </a:xfrm>
            <a:prstGeom prst="rect">
              <a:avLst/>
            </a:prstGeom>
            <a:noFill/>
            <a:ln>
              <a:noFill/>
            </a:ln>
          </p:spPr>
          <p:txBody>
            <a:bodyPr lIns="90000" tIns="45000" rIns="90000" bIns="45000"/>
            <a:lstStyle/>
            <a:p>
              <a:r>
                <a:rPr lang="en-GB" sz="1800" b="0" strike="noStrike" spc="-1">
                  <a:latin typeface="Arial"/>
                </a:rPr>
                <a:t>změna chemického složení povrchu</a:t>
              </a:r>
            </a:p>
          </p:txBody>
        </p:sp>
        <p:sp>
          <p:nvSpPr>
            <p:cNvPr id="729" name="TextShape 6"/>
            <p:cNvSpPr txBox="1"/>
            <p:nvPr/>
          </p:nvSpPr>
          <p:spPr>
            <a:xfrm>
              <a:off x="6552000" y="4752000"/>
              <a:ext cx="1779480" cy="346320"/>
            </a:xfrm>
            <a:prstGeom prst="rect">
              <a:avLst/>
            </a:prstGeom>
            <a:noFill/>
            <a:ln>
              <a:noFill/>
            </a:ln>
          </p:spPr>
          <p:txBody>
            <a:bodyPr lIns="90000" tIns="45000" rIns="90000" bIns="45000"/>
            <a:lstStyle/>
            <a:p>
              <a:r>
                <a:rPr lang="en-GB" sz="1800" b="0" strike="noStrike" spc="-1">
                  <a:solidFill>
                    <a:srgbClr val="0066B3"/>
                  </a:solidFill>
                  <a:latin typeface="Arial"/>
                </a:rPr>
                <a:t>funkční povrchy</a:t>
              </a:r>
              <a:endParaRPr lang="en-GB" sz="1800" b="0" strike="noStrike" spc="-1">
                <a:latin typeface="Arial"/>
              </a:endParaRPr>
            </a:p>
          </p:txBody>
        </p:sp>
        <p:sp>
          <p:nvSpPr>
            <p:cNvPr id="730" name="TextShape 7"/>
            <p:cNvSpPr txBox="1"/>
            <p:nvPr/>
          </p:nvSpPr>
          <p:spPr>
            <a:xfrm>
              <a:off x="2896920" y="6408000"/>
              <a:ext cx="3727080" cy="346320"/>
            </a:xfrm>
            <a:prstGeom prst="rect">
              <a:avLst/>
            </a:prstGeom>
            <a:noFill/>
            <a:ln>
              <a:noFill/>
            </a:ln>
          </p:spPr>
          <p:txBody>
            <a:bodyPr lIns="90000" tIns="45000" rIns="90000" bIns="45000"/>
            <a:lstStyle/>
            <a:p>
              <a:r>
                <a:rPr lang="en-GB" sz="1800" b="0" strike="noStrike" spc="-1">
                  <a:latin typeface="Arial"/>
                </a:rPr>
                <a:t>dopování = cizí atomy dovnitř jádra</a:t>
              </a:r>
            </a:p>
          </p:txBody>
        </p:sp>
        <p:sp>
          <p:nvSpPr>
            <p:cNvPr id="731" name="Line 8"/>
            <p:cNvSpPr/>
            <p:nvPr/>
          </p:nvSpPr>
          <p:spPr>
            <a:xfrm flipH="1">
              <a:off x="3600000" y="4032000"/>
              <a:ext cx="575640" cy="432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732" name="Line 9"/>
            <p:cNvSpPr/>
            <p:nvPr/>
          </p:nvSpPr>
          <p:spPr>
            <a:xfrm>
              <a:off x="5184000" y="4018320"/>
              <a:ext cx="432000" cy="38736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733" name="Line 10"/>
            <p:cNvSpPr/>
            <p:nvPr/>
          </p:nvSpPr>
          <p:spPr>
            <a:xfrm>
              <a:off x="4752000" y="4176000"/>
              <a:ext cx="0" cy="2232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4" name="CustomShape 1"/>
          <p:cNvSpPr/>
          <p:nvPr/>
        </p:nvSpPr>
        <p:spPr>
          <a:xfrm>
            <a:off x="414720" y="1072080"/>
            <a:ext cx="1452960" cy="4431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735" name="TextShape 2"/>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Diamantový prášek</a:t>
            </a:r>
            <a:endParaRPr lang="en-GB" sz="3600" b="0" strike="noStrike" spc="-1">
              <a:solidFill>
                <a:srgbClr val="000000"/>
              </a:solidFill>
              <a:latin typeface="Arial"/>
            </a:endParaRPr>
          </a:p>
        </p:txBody>
      </p:sp>
      <p:sp>
        <p:nvSpPr>
          <p:cNvPr id="736" name="TextShape 3"/>
          <p:cNvSpPr txBox="1"/>
          <p:nvPr/>
        </p:nvSpPr>
        <p:spPr>
          <a:xfrm>
            <a:off x="467640" y="2748240"/>
            <a:ext cx="4716360" cy="346320"/>
          </a:xfrm>
          <a:prstGeom prst="rect">
            <a:avLst/>
          </a:prstGeom>
          <a:noFill/>
          <a:ln>
            <a:noFill/>
          </a:ln>
        </p:spPr>
        <p:txBody>
          <a:bodyPr lIns="90000" tIns="45000" rIns="90000" bIns="45000"/>
          <a:lstStyle/>
          <a:p>
            <a:r>
              <a:rPr lang="en-GB" sz="1800" b="0" strike="noStrike" spc="-1">
                <a:latin typeface="Arial"/>
              </a:rPr>
              <a:t>“rozpustnost” ve vodě:</a:t>
            </a:r>
          </a:p>
        </p:txBody>
      </p:sp>
      <p:sp>
        <p:nvSpPr>
          <p:cNvPr id="737" name="TextShape 4"/>
          <p:cNvSpPr txBox="1"/>
          <p:nvPr/>
        </p:nvSpPr>
        <p:spPr>
          <a:xfrm>
            <a:off x="2325960" y="1021680"/>
            <a:ext cx="1896840" cy="346320"/>
          </a:xfrm>
          <a:prstGeom prst="rect">
            <a:avLst/>
          </a:prstGeom>
          <a:noFill/>
          <a:ln>
            <a:noFill/>
          </a:ln>
        </p:spPr>
        <p:txBody>
          <a:bodyPr lIns="90000" tIns="45000" rIns="90000" bIns="45000"/>
          <a:lstStyle/>
          <a:p>
            <a:r>
              <a:rPr lang="en-GB" sz="1800" b="1" u="sng" strike="noStrike" spc="-1">
                <a:solidFill>
                  <a:srgbClr val="0066B3"/>
                </a:solidFill>
                <a:uFillTx/>
                <a:latin typeface="Arial"/>
              </a:rPr>
              <a:t>vodní suspenze</a:t>
            </a:r>
            <a:endParaRPr lang="en-GB" sz="1800" b="0" strike="noStrike" spc="-1">
              <a:latin typeface="Arial"/>
            </a:endParaRPr>
          </a:p>
        </p:txBody>
      </p:sp>
      <p:pic>
        <p:nvPicPr>
          <p:cNvPr id="738" name="Obrázek 737"/>
          <p:cNvPicPr/>
          <p:nvPr/>
        </p:nvPicPr>
        <p:blipFill>
          <a:blip r:embed="rId3"/>
          <a:stretch/>
        </p:blipFill>
        <p:spPr>
          <a:xfrm>
            <a:off x="576000" y="1008000"/>
            <a:ext cx="1512000" cy="1512000"/>
          </a:xfrm>
          <a:prstGeom prst="rect">
            <a:avLst/>
          </a:prstGeom>
          <a:ln>
            <a:noFill/>
          </a:ln>
        </p:spPr>
      </p:pic>
      <p:grpSp>
        <p:nvGrpSpPr>
          <p:cNvPr id="739" name="Group 5"/>
          <p:cNvGrpSpPr/>
          <p:nvPr/>
        </p:nvGrpSpPr>
        <p:grpSpPr>
          <a:xfrm>
            <a:off x="545040" y="5161680"/>
            <a:ext cx="9354240" cy="2077200"/>
            <a:chOff x="545040" y="5161680"/>
            <a:chExt cx="9354240" cy="2077200"/>
          </a:xfrm>
        </p:grpSpPr>
        <p:pic>
          <p:nvPicPr>
            <p:cNvPr id="740" name="Picture 16"/>
            <p:cNvPicPr/>
            <p:nvPr/>
          </p:nvPicPr>
          <p:blipFill>
            <a:blip r:embed="rId4"/>
            <a:stretch/>
          </p:blipFill>
          <p:spPr>
            <a:xfrm>
              <a:off x="8198640" y="5686560"/>
              <a:ext cx="1700640" cy="1546920"/>
            </a:xfrm>
            <a:prstGeom prst="rect">
              <a:avLst/>
            </a:prstGeom>
            <a:ln>
              <a:noFill/>
            </a:ln>
          </p:spPr>
        </p:pic>
        <p:pic>
          <p:nvPicPr>
            <p:cNvPr id="741" name="Picture 21"/>
            <p:cNvPicPr/>
            <p:nvPr/>
          </p:nvPicPr>
          <p:blipFill>
            <a:blip r:embed="rId5"/>
            <a:stretch/>
          </p:blipFill>
          <p:spPr>
            <a:xfrm>
              <a:off x="4539240" y="6192000"/>
              <a:ext cx="1359720" cy="1032480"/>
            </a:xfrm>
            <a:prstGeom prst="rect">
              <a:avLst/>
            </a:prstGeom>
            <a:ln>
              <a:noFill/>
            </a:ln>
          </p:spPr>
        </p:pic>
        <p:pic>
          <p:nvPicPr>
            <p:cNvPr id="742" name="Picture 23"/>
            <p:cNvPicPr/>
            <p:nvPr/>
          </p:nvPicPr>
          <p:blipFill>
            <a:blip r:embed="rId6"/>
            <a:stretch/>
          </p:blipFill>
          <p:spPr>
            <a:xfrm>
              <a:off x="6339600" y="6215760"/>
              <a:ext cx="1349640" cy="1023120"/>
            </a:xfrm>
            <a:prstGeom prst="rect">
              <a:avLst/>
            </a:prstGeom>
            <a:ln>
              <a:noFill/>
            </a:ln>
          </p:spPr>
        </p:pic>
        <p:pic>
          <p:nvPicPr>
            <p:cNvPr id="743" name="Obrázek 742"/>
            <p:cNvPicPr/>
            <p:nvPr/>
          </p:nvPicPr>
          <p:blipFill>
            <a:blip r:embed="rId7"/>
            <a:stretch/>
          </p:blipFill>
          <p:spPr>
            <a:xfrm>
              <a:off x="2520000" y="5832000"/>
              <a:ext cx="1499760" cy="1368000"/>
            </a:xfrm>
            <a:prstGeom prst="rect">
              <a:avLst/>
            </a:prstGeom>
            <a:ln>
              <a:noFill/>
            </a:ln>
          </p:spPr>
        </p:pic>
        <p:grpSp>
          <p:nvGrpSpPr>
            <p:cNvPr id="744" name="Group 6"/>
            <p:cNvGrpSpPr/>
            <p:nvPr/>
          </p:nvGrpSpPr>
          <p:grpSpPr>
            <a:xfrm>
              <a:off x="545040" y="5161680"/>
              <a:ext cx="1146960" cy="2002320"/>
              <a:chOff x="545040" y="5161680"/>
              <a:chExt cx="1146960" cy="2002320"/>
            </a:xfrm>
          </p:grpSpPr>
          <p:pic>
            <p:nvPicPr>
              <p:cNvPr id="745" name="Obrázek 744"/>
              <p:cNvPicPr/>
              <p:nvPr/>
            </p:nvPicPr>
            <p:blipFill>
              <a:blip r:embed="rId8"/>
              <a:stretch/>
            </p:blipFill>
            <p:spPr>
              <a:xfrm>
                <a:off x="545040" y="5562000"/>
                <a:ext cx="1146960" cy="1602000"/>
              </a:xfrm>
              <a:prstGeom prst="rect">
                <a:avLst/>
              </a:prstGeom>
              <a:ln>
                <a:noFill/>
              </a:ln>
            </p:spPr>
          </p:pic>
          <p:sp>
            <p:nvSpPr>
              <p:cNvPr id="746" name="TextShape 7"/>
              <p:cNvSpPr txBox="1"/>
              <p:nvPr/>
            </p:nvSpPr>
            <p:spPr>
              <a:xfrm>
                <a:off x="659160" y="5161680"/>
                <a:ext cx="852840" cy="346320"/>
              </a:xfrm>
              <a:prstGeom prst="rect">
                <a:avLst/>
              </a:prstGeom>
              <a:noFill/>
              <a:ln>
                <a:noFill/>
              </a:ln>
            </p:spPr>
            <p:txBody>
              <a:bodyPr lIns="90000" tIns="45000" rIns="90000" bIns="45000"/>
              <a:lstStyle/>
              <a:p>
                <a:r>
                  <a:rPr lang="en-GB" sz="1800" b="0" strike="noStrike" spc="-1">
                    <a:latin typeface="Arial"/>
                  </a:rPr>
                  <a:t>leštění</a:t>
                </a:r>
              </a:p>
            </p:txBody>
          </p:sp>
        </p:grpSp>
        <p:sp>
          <p:nvSpPr>
            <p:cNvPr id="747" name="TextShape 8"/>
            <p:cNvSpPr txBox="1"/>
            <p:nvPr/>
          </p:nvSpPr>
          <p:spPr>
            <a:xfrm>
              <a:off x="5550840" y="5228640"/>
              <a:ext cx="929160" cy="346320"/>
            </a:xfrm>
            <a:prstGeom prst="rect">
              <a:avLst/>
            </a:prstGeom>
            <a:noFill/>
            <a:ln>
              <a:noFill/>
            </a:ln>
          </p:spPr>
          <p:txBody>
            <a:bodyPr lIns="90000" tIns="45000" rIns="90000" bIns="45000"/>
            <a:lstStyle/>
            <a:p>
              <a:r>
                <a:rPr lang="en-GB" sz="1800" b="0" strike="noStrike" spc="-1">
                  <a:latin typeface="Arial"/>
                </a:rPr>
                <a:t>přísady</a:t>
              </a:r>
            </a:p>
          </p:txBody>
        </p:sp>
        <p:sp>
          <p:nvSpPr>
            <p:cNvPr id="748" name="Line 9"/>
            <p:cNvSpPr/>
            <p:nvPr/>
          </p:nvSpPr>
          <p:spPr>
            <a:xfrm flipH="1">
              <a:off x="4104000" y="5472000"/>
              <a:ext cx="1296000" cy="216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749" name="Line 10"/>
            <p:cNvSpPr/>
            <p:nvPr/>
          </p:nvSpPr>
          <p:spPr>
            <a:xfrm flipH="1">
              <a:off x="5328000" y="5574960"/>
              <a:ext cx="360000" cy="40104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750" name="Line 11"/>
            <p:cNvSpPr/>
            <p:nvPr/>
          </p:nvSpPr>
          <p:spPr>
            <a:xfrm>
              <a:off x="6408000" y="5574960"/>
              <a:ext cx="504000" cy="47304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751" name="Line 12"/>
            <p:cNvSpPr/>
            <p:nvPr/>
          </p:nvSpPr>
          <p:spPr>
            <a:xfrm>
              <a:off x="6840000" y="5472000"/>
              <a:ext cx="1224000" cy="576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grpSp>
      <p:pic>
        <p:nvPicPr>
          <p:cNvPr id="752" name="Obrázek 751"/>
          <p:cNvPicPr/>
          <p:nvPr/>
        </p:nvPicPr>
        <p:blipFill>
          <a:blip r:embed="rId9"/>
          <a:stretch/>
        </p:blipFill>
        <p:spPr>
          <a:xfrm>
            <a:off x="7272000" y="3348000"/>
            <a:ext cx="2448000" cy="1836000"/>
          </a:xfrm>
          <a:prstGeom prst="rect">
            <a:avLst/>
          </a:prstGeom>
          <a:ln>
            <a:noFill/>
          </a:ln>
        </p:spPr>
      </p:pic>
      <p:pic>
        <p:nvPicPr>
          <p:cNvPr id="753" name="Obrázek 752"/>
          <p:cNvPicPr/>
          <p:nvPr/>
        </p:nvPicPr>
        <p:blipFill>
          <a:blip r:embed="rId10"/>
          <a:stretch/>
        </p:blipFill>
        <p:spPr>
          <a:xfrm>
            <a:off x="4392000" y="3235320"/>
            <a:ext cx="1800000" cy="1876680"/>
          </a:xfrm>
          <a:prstGeom prst="rect">
            <a:avLst/>
          </a:prstGeom>
          <a:ln>
            <a:noFill/>
          </a:ln>
        </p:spPr>
      </p:pic>
      <p:pic>
        <p:nvPicPr>
          <p:cNvPr id="754" name="Obrázek 753"/>
          <p:cNvPicPr/>
          <p:nvPr/>
        </p:nvPicPr>
        <p:blipFill>
          <a:blip r:embed="rId11"/>
          <a:srcRect l="32641" r="33784"/>
          <a:stretch/>
        </p:blipFill>
        <p:spPr>
          <a:xfrm>
            <a:off x="1656000" y="3272760"/>
            <a:ext cx="1224000" cy="2055240"/>
          </a:xfrm>
          <a:prstGeom prst="rect">
            <a:avLst/>
          </a:prstGeom>
          <a:ln>
            <a:noFill/>
          </a:ln>
        </p:spPr>
      </p:pic>
      <p:grpSp>
        <p:nvGrpSpPr>
          <p:cNvPr id="755" name="Group 13"/>
          <p:cNvGrpSpPr/>
          <p:nvPr/>
        </p:nvGrpSpPr>
        <p:grpSpPr>
          <a:xfrm>
            <a:off x="4853880" y="951480"/>
            <a:ext cx="2127960" cy="1928520"/>
            <a:chOff x="4853880" y="951480"/>
            <a:chExt cx="2127960" cy="1928520"/>
          </a:xfrm>
        </p:grpSpPr>
        <p:pic>
          <p:nvPicPr>
            <p:cNvPr id="756" name="Obrázek 755"/>
            <p:cNvPicPr/>
            <p:nvPr/>
          </p:nvPicPr>
          <p:blipFill>
            <a:blip r:embed="rId12"/>
            <a:stretch/>
          </p:blipFill>
          <p:spPr>
            <a:xfrm>
              <a:off x="4853880" y="951480"/>
              <a:ext cx="2127960" cy="1928520"/>
            </a:xfrm>
            <a:prstGeom prst="rect">
              <a:avLst/>
            </a:prstGeom>
            <a:ln>
              <a:noFill/>
            </a:ln>
          </p:spPr>
        </p:pic>
        <p:sp>
          <p:nvSpPr>
            <p:cNvPr id="757" name="Ellipse 14"/>
            <p:cNvSpPr/>
            <p:nvPr/>
          </p:nvSpPr>
          <p:spPr>
            <a:xfrm>
              <a:off x="5002560" y="2579400"/>
              <a:ext cx="288000" cy="288000"/>
            </a:xfrm>
            <a:prstGeom prst="ellipse">
              <a:avLst/>
            </a:prstGeom>
            <a:solidFill>
              <a:srgbClr val="BCE4E5"/>
            </a:solidFill>
            <a:ln>
              <a:noFill/>
            </a:ln>
          </p:spPr>
        </p:sp>
        <p:sp>
          <p:nvSpPr>
            <p:cNvPr id="758" name="Ellipse 15"/>
            <p:cNvSpPr/>
            <p:nvPr/>
          </p:nvSpPr>
          <p:spPr>
            <a:xfrm>
              <a:off x="6334560" y="2579400"/>
              <a:ext cx="288000" cy="288000"/>
            </a:xfrm>
            <a:prstGeom prst="ellipse">
              <a:avLst/>
            </a:prstGeom>
            <a:solidFill>
              <a:srgbClr val="BCE4E5"/>
            </a:solidFill>
            <a:ln>
              <a:noFill/>
            </a:ln>
          </p:spPr>
        </p:sp>
        <p:sp>
          <p:nvSpPr>
            <p:cNvPr id="759" name="CustomShape 16"/>
            <p:cNvSpPr/>
            <p:nvPr/>
          </p:nvSpPr>
          <p:spPr>
            <a:xfrm>
              <a:off x="5002560" y="1332000"/>
              <a:ext cx="1622520" cy="1368000"/>
            </a:xfrm>
            <a:prstGeom prst="rect">
              <a:avLst/>
            </a:prstGeom>
            <a:solidFill>
              <a:srgbClr val="BCE4E5"/>
            </a:solidFill>
            <a:ln>
              <a:noFill/>
            </a:ln>
          </p:spPr>
          <p:style>
            <a:lnRef idx="0">
              <a:scrgbClr r="0" g="0" b="0"/>
            </a:lnRef>
            <a:fillRef idx="0">
              <a:scrgbClr r="0" g="0" b="0"/>
            </a:fillRef>
            <a:effectRef idx="0">
              <a:scrgbClr r="0" g="0" b="0"/>
            </a:effectRef>
            <a:fontRef idx="minor"/>
          </p:style>
        </p:sp>
        <p:sp>
          <p:nvSpPr>
            <p:cNvPr id="760" name="CustomShape 17"/>
            <p:cNvSpPr/>
            <p:nvPr/>
          </p:nvSpPr>
          <p:spPr>
            <a:xfrm>
              <a:off x="5141520" y="2653200"/>
              <a:ext cx="1368000" cy="216000"/>
            </a:xfrm>
            <a:prstGeom prst="rect">
              <a:avLst/>
            </a:prstGeom>
            <a:solidFill>
              <a:srgbClr val="BCE4E5"/>
            </a:solidFill>
            <a:ln>
              <a:noFill/>
            </a:ln>
          </p:spPr>
          <p:style>
            <a:lnRef idx="0">
              <a:scrgbClr r="0" g="0" b="0"/>
            </a:lnRef>
            <a:fillRef idx="0">
              <a:scrgbClr r="0" g="0" b="0"/>
            </a:fillRef>
            <a:effectRef idx="0">
              <a:scrgbClr r="0" g="0" b="0"/>
            </a:effectRef>
            <a:fontRef idx="minor"/>
          </p:style>
        </p:sp>
      </p:grpSp>
      <p:grpSp>
        <p:nvGrpSpPr>
          <p:cNvPr id="761" name="Group 18"/>
          <p:cNvGrpSpPr/>
          <p:nvPr/>
        </p:nvGrpSpPr>
        <p:grpSpPr>
          <a:xfrm>
            <a:off x="5900040" y="2232000"/>
            <a:ext cx="144000" cy="180000"/>
            <a:chOff x="5900040" y="2232000"/>
            <a:chExt cx="144000" cy="180000"/>
          </a:xfrm>
        </p:grpSpPr>
        <p:sp>
          <p:nvSpPr>
            <p:cNvPr id="762" name="CustomShape 19"/>
            <p:cNvSpPr/>
            <p:nvPr/>
          </p:nvSpPr>
          <p:spPr>
            <a:xfrm>
              <a:off x="5972040" y="2232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63" name="CustomShape 20"/>
            <p:cNvSpPr/>
            <p:nvPr/>
          </p:nvSpPr>
          <p:spPr>
            <a:xfrm>
              <a:off x="5900040" y="2268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64" name="CustomShape 21"/>
            <p:cNvSpPr/>
            <p:nvPr/>
          </p:nvSpPr>
          <p:spPr>
            <a:xfrm>
              <a:off x="5900040" y="2340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65" name="CustomShape 22"/>
            <p:cNvSpPr/>
            <p:nvPr/>
          </p:nvSpPr>
          <p:spPr>
            <a:xfrm>
              <a:off x="5969160" y="23112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grpSp>
      <p:grpSp>
        <p:nvGrpSpPr>
          <p:cNvPr id="766" name="Group 23"/>
          <p:cNvGrpSpPr/>
          <p:nvPr/>
        </p:nvGrpSpPr>
        <p:grpSpPr>
          <a:xfrm>
            <a:off x="5324040" y="1512000"/>
            <a:ext cx="144000" cy="152640"/>
            <a:chOff x="5324040" y="1512000"/>
            <a:chExt cx="144000" cy="152640"/>
          </a:xfrm>
        </p:grpSpPr>
        <p:sp>
          <p:nvSpPr>
            <p:cNvPr id="767" name="CustomShape 24"/>
            <p:cNvSpPr/>
            <p:nvPr/>
          </p:nvSpPr>
          <p:spPr>
            <a:xfrm>
              <a:off x="5396040" y="152352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68" name="CustomShape 25"/>
            <p:cNvSpPr/>
            <p:nvPr/>
          </p:nvSpPr>
          <p:spPr>
            <a:xfrm>
              <a:off x="5324040" y="1584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69" name="CustomShape 26"/>
            <p:cNvSpPr/>
            <p:nvPr/>
          </p:nvSpPr>
          <p:spPr>
            <a:xfrm>
              <a:off x="5324040" y="1512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70" name="CustomShape 27"/>
            <p:cNvSpPr/>
            <p:nvPr/>
          </p:nvSpPr>
          <p:spPr>
            <a:xfrm>
              <a:off x="5396040" y="159264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grpSp>
      <p:grpSp>
        <p:nvGrpSpPr>
          <p:cNvPr id="771" name="Group 28"/>
          <p:cNvGrpSpPr/>
          <p:nvPr/>
        </p:nvGrpSpPr>
        <p:grpSpPr>
          <a:xfrm>
            <a:off x="5288040" y="2520000"/>
            <a:ext cx="144000" cy="144000"/>
            <a:chOff x="5288040" y="2520000"/>
            <a:chExt cx="144000" cy="144000"/>
          </a:xfrm>
        </p:grpSpPr>
        <p:sp>
          <p:nvSpPr>
            <p:cNvPr id="772" name="CustomShape 29"/>
            <p:cNvSpPr/>
            <p:nvPr/>
          </p:nvSpPr>
          <p:spPr>
            <a:xfrm>
              <a:off x="5288040" y="2520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73" name="CustomShape 30"/>
            <p:cNvSpPr/>
            <p:nvPr/>
          </p:nvSpPr>
          <p:spPr>
            <a:xfrm>
              <a:off x="5324040" y="2592000"/>
              <a:ext cx="71640" cy="72000"/>
            </a:xfrm>
            <a:custGeom>
              <a:avLst/>
              <a:gdLst/>
              <a:ahLst/>
              <a:cxnLst/>
              <a:rect l="0" t="0" r="r" b="b"/>
              <a:pathLst>
                <a:path w="201" h="201">
                  <a:moveTo>
                    <a:pt x="58" y="0"/>
                  </a:moveTo>
                  <a:lnTo>
                    <a:pt x="141" y="0"/>
                  </a:lnTo>
                  <a:lnTo>
                    <a:pt x="200" y="58"/>
                  </a:lnTo>
                  <a:lnTo>
                    <a:pt x="200" y="142"/>
                  </a:lnTo>
                  <a:lnTo>
                    <a:pt x="141"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74" name="CustomShape 31"/>
            <p:cNvSpPr/>
            <p:nvPr/>
          </p:nvSpPr>
          <p:spPr>
            <a:xfrm>
              <a:off x="5360040" y="2520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grpSp>
      <p:grpSp>
        <p:nvGrpSpPr>
          <p:cNvPr id="775" name="Group 32"/>
          <p:cNvGrpSpPr/>
          <p:nvPr/>
        </p:nvGrpSpPr>
        <p:grpSpPr>
          <a:xfrm>
            <a:off x="5756040" y="2556000"/>
            <a:ext cx="144000" cy="144000"/>
            <a:chOff x="5756040" y="2556000"/>
            <a:chExt cx="144000" cy="144000"/>
          </a:xfrm>
        </p:grpSpPr>
        <p:sp>
          <p:nvSpPr>
            <p:cNvPr id="776" name="CustomShape 33"/>
            <p:cNvSpPr/>
            <p:nvPr/>
          </p:nvSpPr>
          <p:spPr>
            <a:xfrm>
              <a:off x="5828040" y="2628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77" name="CustomShape 34"/>
            <p:cNvSpPr/>
            <p:nvPr/>
          </p:nvSpPr>
          <p:spPr>
            <a:xfrm>
              <a:off x="5792040" y="2556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78" name="CustomShape 35"/>
            <p:cNvSpPr/>
            <p:nvPr/>
          </p:nvSpPr>
          <p:spPr>
            <a:xfrm>
              <a:off x="5756040" y="2628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grpSp>
      <p:grpSp>
        <p:nvGrpSpPr>
          <p:cNvPr id="779" name="Group 36"/>
          <p:cNvGrpSpPr/>
          <p:nvPr/>
        </p:nvGrpSpPr>
        <p:grpSpPr>
          <a:xfrm>
            <a:off x="6260040" y="2052000"/>
            <a:ext cx="165600" cy="180000"/>
            <a:chOff x="6260040" y="2052000"/>
            <a:chExt cx="165600" cy="180000"/>
          </a:xfrm>
        </p:grpSpPr>
        <p:sp>
          <p:nvSpPr>
            <p:cNvPr id="780" name="CustomShape 37"/>
            <p:cNvSpPr/>
            <p:nvPr/>
          </p:nvSpPr>
          <p:spPr>
            <a:xfrm>
              <a:off x="6260040" y="2088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81" name="CustomShape 38"/>
            <p:cNvSpPr/>
            <p:nvPr/>
          </p:nvSpPr>
          <p:spPr>
            <a:xfrm>
              <a:off x="6277320" y="2160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82" name="CustomShape 39"/>
            <p:cNvSpPr/>
            <p:nvPr/>
          </p:nvSpPr>
          <p:spPr>
            <a:xfrm>
              <a:off x="6353640" y="213984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83" name="CustomShape 40"/>
            <p:cNvSpPr/>
            <p:nvPr/>
          </p:nvSpPr>
          <p:spPr>
            <a:xfrm>
              <a:off x="6332040" y="2052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grpSp>
      <p:grpSp>
        <p:nvGrpSpPr>
          <p:cNvPr id="784" name="Group 41"/>
          <p:cNvGrpSpPr/>
          <p:nvPr/>
        </p:nvGrpSpPr>
        <p:grpSpPr>
          <a:xfrm>
            <a:off x="5216040" y="2160000"/>
            <a:ext cx="144360" cy="144360"/>
            <a:chOff x="5216040" y="2160000"/>
            <a:chExt cx="144360" cy="144360"/>
          </a:xfrm>
        </p:grpSpPr>
        <p:sp>
          <p:nvSpPr>
            <p:cNvPr id="785" name="CustomShape 42"/>
            <p:cNvSpPr/>
            <p:nvPr/>
          </p:nvSpPr>
          <p:spPr>
            <a:xfrm>
              <a:off x="5252040" y="2160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86" name="CustomShape 43"/>
            <p:cNvSpPr/>
            <p:nvPr/>
          </p:nvSpPr>
          <p:spPr>
            <a:xfrm>
              <a:off x="5288400" y="223236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87" name="CustomShape 44"/>
            <p:cNvSpPr/>
            <p:nvPr/>
          </p:nvSpPr>
          <p:spPr>
            <a:xfrm>
              <a:off x="5216040" y="2232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grpSp>
      <p:grpSp>
        <p:nvGrpSpPr>
          <p:cNvPr id="788" name="Group 45"/>
          <p:cNvGrpSpPr/>
          <p:nvPr/>
        </p:nvGrpSpPr>
        <p:grpSpPr>
          <a:xfrm>
            <a:off x="5551560" y="1944000"/>
            <a:ext cx="211680" cy="216000"/>
            <a:chOff x="5551560" y="1944000"/>
            <a:chExt cx="211680" cy="216000"/>
          </a:xfrm>
        </p:grpSpPr>
        <p:sp>
          <p:nvSpPr>
            <p:cNvPr id="789" name="CustomShape 46"/>
            <p:cNvSpPr/>
            <p:nvPr/>
          </p:nvSpPr>
          <p:spPr>
            <a:xfrm>
              <a:off x="5576040" y="1944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90" name="CustomShape 47"/>
            <p:cNvSpPr/>
            <p:nvPr/>
          </p:nvSpPr>
          <p:spPr>
            <a:xfrm>
              <a:off x="5551560" y="202464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91" name="CustomShape 48"/>
            <p:cNvSpPr/>
            <p:nvPr/>
          </p:nvSpPr>
          <p:spPr>
            <a:xfrm>
              <a:off x="5691240" y="2052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92" name="CustomShape 49"/>
            <p:cNvSpPr/>
            <p:nvPr/>
          </p:nvSpPr>
          <p:spPr>
            <a:xfrm>
              <a:off x="5612040" y="2088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93" name="CustomShape 50"/>
            <p:cNvSpPr/>
            <p:nvPr/>
          </p:nvSpPr>
          <p:spPr>
            <a:xfrm>
              <a:off x="5642280" y="198576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grpSp>
      <p:grpSp>
        <p:nvGrpSpPr>
          <p:cNvPr id="794" name="Group 51"/>
          <p:cNvGrpSpPr/>
          <p:nvPr/>
        </p:nvGrpSpPr>
        <p:grpSpPr>
          <a:xfrm>
            <a:off x="5756040" y="1512000"/>
            <a:ext cx="190080" cy="216000"/>
            <a:chOff x="5756040" y="1512000"/>
            <a:chExt cx="190080" cy="216000"/>
          </a:xfrm>
        </p:grpSpPr>
        <p:sp>
          <p:nvSpPr>
            <p:cNvPr id="795" name="CustomShape 52"/>
            <p:cNvSpPr/>
            <p:nvPr/>
          </p:nvSpPr>
          <p:spPr>
            <a:xfrm>
              <a:off x="5756040" y="1584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96" name="CustomShape 53"/>
            <p:cNvSpPr/>
            <p:nvPr/>
          </p:nvSpPr>
          <p:spPr>
            <a:xfrm>
              <a:off x="5828040" y="1656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97" name="CustomShape 54"/>
            <p:cNvSpPr/>
            <p:nvPr/>
          </p:nvSpPr>
          <p:spPr>
            <a:xfrm>
              <a:off x="5828040" y="1512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798" name="CustomShape 55"/>
            <p:cNvSpPr/>
            <p:nvPr/>
          </p:nvSpPr>
          <p:spPr>
            <a:xfrm>
              <a:off x="5874120" y="1584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grpSp>
      <p:grpSp>
        <p:nvGrpSpPr>
          <p:cNvPr id="799" name="Group 56"/>
          <p:cNvGrpSpPr/>
          <p:nvPr/>
        </p:nvGrpSpPr>
        <p:grpSpPr>
          <a:xfrm>
            <a:off x="6248520" y="1569600"/>
            <a:ext cx="156960" cy="194400"/>
            <a:chOff x="6248520" y="1569600"/>
            <a:chExt cx="156960" cy="194400"/>
          </a:xfrm>
        </p:grpSpPr>
        <p:sp>
          <p:nvSpPr>
            <p:cNvPr id="800" name="CustomShape 57"/>
            <p:cNvSpPr/>
            <p:nvPr/>
          </p:nvSpPr>
          <p:spPr>
            <a:xfrm>
              <a:off x="6248520" y="15696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01" name="CustomShape 58"/>
            <p:cNvSpPr/>
            <p:nvPr/>
          </p:nvSpPr>
          <p:spPr>
            <a:xfrm>
              <a:off x="6260040" y="1656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02" name="CustomShape 59"/>
            <p:cNvSpPr/>
            <p:nvPr/>
          </p:nvSpPr>
          <p:spPr>
            <a:xfrm>
              <a:off x="6332040" y="169200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03" name="CustomShape 60"/>
            <p:cNvSpPr/>
            <p:nvPr/>
          </p:nvSpPr>
          <p:spPr>
            <a:xfrm>
              <a:off x="6333480" y="160416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grpSp>
      <p:grpSp>
        <p:nvGrpSpPr>
          <p:cNvPr id="804" name="Group 61"/>
          <p:cNvGrpSpPr/>
          <p:nvPr/>
        </p:nvGrpSpPr>
        <p:grpSpPr>
          <a:xfrm>
            <a:off x="4856040" y="948960"/>
            <a:ext cx="2127960" cy="1928520"/>
            <a:chOff x="4856040" y="948960"/>
            <a:chExt cx="2127960" cy="1928520"/>
          </a:xfrm>
        </p:grpSpPr>
        <p:grpSp>
          <p:nvGrpSpPr>
            <p:cNvPr id="805" name="Group 62"/>
            <p:cNvGrpSpPr/>
            <p:nvPr/>
          </p:nvGrpSpPr>
          <p:grpSpPr>
            <a:xfrm>
              <a:off x="4856040" y="948960"/>
              <a:ext cx="2127960" cy="1928520"/>
              <a:chOff x="4856040" y="948960"/>
              <a:chExt cx="2127960" cy="1928520"/>
            </a:xfrm>
          </p:grpSpPr>
          <p:pic>
            <p:nvPicPr>
              <p:cNvPr id="806" name="Obrázek 805"/>
              <p:cNvPicPr/>
              <p:nvPr/>
            </p:nvPicPr>
            <p:blipFill>
              <a:blip r:embed="rId12"/>
              <a:stretch/>
            </p:blipFill>
            <p:spPr>
              <a:xfrm>
                <a:off x="4856040" y="948960"/>
                <a:ext cx="2127960" cy="1928520"/>
              </a:xfrm>
              <a:prstGeom prst="rect">
                <a:avLst/>
              </a:prstGeom>
              <a:ln>
                <a:noFill/>
              </a:ln>
            </p:spPr>
          </p:pic>
          <p:sp>
            <p:nvSpPr>
              <p:cNvPr id="807" name="Ellipse 63"/>
              <p:cNvSpPr/>
              <p:nvPr/>
            </p:nvSpPr>
            <p:spPr>
              <a:xfrm>
                <a:off x="5004720" y="2576880"/>
                <a:ext cx="288000" cy="288000"/>
              </a:xfrm>
              <a:prstGeom prst="ellipse">
                <a:avLst/>
              </a:prstGeom>
              <a:solidFill>
                <a:srgbClr val="BCE4E5"/>
              </a:solidFill>
              <a:ln>
                <a:noFill/>
              </a:ln>
            </p:spPr>
          </p:sp>
          <p:sp>
            <p:nvSpPr>
              <p:cNvPr id="808" name="Ellipse 64"/>
              <p:cNvSpPr/>
              <p:nvPr/>
            </p:nvSpPr>
            <p:spPr>
              <a:xfrm>
                <a:off x="6336720" y="2576880"/>
                <a:ext cx="288000" cy="288000"/>
              </a:xfrm>
              <a:prstGeom prst="ellipse">
                <a:avLst/>
              </a:prstGeom>
              <a:solidFill>
                <a:srgbClr val="BCE4E5"/>
              </a:solidFill>
              <a:ln>
                <a:noFill/>
              </a:ln>
            </p:spPr>
          </p:sp>
          <p:sp>
            <p:nvSpPr>
              <p:cNvPr id="809" name="CustomShape 65"/>
              <p:cNvSpPr/>
              <p:nvPr/>
            </p:nvSpPr>
            <p:spPr>
              <a:xfrm>
                <a:off x="5004720" y="1329480"/>
                <a:ext cx="1622520" cy="1368000"/>
              </a:xfrm>
              <a:prstGeom prst="rect">
                <a:avLst/>
              </a:prstGeom>
              <a:solidFill>
                <a:srgbClr val="BCE4E5"/>
              </a:solidFill>
              <a:ln>
                <a:noFill/>
              </a:ln>
            </p:spPr>
            <p:style>
              <a:lnRef idx="0">
                <a:scrgbClr r="0" g="0" b="0"/>
              </a:lnRef>
              <a:fillRef idx="0">
                <a:scrgbClr r="0" g="0" b="0"/>
              </a:fillRef>
              <a:effectRef idx="0">
                <a:scrgbClr r="0" g="0" b="0"/>
              </a:effectRef>
              <a:fontRef idx="minor"/>
            </p:style>
          </p:sp>
          <p:sp>
            <p:nvSpPr>
              <p:cNvPr id="810" name="CustomShape 66"/>
              <p:cNvSpPr/>
              <p:nvPr/>
            </p:nvSpPr>
            <p:spPr>
              <a:xfrm>
                <a:off x="5143680" y="2650680"/>
                <a:ext cx="1368000" cy="216000"/>
              </a:xfrm>
              <a:prstGeom prst="rect">
                <a:avLst/>
              </a:prstGeom>
              <a:solidFill>
                <a:srgbClr val="BCE4E5"/>
              </a:solidFill>
              <a:ln>
                <a:noFill/>
              </a:ln>
            </p:spPr>
            <p:style>
              <a:lnRef idx="0">
                <a:scrgbClr r="0" g="0" b="0"/>
              </a:lnRef>
              <a:fillRef idx="0">
                <a:scrgbClr r="0" g="0" b="0"/>
              </a:fillRef>
              <a:effectRef idx="0">
                <a:scrgbClr r="0" g="0" b="0"/>
              </a:effectRef>
              <a:fontRef idx="minor"/>
            </p:style>
          </p:sp>
        </p:grpSp>
        <p:sp>
          <p:nvSpPr>
            <p:cNvPr id="811" name="CustomShape 67"/>
            <p:cNvSpPr/>
            <p:nvPr/>
          </p:nvSpPr>
          <p:spPr>
            <a:xfrm>
              <a:off x="5470200" y="1509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12" name="CustomShape 68"/>
            <p:cNvSpPr/>
            <p:nvPr/>
          </p:nvSpPr>
          <p:spPr>
            <a:xfrm>
              <a:off x="5470200" y="1941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13" name="CustomShape 69"/>
            <p:cNvSpPr/>
            <p:nvPr/>
          </p:nvSpPr>
          <p:spPr>
            <a:xfrm>
              <a:off x="5758200" y="1653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14" name="CustomShape 70"/>
            <p:cNvSpPr/>
            <p:nvPr/>
          </p:nvSpPr>
          <p:spPr>
            <a:xfrm>
              <a:off x="6190200" y="2085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15" name="CustomShape 71"/>
            <p:cNvSpPr/>
            <p:nvPr/>
          </p:nvSpPr>
          <p:spPr>
            <a:xfrm>
              <a:off x="5182200" y="1797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16" name="CustomShape 72"/>
            <p:cNvSpPr/>
            <p:nvPr/>
          </p:nvSpPr>
          <p:spPr>
            <a:xfrm>
              <a:off x="5974200" y="2085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17" name="CustomShape 73"/>
            <p:cNvSpPr/>
            <p:nvPr/>
          </p:nvSpPr>
          <p:spPr>
            <a:xfrm>
              <a:off x="5470200" y="2157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18" name="CustomShape 74"/>
            <p:cNvSpPr/>
            <p:nvPr/>
          </p:nvSpPr>
          <p:spPr>
            <a:xfrm>
              <a:off x="6190200" y="1509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19" name="CustomShape 75"/>
            <p:cNvSpPr/>
            <p:nvPr/>
          </p:nvSpPr>
          <p:spPr>
            <a:xfrm>
              <a:off x="5974200" y="1797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20" name="CustomShape 76"/>
            <p:cNvSpPr/>
            <p:nvPr/>
          </p:nvSpPr>
          <p:spPr>
            <a:xfrm>
              <a:off x="5254200" y="2013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21" name="CustomShape 77"/>
            <p:cNvSpPr/>
            <p:nvPr/>
          </p:nvSpPr>
          <p:spPr>
            <a:xfrm>
              <a:off x="5758200" y="2013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22" name="CustomShape 78"/>
            <p:cNvSpPr/>
            <p:nvPr/>
          </p:nvSpPr>
          <p:spPr>
            <a:xfrm>
              <a:off x="5182200" y="2445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23" name="CustomShape 79"/>
            <p:cNvSpPr/>
            <p:nvPr/>
          </p:nvSpPr>
          <p:spPr>
            <a:xfrm>
              <a:off x="5326200" y="2229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24" name="CustomShape 80"/>
            <p:cNvSpPr/>
            <p:nvPr/>
          </p:nvSpPr>
          <p:spPr>
            <a:xfrm>
              <a:off x="5614200" y="2229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25" name="CustomShape 81"/>
            <p:cNvSpPr/>
            <p:nvPr/>
          </p:nvSpPr>
          <p:spPr>
            <a:xfrm>
              <a:off x="5830200" y="2229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26" name="CustomShape 82"/>
            <p:cNvSpPr/>
            <p:nvPr/>
          </p:nvSpPr>
          <p:spPr>
            <a:xfrm>
              <a:off x="5830200" y="2445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27" name="CustomShape 83"/>
            <p:cNvSpPr/>
            <p:nvPr/>
          </p:nvSpPr>
          <p:spPr>
            <a:xfrm>
              <a:off x="6046200" y="2373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28" name="CustomShape 84"/>
            <p:cNvSpPr/>
            <p:nvPr/>
          </p:nvSpPr>
          <p:spPr>
            <a:xfrm>
              <a:off x="6262200" y="1797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29" name="CustomShape 85"/>
            <p:cNvSpPr/>
            <p:nvPr/>
          </p:nvSpPr>
          <p:spPr>
            <a:xfrm>
              <a:off x="6262200" y="2373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30" name="CustomShape 86"/>
            <p:cNvSpPr/>
            <p:nvPr/>
          </p:nvSpPr>
          <p:spPr>
            <a:xfrm>
              <a:off x="5974200" y="2661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31" name="CustomShape 87"/>
            <p:cNvSpPr/>
            <p:nvPr/>
          </p:nvSpPr>
          <p:spPr>
            <a:xfrm>
              <a:off x="5326200" y="2589480"/>
              <a:ext cx="71640" cy="72000"/>
            </a:xfrm>
            <a:custGeom>
              <a:avLst/>
              <a:gdLst/>
              <a:ahLst/>
              <a:cxnLst/>
              <a:rect l="0" t="0" r="r" b="b"/>
              <a:pathLst>
                <a:path w="201" h="201">
                  <a:moveTo>
                    <a:pt x="58" y="0"/>
                  </a:moveTo>
                  <a:lnTo>
                    <a:pt x="141" y="0"/>
                  </a:lnTo>
                  <a:lnTo>
                    <a:pt x="200" y="58"/>
                  </a:lnTo>
                  <a:lnTo>
                    <a:pt x="200" y="142"/>
                  </a:lnTo>
                  <a:lnTo>
                    <a:pt x="141"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32" name="CustomShape 88"/>
            <p:cNvSpPr/>
            <p:nvPr/>
          </p:nvSpPr>
          <p:spPr>
            <a:xfrm>
              <a:off x="5614200" y="2517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33" name="CustomShape 89"/>
            <p:cNvSpPr/>
            <p:nvPr/>
          </p:nvSpPr>
          <p:spPr>
            <a:xfrm>
              <a:off x="5182200" y="1509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34" name="CustomShape 90"/>
            <p:cNvSpPr/>
            <p:nvPr/>
          </p:nvSpPr>
          <p:spPr>
            <a:xfrm>
              <a:off x="5830200" y="1509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35" name="CustomShape 91"/>
            <p:cNvSpPr/>
            <p:nvPr/>
          </p:nvSpPr>
          <p:spPr>
            <a:xfrm>
              <a:off x="5470200" y="1653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36" name="CustomShape 92"/>
            <p:cNvSpPr/>
            <p:nvPr/>
          </p:nvSpPr>
          <p:spPr>
            <a:xfrm>
              <a:off x="5470200" y="2373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37" name="CustomShape 93"/>
            <p:cNvSpPr/>
            <p:nvPr/>
          </p:nvSpPr>
          <p:spPr>
            <a:xfrm>
              <a:off x="6406200" y="2301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38" name="CustomShape 94"/>
            <p:cNvSpPr/>
            <p:nvPr/>
          </p:nvSpPr>
          <p:spPr>
            <a:xfrm>
              <a:off x="5686200" y="2661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39" name="CustomShape 95"/>
            <p:cNvSpPr/>
            <p:nvPr/>
          </p:nvSpPr>
          <p:spPr>
            <a:xfrm>
              <a:off x="5326560" y="222984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40" name="CustomShape 96"/>
            <p:cNvSpPr/>
            <p:nvPr/>
          </p:nvSpPr>
          <p:spPr>
            <a:xfrm>
              <a:off x="6478200" y="2013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41" name="CustomShape 97"/>
            <p:cNvSpPr/>
            <p:nvPr/>
          </p:nvSpPr>
          <p:spPr>
            <a:xfrm>
              <a:off x="6406200" y="1725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42" name="CustomShape 98"/>
            <p:cNvSpPr/>
            <p:nvPr/>
          </p:nvSpPr>
          <p:spPr>
            <a:xfrm>
              <a:off x="5182200" y="2229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43" name="CustomShape 99"/>
            <p:cNvSpPr/>
            <p:nvPr/>
          </p:nvSpPr>
          <p:spPr>
            <a:xfrm>
              <a:off x="5686200" y="1869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44" name="CustomShape 100"/>
            <p:cNvSpPr/>
            <p:nvPr/>
          </p:nvSpPr>
          <p:spPr>
            <a:xfrm>
              <a:off x="6046200" y="1653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sp>
          <p:nvSpPr>
            <p:cNvPr id="845" name="CustomShape 101"/>
            <p:cNvSpPr/>
            <p:nvPr/>
          </p:nvSpPr>
          <p:spPr>
            <a:xfrm>
              <a:off x="6406200" y="1581480"/>
              <a:ext cx="72000" cy="72000"/>
            </a:xfrm>
            <a:custGeom>
              <a:avLst/>
              <a:gdLst/>
              <a:ahLst/>
              <a:cxnLst/>
              <a:rect l="0" t="0" r="r" b="b"/>
              <a:pathLst>
                <a:path w="201" h="201">
                  <a:moveTo>
                    <a:pt x="58" y="0"/>
                  </a:moveTo>
                  <a:lnTo>
                    <a:pt x="142" y="0"/>
                  </a:lnTo>
                  <a:lnTo>
                    <a:pt x="200" y="58"/>
                  </a:lnTo>
                  <a:lnTo>
                    <a:pt x="200" y="142"/>
                  </a:lnTo>
                  <a:lnTo>
                    <a:pt x="142" y="200"/>
                  </a:lnTo>
                  <a:lnTo>
                    <a:pt x="58" y="200"/>
                  </a:lnTo>
                  <a:lnTo>
                    <a:pt x="0" y="142"/>
                  </a:lnTo>
                  <a:lnTo>
                    <a:pt x="0" y="58"/>
                  </a:lnTo>
                  <a:lnTo>
                    <a:pt x="58" y="0"/>
                  </a:lnTo>
                </a:path>
              </a:pathLst>
            </a:custGeom>
            <a:solidFill>
              <a:srgbClr val="666666"/>
            </a:solidFill>
            <a:ln>
              <a:solidFill>
                <a:srgbClr val="3465A4"/>
              </a:solidFill>
            </a:ln>
          </p:spPr>
          <p:style>
            <a:lnRef idx="0">
              <a:scrgbClr r="0" g="0" b="0"/>
            </a:lnRef>
            <a:fillRef idx="0">
              <a:scrgbClr r="0" g="0" b="0"/>
            </a:fillRef>
            <a:effectRef idx="0">
              <a:scrgbClr r="0" g="0" b="0"/>
            </a:effectRef>
            <a:fontRef idx="minor"/>
          </p:style>
        </p:sp>
      </p:grpSp>
      <p:sp>
        <p:nvSpPr>
          <p:cNvPr id="846" name="TextShape 102"/>
          <p:cNvSpPr txBox="1"/>
          <p:nvPr/>
        </p:nvSpPr>
        <p:spPr>
          <a:xfrm>
            <a:off x="3348000" y="2749680"/>
            <a:ext cx="2268000" cy="346320"/>
          </a:xfrm>
          <a:prstGeom prst="rect">
            <a:avLst/>
          </a:prstGeom>
          <a:noFill/>
          <a:ln>
            <a:noFill/>
          </a:ln>
        </p:spPr>
        <p:txBody>
          <a:bodyPr lIns="90000" tIns="45000" rIns="90000" bIns="45000"/>
          <a:lstStyle/>
          <a:p>
            <a:r>
              <a:rPr lang="en-GB" sz="1800" b="0" strike="noStrike" spc="-1">
                <a:latin typeface="Arial"/>
              </a:rPr>
              <a:t>stabilita </a:t>
            </a:r>
          </a:p>
        </p:txBody>
      </p:sp>
      <p:sp>
        <p:nvSpPr>
          <p:cNvPr id="847" name="TextShape 103"/>
          <p:cNvSpPr txBox="1"/>
          <p:nvPr/>
        </p:nvSpPr>
        <p:spPr>
          <a:xfrm>
            <a:off x="7020000" y="2772000"/>
            <a:ext cx="2268000" cy="346320"/>
          </a:xfrm>
          <a:prstGeom prst="rect">
            <a:avLst/>
          </a:prstGeom>
          <a:noFill/>
          <a:ln>
            <a:noFill/>
          </a:ln>
        </p:spPr>
        <p:txBody>
          <a:bodyPr lIns="90000" tIns="45000" rIns="90000" bIns="45000"/>
          <a:lstStyle/>
          <a:p>
            <a:r>
              <a:rPr lang="en-GB" sz="1800" b="0" strike="noStrike" spc="-1">
                <a:latin typeface="Arial"/>
              </a:rPr>
              <a:t> nestabilita</a:t>
            </a:r>
          </a:p>
        </p:txBody>
      </p:sp>
      <p:sp>
        <p:nvSpPr>
          <p:cNvPr id="848" name="Line 104"/>
          <p:cNvSpPr/>
          <p:nvPr/>
        </p:nvSpPr>
        <p:spPr>
          <a:xfrm flipH="1">
            <a:off x="3168000" y="3168000"/>
            <a:ext cx="360000" cy="360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849" name="Line 105"/>
          <p:cNvSpPr/>
          <p:nvPr/>
        </p:nvSpPr>
        <p:spPr>
          <a:xfrm>
            <a:off x="3888000" y="3168000"/>
            <a:ext cx="720000" cy="1008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850" name="Line 106"/>
          <p:cNvSpPr/>
          <p:nvPr/>
        </p:nvSpPr>
        <p:spPr>
          <a:xfrm flipH="1">
            <a:off x="5904000" y="3168000"/>
            <a:ext cx="1152000" cy="1080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851" name="Line 107"/>
          <p:cNvSpPr/>
          <p:nvPr/>
        </p:nvSpPr>
        <p:spPr>
          <a:xfrm>
            <a:off x="8496000" y="3082320"/>
            <a:ext cx="576000" cy="15768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0"/>
                                  </p:stCondLst>
                                  <p:childTnLst>
                                    <p:set>
                                      <p:cBhvr>
                                        <p:cTn id="6" dur="1" fill="hold">
                                          <p:stCondLst>
                                            <p:cond delay="0"/>
                                          </p:stCondLst>
                                        </p:cTn>
                                        <p:tgtEl>
                                          <p:spTgt spid="80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path" fill="hold" nodeType="clickEffect">
                                  <p:stCondLst>
                                    <p:cond delay="0"/>
                                  </p:stCondLst>
                                  <p:childTnLst>
                                    <p:animMotion path="M0.000642857142857143-0.000285714285714286c-0.00171428571428571 0.0693333333333333 0.0125714285714286 0.0788571428571429 0.0125714285714286 0.0788571428571429">
                                      <p:cBhvr>
                                        <p:cTn id="10" dur="2000" fill="hold"/>
                                        <p:tgtEl>
                                          <p:spTgt spid="779"/>
                                        </p:tgtEl>
                                      </p:cBhvr>
                                    </p:animMotion>
                                  </p:childTnLst>
                                </p:cTn>
                              </p:par>
                              <p:par>
                                <p:cTn id="11" presetClass="path" fill="hold" nodeType="withEffect">
                                  <p:stCondLst>
                                    <p:cond delay="0"/>
                                  </p:stCondLst>
                                  <p:childTnLst>
                                    <p:animMotion path="M-0.000642857142857143-0.00142857142857143c-0.0131428571428571 0.0380952380952381-0.0131428571428571 0.0857142857142857-0.0131428571428571 0.0857142857142857l0.00714285714285714 0.0461904761904762v0.010952380952381">
                                      <p:cBhvr>
                                        <p:cTn id="12" dur="2000" fill="hold"/>
                                        <p:tgtEl>
                                          <p:spTgt spid="799"/>
                                        </p:tgtEl>
                                      </p:cBhvr>
                                    </p:animMotion>
                                  </p:childTnLst>
                                </p:cTn>
                              </p:par>
                              <p:par>
                                <p:cTn id="13" presetClass="path" fill="hold" nodeType="withEffect">
                                  <p:stCondLst>
                                    <p:cond delay="0"/>
                                  </p:stCondLst>
                                  <p:childTnLst>
                                    <p:animMotion path="M0-0.00238095238095238c0.00714285714285714 0.0285714285714286 0.0142857142857143 0.0380952380952381 0.0142857142857143 0.0380952380952381l-0.00714285714285714 0.0190476190476191">
                                      <p:cBhvr>
                                        <p:cTn id="14" dur="2000" fill="hold"/>
                                        <p:tgtEl>
                                          <p:spTgt spid="761"/>
                                        </p:tgtEl>
                                      </p:cBhvr>
                                    </p:animMotion>
                                  </p:childTnLst>
                                </p:cTn>
                              </p:par>
                              <p:par>
                                <p:cTn id="15" presetClass="path" fill="hold" nodeType="withEffect">
                                  <p:stCondLst>
                                    <p:cond delay="0"/>
                                  </p:stCondLst>
                                  <p:childTnLst>
                                    <p:animMotion path="M0 0c0 0.00952380952380952 0.00714285714285714 0.00952380952380952 0 0.00952380952380952">
                                      <p:cBhvr>
                                        <p:cTn id="16" dur="2000" fill="hold"/>
                                        <p:tgtEl>
                                          <p:spTgt spid="775"/>
                                        </p:tgtEl>
                                      </p:cBhvr>
                                    </p:animMotion>
                                  </p:childTnLst>
                                </p:cTn>
                              </p:par>
                              <p:par>
                                <p:cTn id="17" presetClass="path" fill="hold" nodeType="withEffect">
                                  <p:stCondLst>
                                    <p:cond delay="0"/>
                                  </p:stCondLst>
                                  <p:childTnLst>
                                    <p:animMotion path="M0.00228571428571429-0.00476190476190476c-0.00457142857142857 0.0952380952380952-0.0117142857142857 0.104761904761905-0.0117142857142857 0.104761904761905v0.0285714285714286">
                                      <p:cBhvr>
                                        <p:cTn id="18" dur="2000" fill="hold"/>
                                        <p:tgtEl>
                                          <p:spTgt spid="794"/>
                                        </p:tgtEl>
                                      </p:cBhvr>
                                    </p:animMotion>
                                  </p:childTnLst>
                                </p:cTn>
                              </p:par>
                              <p:par>
                                <p:cTn id="19" presetClass="path" fill="hold" nodeType="withEffect">
                                  <p:stCondLst>
                                    <p:cond delay="0"/>
                                  </p:stCondLst>
                                  <p:childTnLst>
                                    <p:animMotion path="M-0.0015-0.000872567749239395l-0.003 0.0881788721432109">
                                      <p:cBhvr>
                                        <p:cTn id="20" dur="2000" fill="hold"/>
                                        <p:tgtEl>
                                          <p:spTgt spid="788"/>
                                        </p:tgtEl>
                                      </p:cBhvr>
                                    </p:animMotion>
                                  </p:childTnLst>
                                </p:cTn>
                              </p:par>
                              <p:par>
                                <p:cTn id="21" presetClass="path" fill="hold" nodeType="withEffect">
                                  <p:stCondLst>
                                    <p:cond delay="0"/>
                                  </p:stCondLst>
                                  <p:childTnLst>
                                    <p:animMotion path="M0 0l0.0107142857142857 0.0190476190476191">
                                      <p:cBhvr>
                                        <p:cTn id="22" dur="2000" fill="hold"/>
                                        <p:tgtEl>
                                          <p:spTgt spid="771"/>
                                        </p:tgtEl>
                                      </p:cBhvr>
                                    </p:animMotion>
                                  </p:childTnLst>
                                </p:cTn>
                              </p:par>
                              <p:par>
                                <p:cTn id="23" presetClass="path" fill="hold" nodeType="withEffect">
                                  <p:stCondLst>
                                    <p:cond delay="0"/>
                                  </p:stCondLst>
                                  <p:childTnLst>
                                    <p:animMotion path="M0 0c-0.01075 0.019-0.0178928571428571 0.0285238095238095-0.0178928571428571 0.0285238095238095l0.00714285714285714 0.0380952380952381">
                                      <p:cBhvr>
                                        <p:cTn id="24" dur="2000" fill="hold"/>
                                        <p:tgtEl>
                                          <p:spTgt spid="784"/>
                                        </p:tgtEl>
                                      </p:cBhvr>
                                    </p:animMotion>
                                  </p:childTnLst>
                                </p:cTn>
                              </p:par>
                              <p:par>
                                <p:cTn id="25" presetClass="path" fill="hold" nodeType="withEffect">
                                  <p:stCondLst>
                                    <p:cond delay="0"/>
                                  </p:stCondLst>
                                  <p:childTnLst>
                                    <p:animMotion path="M0 0.000952380952380952l0.00714285714285714 0.131809523809524">
                                      <p:cBhvr>
                                        <p:cTn id="26" dur="2000" fill="hold"/>
                                        <p:tgtEl>
                                          <p:spTgt spid="766"/>
                                        </p:tgtEl>
                                      </p:cBhvr>
                                    </p:animMotion>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2" name="CustomShape 1"/>
          <p:cNvSpPr/>
          <p:nvPr/>
        </p:nvSpPr>
        <p:spPr>
          <a:xfrm>
            <a:off x="414720" y="1072080"/>
            <a:ext cx="1452960" cy="4431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853" name="TextShape 2"/>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Diamant a medicína</a:t>
            </a:r>
            <a:endParaRPr lang="en-GB" sz="3600" b="0" strike="noStrike" spc="-1">
              <a:solidFill>
                <a:srgbClr val="000000"/>
              </a:solidFill>
              <a:latin typeface="Arial"/>
            </a:endParaRPr>
          </a:p>
        </p:txBody>
      </p:sp>
      <p:sp>
        <p:nvSpPr>
          <p:cNvPr id="854" name="TextShape 3"/>
          <p:cNvSpPr txBox="1"/>
          <p:nvPr/>
        </p:nvSpPr>
        <p:spPr>
          <a:xfrm>
            <a:off x="1089000" y="6552000"/>
            <a:ext cx="6507000" cy="402840"/>
          </a:xfrm>
          <a:prstGeom prst="rect">
            <a:avLst/>
          </a:prstGeom>
          <a:noFill/>
          <a:ln>
            <a:noFill/>
          </a:ln>
        </p:spPr>
        <p:txBody>
          <a:bodyPr lIns="90000" tIns="45000" rIns="90000" bIns="45000"/>
          <a:lstStyle/>
          <a:p>
            <a:r>
              <a:rPr lang="cs-CZ" sz="1800" b="0" strike="noStrike" spc="-1">
                <a:latin typeface="Arial"/>
              </a:rPr>
              <a:t>nosiče léků, protirakovinné působení, vázání toxinů (adsorpce)</a:t>
            </a:r>
            <a:endParaRPr lang="en-GB" sz="1800" b="0" strike="noStrike" spc="-1">
              <a:latin typeface="Arial"/>
            </a:endParaRPr>
          </a:p>
        </p:txBody>
      </p:sp>
      <p:grpSp>
        <p:nvGrpSpPr>
          <p:cNvPr id="855" name="Group 4"/>
          <p:cNvGrpSpPr/>
          <p:nvPr/>
        </p:nvGrpSpPr>
        <p:grpSpPr>
          <a:xfrm>
            <a:off x="576000" y="3528000"/>
            <a:ext cx="9000000" cy="2448000"/>
            <a:chOff x="576000" y="3528000"/>
            <a:chExt cx="9000000" cy="2448000"/>
          </a:xfrm>
        </p:grpSpPr>
        <p:pic>
          <p:nvPicPr>
            <p:cNvPr id="856" name="Obrázek 855"/>
            <p:cNvPicPr/>
            <p:nvPr/>
          </p:nvPicPr>
          <p:blipFill>
            <a:blip r:embed="rId3"/>
            <a:stretch/>
          </p:blipFill>
          <p:spPr>
            <a:xfrm>
              <a:off x="7257600" y="4449600"/>
              <a:ext cx="1485720" cy="1454400"/>
            </a:xfrm>
            <a:prstGeom prst="rect">
              <a:avLst/>
            </a:prstGeom>
            <a:ln>
              <a:noFill/>
            </a:ln>
          </p:spPr>
        </p:pic>
        <p:pic>
          <p:nvPicPr>
            <p:cNvPr id="857" name="Obrázek 856"/>
            <p:cNvPicPr/>
            <p:nvPr/>
          </p:nvPicPr>
          <p:blipFill>
            <a:blip r:embed="rId4"/>
            <a:stretch/>
          </p:blipFill>
          <p:spPr>
            <a:xfrm>
              <a:off x="8321400" y="4550400"/>
              <a:ext cx="1254600" cy="1228320"/>
            </a:xfrm>
            <a:prstGeom prst="rect">
              <a:avLst/>
            </a:prstGeom>
            <a:ln>
              <a:noFill/>
            </a:ln>
          </p:spPr>
        </p:pic>
        <p:pic>
          <p:nvPicPr>
            <p:cNvPr id="858" name="Picture 6"/>
            <p:cNvPicPr/>
            <p:nvPr/>
          </p:nvPicPr>
          <p:blipFill>
            <a:blip r:embed="rId5"/>
            <a:srcRect t="34930" b="35164"/>
            <a:stretch/>
          </p:blipFill>
          <p:spPr>
            <a:xfrm>
              <a:off x="693000" y="4273920"/>
              <a:ext cx="2288880" cy="1237680"/>
            </a:xfrm>
            <a:prstGeom prst="rect">
              <a:avLst/>
            </a:prstGeom>
            <a:ln>
              <a:noFill/>
            </a:ln>
          </p:spPr>
        </p:pic>
        <p:sp>
          <p:nvSpPr>
            <p:cNvPr id="859" name="CustomShape 5"/>
            <p:cNvSpPr/>
            <p:nvPr/>
          </p:nvSpPr>
          <p:spPr>
            <a:xfrm>
              <a:off x="3207240" y="3528000"/>
              <a:ext cx="3128760" cy="75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en-GB" sz="1800" b="1" u="sng" strike="noStrike" spc="-1">
                  <a:solidFill>
                    <a:srgbClr val="0066B3"/>
                  </a:solidFill>
                  <a:uFillTx/>
                  <a:latin typeface="Arial"/>
                </a:rPr>
                <a:t>antibakteriální</a:t>
              </a:r>
              <a:r>
                <a:rPr lang="en-GB" sz="1800" b="0" u="sng" strike="noStrike" spc="-1">
                  <a:solidFill>
                    <a:srgbClr val="000000"/>
                  </a:solidFill>
                  <a:uFillTx/>
                  <a:latin typeface="Arial"/>
                </a:rPr>
                <a:t> aplikace</a:t>
              </a:r>
              <a:endParaRPr lang="en-GB" sz="1800" b="0" strike="noStrike" spc="-1">
                <a:latin typeface="Arial"/>
              </a:endParaRPr>
            </a:p>
          </p:txBody>
        </p:sp>
        <p:pic>
          <p:nvPicPr>
            <p:cNvPr id="860" name="Obrázek 859"/>
            <p:cNvPicPr/>
            <p:nvPr/>
          </p:nvPicPr>
          <p:blipFill>
            <a:blip r:embed="rId6"/>
            <a:stretch/>
          </p:blipFill>
          <p:spPr>
            <a:xfrm>
              <a:off x="5904000" y="4239000"/>
              <a:ext cx="1529280" cy="1737000"/>
            </a:xfrm>
            <a:prstGeom prst="rect">
              <a:avLst/>
            </a:prstGeom>
            <a:ln>
              <a:noFill/>
            </a:ln>
          </p:spPr>
        </p:pic>
        <p:grpSp>
          <p:nvGrpSpPr>
            <p:cNvPr id="861" name="Group 6"/>
            <p:cNvGrpSpPr/>
            <p:nvPr/>
          </p:nvGrpSpPr>
          <p:grpSpPr>
            <a:xfrm>
              <a:off x="4428000" y="4428000"/>
              <a:ext cx="1320840" cy="706320"/>
              <a:chOff x="4428000" y="4428000"/>
              <a:chExt cx="1320840" cy="706320"/>
            </a:xfrm>
          </p:grpSpPr>
          <p:pic>
            <p:nvPicPr>
              <p:cNvPr id="862" name="Obrázek 861"/>
              <p:cNvPicPr/>
              <p:nvPr/>
            </p:nvPicPr>
            <p:blipFill>
              <a:blip r:embed="rId6"/>
              <a:srcRect r="43218" b="78127"/>
              <a:stretch/>
            </p:blipFill>
            <p:spPr>
              <a:xfrm>
                <a:off x="4428000" y="4428000"/>
                <a:ext cx="1151280" cy="503280"/>
              </a:xfrm>
              <a:prstGeom prst="rect">
                <a:avLst/>
              </a:prstGeom>
              <a:ln>
                <a:noFill/>
              </a:ln>
            </p:spPr>
          </p:pic>
          <p:sp>
            <p:nvSpPr>
              <p:cNvPr id="863" name="TextShape 7"/>
              <p:cNvSpPr txBox="1"/>
              <p:nvPr/>
            </p:nvSpPr>
            <p:spPr>
              <a:xfrm>
                <a:off x="5320440" y="4637880"/>
                <a:ext cx="284400" cy="238320"/>
              </a:xfrm>
              <a:prstGeom prst="rect">
                <a:avLst/>
              </a:prstGeom>
              <a:noFill/>
              <a:ln>
                <a:noFill/>
              </a:ln>
            </p:spPr>
            <p:txBody>
              <a:bodyPr lIns="90000" tIns="45000" rIns="90000" bIns="45000"/>
              <a:lstStyle/>
              <a:p>
                <a:r>
                  <a:rPr lang="en-GB" sz="1050" b="0" strike="noStrike" spc="-1">
                    <a:latin typeface="Arial"/>
                  </a:rPr>
                  <a:t>O</a:t>
                </a:r>
              </a:p>
            </p:txBody>
          </p:sp>
          <p:sp>
            <p:nvSpPr>
              <p:cNvPr id="864" name="TextShape 8"/>
              <p:cNvSpPr txBox="1"/>
              <p:nvPr/>
            </p:nvSpPr>
            <p:spPr>
              <a:xfrm>
                <a:off x="5472000" y="4896000"/>
                <a:ext cx="276840" cy="238320"/>
              </a:xfrm>
              <a:prstGeom prst="rect">
                <a:avLst/>
              </a:prstGeom>
              <a:solidFill>
                <a:srgbClr val="FFFFFF"/>
              </a:solidFill>
              <a:ln>
                <a:noFill/>
              </a:ln>
            </p:spPr>
            <p:txBody>
              <a:bodyPr lIns="90000" tIns="45000" rIns="90000" bIns="45000"/>
              <a:lstStyle/>
              <a:p>
                <a:r>
                  <a:rPr lang="en-GB" sz="1050" b="0" strike="noStrike" spc="-1">
                    <a:latin typeface="Arial"/>
                  </a:rPr>
                  <a:t>H</a:t>
                </a:r>
              </a:p>
            </p:txBody>
          </p:sp>
          <p:sp>
            <p:nvSpPr>
              <p:cNvPr id="865" name="Ellipse 9"/>
              <p:cNvSpPr/>
              <p:nvPr/>
            </p:nvSpPr>
            <p:spPr>
              <a:xfrm rot="4020000">
                <a:off x="5291280" y="4732920"/>
                <a:ext cx="504000" cy="294120"/>
              </a:xfrm>
              <a:prstGeom prst="ellipse">
                <a:avLst/>
              </a:prstGeom>
              <a:noFill/>
              <a:ln w="10800">
                <a:solidFill>
                  <a:srgbClr val="ED1C24"/>
                </a:solidFill>
                <a:round/>
              </a:ln>
            </p:spPr>
          </p:sp>
        </p:grpSp>
        <p:sp>
          <p:nvSpPr>
            <p:cNvPr id="866" name="Line 10"/>
            <p:cNvSpPr/>
            <p:nvPr/>
          </p:nvSpPr>
          <p:spPr>
            <a:xfrm>
              <a:off x="5688000" y="4824000"/>
              <a:ext cx="576000"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867" name="TextShape 11"/>
            <p:cNvSpPr txBox="1"/>
            <p:nvPr/>
          </p:nvSpPr>
          <p:spPr>
            <a:xfrm>
              <a:off x="576000" y="3865680"/>
              <a:ext cx="2273040" cy="346320"/>
            </a:xfrm>
            <a:prstGeom prst="rect">
              <a:avLst/>
            </a:prstGeom>
            <a:noFill/>
            <a:ln>
              <a:noFill/>
            </a:ln>
          </p:spPr>
          <p:txBody>
            <a:bodyPr lIns="90000" tIns="45000" rIns="90000" bIns="45000"/>
            <a:lstStyle/>
            <a:p>
              <a:r>
                <a:rPr lang="en-GB" sz="1800" b="0" strike="noStrike" spc="-1">
                  <a:latin typeface="Arial"/>
                </a:rPr>
                <a:t>a) metoda “zahlcení”</a:t>
              </a:r>
            </a:p>
          </p:txBody>
        </p:sp>
        <p:sp>
          <p:nvSpPr>
            <p:cNvPr id="868" name="TextShape 12"/>
            <p:cNvSpPr txBox="1"/>
            <p:nvPr/>
          </p:nvSpPr>
          <p:spPr>
            <a:xfrm>
              <a:off x="5940000" y="3865680"/>
              <a:ext cx="1956240" cy="346320"/>
            </a:xfrm>
            <a:prstGeom prst="rect">
              <a:avLst/>
            </a:prstGeom>
            <a:noFill/>
            <a:ln>
              <a:noFill/>
            </a:ln>
          </p:spPr>
          <p:txBody>
            <a:bodyPr lIns="90000" tIns="45000" rIns="90000" bIns="45000"/>
            <a:lstStyle/>
            <a:p>
              <a:r>
                <a:rPr lang="en-GB" sz="1800" b="0" strike="noStrike" spc="-1">
                  <a:latin typeface="Arial"/>
                </a:rPr>
                <a:t>b) metoda “nosič”</a:t>
              </a:r>
            </a:p>
          </p:txBody>
        </p:sp>
      </p:grpSp>
      <p:grpSp>
        <p:nvGrpSpPr>
          <p:cNvPr id="869" name="Group 13"/>
          <p:cNvGrpSpPr/>
          <p:nvPr/>
        </p:nvGrpSpPr>
        <p:grpSpPr>
          <a:xfrm>
            <a:off x="216000" y="936000"/>
            <a:ext cx="9598320" cy="2304000"/>
            <a:chOff x="216000" y="936000"/>
            <a:chExt cx="9598320" cy="2304000"/>
          </a:xfrm>
        </p:grpSpPr>
        <p:sp>
          <p:nvSpPr>
            <p:cNvPr id="870" name="TextShape 14"/>
            <p:cNvSpPr txBox="1"/>
            <p:nvPr/>
          </p:nvSpPr>
          <p:spPr>
            <a:xfrm>
              <a:off x="3139560" y="936000"/>
              <a:ext cx="3723840" cy="402840"/>
            </a:xfrm>
            <a:prstGeom prst="rect">
              <a:avLst/>
            </a:prstGeom>
            <a:noFill/>
            <a:ln>
              <a:noFill/>
            </a:ln>
          </p:spPr>
          <p:txBody>
            <a:bodyPr lIns="90000" tIns="45000" rIns="90000" bIns="45000"/>
            <a:lstStyle/>
            <a:p>
              <a:r>
                <a:rPr lang="cs-CZ" sz="1800" b="0" u="sng" strike="noStrike" spc="-1">
                  <a:uFillTx/>
                  <a:latin typeface="Arial"/>
                </a:rPr>
                <a:t>značkování: </a:t>
              </a:r>
              <a:r>
                <a:rPr lang="cs-CZ" sz="1800" b="1" u="sng" strike="noStrike" spc="-1">
                  <a:solidFill>
                    <a:srgbClr val="0066B3"/>
                  </a:solidFill>
                  <a:uFillTx/>
                  <a:latin typeface="Arial"/>
                </a:rPr>
                <a:t>svítící nanodiamanty</a:t>
              </a:r>
              <a:endParaRPr lang="en-GB" sz="1800" b="0" strike="noStrike" spc="-1">
                <a:latin typeface="Arial"/>
              </a:endParaRPr>
            </a:p>
          </p:txBody>
        </p:sp>
        <p:grpSp>
          <p:nvGrpSpPr>
            <p:cNvPr id="871" name="Group 15"/>
            <p:cNvGrpSpPr/>
            <p:nvPr/>
          </p:nvGrpSpPr>
          <p:grpSpPr>
            <a:xfrm>
              <a:off x="216000" y="1512000"/>
              <a:ext cx="9598320" cy="1728000"/>
              <a:chOff x="216000" y="1512000"/>
              <a:chExt cx="9598320" cy="1728000"/>
            </a:xfrm>
          </p:grpSpPr>
          <p:pic>
            <p:nvPicPr>
              <p:cNvPr id="872" name="Obrázek 871"/>
              <p:cNvPicPr/>
              <p:nvPr/>
            </p:nvPicPr>
            <p:blipFill>
              <a:blip r:embed="rId7"/>
              <a:stretch/>
            </p:blipFill>
            <p:spPr>
              <a:xfrm>
                <a:off x="1044000" y="1512000"/>
                <a:ext cx="2409480" cy="1693440"/>
              </a:xfrm>
              <a:prstGeom prst="rect">
                <a:avLst/>
              </a:prstGeom>
              <a:ln>
                <a:noFill/>
              </a:ln>
            </p:spPr>
          </p:pic>
          <p:pic>
            <p:nvPicPr>
              <p:cNvPr id="873" name="Obrázek 872"/>
              <p:cNvPicPr/>
              <p:nvPr/>
            </p:nvPicPr>
            <p:blipFill>
              <a:blip r:embed="rId8"/>
              <a:srcRect t="50551"/>
              <a:stretch/>
            </p:blipFill>
            <p:spPr>
              <a:xfrm>
                <a:off x="5544000" y="1647000"/>
                <a:ext cx="4270320" cy="1593000"/>
              </a:xfrm>
              <a:prstGeom prst="rect">
                <a:avLst/>
              </a:prstGeom>
              <a:ln>
                <a:noFill/>
              </a:ln>
            </p:spPr>
          </p:pic>
          <p:sp>
            <p:nvSpPr>
              <p:cNvPr id="874" name="TextShape 16"/>
              <p:cNvSpPr txBox="1"/>
              <p:nvPr/>
            </p:nvSpPr>
            <p:spPr>
              <a:xfrm>
                <a:off x="288000" y="2059920"/>
                <a:ext cx="1230840" cy="316080"/>
              </a:xfrm>
              <a:prstGeom prst="rect">
                <a:avLst/>
              </a:prstGeom>
              <a:noFill/>
              <a:ln>
                <a:noFill/>
              </a:ln>
            </p:spPr>
            <p:txBody>
              <a:bodyPr lIns="90000" tIns="45000" rIns="90000" bIns="45000"/>
              <a:lstStyle/>
              <a:p>
                <a:r>
                  <a:rPr lang="en-GB" sz="1600" b="0" strike="noStrike" spc="-1">
                    <a:latin typeface="Arial"/>
                  </a:rPr>
                  <a:t>“cizí atomy”</a:t>
                </a:r>
              </a:p>
            </p:txBody>
          </p:sp>
          <p:sp>
            <p:nvSpPr>
              <p:cNvPr id="875" name="TextShape 17"/>
              <p:cNvSpPr txBox="1"/>
              <p:nvPr/>
            </p:nvSpPr>
            <p:spPr>
              <a:xfrm>
                <a:off x="540360" y="2347920"/>
                <a:ext cx="621000" cy="316080"/>
              </a:xfrm>
              <a:prstGeom prst="rect">
                <a:avLst/>
              </a:prstGeom>
              <a:solidFill>
                <a:srgbClr val="FFFFFF"/>
              </a:solidFill>
              <a:ln>
                <a:noFill/>
              </a:ln>
            </p:spPr>
            <p:txBody>
              <a:bodyPr lIns="90000" tIns="45000" rIns="90000" bIns="45000"/>
              <a:lstStyle/>
              <a:p>
                <a:r>
                  <a:rPr lang="en-GB" sz="1600" b="0" strike="noStrike" spc="-1">
                    <a:latin typeface="Arial"/>
                  </a:rPr>
                  <a:t>N, Si</a:t>
                </a:r>
              </a:p>
            </p:txBody>
          </p:sp>
          <p:sp>
            <p:nvSpPr>
              <p:cNvPr id="876" name="TextShape 18"/>
              <p:cNvSpPr txBox="1"/>
              <p:nvPr/>
            </p:nvSpPr>
            <p:spPr>
              <a:xfrm>
                <a:off x="3384000" y="1896480"/>
                <a:ext cx="1802520" cy="767520"/>
              </a:xfrm>
              <a:prstGeom prst="rect">
                <a:avLst/>
              </a:prstGeom>
              <a:noFill/>
              <a:ln>
                <a:noFill/>
              </a:ln>
            </p:spPr>
            <p:txBody>
              <a:bodyPr lIns="90000" tIns="45000" rIns="90000" bIns="45000"/>
              <a:lstStyle/>
              <a:p>
                <a:r>
                  <a:rPr lang="en-GB" sz="1600" b="0" strike="noStrike" spc="-1">
                    <a:latin typeface="Arial"/>
                  </a:rPr>
                  <a:t>úprava povrchu – specifická vazba na buňku</a:t>
                </a:r>
              </a:p>
            </p:txBody>
          </p:sp>
          <p:sp>
            <p:nvSpPr>
              <p:cNvPr id="877" name="Line 19"/>
              <p:cNvSpPr/>
              <p:nvPr/>
            </p:nvSpPr>
            <p:spPr>
              <a:xfrm>
                <a:off x="3384000" y="2664000"/>
                <a:ext cx="1800000"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878" name="TextShape 20"/>
              <p:cNvSpPr txBox="1"/>
              <p:nvPr/>
            </p:nvSpPr>
            <p:spPr>
              <a:xfrm>
                <a:off x="216000" y="2815920"/>
                <a:ext cx="1642320" cy="316080"/>
              </a:xfrm>
              <a:prstGeom prst="rect">
                <a:avLst/>
              </a:prstGeom>
              <a:noFill/>
              <a:ln>
                <a:noFill/>
              </a:ln>
            </p:spPr>
            <p:txBody>
              <a:bodyPr lIns="90000" tIns="45000" rIns="90000" bIns="45000"/>
              <a:lstStyle/>
              <a:p>
                <a:r>
                  <a:rPr lang="en-GB" sz="1600" b="0" strike="noStrike" spc="-1">
                    <a:latin typeface="Arial"/>
                  </a:rPr>
                  <a:t>+ prázdná místa</a:t>
                </a:r>
              </a:p>
            </p:txBody>
          </p:sp>
        </p:gr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8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Obsah</a:t>
            </a:r>
            <a:endParaRPr lang="en-GB" sz="3600" b="0" strike="noStrike" spc="-1">
              <a:solidFill>
                <a:srgbClr val="000000"/>
              </a:solidFill>
              <a:latin typeface="Arial"/>
            </a:endParaRPr>
          </a:p>
        </p:txBody>
      </p:sp>
      <p:sp>
        <p:nvSpPr>
          <p:cNvPr id="93" name="TextShape 2"/>
          <p:cNvSpPr txBox="1"/>
          <p:nvPr/>
        </p:nvSpPr>
        <p:spPr>
          <a:xfrm>
            <a:off x="2592000" y="1584000"/>
            <a:ext cx="5040000" cy="3490200"/>
          </a:xfrm>
          <a:prstGeom prst="rect">
            <a:avLst/>
          </a:prstGeom>
          <a:noFill/>
          <a:ln>
            <a:noFill/>
          </a:ln>
        </p:spPr>
        <p:txBody>
          <a:bodyPr lIns="90000" tIns="45000" rIns="90000" bIns="45000"/>
          <a:lstStyle/>
          <a:p>
            <a:pPr>
              <a:lnSpc>
                <a:spcPct val="200000"/>
              </a:lnSpc>
            </a:pPr>
            <a:r>
              <a:rPr lang="en-GB" sz="2000" b="1" strike="noStrike" spc="-1">
                <a:solidFill>
                  <a:srgbClr val="0066B3"/>
                </a:solidFill>
                <a:latin typeface="Arial"/>
              </a:rPr>
              <a:t>1. Úvod: šperk a materiál</a:t>
            </a:r>
            <a:endParaRPr lang="en-GB" sz="2000" b="0" strike="noStrike" spc="-1">
              <a:latin typeface="Arial"/>
            </a:endParaRPr>
          </a:p>
          <a:p>
            <a:pPr>
              <a:lnSpc>
                <a:spcPct val="200000"/>
              </a:lnSpc>
            </a:pPr>
            <a:r>
              <a:rPr lang="en-GB" sz="2000" b="1" strike="noStrike" spc="-1">
                <a:solidFill>
                  <a:srgbClr val="0066B3"/>
                </a:solidFill>
                <a:latin typeface="Arial"/>
              </a:rPr>
              <a:t>2. Vlastnosti</a:t>
            </a:r>
            <a:endParaRPr lang="en-GB" sz="2000" b="0" strike="noStrike" spc="-1">
              <a:latin typeface="Arial"/>
            </a:endParaRPr>
          </a:p>
          <a:p>
            <a:pPr>
              <a:lnSpc>
                <a:spcPct val="200000"/>
              </a:lnSpc>
            </a:pPr>
            <a:r>
              <a:rPr lang="en-GB" sz="2000" b="1" strike="noStrike" spc="-1">
                <a:solidFill>
                  <a:srgbClr val="0066B3"/>
                </a:solidFill>
                <a:latin typeface="Arial"/>
              </a:rPr>
              <a:t>3. Technologie: povrchy, vrstvy, prášky</a:t>
            </a:r>
            <a:endParaRPr lang="en-GB" sz="2000" b="0" strike="noStrike" spc="-1">
              <a:latin typeface="Arial"/>
            </a:endParaRPr>
          </a:p>
          <a:p>
            <a:pPr>
              <a:lnSpc>
                <a:spcPct val="200000"/>
              </a:lnSpc>
            </a:pPr>
            <a:r>
              <a:rPr lang="en-GB" sz="2000" b="1" strike="noStrike" spc="-1">
                <a:solidFill>
                  <a:srgbClr val="0066B3"/>
                </a:solidFill>
                <a:latin typeface="Arial"/>
              </a:rPr>
              <a:t>4. Diamantové nanočástice</a:t>
            </a:r>
            <a:endParaRPr lang="en-GB" sz="2000" b="0" strike="noStrike" spc="-1">
              <a:latin typeface="Arial"/>
            </a:endParaRPr>
          </a:p>
          <a:p>
            <a:pPr>
              <a:lnSpc>
                <a:spcPct val="200000"/>
              </a:lnSpc>
            </a:pPr>
            <a:r>
              <a:rPr lang="en-GB" sz="2000" b="1" strike="noStrike" spc="-1">
                <a:solidFill>
                  <a:srgbClr val="0066B3"/>
                </a:solidFill>
                <a:latin typeface="Arial"/>
              </a:rPr>
              <a:t>5. Uplatnění diamantových materiálů</a:t>
            </a:r>
            <a:endParaRPr lang="en-GB" sz="2000" b="0" strike="noStrike" spc="-1">
              <a:latin typeface="Arial"/>
            </a:endParaRPr>
          </a:p>
          <a:p>
            <a:pPr>
              <a:lnSpc>
                <a:spcPct val="200000"/>
              </a:lnSpc>
            </a:pPr>
            <a:r>
              <a:rPr lang="en-GB" sz="2000" b="1" strike="noStrike" spc="-1">
                <a:solidFill>
                  <a:srgbClr val="0066B3"/>
                </a:solidFill>
                <a:latin typeface="Arial"/>
              </a:rPr>
              <a:t>6. Shrnutí</a:t>
            </a:r>
            <a:endParaRPr lang="en-GB" sz="20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9" name="CustomShape 1"/>
          <p:cNvSpPr/>
          <p:nvPr/>
        </p:nvSpPr>
        <p:spPr>
          <a:xfrm>
            <a:off x="414720" y="1072080"/>
            <a:ext cx="1452960" cy="4431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880" name="TextShape 2"/>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Shrnutí</a:t>
            </a:r>
            <a:endParaRPr lang="en-GB" sz="3600" b="0" strike="noStrike" spc="-1">
              <a:solidFill>
                <a:srgbClr val="000000"/>
              </a:solidFill>
              <a:latin typeface="Arial"/>
            </a:endParaRPr>
          </a:p>
        </p:txBody>
      </p:sp>
      <p:sp>
        <p:nvSpPr>
          <p:cNvPr id="881" name="TextShape 3"/>
          <p:cNvSpPr txBox="1"/>
          <p:nvPr/>
        </p:nvSpPr>
        <p:spPr>
          <a:xfrm>
            <a:off x="4176000" y="5328000"/>
            <a:ext cx="2563920" cy="346320"/>
          </a:xfrm>
          <a:prstGeom prst="rect">
            <a:avLst/>
          </a:prstGeom>
          <a:noFill/>
          <a:ln>
            <a:noFill/>
          </a:ln>
        </p:spPr>
        <p:txBody>
          <a:bodyPr lIns="90000" tIns="45000" rIns="90000" bIns="45000"/>
          <a:lstStyle/>
          <a:p>
            <a:r>
              <a:rPr lang="en-GB" sz="1800" b="0" strike="noStrike" spc="-1">
                <a:latin typeface="Arial"/>
              </a:rPr>
              <a:t>Zdroje </a:t>
            </a:r>
          </a:p>
        </p:txBody>
      </p:sp>
      <p:sp>
        <p:nvSpPr>
          <p:cNvPr id="882" name="TextShape 4"/>
          <p:cNvSpPr txBox="1"/>
          <p:nvPr/>
        </p:nvSpPr>
        <p:spPr>
          <a:xfrm>
            <a:off x="194760" y="5904000"/>
            <a:ext cx="4341240" cy="1455480"/>
          </a:xfrm>
          <a:prstGeom prst="rect">
            <a:avLst/>
          </a:prstGeom>
          <a:noFill/>
          <a:ln>
            <a:noFill/>
          </a:ln>
        </p:spPr>
        <p:txBody>
          <a:bodyPr lIns="90000" tIns="45000" rIns="90000" bIns="45000"/>
          <a:lstStyle/>
          <a:p>
            <a:r>
              <a:rPr lang="en-GB" sz="1200" b="0" strike="noStrike" spc="-1">
                <a:latin typeface="Arial"/>
              </a:rPr>
              <a:t>Holly, </a:t>
            </a:r>
            <a:r>
              <a:rPr lang="en-GB" sz="1200" b="0" i="1" strike="noStrike" spc="-1">
                <a:latin typeface="Arial"/>
              </a:rPr>
              <a:t>Proc. SPIE</a:t>
            </a:r>
            <a:r>
              <a:rPr lang="en-GB" sz="1200" b="0" strike="noStrike" spc="-1">
                <a:latin typeface="Arial"/>
              </a:rPr>
              <a:t> Vol. 9741, 974104 (2016)</a:t>
            </a:r>
          </a:p>
          <a:p>
            <a:pPr>
              <a:lnSpc>
                <a:spcPct val="100000"/>
              </a:lnSpc>
            </a:pPr>
            <a:r>
              <a:rPr lang="en-GB" sz="1200" b="0" strike="noStrike" spc="-1">
                <a:latin typeface="Arial"/>
              </a:rPr>
              <a:t>Jirásek, </a:t>
            </a:r>
            <a:r>
              <a:rPr lang="en-GB" sz="1200" b="0" i="1" strike="noStrike" spc="-1">
                <a:latin typeface="Arial"/>
              </a:rPr>
              <a:t>RSC Adv.</a:t>
            </a:r>
            <a:r>
              <a:rPr lang="en-GB" sz="1200" b="0" strike="noStrike" spc="-1">
                <a:latin typeface="Arial"/>
              </a:rPr>
              <a:t>, 6, 2352 (2016)</a:t>
            </a:r>
          </a:p>
          <a:p>
            <a:pPr>
              <a:lnSpc>
                <a:spcPct val="100000"/>
              </a:lnSpc>
            </a:pPr>
            <a:r>
              <a:rPr lang="en-GB" sz="1200" b="0" strike="noStrike" spc="-1">
                <a:latin typeface="Arial"/>
              </a:rPr>
              <a:t>Jirásek,</a:t>
            </a:r>
            <a:r>
              <a:rPr lang="en-GB" sz="1200" b="0" i="1" strike="noStrike" spc="-1">
                <a:latin typeface="Arial"/>
              </a:rPr>
              <a:t> Adv. Sci. Eng. Med.</a:t>
            </a:r>
            <a:r>
              <a:rPr lang="en-GB" sz="1200" b="0" strike="noStrike" spc="-1">
                <a:latin typeface="Arial"/>
              </a:rPr>
              <a:t>, 5, 1–5 (2013)</a:t>
            </a:r>
          </a:p>
          <a:p>
            <a:pPr>
              <a:lnSpc>
                <a:spcPct val="100000"/>
              </a:lnSpc>
            </a:pPr>
            <a:r>
              <a:rPr lang="en-GB" sz="1200" b="0" strike="noStrike" spc="-1">
                <a:latin typeface="Arial"/>
                <a:ea typeface="Noto Sans CJK SC Regular"/>
              </a:rPr>
              <a:t>Potocký, </a:t>
            </a:r>
            <a:r>
              <a:rPr lang="en-GB" sz="1200" b="0" i="1" strike="noStrike" spc="-1">
                <a:latin typeface="Arial"/>
              </a:rPr>
              <a:t>Jpn. J. Appl. Phys.</a:t>
            </a:r>
            <a:r>
              <a:rPr lang="en-GB" sz="1200" b="0" strike="noStrike" spc="-1">
                <a:latin typeface="Arial"/>
              </a:rPr>
              <a:t> 53, 05FP04 (2014)</a:t>
            </a:r>
          </a:p>
          <a:p>
            <a:pPr>
              <a:lnSpc>
                <a:spcPct val="100000"/>
              </a:lnSpc>
            </a:pPr>
            <a:r>
              <a:rPr lang="en-GB" sz="1200" b="0" strike="noStrike" spc="-1">
                <a:latin typeface="Arial"/>
                <a:ea typeface="Noto Sans CJK SC Regular"/>
              </a:rPr>
              <a:t>Rezek, </a:t>
            </a:r>
            <a:r>
              <a:rPr lang="en-GB" sz="1200" b="0" i="1" strike="noStrike" spc="-1">
                <a:latin typeface="Arial"/>
                <a:ea typeface="Noto Sans CJK SC Regular"/>
              </a:rPr>
              <a:t>Biosensors and Bioelectronics</a:t>
            </a:r>
            <a:r>
              <a:rPr lang="en-GB" sz="1200" b="0" strike="noStrike" spc="-1">
                <a:latin typeface="Arial"/>
                <a:ea typeface="Noto Sans CJK SC Regular"/>
              </a:rPr>
              <a:t> 26, 1307–1312 </a:t>
            </a:r>
            <a:r>
              <a:rPr lang="en-GB" sz="1200" b="0" strike="noStrike" spc="-1">
                <a:latin typeface="Arial"/>
              </a:rPr>
              <a:t>(2010) </a:t>
            </a:r>
          </a:p>
          <a:p>
            <a:r>
              <a:rPr lang="en-GB" sz="1200" b="0" strike="noStrike" spc="-1">
                <a:latin typeface="Arial"/>
                <a:ea typeface="Noto Sans CJK SC Regular"/>
              </a:rPr>
              <a:t>Rezek, </a:t>
            </a:r>
            <a:r>
              <a:rPr lang="en-GB" sz="1200" b="0" i="1" strike="noStrike" spc="-1">
                <a:latin typeface="Arial"/>
                <a:ea typeface="Noto Sans CJK SC Regular"/>
              </a:rPr>
              <a:t>Sensors</a:t>
            </a:r>
            <a:r>
              <a:rPr lang="en-GB" sz="1200" b="0" strike="noStrike" spc="-1">
                <a:latin typeface="Arial"/>
                <a:ea typeface="Noto Sans CJK SC Regular"/>
              </a:rPr>
              <a:t> 9, 3549-3562 (</a:t>
            </a:r>
            <a:r>
              <a:rPr lang="en-GB" sz="1200" b="0" strike="noStrike" spc="-1">
                <a:latin typeface="Arial"/>
              </a:rPr>
              <a:t>2009)</a:t>
            </a:r>
          </a:p>
          <a:p>
            <a:r>
              <a:rPr lang="en-GB" sz="1200" b="0" strike="noStrike" spc="-1">
                <a:latin typeface="Arial"/>
                <a:ea typeface="Noto Sans CJK SC Regular"/>
              </a:rPr>
              <a:t>Shenderova, </a:t>
            </a:r>
            <a:r>
              <a:rPr lang="en-GB" sz="1200" b="0" i="1" strike="noStrike" spc="-1">
                <a:latin typeface="Arial"/>
                <a:ea typeface="Noto Sans CJK SC Regular"/>
              </a:rPr>
              <a:t>Biointerphases</a:t>
            </a:r>
            <a:r>
              <a:rPr lang="en-GB" sz="1200" b="0" strike="noStrike" spc="-1">
                <a:latin typeface="Arial"/>
                <a:ea typeface="Noto Sans CJK SC Regular"/>
              </a:rPr>
              <a:t> 10, 030802 (2015)</a:t>
            </a:r>
            <a:r>
              <a:t/>
            </a:r>
            <a:br/>
            <a:endParaRPr lang="en-GB" sz="1200" b="0" strike="noStrike" spc="-1">
              <a:latin typeface="Arial"/>
            </a:endParaRPr>
          </a:p>
        </p:txBody>
      </p:sp>
      <p:sp>
        <p:nvSpPr>
          <p:cNvPr id="883" name="TextShape 5"/>
          <p:cNvSpPr txBox="1"/>
          <p:nvPr/>
        </p:nvSpPr>
        <p:spPr>
          <a:xfrm>
            <a:off x="792000" y="1044000"/>
            <a:ext cx="6119640" cy="3915720"/>
          </a:xfrm>
          <a:prstGeom prst="rect">
            <a:avLst/>
          </a:prstGeom>
          <a:noFill/>
          <a:ln>
            <a:noFill/>
          </a:ln>
        </p:spPr>
        <p:txBody>
          <a:bodyPr lIns="90000" tIns="45000" rIns="90000" bIns="45000"/>
          <a:lstStyle/>
          <a:p>
            <a:pPr>
              <a:lnSpc>
                <a:spcPct val="150000"/>
              </a:lnSpc>
            </a:pPr>
            <a:r>
              <a:rPr lang="en-GB" sz="2000" b="1" strike="noStrike" spc="-1">
                <a:solidFill>
                  <a:srgbClr val="0066B3"/>
                </a:solidFill>
                <a:latin typeface="Arial"/>
              </a:rPr>
              <a:t>struktura diamantu </a:t>
            </a:r>
            <a:r>
              <a:rPr lang="en-GB" sz="2000" b="1" strike="noStrike" spc="-1">
                <a:solidFill>
                  <a:srgbClr val="0066B3"/>
                </a:solidFill>
                <a:latin typeface="Times New Roman"/>
                <a:ea typeface="Times New Roman"/>
              </a:rPr>
              <a:t>→</a:t>
            </a:r>
            <a:r>
              <a:rPr lang="en-GB" sz="2000" b="1" strike="noStrike" spc="-1">
                <a:solidFill>
                  <a:srgbClr val="0066B3"/>
                </a:solidFill>
                <a:latin typeface="Arial"/>
                <a:ea typeface="Times New Roman"/>
              </a:rPr>
              <a:t> unikátní vlastnosti</a:t>
            </a:r>
            <a:endParaRPr lang="en-GB" sz="2000" b="0" strike="noStrike" spc="-1">
              <a:latin typeface="Arial"/>
            </a:endParaRPr>
          </a:p>
          <a:p>
            <a:pPr>
              <a:lnSpc>
                <a:spcPct val="150000"/>
              </a:lnSpc>
            </a:pPr>
            <a:endParaRPr lang="en-GB" sz="2000" b="0" strike="noStrike" spc="-1">
              <a:latin typeface="Arial"/>
            </a:endParaRPr>
          </a:p>
          <a:p>
            <a:pPr>
              <a:lnSpc>
                <a:spcPct val="150000"/>
              </a:lnSpc>
            </a:pPr>
            <a:r>
              <a:rPr lang="en-GB" sz="2000" b="1" strike="noStrike" spc="-1">
                <a:solidFill>
                  <a:srgbClr val="0066B3"/>
                </a:solidFill>
                <a:latin typeface="Arial"/>
              </a:rPr>
              <a:t>povrchy</a:t>
            </a:r>
            <a:endParaRPr lang="en-GB" sz="2000" b="0" strike="noStrike" spc="-1">
              <a:latin typeface="Arial"/>
            </a:endParaRPr>
          </a:p>
          <a:p>
            <a:pPr>
              <a:lnSpc>
                <a:spcPct val="150000"/>
              </a:lnSpc>
            </a:pPr>
            <a:endParaRPr lang="en-GB" sz="2000" b="0" strike="noStrike" spc="-1">
              <a:latin typeface="Arial"/>
            </a:endParaRPr>
          </a:p>
          <a:p>
            <a:pPr>
              <a:lnSpc>
                <a:spcPct val="150000"/>
              </a:lnSpc>
            </a:pPr>
            <a:r>
              <a:rPr lang="en-GB" sz="2000" b="1" strike="noStrike" spc="-1">
                <a:solidFill>
                  <a:srgbClr val="0066B3"/>
                </a:solidFill>
                <a:latin typeface="Arial"/>
              </a:rPr>
              <a:t>						vrstvy</a:t>
            </a:r>
            <a:endParaRPr lang="en-GB" sz="2000" b="0" strike="noStrike" spc="-1">
              <a:latin typeface="Arial"/>
            </a:endParaRPr>
          </a:p>
          <a:p>
            <a:pPr>
              <a:lnSpc>
                <a:spcPct val="150000"/>
              </a:lnSpc>
            </a:pPr>
            <a:endParaRPr lang="en-GB" sz="2000" b="0" strike="noStrike" spc="-1">
              <a:latin typeface="Arial"/>
            </a:endParaRPr>
          </a:p>
          <a:p>
            <a:pPr>
              <a:lnSpc>
                <a:spcPct val="150000"/>
              </a:lnSpc>
            </a:pPr>
            <a:r>
              <a:rPr lang="en-GB" sz="2000" b="1" strike="noStrike" spc="-1">
                <a:solidFill>
                  <a:srgbClr val="0066B3"/>
                </a:solidFill>
                <a:latin typeface="Arial"/>
              </a:rPr>
              <a:t>nanočástice</a:t>
            </a:r>
            <a:endParaRPr lang="en-GB" sz="2000" b="0" strike="noStrike" spc="-1">
              <a:latin typeface="Arial"/>
            </a:endParaRPr>
          </a:p>
          <a:p>
            <a:pPr>
              <a:lnSpc>
                <a:spcPct val="150000"/>
              </a:lnSpc>
            </a:pPr>
            <a:r>
              <a:rPr lang="en-GB" sz="2000" b="1" strike="noStrike" spc="-1">
                <a:solidFill>
                  <a:srgbClr val="0066B3"/>
                </a:solidFill>
                <a:latin typeface="Arial"/>
              </a:rPr>
              <a:t>											principy</a:t>
            </a:r>
            <a:endParaRPr lang="en-GB" sz="2000" b="0" strike="noStrike" spc="-1">
              <a:latin typeface="Arial"/>
            </a:endParaRPr>
          </a:p>
          <a:p>
            <a:pPr>
              <a:lnSpc>
                <a:spcPct val="150000"/>
              </a:lnSpc>
            </a:pPr>
            <a:endParaRPr lang="en-GB" sz="2000" b="0" strike="noStrike" spc="-1">
              <a:latin typeface="Arial"/>
            </a:endParaRPr>
          </a:p>
        </p:txBody>
      </p:sp>
      <p:pic>
        <p:nvPicPr>
          <p:cNvPr id="884" name="Obrázek 883"/>
          <p:cNvPicPr/>
          <p:nvPr/>
        </p:nvPicPr>
        <p:blipFill>
          <a:blip r:embed="rId3"/>
          <a:stretch/>
        </p:blipFill>
        <p:spPr>
          <a:xfrm>
            <a:off x="6207120" y="897120"/>
            <a:ext cx="1292760" cy="1292760"/>
          </a:xfrm>
          <a:prstGeom prst="rect">
            <a:avLst/>
          </a:prstGeom>
          <a:ln>
            <a:noFill/>
          </a:ln>
        </p:spPr>
      </p:pic>
      <p:pic>
        <p:nvPicPr>
          <p:cNvPr id="885" name="Obrázek 884"/>
          <p:cNvPicPr/>
          <p:nvPr/>
        </p:nvPicPr>
        <p:blipFill>
          <a:blip r:embed="rId4"/>
          <a:srcRect t="3822" b="5843"/>
          <a:stretch/>
        </p:blipFill>
        <p:spPr>
          <a:xfrm>
            <a:off x="2484000" y="1620000"/>
            <a:ext cx="2124000" cy="1085400"/>
          </a:xfrm>
          <a:prstGeom prst="rect">
            <a:avLst/>
          </a:prstGeom>
          <a:ln>
            <a:noFill/>
          </a:ln>
        </p:spPr>
      </p:pic>
      <p:pic>
        <p:nvPicPr>
          <p:cNvPr id="886" name="Obrázek 885"/>
          <p:cNvPicPr/>
          <p:nvPr/>
        </p:nvPicPr>
        <p:blipFill>
          <a:blip r:embed="rId5"/>
          <a:srcRect b="34435"/>
          <a:stretch/>
        </p:blipFill>
        <p:spPr>
          <a:xfrm>
            <a:off x="4680000" y="2700000"/>
            <a:ext cx="1152360" cy="843840"/>
          </a:xfrm>
          <a:prstGeom prst="rect">
            <a:avLst/>
          </a:prstGeom>
          <a:ln>
            <a:noFill/>
          </a:ln>
        </p:spPr>
      </p:pic>
      <p:pic>
        <p:nvPicPr>
          <p:cNvPr id="887" name="Obrázek 886"/>
          <p:cNvPicPr/>
          <p:nvPr/>
        </p:nvPicPr>
        <p:blipFill>
          <a:blip r:embed="rId6"/>
          <a:stretch/>
        </p:blipFill>
        <p:spPr>
          <a:xfrm>
            <a:off x="2520000" y="3348000"/>
            <a:ext cx="1343160" cy="1280520"/>
          </a:xfrm>
          <a:prstGeom prst="rect">
            <a:avLst/>
          </a:prstGeom>
          <a:ln>
            <a:noFill/>
          </a:ln>
        </p:spPr>
      </p:pic>
      <p:sp>
        <p:nvSpPr>
          <p:cNvPr id="888" name="TextShape 6"/>
          <p:cNvSpPr txBox="1"/>
          <p:nvPr/>
        </p:nvSpPr>
        <p:spPr>
          <a:xfrm>
            <a:off x="5058720" y="5904000"/>
            <a:ext cx="4746600" cy="1296000"/>
          </a:xfrm>
          <a:prstGeom prst="rect">
            <a:avLst/>
          </a:prstGeom>
          <a:noFill/>
          <a:ln>
            <a:noFill/>
          </a:ln>
        </p:spPr>
        <p:txBody>
          <a:bodyPr lIns="90000" tIns="45000" rIns="90000" bIns="45000"/>
          <a:lstStyle/>
          <a:p>
            <a:r>
              <a:rPr lang="en-GB" sz="1200" b="0" strike="noStrike" spc="-1">
                <a:latin typeface="Arial"/>
              </a:rPr>
              <a:t>Shenderova, </a:t>
            </a:r>
            <a:r>
              <a:rPr lang="en-GB" sz="1200" b="0" i="1" strike="noStrike" spc="-1">
                <a:latin typeface="Arial"/>
              </a:rPr>
              <a:t>J. Phys. Chem. C</a:t>
            </a:r>
            <a:r>
              <a:rPr lang="en-GB" sz="1200" b="0" strike="noStrike" spc="-1">
                <a:latin typeface="Arial"/>
              </a:rPr>
              <a:t> 115, 9827 (2011)</a:t>
            </a:r>
          </a:p>
          <a:p>
            <a:r>
              <a:rPr lang="en-GB" sz="1200" b="0" strike="noStrike" spc="-1">
                <a:latin typeface="Arial"/>
              </a:rPr>
              <a:t>Schrand, </a:t>
            </a:r>
            <a:r>
              <a:rPr lang="en-GB" sz="1200" b="0" i="1" strike="noStrike" spc="-1">
                <a:latin typeface="Arial"/>
              </a:rPr>
              <a:t>Crit. Rev. in Sol. State and Mat. Sci.</a:t>
            </a:r>
            <a:r>
              <a:rPr lang="en-GB" sz="1200" b="0" strike="noStrike" spc="-1">
                <a:latin typeface="Arial"/>
              </a:rPr>
              <a:t>, 34:1-2, 18-74 (2009)</a:t>
            </a:r>
          </a:p>
          <a:p>
            <a:r>
              <a:rPr lang="en-GB" sz="1200" b="0" strike="noStrike" spc="-1">
                <a:latin typeface="Arial"/>
                <a:ea typeface="Noto Sans CJK SC Regular"/>
              </a:rPr>
              <a:t>T. Tyler, North Carolina State University. </a:t>
            </a:r>
            <a:endParaRPr lang="en-GB" sz="1200" b="0" strike="noStrike" spc="-1">
              <a:latin typeface="Arial"/>
            </a:endParaRPr>
          </a:p>
          <a:p>
            <a:r>
              <a:rPr lang="en-GB" sz="1200" b="0" strike="noStrike" spc="-1">
                <a:latin typeface="Arial"/>
                <a:ea typeface="Noto Sans CJK SC Regular"/>
              </a:rPr>
              <a:t>Szunerits, </a:t>
            </a:r>
            <a:r>
              <a:rPr lang="en-GB" sz="1200" b="0" i="1" strike="noStrike" spc="-1">
                <a:latin typeface="Arial"/>
                <a:ea typeface="Noto Sans CJK SC Regular"/>
              </a:rPr>
              <a:t>Int. J. Environ. Res. Public. Health.</a:t>
            </a:r>
            <a:r>
              <a:rPr lang="en-GB" sz="1200" b="0" strike="noStrike" spc="-1">
                <a:latin typeface="Arial"/>
                <a:ea typeface="Noto Sans CJK SC Regular"/>
              </a:rPr>
              <a:t>  13(4), 413 (</a:t>
            </a:r>
            <a:r>
              <a:rPr lang="en-GB" sz="1200" b="0" strike="noStrike" spc="-1">
                <a:latin typeface="Arial"/>
              </a:rPr>
              <a:t>2016)</a:t>
            </a:r>
          </a:p>
          <a:p>
            <a:r>
              <a:rPr lang="en-GB" sz="1200" b="0" strike="noStrike" spc="-1">
                <a:latin typeface="Arial"/>
              </a:rPr>
              <a:t>Varga, </a:t>
            </a:r>
            <a:r>
              <a:rPr lang="en-GB" sz="1200" b="0" i="1" strike="noStrike" spc="-1">
                <a:latin typeface="Arial"/>
              </a:rPr>
              <a:t>Phys. Status Solidi</a:t>
            </a:r>
            <a:r>
              <a:rPr lang="en-GB" sz="1200" b="0" strike="noStrike" spc="-1">
                <a:latin typeface="Arial"/>
              </a:rPr>
              <a:t> B 252 (11), 2591–2597 (2015)</a:t>
            </a:r>
          </a:p>
          <a:p>
            <a:r>
              <a:rPr lang="en-GB" sz="1200" b="0" strike="noStrike" spc="-1">
                <a:latin typeface="Arial"/>
              </a:rPr>
              <a:t>www.fzu.cz/~kromka/</a:t>
            </a:r>
          </a:p>
          <a:p>
            <a:r>
              <a:rPr lang="en-GB" sz="1200" b="0" strike="noStrike" spc="-1">
                <a:latin typeface="Arial"/>
              </a:rPr>
              <a:t>www.chm.bris.ac.uk/pt/diamond/</a:t>
            </a:r>
          </a:p>
        </p:txBody>
      </p:sp>
      <p:pic>
        <p:nvPicPr>
          <p:cNvPr id="889" name="Obrázek 888"/>
          <p:cNvPicPr/>
          <p:nvPr/>
        </p:nvPicPr>
        <p:blipFill>
          <a:blip r:embed="rId7"/>
          <a:stretch/>
        </p:blipFill>
        <p:spPr>
          <a:xfrm>
            <a:off x="7050600" y="3420000"/>
            <a:ext cx="2597400" cy="130068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Šperk a materiál</a:t>
            </a:r>
            <a:endParaRPr lang="en-GB" sz="3600" b="0" strike="noStrike" spc="-1">
              <a:solidFill>
                <a:srgbClr val="000000"/>
              </a:solidFill>
              <a:latin typeface="Arial"/>
            </a:endParaRPr>
          </a:p>
        </p:txBody>
      </p:sp>
      <p:sp>
        <p:nvSpPr>
          <p:cNvPr id="95" name="TextShape 2"/>
          <p:cNvSpPr txBox="1"/>
          <p:nvPr/>
        </p:nvSpPr>
        <p:spPr>
          <a:xfrm>
            <a:off x="3210840" y="1165680"/>
            <a:ext cx="775080" cy="346320"/>
          </a:xfrm>
          <a:prstGeom prst="rect">
            <a:avLst/>
          </a:prstGeom>
          <a:noFill/>
          <a:ln>
            <a:noFill/>
          </a:ln>
        </p:spPr>
        <p:txBody>
          <a:bodyPr lIns="90000" tIns="45000" rIns="90000" bIns="45000"/>
          <a:lstStyle/>
          <a:p>
            <a:r>
              <a:rPr lang="en-GB" sz="1800" b="1" strike="noStrike" spc="-1">
                <a:latin typeface="Arial"/>
              </a:rPr>
              <a:t>krása</a:t>
            </a:r>
            <a:endParaRPr lang="en-GB" sz="1800" b="0" strike="noStrike" spc="-1">
              <a:latin typeface="Arial"/>
            </a:endParaRPr>
          </a:p>
        </p:txBody>
      </p:sp>
      <p:sp>
        <p:nvSpPr>
          <p:cNvPr id="96" name="TextShape 3"/>
          <p:cNvSpPr txBox="1"/>
          <p:nvPr/>
        </p:nvSpPr>
        <p:spPr>
          <a:xfrm>
            <a:off x="1512000" y="1152000"/>
            <a:ext cx="929160" cy="346320"/>
          </a:xfrm>
          <a:prstGeom prst="rect">
            <a:avLst/>
          </a:prstGeom>
          <a:noFill/>
          <a:ln>
            <a:noFill/>
          </a:ln>
        </p:spPr>
        <p:txBody>
          <a:bodyPr lIns="90000" tIns="45000" rIns="90000" bIns="45000"/>
          <a:lstStyle/>
          <a:p>
            <a:r>
              <a:rPr lang="en-GB" sz="1800" b="1" u="sng" strike="noStrike" spc="-1">
                <a:solidFill>
                  <a:srgbClr val="0066B3"/>
                </a:solidFill>
                <a:uFillTx/>
                <a:latin typeface="Arial"/>
              </a:rPr>
              <a:t>šperk:</a:t>
            </a:r>
            <a:endParaRPr lang="en-GB" sz="1800" b="0" strike="noStrike" spc="-1">
              <a:latin typeface="Arial"/>
            </a:endParaRPr>
          </a:p>
        </p:txBody>
      </p:sp>
      <p:sp>
        <p:nvSpPr>
          <p:cNvPr id="97" name="TextShape 4"/>
          <p:cNvSpPr txBox="1"/>
          <p:nvPr/>
        </p:nvSpPr>
        <p:spPr>
          <a:xfrm>
            <a:off x="4392000" y="1584000"/>
            <a:ext cx="1451880" cy="346320"/>
          </a:xfrm>
          <a:prstGeom prst="rect">
            <a:avLst/>
          </a:prstGeom>
          <a:noFill/>
          <a:ln>
            <a:noFill/>
          </a:ln>
        </p:spPr>
        <p:txBody>
          <a:bodyPr lIns="90000" tIns="45000" rIns="90000" bIns="45000"/>
          <a:lstStyle/>
          <a:p>
            <a:r>
              <a:rPr lang="en-GB" sz="1800" b="1" strike="noStrike" spc="-1">
                <a:latin typeface="Arial"/>
              </a:rPr>
              <a:t>ušlechtilost</a:t>
            </a:r>
            <a:endParaRPr lang="en-GB" sz="1800" b="0" strike="noStrike" spc="-1">
              <a:latin typeface="Arial"/>
            </a:endParaRPr>
          </a:p>
        </p:txBody>
      </p:sp>
      <p:sp>
        <p:nvSpPr>
          <p:cNvPr id="98" name="TextShape 5"/>
          <p:cNvSpPr txBox="1"/>
          <p:nvPr/>
        </p:nvSpPr>
        <p:spPr>
          <a:xfrm>
            <a:off x="6156000" y="1957680"/>
            <a:ext cx="1157760" cy="346320"/>
          </a:xfrm>
          <a:prstGeom prst="rect">
            <a:avLst/>
          </a:prstGeom>
          <a:noFill/>
          <a:ln>
            <a:noFill/>
          </a:ln>
        </p:spPr>
        <p:txBody>
          <a:bodyPr lIns="90000" tIns="45000" rIns="90000" bIns="45000"/>
          <a:lstStyle/>
          <a:p>
            <a:r>
              <a:rPr lang="en-GB" sz="1800" b="1" strike="noStrike" spc="-1">
                <a:latin typeface="Arial"/>
              </a:rPr>
              <a:t>vzácnost</a:t>
            </a:r>
            <a:endParaRPr lang="en-GB" sz="1800" b="0" strike="noStrike" spc="-1">
              <a:latin typeface="Arial"/>
            </a:endParaRPr>
          </a:p>
        </p:txBody>
      </p:sp>
      <p:sp>
        <p:nvSpPr>
          <p:cNvPr id="99" name="TextShape 6"/>
          <p:cNvSpPr txBox="1"/>
          <p:nvPr/>
        </p:nvSpPr>
        <p:spPr>
          <a:xfrm>
            <a:off x="4608000" y="3852000"/>
            <a:ext cx="1152000" cy="346320"/>
          </a:xfrm>
          <a:prstGeom prst="rect">
            <a:avLst/>
          </a:prstGeom>
          <a:noFill/>
          <a:ln>
            <a:noFill/>
          </a:ln>
        </p:spPr>
        <p:txBody>
          <a:bodyPr lIns="90000" tIns="45000" rIns="90000" bIns="45000"/>
          <a:lstStyle/>
          <a:p>
            <a:r>
              <a:rPr lang="en-GB" sz="1800" b="0" strike="noStrike" spc="-1">
                <a:latin typeface="Arial"/>
              </a:rPr>
              <a:t>odolnost</a:t>
            </a:r>
          </a:p>
        </p:txBody>
      </p:sp>
      <p:sp>
        <p:nvSpPr>
          <p:cNvPr id="100" name="TextShape 7"/>
          <p:cNvSpPr txBox="1"/>
          <p:nvPr/>
        </p:nvSpPr>
        <p:spPr>
          <a:xfrm>
            <a:off x="4680000" y="4742280"/>
            <a:ext cx="955080" cy="346320"/>
          </a:xfrm>
          <a:prstGeom prst="rect">
            <a:avLst/>
          </a:prstGeom>
          <a:noFill/>
          <a:ln>
            <a:noFill/>
          </a:ln>
        </p:spPr>
        <p:txBody>
          <a:bodyPr lIns="90000" tIns="45000" rIns="90000" bIns="45000"/>
          <a:lstStyle/>
          <a:p>
            <a:r>
              <a:rPr lang="en-GB" sz="1800" b="0" strike="noStrike" spc="-1">
                <a:latin typeface="Arial"/>
              </a:rPr>
              <a:t>tvrdost</a:t>
            </a:r>
          </a:p>
        </p:txBody>
      </p:sp>
      <p:sp>
        <p:nvSpPr>
          <p:cNvPr id="101" name="Line 8"/>
          <p:cNvSpPr/>
          <p:nvPr/>
        </p:nvSpPr>
        <p:spPr>
          <a:xfrm>
            <a:off x="5148000" y="2016000"/>
            <a:ext cx="0" cy="1800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02" name="Line 9"/>
          <p:cNvSpPr/>
          <p:nvPr/>
        </p:nvSpPr>
        <p:spPr>
          <a:xfrm>
            <a:off x="5148000" y="5112000"/>
            <a:ext cx="0" cy="648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103" name="Obrázek 102"/>
          <p:cNvPicPr/>
          <p:nvPr/>
        </p:nvPicPr>
        <p:blipFill>
          <a:blip r:embed="rId3"/>
          <a:stretch/>
        </p:blipFill>
        <p:spPr>
          <a:xfrm>
            <a:off x="2354040" y="4582800"/>
            <a:ext cx="2361960" cy="1933200"/>
          </a:xfrm>
          <a:prstGeom prst="rect">
            <a:avLst/>
          </a:prstGeom>
          <a:ln>
            <a:noFill/>
          </a:ln>
        </p:spPr>
      </p:pic>
      <p:pic>
        <p:nvPicPr>
          <p:cNvPr id="104" name="Obrázek 103"/>
          <p:cNvPicPr/>
          <p:nvPr/>
        </p:nvPicPr>
        <p:blipFill>
          <a:blip r:embed="rId4"/>
          <a:stretch/>
        </p:blipFill>
        <p:spPr>
          <a:xfrm>
            <a:off x="1008000" y="1620720"/>
            <a:ext cx="1835280" cy="1835280"/>
          </a:xfrm>
          <a:prstGeom prst="rect">
            <a:avLst/>
          </a:prstGeom>
          <a:ln>
            <a:noFill/>
          </a:ln>
        </p:spPr>
      </p:pic>
      <p:sp>
        <p:nvSpPr>
          <p:cNvPr id="105" name="Line 10"/>
          <p:cNvSpPr/>
          <p:nvPr/>
        </p:nvSpPr>
        <p:spPr>
          <a:xfrm>
            <a:off x="3600000" y="1584000"/>
            <a:ext cx="0" cy="3168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06" name="TextShape 11"/>
          <p:cNvSpPr txBox="1"/>
          <p:nvPr/>
        </p:nvSpPr>
        <p:spPr>
          <a:xfrm>
            <a:off x="2448000" y="6169680"/>
            <a:ext cx="5760000" cy="346320"/>
          </a:xfrm>
          <a:prstGeom prst="rect">
            <a:avLst/>
          </a:prstGeom>
          <a:noFill/>
          <a:ln>
            <a:solidFill>
              <a:srgbClr val="000000"/>
            </a:solidFill>
          </a:ln>
        </p:spPr>
        <p:txBody>
          <a:bodyPr lIns="90000" tIns="45000" rIns="90000" bIns="45000"/>
          <a:lstStyle/>
          <a:p>
            <a:pPr algn="ctr"/>
            <a:r>
              <a:rPr lang="en-GB" sz="1800" b="1" strike="noStrike" spc="-1">
                <a:solidFill>
                  <a:srgbClr val="0066B3"/>
                </a:solidFill>
                <a:latin typeface="Arial"/>
              </a:rPr>
              <a:t>					DIAMANT</a:t>
            </a:r>
            <a:endParaRPr lang="en-GB" sz="1800" b="0" strike="noStrike" spc="-1">
              <a:latin typeface="Arial"/>
            </a:endParaRPr>
          </a:p>
        </p:txBody>
      </p:sp>
      <p:sp>
        <p:nvSpPr>
          <p:cNvPr id="107" name="TextShape 12"/>
          <p:cNvSpPr txBox="1"/>
          <p:nvPr/>
        </p:nvSpPr>
        <p:spPr>
          <a:xfrm>
            <a:off x="4464000" y="4176000"/>
            <a:ext cx="1284120" cy="602280"/>
          </a:xfrm>
          <a:prstGeom prst="rect">
            <a:avLst/>
          </a:prstGeom>
          <a:noFill/>
          <a:ln>
            <a:noFill/>
          </a:ln>
        </p:spPr>
        <p:txBody>
          <a:bodyPr lIns="90000" tIns="45000" rIns="90000" bIns="45000"/>
          <a:lstStyle/>
          <a:p>
            <a:r>
              <a:rPr lang="en-GB" sz="1800" b="0" strike="noStrike" spc="-1">
                <a:latin typeface="Arial"/>
              </a:rPr>
              <a:t>- chemická</a:t>
            </a:r>
          </a:p>
          <a:p>
            <a:r>
              <a:rPr lang="en-GB" sz="1800" b="0" strike="noStrike" spc="-1">
                <a:latin typeface="Arial"/>
              </a:rPr>
              <a:t>- radiační</a:t>
            </a:r>
          </a:p>
        </p:txBody>
      </p:sp>
      <p:sp>
        <p:nvSpPr>
          <p:cNvPr id="108" name="Line 13"/>
          <p:cNvSpPr/>
          <p:nvPr/>
        </p:nvSpPr>
        <p:spPr>
          <a:xfrm>
            <a:off x="6768000" y="2556000"/>
            <a:ext cx="0" cy="3168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Tvrdost</a:t>
            </a:r>
            <a:endParaRPr lang="en-GB" sz="3600" b="0" strike="noStrike" spc="-1">
              <a:solidFill>
                <a:srgbClr val="000000"/>
              </a:solidFill>
              <a:latin typeface="Arial"/>
            </a:endParaRPr>
          </a:p>
        </p:txBody>
      </p:sp>
      <p:sp>
        <p:nvSpPr>
          <p:cNvPr id="110" name="TextShape 2"/>
          <p:cNvSpPr txBox="1"/>
          <p:nvPr/>
        </p:nvSpPr>
        <p:spPr>
          <a:xfrm>
            <a:off x="520920" y="1080000"/>
            <a:ext cx="8110080" cy="346320"/>
          </a:xfrm>
          <a:prstGeom prst="rect">
            <a:avLst/>
          </a:prstGeom>
          <a:noFill/>
          <a:ln>
            <a:noFill/>
          </a:ln>
        </p:spPr>
        <p:txBody>
          <a:bodyPr lIns="90000" tIns="45000" rIns="90000" bIns="45000"/>
          <a:lstStyle/>
          <a:p>
            <a:r>
              <a:rPr lang="en-GB" sz="1800" b="1" u="sng" strike="noStrike" spc="-1">
                <a:solidFill>
                  <a:srgbClr val="0066B3"/>
                </a:solidFill>
                <a:uFillTx/>
                <a:latin typeface="Arial"/>
              </a:rPr>
              <a:t>formy uhlíku:</a:t>
            </a:r>
            <a:r>
              <a:rPr lang="en-GB" sz="1800" b="1" strike="noStrike" spc="-1">
                <a:latin typeface="Arial"/>
              </a:rPr>
              <a:t> </a:t>
            </a:r>
            <a:r>
              <a:rPr lang="en-GB" sz="1800" b="0" strike="noStrike" spc="-1">
                <a:latin typeface="Arial"/>
              </a:rPr>
              <a:t>grafit, diamant, saze, koks, fullereny, grafen ….</a:t>
            </a:r>
          </a:p>
        </p:txBody>
      </p:sp>
      <p:pic>
        <p:nvPicPr>
          <p:cNvPr id="111" name="Obrázek 110"/>
          <p:cNvPicPr/>
          <p:nvPr/>
        </p:nvPicPr>
        <p:blipFill>
          <a:blip r:embed="rId3"/>
          <a:stretch/>
        </p:blipFill>
        <p:spPr>
          <a:xfrm>
            <a:off x="461880" y="2442960"/>
            <a:ext cx="1914120" cy="2381040"/>
          </a:xfrm>
          <a:prstGeom prst="rect">
            <a:avLst/>
          </a:prstGeom>
          <a:ln>
            <a:noFill/>
          </a:ln>
        </p:spPr>
      </p:pic>
      <p:sp>
        <p:nvSpPr>
          <p:cNvPr id="112" name="TextShape 3"/>
          <p:cNvSpPr txBox="1"/>
          <p:nvPr/>
        </p:nvSpPr>
        <p:spPr>
          <a:xfrm>
            <a:off x="551880" y="1885680"/>
            <a:ext cx="816480" cy="346320"/>
          </a:xfrm>
          <a:prstGeom prst="rect">
            <a:avLst/>
          </a:prstGeom>
          <a:noFill/>
          <a:ln>
            <a:noFill/>
          </a:ln>
        </p:spPr>
        <p:txBody>
          <a:bodyPr lIns="90000" tIns="45000" rIns="90000" bIns="45000"/>
          <a:lstStyle/>
          <a:p>
            <a:r>
              <a:rPr lang="en-GB" sz="1800" b="1" strike="noStrike" spc="-1">
                <a:latin typeface="Arial"/>
              </a:rPr>
              <a:t> grafit</a:t>
            </a:r>
            <a:endParaRPr lang="en-GB" sz="1800" b="0" strike="noStrike" spc="-1">
              <a:latin typeface="Arial"/>
            </a:endParaRPr>
          </a:p>
        </p:txBody>
      </p:sp>
      <p:sp>
        <p:nvSpPr>
          <p:cNvPr id="113" name="TextShape 4"/>
          <p:cNvSpPr txBox="1"/>
          <p:nvPr/>
        </p:nvSpPr>
        <p:spPr>
          <a:xfrm>
            <a:off x="5819040" y="4284000"/>
            <a:ext cx="1056960" cy="576000"/>
          </a:xfrm>
          <a:prstGeom prst="rect">
            <a:avLst/>
          </a:prstGeom>
          <a:noFill/>
          <a:ln>
            <a:noFill/>
          </a:ln>
        </p:spPr>
        <p:txBody>
          <a:bodyPr lIns="90000" tIns="45000" rIns="90000" bIns="45000"/>
          <a:lstStyle/>
          <a:p>
            <a:r>
              <a:rPr lang="en-GB" sz="1800" b="1" strike="noStrike" spc="-1">
                <a:latin typeface="Arial"/>
              </a:rPr>
              <a:t>diamant</a:t>
            </a:r>
            <a:endParaRPr lang="en-GB" sz="1800" b="0" strike="noStrike" spc="-1">
              <a:latin typeface="Arial"/>
            </a:endParaRPr>
          </a:p>
        </p:txBody>
      </p:sp>
      <p:pic>
        <p:nvPicPr>
          <p:cNvPr id="114" name="Obrázek 113"/>
          <p:cNvPicPr/>
          <p:nvPr/>
        </p:nvPicPr>
        <p:blipFill>
          <a:blip r:embed="rId4"/>
          <a:stretch/>
        </p:blipFill>
        <p:spPr>
          <a:xfrm>
            <a:off x="2448000" y="2664000"/>
            <a:ext cx="2142720" cy="2142720"/>
          </a:xfrm>
          <a:prstGeom prst="rect">
            <a:avLst/>
          </a:prstGeom>
          <a:ln>
            <a:noFill/>
          </a:ln>
        </p:spPr>
      </p:pic>
      <p:pic>
        <p:nvPicPr>
          <p:cNvPr id="115" name="Obrázek 114"/>
          <p:cNvPicPr/>
          <p:nvPr/>
        </p:nvPicPr>
        <p:blipFill>
          <a:blip r:embed="rId5"/>
          <a:stretch/>
        </p:blipFill>
        <p:spPr>
          <a:xfrm>
            <a:off x="7131240" y="4716000"/>
            <a:ext cx="2408760" cy="2408760"/>
          </a:xfrm>
          <a:prstGeom prst="rect">
            <a:avLst/>
          </a:prstGeom>
          <a:ln>
            <a:noFill/>
          </a:ln>
        </p:spPr>
      </p:pic>
      <p:sp>
        <p:nvSpPr>
          <p:cNvPr id="116" name="TextShape 5"/>
          <p:cNvSpPr txBox="1"/>
          <p:nvPr/>
        </p:nvSpPr>
        <p:spPr>
          <a:xfrm>
            <a:off x="5436000" y="5004000"/>
            <a:ext cx="1523520" cy="346320"/>
          </a:xfrm>
          <a:prstGeom prst="rect">
            <a:avLst/>
          </a:prstGeom>
          <a:noFill/>
          <a:ln>
            <a:noFill/>
          </a:ln>
        </p:spPr>
        <p:txBody>
          <a:bodyPr lIns="90000" tIns="45000" rIns="90000" bIns="45000"/>
          <a:lstStyle/>
          <a:p>
            <a:r>
              <a:rPr lang="en-GB" sz="1800" b="0" strike="noStrike" spc="-1">
                <a:latin typeface="Arial"/>
              </a:rPr>
              <a:t>vazebný úhel</a:t>
            </a:r>
          </a:p>
        </p:txBody>
      </p:sp>
      <p:pic>
        <p:nvPicPr>
          <p:cNvPr id="117" name="Obrázek 116"/>
          <p:cNvPicPr/>
          <p:nvPr/>
        </p:nvPicPr>
        <p:blipFill>
          <a:blip r:embed="rId6"/>
          <a:stretch/>
        </p:blipFill>
        <p:spPr>
          <a:xfrm>
            <a:off x="5336280" y="5580000"/>
            <a:ext cx="1251720" cy="1257120"/>
          </a:xfrm>
          <a:prstGeom prst="rect">
            <a:avLst/>
          </a:prstGeom>
          <a:ln>
            <a:noFill/>
          </a:ln>
        </p:spPr>
      </p:pic>
      <p:pic>
        <p:nvPicPr>
          <p:cNvPr id="118" name="Obrázek 117"/>
          <p:cNvPicPr/>
          <p:nvPr/>
        </p:nvPicPr>
        <p:blipFill>
          <a:blip r:embed="rId7"/>
          <a:stretch/>
        </p:blipFill>
        <p:spPr>
          <a:xfrm>
            <a:off x="7297560" y="1584000"/>
            <a:ext cx="2206440" cy="2145240"/>
          </a:xfrm>
          <a:prstGeom prst="rect">
            <a:avLst/>
          </a:prstGeom>
          <a:ln>
            <a:noFill/>
          </a:ln>
        </p:spPr>
      </p:pic>
      <p:sp>
        <p:nvSpPr>
          <p:cNvPr id="119" name="TextShape 6"/>
          <p:cNvSpPr txBox="1"/>
          <p:nvPr/>
        </p:nvSpPr>
        <p:spPr>
          <a:xfrm>
            <a:off x="5040000" y="1872000"/>
            <a:ext cx="1056960" cy="346320"/>
          </a:xfrm>
          <a:prstGeom prst="rect">
            <a:avLst/>
          </a:prstGeom>
          <a:noFill/>
          <a:ln>
            <a:noFill/>
          </a:ln>
        </p:spPr>
        <p:txBody>
          <a:bodyPr lIns="90000" tIns="45000" rIns="90000" bIns="45000"/>
          <a:lstStyle/>
          <a:p>
            <a:r>
              <a:rPr lang="en-GB" sz="1800" b="1" strike="noStrike" spc="-1">
                <a:latin typeface="Arial"/>
              </a:rPr>
              <a:t>koks</a:t>
            </a:r>
            <a:endParaRPr lang="en-GB" sz="1800" b="0" strike="noStrike" spc="-1">
              <a:latin typeface="Arial"/>
            </a:endParaRPr>
          </a:p>
        </p:txBody>
      </p:sp>
      <p:sp>
        <p:nvSpPr>
          <p:cNvPr id="120" name="TextShape 7"/>
          <p:cNvSpPr txBox="1"/>
          <p:nvPr/>
        </p:nvSpPr>
        <p:spPr>
          <a:xfrm>
            <a:off x="4919040" y="2160000"/>
            <a:ext cx="1056960" cy="346320"/>
          </a:xfrm>
          <a:prstGeom prst="rect">
            <a:avLst/>
          </a:prstGeom>
          <a:noFill/>
          <a:ln>
            <a:noFill/>
          </a:ln>
        </p:spPr>
        <p:txBody>
          <a:bodyPr lIns="90000" tIns="45000" rIns="90000" bIns="45000"/>
          <a:lstStyle/>
          <a:p>
            <a:r>
              <a:rPr lang="en-GB" sz="1800" b="0" strike="noStrike" spc="-1">
                <a:solidFill>
                  <a:srgbClr val="CE181E"/>
                </a:solidFill>
                <a:latin typeface="Arial"/>
              </a:rPr>
              <a:t>amorfní</a:t>
            </a:r>
            <a:endParaRPr lang="en-GB" sz="1800" b="0" strike="noStrike" spc="-1">
              <a:latin typeface="Arial"/>
            </a:endParaRPr>
          </a:p>
        </p:txBody>
      </p:sp>
      <p:sp>
        <p:nvSpPr>
          <p:cNvPr id="121" name="CustomShape 8"/>
          <p:cNvSpPr/>
          <p:nvPr/>
        </p:nvSpPr>
        <p:spPr>
          <a:xfrm>
            <a:off x="5112000" y="4104000"/>
            <a:ext cx="4824000" cy="3240000"/>
          </a:xfrm>
          <a:prstGeom prst="rect">
            <a:avLst/>
          </a:prstGeom>
          <a:noFill/>
          <a:ln w="36000">
            <a:solidFill>
              <a:srgbClr val="3465A4"/>
            </a:solidFill>
            <a:round/>
          </a:ln>
        </p:spPr>
        <p:style>
          <a:lnRef idx="0">
            <a:scrgbClr r="0" g="0" b="0"/>
          </a:lnRef>
          <a:fillRef idx="0">
            <a:scrgbClr r="0" g="0" b="0"/>
          </a:fillRef>
          <a:effectRef idx="0">
            <a:scrgbClr r="0" g="0" b="0"/>
          </a:effectRef>
          <a:fontRef idx="minor"/>
        </p:style>
      </p:sp>
      <p:pic>
        <p:nvPicPr>
          <p:cNvPr id="122" name="Obrázek 121"/>
          <p:cNvPicPr/>
          <p:nvPr/>
        </p:nvPicPr>
        <p:blipFill>
          <a:blip r:embed="rId8"/>
          <a:stretch/>
        </p:blipFill>
        <p:spPr>
          <a:xfrm>
            <a:off x="1368000" y="5328000"/>
            <a:ext cx="2319840" cy="1490040"/>
          </a:xfrm>
          <a:prstGeom prst="rect">
            <a:avLst/>
          </a:prstGeom>
          <a:ln>
            <a:noFill/>
          </a:ln>
        </p:spPr>
      </p:pic>
      <p:sp>
        <p:nvSpPr>
          <p:cNvPr id="123" name="TextShape 9"/>
          <p:cNvSpPr txBox="1"/>
          <p:nvPr/>
        </p:nvSpPr>
        <p:spPr>
          <a:xfrm>
            <a:off x="2700000" y="6493680"/>
            <a:ext cx="1616400" cy="346320"/>
          </a:xfrm>
          <a:prstGeom prst="rect">
            <a:avLst/>
          </a:prstGeom>
          <a:noFill/>
          <a:ln>
            <a:noFill/>
          </a:ln>
        </p:spPr>
        <p:txBody>
          <a:bodyPr lIns="90000" tIns="45000" rIns="90000" bIns="45000"/>
          <a:lstStyle/>
          <a:p>
            <a:r>
              <a:rPr lang="en-GB" sz="1800" b="1" strike="noStrike" spc="-1">
                <a:latin typeface="Arial"/>
              </a:rPr>
              <a:t>nanotrubičky</a:t>
            </a:r>
            <a:endParaRPr lang="en-GB" sz="18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4" name="Group 1"/>
          <p:cNvGrpSpPr/>
          <p:nvPr/>
        </p:nvGrpSpPr>
        <p:grpSpPr>
          <a:xfrm>
            <a:off x="3198960" y="2520000"/>
            <a:ext cx="1013040" cy="1030320"/>
            <a:chOff x="3198960" y="2520000"/>
            <a:chExt cx="1013040" cy="1030320"/>
          </a:xfrm>
        </p:grpSpPr>
        <p:grpSp>
          <p:nvGrpSpPr>
            <p:cNvPr id="125" name="Group 2"/>
            <p:cNvGrpSpPr/>
            <p:nvPr/>
          </p:nvGrpSpPr>
          <p:grpSpPr>
            <a:xfrm>
              <a:off x="3198960" y="2542320"/>
              <a:ext cx="1013040" cy="1008000"/>
              <a:chOff x="3198960" y="2542320"/>
              <a:chExt cx="1013040" cy="1008000"/>
            </a:xfrm>
          </p:grpSpPr>
          <p:sp>
            <p:nvSpPr>
              <p:cNvPr id="126" name="Ellipse 3"/>
              <p:cNvSpPr/>
              <p:nvPr/>
            </p:nvSpPr>
            <p:spPr>
              <a:xfrm>
                <a:off x="3234960" y="2542320"/>
                <a:ext cx="936000" cy="936000"/>
              </a:xfrm>
              <a:prstGeom prst="ellipse">
                <a:avLst/>
              </a:prstGeom>
              <a:solidFill>
                <a:srgbClr val="729FCF"/>
              </a:solidFill>
              <a:ln>
                <a:noFill/>
              </a:ln>
            </p:spPr>
          </p:sp>
          <p:grpSp>
            <p:nvGrpSpPr>
              <p:cNvPr id="127" name="Group 4"/>
              <p:cNvGrpSpPr/>
              <p:nvPr/>
            </p:nvGrpSpPr>
            <p:grpSpPr>
              <a:xfrm>
                <a:off x="3577680" y="2878560"/>
                <a:ext cx="263160" cy="245880"/>
                <a:chOff x="3577680" y="2878560"/>
                <a:chExt cx="263160" cy="245880"/>
              </a:xfrm>
            </p:grpSpPr>
            <p:sp>
              <p:nvSpPr>
                <p:cNvPr id="128" name="TextShape 5"/>
                <p:cNvSpPr txBox="1"/>
                <p:nvPr/>
              </p:nvSpPr>
              <p:spPr>
                <a:xfrm>
                  <a:off x="3577680" y="287856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129" name="Ellipse 6"/>
                <p:cNvSpPr/>
                <p:nvPr/>
              </p:nvSpPr>
              <p:spPr>
                <a:xfrm>
                  <a:off x="3660120" y="2953080"/>
                  <a:ext cx="90000" cy="90000"/>
                </a:xfrm>
                <a:prstGeom prst="ellipse">
                  <a:avLst/>
                </a:prstGeom>
                <a:noFill/>
                <a:ln w="7200">
                  <a:solidFill>
                    <a:srgbClr val="000000"/>
                  </a:solidFill>
                  <a:round/>
                </a:ln>
              </p:spPr>
            </p:sp>
          </p:grpSp>
          <p:grpSp>
            <p:nvGrpSpPr>
              <p:cNvPr id="130" name="Group 7"/>
              <p:cNvGrpSpPr/>
              <p:nvPr/>
            </p:nvGrpSpPr>
            <p:grpSpPr>
              <a:xfrm>
                <a:off x="3486960" y="3204000"/>
                <a:ext cx="257040" cy="346320"/>
                <a:chOff x="3486960" y="3204000"/>
                <a:chExt cx="257040" cy="346320"/>
              </a:xfrm>
            </p:grpSpPr>
            <p:sp>
              <p:nvSpPr>
                <p:cNvPr id="131" name="TextShape 8"/>
                <p:cNvSpPr txBox="1"/>
                <p:nvPr/>
              </p:nvSpPr>
              <p:spPr>
                <a:xfrm>
                  <a:off x="3486960" y="3204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132" name="Ellipse 9"/>
                <p:cNvSpPr/>
                <p:nvPr/>
              </p:nvSpPr>
              <p:spPr>
                <a:xfrm>
                  <a:off x="3566520" y="3349080"/>
                  <a:ext cx="90000" cy="90000"/>
                </a:xfrm>
                <a:prstGeom prst="ellipse">
                  <a:avLst/>
                </a:prstGeom>
                <a:noFill/>
                <a:ln w="7200">
                  <a:solidFill>
                    <a:srgbClr val="000000"/>
                  </a:solidFill>
                  <a:round/>
                </a:ln>
              </p:spPr>
            </p:sp>
          </p:grpSp>
          <p:grpSp>
            <p:nvGrpSpPr>
              <p:cNvPr id="133" name="Group 10"/>
              <p:cNvGrpSpPr/>
              <p:nvPr/>
            </p:nvGrpSpPr>
            <p:grpSpPr>
              <a:xfrm>
                <a:off x="3954960" y="2772000"/>
                <a:ext cx="257040" cy="346320"/>
                <a:chOff x="3954960" y="2772000"/>
                <a:chExt cx="257040" cy="346320"/>
              </a:xfrm>
            </p:grpSpPr>
            <p:sp>
              <p:nvSpPr>
                <p:cNvPr id="134" name="TextShape 11"/>
                <p:cNvSpPr txBox="1"/>
                <p:nvPr/>
              </p:nvSpPr>
              <p:spPr>
                <a:xfrm>
                  <a:off x="3954960" y="2772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135" name="Ellipse 12"/>
                <p:cNvSpPr/>
                <p:nvPr/>
              </p:nvSpPr>
              <p:spPr>
                <a:xfrm>
                  <a:off x="4034520" y="2917080"/>
                  <a:ext cx="90000" cy="90000"/>
                </a:xfrm>
                <a:prstGeom prst="ellipse">
                  <a:avLst/>
                </a:prstGeom>
                <a:noFill/>
                <a:ln w="7200">
                  <a:solidFill>
                    <a:srgbClr val="000000"/>
                  </a:solidFill>
                  <a:round/>
                </a:ln>
              </p:spPr>
            </p:sp>
          </p:grpSp>
          <p:grpSp>
            <p:nvGrpSpPr>
              <p:cNvPr id="136" name="Group 13"/>
              <p:cNvGrpSpPr/>
              <p:nvPr/>
            </p:nvGrpSpPr>
            <p:grpSpPr>
              <a:xfrm>
                <a:off x="3342960" y="3132000"/>
                <a:ext cx="257040" cy="346320"/>
                <a:chOff x="3342960" y="3132000"/>
                <a:chExt cx="257040" cy="346320"/>
              </a:xfrm>
            </p:grpSpPr>
            <p:sp>
              <p:nvSpPr>
                <p:cNvPr id="137" name="TextShape 14"/>
                <p:cNvSpPr txBox="1"/>
                <p:nvPr/>
              </p:nvSpPr>
              <p:spPr>
                <a:xfrm>
                  <a:off x="3342960" y="3132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138" name="Ellipse 15"/>
                <p:cNvSpPr/>
                <p:nvPr/>
              </p:nvSpPr>
              <p:spPr>
                <a:xfrm>
                  <a:off x="3422520" y="3277080"/>
                  <a:ext cx="90000" cy="90000"/>
                </a:xfrm>
                <a:prstGeom prst="ellipse">
                  <a:avLst/>
                </a:prstGeom>
                <a:noFill/>
                <a:ln w="7200">
                  <a:solidFill>
                    <a:srgbClr val="000000"/>
                  </a:solidFill>
                  <a:round/>
                </a:ln>
              </p:spPr>
            </p:sp>
          </p:grpSp>
          <p:grpSp>
            <p:nvGrpSpPr>
              <p:cNvPr id="139" name="Group 16"/>
              <p:cNvGrpSpPr/>
              <p:nvPr/>
            </p:nvGrpSpPr>
            <p:grpSpPr>
              <a:xfrm>
                <a:off x="3198960" y="2700000"/>
                <a:ext cx="257040" cy="346320"/>
                <a:chOff x="3198960" y="2700000"/>
                <a:chExt cx="257040" cy="346320"/>
              </a:xfrm>
            </p:grpSpPr>
            <p:sp>
              <p:nvSpPr>
                <p:cNvPr id="140" name="TextShape 17"/>
                <p:cNvSpPr txBox="1"/>
                <p:nvPr/>
              </p:nvSpPr>
              <p:spPr>
                <a:xfrm>
                  <a:off x="3198960" y="2700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141" name="Ellipse 18"/>
                <p:cNvSpPr/>
                <p:nvPr/>
              </p:nvSpPr>
              <p:spPr>
                <a:xfrm>
                  <a:off x="3278520" y="2845080"/>
                  <a:ext cx="90000" cy="90000"/>
                </a:xfrm>
                <a:prstGeom prst="ellipse">
                  <a:avLst/>
                </a:prstGeom>
                <a:noFill/>
                <a:ln w="7200">
                  <a:solidFill>
                    <a:srgbClr val="000000"/>
                  </a:solidFill>
                  <a:round/>
                </a:ln>
              </p:spPr>
            </p:sp>
          </p:grpSp>
          <p:grpSp>
            <p:nvGrpSpPr>
              <p:cNvPr id="142" name="Group 19"/>
              <p:cNvGrpSpPr/>
              <p:nvPr/>
            </p:nvGrpSpPr>
            <p:grpSpPr>
              <a:xfrm>
                <a:off x="3846960" y="3096000"/>
                <a:ext cx="257040" cy="346320"/>
                <a:chOff x="3846960" y="3096000"/>
                <a:chExt cx="257040" cy="346320"/>
              </a:xfrm>
            </p:grpSpPr>
            <p:sp>
              <p:nvSpPr>
                <p:cNvPr id="143" name="TextShape 20"/>
                <p:cNvSpPr txBox="1"/>
                <p:nvPr/>
              </p:nvSpPr>
              <p:spPr>
                <a:xfrm>
                  <a:off x="3846960" y="3096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144" name="Ellipse 21"/>
                <p:cNvSpPr/>
                <p:nvPr/>
              </p:nvSpPr>
              <p:spPr>
                <a:xfrm>
                  <a:off x="3926520" y="3241080"/>
                  <a:ext cx="90000" cy="90000"/>
                </a:xfrm>
                <a:prstGeom prst="ellipse">
                  <a:avLst/>
                </a:prstGeom>
                <a:noFill/>
                <a:ln w="7200">
                  <a:solidFill>
                    <a:srgbClr val="000000"/>
                  </a:solidFill>
                  <a:round/>
                </a:ln>
              </p:spPr>
            </p:sp>
          </p:grpSp>
          <p:grpSp>
            <p:nvGrpSpPr>
              <p:cNvPr id="145" name="Group 22"/>
              <p:cNvGrpSpPr/>
              <p:nvPr/>
            </p:nvGrpSpPr>
            <p:grpSpPr>
              <a:xfrm>
                <a:off x="3578040" y="2779920"/>
                <a:ext cx="263160" cy="245880"/>
                <a:chOff x="3578040" y="2779920"/>
                <a:chExt cx="263160" cy="245880"/>
              </a:xfrm>
            </p:grpSpPr>
            <p:sp>
              <p:nvSpPr>
                <p:cNvPr id="146" name="TextShape 23"/>
                <p:cNvSpPr txBox="1"/>
                <p:nvPr/>
              </p:nvSpPr>
              <p:spPr>
                <a:xfrm>
                  <a:off x="3578040" y="277992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147" name="Ellipse 24"/>
                <p:cNvSpPr/>
                <p:nvPr/>
              </p:nvSpPr>
              <p:spPr>
                <a:xfrm>
                  <a:off x="3660480" y="2854440"/>
                  <a:ext cx="90000" cy="90000"/>
                </a:xfrm>
                <a:prstGeom prst="ellipse">
                  <a:avLst/>
                </a:prstGeom>
                <a:noFill/>
                <a:ln w="7200">
                  <a:solidFill>
                    <a:srgbClr val="000000"/>
                  </a:solidFill>
                  <a:round/>
                </a:ln>
              </p:spPr>
            </p:sp>
          </p:grpSp>
          <p:grpSp>
            <p:nvGrpSpPr>
              <p:cNvPr id="148" name="Group 25"/>
              <p:cNvGrpSpPr/>
              <p:nvPr/>
            </p:nvGrpSpPr>
            <p:grpSpPr>
              <a:xfrm>
                <a:off x="3652200" y="2816280"/>
                <a:ext cx="263160" cy="245880"/>
                <a:chOff x="3652200" y="2816280"/>
                <a:chExt cx="263160" cy="245880"/>
              </a:xfrm>
            </p:grpSpPr>
            <p:sp>
              <p:nvSpPr>
                <p:cNvPr id="149" name="TextShape 26"/>
                <p:cNvSpPr txBox="1"/>
                <p:nvPr/>
              </p:nvSpPr>
              <p:spPr>
                <a:xfrm>
                  <a:off x="3652200" y="281628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150" name="Ellipse 27"/>
                <p:cNvSpPr/>
                <p:nvPr/>
              </p:nvSpPr>
              <p:spPr>
                <a:xfrm>
                  <a:off x="3734640" y="2890800"/>
                  <a:ext cx="90000" cy="90000"/>
                </a:xfrm>
                <a:prstGeom prst="ellipse">
                  <a:avLst/>
                </a:prstGeom>
                <a:noFill/>
                <a:ln w="7200">
                  <a:solidFill>
                    <a:srgbClr val="000000"/>
                  </a:solidFill>
                  <a:round/>
                </a:ln>
              </p:spPr>
            </p:sp>
          </p:grpSp>
          <p:grpSp>
            <p:nvGrpSpPr>
              <p:cNvPr id="151" name="Group 28"/>
              <p:cNvGrpSpPr/>
              <p:nvPr/>
            </p:nvGrpSpPr>
            <p:grpSpPr>
              <a:xfrm>
                <a:off x="3623760" y="2915640"/>
                <a:ext cx="263160" cy="245880"/>
                <a:chOff x="3623760" y="2915640"/>
                <a:chExt cx="263160" cy="245880"/>
              </a:xfrm>
            </p:grpSpPr>
            <p:sp>
              <p:nvSpPr>
                <p:cNvPr id="152" name="TextShape 29"/>
                <p:cNvSpPr txBox="1"/>
                <p:nvPr/>
              </p:nvSpPr>
              <p:spPr>
                <a:xfrm>
                  <a:off x="3623760" y="291564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153" name="Ellipse 30"/>
                <p:cNvSpPr/>
                <p:nvPr/>
              </p:nvSpPr>
              <p:spPr>
                <a:xfrm>
                  <a:off x="3706200" y="2990160"/>
                  <a:ext cx="90000" cy="90000"/>
                </a:xfrm>
                <a:prstGeom prst="ellipse">
                  <a:avLst/>
                </a:prstGeom>
                <a:noFill/>
                <a:ln w="7200">
                  <a:solidFill>
                    <a:srgbClr val="000000"/>
                  </a:solidFill>
                  <a:round/>
                </a:ln>
              </p:spPr>
            </p:sp>
          </p:grpSp>
          <p:grpSp>
            <p:nvGrpSpPr>
              <p:cNvPr id="154" name="Group 31"/>
              <p:cNvGrpSpPr/>
              <p:nvPr/>
            </p:nvGrpSpPr>
            <p:grpSpPr>
              <a:xfrm>
                <a:off x="3516120" y="2808000"/>
                <a:ext cx="263160" cy="245880"/>
                <a:chOff x="3516120" y="2808000"/>
                <a:chExt cx="263160" cy="245880"/>
              </a:xfrm>
            </p:grpSpPr>
            <p:sp>
              <p:nvSpPr>
                <p:cNvPr id="155" name="TextShape 32"/>
                <p:cNvSpPr txBox="1"/>
                <p:nvPr/>
              </p:nvSpPr>
              <p:spPr>
                <a:xfrm>
                  <a:off x="3516120" y="280800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156" name="Ellipse 33"/>
                <p:cNvSpPr/>
                <p:nvPr/>
              </p:nvSpPr>
              <p:spPr>
                <a:xfrm>
                  <a:off x="3598560" y="2882520"/>
                  <a:ext cx="90000" cy="90000"/>
                </a:xfrm>
                <a:prstGeom prst="ellipse">
                  <a:avLst/>
                </a:prstGeom>
                <a:noFill/>
                <a:ln w="7200">
                  <a:solidFill>
                    <a:srgbClr val="000000"/>
                  </a:solidFill>
                  <a:round/>
                </a:ln>
              </p:spPr>
            </p:sp>
          </p:grpSp>
          <p:grpSp>
            <p:nvGrpSpPr>
              <p:cNvPr id="157" name="Group 34"/>
              <p:cNvGrpSpPr/>
              <p:nvPr/>
            </p:nvGrpSpPr>
            <p:grpSpPr>
              <a:xfrm>
                <a:off x="3514680" y="2916360"/>
                <a:ext cx="263160" cy="245880"/>
                <a:chOff x="3514680" y="2916360"/>
                <a:chExt cx="263160" cy="245880"/>
              </a:xfrm>
            </p:grpSpPr>
            <p:sp>
              <p:nvSpPr>
                <p:cNvPr id="158" name="TextShape 35"/>
                <p:cNvSpPr txBox="1"/>
                <p:nvPr/>
              </p:nvSpPr>
              <p:spPr>
                <a:xfrm>
                  <a:off x="3514680" y="291636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159" name="Ellipse 36"/>
                <p:cNvSpPr/>
                <p:nvPr/>
              </p:nvSpPr>
              <p:spPr>
                <a:xfrm>
                  <a:off x="3597120" y="2990880"/>
                  <a:ext cx="90000" cy="90000"/>
                </a:xfrm>
                <a:prstGeom prst="ellipse">
                  <a:avLst/>
                </a:prstGeom>
                <a:noFill/>
                <a:ln w="7200">
                  <a:solidFill>
                    <a:srgbClr val="000000"/>
                  </a:solidFill>
                  <a:round/>
                </a:ln>
              </p:spPr>
            </p:sp>
          </p:grpSp>
        </p:grpSp>
        <p:grpSp>
          <p:nvGrpSpPr>
            <p:cNvPr id="160" name="Group 37"/>
            <p:cNvGrpSpPr/>
            <p:nvPr/>
          </p:nvGrpSpPr>
          <p:grpSpPr>
            <a:xfrm>
              <a:off x="3342960" y="2520000"/>
              <a:ext cx="257040" cy="346320"/>
              <a:chOff x="3342960" y="2520000"/>
              <a:chExt cx="257040" cy="346320"/>
            </a:xfrm>
          </p:grpSpPr>
          <p:sp>
            <p:nvSpPr>
              <p:cNvPr id="161" name="TextShape 38"/>
              <p:cNvSpPr txBox="1"/>
              <p:nvPr/>
            </p:nvSpPr>
            <p:spPr>
              <a:xfrm>
                <a:off x="3342960" y="2520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162" name="Ellipse 39"/>
              <p:cNvSpPr/>
              <p:nvPr/>
            </p:nvSpPr>
            <p:spPr>
              <a:xfrm>
                <a:off x="3422520" y="2665080"/>
                <a:ext cx="90000" cy="90000"/>
              </a:xfrm>
              <a:prstGeom prst="ellipse">
                <a:avLst/>
              </a:prstGeom>
              <a:noFill/>
              <a:ln w="7200">
                <a:solidFill>
                  <a:srgbClr val="000000"/>
                </a:solidFill>
                <a:round/>
              </a:ln>
            </p:spPr>
          </p:sp>
        </p:grpSp>
      </p:grpSp>
      <p:sp>
        <p:nvSpPr>
          <p:cNvPr id="163" name="TextShape 40"/>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Vazba</a:t>
            </a:r>
            <a:endParaRPr lang="en-GB" sz="3600" b="0" strike="noStrike" spc="-1">
              <a:solidFill>
                <a:srgbClr val="000000"/>
              </a:solidFill>
              <a:latin typeface="Arial"/>
            </a:endParaRPr>
          </a:p>
        </p:txBody>
      </p:sp>
      <p:sp>
        <p:nvSpPr>
          <p:cNvPr id="164" name="TextShape 41"/>
          <p:cNvSpPr txBox="1"/>
          <p:nvPr/>
        </p:nvSpPr>
        <p:spPr>
          <a:xfrm>
            <a:off x="288000" y="930960"/>
            <a:ext cx="4824000" cy="346320"/>
          </a:xfrm>
          <a:prstGeom prst="rect">
            <a:avLst/>
          </a:prstGeom>
          <a:noFill/>
          <a:ln>
            <a:noFill/>
          </a:ln>
        </p:spPr>
        <p:txBody>
          <a:bodyPr lIns="90000" tIns="45000" rIns="90000" bIns="45000"/>
          <a:lstStyle/>
          <a:p>
            <a:r>
              <a:rPr lang="en-GB" sz="1800" b="1" strike="noStrike" spc="-1">
                <a:solidFill>
                  <a:srgbClr val="0066B3"/>
                </a:solidFill>
                <a:latin typeface="Arial"/>
              </a:rPr>
              <a:t>diamant:</a:t>
            </a:r>
            <a:r>
              <a:rPr lang="en-GB" sz="1800" b="0" strike="noStrike" spc="-1">
                <a:latin typeface="Arial"/>
              </a:rPr>
              <a:t>   </a:t>
            </a:r>
            <a:r>
              <a:rPr lang="en-GB" sz="1800" b="1" strike="noStrike" spc="-1">
                <a:latin typeface="Arial"/>
              </a:rPr>
              <a:t>kovalentní</a:t>
            </a:r>
            <a:r>
              <a:rPr lang="en-GB" sz="1800" b="0" strike="noStrike" spc="-1">
                <a:latin typeface="Arial"/>
              </a:rPr>
              <a:t> = spolu-vazebná</a:t>
            </a:r>
          </a:p>
        </p:txBody>
      </p:sp>
      <p:sp>
        <p:nvSpPr>
          <p:cNvPr id="165" name="TextShape 42"/>
          <p:cNvSpPr txBox="1"/>
          <p:nvPr/>
        </p:nvSpPr>
        <p:spPr>
          <a:xfrm>
            <a:off x="2592000" y="8077680"/>
            <a:ext cx="3135600" cy="346320"/>
          </a:xfrm>
          <a:prstGeom prst="rect">
            <a:avLst/>
          </a:prstGeom>
          <a:noFill/>
          <a:ln>
            <a:noFill/>
          </a:ln>
        </p:spPr>
        <p:txBody>
          <a:bodyPr lIns="90000" tIns="45000" rIns="90000" bIns="45000"/>
          <a:lstStyle/>
          <a:p>
            <a:r>
              <a:rPr lang="en-GB" sz="1800" b="0" strike="noStrike" spc="-1">
                <a:latin typeface="Arial"/>
              </a:rPr>
              <a:t>dodrzet pomery obrazku D/Si</a:t>
            </a:r>
          </a:p>
        </p:txBody>
      </p:sp>
      <p:grpSp>
        <p:nvGrpSpPr>
          <p:cNvPr id="166" name="Group 43"/>
          <p:cNvGrpSpPr/>
          <p:nvPr/>
        </p:nvGrpSpPr>
        <p:grpSpPr>
          <a:xfrm>
            <a:off x="6264000" y="956880"/>
            <a:ext cx="2520000" cy="2607120"/>
            <a:chOff x="6264000" y="956880"/>
            <a:chExt cx="2520000" cy="2607120"/>
          </a:xfrm>
        </p:grpSpPr>
        <p:pic>
          <p:nvPicPr>
            <p:cNvPr id="167" name="Obrázek 166"/>
            <p:cNvPicPr/>
            <p:nvPr/>
          </p:nvPicPr>
          <p:blipFill>
            <a:blip r:embed="rId3"/>
            <a:stretch/>
          </p:blipFill>
          <p:spPr>
            <a:xfrm>
              <a:off x="6264000" y="956880"/>
              <a:ext cx="2520000" cy="2607120"/>
            </a:xfrm>
            <a:prstGeom prst="rect">
              <a:avLst/>
            </a:prstGeom>
            <a:ln>
              <a:noFill/>
            </a:ln>
          </p:spPr>
        </p:pic>
        <p:sp>
          <p:nvSpPr>
            <p:cNvPr id="168" name="TextShape 44"/>
            <p:cNvSpPr txBox="1"/>
            <p:nvPr/>
          </p:nvSpPr>
          <p:spPr>
            <a:xfrm>
              <a:off x="7128000" y="1798560"/>
              <a:ext cx="315000" cy="346320"/>
            </a:xfrm>
            <a:prstGeom prst="rect">
              <a:avLst/>
            </a:prstGeom>
            <a:noFill/>
            <a:ln>
              <a:noFill/>
            </a:ln>
          </p:spPr>
          <p:txBody>
            <a:bodyPr lIns="90000" tIns="45000" rIns="90000" bIns="45000"/>
            <a:lstStyle/>
            <a:p>
              <a:r>
                <a:rPr lang="en-GB" sz="1800" b="0" strike="noStrike" spc="-1">
                  <a:solidFill>
                    <a:srgbClr val="FFFFFF"/>
                  </a:solidFill>
                  <a:latin typeface="Arial"/>
                </a:rPr>
                <a:t>+</a:t>
              </a:r>
              <a:endParaRPr lang="en-GB" sz="1800" b="0" strike="noStrike" spc="-1">
                <a:latin typeface="Arial"/>
              </a:endParaRPr>
            </a:p>
          </p:txBody>
        </p:sp>
        <p:sp>
          <p:nvSpPr>
            <p:cNvPr id="169" name="TextShape 45"/>
            <p:cNvSpPr txBox="1"/>
            <p:nvPr/>
          </p:nvSpPr>
          <p:spPr>
            <a:xfrm>
              <a:off x="6726240" y="2122560"/>
              <a:ext cx="315000" cy="346320"/>
            </a:xfrm>
            <a:prstGeom prst="rect">
              <a:avLst/>
            </a:prstGeom>
            <a:noFill/>
            <a:ln>
              <a:noFill/>
            </a:ln>
          </p:spPr>
          <p:txBody>
            <a:bodyPr lIns="90000" tIns="45000" rIns="90000" bIns="45000"/>
            <a:lstStyle/>
            <a:p>
              <a:r>
                <a:rPr lang="en-GB" sz="1800" b="0" strike="noStrike" spc="-1">
                  <a:solidFill>
                    <a:srgbClr val="FFFFFF"/>
                  </a:solidFill>
                  <a:latin typeface="Arial"/>
                </a:rPr>
                <a:t>+</a:t>
              </a:r>
              <a:endParaRPr lang="en-GB" sz="1800" b="0" strike="noStrike" spc="-1">
                <a:latin typeface="Arial"/>
              </a:endParaRPr>
            </a:p>
          </p:txBody>
        </p:sp>
        <p:sp>
          <p:nvSpPr>
            <p:cNvPr id="170" name="TextShape 46"/>
            <p:cNvSpPr txBox="1"/>
            <p:nvPr/>
          </p:nvSpPr>
          <p:spPr>
            <a:xfrm>
              <a:off x="7512480" y="2230560"/>
              <a:ext cx="315000" cy="346320"/>
            </a:xfrm>
            <a:prstGeom prst="rect">
              <a:avLst/>
            </a:prstGeom>
            <a:noFill/>
            <a:ln>
              <a:noFill/>
            </a:ln>
          </p:spPr>
          <p:txBody>
            <a:bodyPr lIns="90000" tIns="45000" rIns="90000" bIns="45000"/>
            <a:lstStyle/>
            <a:p>
              <a:r>
                <a:rPr lang="en-GB" sz="1800" b="0" strike="noStrike" spc="-1">
                  <a:solidFill>
                    <a:srgbClr val="FFFFFF"/>
                  </a:solidFill>
                  <a:latin typeface="Arial"/>
                </a:rPr>
                <a:t>+</a:t>
              </a:r>
              <a:endParaRPr lang="en-GB" sz="1800" b="0" strike="noStrike" spc="-1">
                <a:latin typeface="Arial"/>
              </a:endParaRPr>
            </a:p>
          </p:txBody>
        </p:sp>
        <p:sp>
          <p:nvSpPr>
            <p:cNvPr id="171" name="TextShape 47"/>
            <p:cNvSpPr txBox="1"/>
            <p:nvPr/>
          </p:nvSpPr>
          <p:spPr>
            <a:xfrm>
              <a:off x="7908840" y="1906560"/>
              <a:ext cx="315000" cy="346320"/>
            </a:xfrm>
            <a:prstGeom prst="rect">
              <a:avLst/>
            </a:prstGeom>
            <a:noFill/>
            <a:ln>
              <a:noFill/>
            </a:ln>
          </p:spPr>
          <p:txBody>
            <a:bodyPr lIns="90000" tIns="45000" rIns="90000" bIns="45000"/>
            <a:lstStyle/>
            <a:p>
              <a:r>
                <a:rPr lang="en-GB" sz="1800" b="0" strike="noStrike" spc="-1">
                  <a:solidFill>
                    <a:srgbClr val="FFFFFF"/>
                  </a:solidFill>
                  <a:latin typeface="Arial"/>
                </a:rPr>
                <a:t>+</a:t>
              </a:r>
              <a:endParaRPr lang="en-GB" sz="1800" b="0" strike="noStrike" spc="-1">
                <a:latin typeface="Arial"/>
              </a:endParaRPr>
            </a:p>
          </p:txBody>
        </p:sp>
        <p:sp>
          <p:nvSpPr>
            <p:cNvPr id="172" name="TextShape 48"/>
            <p:cNvSpPr txBox="1"/>
            <p:nvPr/>
          </p:nvSpPr>
          <p:spPr>
            <a:xfrm>
              <a:off x="7897680" y="2698560"/>
              <a:ext cx="315000" cy="346320"/>
            </a:xfrm>
            <a:prstGeom prst="rect">
              <a:avLst/>
            </a:prstGeom>
            <a:noFill/>
            <a:ln>
              <a:noFill/>
            </a:ln>
          </p:spPr>
          <p:txBody>
            <a:bodyPr lIns="90000" tIns="45000" rIns="90000" bIns="45000"/>
            <a:lstStyle/>
            <a:p>
              <a:r>
                <a:rPr lang="en-GB" sz="1800" b="0" strike="noStrike" spc="-1">
                  <a:solidFill>
                    <a:srgbClr val="FFFFFF"/>
                  </a:solidFill>
                  <a:latin typeface="Arial"/>
                </a:rPr>
                <a:t>+</a:t>
              </a:r>
              <a:endParaRPr lang="en-GB" sz="1800" b="0" strike="noStrike" spc="-1">
                <a:latin typeface="Arial"/>
              </a:endParaRPr>
            </a:p>
          </p:txBody>
        </p:sp>
        <p:sp>
          <p:nvSpPr>
            <p:cNvPr id="173" name="TextShape 49"/>
            <p:cNvSpPr txBox="1"/>
            <p:nvPr/>
          </p:nvSpPr>
          <p:spPr>
            <a:xfrm>
              <a:off x="7495920" y="3022560"/>
              <a:ext cx="315000" cy="346320"/>
            </a:xfrm>
            <a:prstGeom prst="rect">
              <a:avLst/>
            </a:prstGeom>
            <a:noFill/>
            <a:ln>
              <a:noFill/>
            </a:ln>
          </p:spPr>
          <p:txBody>
            <a:bodyPr lIns="90000" tIns="45000" rIns="90000" bIns="45000"/>
            <a:lstStyle/>
            <a:p>
              <a:r>
                <a:rPr lang="en-GB" sz="1800" b="0" strike="noStrike" spc="-1">
                  <a:solidFill>
                    <a:srgbClr val="FFFFFF"/>
                  </a:solidFill>
                  <a:latin typeface="Arial"/>
                </a:rPr>
                <a:t>+</a:t>
              </a:r>
              <a:endParaRPr lang="en-GB" sz="1800" b="0" strike="noStrike" spc="-1">
                <a:latin typeface="Arial"/>
              </a:endParaRPr>
            </a:p>
          </p:txBody>
        </p:sp>
        <p:sp>
          <p:nvSpPr>
            <p:cNvPr id="174" name="TextShape 50"/>
            <p:cNvSpPr txBox="1"/>
            <p:nvPr/>
          </p:nvSpPr>
          <p:spPr>
            <a:xfrm>
              <a:off x="6710400" y="2913840"/>
              <a:ext cx="315000" cy="346320"/>
            </a:xfrm>
            <a:prstGeom prst="rect">
              <a:avLst/>
            </a:prstGeom>
            <a:noFill/>
            <a:ln>
              <a:noFill/>
            </a:ln>
          </p:spPr>
          <p:txBody>
            <a:bodyPr lIns="90000" tIns="45000" rIns="90000" bIns="45000"/>
            <a:lstStyle/>
            <a:p>
              <a:r>
                <a:rPr lang="en-GB" sz="1800" b="0" strike="noStrike" spc="-1">
                  <a:solidFill>
                    <a:srgbClr val="FFFFFF"/>
                  </a:solidFill>
                  <a:latin typeface="Arial"/>
                </a:rPr>
                <a:t>+</a:t>
              </a:r>
              <a:endParaRPr lang="en-GB" sz="1800" b="0" strike="noStrike" spc="-1">
                <a:latin typeface="Arial"/>
              </a:endParaRPr>
            </a:p>
          </p:txBody>
        </p:sp>
        <p:sp>
          <p:nvSpPr>
            <p:cNvPr id="175" name="TextShape 51"/>
            <p:cNvSpPr txBox="1"/>
            <p:nvPr/>
          </p:nvSpPr>
          <p:spPr>
            <a:xfrm>
              <a:off x="7119000" y="2583720"/>
              <a:ext cx="315000" cy="346320"/>
            </a:xfrm>
            <a:prstGeom prst="rect">
              <a:avLst/>
            </a:prstGeom>
            <a:noFill/>
            <a:ln>
              <a:noFill/>
            </a:ln>
          </p:spPr>
          <p:txBody>
            <a:bodyPr lIns="90000" tIns="45000" rIns="90000" bIns="45000"/>
            <a:lstStyle/>
            <a:p>
              <a:r>
                <a:rPr lang="en-GB" sz="1800" b="0" strike="noStrike" spc="-1">
                  <a:solidFill>
                    <a:srgbClr val="FFFFFF"/>
                  </a:solidFill>
                  <a:latin typeface="Arial"/>
                </a:rPr>
                <a:t>+</a:t>
              </a:r>
              <a:endParaRPr lang="en-GB" sz="1800" b="0" strike="noStrike" spc="-1">
                <a:latin typeface="Arial"/>
              </a:endParaRPr>
            </a:p>
          </p:txBody>
        </p:sp>
        <p:sp>
          <p:nvSpPr>
            <p:cNvPr id="176" name="TextShape 52"/>
            <p:cNvSpPr txBox="1"/>
            <p:nvPr/>
          </p:nvSpPr>
          <p:spPr>
            <a:xfrm>
              <a:off x="6741000" y="1683720"/>
              <a:ext cx="266040" cy="373680"/>
            </a:xfrm>
            <a:prstGeom prst="rect">
              <a:avLst/>
            </a:prstGeom>
            <a:noFill/>
            <a:ln>
              <a:noFill/>
            </a:ln>
          </p:spPr>
          <p:txBody>
            <a:bodyPr lIns="90000" tIns="45000" rIns="90000" bIns="45000"/>
            <a:lstStyle/>
            <a:p>
              <a:r>
                <a:rPr lang="en-GB" sz="2000" b="0" strike="noStrike" spc="-1">
                  <a:solidFill>
                    <a:srgbClr val="FFFFFF"/>
                  </a:solidFill>
                  <a:latin typeface="Arial"/>
                </a:rPr>
                <a:t>-</a:t>
              </a:r>
              <a:endParaRPr lang="en-GB" sz="2000" b="0" strike="noStrike" spc="-1">
                <a:latin typeface="Arial"/>
              </a:endParaRPr>
            </a:p>
          </p:txBody>
        </p:sp>
        <p:sp>
          <p:nvSpPr>
            <p:cNvPr id="177" name="TextShape 53"/>
            <p:cNvSpPr txBox="1"/>
            <p:nvPr/>
          </p:nvSpPr>
          <p:spPr>
            <a:xfrm>
              <a:off x="7533360" y="1797840"/>
              <a:ext cx="266040" cy="373680"/>
            </a:xfrm>
            <a:prstGeom prst="rect">
              <a:avLst/>
            </a:prstGeom>
            <a:noFill/>
            <a:ln>
              <a:noFill/>
            </a:ln>
          </p:spPr>
          <p:txBody>
            <a:bodyPr lIns="90000" tIns="45000" rIns="90000" bIns="45000"/>
            <a:lstStyle/>
            <a:p>
              <a:r>
                <a:rPr lang="en-GB" sz="2000" b="0" strike="noStrike" spc="-1">
                  <a:solidFill>
                    <a:srgbClr val="FFFFFF"/>
                  </a:solidFill>
                  <a:latin typeface="Arial"/>
                </a:rPr>
                <a:t>-</a:t>
              </a:r>
              <a:endParaRPr lang="en-GB" sz="2000" b="0" strike="noStrike" spc="-1">
                <a:latin typeface="Arial"/>
              </a:endParaRPr>
            </a:p>
          </p:txBody>
        </p:sp>
        <p:sp>
          <p:nvSpPr>
            <p:cNvPr id="178" name="TextShape 54"/>
            <p:cNvSpPr txBox="1"/>
            <p:nvPr/>
          </p:nvSpPr>
          <p:spPr>
            <a:xfrm>
              <a:off x="7922880" y="2259720"/>
              <a:ext cx="266040" cy="373680"/>
            </a:xfrm>
            <a:prstGeom prst="rect">
              <a:avLst/>
            </a:prstGeom>
            <a:noFill/>
            <a:ln>
              <a:noFill/>
            </a:ln>
          </p:spPr>
          <p:txBody>
            <a:bodyPr lIns="90000" tIns="45000" rIns="90000" bIns="45000"/>
            <a:lstStyle/>
            <a:p>
              <a:r>
                <a:rPr lang="en-GB" sz="2000" b="0" strike="noStrike" spc="-1">
                  <a:solidFill>
                    <a:srgbClr val="FFFFFF"/>
                  </a:solidFill>
                  <a:latin typeface="Arial"/>
                </a:rPr>
                <a:t>-</a:t>
              </a:r>
              <a:endParaRPr lang="en-GB" sz="2000" b="0" strike="noStrike" spc="-1">
                <a:latin typeface="Arial"/>
              </a:endParaRPr>
            </a:p>
          </p:txBody>
        </p:sp>
        <p:sp>
          <p:nvSpPr>
            <p:cNvPr id="179" name="TextShape 55"/>
            <p:cNvSpPr txBox="1"/>
            <p:nvPr/>
          </p:nvSpPr>
          <p:spPr>
            <a:xfrm>
              <a:off x="7131240" y="2151720"/>
              <a:ext cx="266040" cy="373680"/>
            </a:xfrm>
            <a:prstGeom prst="rect">
              <a:avLst/>
            </a:prstGeom>
            <a:noFill/>
            <a:ln>
              <a:noFill/>
            </a:ln>
          </p:spPr>
          <p:txBody>
            <a:bodyPr lIns="90000" tIns="45000" rIns="90000" bIns="45000"/>
            <a:lstStyle/>
            <a:p>
              <a:r>
                <a:rPr lang="en-GB" sz="2000" b="0" strike="noStrike" spc="-1">
                  <a:solidFill>
                    <a:srgbClr val="FFFFFF"/>
                  </a:solidFill>
                  <a:latin typeface="Arial"/>
                </a:rPr>
                <a:t>-</a:t>
              </a:r>
              <a:endParaRPr lang="en-GB" sz="2000" b="0" strike="noStrike" spc="-1">
                <a:latin typeface="Arial"/>
              </a:endParaRPr>
            </a:p>
          </p:txBody>
        </p:sp>
        <p:sp>
          <p:nvSpPr>
            <p:cNvPr id="180" name="TextShape 56"/>
            <p:cNvSpPr txBox="1"/>
            <p:nvPr/>
          </p:nvSpPr>
          <p:spPr>
            <a:xfrm>
              <a:off x="7119360" y="2925360"/>
              <a:ext cx="266040" cy="373680"/>
            </a:xfrm>
            <a:prstGeom prst="rect">
              <a:avLst/>
            </a:prstGeom>
            <a:noFill/>
            <a:ln>
              <a:noFill/>
            </a:ln>
          </p:spPr>
          <p:txBody>
            <a:bodyPr lIns="90000" tIns="45000" rIns="90000" bIns="45000"/>
            <a:lstStyle/>
            <a:p>
              <a:r>
                <a:rPr lang="en-GB" sz="2000" b="0" strike="noStrike" spc="-1">
                  <a:solidFill>
                    <a:srgbClr val="FFFFFF"/>
                  </a:solidFill>
                  <a:latin typeface="Arial"/>
                </a:rPr>
                <a:t>-</a:t>
              </a:r>
              <a:endParaRPr lang="en-GB" sz="2000" b="0" strike="noStrike" spc="-1">
                <a:latin typeface="Arial"/>
              </a:endParaRPr>
            </a:p>
          </p:txBody>
        </p:sp>
        <p:sp>
          <p:nvSpPr>
            <p:cNvPr id="181" name="TextShape 57"/>
            <p:cNvSpPr txBox="1"/>
            <p:nvPr/>
          </p:nvSpPr>
          <p:spPr>
            <a:xfrm>
              <a:off x="6723720" y="2493360"/>
              <a:ext cx="266040" cy="373680"/>
            </a:xfrm>
            <a:prstGeom prst="rect">
              <a:avLst/>
            </a:prstGeom>
            <a:noFill/>
            <a:ln>
              <a:noFill/>
            </a:ln>
          </p:spPr>
          <p:txBody>
            <a:bodyPr lIns="90000" tIns="45000" rIns="90000" bIns="45000"/>
            <a:lstStyle/>
            <a:p>
              <a:r>
                <a:rPr lang="en-GB" sz="2000" b="0" strike="noStrike" spc="-1">
                  <a:solidFill>
                    <a:srgbClr val="FFFFFF"/>
                  </a:solidFill>
                  <a:latin typeface="Arial"/>
                </a:rPr>
                <a:t>-</a:t>
              </a:r>
              <a:endParaRPr lang="en-GB" sz="2000" b="0" strike="noStrike" spc="-1">
                <a:latin typeface="Arial"/>
              </a:endParaRPr>
            </a:p>
          </p:txBody>
        </p:sp>
        <p:sp>
          <p:nvSpPr>
            <p:cNvPr id="182" name="TextShape 58"/>
            <p:cNvSpPr txBox="1"/>
            <p:nvPr/>
          </p:nvSpPr>
          <p:spPr>
            <a:xfrm>
              <a:off x="7521480" y="2571480"/>
              <a:ext cx="266040" cy="373680"/>
            </a:xfrm>
            <a:prstGeom prst="rect">
              <a:avLst/>
            </a:prstGeom>
            <a:noFill/>
            <a:ln>
              <a:noFill/>
            </a:ln>
          </p:spPr>
          <p:txBody>
            <a:bodyPr lIns="90000" tIns="45000" rIns="90000" bIns="45000"/>
            <a:lstStyle/>
            <a:p>
              <a:r>
                <a:rPr lang="en-GB" sz="2000" b="0" strike="noStrike" spc="-1">
                  <a:solidFill>
                    <a:srgbClr val="FFFFFF"/>
                  </a:solidFill>
                  <a:latin typeface="Arial"/>
                </a:rPr>
                <a:t>-</a:t>
              </a:r>
              <a:endParaRPr lang="en-GB" sz="2000" b="0" strike="noStrike" spc="-1">
                <a:latin typeface="Arial"/>
              </a:endParaRPr>
            </a:p>
          </p:txBody>
        </p:sp>
        <p:sp>
          <p:nvSpPr>
            <p:cNvPr id="183" name="TextShape 59"/>
            <p:cNvSpPr txBox="1"/>
            <p:nvPr/>
          </p:nvSpPr>
          <p:spPr>
            <a:xfrm>
              <a:off x="7887240" y="3039480"/>
              <a:ext cx="266040" cy="373680"/>
            </a:xfrm>
            <a:prstGeom prst="rect">
              <a:avLst/>
            </a:prstGeom>
            <a:noFill/>
            <a:ln>
              <a:noFill/>
            </a:ln>
          </p:spPr>
          <p:txBody>
            <a:bodyPr lIns="90000" tIns="45000" rIns="90000" bIns="45000"/>
            <a:lstStyle/>
            <a:p>
              <a:r>
                <a:rPr lang="en-GB" sz="2000" b="0" strike="noStrike" spc="-1">
                  <a:solidFill>
                    <a:srgbClr val="FFFFFF"/>
                  </a:solidFill>
                  <a:latin typeface="Arial"/>
                </a:rPr>
                <a:t>-</a:t>
              </a:r>
              <a:endParaRPr lang="en-GB" sz="2000" b="0" strike="noStrike" spc="-1">
                <a:latin typeface="Arial"/>
              </a:endParaRPr>
            </a:p>
          </p:txBody>
        </p:sp>
      </p:grpSp>
      <p:pic>
        <p:nvPicPr>
          <p:cNvPr id="184" name="Obrázek 183"/>
          <p:cNvPicPr/>
          <p:nvPr/>
        </p:nvPicPr>
        <p:blipFill>
          <a:blip r:embed="rId4"/>
          <a:stretch/>
        </p:blipFill>
        <p:spPr>
          <a:xfrm>
            <a:off x="579240" y="1263240"/>
            <a:ext cx="2228760" cy="2228760"/>
          </a:xfrm>
          <a:prstGeom prst="rect">
            <a:avLst/>
          </a:prstGeom>
          <a:ln>
            <a:noFill/>
          </a:ln>
        </p:spPr>
      </p:pic>
      <p:sp>
        <p:nvSpPr>
          <p:cNvPr id="185" name="TextShape 60"/>
          <p:cNvSpPr txBox="1"/>
          <p:nvPr/>
        </p:nvSpPr>
        <p:spPr>
          <a:xfrm>
            <a:off x="7236000" y="930960"/>
            <a:ext cx="2052000" cy="346320"/>
          </a:xfrm>
          <a:prstGeom prst="rect">
            <a:avLst/>
          </a:prstGeom>
          <a:noFill/>
          <a:ln>
            <a:noFill/>
          </a:ln>
        </p:spPr>
        <p:txBody>
          <a:bodyPr lIns="90000" tIns="45000" rIns="90000" bIns="45000"/>
          <a:lstStyle/>
          <a:p>
            <a:r>
              <a:rPr lang="en-GB" sz="1800" b="1" strike="noStrike" spc="-1">
                <a:solidFill>
                  <a:srgbClr val="0066B3"/>
                </a:solidFill>
                <a:latin typeface="Arial"/>
              </a:rPr>
              <a:t>sůl:</a:t>
            </a:r>
            <a:r>
              <a:rPr lang="en-GB" sz="1800" b="1" strike="noStrike" spc="-1">
                <a:latin typeface="Arial"/>
              </a:rPr>
              <a:t>   iontová</a:t>
            </a:r>
            <a:endParaRPr lang="en-GB" sz="1800" b="0" strike="noStrike" spc="-1">
              <a:latin typeface="Arial"/>
            </a:endParaRPr>
          </a:p>
        </p:txBody>
      </p:sp>
      <p:sp>
        <p:nvSpPr>
          <p:cNvPr id="186" name="Ellipse 61"/>
          <p:cNvSpPr/>
          <p:nvPr/>
        </p:nvSpPr>
        <p:spPr>
          <a:xfrm>
            <a:off x="657360" y="3590280"/>
            <a:ext cx="2112840" cy="1296000"/>
          </a:xfrm>
          <a:prstGeom prst="ellipse">
            <a:avLst/>
          </a:prstGeom>
          <a:solidFill>
            <a:srgbClr val="DDDDDD"/>
          </a:solidFill>
          <a:ln>
            <a:noFill/>
          </a:ln>
        </p:spPr>
      </p:sp>
      <p:grpSp>
        <p:nvGrpSpPr>
          <p:cNvPr id="187" name="Group 62"/>
          <p:cNvGrpSpPr/>
          <p:nvPr/>
        </p:nvGrpSpPr>
        <p:grpSpPr>
          <a:xfrm>
            <a:off x="5178960" y="2497680"/>
            <a:ext cx="1049040" cy="1030320"/>
            <a:chOff x="5178960" y="2497680"/>
            <a:chExt cx="1049040" cy="1030320"/>
          </a:xfrm>
        </p:grpSpPr>
        <p:sp>
          <p:nvSpPr>
            <p:cNvPr id="188" name="Ellipse 63"/>
            <p:cNvSpPr/>
            <p:nvPr/>
          </p:nvSpPr>
          <p:spPr>
            <a:xfrm>
              <a:off x="5250960" y="2520000"/>
              <a:ext cx="936000" cy="936000"/>
            </a:xfrm>
            <a:prstGeom prst="ellipse">
              <a:avLst/>
            </a:prstGeom>
            <a:solidFill>
              <a:srgbClr val="729FCF"/>
            </a:solidFill>
            <a:ln>
              <a:noFill/>
            </a:ln>
          </p:spPr>
        </p:sp>
        <p:grpSp>
          <p:nvGrpSpPr>
            <p:cNvPr id="189" name="Group 64"/>
            <p:cNvGrpSpPr/>
            <p:nvPr/>
          </p:nvGrpSpPr>
          <p:grpSpPr>
            <a:xfrm>
              <a:off x="5593680" y="2856240"/>
              <a:ext cx="263160" cy="245880"/>
              <a:chOff x="5593680" y="2856240"/>
              <a:chExt cx="263160" cy="245880"/>
            </a:xfrm>
          </p:grpSpPr>
          <p:sp>
            <p:nvSpPr>
              <p:cNvPr id="190" name="TextShape 65"/>
              <p:cNvSpPr txBox="1"/>
              <p:nvPr/>
            </p:nvSpPr>
            <p:spPr>
              <a:xfrm>
                <a:off x="5593680" y="285624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191" name="Ellipse 66"/>
              <p:cNvSpPr/>
              <p:nvPr/>
            </p:nvSpPr>
            <p:spPr>
              <a:xfrm>
                <a:off x="5676120" y="2930760"/>
                <a:ext cx="90000" cy="90000"/>
              </a:xfrm>
              <a:prstGeom prst="ellipse">
                <a:avLst/>
              </a:prstGeom>
              <a:noFill/>
              <a:ln w="7200">
                <a:solidFill>
                  <a:srgbClr val="000000"/>
                </a:solidFill>
                <a:round/>
              </a:ln>
            </p:spPr>
          </p:sp>
        </p:grpSp>
        <p:grpSp>
          <p:nvGrpSpPr>
            <p:cNvPr id="192" name="Group 67"/>
            <p:cNvGrpSpPr/>
            <p:nvPr/>
          </p:nvGrpSpPr>
          <p:grpSpPr>
            <a:xfrm>
              <a:off x="5646960" y="3181680"/>
              <a:ext cx="257040" cy="346320"/>
              <a:chOff x="5646960" y="3181680"/>
              <a:chExt cx="257040" cy="346320"/>
            </a:xfrm>
          </p:grpSpPr>
          <p:sp>
            <p:nvSpPr>
              <p:cNvPr id="193" name="TextShape 68"/>
              <p:cNvSpPr txBox="1"/>
              <p:nvPr/>
            </p:nvSpPr>
            <p:spPr>
              <a:xfrm>
                <a:off x="5646960" y="31816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194" name="Ellipse 69"/>
              <p:cNvSpPr/>
              <p:nvPr/>
            </p:nvSpPr>
            <p:spPr>
              <a:xfrm>
                <a:off x="5726520" y="3326760"/>
                <a:ext cx="90000" cy="90000"/>
              </a:xfrm>
              <a:prstGeom prst="ellipse">
                <a:avLst/>
              </a:prstGeom>
              <a:noFill/>
              <a:ln w="7200">
                <a:solidFill>
                  <a:srgbClr val="000000"/>
                </a:solidFill>
                <a:round/>
              </a:ln>
            </p:spPr>
          </p:sp>
        </p:grpSp>
        <p:grpSp>
          <p:nvGrpSpPr>
            <p:cNvPr id="195" name="Group 70"/>
            <p:cNvGrpSpPr/>
            <p:nvPr/>
          </p:nvGrpSpPr>
          <p:grpSpPr>
            <a:xfrm>
              <a:off x="5970960" y="2893680"/>
              <a:ext cx="257040" cy="346320"/>
              <a:chOff x="5970960" y="2893680"/>
              <a:chExt cx="257040" cy="346320"/>
            </a:xfrm>
          </p:grpSpPr>
          <p:sp>
            <p:nvSpPr>
              <p:cNvPr id="196" name="TextShape 71"/>
              <p:cNvSpPr txBox="1"/>
              <p:nvPr/>
            </p:nvSpPr>
            <p:spPr>
              <a:xfrm>
                <a:off x="5970960" y="28936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197" name="Ellipse 72"/>
              <p:cNvSpPr/>
              <p:nvPr/>
            </p:nvSpPr>
            <p:spPr>
              <a:xfrm>
                <a:off x="6050520" y="3038760"/>
                <a:ext cx="90000" cy="90000"/>
              </a:xfrm>
              <a:prstGeom prst="ellipse">
                <a:avLst/>
              </a:prstGeom>
              <a:noFill/>
              <a:ln w="7200">
                <a:solidFill>
                  <a:srgbClr val="000000"/>
                </a:solidFill>
                <a:round/>
              </a:ln>
            </p:spPr>
          </p:sp>
        </p:grpSp>
        <p:grpSp>
          <p:nvGrpSpPr>
            <p:cNvPr id="198" name="Group 73"/>
            <p:cNvGrpSpPr/>
            <p:nvPr/>
          </p:nvGrpSpPr>
          <p:grpSpPr>
            <a:xfrm>
              <a:off x="5358960" y="3109680"/>
              <a:ext cx="257040" cy="346320"/>
              <a:chOff x="5358960" y="3109680"/>
              <a:chExt cx="257040" cy="346320"/>
            </a:xfrm>
          </p:grpSpPr>
          <p:sp>
            <p:nvSpPr>
              <p:cNvPr id="199" name="TextShape 74"/>
              <p:cNvSpPr txBox="1"/>
              <p:nvPr/>
            </p:nvSpPr>
            <p:spPr>
              <a:xfrm>
                <a:off x="5358960" y="31096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00" name="Ellipse 75"/>
              <p:cNvSpPr/>
              <p:nvPr/>
            </p:nvSpPr>
            <p:spPr>
              <a:xfrm>
                <a:off x="5438520" y="3254760"/>
                <a:ext cx="90000" cy="90000"/>
              </a:xfrm>
              <a:prstGeom prst="ellipse">
                <a:avLst/>
              </a:prstGeom>
              <a:noFill/>
              <a:ln w="7200">
                <a:solidFill>
                  <a:srgbClr val="000000"/>
                </a:solidFill>
                <a:round/>
              </a:ln>
            </p:spPr>
          </p:sp>
        </p:grpSp>
        <p:grpSp>
          <p:nvGrpSpPr>
            <p:cNvPr id="201" name="Group 76"/>
            <p:cNvGrpSpPr/>
            <p:nvPr/>
          </p:nvGrpSpPr>
          <p:grpSpPr>
            <a:xfrm>
              <a:off x="5178960" y="2857680"/>
              <a:ext cx="257040" cy="346320"/>
              <a:chOff x="5178960" y="2857680"/>
              <a:chExt cx="257040" cy="346320"/>
            </a:xfrm>
          </p:grpSpPr>
          <p:sp>
            <p:nvSpPr>
              <p:cNvPr id="202" name="TextShape 77"/>
              <p:cNvSpPr txBox="1"/>
              <p:nvPr/>
            </p:nvSpPr>
            <p:spPr>
              <a:xfrm>
                <a:off x="5178960" y="28576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03" name="Ellipse 78"/>
              <p:cNvSpPr/>
              <p:nvPr/>
            </p:nvSpPr>
            <p:spPr>
              <a:xfrm>
                <a:off x="5258520" y="3002760"/>
                <a:ext cx="90000" cy="90000"/>
              </a:xfrm>
              <a:prstGeom prst="ellipse">
                <a:avLst/>
              </a:prstGeom>
              <a:noFill/>
              <a:ln w="7200">
                <a:solidFill>
                  <a:srgbClr val="000000"/>
                </a:solidFill>
                <a:round/>
              </a:ln>
            </p:spPr>
          </p:sp>
        </p:grpSp>
        <p:grpSp>
          <p:nvGrpSpPr>
            <p:cNvPr id="204" name="Group 79"/>
            <p:cNvGrpSpPr/>
            <p:nvPr/>
          </p:nvGrpSpPr>
          <p:grpSpPr>
            <a:xfrm>
              <a:off x="5594040" y="2757600"/>
              <a:ext cx="263160" cy="245880"/>
              <a:chOff x="5594040" y="2757600"/>
              <a:chExt cx="263160" cy="245880"/>
            </a:xfrm>
          </p:grpSpPr>
          <p:sp>
            <p:nvSpPr>
              <p:cNvPr id="205" name="TextShape 80"/>
              <p:cNvSpPr txBox="1"/>
              <p:nvPr/>
            </p:nvSpPr>
            <p:spPr>
              <a:xfrm>
                <a:off x="5594040" y="275760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06" name="Ellipse 81"/>
              <p:cNvSpPr/>
              <p:nvPr/>
            </p:nvSpPr>
            <p:spPr>
              <a:xfrm>
                <a:off x="5676480" y="2832120"/>
                <a:ext cx="90000" cy="90000"/>
              </a:xfrm>
              <a:prstGeom prst="ellipse">
                <a:avLst/>
              </a:prstGeom>
              <a:noFill/>
              <a:ln w="7200">
                <a:solidFill>
                  <a:srgbClr val="000000"/>
                </a:solidFill>
                <a:round/>
              </a:ln>
            </p:spPr>
          </p:sp>
        </p:grpSp>
        <p:grpSp>
          <p:nvGrpSpPr>
            <p:cNvPr id="207" name="Group 82"/>
            <p:cNvGrpSpPr/>
            <p:nvPr/>
          </p:nvGrpSpPr>
          <p:grpSpPr>
            <a:xfrm>
              <a:off x="5668200" y="2793960"/>
              <a:ext cx="263160" cy="245880"/>
              <a:chOff x="5668200" y="2793960"/>
              <a:chExt cx="263160" cy="245880"/>
            </a:xfrm>
          </p:grpSpPr>
          <p:sp>
            <p:nvSpPr>
              <p:cNvPr id="208" name="TextShape 83"/>
              <p:cNvSpPr txBox="1"/>
              <p:nvPr/>
            </p:nvSpPr>
            <p:spPr>
              <a:xfrm>
                <a:off x="5668200" y="279396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09" name="Ellipse 84"/>
              <p:cNvSpPr/>
              <p:nvPr/>
            </p:nvSpPr>
            <p:spPr>
              <a:xfrm>
                <a:off x="5750640" y="2868480"/>
                <a:ext cx="90000" cy="90000"/>
              </a:xfrm>
              <a:prstGeom prst="ellipse">
                <a:avLst/>
              </a:prstGeom>
              <a:noFill/>
              <a:ln w="7200">
                <a:solidFill>
                  <a:srgbClr val="000000"/>
                </a:solidFill>
                <a:round/>
              </a:ln>
            </p:spPr>
          </p:sp>
        </p:grpSp>
        <p:grpSp>
          <p:nvGrpSpPr>
            <p:cNvPr id="210" name="Group 85"/>
            <p:cNvGrpSpPr/>
            <p:nvPr/>
          </p:nvGrpSpPr>
          <p:grpSpPr>
            <a:xfrm>
              <a:off x="5639760" y="2893320"/>
              <a:ext cx="263160" cy="245880"/>
              <a:chOff x="5639760" y="2893320"/>
              <a:chExt cx="263160" cy="245880"/>
            </a:xfrm>
          </p:grpSpPr>
          <p:sp>
            <p:nvSpPr>
              <p:cNvPr id="211" name="TextShape 86"/>
              <p:cNvSpPr txBox="1"/>
              <p:nvPr/>
            </p:nvSpPr>
            <p:spPr>
              <a:xfrm>
                <a:off x="5639760" y="289332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12" name="Ellipse 87"/>
              <p:cNvSpPr/>
              <p:nvPr/>
            </p:nvSpPr>
            <p:spPr>
              <a:xfrm>
                <a:off x="5722200" y="2967840"/>
                <a:ext cx="90000" cy="90000"/>
              </a:xfrm>
              <a:prstGeom prst="ellipse">
                <a:avLst/>
              </a:prstGeom>
              <a:noFill/>
              <a:ln w="7200">
                <a:solidFill>
                  <a:srgbClr val="000000"/>
                </a:solidFill>
                <a:round/>
              </a:ln>
            </p:spPr>
          </p:sp>
        </p:grpSp>
        <p:grpSp>
          <p:nvGrpSpPr>
            <p:cNvPr id="213" name="Group 88"/>
            <p:cNvGrpSpPr/>
            <p:nvPr/>
          </p:nvGrpSpPr>
          <p:grpSpPr>
            <a:xfrm>
              <a:off x="5532120" y="2785680"/>
              <a:ext cx="263160" cy="245880"/>
              <a:chOff x="5532120" y="2785680"/>
              <a:chExt cx="263160" cy="245880"/>
            </a:xfrm>
          </p:grpSpPr>
          <p:sp>
            <p:nvSpPr>
              <p:cNvPr id="214" name="TextShape 89"/>
              <p:cNvSpPr txBox="1"/>
              <p:nvPr/>
            </p:nvSpPr>
            <p:spPr>
              <a:xfrm>
                <a:off x="5532120" y="278568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15" name="Ellipse 90"/>
              <p:cNvSpPr/>
              <p:nvPr/>
            </p:nvSpPr>
            <p:spPr>
              <a:xfrm>
                <a:off x="5614560" y="2860200"/>
                <a:ext cx="90000" cy="90000"/>
              </a:xfrm>
              <a:prstGeom prst="ellipse">
                <a:avLst/>
              </a:prstGeom>
              <a:noFill/>
              <a:ln w="7200">
                <a:solidFill>
                  <a:srgbClr val="000000"/>
                </a:solidFill>
                <a:round/>
              </a:ln>
            </p:spPr>
          </p:sp>
        </p:grpSp>
        <p:grpSp>
          <p:nvGrpSpPr>
            <p:cNvPr id="216" name="Group 91"/>
            <p:cNvGrpSpPr/>
            <p:nvPr/>
          </p:nvGrpSpPr>
          <p:grpSpPr>
            <a:xfrm>
              <a:off x="5530680" y="2894040"/>
              <a:ext cx="263160" cy="245880"/>
              <a:chOff x="5530680" y="2894040"/>
              <a:chExt cx="263160" cy="245880"/>
            </a:xfrm>
          </p:grpSpPr>
          <p:sp>
            <p:nvSpPr>
              <p:cNvPr id="217" name="TextShape 92"/>
              <p:cNvSpPr txBox="1"/>
              <p:nvPr/>
            </p:nvSpPr>
            <p:spPr>
              <a:xfrm>
                <a:off x="5530680" y="289404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18" name="Ellipse 93"/>
              <p:cNvSpPr/>
              <p:nvPr/>
            </p:nvSpPr>
            <p:spPr>
              <a:xfrm>
                <a:off x="5613120" y="2968560"/>
                <a:ext cx="90000" cy="90000"/>
              </a:xfrm>
              <a:prstGeom prst="ellipse">
                <a:avLst/>
              </a:prstGeom>
              <a:noFill/>
              <a:ln w="7200">
                <a:solidFill>
                  <a:srgbClr val="000000"/>
                </a:solidFill>
                <a:round/>
              </a:ln>
            </p:spPr>
          </p:sp>
        </p:grpSp>
        <p:grpSp>
          <p:nvGrpSpPr>
            <p:cNvPr id="219" name="Group 94"/>
            <p:cNvGrpSpPr/>
            <p:nvPr/>
          </p:nvGrpSpPr>
          <p:grpSpPr>
            <a:xfrm>
              <a:off x="5358960" y="2497680"/>
              <a:ext cx="257040" cy="346320"/>
              <a:chOff x="5358960" y="2497680"/>
              <a:chExt cx="257040" cy="346320"/>
            </a:xfrm>
          </p:grpSpPr>
          <p:sp>
            <p:nvSpPr>
              <p:cNvPr id="220" name="TextShape 95"/>
              <p:cNvSpPr txBox="1"/>
              <p:nvPr/>
            </p:nvSpPr>
            <p:spPr>
              <a:xfrm>
                <a:off x="5358960" y="24976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21" name="Ellipse 96"/>
              <p:cNvSpPr/>
              <p:nvPr/>
            </p:nvSpPr>
            <p:spPr>
              <a:xfrm>
                <a:off x="5438520" y="2642760"/>
                <a:ext cx="90000" cy="90000"/>
              </a:xfrm>
              <a:prstGeom prst="ellipse">
                <a:avLst/>
              </a:prstGeom>
              <a:noFill/>
              <a:ln w="7200">
                <a:solidFill>
                  <a:srgbClr val="000000"/>
                </a:solidFill>
                <a:round/>
              </a:ln>
            </p:spPr>
          </p:sp>
        </p:grpSp>
        <p:grpSp>
          <p:nvGrpSpPr>
            <p:cNvPr id="222" name="Group 97"/>
            <p:cNvGrpSpPr/>
            <p:nvPr/>
          </p:nvGrpSpPr>
          <p:grpSpPr>
            <a:xfrm>
              <a:off x="5826960" y="2497680"/>
              <a:ext cx="257040" cy="346320"/>
              <a:chOff x="5826960" y="2497680"/>
              <a:chExt cx="257040" cy="346320"/>
            </a:xfrm>
          </p:grpSpPr>
          <p:sp>
            <p:nvSpPr>
              <p:cNvPr id="223" name="TextShape 98"/>
              <p:cNvSpPr txBox="1"/>
              <p:nvPr/>
            </p:nvSpPr>
            <p:spPr>
              <a:xfrm>
                <a:off x="5826960" y="24976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24" name="Ellipse 99"/>
              <p:cNvSpPr/>
              <p:nvPr/>
            </p:nvSpPr>
            <p:spPr>
              <a:xfrm>
                <a:off x="5906520" y="2642760"/>
                <a:ext cx="90000" cy="90000"/>
              </a:xfrm>
              <a:prstGeom prst="ellipse">
                <a:avLst/>
              </a:prstGeom>
              <a:noFill/>
              <a:ln w="7200">
                <a:solidFill>
                  <a:srgbClr val="000000"/>
                </a:solidFill>
                <a:round/>
              </a:ln>
            </p:spPr>
          </p:sp>
        </p:grpSp>
      </p:grpSp>
      <p:grpSp>
        <p:nvGrpSpPr>
          <p:cNvPr id="225" name="Group 100"/>
          <p:cNvGrpSpPr/>
          <p:nvPr/>
        </p:nvGrpSpPr>
        <p:grpSpPr>
          <a:xfrm>
            <a:off x="6648120" y="3724560"/>
            <a:ext cx="2466360" cy="1066320"/>
            <a:chOff x="6648120" y="3724560"/>
            <a:chExt cx="2466360" cy="1066320"/>
          </a:xfrm>
        </p:grpSpPr>
        <p:grpSp>
          <p:nvGrpSpPr>
            <p:cNvPr id="226" name="Group 101"/>
            <p:cNvGrpSpPr/>
            <p:nvPr/>
          </p:nvGrpSpPr>
          <p:grpSpPr>
            <a:xfrm>
              <a:off x="8065440" y="3724560"/>
              <a:ext cx="1049040" cy="1066320"/>
              <a:chOff x="8065440" y="3724560"/>
              <a:chExt cx="1049040" cy="1066320"/>
            </a:xfrm>
          </p:grpSpPr>
          <p:sp>
            <p:nvSpPr>
              <p:cNvPr id="227" name="Ellipse 102"/>
              <p:cNvSpPr/>
              <p:nvPr/>
            </p:nvSpPr>
            <p:spPr>
              <a:xfrm>
                <a:off x="8137440" y="3782880"/>
                <a:ext cx="936000" cy="936000"/>
              </a:xfrm>
              <a:prstGeom prst="ellipse">
                <a:avLst/>
              </a:prstGeom>
              <a:solidFill>
                <a:srgbClr val="729FCF"/>
              </a:solidFill>
              <a:ln>
                <a:noFill/>
              </a:ln>
            </p:spPr>
          </p:sp>
          <p:grpSp>
            <p:nvGrpSpPr>
              <p:cNvPr id="228" name="Group 103"/>
              <p:cNvGrpSpPr/>
              <p:nvPr/>
            </p:nvGrpSpPr>
            <p:grpSpPr>
              <a:xfrm>
                <a:off x="8245440" y="3724560"/>
                <a:ext cx="257040" cy="346320"/>
                <a:chOff x="8245440" y="3724560"/>
                <a:chExt cx="257040" cy="346320"/>
              </a:xfrm>
            </p:grpSpPr>
            <p:sp>
              <p:nvSpPr>
                <p:cNvPr id="229" name="TextShape 104"/>
                <p:cNvSpPr txBox="1"/>
                <p:nvPr/>
              </p:nvSpPr>
              <p:spPr>
                <a:xfrm>
                  <a:off x="8245440" y="3724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30" name="Ellipse 105"/>
                <p:cNvSpPr/>
                <p:nvPr/>
              </p:nvSpPr>
              <p:spPr>
                <a:xfrm>
                  <a:off x="8325000" y="3869640"/>
                  <a:ext cx="90000" cy="90000"/>
                </a:xfrm>
                <a:prstGeom prst="ellipse">
                  <a:avLst/>
                </a:prstGeom>
                <a:noFill/>
                <a:ln w="7200">
                  <a:solidFill>
                    <a:srgbClr val="000000"/>
                  </a:solidFill>
                  <a:round/>
                </a:ln>
              </p:spPr>
            </p:sp>
          </p:grpSp>
          <p:grpSp>
            <p:nvGrpSpPr>
              <p:cNvPr id="231" name="Group 106"/>
              <p:cNvGrpSpPr/>
              <p:nvPr/>
            </p:nvGrpSpPr>
            <p:grpSpPr>
              <a:xfrm>
                <a:off x="8480160" y="4119120"/>
                <a:ext cx="263160" cy="245880"/>
                <a:chOff x="8480160" y="4119120"/>
                <a:chExt cx="263160" cy="245880"/>
              </a:xfrm>
            </p:grpSpPr>
            <p:sp>
              <p:nvSpPr>
                <p:cNvPr id="232" name="TextShape 107"/>
                <p:cNvSpPr txBox="1"/>
                <p:nvPr/>
              </p:nvSpPr>
              <p:spPr>
                <a:xfrm>
                  <a:off x="8480160" y="411912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33" name="Ellipse 108"/>
                <p:cNvSpPr/>
                <p:nvPr/>
              </p:nvSpPr>
              <p:spPr>
                <a:xfrm>
                  <a:off x="8562600" y="4193640"/>
                  <a:ext cx="90000" cy="90000"/>
                </a:xfrm>
                <a:prstGeom prst="ellipse">
                  <a:avLst/>
                </a:prstGeom>
                <a:noFill/>
                <a:ln w="7200">
                  <a:solidFill>
                    <a:srgbClr val="000000"/>
                  </a:solidFill>
                  <a:round/>
                </a:ln>
              </p:spPr>
            </p:sp>
          </p:grpSp>
          <p:grpSp>
            <p:nvGrpSpPr>
              <p:cNvPr id="234" name="Group 109"/>
              <p:cNvGrpSpPr/>
              <p:nvPr/>
            </p:nvGrpSpPr>
            <p:grpSpPr>
              <a:xfrm>
                <a:off x="8533440" y="4444560"/>
                <a:ext cx="257040" cy="346320"/>
                <a:chOff x="8533440" y="4444560"/>
                <a:chExt cx="257040" cy="346320"/>
              </a:xfrm>
            </p:grpSpPr>
            <p:sp>
              <p:nvSpPr>
                <p:cNvPr id="235" name="TextShape 110"/>
                <p:cNvSpPr txBox="1"/>
                <p:nvPr/>
              </p:nvSpPr>
              <p:spPr>
                <a:xfrm>
                  <a:off x="8533440" y="4444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36" name="Ellipse 111"/>
                <p:cNvSpPr/>
                <p:nvPr/>
              </p:nvSpPr>
              <p:spPr>
                <a:xfrm>
                  <a:off x="8613000" y="4589640"/>
                  <a:ext cx="90000" cy="90000"/>
                </a:xfrm>
                <a:prstGeom prst="ellipse">
                  <a:avLst/>
                </a:prstGeom>
                <a:noFill/>
                <a:ln w="7200">
                  <a:solidFill>
                    <a:srgbClr val="000000"/>
                  </a:solidFill>
                  <a:round/>
                </a:ln>
              </p:spPr>
            </p:sp>
          </p:grpSp>
          <p:grpSp>
            <p:nvGrpSpPr>
              <p:cNvPr id="237" name="Group 112"/>
              <p:cNvGrpSpPr/>
              <p:nvPr/>
            </p:nvGrpSpPr>
            <p:grpSpPr>
              <a:xfrm>
                <a:off x="8713440" y="3724560"/>
                <a:ext cx="257040" cy="346320"/>
                <a:chOff x="8713440" y="3724560"/>
                <a:chExt cx="257040" cy="346320"/>
              </a:xfrm>
            </p:grpSpPr>
            <p:sp>
              <p:nvSpPr>
                <p:cNvPr id="238" name="TextShape 113"/>
                <p:cNvSpPr txBox="1"/>
                <p:nvPr/>
              </p:nvSpPr>
              <p:spPr>
                <a:xfrm>
                  <a:off x="8713440" y="3724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39" name="Ellipse 114"/>
                <p:cNvSpPr/>
                <p:nvPr/>
              </p:nvSpPr>
              <p:spPr>
                <a:xfrm>
                  <a:off x="8793000" y="3869640"/>
                  <a:ext cx="90000" cy="90000"/>
                </a:xfrm>
                <a:prstGeom prst="ellipse">
                  <a:avLst/>
                </a:prstGeom>
                <a:noFill/>
                <a:ln w="7200">
                  <a:solidFill>
                    <a:srgbClr val="000000"/>
                  </a:solidFill>
                  <a:round/>
                </a:ln>
              </p:spPr>
            </p:sp>
          </p:grpSp>
          <p:grpSp>
            <p:nvGrpSpPr>
              <p:cNvPr id="240" name="Group 115"/>
              <p:cNvGrpSpPr/>
              <p:nvPr/>
            </p:nvGrpSpPr>
            <p:grpSpPr>
              <a:xfrm>
                <a:off x="8857440" y="4156560"/>
                <a:ext cx="257040" cy="346320"/>
                <a:chOff x="8857440" y="4156560"/>
                <a:chExt cx="257040" cy="346320"/>
              </a:xfrm>
            </p:grpSpPr>
            <p:sp>
              <p:nvSpPr>
                <p:cNvPr id="241" name="TextShape 116"/>
                <p:cNvSpPr txBox="1"/>
                <p:nvPr/>
              </p:nvSpPr>
              <p:spPr>
                <a:xfrm>
                  <a:off x="8857440" y="4156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42" name="Ellipse 117"/>
                <p:cNvSpPr/>
                <p:nvPr/>
              </p:nvSpPr>
              <p:spPr>
                <a:xfrm>
                  <a:off x="8937000" y="4301640"/>
                  <a:ext cx="90000" cy="90000"/>
                </a:xfrm>
                <a:prstGeom prst="ellipse">
                  <a:avLst/>
                </a:prstGeom>
                <a:noFill/>
                <a:ln w="7200">
                  <a:solidFill>
                    <a:srgbClr val="000000"/>
                  </a:solidFill>
                  <a:round/>
                </a:ln>
              </p:spPr>
            </p:sp>
          </p:grpSp>
          <p:grpSp>
            <p:nvGrpSpPr>
              <p:cNvPr id="243" name="Group 118"/>
              <p:cNvGrpSpPr/>
              <p:nvPr/>
            </p:nvGrpSpPr>
            <p:grpSpPr>
              <a:xfrm>
                <a:off x="8245440" y="4372560"/>
                <a:ext cx="257040" cy="346320"/>
                <a:chOff x="8245440" y="4372560"/>
                <a:chExt cx="257040" cy="346320"/>
              </a:xfrm>
            </p:grpSpPr>
            <p:sp>
              <p:nvSpPr>
                <p:cNvPr id="244" name="TextShape 119"/>
                <p:cNvSpPr txBox="1"/>
                <p:nvPr/>
              </p:nvSpPr>
              <p:spPr>
                <a:xfrm>
                  <a:off x="8245440" y="4372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45" name="Ellipse 120"/>
                <p:cNvSpPr/>
                <p:nvPr/>
              </p:nvSpPr>
              <p:spPr>
                <a:xfrm>
                  <a:off x="8325000" y="4517640"/>
                  <a:ext cx="90000" cy="90000"/>
                </a:xfrm>
                <a:prstGeom prst="ellipse">
                  <a:avLst/>
                </a:prstGeom>
                <a:noFill/>
                <a:ln w="7200">
                  <a:solidFill>
                    <a:srgbClr val="000000"/>
                  </a:solidFill>
                  <a:round/>
                </a:ln>
              </p:spPr>
            </p:sp>
          </p:grpSp>
          <p:grpSp>
            <p:nvGrpSpPr>
              <p:cNvPr id="246" name="Group 121"/>
              <p:cNvGrpSpPr/>
              <p:nvPr/>
            </p:nvGrpSpPr>
            <p:grpSpPr>
              <a:xfrm>
                <a:off x="8065440" y="4120560"/>
                <a:ext cx="257040" cy="346320"/>
                <a:chOff x="8065440" y="4120560"/>
                <a:chExt cx="257040" cy="346320"/>
              </a:xfrm>
            </p:grpSpPr>
            <p:sp>
              <p:nvSpPr>
                <p:cNvPr id="247" name="TextShape 122"/>
                <p:cNvSpPr txBox="1"/>
                <p:nvPr/>
              </p:nvSpPr>
              <p:spPr>
                <a:xfrm>
                  <a:off x="8065440" y="4120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48" name="Ellipse 123"/>
                <p:cNvSpPr/>
                <p:nvPr/>
              </p:nvSpPr>
              <p:spPr>
                <a:xfrm>
                  <a:off x="8145000" y="4265640"/>
                  <a:ext cx="90000" cy="90000"/>
                </a:xfrm>
                <a:prstGeom prst="ellipse">
                  <a:avLst/>
                </a:prstGeom>
                <a:noFill/>
                <a:ln w="7200">
                  <a:solidFill>
                    <a:srgbClr val="000000"/>
                  </a:solidFill>
                  <a:round/>
                </a:ln>
              </p:spPr>
            </p:sp>
          </p:grpSp>
          <p:grpSp>
            <p:nvGrpSpPr>
              <p:cNvPr id="249" name="Group 124"/>
              <p:cNvGrpSpPr/>
              <p:nvPr/>
            </p:nvGrpSpPr>
            <p:grpSpPr>
              <a:xfrm>
                <a:off x="8480520" y="4020480"/>
                <a:ext cx="263160" cy="245880"/>
                <a:chOff x="8480520" y="4020480"/>
                <a:chExt cx="263160" cy="245880"/>
              </a:xfrm>
            </p:grpSpPr>
            <p:sp>
              <p:nvSpPr>
                <p:cNvPr id="250" name="TextShape 125"/>
                <p:cNvSpPr txBox="1"/>
                <p:nvPr/>
              </p:nvSpPr>
              <p:spPr>
                <a:xfrm>
                  <a:off x="8480520" y="402048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51" name="Ellipse 126"/>
                <p:cNvSpPr/>
                <p:nvPr/>
              </p:nvSpPr>
              <p:spPr>
                <a:xfrm>
                  <a:off x="8562960" y="4095000"/>
                  <a:ext cx="90000" cy="90000"/>
                </a:xfrm>
                <a:prstGeom prst="ellipse">
                  <a:avLst/>
                </a:prstGeom>
                <a:noFill/>
                <a:ln w="7200">
                  <a:solidFill>
                    <a:srgbClr val="000000"/>
                  </a:solidFill>
                  <a:round/>
                </a:ln>
              </p:spPr>
            </p:sp>
          </p:grpSp>
          <p:grpSp>
            <p:nvGrpSpPr>
              <p:cNvPr id="252" name="Group 127"/>
              <p:cNvGrpSpPr/>
              <p:nvPr/>
            </p:nvGrpSpPr>
            <p:grpSpPr>
              <a:xfrm>
                <a:off x="8554680" y="4056840"/>
                <a:ext cx="263160" cy="245880"/>
                <a:chOff x="8554680" y="4056840"/>
                <a:chExt cx="263160" cy="245880"/>
              </a:xfrm>
            </p:grpSpPr>
            <p:sp>
              <p:nvSpPr>
                <p:cNvPr id="253" name="TextShape 128"/>
                <p:cNvSpPr txBox="1"/>
                <p:nvPr/>
              </p:nvSpPr>
              <p:spPr>
                <a:xfrm>
                  <a:off x="8554680" y="405684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54" name="Ellipse 129"/>
                <p:cNvSpPr/>
                <p:nvPr/>
              </p:nvSpPr>
              <p:spPr>
                <a:xfrm>
                  <a:off x="8637120" y="4131360"/>
                  <a:ext cx="90000" cy="90000"/>
                </a:xfrm>
                <a:prstGeom prst="ellipse">
                  <a:avLst/>
                </a:prstGeom>
                <a:noFill/>
                <a:ln w="7200">
                  <a:solidFill>
                    <a:srgbClr val="000000"/>
                  </a:solidFill>
                  <a:round/>
                </a:ln>
              </p:spPr>
            </p:sp>
          </p:grpSp>
          <p:grpSp>
            <p:nvGrpSpPr>
              <p:cNvPr id="255" name="Group 130"/>
              <p:cNvGrpSpPr/>
              <p:nvPr/>
            </p:nvGrpSpPr>
            <p:grpSpPr>
              <a:xfrm>
                <a:off x="8526240" y="4156200"/>
                <a:ext cx="263160" cy="245880"/>
                <a:chOff x="8526240" y="4156200"/>
                <a:chExt cx="263160" cy="245880"/>
              </a:xfrm>
            </p:grpSpPr>
            <p:sp>
              <p:nvSpPr>
                <p:cNvPr id="256" name="TextShape 131"/>
                <p:cNvSpPr txBox="1"/>
                <p:nvPr/>
              </p:nvSpPr>
              <p:spPr>
                <a:xfrm>
                  <a:off x="8526240" y="415620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57" name="Ellipse 132"/>
                <p:cNvSpPr/>
                <p:nvPr/>
              </p:nvSpPr>
              <p:spPr>
                <a:xfrm>
                  <a:off x="8608680" y="4230720"/>
                  <a:ext cx="90000" cy="90000"/>
                </a:xfrm>
                <a:prstGeom prst="ellipse">
                  <a:avLst/>
                </a:prstGeom>
                <a:noFill/>
                <a:ln w="7200">
                  <a:solidFill>
                    <a:srgbClr val="000000"/>
                  </a:solidFill>
                  <a:round/>
                </a:ln>
              </p:spPr>
            </p:sp>
          </p:grpSp>
          <p:grpSp>
            <p:nvGrpSpPr>
              <p:cNvPr id="258" name="Group 133"/>
              <p:cNvGrpSpPr/>
              <p:nvPr/>
            </p:nvGrpSpPr>
            <p:grpSpPr>
              <a:xfrm>
                <a:off x="8418600" y="4048560"/>
                <a:ext cx="263160" cy="245880"/>
                <a:chOff x="8418600" y="4048560"/>
                <a:chExt cx="263160" cy="245880"/>
              </a:xfrm>
            </p:grpSpPr>
            <p:sp>
              <p:nvSpPr>
                <p:cNvPr id="259" name="TextShape 134"/>
                <p:cNvSpPr txBox="1"/>
                <p:nvPr/>
              </p:nvSpPr>
              <p:spPr>
                <a:xfrm>
                  <a:off x="8418600" y="404856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60" name="Ellipse 135"/>
                <p:cNvSpPr/>
                <p:nvPr/>
              </p:nvSpPr>
              <p:spPr>
                <a:xfrm>
                  <a:off x="8501040" y="4123080"/>
                  <a:ext cx="90000" cy="90000"/>
                </a:xfrm>
                <a:prstGeom prst="ellipse">
                  <a:avLst/>
                </a:prstGeom>
                <a:noFill/>
                <a:ln w="7200">
                  <a:solidFill>
                    <a:srgbClr val="000000"/>
                  </a:solidFill>
                  <a:round/>
                </a:ln>
              </p:spPr>
            </p:sp>
          </p:grpSp>
          <p:sp>
            <p:nvSpPr>
              <p:cNvPr id="261" name="TextShape 136"/>
              <p:cNvSpPr txBox="1"/>
              <p:nvPr/>
            </p:nvSpPr>
            <p:spPr>
              <a:xfrm>
                <a:off x="8132400" y="3926880"/>
                <a:ext cx="257040" cy="346320"/>
              </a:xfrm>
              <a:prstGeom prst="rect">
                <a:avLst/>
              </a:prstGeom>
              <a:noFill/>
              <a:ln>
                <a:noFill/>
              </a:ln>
            </p:spPr>
            <p:txBody>
              <a:bodyPr lIns="90000" tIns="45000" rIns="90000" bIns="45000"/>
              <a:lstStyle/>
              <a:p>
                <a:r>
                  <a:rPr lang="en-GB" sz="1800" b="0" strike="noStrike" spc="-1">
                    <a:solidFill>
                      <a:srgbClr val="EF413D"/>
                    </a:solidFill>
                    <a:latin typeface="Arial"/>
                  </a:rPr>
                  <a:t>-</a:t>
                </a:r>
                <a:endParaRPr lang="en-GB" sz="1800" b="0" strike="noStrike" spc="-1">
                  <a:latin typeface="Arial"/>
                </a:endParaRPr>
              </a:p>
            </p:txBody>
          </p:sp>
          <p:sp>
            <p:nvSpPr>
              <p:cNvPr id="262" name="Ellipse 137"/>
              <p:cNvSpPr/>
              <p:nvPr/>
            </p:nvSpPr>
            <p:spPr>
              <a:xfrm>
                <a:off x="8211960" y="4071960"/>
                <a:ext cx="90000" cy="90000"/>
              </a:xfrm>
              <a:prstGeom prst="ellipse">
                <a:avLst/>
              </a:prstGeom>
              <a:noFill/>
              <a:ln w="7200">
                <a:solidFill>
                  <a:srgbClr val="ED1C24"/>
                </a:solidFill>
                <a:round/>
              </a:ln>
            </p:spPr>
          </p:sp>
        </p:grpSp>
        <p:grpSp>
          <p:nvGrpSpPr>
            <p:cNvPr id="263" name="Group 138"/>
            <p:cNvGrpSpPr/>
            <p:nvPr/>
          </p:nvGrpSpPr>
          <p:grpSpPr>
            <a:xfrm>
              <a:off x="6648120" y="3724560"/>
              <a:ext cx="972000" cy="1066320"/>
              <a:chOff x="6648120" y="3724560"/>
              <a:chExt cx="972000" cy="1066320"/>
            </a:xfrm>
          </p:grpSpPr>
          <p:sp>
            <p:nvSpPr>
              <p:cNvPr id="264" name="Ellipse 139"/>
              <p:cNvSpPr/>
              <p:nvPr/>
            </p:nvSpPr>
            <p:spPr>
              <a:xfrm>
                <a:off x="6684120" y="3782880"/>
                <a:ext cx="936000" cy="936000"/>
              </a:xfrm>
              <a:prstGeom prst="ellipse">
                <a:avLst/>
              </a:prstGeom>
              <a:solidFill>
                <a:srgbClr val="729FCF"/>
              </a:solidFill>
              <a:ln>
                <a:noFill/>
              </a:ln>
            </p:spPr>
          </p:sp>
          <p:grpSp>
            <p:nvGrpSpPr>
              <p:cNvPr id="265" name="Group 140"/>
              <p:cNvGrpSpPr/>
              <p:nvPr/>
            </p:nvGrpSpPr>
            <p:grpSpPr>
              <a:xfrm>
                <a:off x="6792120" y="3724560"/>
                <a:ext cx="257040" cy="346320"/>
                <a:chOff x="6792120" y="3724560"/>
                <a:chExt cx="257040" cy="346320"/>
              </a:xfrm>
            </p:grpSpPr>
            <p:sp>
              <p:nvSpPr>
                <p:cNvPr id="266" name="TextShape 141"/>
                <p:cNvSpPr txBox="1"/>
                <p:nvPr/>
              </p:nvSpPr>
              <p:spPr>
                <a:xfrm>
                  <a:off x="6792120" y="3724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67" name="Ellipse 142"/>
                <p:cNvSpPr/>
                <p:nvPr/>
              </p:nvSpPr>
              <p:spPr>
                <a:xfrm>
                  <a:off x="6871680" y="3869640"/>
                  <a:ext cx="90000" cy="90000"/>
                </a:xfrm>
                <a:prstGeom prst="ellipse">
                  <a:avLst/>
                </a:prstGeom>
                <a:noFill/>
                <a:ln w="7200">
                  <a:solidFill>
                    <a:srgbClr val="000000"/>
                  </a:solidFill>
                  <a:round/>
                </a:ln>
              </p:spPr>
            </p:sp>
          </p:grpSp>
          <p:grpSp>
            <p:nvGrpSpPr>
              <p:cNvPr id="268" name="Group 143"/>
              <p:cNvGrpSpPr/>
              <p:nvPr/>
            </p:nvGrpSpPr>
            <p:grpSpPr>
              <a:xfrm>
                <a:off x="7026840" y="4119120"/>
                <a:ext cx="263160" cy="245880"/>
                <a:chOff x="7026840" y="4119120"/>
                <a:chExt cx="263160" cy="245880"/>
              </a:xfrm>
            </p:grpSpPr>
            <p:sp>
              <p:nvSpPr>
                <p:cNvPr id="269" name="TextShape 144"/>
                <p:cNvSpPr txBox="1"/>
                <p:nvPr/>
              </p:nvSpPr>
              <p:spPr>
                <a:xfrm>
                  <a:off x="7026840" y="411912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70" name="Ellipse 145"/>
                <p:cNvSpPr/>
                <p:nvPr/>
              </p:nvSpPr>
              <p:spPr>
                <a:xfrm>
                  <a:off x="7109280" y="4193640"/>
                  <a:ext cx="90000" cy="90000"/>
                </a:xfrm>
                <a:prstGeom prst="ellipse">
                  <a:avLst/>
                </a:prstGeom>
                <a:noFill/>
                <a:ln w="7200">
                  <a:solidFill>
                    <a:srgbClr val="000000"/>
                  </a:solidFill>
                  <a:round/>
                </a:ln>
              </p:spPr>
            </p:sp>
          </p:grpSp>
          <p:grpSp>
            <p:nvGrpSpPr>
              <p:cNvPr id="271" name="Group 146"/>
              <p:cNvGrpSpPr/>
              <p:nvPr/>
            </p:nvGrpSpPr>
            <p:grpSpPr>
              <a:xfrm>
                <a:off x="6936120" y="4444560"/>
                <a:ext cx="257040" cy="346320"/>
                <a:chOff x="6936120" y="4444560"/>
                <a:chExt cx="257040" cy="346320"/>
              </a:xfrm>
            </p:grpSpPr>
            <p:sp>
              <p:nvSpPr>
                <p:cNvPr id="272" name="TextShape 147"/>
                <p:cNvSpPr txBox="1"/>
                <p:nvPr/>
              </p:nvSpPr>
              <p:spPr>
                <a:xfrm>
                  <a:off x="6936120" y="4444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73" name="Ellipse 148"/>
                <p:cNvSpPr/>
                <p:nvPr/>
              </p:nvSpPr>
              <p:spPr>
                <a:xfrm>
                  <a:off x="7015680" y="4589640"/>
                  <a:ext cx="90000" cy="90000"/>
                </a:xfrm>
                <a:prstGeom prst="ellipse">
                  <a:avLst/>
                </a:prstGeom>
                <a:noFill/>
                <a:ln w="7200">
                  <a:solidFill>
                    <a:srgbClr val="000000"/>
                  </a:solidFill>
                  <a:round/>
                </a:ln>
              </p:spPr>
            </p:sp>
          </p:grpSp>
          <p:grpSp>
            <p:nvGrpSpPr>
              <p:cNvPr id="274" name="Group 149"/>
              <p:cNvGrpSpPr/>
              <p:nvPr/>
            </p:nvGrpSpPr>
            <p:grpSpPr>
              <a:xfrm>
                <a:off x="6792120" y="4372560"/>
                <a:ext cx="257040" cy="346320"/>
                <a:chOff x="6792120" y="4372560"/>
                <a:chExt cx="257040" cy="346320"/>
              </a:xfrm>
            </p:grpSpPr>
            <p:sp>
              <p:nvSpPr>
                <p:cNvPr id="275" name="TextShape 150"/>
                <p:cNvSpPr txBox="1"/>
                <p:nvPr/>
              </p:nvSpPr>
              <p:spPr>
                <a:xfrm>
                  <a:off x="6792120" y="4372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76" name="Ellipse 151"/>
                <p:cNvSpPr/>
                <p:nvPr/>
              </p:nvSpPr>
              <p:spPr>
                <a:xfrm>
                  <a:off x="6871680" y="4517640"/>
                  <a:ext cx="90000" cy="90000"/>
                </a:xfrm>
                <a:prstGeom prst="ellipse">
                  <a:avLst/>
                </a:prstGeom>
                <a:noFill/>
                <a:ln w="7200">
                  <a:solidFill>
                    <a:srgbClr val="000000"/>
                  </a:solidFill>
                  <a:round/>
                </a:ln>
              </p:spPr>
            </p:sp>
          </p:grpSp>
          <p:grpSp>
            <p:nvGrpSpPr>
              <p:cNvPr id="277" name="Group 152"/>
              <p:cNvGrpSpPr/>
              <p:nvPr/>
            </p:nvGrpSpPr>
            <p:grpSpPr>
              <a:xfrm>
                <a:off x="6648120" y="3940560"/>
                <a:ext cx="257040" cy="346320"/>
                <a:chOff x="6648120" y="3940560"/>
                <a:chExt cx="257040" cy="346320"/>
              </a:xfrm>
            </p:grpSpPr>
            <p:sp>
              <p:nvSpPr>
                <p:cNvPr id="278" name="TextShape 153"/>
                <p:cNvSpPr txBox="1"/>
                <p:nvPr/>
              </p:nvSpPr>
              <p:spPr>
                <a:xfrm>
                  <a:off x="6648120" y="3940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79" name="Ellipse 154"/>
                <p:cNvSpPr/>
                <p:nvPr/>
              </p:nvSpPr>
              <p:spPr>
                <a:xfrm>
                  <a:off x="6727680" y="4085640"/>
                  <a:ext cx="90000" cy="90000"/>
                </a:xfrm>
                <a:prstGeom prst="ellipse">
                  <a:avLst/>
                </a:prstGeom>
                <a:noFill/>
                <a:ln w="7200">
                  <a:solidFill>
                    <a:srgbClr val="000000"/>
                  </a:solidFill>
                  <a:round/>
                </a:ln>
              </p:spPr>
            </p:sp>
          </p:grpSp>
          <p:grpSp>
            <p:nvGrpSpPr>
              <p:cNvPr id="280" name="Group 155"/>
              <p:cNvGrpSpPr/>
              <p:nvPr/>
            </p:nvGrpSpPr>
            <p:grpSpPr>
              <a:xfrm>
                <a:off x="7296120" y="4336560"/>
                <a:ext cx="257040" cy="346320"/>
                <a:chOff x="7296120" y="4336560"/>
                <a:chExt cx="257040" cy="346320"/>
              </a:xfrm>
            </p:grpSpPr>
            <p:sp>
              <p:nvSpPr>
                <p:cNvPr id="281" name="TextShape 156"/>
                <p:cNvSpPr txBox="1"/>
                <p:nvPr/>
              </p:nvSpPr>
              <p:spPr>
                <a:xfrm>
                  <a:off x="7296120" y="433656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282" name="Ellipse 157"/>
                <p:cNvSpPr/>
                <p:nvPr/>
              </p:nvSpPr>
              <p:spPr>
                <a:xfrm>
                  <a:off x="7375680" y="4481640"/>
                  <a:ext cx="90000" cy="90000"/>
                </a:xfrm>
                <a:prstGeom prst="ellipse">
                  <a:avLst/>
                </a:prstGeom>
                <a:noFill/>
                <a:ln w="7200">
                  <a:solidFill>
                    <a:srgbClr val="000000"/>
                  </a:solidFill>
                  <a:round/>
                </a:ln>
              </p:spPr>
            </p:sp>
          </p:grpSp>
          <p:grpSp>
            <p:nvGrpSpPr>
              <p:cNvPr id="283" name="Group 158"/>
              <p:cNvGrpSpPr/>
              <p:nvPr/>
            </p:nvGrpSpPr>
            <p:grpSpPr>
              <a:xfrm>
                <a:off x="7027200" y="4020480"/>
                <a:ext cx="263160" cy="245880"/>
                <a:chOff x="7027200" y="4020480"/>
                <a:chExt cx="263160" cy="245880"/>
              </a:xfrm>
            </p:grpSpPr>
            <p:sp>
              <p:nvSpPr>
                <p:cNvPr id="284" name="TextShape 159"/>
                <p:cNvSpPr txBox="1"/>
                <p:nvPr/>
              </p:nvSpPr>
              <p:spPr>
                <a:xfrm>
                  <a:off x="7027200" y="402048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85" name="Ellipse 160"/>
                <p:cNvSpPr/>
                <p:nvPr/>
              </p:nvSpPr>
              <p:spPr>
                <a:xfrm>
                  <a:off x="7109640" y="4095000"/>
                  <a:ext cx="90000" cy="90000"/>
                </a:xfrm>
                <a:prstGeom prst="ellipse">
                  <a:avLst/>
                </a:prstGeom>
                <a:noFill/>
                <a:ln w="7200">
                  <a:solidFill>
                    <a:srgbClr val="000000"/>
                  </a:solidFill>
                  <a:round/>
                </a:ln>
              </p:spPr>
            </p:sp>
          </p:grpSp>
          <p:grpSp>
            <p:nvGrpSpPr>
              <p:cNvPr id="286" name="Group 161"/>
              <p:cNvGrpSpPr/>
              <p:nvPr/>
            </p:nvGrpSpPr>
            <p:grpSpPr>
              <a:xfrm>
                <a:off x="7101360" y="4056840"/>
                <a:ext cx="263160" cy="245880"/>
                <a:chOff x="7101360" y="4056840"/>
                <a:chExt cx="263160" cy="245880"/>
              </a:xfrm>
            </p:grpSpPr>
            <p:sp>
              <p:nvSpPr>
                <p:cNvPr id="287" name="TextShape 162"/>
                <p:cNvSpPr txBox="1"/>
                <p:nvPr/>
              </p:nvSpPr>
              <p:spPr>
                <a:xfrm>
                  <a:off x="7101360" y="405684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88" name="Ellipse 163"/>
                <p:cNvSpPr/>
                <p:nvPr/>
              </p:nvSpPr>
              <p:spPr>
                <a:xfrm>
                  <a:off x="7183800" y="4131360"/>
                  <a:ext cx="90000" cy="90000"/>
                </a:xfrm>
                <a:prstGeom prst="ellipse">
                  <a:avLst/>
                </a:prstGeom>
                <a:noFill/>
                <a:ln w="7200">
                  <a:solidFill>
                    <a:srgbClr val="000000"/>
                  </a:solidFill>
                  <a:round/>
                </a:ln>
              </p:spPr>
            </p:sp>
          </p:grpSp>
          <p:grpSp>
            <p:nvGrpSpPr>
              <p:cNvPr id="289" name="Group 164"/>
              <p:cNvGrpSpPr/>
              <p:nvPr/>
            </p:nvGrpSpPr>
            <p:grpSpPr>
              <a:xfrm>
                <a:off x="7072920" y="4156200"/>
                <a:ext cx="263160" cy="245880"/>
                <a:chOff x="7072920" y="4156200"/>
                <a:chExt cx="263160" cy="245880"/>
              </a:xfrm>
            </p:grpSpPr>
            <p:sp>
              <p:nvSpPr>
                <p:cNvPr id="290" name="TextShape 165"/>
                <p:cNvSpPr txBox="1"/>
                <p:nvPr/>
              </p:nvSpPr>
              <p:spPr>
                <a:xfrm>
                  <a:off x="7072920" y="415620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91" name="Ellipse 166"/>
                <p:cNvSpPr/>
                <p:nvPr/>
              </p:nvSpPr>
              <p:spPr>
                <a:xfrm>
                  <a:off x="7155360" y="4230720"/>
                  <a:ext cx="90000" cy="90000"/>
                </a:xfrm>
                <a:prstGeom prst="ellipse">
                  <a:avLst/>
                </a:prstGeom>
                <a:noFill/>
                <a:ln w="7200">
                  <a:solidFill>
                    <a:srgbClr val="000000"/>
                  </a:solidFill>
                  <a:round/>
                </a:ln>
              </p:spPr>
            </p:sp>
          </p:grpSp>
          <p:grpSp>
            <p:nvGrpSpPr>
              <p:cNvPr id="292" name="Group 167"/>
              <p:cNvGrpSpPr/>
              <p:nvPr/>
            </p:nvGrpSpPr>
            <p:grpSpPr>
              <a:xfrm>
                <a:off x="6965280" y="4048560"/>
                <a:ext cx="263160" cy="245880"/>
                <a:chOff x="6965280" y="4048560"/>
                <a:chExt cx="263160" cy="245880"/>
              </a:xfrm>
            </p:grpSpPr>
            <p:sp>
              <p:nvSpPr>
                <p:cNvPr id="293" name="TextShape 168"/>
                <p:cNvSpPr txBox="1"/>
                <p:nvPr/>
              </p:nvSpPr>
              <p:spPr>
                <a:xfrm>
                  <a:off x="6965280" y="404856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94" name="Ellipse 169"/>
                <p:cNvSpPr/>
                <p:nvPr/>
              </p:nvSpPr>
              <p:spPr>
                <a:xfrm>
                  <a:off x="7047720" y="4123080"/>
                  <a:ext cx="90000" cy="90000"/>
                </a:xfrm>
                <a:prstGeom prst="ellipse">
                  <a:avLst/>
                </a:prstGeom>
                <a:noFill/>
                <a:ln w="7200">
                  <a:solidFill>
                    <a:srgbClr val="000000"/>
                  </a:solidFill>
                  <a:round/>
                </a:ln>
              </p:spPr>
            </p:sp>
          </p:grpSp>
          <p:grpSp>
            <p:nvGrpSpPr>
              <p:cNvPr id="295" name="Group 170"/>
              <p:cNvGrpSpPr/>
              <p:nvPr/>
            </p:nvGrpSpPr>
            <p:grpSpPr>
              <a:xfrm>
                <a:off x="6963840" y="4156920"/>
                <a:ext cx="263160" cy="245880"/>
                <a:chOff x="6963840" y="4156920"/>
                <a:chExt cx="263160" cy="245880"/>
              </a:xfrm>
            </p:grpSpPr>
            <p:sp>
              <p:nvSpPr>
                <p:cNvPr id="296" name="TextShape 171"/>
                <p:cNvSpPr txBox="1"/>
                <p:nvPr/>
              </p:nvSpPr>
              <p:spPr>
                <a:xfrm>
                  <a:off x="6963840" y="415692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297" name="Ellipse 172"/>
                <p:cNvSpPr/>
                <p:nvPr/>
              </p:nvSpPr>
              <p:spPr>
                <a:xfrm>
                  <a:off x="7046280" y="4231440"/>
                  <a:ext cx="90000" cy="90000"/>
                </a:xfrm>
                <a:prstGeom prst="ellipse">
                  <a:avLst/>
                </a:prstGeom>
                <a:noFill/>
                <a:ln w="7200">
                  <a:solidFill>
                    <a:srgbClr val="000000"/>
                  </a:solidFill>
                  <a:round/>
                </a:ln>
              </p:spPr>
            </p:sp>
          </p:grpSp>
        </p:grpSp>
      </p:grpSp>
      <p:grpSp>
        <p:nvGrpSpPr>
          <p:cNvPr id="298" name="Group 173"/>
          <p:cNvGrpSpPr/>
          <p:nvPr/>
        </p:nvGrpSpPr>
        <p:grpSpPr>
          <a:xfrm>
            <a:off x="6683040" y="3433680"/>
            <a:ext cx="2388960" cy="1282320"/>
            <a:chOff x="6683040" y="3433680"/>
            <a:chExt cx="2388960" cy="1282320"/>
          </a:xfrm>
        </p:grpSpPr>
        <p:sp>
          <p:nvSpPr>
            <p:cNvPr id="299" name="Ellipse 174"/>
            <p:cNvSpPr/>
            <p:nvPr/>
          </p:nvSpPr>
          <p:spPr>
            <a:xfrm>
              <a:off x="8101800" y="3780000"/>
              <a:ext cx="970200" cy="936000"/>
            </a:xfrm>
            <a:prstGeom prst="ellipse">
              <a:avLst/>
            </a:prstGeom>
            <a:solidFill>
              <a:srgbClr val="729FCF"/>
            </a:solidFill>
            <a:ln>
              <a:noFill/>
            </a:ln>
          </p:spPr>
        </p:sp>
        <p:sp>
          <p:nvSpPr>
            <p:cNvPr id="300" name="Ellipse 175"/>
            <p:cNvSpPr/>
            <p:nvPr/>
          </p:nvSpPr>
          <p:spPr>
            <a:xfrm>
              <a:off x="6683040" y="3780000"/>
              <a:ext cx="970200" cy="936000"/>
            </a:xfrm>
            <a:prstGeom prst="ellipse">
              <a:avLst/>
            </a:prstGeom>
            <a:solidFill>
              <a:srgbClr val="729FCF"/>
            </a:solidFill>
            <a:ln>
              <a:noFill/>
            </a:ln>
          </p:spPr>
        </p:sp>
        <p:sp>
          <p:nvSpPr>
            <p:cNvPr id="301" name="TextShape 176"/>
            <p:cNvSpPr txBox="1"/>
            <p:nvPr/>
          </p:nvSpPr>
          <p:spPr>
            <a:xfrm>
              <a:off x="6683040" y="3433680"/>
              <a:ext cx="884160" cy="602280"/>
            </a:xfrm>
            <a:prstGeom prst="rect">
              <a:avLst/>
            </a:prstGeom>
            <a:noFill/>
            <a:ln>
              <a:noFill/>
            </a:ln>
          </p:spPr>
          <p:txBody>
            <a:bodyPr lIns="90000" tIns="45000" rIns="90000" bIns="45000"/>
            <a:lstStyle/>
            <a:p>
              <a:r>
                <a:rPr lang="en-GB" sz="1800" b="0" strike="noStrike" spc="-1">
                  <a:solidFill>
                    <a:srgbClr val="CE181E"/>
                  </a:solidFill>
                  <a:latin typeface="Arial"/>
                </a:rPr>
                <a:t>kat</a:t>
              </a:r>
              <a:r>
                <a:rPr lang="en-GB" sz="1800" b="0" strike="noStrike" spc="-1">
                  <a:latin typeface="Arial"/>
                </a:rPr>
                <a:t>iont</a:t>
              </a:r>
            </a:p>
          </p:txBody>
        </p:sp>
        <p:sp>
          <p:nvSpPr>
            <p:cNvPr id="302" name="TextShape 177"/>
            <p:cNvSpPr txBox="1"/>
            <p:nvPr/>
          </p:nvSpPr>
          <p:spPr>
            <a:xfrm>
              <a:off x="8101800" y="3433680"/>
              <a:ext cx="830160" cy="602280"/>
            </a:xfrm>
            <a:prstGeom prst="rect">
              <a:avLst/>
            </a:prstGeom>
            <a:noFill/>
            <a:ln>
              <a:noFill/>
            </a:ln>
          </p:spPr>
          <p:txBody>
            <a:bodyPr lIns="90000" tIns="45000" rIns="90000" bIns="45000"/>
            <a:lstStyle/>
            <a:p>
              <a:r>
                <a:rPr lang="en-GB" sz="1800" b="0" strike="noStrike" spc="-1">
                  <a:solidFill>
                    <a:srgbClr val="CE181E"/>
                  </a:solidFill>
                  <a:latin typeface="Arial"/>
                </a:rPr>
                <a:t>an</a:t>
              </a:r>
              <a:r>
                <a:rPr lang="en-GB" sz="1800" b="0" strike="noStrike" spc="-1">
                  <a:latin typeface="Arial"/>
                </a:rPr>
                <a:t>iont</a:t>
              </a:r>
            </a:p>
          </p:txBody>
        </p:sp>
        <p:sp>
          <p:nvSpPr>
            <p:cNvPr id="303" name="TextShape 178"/>
            <p:cNvSpPr txBox="1"/>
            <p:nvPr/>
          </p:nvSpPr>
          <p:spPr>
            <a:xfrm>
              <a:off x="6919920" y="3856680"/>
              <a:ext cx="298800" cy="715320"/>
            </a:xfrm>
            <a:prstGeom prst="rect">
              <a:avLst/>
            </a:prstGeom>
            <a:noFill/>
            <a:ln>
              <a:noFill/>
            </a:ln>
          </p:spPr>
          <p:txBody>
            <a:bodyPr lIns="90000" tIns="45000" rIns="90000" bIns="45000"/>
            <a:lstStyle/>
            <a:p>
              <a:r>
                <a:rPr lang="en-GB" sz="4400" b="0" strike="noStrike" spc="-1">
                  <a:solidFill>
                    <a:srgbClr val="CE181E"/>
                  </a:solidFill>
                  <a:latin typeface="Arial"/>
                </a:rPr>
                <a:t>+</a:t>
              </a:r>
              <a:endParaRPr lang="en-GB" sz="4400" b="0" strike="noStrike" spc="-1">
                <a:latin typeface="Arial"/>
              </a:endParaRPr>
            </a:p>
          </p:txBody>
        </p:sp>
        <p:sp>
          <p:nvSpPr>
            <p:cNvPr id="304" name="TextShape 179"/>
            <p:cNvSpPr txBox="1"/>
            <p:nvPr/>
          </p:nvSpPr>
          <p:spPr>
            <a:xfrm>
              <a:off x="8353080" y="3857040"/>
              <a:ext cx="298800" cy="715320"/>
            </a:xfrm>
            <a:prstGeom prst="rect">
              <a:avLst/>
            </a:prstGeom>
            <a:noFill/>
            <a:ln>
              <a:noFill/>
            </a:ln>
          </p:spPr>
          <p:txBody>
            <a:bodyPr lIns="90000" tIns="45000" rIns="90000" bIns="45000"/>
            <a:lstStyle/>
            <a:p>
              <a:r>
                <a:rPr lang="en-GB" sz="4400" b="0" strike="noStrike" spc="-1">
                  <a:solidFill>
                    <a:srgbClr val="CE181E"/>
                  </a:solidFill>
                  <a:latin typeface="Arial"/>
                  <a:ea typeface="Arial"/>
                </a:rPr>
                <a:t>−</a:t>
              </a:r>
              <a:endParaRPr lang="en-GB" sz="4400" b="0" strike="noStrike" spc="-1">
                <a:latin typeface="Arial"/>
              </a:endParaRPr>
            </a:p>
          </p:txBody>
        </p:sp>
        <p:sp>
          <p:nvSpPr>
            <p:cNvPr id="305" name="Line 180"/>
            <p:cNvSpPr/>
            <p:nvPr/>
          </p:nvSpPr>
          <p:spPr>
            <a:xfrm>
              <a:off x="7662960" y="4212000"/>
              <a:ext cx="447840" cy="0"/>
            </a:xfrm>
            <a:prstGeom prst="line">
              <a:avLst/>
            </a:prstGeom>
            <a:ln>
              <a:solidFill>
                <a:srgbClr val="3465A4"/>
              </a:solidFill>
              <a:headEnd type="triangle" w="med" len="med"/>
              <a:tailEnd type="triangle" w="med" len="med"/>
            </a:ln>
          </p:spPr>
          <p:style>
            <a:lnRef idx="0">
              <a:scrgbClr r="0" g="0" b="0"/>
            </a:lnRef>
            <a:fillRef idx="0">
              <a:scrgbClr r="0" g="0" b="0"/>
            </a:fillRef>
            <a:effectRef idx="0">
              <a:scrgbClr r="0" g="0" b="0"/>
            </a:effectRef>
            <a:fontRef idx="minor"/>
          </p:style>
        </p:sp>
      </p:grpSp>
      <p:grpSp>
        <p:nvGrpSpPr>
          <p:cNvPr id="306" name="Group 181"/>
          <p:cNvGrpSpPr/>
          <p:nvPr/>
        </p:nvGrpSpPr>
        <p:grpSpPr>
          <a:xfrm>
            <a:off x="3775320" y="3773880"/>
            <a:ext cx="2205720" cy="1036440"/>
            <a:chOff x="3775320" y="3773880"/>
            <a:chExt cx="2205720" cy="1036440"/>
          </a:xfrm>
        </p:grpSpPr>
        <p:grpSp>
          <p:nvGrpSpPr>
            <p:cNvPr id="307" name="Group 182"/>
            <p:cNvGrpSpPr/>
            <p:nvPr/>
          </p:nvGrpSpPr>
          <p:grpSpPr>
            <a:xfrm>
              <a:off x="4932000" y="3773880"/>
              <a:ext cx="1049040" cy="1030320"/>
              <a:chOff x="4932000" y="3773880"/>
              <a:chExt cx="1049040" cy="1030320"/>
            </a:xfrm>
          </p:grpSpPr>
          <p:sp>
            <p:nvSpPr>
              <p:cNvPr id="308" name="Ellipse 183"/>
              <p:cNvSpPr/>
              <p:nvPr/>
            </p:nvSpPr>
            <p:spPr>
              <a:xfrm>
                <a:off x="5004000" y="3796200"/>
                <a:ext cx="936000" cy="936000"/>
              </a:xfrm>
              <a:prstGeom prst="ellipse">
                <a:avLst/>
              </a:prstGeom>
              <a:solidFill>
                <a:srgbClr val="729FCF"/>
              </a:solidFill>
              <a:ln>
                <a:noFill/>
              </a:ln>
            </p:spPr>
          </p:sp>
          <p:grpSp>
            <p:nvGrpSpPr>
              <p:cNvPr id="309" name="Group 184"/>
              <p:cNvGrpSpPr/>
              <p:nvPr/>
            </p:nvGrpSpPr>
            <p:grpSpPr>
              <a:xfrm>
                <a:off x="5346720" y="4132440"/>
                <a:ext cx="263160" cy="245880"/>
                <a:chOff x="5346720" y="4132440"/>
                <a:chExt cx="263160" cy="245880"/>
              </a:xfrm>
            </p:grpSpPr>
            <p:sp>
              <p:nvSpPr>
                <p:cNvPr id="310" name="TextShape 185"/>
                <p:cNvSpPr txBox="1"/>
                <p:nvPr/>
              </p:nvSpPr>
              <p:spPr>
                <a:xfrm>
                  <a:off x="5346720" y="413244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11" name="Ellipse 186"/>
                <p:cNvSpPr/>
                <p:nvPr/>
              </p:nvSpPr>
              <p:spPr>
                <a:xfrm>
                  <a:off x="5429160" y="4206960"/>
                  <a:ext cx="90000" cy="90000"/>
                </a:xfrm>
                <a:prstGeom prst="ellipse">
                  <a:avLst/>
                </a:prstGeom>
                <a:noFill/>
                <a:ln w="7200">
                  <a:solidFill>
                    <a:srgbClr val="000000"/>
                  </a:solidFill>
                  <a:round/>
                </a:ln>
              </p:spPr>
            </p:sp>
          </p:grpSp>
          <p:grpSp>
            <p:nvGrpSpPr>
              <p:cNvPr id="312" name="Group 187"/>
              <p:cNvGrpSpPr/>
              <p:nvPr/>
            </p:nvGrpSpPr>
            <p:grpSpPr>
              <a:xfrm>
                <a:off x="5400000" y="4457880"/>
                <a:ext cx="257040" cy="346320"/>
                <a:chOff x="5400000" y="4457880"/>
                <a:chExt cx="257040" cy="346320"/>
              </a:xfrm>
            </p:grpSpPr>
            <p:sp>
              <p:nvSpPr>
                <p:cNvPr id="313" name="TextShape 188"/>
                <p:cNvSpPr txBox="1"/>
                <p:nvPr/>
              </p:nvSpPr>
              <p:spPr>
                <a:xfrm>
                  <a:off x="5400000" y="44578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14" name="Ellipse 189"/>
                <p:cNvSpPr/>
                <p:nvPr/>
              </p:nvSpPr>
              <p:spPr>
                <a:xfrm>
                  <a:off x="5479560" y="4602960"/>
                  <a:ext cx="90000" cy="90000"/>
                </a:xfrm>
                <a:prstGeom prst="ellipse">
                  <a:avLst/>
                </a:prstGeom>
                <a:noFill/>
                <a:ln w="7200">
                  <a:solidFill>
                    <a:srgbClr val="000000"/>
                  </a:solidFill>
                  <a:round/>
                </a:ln>
              </p:spPr>
            </p:sp>
          </p:grpSp>
          <p:grpSp>
            <p:nvGrpSpPr>
              <p:cNvPr id="315" name="Group 190"/>
              <p:cNvGrpSpPr/>
              <p:nvPr/>
            </p:nvGrpSpPr>
            <p:grpSpPr>
              <a:xfrm>
                <a:off x="5724000" y="4169880"/>
                <a:ext cx="257040" cy="346320"/>
                <a:chOff x="5724000" y="4169880"/>
                <a:chExt cx="257040" cy="346320"/>
              </a:xfrm>
            </p:grpSpPr>
            <p:sp>
              <p:nvSpPr>
                <p:cNvPr id="316" name="TextShape 191"/>
                <p:cNvSpPr txBox="1"/>
                <p:nvPr/>
              </p:nvSpPr>
              <p:spPr>
                <a:xfrm>
                  <a:off x="5724000" y="41698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17" name="Ellipse 192"/>
                <p:cNvSpPr/>
                <p:nvPr/>
              </p:nvSpPr>
              <p:spPr>
                <a:xfrm>
                  <a:off x="5803560" y="4314960"/>
                  <a:ext cx="90000" cy="90000"/>
                </a:xfrm>
                <a:prstGeom prst="ellipse">
                  <a:avLst/>
                </a:prstGeom>
                <a:noFill/>
                <a:ln w="7200">
                  <a:solidFill>
                    <a:srgbClr val="000000"/>
                  </a:solidFill>
                  <a:round/>
                </a:ln>
              </p:spPr>
            </p:sp>
          </p:grpSp>
          <p:grpSp>
            <p:nvGrpSpPr>
              <p:cNvPr id="318" name="Group 193"/>
              <p:cNvGrpSpPr/>
              <p:nvPr/>
            </p:nvGrpSpPr>
            <p:grpSpPr>
              <a:xfrm>
                <a:off x="5112000" y="4385880"/>
                <a:ext cx="257040" cy="346320"/>
                <a:chOff x="5112000" y="4385880"/>
                <a:chExt cx="257040" cy="346320"/>
              </a:xfrm>
            </p:grpSpPr>
            <p:sp>
              <p:nvSpPr>
                <p:cNvPr id="319" name="TextShape 194"/>
                <p:cNvSpPr txBox="1"/>
                <p:nvPr/>
              </p:nvSpPr>
              <p:spPr>
                <a:xfrm>
                  <a:off x="5112000" y="43858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20" name="Ellipse 195"/>
                <p:cNvSpPr/>
                <p:nvPr/>
              </p:nvSpPr>
              <p:spPr>
                <a:xfrm>
                  <a:off x="5191560" y="4530960"/>
                  <a:ext cx="90000" cy="90000"/>
                </a:xfrm>
                <a:prstGeom prst="ellipse">
                  <a:avLst/>
                </a:prstGeom>
                <a:noFill/>
                <a:ln w="7200">
                  <a:solidFill>
                    <a:srgbClr val="000000"/>
                  </a:solidFill>
                  <a:round/>
                </a:ln>
              </p:spPr>
            </p:sp>
          </p:grpSp>
          <p:grpSp>
            <p:nvGrpSpPr>
              <p:cNvPr id="321" name="Group 196"/>
              <p:cNvGrpSpPr/>
              <p:nvPr/>
            </p:nvGrpSpPr>
            <p:grpSpPr>
              <a:xfrm>
                <a:off x="4932000" y="4133880"/>
                <a:ext cx="257040" cy="346320"/>
                <a:chOff x="4932000" y="4133880"/>
                <a:chExt cx="257040" cy="346320"/>
              </a:xfrm>
            </p:grpSpPr>
            <p:sp>
              <p:nvSpPr>
                <p:cNvPr id="322" name="TextShape 197"/>
                <p:cNvSpPr txBox="1"/>
                <p:nvPr/>
              </p:nvSpPr>
              <p:spPr>
                <a:xfrm>
                  <a:off x="4932000" y="41338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23" name="Ellipse 198"/>
                <p:cNvSpPr/>
                <p:nvPr/>
              </p:nvSpPr>
              <p:spPr>
                <a:xfrm>
                  <a:off x="5011560" y="4278960"/>
                  <a:ext cx="90000" cy="90000"/>
                </a:xfrm>
                <a:prstGeom prst="ellipse">
                  <a:avLst/>
                </a:prstGeom>
                <a:noFill/>
                <a:ln w="7200">
                  <a:solidFill>
                    <a:srgbClr val="000000"/>
                  </a:solidFill>
                  <a:round/>
                </a:ln>
              </p:spPr>
            </p:sp>
          </p:grpSp>
          <p:grpSp>
            <p:nvGrpSpPr>
              <p:cNvPr id="324" name="Group 199"/>
              <p:cNvGrpSpPr/>
              <p:nvPr/>
            </p:nvGrpSpPr>
            <p:grpSpPr>
              <a:xfrm>
                <a:off x="5347080" y="4033800"/>
                <a:ext cx="263160" cy="245880"/>
                <a:chOff x="5347080" y="4033800"/>
                <a:chExt cx="263160" cy="245880"/>
              </a:xfrm>
            </p:grpSpPr>
            <p:sp>
              <p:nvSpPr>
                <p:cNvPr id="325" name="TextShape 200"/>
                <p:cNvSpPr txBox="1"/>
                <p:nvPr/>
              </p:nvSpPr>
              <p:spPr>
                <a:xfrm>
                  <a:off x="5347080" y="403380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26" name="Ellipse 201"/>
                <p:cNvSpPr/>
                <p:nvPr/>
              </p:nvSpPr>
              <p:spPr>
                <a:xfrm>
                  <a:off x="5429520" y="4108320"/>
                  <a:ext cx="90000" cy="90000"/>
                </a:xfrm>
                <a:prstGeom prst="ellipse">
                  <a:avLst/>
                </a:prstGeom>
                <a:noFill/>
                <a:ln w="7200">
                  <a:solidFill>
                    <a:srgbClr val="000000"/>
                  </a:solidFill>
                  <a:round/>
                </a:ln>
              </p:spPr>
            </p:sp>
          </p:grpSp>
          <p:grpSp>
            <p:nvGrpSpPr>
              <p:cNvPr id="327" name="Group 202"/>
              <p:cNvGrpSpPr/>
              <p:nvPr/>
            </p:nvGrpSpPr>
            <p:grpSpPr>
              <a:xfrm>
                <a:off x="5421240" y="4070160"/>
                <a:ext cx="263160" cy="245880"/>
                <a:chOff x="5421240" y="4070160"/>
                <a:chExt cx="263160" cy="245880"/>
              </a:xfrm>
            </p:grpSpPr>
            <p:sp>
              <p:nvSpPr>
                <p:cNvPr id="328" name="TextShape 203"/>
                <p:cNvSpPr txBox="1"/>
                <p:nvPr/>
              </p:nvSpPr>
              <p:spPr>
                <a:xfrm>
                  <a:off x="5421240" y="407016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29" name="Ellipse 204"/>
                <p:cNvSpPr/>
                <p:nvPr/>
              </p:nvSpPr>
              <p:spPr>
                <a:xfrm>
                  <a:off x="5503680" y="4144680"/>
                  <a:ext cx="90000" cy="90000"/>
                </a:xfrm>
                <a:prstGeom prst="ellipse">
                  <a:avLst/>
                </a:prstGeom>
                <a:noFill/>
                <a:ln w="7200">
                  <a:solidFill>
                    <a:srgbClr val="000000"/>
                  </a:solidFill>
                  <a:round/>
                </a:ln>
              </p:spPr>
            </p:sp>
          </p:grpSp>
          <p:grpSp>
            <p:nvGrpSpPr>
              <p:cNvPr id="330" name="Group 205"/>
              <p:cNvGrpSpPr/>
              <p:nvPr/>
            </p:nvGrpSpPr>
            <p:grpSpPr>
              <a:xfrm>
                <a:off x="5392800" y="4169520"/>
                <a:ext cx="263160" cy="245880"/>
                <a:chOff x="5392800" y="4169520"/>
                <a:chExt cx="263160" cy="245880"/>
              </a:xfrm>
            </p:grpSpPr>
            <p:sp>
              <p:nvSpPr>
                <p:cNvPr id="331" name="TextShape 206"/>
                <p:cNvSpPr txBox="1"/>
                <p:nvPr/>
              </p:nvSpPr>
              <p:spPr>
                <a:xfrm>
                  <a:off x="5392800" y="416952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32" name="Ellipse 207"/>
                <p:cNvSpPr/>
                <p:nvPr/>
              </p:nvSpPr>
              <p:spPr>
                <a:xfrm>
                  <a:off x="5475240" y="4244040"/>
                  <a:ext cx="90000" cy="90000"/>
                </a:xfrm>
                <a:prstGeom prst="ellipse">
                  <a:avLst/>
                </a:prstGeom>
                <a:noFill/>
                <a:ln w="7200">
                  <a:solidFill>
                    <a:srgbClr val="000000"/>
                  </a:solidFill>
                  <a:round/>
                </a:ln>
              </p:spPr>
            </p:sp>
          </p:grpSp>
          <p:grpSp>
            <p:nvGrpSpPr>
              <p:cNvPr id="333" name="Group 208"/>
              <p:cNvGrpSpPr/>
              <p:nvPr/>
            </p:nvGrpSpPr>
            <p:grpSpPr>
              <a:xfrm>
                <a:off x="5285160" y="4061880"/>
                <a:ext cx="263160" cy="245880"/>
                <a:chOff x="5285160" y="4061880"/>
                <a:chExt cx="263160" cy="245880"/>
              </a:xfrm>
            </p:grpSpPr>
            <p:sp>
              <p:nvSpPr>
                <p:cNvPr id="334" name="TextShape 209"/>
                <p:cNvSpPr txBox="1"/>
                <p:nvPr/>
              </p:nvSpPr>
              <p:spPr>
                <a:xfrm>
                  <a:off x="5285160" y="406188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35" name="Ellipse 210"/>
                <p:cNvSpPr/>
                <p:nvPr/>
              </p:nvSpPr>
              <p:spPr>
                <a:xfrm>
                  <a:off x="5367600" y="4136400"/>
                  <a:ext cx="90000" cy="90000"/>
                </a:xfrm>
                <a:prstGeom prst="ellipse">
                  <a:avLst/>
                </a:prstGeom>
                <a:noFill/>
                <a:ln w="7200">
                  <a:solidFill>
                    <a:srgbClr val="000000"/>
                  </a:solidFill>
                  <a:round/>
                </a:ln>
              </p:spPr>
            </p:sp>
          </p:grpSp>
          <p:grpSp>
            <p:nvGrpSpPr>
              <p:cNvPr id="336" name="Group 211"/>
              <p:cNvGrpSpPr/>
              <p:nvPr/>
            </p:nvGrpSpPr>
            <p:grpSpPr>
              <a:xfrm>
                <a:off x="5283720" y="4170240"/>
                <a:ext cx="263160" cy="245880"/>
                <a:chOff x="5283720" y="4170240"/>
                <a:chExt cx="263160" cy="245880"/>
              </a:xfrm>
            </p:grpSpPr>
            <p:sp>
              <p:nvSpPr>
                <p:cNvPr id="337" name="TextShape 212"/>
                <p:cNvSpPr txBox="1"/>
                <p:nvPr/>
              </p:nvSpPr>
              <p:spPr>
                <a:xfrm>
                  <a:off x="5283720" y="417024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38" name="Ellipse 213"/>
                <p:cNvSpPr/>
                <p:nvPr/>
              </p:nvSpPr>
              <p:spPr>
                <a:xfrm>
                  <a:off x="5366160" y="4244760"/>
                  <a:ext cx="90000" cy="90000"/>
                </a:xfrm>
                <a:prstGeom prst="ellipse">
                  <a:avLst/>
                </a:prstGeom>
                <a:noFill/>
                <a:ln w="7200">
                  <a:solidFill>
                    <a:srgbClr val="000000"/>
                  </a:solidFill>
                  <a:round/>
                </a:ln>
              </p:spPr>
            </p:sp>
          </p:grpSp>
          <p:grpSp>
            <p:nvGrpSpPr>
              <p:cNvPr id="339" name="Group 214"/>
              <p:cNvGrpSpPr/>
              <p:nvPr/>
            </p:nvGrpSpPr>
            <p:grpSpPr>
              <a:xfrm>
                <a:off x="5112000" y="3773880"/>
                <a:ext cx="257040" cy="346320"/>
                <a:chOff x="5112000" y="3773880"/>
                <a:chExt cx="257040" cy="346320"/>
              </a:xfrm>
            </p:grpSpPr>
            <p:sp>
              <p:nvSpPr>
                <p:cNvPr id="340" name="TextShape 215"/>
                <p:cNvSpPr txBox="1"/>
                <p:nvPr/>
              </p:nvSpPr>
              <p:spPr>
                <a:xfrm>
                  <a:off x="5112000" y="37738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41" name="Ellipse 216"/>
                <p:cNvSpPr/>
                <p:nvPr/>
              </p:nvSpPr>
              <p:spPr>
                <a:xfrm>
                  <a:off x="5191560" y="3918960"/>
                  <a:ext cx="90000" cy="90000"/>
                </a:xfrm>
                <a:prstGeom prst="ellipse">
                  <a:avLst/>
                </a:prstGeom>
                <a:noFill/>
                <a:ln w="7200">
                  <a:solidFill>
                    <a:srgbClr val="000000"/>
                  </a:solidFill>
                  <a:round/>
                </a:ln>
              </p:spPr>
            </p:sp>
          </p:grpSp>
          <p:grpSp>
            <p:nvGrpSpPr>
              <p:cNvPr id="342" name="Group 217"/>
              <p:cNvGrpSpPr/>
              <p:nvPr/>
            </p:nvGrpSpPr>
            <p:grpSpPr>
              <a:xfrm>
                <a:off x="5580000" y="3773880"/>
                <a:ext cx="257040" cy="346320"/>
                <a:chOff x="5580000" y="3773880"/>
                <a:chExt cx="257040" cy="346320"/>
              </a:xfrm>
            </p:grpSpPr>
            <p:sp>
              <p:nvSpPr>
                <p:cNvPr id="343" name="TextShape 218"/>
                <p:cNvSpPr txBox="1"/>
                <p:nvPr/>
              </p:nvSpPr>
              <p:spPr>
                <a:xfrm>
                  <a:off x="5580000" y="377388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44" name="Ellipse 219"/>
                <p:cNvSpPr/>
                <p:nvPr/>
              </p:nvSpPr>
              <p:spPr>
                <a:xfrm>
                  <a:off x="5659560" y="3918960"/>
                  <a:ext cx="90000" cy="90000"/>
                </a:xfrm>
                <a:prstGeom prst="ellipse">
                  <a:avLst/>
                </a:prstGeom>
                <a:noFill/>
                <a:ln w="7200">
                  <a:solidFill>
                    <a:srgbClr val="000000"/>
                  </a:solidFill>
                  <a:round/>
                </a:ln>
              </p:spPr>
            </p:sp>
          </p:grpSp>
        </p:grpSp>
        <p:grpSp>
          <p:nvGrpSpPr>
            <p:cNvPr id="345" name="Group 220"/>
            <p:cNvGrpSpPr/>
            <p:nvPr/>
          </p:nvGrpSpPr>
          <p:grpSpPr>
            <a:xfrm>
              <a:off x="3775320" y="3780000"/>
              <a:ext cx="1013040" cy="1030320"/>
              <a:chOff x="3775320" y="3780000"/>
              <a:chExt cx="1013040" cy="1030320"/>
            </a:xfrm>
          </p:grpSpPr>
          <p:grpSp>
            <p:nvGrpSpPr>
              <p:cNvPr id="346" name="Group 221"/>
              <p:cNvGrpSpPr/>
              <p:nvPr/>
            </p:nvGrpSpPr>
            <p:grpSpPr>
              <a:xfrm>
                <a:off x="3775320" y="3802320"/>
                <a:ext cx="1013040" cy="1008000"/>
                <a:chOff x="3775320" y="3802320"/>
                <a:chExt cx="1013040" cy="1008000"/>
              </a:xfrm>
            </p:grpSpPr>
            <p:sp>
              <p:nvSpPr>
                <p:cNvPr id="347" name="Ellipse 222"/>
                <p:cNvSpPr/>
                <p:nvPr/>
              </p:nvSpPr>
              <p:spPr>
                <a:xfrm>
                  <a:off x="3811320" y="3802320"/>
                  <a:ext cx="936000" cy="936000"/>
                </a:xfrm>
                <a:prstGeom prst="ellipse">
                  <a:avLst/>
                </a:prstGeom>
                <a:solidFill>
                  <a:srgbClr val="729FCF"/>
                </a:solidFill>
                <a:ln>
                  <a:noFill/>
                </a:ln>
              </p:spPr>
            </p:sp>
            <p:grpSp>
              <p:nvGrpSpPr>
                <p:cNvPr id="348" name="Group 223"/>
                <p:cNvGrpSpPr/>
                <p:nvPr/>
              </p:nvGrpSpPr>
              <p:grpSpPr>
                <a:xfrm>
                  <a:off x="4154040" y="4138560"/>
                  <a:ext cx="263160" cy="245880"/>
                  <a:chOff x="4154040" y="4138560"/>
                  <a:chExt cx="263160" cy="245880"/>
                </a:xfrm>
              </p:grpSpPr>
              <p:sp>
                <p:nvSpPr>
                  <p:cNvPr id="349" name="TextShape 224"/>
                  <p:cNvSpPr txBox="1"/>
                  <p:nvPr/>
                </p:nvSpPr>
                <p:spPr>
                  <a:xfrm>
                    <a:off x="4154040" y="413856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50" name="Ellipse 225"/>
                  <p:cNvSpPr/>
                  <p:nvPr/>
                </p:nvSpPr>
                <p:spPr>
                  <a:xfrm>
                    <a:off x="4236480" y="4213080"/>
                    <a:ext cx="90000" cy="90000"/>
                  </a:xfrm>
                  <a:prstGeom prst="ellipse">
                    <a:avLst/>
                  </a:prstGeom>
                  <a:noFill/>
                  <a:ln w="7200">
                    <a:solidFill>
                      <a:srgbClr val="000000"/>
                    </a:solidFill>
                    <a:round/>
                  </a:ln>
                </p:spPr>
              </p:sp>
            </p:grpSp>
            <p:grpSp>
              <p:nvGrpSpPr>
                <p:cNvPr id="351" name="Group 226"/>
                <p:cNvGrpSpPr/>
                <p:nvPr/>
              </p:nvGrpSpPr>
              <p:grpSpPr>
                <a:xfrm>
                  <a:off x="4063320" y="4464000"/>
                  <a:ext cx="257040" cy="346320"/>
                  <a:chOff x="4063320" y="4464000"/>
                  <a:chExt cx="257040" cy="346320"/>
                </a:xfrm>
              </p:grpSpPr>
              <p:sp>
                <p:nvSpPr>
                  <p:cNvPr id="352" name="TextShape 227"/>
                  <p:cNvSpPr txBox="1"/>
                  <p:nvPr/>
                </p:nvSpPr>
                <p:spPr>
                  <a:xfrm>
                    <a:off x="4063320" y="4464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53" name="Ellipse 228"/>
                  <p:cNvSpPr/>
                  <p:nvPr/>
                </p:nvSpPr>
                <p:spPr>
                  <a:xfrm>
                    <a:off x="4142880" y="4609080"/>
                    <a:ext cx="90000" cy="90000"/>
                  </a:xfrm>
                  <a:prstGeom prst="ellipse">
                    <a:avLst/>
                  </a:prstGeom>
                  <a:noFill/>
                  <a:ln w="7200">
                    <a:solidFill>
                      <a:srgbClr val="000000"/>
                    </a:solidFill>
                    <a:round/>
                  </a:ln>
                </p:spPr>
              </p:sp>
            </p:grpSp>
            <p:grpSp>
              <p:nvGrpSpPr>
                <p:cNvPr id="354" name="Group 229"/>
                <p:cNvGrpSpPr/>
                <p:nvPr/>
              </p:nvGrpSpPr>
              <p:grpSpPr>
                <a:xfrm>
                  <a:off x="4531320" y="4032000"/>
                  <a:ext cx="257040" cy="346320"/>
                  <a:chOff x="4531320" y="4032000"/>
                  <a:chExt cx="257040" cy="346320"/>
                </a:xfrm>
              </p:grpSpPr>
              <p:sp>
                <p:nvSpPr>
                  <p:cNvPr id="355" name="TextShape 230"/>
                  <p:cNvSpPr txBox="1"/>
                  <p:nvPr/>
                </p:nvSpPr>
                <p:spPr>
                  <a:xfrm>
                    <a:off x="4531320" y="4032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56" name="Ellipse 231"/>
                  <p:cNvSpPr/>
                  <p:nvPr/>
                </p:nvSpPr>
                <p:spPr>
                  <a:xfrm>
                    <a:off x="4610880" y="4177080"/>
                    <a:ext cx="90000" cy="90000"/>
                  </a:xfrm>
                  <a:prstGeom prst="ellipse">
                    <a:avLst/>
                  </a:prstGeom>
                  <a:noFill/>
                  <a:ln w="7200">
                    <a:solidFill>
                      <a:srgbClr val="000000"/>
                    </a:solidFill>
                    <a:round/>
                  </a:ln>
                </p:spPr>
              </p:sp>
            </p:grpSp>
            <p:grpSp>
              <p:nvGrpSpPr>
                <p:cNvPr id="357" name="Group 232"/>
                <p:cNvGrpSpPr/>
                <p:nvPr/>
              </p:nvGrpSpPr>
              <p:grpSpPr>
                <a:xfrm>
                  <a:off x="3919320" y="4392000"/>
                  <a:ext cx="257040" cy="346320"/>
                  <a:chOff x="3919320" y="4392000"/>
                  <a:chExt cx="257040" cy="346320"/>
                </a:xfrm>
              </p:grpSpPr>
              <p:sp>
                <p:nvSpPr>
                  <p:cNvPr id="358" name="TextShape 233"/>
                  <p:cNvSpPr txBox="1"/>
                  <p:nvPr/>
                </p:nvSpPr>
                <p:spPr>
                  <a:xfrm>
                    <a:off x="3919320" y="4392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59" name="Ellipse 234"/>
                  <p:cNvSpPr/>
                  <p:nvPr/>
                </p:nvSpPr>
                <p:spPr>
                  <a:xfrm>
                    <a:off x="3998880" y="4537080"/>
                    <a:ext cx="90000" cy="90000"/>
                  </a:xfrm>
                  <a:prstGeom prst="ellipse">
                    <a:avLst/>
                  </a:prstGeom>
                  <a:noFill/>
                  <a:ln w="7200">
                    <a:solidFill>
                      <a:srgbClr val="000000"/>
                    </a:solidFill>
                    <a:round/>
                  </a:ln>
                </p:spPr>
              </p:sp>
            </p:grpSp>
            <p:grpSp>
              <p:nvGrpSpPr>
                <p:cNvPr id="360" name="Group 235"/>
                <p:cNvGrpSpPr/>
                <p:nvPr/>
              </p:nvGrpSpPr>
              <p:grpSpPr>
                <a:xfrm>
                  <a:off x="3775320" y="3960000"/>
                  <a:ext cx="257040" cy="346320"/>
                  <a:chOff x="3775320" y="3960000"/>
                  <a:chExt cx="257040" cy="346320"/>
                </a:xfrm>
              </p:grpSpPr>
              <p:sp>
                <p:nvSpPr>
                  <p:cNvPr id="361" name="TextShape 236"/>
                  <p:cNvSpPr txBox="1"/>
                  <p:nvPr/>
                </p:nvSpPr>
                <p:spPr>
                  <a:xfrm>
                    <a:off x="3775320" y="3960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62" name="Ellipse 237"/>
                  <p:cNvSpPr/>
                  <p:nvPr/>
                </p:nvSpPr>
                <p:spPr>
                  <a:xfrm>
                    <a:off x="3854880" y="4105080"/>
                    <a:ext cx="90000" cy="90000"/>
                  </a:xfrm>
                  <a:prstGeom prst="ellipse">
                    <a:avLst/>
                  </a:prstGeom>
                  <a:noFill/>
                  <a:ln w="7200">
                    <a:solidFill>
                      <a:srgbClr val="000000"/>
                    </a:solidFill>
                    <a:round/>
                  </a:ln>
                </p:spPr>
              </p:sp>
            </p:grpSp>
            <p:grpSp>
              <p:nvGrpSpPr>
                <p:cNvPr id="363" name="Group 238"/>
                <p:cNvGrpSpPr/>
                <p:nvPr/>
              </p:nvGrpSpPr>
              <p:grpSpPr>
                <a:xfrm>
                  <a:off x="4423320" y="4356000"/>
                  <a:ext cx="257040" cy="346320"/>
                  <a:chOff x="4423320" y="4356000"/>
                  <a:chExt cx="257040" cy="346320"/>
                </a:xfrm>
              </p:grpSpPr>
              <p:sp>
                <p:nvSpPr>
                  <p:cNvPr id="364" name="TextShape 239"/>
                  <p:cNvSpPr txBox="1"/>
                  <p:nvPr/>
                </p:nvSpPr>
                <p:spPr>
                  <a:xfrm>
                    <a:off x="4423320" y="4356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65" name="Ellipse 240"/>
                  <p:cNvSpPr/>
                  <p:nvPr/>
                </p:nvSpPr>
                <p:spPr>
                  <a:xfrm>
                    <a:off x="4502880" y="4501080"/>
                    <a:ext cx="90000" cy="90000"/>
                  </a:xfrm>
                  <a:prstGeom prst="ellipse">
                    <a:avLst/>
                  </a:prstGeom>
                  <a:noFill/>
                  <a:ln w="7200">
                    <a:solidFill>
                      <a:srgbClr val="000000"/>
                    </a:solidFill>
                    <a:round/>
                  </a:ln>
                </p:spPr>
              </p:sp>
            </p:grpSp>
            <p:grpSp>
              <p:nvGrpSpPr>
                <p:cNvPr id="366" name="Group 241"/>
                <p:cNvGrpSpPr/>
                <p:nvPr/>
              </p:nvGrpSpPr>
              <p:grpSpPr>
                <a:xfrm>
                  <a:off x="4154400" y="4039920"/>
                  <a:ext cx="263160" cy="245880"/>
                  <a:chOff x="4154400" y="4039920"/>
                  <a:chExt cx="263160" cy="245880"/>
                </a:xfrm>
              </p:grpSpPr>
              <p:sp>
                <p:nvSpPr>
                  <p:cNvPr id="367" name="TextShape 242"/>
                  <p:cNvSpPr txBox="1"/>
                  <p:nvPr/>
                </p:nvSpPr>
                <p:spPr>
                  <a:xfrm>
                    <a:off x="4154400" y="403992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68" name="Ellipse 243"/>
                  <p:cNvSpPr/>
                  <p:nvPr/>
                </p:nvSpPr>
                <p:spPr>
                  <a:xfrm>
                    <a:off x="4236840" y="4114440"/>
                    <a:ext cx="90000" cy="90000"/>
                  </a:xfrm>
                  <a:prstGeom prst="ellipse">
                    <a:avLst/>
                  </a:prstGeom>
                  <a:noFill/>
                  <a:ln w="7200">
                    <a:solidFill>
                      <a:srgbClr val="000000"/>
                    </a:solidFill>
                    <a:round/>
                  </a:ln>
                </p:spPr>
              </p:sp>
            </p:grpSp>
            <p:grpSp>
              <p:nvGrpSpPr>
                <p:cNvPr id="369" name="Group 244"/>
                <p:cNvGrpSpPr/>
                <p:nvPr/>
              </p:nvGrpSpPr>
              <p:grpSpPr>
                <a:xfrm>
                  <a:off x="4228560" y="4076280"/>
                  <a:ext cx="263160" cy="245880"/>
                  <a:chOff x="4228560" y="4076280"/>
                  <a:chExt cx="263160" cy="245880"/>
                </a:xfrm>
              </p:grpSpPr>
              <p:sp>
                <p:nvSpPr>
                  <p:cNvPr id="370" name="TextShape 245"/>
                  <p:cNvSpPr txBox="1"/>
                  <p:nvPr/>
                </p:nvSpPr>
                <p:spPr>
                  <a:xfrm>
                    <a:off x="4228560" y="407628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71" name="Ellipse 246"/>
                  <p:cNvSpPr/>
                  <p:nvPr/>
                </p:nvSpPr>
                <p:spPr>
                  <a:xfrm>
                    <a:off x="4311000" y="4150800"/>
                    <a:ext cx="90000" cy="90000"/>
                  </a:xfrm>
                  <a:prstGeom prst="ellipse">
                    <a:avLst/>
                  </a:prstGeom>
                  <a:noFill/>
                  <a:ln w="7200">
                    <a:solidFill>
                      <a:srgbClr val="000000"/>
                    </a:solidFill>
                    <a:round/>
                  </a:ln>
                </p:spPr>
              </p:sp>
            </p:grpSp>
            <p:grpSp>
              <p:nvGrpSpPr>
                <p:cNvPr id="372" name="Group 247"/>
                <p:cNvGrpSpPr/>
                <p:nvPr/>
              </p:nvGrpSpPr>
              <p:grpSpPr>
                <a:xfrm>
                  <a:off x="4200120" y="4175640"/>
                  <a:ext cx="263160" cy="245880"/>
                  <a:chOff x="4200120" y="4175640"/>
                  <a:chExt cx="263160" cy="245880"/>
                </a:xfrm>
              </p:grpSpPr>
              <p:sp>
                <p:nvSpPr>
                  <p:cNvPr id="373" name="TextShape 248"/>
                  <p:cNvSpPr txBox="1"/>
                  <p:nvPr/>
                </p:nvSpPr>
                <p:spPr>
                  <a:xfrm>
                    <a:off x="4200120" y="417564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74" name="Ellipse 249"/>
                  <p:cNvSpPr/>
                  <p:nvPr/>
                </p:nvSpPr>
                <p:spPr>
                  <a:xfrm>
                    <a:off x="4282560" y="4250160"/>
                    <a:ext cx="90000" cy="90000"/>
                  </a:xfrm>
                  <a:prstGeom prst="ellipse">
                    <a:avLst/>
                  </a:prstGeom>
                  <a:noFill/>
                  <a:ln w="7200">
                    <a:solidFill>
                      <a:srgbClr val="000000"/>
                    </a:solidFill>
                    <a:round/>
                  </a:ln>
                </p:spPr>
              </p:sp>
            </p:grpSp>
            <p:grpSp>
              <p:nvGrpSpPr>
                <p:cNvPr id="375" name="Group 250"/>
                <p:cNvGrpSpPr/>
                <p:nvPr/>
              </p:nvGrpSpPr>
              <p:grpSpPr>
                <a:xfrm>
                  <a:off x="4092480" y="4068000"/>
                  <a:ext cx="263160" cy="245880"/>
                  <a:chOff x="4092480" y="4068000"/>
                  <a:chExt cx="263160" cy="245880"/>
                </a:xfrm>
              </p:grpSpPr>
              <p:sp>
                <p:nvSpPr>
                  <p:cNvPr id="376" name="TextShape 251"/>
                  <p:cNvSpPr txBox="1"/>
                  <p:nvPr/>
                </p:nvSpPr>
                <p:spPr>
                  <a:xfrm>
                    <a:off x="4092480" y="406800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77" name="Ellipse 252"/>
                  <p:cNvSpPr/>
                  <p:nvPr/>
                </p:nvSpPr>
                <p:spPr>
                  <a:xfrm>
                    <a:off x="4174920" y="4142520"/>
                    <a:ext cx="90000" cy="90000"/>
                  </a:xfrm>
                  <a:prstGeom prst="ellipse">
                    <a:avLst/>
                  </a:prstGeom>
                  <a:noFill/>
                  <a:ln w="7200">
                    <a:solidFill>
                      <a:srgbClr val="000000"/>
                    </a:solidFill>
                    <a:round/>
                  </a:ln>
                </p:spPr>
              </p:sp>
            </p:grpSp>
            <p:grpSp>
              <p:nvGrpSpPr>
                <p:cNvPr id="378" name="Group 253"/>
                <p:cNvGrpSpPr/>
                <p:nvPr/>
              </p:nvGrpSpPr>
              <p:grpSpPr>
                <a:xfrm>
                  <a:off x="4091040" y="4176360"/>
                  <a:ext cx="263160" cy="245880"/>
                  <a:chOff x="4091040" y="4176360"/>
                  <a:chExt cx="263160" cy="245880"/>
                </a:xfrm>
              </p:grpSpPr>
              <p:sp>
                <p:nvSpPr>
                  <p:cNvPr id="379" name="TextShape 254"/>
                  <p:cNvSpPr txBox="1"/>
                  <p:nvPr/>
                </p:nvSpPr>
                <p:spPr>
                  <a:xfrm>
                    <a:off x="4091040" y="417636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80" name="Ellipse 255"/>
                  <p:cNvSpPr/>
                  <p:nvPr/>
                </p:nvSpPr>
                <p:spPr>
                  <a:xfrm>
                    <a:off x="4173480" y="4250880"/>
                    <a:ext cx="90000" cy="90000"/>
                  </a:xfrm>
                  <a:prstGeom prst="ellipse">
                    <a:avLst/>
                  </a:prstGeom>
                  <a:noFill/>
                  <a:ln w="7200">
                    <a:solidFill>
                      <a:srgbClr val="000000"/>
                    </a:solidFill>
                    <a:round/>
                  </a:ln>
                </p:spPr>
              </p:sp>
            </p:grpSp>
          </p:grpSp>
          <p:grpSp>
            <p:nvGrpSpPr>
              <p:cNvPr id="381" name="Group 256"/>
              <p:cNvGrpSpPr/>
              <p:nvPr/>
            </p:nvGrpSpPr>
            <p:grpSpPr>
              <a:xfrm>
                <a:off x="3919320" y="3780000"/>
                <a:ext cx="257040" cy="346320"/>
                <a:chOff x="3919320" y="3780000"/>
                <a:chExt cx="257040" cy="346320"/>
              </a:xfrm>
            </p:grpSpPr>
            <p:sp>
              <p:nvSpPr>
                <p:cNvPr id="382" name="TextShape 257"/>
                <p:cNvSpPr txBox="1"/>
                <p:nvPr/>
              </p:nvSpPr>
              <p:spPr>
                <a:xfrm>
                  <a:off x="3919320" y="378000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83" name="Ellipse 258"/>
                <p:cNvSpPr/>
                <p:nvPr/>
              </p:nvSpPr>
              <p:spPr>
                <a:xfrm>
                  <a:off x="3998880" y="3925080"/>
                  <a:ext cx="90000" cy="90000"/>
                </a:xfrm>
                <a:prstGeom prst="ellipse">
                  <a:avLst/>
                </a:prstGeom>
                <a:noFill/>
                <a:ln w="7200">
                  <a:solidFill>
                    <a:srgbClr val="000000"/>
                  </a:solidFill>
                  <a:round/>
                </a:ln>
              </p:spPr>
            </p:sp>
          </p:grpSp>
        </p:grpSp>
      </p:grpSp>
      <p:grpSp>
        <p:nvGrpSpPr>
          <p:cNvPr id="384" name="Group 259"/>
          <p:cNvGrpSpPr/>
          <p:nvPr/>
        </p:nvGrpSpPr>
        <p:grpSpPr>
          <a:xfrm>
            <a:off x="621360" y="3695040"/>
            <a:ext cx="2201040" cy="1102320"/>
            <a:chOff x="621360" y="3695040"/>
            <a:chExt cx="2201040" cy="1102320"/>
          </a:xfrm>
        </p:grpSpPr>
        <p:grpSp>
          <p:nvGrpSpPr>
            <p:cNvPr id="385" name="Group 260"/>
            <p:cNvGrpSpPr/>
            <p:nvPr/>
          </p:nvGrpSpPr>
          <p:grpSpPr>
            <a:xfrm>
              <a:off x="1665360" y="4127040"/>
              <a:ext cx="257040" cy="346320"/>
              <a:chOff x="1665360" y="4127040"/>
              <a:chExt cx="257040" cy="346320"/>
            </a:xfrm>
          </p:grpSpPr>
          <p:sp>
            <p:nvSpPr>
              <p:cNvPr id="386" name="TextShape 261"/>
              <p:cNvSpPr txBox="1"/>
              <p:nvPr/>
            </p:nvSpPr>
            <p:spPr>
              <a:xfrm>
                <a:off x="1665360" y="4127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87" name="Ellipse 262"/>
              <p:cNvSpPr/>
              <p:nvPr/>
            </p:nvSpPr>
            <p:spPr>
              <a:xfrm>
                <a:off x="1744920" y="4272120"/>
                <a:ext cx="90000" cy="90000"/>
              </a:xfrm>
              <a:prstGeom prst="ellipse">
                <a:avLst/>
              </a:prstGeom>
              <a:noFill/>
              <a:ln w="7200">
                <a:solidFill>
                  <a:srgbClr val="000000"/>
                </a:solidFill>
                <a:round/>
              </a:ln>
            </p:spPr>
          </p:sp>
        </p:grpSp>
        <p:grpSp>
          <p:nvGrpSpPr>
            <p:cNvPr id="388" name="Group 263"/>
            <p:cNvGrpSpPr/>
            <p:nvPr/>
          </p:nvGrpSpPr>
          <p:grpSpPr>
            <a:xfrm>
              <a:off x="1845360" y="3731040"/>
              <a:ext cx="977040" cy="1066320"/>
              <a:chOff x="1845360" y="3731040"/>
              <a:chExt cx="977040" cy="1066320"/>
            </a:xfrm>
          </p:grpSpPr>
          <p:sp>
            <p:nvSpPr>
              <p:cNvPr id="389" name="Ellipse 264"/>
              <p:cNvSpPr/>
              <p:nvPr/>
            </p:nvSpPr>
            <p:spPr>
              <a:xfrm>
                <a:off x="1845360" y="3789360"/>
                <a:ext cx="936000" cy="936000"/>
              </a:xfrm>
              <a:prstGeom prst="ellipse">
                <a:avLst/>
              </a:prstGeom>
              <a:solidFill>
                <a:srgbClr val="729FCF"/>
              </a:solidFill>
              <a:ln>
                <a:noFill/>
              </a:ln>
            </p:spPr>
          </p:sp>
          <p:grpSp>
            <p:nvGrpSpPr>
              <p:cNvPr id="390" name="Group 265"/>
              <p:cNvGrpSpPr/>
              <p:nvPr/>
            </p:nvGrpSpPr>
            <p:grpSpPr>
              <a:xfrm>
                <a:off x="1953360" y="3731040"/>
                <a:ext cx="257040" cy="346320"/>
                <a:chOff x="1953360" y="3731040"/>
                <a:chExt cx="257040" cy="346320"/>
              </a:xfrm>
            </p:grpSpPr>
            <p:sp>
              <p:nvSpPr>
                <p:cNvPr id="391" name="TextShape 266"/>
                <p:cNvSpPr txBox="1"/>
                <p:nvPr/>
              </p:nvSpPr>
              <p:spPr>
                <a:xfrm>
                  <a:off x="1953360" y="3731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92" name="Ellipse 267"/>
                <p:cNvSpPr/>
                <p:nvPr/>
              </p:nvSpPr>
              <p:spPr>
                <a:xfrm>
                  <a:off x="2032920" y="3876120"/>
                  <a:ext cx="90000" cy="90000"/>
                </a:xfrm>
                <a:prstGeom prst="ellipse">
                  <a:avLst/>
                </a:prstGeom>
                <a:noFill/>
                <a:ln w="7200">
                  <a:solidFill>
                    <a:srgbClr val="000000"/>
                  </a:solidFill>
                  <a:round/>
                </a:ln>
              </p:spPr>
            </p:sp>
          </p:grpSp>
          <p:grpSp>
            <p:nvGrpSpPr>
              <p:cNvPr id="393" name="Group 268"/>
              <p:cNvGrpSpPr/>
              <p:nvPr/>
            </p:nvGrpSpPr>
            <p:grpSpPr>
              <a:xfrm>
                <a:off x="2188080" y="4125600"/>
                <a:ext cx="263160" cy="245880"/>
                <a:chOff x="2188080" y="4125600"/>
                <a:chExt cx="263160" cy="245880"/>
              </a:xfrm>
            </p:grpSpPr>
            <p:sp>
              <p:nvSpPr>
                <p:cNvPr id="394" name="TextShape 269"/>
                <p:cNvSpPr txBox="1"/>
                <p:nvPr/>
              </p:nvSpPr>
              <p:spPr>
                <a:xfrm>
                  <a:off x="2188080" y="412560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395" name="Ellipse 270"/>
                <p:cNvSpPr/>
                <p:nvPr/>
              </p:nvSpPr>
              <p:spPr>
                <a:xfrm>
                  <a:off x="2270520" y="4200120"/>
                  <a:ext cx="90000" cy="90000"/>
                </a:xfrm>
                <a:prstGeom prst="ellipse">
                  <a:avLst/>
                </a:prstGeom>
                <a:noFill/>
                <a:ln w="7200">
                  <a:solidFill>
                    <a:srgbClr val="000000"/>
                  </a:solidFill>
                  <a:round/>
                </a:ln>
              </p:spPr>
            </p:sp>
          </p:grpSp>
          <p:grpSp>
            <p:nvGrpSpPr>
              <p:cNvPr id="396" name="Group 271"/>
              <p:cNvGrpSpPr/>
              <p:nvPr/>
            </p:nvGrpSpPr>
            <p:grpSpPr>
              <a:xfrm>
                <a:off x="2241360" y="4451040"/>
                <a:ext cx="257040" cy="346320"/>
                <a:chOff x="2241360" y="4451040"/>
                <a:chExt cx="257040" cy="346320"/>
              </a:xfrm>
            </p:grpSpPr>
            <p:sp>
              <p:nvSpPr>
                <p:cNvPr id="397" name="TextShape 272"/>
                <p:cNvSpPr txBox="1"/>
                <p:nvPr/>
              </p:nvSpPr>
              <p:spPr>
                <a:xfrm>
                  <a:off x="2241360" y="4451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398" name="Ellipse 273"/>
                <p:cNvSpPr/>
                <p:nvPr/>
              </p:nvSpPr>
              <p:spPr>
                <a:xfrm>
                  <a:off x="2320920" y="4596120"/>
                  <a:ext cx="90000" cy="90000"/>
                </a:xfrm>
                <a:prstGeom prst="ellipse">
                  <a:avLst/>
                </a:prstGeom>
                <a:noFill/>
                <a:ln w="7200">
                  <a:solidFill>
                    <a:srgbClr val="000000"/>
                  </a:solidFill>
                  <a:round/>
                </a:ln>
              </p:spPr>
            </p:sp>
          </p:grpSp>
          <p:grpSp>
            <p:nvGrpSpPr>
              <p:cNvPr id="399" name="Group 274"/>
              <p:cNvGrpSpPr/>
              <p:nvPr/>
            </p:nvGrpSpPr>
            <p:grpSpPr>
              <a:xfrm>
                <a:off x="2421360" y="3731040"/>
                <a:ext cx="257040" cy="346320"/>
                <a:chOff x="2421360" y="3731040"/>
                <a:chExt cx="257040" cy="346320"/>
              </a:xfrm>
            </p:grpSpPr>
            <p:sp>
              <p:nvSpPr>
                <p:cNvPr id="400" name="TextShape 275"/>
                <p:cNvSpPr txBox="1"/>
                <p:nvPr/>
              </p:nvSpPr>
              <p:spPr>
                <a:xfrm>
                  <a:off x="2421360" y="3731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401" name="Ellipse 276"/>
                <p:cNvSpPr/>
                <p:nvPr/>
              </p:nvSpPr>
              <p:spPr>
                <a:xfrm>
                  <a:off x="2500920" y="3876120"/>
                  <a:ext cx="90000" cy="90000"/>
                </a:xfrm>
                <a:prstGeom prst="ellipse">
                  <a:avLst/>
                </a:prstGeom>
                <a:noFill/>
                <a:ln w="7200">
                  <a:solidFill>
                    <a:srgbClr val="000000"/>
                  </a:solidFill>
                  <a:round/>
                </a:ln>
              </p:spPr>
            </p:sp>
          </p:grpSp>
          <p:grpSp>
            <p:nvGrpSpPr>
              <p:cNvPr id="402" name="Group 277"/>
              <p:cNvGrpSpPr/>
              <p:nvPr/>
            </p:nvGrpSpPr>
            <p:grpSpPr>
              <a:xfrm>
                <a:off x="2565360" y="4163040"/>
                <a:ext cx="257040" cy="346320"/>
                <a:chOff x="2565360" y="4163040"/>
                <a:chExt cx="257040" cy="346320"/>
              </a:xfrm>
            </p:grpSpPr>
            <p:sp>
              <p:nvSpPr>
                <p:cNvPr id="403" name="TextShape 278"/>
                <p:cNvSpPr txBox="1"/>
                <p:nvPr/>
              </p:nvSpPr>
              <p:spPr>
                <a:xfrm>
                  <a:off x="2565360" y="4163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404" name="Ellipse 279"/>
                <p:cNvSpPr/>
                <p:nvPr/>
              </p:nvSpPr>
              <p:spPr>
                <a:xfrm>
                  <a:off x="2644920" y="4308120"/>
                  <a:ext cx="90000" cy="90000"/>
                </a:xfrm>
                <a:prstGeom prst="ellipse">
                  <a:avLst/>
                </a:prstGeom>
                <a:noFill/>
                <a:ln w="7200">
                  <a:solidFill>
                    <a:srgbClr val="000000"/>
                  </a:solidFill>
                  <a:round/>
                </a:ln>
              </p:spPr>
            </p:sp>
          </p:grpSp>
          <p:grpSp>
            <p:nvGrpSpPr>
              <p:cNvPr id="405" name="Group 280"/>
              <p:cNvGrpSpPr/>
              <p:nvPr/>
            </p:nvGrpSpPr>
            <p:grpSpPr>
              <a:xfrm>
                <a:off x="1953360" y="4379040"/>
                <a:ext cx="257040" cy="346320"/>
                <a:chOff x="1953360" y="4379040"/>
                <a:chExt cx="257040" cy="346320"/>
              </a:xfrm>
            </p:grpSpPr>
            <p:sp>
              <p:nvSpPr>
                <p:cNvPr id="406" name="TextShape 281"/>
                <p:cNvSpPr txBox="1"/>
                <p:nvPr/>
              </p:nvSpPr>
              <p:spPr>
                <a:xfrm>
                  <a:off x="1953360" y="4379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407" name="Ellipse 282"/>
                <p:cNvSpPr/>
                <p:nvPr/>
              </p:nvSpPr>
              <p:spPr>
                <a:xfrm>
                  <a:off x="2032920" y="4524120"/>
                  <a:ext cx="90000" cy="90000"/>
                </a:xfrm>
                <a:prstGeom prst="ellipse">
                  <a:avLst/>
                </a:prstGeom>
                <a:noFill/>
                <a:ln w="7200">
                  <a:solidFill>
                    <a:srgbClr val="000000"/>
                  </a:solidFill>
                  <a:round/>
                </a:ln>
              </p:spPr>
            </p:sp>
          </p:grpSp>
          <p:grpSp>
            <p:nvGrpSpPr>
              <p:cNvPr id="408" name="Group 283"/>
              <p:cNvGrpSpPr/>
              <p:nvPr/>
            </p:nvGrpSpPr>
            <p:grpSpPr>
              <a:xfrm>
                <a:off x="2188440" y="4026960"/>
                <a:ext cx="263160" cy="245880"/>
                <a:chOff x="2188440" y="4026960"/>
                <a:chExt cx="263160" cy="245880"/>
              </a:xfrm>
            </p:grpSpPr>
            <p:sp>
              <p:nvSpPr>
                <p:cNvPr id="409" name="TextShape 284"/>
                <p:cNvSpPr txBox="1"/>
                <p:nvPr/>
              </p:nvSpPr>
              <p:spPr>
                <a:xfrm>
                  <a:off x="2188440" y="402696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10" name="Ellipse 285"/>
                <p:cNvSpPr/>
                <p:nvPr/>
              </p:nvSpPr>
              <p:spPr>
                <a:xfrm>
                  <a:off x="2270880" y="4101480"/>
                  <a:ext cx="90000" cy="90000"/>
                </a:xfrm>
                <a:prstGeom prst="ellipse">
                  <a:avLst/>
                </a:prstGeom>
                <a:noFill/>
                <a:ln w="7200">
                  <a:solidFill>
                    <a:srgbClr val="000000"/>
                  </a:solidFill>
                  <a:round/>
                </a:ln>
              </p:spPr>
            </p:sp>
          </p:grpSp>
          <p:grpSp>
            <p:nvGrpSpPr>
              <p:cNvPr id="411" name="Group 286"/>
              <p:cNvGrpSpPr/>
              <p:nvPr/>
            </p:nvGrpSpPr>
            <p:grpSpPr>
              <a:xfrm>
                <a:off x="2262600" y="4063320"/>
                <a:ext cx="263160" cy="245880"/>
                <a:chOff x="2262600" y="4063320"/>
                <a:chExt cx="263160" cy="245880"/>
              </a:xfrm>
            </p:grpSpPr>
            <p:sp>
              <p:nvSpPr>
                <p:cNvPr id="412" name="TextShape 287"/>
                <p:cNvSpPr txBox="1"/>
                <p:nvPr/>
              </p:nvSpPr>
              <p:spPr>
                <a:xfrm>
                  <a:off x="2262600" y="406332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13" name="Ellipse 288"/>
                <p:cNvSpPr/>
                <p:nvPr/>
              </p:nvSpPr>
              <p:spPr>
                <a:xfrm>
                  <a:off x="2345040" y="4137840"/>
                  <a:ext cx="90000" cy="90000"/>
                </a:xfrm>
                <a:prstGeom prst="ellipse">
                  <a:avLst/>
                </a:prstGeom>
                <a:noFill/>
                <a:ln w="7200">
                  <a:solidFill>
                    <a:srgbClr val="000000"/>
                  </a:solidFill>
                  <a:round/>
                </a:ln>
              </p:spPr>
            </p:sp>
          </p:grpSp>
          <p:grpSp>
            <p:nvGrpSpPr>
              <p:cNvPr id="414" name="Group 289"/>
              <p:cNvGrpSpPr/>
              <p:nvPr/>
            </p:nvGrpSpPr>
            <p:grpSpPr>
              <a:xfrm>
                <a:off x="2234160" y="4162680"/>
                <a:ext cx="263160" cy="245880"/>
                <a:chOff x="2234160" y="4162680"/>
                <a:chExt cx="263160" cy="245880"/>
              </a:xfrm>
            </p:grpSpPr>
            <p:sp>
              <p:nvSpPr>
                <p:cNvPr id="415" name="TextShape 290"/>
                <p:cNvSpPr txBox="1"/>
                <p:nvPr/>
              </p:nvSpPr>
              <p:spPr>
                <a:xfrm>
                  <a:off x="2234160" y="416268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16" name="Ellipse 291"/>
                <p:cNvSpPr/>
                <p:nvPr/>
              </p:nvSpPr>
              <p:spPr>
                <a:xfrm>
                  <a:off x="2316600" y="4237200"/>
                  <a:ext cx="90000" cy="90000"/>
                </a:xfrm>
                <a:prstGeom prst="ellipse">
                  <a:avLst/>
                </a:prstGeom>
                <a:noFill/>
                <a:ln w="7200">
                  <a:solidFill>
                    <a:srgbClr val="000000"/>
                  </a:solidFill>
                  <a:round/>
                </a:ln>
              </p:spPr>
            </p:sp>
          </p:grpSp>
          <p:grpSp>
            <p:nvGrpSpPr>
              <p:cNvPr id="417" name="Group 292"/>
              <p:cNvGrpSpPr/>
              <p:nvPr/>
            </p:nvGrpSpPr>
            <p:grpSpPr>
              <a:xfrm>
                <a:off x="2126520" y="4055040"/>
                <a:ext cx="263160" cy="245880"/>
                <a:chOff x="2126520" y="4055040"/>
                <a:chExt cx="263160" cy="245880"/>
              </a:xfrm>
            </p:grpSpPr>
            <p:sp>
              <p:nvSpPr>
                <p:cNvPr id="418" name="TextShape 293"/>
                <p:cNvSpPr txBox="1"/>
                <p:nvPr/>
              </p:nvSpPr>
              <p:spPr>
                <a:xfrm>
                  <a:off x="2126520" y="405504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19" name="Ellipse 294"/>
                <p:cNvSpPr/>
                <p:nvPr/>
              </p:nvSpPr>
              <p:spPr>
                <a:xfrm>
                  <a:off x="2208960" y="4129560"/>
                  <a:ext cx="90000" cy="90000"/>
                </a:xfrm>
                <a:prstGeom prst="ellipse">
                  <a:avLst/>
                </a:prstGeom>
                <a:noFill/>
                <a:ln w="7200">
                  <a:solidFill>
                    <a:srgbClr val="000000"/>
                  </a:solidFill>
                  <a:round/>
                </a:ln>
              </p:spPr>
            </p:sp>
          </p:grpSp>
          <p:grpSp>
            <p:nvGrpSpPr>
              <p:cNvPr id="420" name="Group 295"/>
              <p:cNvGrpSpPr/>
              <p:nvPr/>
            </p:nvGrpSpPr>
            <p:grpSpPr>
              <a:xfrm>
                <a:off x="2125080" y="4163400"/>
                <a:ext cx="263160" cy="245880"/>
                <a:chOff x="2125080" y="4163400"/>
                <a:chExt cx="263160" cy="245880"/>
              </a:xfrm>
            </p:grpSpPr>
            <p:sp>
              <p:nvSpPr>
                <p:cNvPr id="421" name="TextShape 296"/>
                <p:cNvSpPr txBox="1"/>
                <p:nvPr/>
              </p:nvSpPr>
              <p:spPr>
                <a:xfrm>
                  <a:off x="2125080" y="416340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22" name="Ellipse 297"/>
                <p:cNvSpPr/>
                <p:nvPr/>
              </p:nvSpPr>
              <p:spPr>
                <a:xfrm>
                  <a:off x="2207520" y="4237920"/>
                  <a:ext cx="90000" cy="90000"/>
                </a:xfrm>
                <a:prstGeom prst="ellipse">
                  <a:avLst/>
                </a:prstGeom>
                <a:noFill/>
                <a:ln w="7200">
                  <a:solidFill>
                    <a:srgbClr val="000000"/>
                  </a:solidFill>
                  <a:round/>
                </a:ln>
              </p:spPr>
            </p:sp>
          </p:grpSp>
        </p:grpSp>
        <p:grpSp>
          <p:nvGrpSpPr>
            <p:cNvPr id="423" name="Group 298"/>
            <p:cNvGrpSpPr/>
            <p:nvPr/>
          </p:nvGrpSpPr>
          <p:grpSpPr>
            <a:xfrm>
              <a:off x="1521360" y="3911040"/>
              <a:ext cx="257040" cy="346320"/>
              <a:chOff x="1521360" y="3911040"/>
              <a:chExt cx="257040" cy="346320"/>
            </a:xfrm>
          </p:grpSpPr>
          <p:sp>
            <p:nvSpPr>
              <p:cNvPr id="424" name="TextShape 299"/>
              <p:cNvSpPr txBox="1"/>
              <p:nvPr/>
            </p:nvSpPr>
            <p:spPr>
              <a:xfrm>
                <a:off x="1521360" y="3911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425" name="Ellipse 300"/>
              <p:cNvSpPr/>
              <p:nvPr/>
            </p:nvSpPr>
            <p:spPr>
              <a:xfrm>
                <a:off x="1600920" y="4056120"/>
                <a:ext cx="90000" cy="90000"/>
              </a:xfrm>
              <a:prstGeom prst="ellipse">
                <a:avLst/>
              </a:prstGeom>
              <a:noFill/>
              <a:ln w="7200">
                <a:solidFill>
                  <a:srgbClr val="000000"/>
                </a:solidFill>
                <a:round/>
              </a:ln>
            </p:spPr>
          </p:sp>
        </p:grpSp>
        <p:grpSp>
          <p:nvGrpSpPr>
            <p:cNvPr id="426" name="Group 301"/>
            <p:cNvGrpSpPr/>
            <p:nvPr/>
          </p:nvGrpSpPr>
          <p:grpSpPr>
            <a:xfrm>
              <a:off x="621360" y="3695040"/>
              <a:ext cx="972000" cy="1102320"/>
              <a:chOff x="621360" y="3695040"/>
              <a:chExt cx="972000" cy="1102320"/>
            </a:xfrm>
          </p:grpSpPr>
          <p:grpSp>
            <p:nvGrpSpPr>
              <p:cNvPr id="427" name="Group 302"/>
              <p:cNvGrpSpPr/>
              <p:nvPr/>
            </p:nvGrpSpPr>
            <p:grpSpPr>
              <a:xfrm>
                <a:off x="1125360" y="3695040"/>
                <a:ext cx="257040" cy="346320"/>
                <a:chOff x="1125360" y="3695040"/>
                <a:chExt cx="257040" cy="346320"/>
              </a:xfrm>
            </p:grpSpPr>
            <p:sp>
              <p:nvSpPr>
                <p:cNvPr id="428" name="TextShape 303"/>
                <p:cNvSpPr txBox="1"/>
                <p:nvPr/>
              </p:nvSpPr>
              <p:spPr>
                <a:xfrm>
                  <a:off x="1125360" y="3695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429" name="Ellipse 304"/>
                <p:cNvSpPr/>
                <p:nvPr/>
              </p:nvSpPr>
              <p:spPr>
                <a:xfrm>
                  <a:off x="1204920" y="3840120"/>
                  <a:ext cx="90000" cy="90000"/>
                </a:xfrm>
                <a:prstGeom prst="ellipse">
                  <a:avLst/>
                </a:prstGeom>
                <a:noFill/>
                <a:ln w="7200">
                  <a:solidFill>
                    <a:srgbClr val="000000"/>
                  </a:solidFill>
                  <a:round/>
                </a:ln>
              </p:spPr>
            </p:sp>
          </p:grpSp>
          <p:grpSp>
            <p:nvGrpSpPr>
              <p:cNvPr id="430" name="Group 305"/>
              <p:cNvGrpSpPr/>
              <p:nvPr/>
            </p:nvGrpSpPr>
            <p:grpSpPr>
              <a:xfrm>
                <a:off x="621360" y="3731040"/>
                <a:ext cx="972000" cy="1066320"/>
                <a:chOff x="621360" y="3731040"/>
                <a:chExt cx="972000" cy="1066320"/>
              </a:xfrm>
            </p:grpSpPr>
            <p:sp>
              <p:nvSpPr>
                <p:cNvPr id="431" name="Ellipse 306"/>
                <p:cNvSpPr/>
                <p:nvPr/>
              </p:nvSpPr>
              <p:spPr>
                <a:xfrm>
                  <a:off x="657360" y="3789360"/>
                  <a:ext cx="936000" cy="936000"/>
                </a:xfrm>
                <a:prstGeom prst="ellipse">
                  <a:avLst/>
                </a:prstGeom>
                <a:solidFill>
                  <a:srgbClr val="729FCF"/>
                </a:solidFill>
                <a:ln>
                  <a:noFill/>
                </a:ln>
              </p:spPr>
            </p:sp>
            <p:grpSp>
              <p:nvGrpSpPr>
                <p:cNvPr id="432" name="Group 307"/>
                <p:cNvGrpSpPr/>
                <p:nvPr/>
              </p:nvGrpSpPr>
              <p:grpSpPr>
                <a:xfrm>
                  <a:off x="765360" y="3731040"/>
                  <a:ext cx="257040" cy="346320"/>
                  <a:chOff x="765360" y="3731040"/>
                  <a:chExt cx="257040" cy="346320"/>
                </a:xfrm>
              </p:grpSpPr>
              <p:sp>
                <p:nvSpPr>
                  <p:cNvPr id="433" name="TextShape 308"/>
                  <p:cNvSpPr txBox="1"/>
                  <p:nvPr/>
                </p:nvSpPr>
                <p:spPr>
                  <a:xfrm>
                    <a:off x="765360" y="3731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434" name="Ellipse 309"/>
                  <p:cNvSpPr/>
                  <p:nvPr/>
                </p:nvSpPr>
                <p:spPr>
                  <a:xfrm>
                    <a:off x="844920" y="3876120"/>
                    <a:ext cx="90000" cy="90000"/>
                  </a:xfrm>
                  <a:prstGeom prst="ellipse">
                    <a:avLst/>
                  </a:prstGeom>
                  <a:noFill/>
                  <a:ln w="7200">
                    <a:solidFill>
                      <a:srgbClr val="000000"/>
                    </a:solidFill>
                    <a:round/>
                  </a:ln>
                </p:spPr>
              </p:sp>
            </p:grpSp>
            <p:grpSp>
              <p:nvGrpSpPr>
                <p:cNvPr id="435" name="Group 310"/>
                <p:cNvGrpSpPr/>
                <p:nvPr/>
              </p:nvGrpSpPr>
              <p:grpSpPr>
                <a:xfrm>
                  <a:off x="1000080" y="4125600"/>
                  <a:ext cx="263160" cy="245880"/>
                  <a:chOff x="1000080" y="4125600"/>
                  <a:chExt cx="263160" cy="245880"/>
                </a:xfrm>
              </p:grpSpPr>
              <p:sp>
                <p:nvSpPr>
                  <p:cNvPr id="436" name="TextShape 311"/>
                  <p:cNvSpPr txBox="1"/>
                  <p:nvPr/>
                </p:nvSpPr>
                <p:spPr>
                  <a:xfrm>
                    <a:off x="1000080" y="412560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37" name="Ellipse 312"/>
                  <p:cNvSpPr/>
                  <p:nvPr/>
                </p:nvSpPr>
                <p:spPr>
                  <a:xfrm>
                    <a:off x="1082520" y="4200120"/>
                    <a:ext cx="90000" cy="90000"/>
                  </a:xfrm>
                  <a:prstGeom prst="ellipse">
                    <a:avLst/>
                  </a:prstGeom>
                  <a:noFill/>
                  <a:ln w="7200">
                    <a:solidFill>
                      <a:srgbClr val="000000"/>
                    </a:solidFill>
                    <a:round/>
                  </a:ln>
                </p:spPr>
              </p:sp>
            </p:grpSp>
            <p:grpSp>
              <p:nvGrpSpPr>
                <p:cNvPr id="438" name="Group 313"/>
                <p:cNvGrpSpPr/>
                <p:nvPr/>
              </p:nvGrpSpPr>
              <p:grpSpPr>
                <a:xfrm>
                  <a:off x="909360" y="4451040"/>
                  <a:ext cx="257040" cy="346320"/>
                  <a:chOff x="909360" y="4451040"/>
                  <a:chExt cx="257040" cy="346320"/>
                </a:xfrm>
              </p:grpSpPr>
              <p:sp>
                <p:nvSpPr>
                  <p:cNvPr id="439" name="TextShape 314"/>
                  <p:cNvSpPr txBox="1"/>
                  <p:nvPr/>
                </p:nvSpPr>
                <p:spPr>
                  <a:xfrm>
                    <a:off x="909360" y="4451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440" name="Ellipse 315"/>
                  <p:cNvSpPr/>
                  <p:nvPr/>
                </p:nvSpPr>
                <p:spPr>
                  <a:xfrm>
                    <a:off x="988920" y="4596120"/>
                    <a:ext cx="90000" cy="90000"/>
                  </a:xfrm>
                  <a:prstGeom prst="ellipse">
                    <a:avLst/>
                  </a:prstGeom>
                  <a:noFill/>
                  <a:ln w="7200">
                    <a:solidFill>
                      <a:srgbClr val="000000"/>
                    </a:solidFill>
                    <a:round/>
                  </a:ln>
                </p:spPr>
              </p:sp>
            </p:grpSp>
            <p:grpSp>
              <p:nvGrpSpPr>
                <p:cNvPr id="441" name="Group 316"/>
                <p:cNvGrpSpPr/>
                <p:nvPr/>
              </p:nvGrpSpPr>
              <p:grpSpPr>
                <a:xfrm>
                  <a:off x="765360" y="4379040"/>
                  <a:ext cx="257040" cy="346320"/>
                  <a:chOff x="765360" y="4379040"/>
                  <a:chExt cx="257040" cy="346320"/>
                </a:xfrm>
              </p:grpSpPr>
              <p:sp>
                <p:nvSpPr>
                  <p:cNvPr id="442" name="TextShape 317"/>
                  <p:cNvSpPr txBox="1"/>
                  <p:nvPr/>
                </p:nvSpPr>
                <p:spPr>
                  <a:xfrm>
                    <a:off x="765360" y="4379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443" name="Ellipse 318"/>
                  <p:cNvSpPr/>
                  <p:nvPr/>
                </p:nvSpPr>
                <p:spPr>
                  <a:xfrm>
                    <a:off x="844920" y="4524120"/>
                    <a:ext cx="90000" cy="90000"/>
                  </a:xfrm>
                  <a:prstGeom prst="ellipse">
                    <a:avLst/>
                  </a:prstGeom>
                  <a:noFill/>
                  <a:ln w="7200">
                    <a:solidFill>
                      <a:srgbClr val="000000"/>
                    </a:solidFill>
                    <a:round/>
                  </a:ln>
                </p:spPr>
              </p:sp>
            </p:grpSp>
            <p:grpSp>
              <p:nvGrpSpPr>
                <p:cNvPr id="444" name="Group 319"/>
                <p:cNvGrpSpPr/>
                <p:nvPr/>
              </p:nvGrpSpPr>
              <p:grpSpPr>
                <a:xfrm>
                  <a:off x="621360" y="3947040"/>
                  <a:ext cx="257040" cy="346320"/>
                  <a:chOff x="621360" y="3947040"/>
                  <a:chExt cx="257040" cy="346320"/>
                </a:xfrm>
              </p:grpSpPr>
              <p:sp>
                <p:nvSpPr>
                  <p:cNvPr id="445" name="TextShape 320"/>
                  <p:cNvSpPr txBox="1"/>
                  <p:nvPr/>
                </p:nvSpPr>
                <p:spPr>
                  <a:xfrm>
                    <a:off x="621360" y="3947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446" name="Ellipse 321"/>
                  <p:cNvSpPr/>
                  <p:nvPr/>
                </p:nvSpPr>
                <p:spPr>
                  <a:xfrm>
                    <a:off x="700920" y="4092120"/>
                    <a:ext cx="90000" cy="90000"/>
                  </a:xfrm>
                  <a:prstGeom prst="ellipse">
                    <a:avLst/>
                  </a:prstGeom>
                  <a:noFill/>
                  <a:ln w="7200">
                    <a:solidFill>
                      <a:srgbClr val="000000"/>
                    </a:solidFill>
                    <a:round/>
                  </a:ln>
                </p:spPr>
              </p:sp>
            </p:grpSp>
            <p:grpSp>
              <p:nvGrpSpPr>
                <p:cNvPr id="447" name="Group 322"/>
                <p:cNvGrpSpPr/>
                <p:nvPr/>
              </p:nvGrpSpPr>
              <p:grpSpPr>
                <a:xfrm>
                  <a:off x="1269360" y="4343040"/>
                  <a:ext cx="257040" cy="346320"/>
                  <a:chOff x="1269360" y="4343040"/>
                  <a:chExt cx="257040" cy="346320"/>
                </a:xfrm>
              </p:grpSpPr>
              <p:sp>
                <p:nvSpPr>
                  <p:cNvPr id="448" name="TextShape 323"/>
                  <p:cNvSpPr txBox="1"/>
                  <p:nvPr/>
                </p:nvSpPr>
                <p:spPr>
                  <a:xfrm>
                    <a:off x="1269360" y="4343040"/>
                    <a:ext cx="257040" cy="346320"/>
                  </a:xfrm>
                  <a:prstGeom prst="rect">
                    <a:avLst/>
                  </a:prstGeom>
                  <a:noFill/>
                  <a:ln>
                    <a:noFill/>
                  </a:ln>
                </p:spPr>
                <p:txBody>
                  <a:bodyPr lIns="90000" tIns="45000" rIns="90000" bIns="45000"/>
                  <a:lstStyle/>
                  <a:p>
                    <a:r>
                      <a:rPr lang="en-GB" sz="1800" b="0" strike="noStrike" spc="-1">
                        <a:latin typeface="Arial"/>
                      </a:rPr>
                      <a:t>-</a:t>
                    </a:r>
                  </a:p>
                </p:txBody>
              </p:sp>
              <p:sp>
                <p:nvSpPr>
                  <p:cNvPr id="449" name="Ellipse 324"/>
                  <p:cNvSpPr/>
                  <p:nvPr/>
                </p:nvSpPr>
                <p:spPr>
                  <a:xfrm>
                    <a:off x="1348920" y="4488120"/>
                    <a:ext cx="90000" cy="90000"/>
                  </a:xfrm>
                  <a:prstGeom prst="ellipse">
                    <a:avLst/>
                  </a:prstGeom>
                  <a:noFill/>
                  <a:ln w="7200">
                    <a:solidFill>
                      <a:srgbClr val="000000"/>
                    </a:solidFill>
                    <a:round/>
                  </a:ln>
                </p:spPr>
              </p:sp>
            </p:grpSp>
            <p:grpSp>
              <p:nvGrpSpPr>
                <p:cNvPr id="450" name="Group 325"/>
                <p:cNvGrpSpPr/>
                <p:nvPr/>
              </p:nvGrpSpPr>
              <p:grpSpPr>
                <a:xfrm>
                  <a:off x="1000440" y="4026960"/>
                  <a:ext cx="263160" cy="245880"/>
                  <a:chOff x="1000440" y="4026960"/>
                  <a:chExt cx="263160" cy="245880"/>
                </a:xfrm>
              </p:grpSpPr>
              <p:sp>
                <p:nvSpPr>
                  <p:cNvPr id="451" name="TextShape 326"/>
                  <p:cNvSpPr txBox="1"/>
                  <p:nvPr/>
                </p:nvSpPr>
                <p:spPr>
                  <a:xfrm>
                    <a:off x="1000440" y="402696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52" name="Ellipse 327"/>
                  <p:cNvSpPr/>
                  <p:nvPr/>
                </p:nvSpPr>
                <p:spPr>
                  <a:xfrm>
                    <a:off x="1082880" y="4101480"/>
                    <a:ext cx="90000" cy="90000"/>
                  </a:xfrm>
                  <a:prstGeom prst="ellipse">
                    <a:avLst/>
                  </a:prstGeom>
                  <a:noFill/>
                  <a:ln w="7200">
                    <a:solidFill>
                      <a:srgbClr val="000000"/>
                    </a:solidFill>
                    <a:round/>
                  </a:ln>
                </p:spPr>
              </p:sp>
            </p:grpSp>
            <p:grpSp>
              <p:nvGrpSpPr>
                <p:cNvPr id="453" name="Group 328"/>
                <p:cNvGrpSpPr/>
                <p:nvPr/>
              </p:nvGrpSpPr>
              <p:grpSpPr>
                <a:xfrm>
                  <a:off x="1074600" y="4063320"/>
                  <a:ext cx="263160" cy="245880"/>
                  <a:chOff x="1074600" y="4063320"/>
                  <a:chExt cx="263160" cy="245880"/>
                </a:xfrm>
              </p:grpSpPr>
              <p:sp>
                <p:nvSpPr>
                  <p:cNvPr id="454" name="TextShape 329"/>
                  <p:cNvSpPr txBox="1"/>
                  <p:nvPr/>
                </p:nvSpPr>
                <p:spPr>
                  <a:xfrm>
                    <a:off x="1074600" y="406332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55" name="Ellipse 330"/>
                  <p:cNvSpPr/>
                  <p:nvPr/>
                </p:nvSpPr>
                <p:spPr>
                  <a:xfrm>
                    <a:off x="1157040" y="4137840"/>
                    <a:ext cx="90000" cy="90000"/>
                  </a:xfrm>
                  <a:prstGeom prst="ellipse">
                    <a:avLst/>
                  </a:prstGeom>
                  <a:noFill/>
                  <a:ln w="7200">
                    <a:solidFill>
                      <a:srgbClr val="000000"/>
                    </a:solidFill>
                    <a:round/>
                  </a:ln>
                </p:spPr>
              </p:sp>
            </p:grpSp>
            <p:grpSp>
              <p:nvGrpSpPr>
                <p:cNvPr id="456" name="Group 331"/>
                <p:cNvGrpSpPr/>
                <p:nvPr/>
              </p:nvGrpSpPr>
              <p:grpSpPr>
                <a:xfrm>
                  <a:off x="1046160" y="4162680"/>
                  <a:ext cx="263160" cy="245880"/>
                  <a:chOff x="1046160" y="4162680"/>
                  <a:chExt cx="263160" cy="245880"/>
                </a:xfrm>
              </p:grpSpPr>
              <p:sp>
                <p:nvSpPr>
                  <p:cNvPr id="457" name="TextShape 332"/>
                  <p:cNvSpPr txBox="1"/>
                  <p:nvPr/>
                </p:nvSpPr>
                <p:spPr>
                  <a:xfrm>
                    <a:off x="1046160" y="416268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58" name="Ellipse 333"/>
                  <p:cNvSpPr/>
                  <p:nvPr/>
                </p:nvSpPr>
                <p:spPr>
                  <a:xfrm>
                    <a:off x="1128600" y="4237200"/>
                    <a:ext cx="90000" cy="90000"/>
                  </a:xfrm>
                  <a:prstGeom prst="ellipse">
                    <a:avLst/>
                  </a:prstGeom>
                  <a:noFill/>
                  <a:ln w="7200">
                    <a:solidFill>
                      <a:srgbClr val="000000"/>
                    </a:solidFill>
                    <a:round/>
                  </a:ln>
                </p:spPr>
              </p:sp>
            </p:grpSp>
            <p:grpSp>
              <p:nvGrpSpPr>
                <p:cNvPr id="459" name="Group 334"/>
                <p:cNvGrpSpPr/>
                <p:nvPr/>
              </p:nvGrpSpPr>
              <p:grpSpPr>
                <a:xfrm>
                  <a:off x="938520" y="4055040"/>
                  <a:ext cx="263160" cy="245880"/>
                  <a:chOff x="938520" y="4055040"/>
                  <a:chExt cx="263160" cy="245880"/>
                </a:xfrm>
              </p:grpSpPr>
              <p:sp>
                <p:nvSpPr>
                  <p:cNvPr id="460" name="TextShape 335"/>
                  <p:cNvSpPr txBox="1"/>
                  <p:nvPr/>
                </p:nvSpPr>
                <p:spPr>
                  <a:xfrm>
                    <a:off x="938520" y="405504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61" name="Ellipse 336"/>
                  <p:cNvSpPr/>
                  <p:nvPr/>
                </p:nvSpPr>
                <p:spPr>
                  <a:xfrm>
                    <a:off x="1020960" y="4129560"/>
                    <a:ext cx="90000" cy="90000"/>
                  </a:xfrm>
                  <a:prstGeom prst="ellipse">
                    <a:avLst/>
                  </a:prstGeom>
                  <a:noFill/>
                  <a:ln w="7200">
                    <a:solidFill>
                      <a:srgbClr val="000000"/>
                    </a:solidFill>
                    <a:round/>
                  </a:ln>
                </p:spPr>
              </p:sp>
            </p:grpSp>
            <p:grpSp>
              <p:nvGrpSpPr>
                <p:cNvPr id="462" name="Group 337"/>
                <p:cNvGrpSpPr/>
                <p:nvPr/>
              </p:nvGrpSpPr>
              <p:grpSpPr>
                <a:xfrm>
                  <a:off x="937080" y="4163400"/>
                  <a:ext cx="263160" cy="245880"/>
                  <a:chOff x="937080" y="4163400"/>
                  <a:chExt cx="263160" cy="245880"/>
                </a:xfrm>
              </p:grpSpPr>
              <p:sp>
                <p:nvSpPr>
                  <p:cNvPr id="463" name="TextShape 338"/>
                  <p:cNvSpPr txBox="1"/>
                  <p:nvPr/>
                </p:nvSpPr>
                <p:spPr>
                  <a:xfrm>
                    <a:off x="937080" y="4163400"/>
                    <a:ext cx="263160" cy="245880"/>
                  </a:xfrm>
                  <a:prstGeom prst="rect">
                    <a:avLst/>
                  </a:prstGeom>
                  <a:noFill/>
                  <a:ln>
                    <a:noFill/>
                  </a:ln>
                </p:spPr>
                <p:txBody>
                  <a:bodyPr lIns="90000" tIns="45000" rIns="90000" bIns="45000"/>
                  <a:lstStyle/>
                  <a:p>
                    <a:r>
                      <a:rPr lang="en-GB" sz="1100" b="0" strike="noStrike" spc="-1">
                        <a:latin typeface="Arial"/>
                      </a:rPr>
                      <a:t>+</a:t>
                    </a:r>
                  </a:p>
                </p:txBody>
              </p:sp>
              <p:sp>
                <p:nvSpPr>
                  <p:cNvPr id="464" name="Ellipse 339"/>
                  <p:cNvSpPr/>
                  <p:nvPr/>
                </p:nvSpPr>
                <p:spPr>
                  <a:xfrm>
                    <a:off x="1019520" y="4237920"/>
                    <a:ext cx="90000" cy="90000"/>
                  </a:xfrm>
                  <a:prstGeom prst="ellipse">
                    <a:avLst/>
                  </a:prstGeom>
                  <a:noFill/>
                  <a:ln w="7200">
                    <a:solidFill>
                      <a:srgbClr val="000000"/>
                    </a:solidFill>
                    <a:round/>
                  </a:ln>
                </p:spPr>
              </p:sp>
            </p:grpSp>
          </p:grpSp>
        </p:grpSp>
      </p:grpSp>
      <p:grpSp>
        <p:nvGrpSpPr>
          <p:cNvPr id="465" name="Group 340"/>
          <p:cNvGrpSpPr/>
          <p:nvPr/>
        </p:nvGrpSpPr>
        <p:grpSpPr>
          <a:xfrm>
            <a:off x="576000" y="5004000"/>
            <a:ext cx="5992920" cy="2448000"/>
            <a:chOff x="576000" y="5004000"/>
            <a:chExt cx="5992920" cy="2448000"/>
          </a:xfrm>
        </p:grpSpPr>
        <p:pic>
          <p:nvPicPr>
            <p:cNvPr id="466" name="Obrázek 465"/>
            <p:cNvPicPr/>
            <p:nvPr/>
          </p:nvPicPr>
          <p:blipFill>
            <a:blip r:embed="rId5"/>
            <a:stretch/>
          </p:blipFill>
          <p:spPr>
            <a:xfrm>
              <a:off x="4176000" y="5004000"/>
              <a:ext cx="2392920" cy="2448000"/>
            </a:xfrm>
            <a:prstGeom prst="rect">
              <a:avLst/>
            </a:prstGeom>
            <a:ln>
              <a:noFill/>
            </a:ln>
          </p:spPr>
        </p:pic>
        <p:pic>
          <p:nvPicPr>
            <p:cNvPr id="467" name="Obrázek 466"/>
            <p:cNvPicPr/>
            <p:nvPr/>
          </p:nvPicPr>
          <p:blipFill>
            <a:blip r:embed="rId6"/>
            <a:stretch/>
          </p:blipFill>
          <p:spPr>
            <a:xfrm>
              <a:off x="1044000" y="5559120"/>
              <a:ext cx="1556640" cy="1515960"/>
            </a:xfrm>
            <a:prstGeom prst="rect">
              <a:avLst/>
            </a:prstGeom>
            <a:ln>
              <a:noFill/>
            </a:ln>
          </p:spPr>
        </p:pic>
        <p:sp>
          <p:nvSpPr>
            <p:cNvPr id="468" name="TextShape 341"/>
            <p:cNvSpPr txBox="1"/>
            <p:nvPr/>
          </p:nvSpPr>
          <p:spPr>
            <a:xfrm>
              <a:off x="576000" y="6120000"/>
              <a:ext cx="345240" cy="346320"/>
            </a:xfrm>
            <a:prstGeom prst="rect">
              <a:avLst/>
            </a:prstGeom>
            <a:noFill/>
            <a:ln>
              <a:noFill/>
            </a:ln>
          </p:spPr>
          <p:txBody>
            <a:bodyPr lIns="90000" tIns="45000" rIns="90000" bIns="45000"/>
            <a:lstStyle/>
            <a:p>
              <a:r>
                <a:rPr lang="en-GB" sz="1800" b="0" strike="noStrike" spc="-1">
                  <a:latin typeface="Arial"/>
                </a:rPr>
                <a:t>D</a:t>
              </a:r>
            </a:p>
          </p:txBody>
        </p:sp>
        <p:sp>
          <p:nvSpPr>
            <p:cNvPr id="469" name="TextShape 342"/>
            <p:cNvSpPr txBox="1"/>
            <p:nvPr/>
          </p:nvSpPr>
          <p:spPr>
            <a:xfrm>
              <a:off x="3024000" y="6120000"/>
              <a:ext cx="866520" cy="346320"/>
            </a:xfrm>
            <a:prstGeom prst="rect">
              <a:avLst/>
            </a:prstGeom>
            <a:noFill/>
            <a:ln>
              <a:noFill/>
            </a:ln>
          </p:spPr>
          <p:txBody>
            <a:bodyPr lIns="90000" tIns="45000" rIns="90000" bIns="45000"/>
            <a:lstStyle/>
            <a:p>
              <a:r>
                <a:rPr lang="en-GB" sz="1800" b="0" strike="noStrike" spc="-1">
                  <a:latin typeface="Arial"/>
                </a:rPr>
                <a:t>křemík</a:t>
              </a: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path" fill="hold" nodeType="clickEffect">
                                  <p:stCondLst>
                                    <p:cond delay="0"/>
                                  </p:stCondLst>
                                  <p:childTnLst>
                                    <p:animMotion path="M7.14285714285714E-005-0.00123809523809524c0.0608928571428571-0.000238095238095238 0.05375 0.00928571428571429 0.05375 0.00928571428571429l0.00778571428571429 0.157380952380952">
                                      <p:cBhvr>
                                        <p:cTn id="6" dur="2000" fill="hold"/>
                                        <p:tgtEl>
                                          <p:spTgt spid="124"/>
                                        </p:tgtEl>
                                      </p:cBhvr>
                                    </p:animMotion>
                                  </p:childTnLst>
                                </p:cTn>
                              </p:par>
                              <p:par>
                                <p:cTn id="7" presetClass="path" fill="hold" nodeType="withEffect">
                                  <p:stCondLst>
                                    <p:cond delay="0"/>
                                  </p:stCondLst>
                                  <p:childTnLst>
                                    <p:animMotion path="M0.00185714285714286-0.00585714285714286c-0.0248214285714286 0.00733333333333333-0.0319642857142857 0.0186666666666667-0.0319642857142857 0.0186666666666667l0.00571428571428572 0.150142857142857">
                                      <p:cBhvr>
                                        <p:cTn id="8" dur="2000" fill="hold"/>
                                        <p:tgtEl>
                                          <p:spTgt spid="187"/>
                                        </p:tgtEl>
                                      </p:cBhvr>
                                    </p:animMotion>
                                  </p:childTnLst>
                                </p:cTn>
                              </p:par>
                            </p:childTnLst>
                          </p:cTn>
                        </p:par>
                        <p:par>
                          <p:cTn id="9" fill="hold">
                            <p:stCondLst>
                              <p:cond delay="2000"/>
                            </p:stCondLst>
                            <p:childTnLst>
                              <p:par>
                                <p:cTn id="10" presetID="1" presetClass="exit" fill="hold" nodeType="afterEffect">
                                  <p:stCondLst>
                                    <p:cond delay="0"/>
                                  </p:stCondLst>
                                  <p:childTnLst>
                                    <p:set>
                                      <p:cBhvr>
                                        <p:cTn id="11" dur="1" fill="hold">
                                          <p:stCondLst>
                                            <p:cond delay="0"/>
                                          </p:stCondLst>
                                        </p:cTn>
                                        <p:tgtEl>
                                          <p:spTgt spid="124"/>
                                        </p:tgtEl>
                                        <p:attrNameLst>
                                          <p:attrName>style.visibility</p:attrName>
                                        </p:attrNameLst>
                                      </p:cBhvr>
                                      <p:to>
                                        <p:strVal val="hidden"/>
                                      </p:to>
                                    </p:set>
                                  </p:childTnLst>
                                </p:cTn>
                              </p:par>
                              <p:par>
                                <p:cTn id="12" presetID="1" presetClass="exit" fill="hold" nodeType="withEffect">
                                  <p:stCondLst>
                                    <p:cond delay="0"/>
                                  </p:stCondLst>
                                  <p:childTnLst>
                                    <p:set>
                                      <p:cBhvr>
                                        <p:cTn id="13" dur="1" fill="hold">
                                          <p:stCondLst>
                                            <p:cond delay="0"/>
                                          </p:stCondLst>
                                        </p:cTn>
                                        <p:tgtEl>
                                          <p:spTgt spid="187"/>
                                        </p:tgtEl>
                                        <p:attrNameLst>
                                          <p:attrName>style.visibility</p:attrName>
                                        </p:attrNameLst>
                                      </p:cBhvr>
                                      <p:to>
                                        <p:strVal val="hidden"/>
                                      </p:to>
                                    </p:set>
                                  </p:childTnLst>
                                </p:cTn>
                              </p:par>
                            </p:childTnLst>
                          </p:cTn>
                        </p:par>
                        <p:par>
                          <p:cTn id="14" fill="hold">
                            <p:stCondLst>
                              <p:cond delay="2001"/>
                            </p:stCondLst>
                            <p:childTnLst>
                              <p:par>
                                <p:cTn id="15" presetID="1" presetClass="entr" fill="hold" nodeType="afterEffect">
                                  <p:stCondLst>
                                    <p:cond delay="0"/>
                                  </p:stCondLst>
                                  <p:childTnLst>
                                    <p:set>
                                      <p:cBhvr>
                                        <p:cTn id="16" dur="1" fill="hold">
                                          <p:stCondLst>
                                            <p:cond delay="0"/>
                                          </p:stCondLst>
                                        </p:cTn>
                                        <p:tgtEl>
                                          <p:spTgt spid="306"/>
                                        </p:tgtEl>
                                        <p:attrNameLst>
                                          <p:attrName>style.visibility</p:attrName>
                                        </p:attrNameLst>
                                      </p:cBhvr>
                                      <p:to>
                                        <p:strVal val="visible"/>
                                      </p:to>
                                    </p:set>
                                  </p:childTnLst>
                                </p:cTn>
                              </p:par>
                              <p:par>
                                <p:cTn id="17" presetClass="path" fill="hold" nodeType="withEffect">
                                  <p:stCondLst>
                                    <p:cond delay="0"/>
                                  </p:stCondLst>
                                  <p:childTnLst>
                                    <p:animMotion path="M0.00178571428571429 0.00371428571428571l-0.313535714285714-0.00280952380952381">
                                      <p:cBhvr>
                                        <p:cTn id="18" dur="2000" fill="hold"/>
                                        <p:tgtEl>
                                          <p:spTgt spid="306"/>
                                        </p:tgtEl>
                                      </p:cBhvr>
                                    </p:animMotion>
                                  </p:childTnLst>
                                </p:cTn>
                              </p:par>
                            </p:childTnLst>
                          </p:cTn>
                        </p:par>
                        <p:par>
                          <p:cTn id="19" fill="hold">
                            <p:stCondLst>
                              <p:cond delay="4001"/>
                            </p:stCondLst>
                            <p:childTnLst>
                              <p:par>
                                <p:cTn id="20" presetID="1" presetClass="exit" fill="hold" nodeType="afterEffect">
                                  <p:stCondLst>
                                    <p:cond delay="0"/>
                                  </p:stCondLst>
                                  <p:childTnLst>
                                    <p:set>
                                      <p:cBhvr>
                                        <p:cTn id="21" dur="1" fill="hold">
                                          <p:stCondLst>
                                            <p:cond delay="0"/>
                                          </p:stCondLst>
                                        </p:cTn>
                                        <p:tgtEl>
                                          <p:spTgt spid="306"/>
                                        </p:tgtEl>
                                        <p:attrNameLst>
                                          <p:attrName>style.visibility</p:attrName>
                                        </p:attrNameLst>
                                      </p:cBhvr>
                                      <p:to>
                                        <p:strVal val="hidden"/>
                                      </p:to>
                                    </p:set>
                                  </p:childTnLst>
                                </p:cTn>
                              </p:par>
                            </p:childTnLst>
                          </p:cTn>
                        </p:par>
                        <p:par>
                          <p:cTn id="22" fill="hold">
                            <p:stCondLst>
                              <p:cond delay="4002"/>
                            </p:stCondLst>
                            <p:childTnLst>
                              <p:par>
                                <p:cTn id="23" presetID="1" presetClass="entr" fill="hold" nodeType="afterEffect">
                                  <p:stCondLst>
                                    <p:cond delay="0"/>
                                  </p:stCondLst>
                                  <p:childTnLst>
                                    <p:set>
                                      <p:cBhvr>
                                        <p:cTn id="24" dur="1" fill="hold">
                                          <p:stCondLst>
                                            <p:cond delay="0"/>
                                          </p:stCondLst>
                                        </p:cTn>
                                        <p:tgtEl>
                                          <p:spTgt spid="384"/>
                                        </p:tgtEl>
                                        <p:attrNameLst>
                                          <p:attrName>style.visibility</p:attrName>
                                        </p:attrNameLst>
                                      </p:cBhvr>
                                      <p:to>
                                        <p:strVal val="visible"/>
                                      </p:to>
                                    </p:set>
                                  </p:childTnLst>
                                </p:cTn>
                              </p:par>
                              <p:par>
                                <p:cTn id="25" presetID="13" presetClass="entr" presetSubtype="16" fill="hold" nodeType="withEffect">
                                  <p:stCondLst>
                                    <p:cond delay="0"/>
                                  </p:stCondLst>
                                  <p:childTnLst>
                                    <p:set>
                                      <p:cBhvr>
                                        <p:cTn id="26" dur="5" fill="hold">
                                          <p:stCondLst>
                                            <p:cond delay="0"/>
                                          </p:stCondLst>
                                        </p:cTn>
                                        <p:tgtEl>
                                          <p:spTgt spid="186"/>
                                        </p:tgtEl>
                                        <p:attrNameLst>
                                          <p:attrName>style.visibility</p:attrName>
                                        </p:attrNameLst>
                                      </p:cBhvr>
                                      <p:to>
                                        <p:strVal val="visible"/>
                                      </p:to>
                                    </p:set>
                                    <p:animEffect transition="in" filter="plus(in)">
                                      <p:cBhvr additive="repl">
                                        <p:cTn id="27" dur="10000"/>
                                        <p:tgtEl>
                                          <p:spTgt spid="18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fill="hold" nodeType="clickEffect">
                                  <p:stCondLst>
                                    <p:cond delay="0"/>
                                  </p:stCondLst>
                                  <p:childTnLst>
                                    <p:set>
                                      <p:cBhvr>
                                        <p:cTn id="31" dur="1" fill="hold">
                                          <p:stCondLst>
                                            <p:cond delay="0"/>
                                          </p:stCondLst>
                                        </p:cTn>
                                        <p:tgtEl>
                                          <p:spTgt spid="30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path" fill="hold" nodeType="clickEffect">
                                  <p:stCondLst>
                                    <p:cond delay="0"/>
                                  </p:stCondLst>
                                  <p:childTnLst>
                                    <p:animMotion path="M0.00178571428571429-0.00580952380952381h0.292857142857143">
                                      <p:cBhvr>
                                        <p:cTn id="35" dur="2000" fill="hold"/>
                                        <p:tgtEl>
                                          <p:spTgt spid="306"/>
                                        </p:tgtEl>
                                      </p:cBhvr>
                                    </p:animMotion>
                                  </p:childTnLst>
                                </p:cTn>
                              </p:par>
                            </p:childTnLst>
                          </p:cTn>
                        </p:par>
                        <p:par>
                          <p:cTn id="36" fill="hold">
                            <p:stCondLst>
                              <p:cond delay="2000"/>
                            </p:stCondLst>
                            <p:childTnLst>
                              <p:par>
                                <p:cTn id="37" presetID="1" presetClass="exit" fill="hold" nodeType="afterEffect">
                                  <p:stCondLst>
                                    <p:cond delay="0"/>
                                  </p:stCondLst>
                                  <p:childTnLst>
                                    <p:set>
                                      <p:cBhvr>
                                        <p:cTn id="38" dur="1" fill="hold">
                                          <p:stCondLst>
                                            <p:cond delay="0"/>
                                          </p:stCondLst>
                                        </p:cTn>
                                        <p:tgtEl>
                                          <p:spTgt spid="306"/>
                                        </p:tgtEl>
                                        <p:attrNameLst>
                                          <p:attrName>style.visibility</p:attrName>
                                        </p:attrNameLst>
                                      </p:cBhvr>
                                      <p:to>
                                        <p:strVal val="hidden"/>
                                      </p:to>
                                    </p:set>
                                  </p:childTnLst>
                                </p:cTn>
                              </p:par>
                            </p:childTnLst>
                          </p:cTn>
                        </p:par>
                        <p:par>
                          <p:cTn id="39" fill="hold">
                            <p:stCondLst>
                              <p:cond delay="2001"/>
                            </p:stCondLst>
                            <p:childTnLst>
                              <p:par>
                                <p:cTn id="40" presetID="1" presetClass="entr" fill="hold" nodeType="afterEffect">
                                  <p:stCondLst>
                                    <p:cond delay="0"/>
                                  </p:stCondLst>
                                  <p:childTnLst>
                                    <p:set>
                                      <p:cBhvr>
                                        <p:cTn id="41" dur="1" fill="hold">
                                          <p:stCondLst>
                                            <p:cond delay="0"/>
                                          </p:stCondLst>
                                        </p:cTn>
                                        <p:tgtEl>
                                          <p:spTgt spid="2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fill="hold" nodeType="clickEffect">
                                  <p:stCondLst>
                                    <p:cond delay="0"/>
                                  </p:stCondLst>
                                  <p:childTnLst>
                                    <p:set>
                                      <p:cBhvr>
                                        <p:cTn id="45" dur="1" fill="hold">
                                          <p:stCondLst>
                                            <p:cond delay="0"/>
                                          </p:stCondLst>
                                        </p:cTn>
                                        <p:tgtEl>
                                          <p:spTgt spid="225"/>
                                        </p:tgtEl>
                                        <p:attrNameLst>
                                          <p:attrName>style.visibility</p:attrName>
                                        </p:attrNameLst>
                                      </p:cBhvr>
                                      <p:to>
                                        <p:strVal val="hidden"/>
                                      </p:to>
                                    </p:set>
                                  </p:childTnLst>
                                </p:cTn>
                              </p:par>
                              <p:par>
                                <p:cTn id="46" presetID="1" presetClass="entr" fill="hold" nodeType="withEffect">
                                  <p:stCondLst>
                                    <p:cond delay="0"/>
                                  </p:stCondLst>
                                  <p:childTnLst>
                                    <p:set>
                                      <p:cBhvr>
                                        <p:cTn id="47" dur="1" fill="hold">
                                          <p:stCondLst>
                                            <p:cond delay="0"/>
                                          </p:stCondLst>
                                        </p:cTn>
                                        <p:tgtEl>
                                          <p:spTgt spid="29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fill="hold" nodeType="clickEffect">
                                  <p:stCondLst>
                                    <p:cond delay="0"/>
                                  </p:stCondLst>
                                  <p:childTnLst>
                                    <p:set>
                                      <p:cBhvr>
                                        <p:cTn id="51"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0" name="CustomShape 1"/>
          <p:cNvSpPr/>
          <p:nvPr/>
        </p:nvSpPr>
        <p:spPr>
          <a:xfrm>
            <a:off x="414720" y="1072080"/>
            <a:ext cx="1452960" cy="4431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471" name="TextShape 2"/>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Teplotní vodivost</a:t>
            </a:r>
            <a:endParaRPr lang="en-GB" sz="3600" b="0" strike="noStrike" spc="-1">
              <a:solidFill>
                <a:srgbClr val="000000"/>
              </a:solidFill>
              <a:latin typeface="Arial"/>
            </a:endParaRPr>
          </a:p>
        </p:txBody>
      </p:sp>
      <p:sp>
        <p:nvSpPr>
          <p:cNvPr id="472" name="TextShape 3"/>
          <p:cNvSpPr txBox="1"/>
          <p:nvPr/>
        </p:nvSpPr>
        <p:spPr>
          <a:xfrm>
            <a:off x="439920" y="1021680"/>
            <a:ext cx="2872080" cy="346320"/>
          </a:xfrm>
          <a:prstGeom prst="rect">
            <a:avLst/>
          </a:prstGeom>
          <a:noFill/>
          <a:ln>
            <a:noFill/>
          </a:ln>
        </p:spPr>
        <p:txBody>
          <a:bodyPr lIns="90000" tIns="45000" rIns="90000" bIns="45000"/>
          <a:lstStyle/>
          <a:p>
            <a:r>
              <a:rPr lang="en-GB" sz="1800" b="0" strike="noStrike" spc="-1">
                <a:latin typeface="Arial"/>
              </a:rPr>
              <a:t>- míra rychlosti šíření tepla</a:t>
            </a:r>
          </a:p>
        </p:txBody>
      </p:sp>
      <p:sp>
        <p:nvSpPr>
          <p:cNvPr id="473" name="TextShape 4"/>
          <p:cNvSpPr txBox="1"/>
          <p:nvPr/>
        </p:nvSpPr>
        <p:spPr>
          <a:xfrm>
            <a:off x="439920" y="1453680"/>
            <a:ext cx="2413440" cy="346320"/>
          </a:xfrm>
          <a:prstGeom prst="rect">
            <a:avLst/>
          </a:prstGeom>
          <a:noFill/>
          <a:ln>
            <a:noFill/>
          </a:ln>
        </p:spPr>
        <p:txBody>
          <a:bodyPr lIns="90000" tIns="45000" rIns="90000" bIns="45000"/>
          <a:lstStyle/>
          <a:p>
            <a:r>
              <a:rPr lang="en-GB" sz="1800" b="0" strike="noStrike" spc="-1">
                <a:latin typeface="Arial"/>
              </a:rPr>
              <a:t>- u diamantu </a:t>
            </a:r>
            <a:r>
              <a:rPr lang="en-GB" sz="1800" b="1" u="sng" strike="noStrike" spc="-1">
                <a:solidFill>
                  <a:srgbClr val="111111"/>
                </a:solidFill>
                <a:uFillTx/>
                <a:latin typeface="Arial"/>
              </a:rPr>
              <a:t>nejvyšší</a:t>
            </a:r>
            <a:endParaRPr lang="en-GB" sz="1800" b="0" strike="noStrike" spc="-1">
              <a:latin typeface="Arial"/>
            </a:endParaRPr>
          </a:p>
        </p:txBody>
      </p:sp>
      <p:sp>
        <p:nvSpPr>
          <p:cNvPr id="474" name="TextShape 5"/>
          <p:cNvSpPr txBox="1"/>
          <p:nvPr/>
        </p:nvSpPr>
        <p:spPr>
          <a:xfrm>
            <a:off x="4680000" y="1044000"/>
            <a:ext cx="714240" cy="346320"/>
          </a:xfrm>
          <a:prstGeom prst="rect">
            <a:avLst/>
          </a:prstGeom>
          <a:noFill/>
          <a:ln>
            <a:noFill/>
          </a:ln>
        </p:spPr>
        <p:txBody>
          <a:bodyPr lIns="90000" tIns="45000" rIns="90000" bIns="45000"/>
          <a:lstStyle/>
          <a:p>
            <a:r>
              <a:rPr lang="en-GB" sz="1800" b="1" strike="noStrike" spc="-1">
                <a:solidFill>
                  <a:srgbClr val="ED1C24"/>
                </a:solidFill>
                <a:latin typeface="Arial"/>
              </a:rPr>
              <a:t>teplé</a:t>
            </a:r>
            <a:endParaRPr lang="en-GB" sz="1800" b="0" strike="noStrike" spc="-1">
              <a:latin typeface="Arial"/>
            </a:endParaRPr>
          </a:p>
        </p:txBody>
      </p:sp>
      <p:sp>
        <p:nvSpPr>
          <p:cNvPr id="475" name="TextShape 6"/>
          <p:cNvSpPr txBox="1"/>
          <p:nvPr/>
        </p:nvSpPr>
        <p:spPr>
          <a:xfrm>
            <a:off x="6084000" y="1044000"/>
            <a:ext cx="1056960" cy="346320"/>
          </a:xfrm>
          <a:prstGeom prst="rect">
            <a:avLst/>
          </a:prstGeom>
          <a:noFill/>
          <a:ln>
            <a:noFill/>
          </a:ln>
        </p:spPr>
        <p:txBody>
          <a:bodyPr lIns="90000" tIns="45000" rIns="90000" bIns="45000"/>
          <a:lstStyle/>
          <a:p>
            <a:r>
              <a:rPr lang="en-GB" sz="1800" b="1" strike="noStrike" spc="-1">
                <a:solidFill>
                  <a:srgbClr val="0066B3"/>
                </a:solidFill>
                <a:latin typeface="Arial"/>
              </a:rPr>
              <a:t>studené</a:t>
            </a:r>
            <a:endParaRPr lang="en-GB" sz="1800" b="0" strike="noStrike" spc="-1">
              <a:latin typeface="Arial"/>
            </a:endParaRPr>
          </a:p>
        </p:txBody>
      </p:sp>
      <p:sp>
        <p:nvSpPr>
          <p:cNvPr id="476" name="Line 7"/>
          <p:cNvSpPr/>
          <p:nvPr/>
        </p:nvSpPr>
        <p:spPr>
          <a:xfrm>
            <a:off x="5472000" y="1210320"/>
            <a:ext cx="576000"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7" name="CustomShape 1"/>
          <p:cNvSpPr/>
          <p:nvPr/>
        </p:nvSpPr>
        <p:spPr>
          <a:xfrm>
            <a:off x="414720" y="1072080"/>
            <a:ext cx="1452960" cy="4431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478" name="TextShape 2"/>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Teplotní vodivost</a:t>
            </a:r>
            <a:endParaRPr lang="en-GB" sz="3600" b="0" strike="noStrike" spc="-1">
              <a:solidFill>
                <a:srgbClr val="000000"/>
              </a:solidFill>
              <a:latin typeface="Arial"/>
            </a:endParaRPr>
          </a:p>
        </p:txBody>
      </p:sp>
      <p:sp>
        <p:nvSpPr>
          <p:cNvPr id="479" name="TextShape 3"/>
          <p:cNvSpPr txBox="1"/>
          <p:nvPr/>
        </p:nvSpPr>
        <p:spPr>
          <a:xfrm>
            <a:off x="439920" y="1021680"/>
            <a:ext cx="2872080" cy="346320"/>
          </a:xfrm>
          <a:prstGeom prst="rect">
            <a:avLst/>
          </a:prstGeom>
          <a:noFill/>
          <a:ln>
            <a:noFill/>
          </a:ln>
        </p:spPr>
        <p:txBody>
          <a:bodyPr lIns="90000" tIns="45000" rIns="90000" bIns="45000"/>
          <a:lstStyle/>
          <a:p>
            <a:r>
              <a:rPr lang="en-GB" sz="1800" b="0" strike="noStrike" spc="-1">
                <a:latin typeface="Arial"/>
              </a:rPr>
              <a:t>- míra rychlosti šíření tepla</a:t>
            </a:r>
          </a:p>
        </p:txBody>
      </p:sp>
      <p:sp>
        <p:nvSpPr>
          <p:cNvPr id="480" name="TextShape 4"/>
          <p:cNvSpPr txBox="1"/>
          <p:nvPr/>
        </p:nvSpPr>
        <p:spPr>
          <a:xfrm>
            <a:off x="439920" y="1453680"/>
            <a:ext cx="2413440" cy="346320"/>
          </a:xfrm>
          <a:prstGeom prst="rect">
            <a:avLst/>
          </a:prstGeom>
          <a:noFill/>
          <a:ln>
            <a:noFill/>
          </a:ln>
        </p:spPr>
        <p:txBody>
          <a:bodyPr lIns="90000" tIns="45000" rIns="90000" bIns="45000"/>
          <a:lstStyle/>
          <a:p>
            <a:r>
              <a:rPr lang="en-GB" sz="1800" b="0" strike="noStrike" spc="-1">
                <a:latin typeface="Arial"/>
              </a:rPr>
              <a:t>- u diamantu </a:t>
            </a:r>
            <a:r>
              <a:rPr lang="en-GB" sz="1800" b="1" u="sng" strike="noStrike" spc="-1">
                <a:solidFill>
                  <a:srgbClr val="111111"/>
                </a:solidFill>
                <a:uFillTx/>
                <a:latin typeface="Arial"/>
              </a:rPr>
              <a:t>nejvyšší</a:t>
            </a:r>
            <a:endParaRPr lang="en-GB" sz="1800" b="0" strike="noStrike" spc="-1">
              <a:latin typeface="Arial"/>
            </a:endParaRPr>
          </a:p>
        </p:txBody>
      </p:sp>
      <p:sp>
        <p:nvSpPr>
          <p:cNvPr id="481" name="TextShape 5"/>
          <p:cNvSpPr txBox="1"/>
          <p:nvPr/>
        </p:nvSpPr>
        <p:spPr>
          <a:xfrm>
            <a:off x="4680000" y="1044000"/>
            <a:ext cx="714240" cy="346320"/>
          </a:xfrm>
          <a:prstGeom prst="rect">
            <a:avLst/>
          </a:prstGeom>
          <a:noFill/>
          <a:ln>
            <a:noFill/>
          </a:ln>
        </p:spPr>
        <p:txBody>
          <a:bodyPr lIns="90000" tIns="45000" rIns="90000" bIns="45000"/>
          <a:lstStyle/>
          <a:p>
            <a:r>
              <a:rPr lang="en-GB" sz="1800" b="1" strike="noStrike" spc="-1">
                <a:solidFill>
                  <a:srgbClr val="ED1C24"/>
                </a:solidFill>
                <a:latin typeface="Arial"/>
              </a:rPr>
              <a:t>teplé</a:t>
            </a:r>
            <a:endParaRPr lang="en-GB" sz="1800" b="0" strike="noStrike" spc="-1">
              <a:latin typeface="Arial"/>
            </a:endParaRPr>
          </a:p>
        </p:txBody>
      </p:sp>
      <p:sp>
        <p:nvSpPr>
          <p:cNvPr id="482" name="TextShape 6"/>
          <p:cNvSpPr txBox="1"/>
          <p:nvPr/>
        </p:nvSpPr>
        <p:spPr>
          <a:xfrm>
            <a:off x="6084000" y="1044000"/>
            <a:ext cx="1056960" cy="346320"/>
          </a:xfrm>
          <a:prstGeom prst="rect">
            <a:avLst/>
          </a:prstGeom>
          <a:noFill/>
          <a:ln>
            <a:noFill/>
          </a:ln>
        </p:spPr>
        <p:txBody>
          <a:bodyPr lIns="90000" tIns="45000" rIns="90000" bIns="45000"/>
          <a:lstStyle/>
          <a:p>
            <a:r>
              <a:rPr lang="en-GB" sz="1800" b="1" strike="noStrike" spc="-1">
                <a:solidFill>
                  <a:srgbClr val="0066B3"/>
                </a:solidFill>
                <a:latin typeface="Arial"/>
              </a:rPr>
              <a:t>studené</a:t>
            </a:r>
            <a:endParaRPr lang="en-GB" sz="1800" b="0" strike="noStrike" spc="-1">
              <a:latin typeface="Arial"/>
            </a:endParaRPr>
          </a:p>
        </p:txBody>
      </p:sp>
      <p:sp>
        <p:nvSpPr>
          <p:cNvPr id="483" name="Line 7"/>
          <p:cNvSpPr/>
          <p:nvPr/>
        </p:nvSpPr>
        <p:spPr>
          <a:xfrm>
            <a:off x="5472000" y="1210320"/>
            <a:ext cx="576000"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grpSp>
        <p:nvGrpSpPr>
          <p:cNvPr id="484" name="Group 8"/>
          <p:cNvGrpSpPr/>
          <p:nvPr/>
        </p:nvGrpSpPr>
        <p:grpSpPr>
          <a:xfrm>
            <a:off x="4824000" y="1800000"/>
            <a:ext cx="5076000" cy="2664000"/>
            <a:chOff x="4824000" y="1800000"/>
            <a:chExt cx="5076000" cy="2664000"/>
          </a:xfrm>
        </p:grpSpPr>
        <p:sp>
          <p:nvSpPr>
            <p:cNvPr id="485" name="TextShape 9"/>
            <p:cNvSpPr txBox="1"/>
            <p:nvPr/>
          </p:nvSpPr>
          <p:spPr>
            <a:xfrm>
              <a:off x="5220000" y="2304000"/>
              <a:ext cx="4608000" cy="360000"/>
            </a:xfrm>
            <a:prstGeom prst="rect">
              <a:avLst/>
            </a:prstGeom>
            <a:noFill/>
            <a:ln>
              <a:noFill/>
            </a:ln>
          </p:spPr>
          <p:txBody>
            <a:bodyPr lIns="90000" tIns="45000" rIns="90000" bIns="45000"/>
            <a:lstStyle/>
            <a:p>
              <a:r>
                <a:rPr lang="en-GB" sz="1800" b="1" strike="noStrike" spc="-1">
                  <a:latin typeface="Arial"/>
                </a:rPr>
                <a:t>rychlost děje = konst. </a:t>
              </a:r>
              <a:r>
                <a:rPr lang="en-GB" sz="1800" b="1" strike="noStrike" spc="-1">
                  <a:latin typeface="Ubuntu"/>
                  <a:ea typeface="Ubuntu"/>
                </a:rPr>
                <a:t>χ</a:t>
              </a:r>
              <a:r>
                <a:rPr lang="en-GB" sz="1800" b="1" strike="noStrike" spc="-1">
                  <a:latin typeface="Arial"/>
                  <a:ea typeface="Ubuntu"/>
                </a:rPr>
                <a:t> (A2-A1)</a:t>
              </a:r>
              <a:endParaRPr lang="en-GB" sz="1800" b="0" strike="noStrike" spc="-1">
                <a:latin typeface="Arial"/>
              </a:endParaRPr>
            </a:p>
          </p:txBody>
        </p:sp>
        <p:grpSp>
          <p:nvGrpSpPr>
            <p:cNvPr id="486" name="Group 10"/>
            <p:cNvGrpSpPr/>
            <p:nvPr/>
          </p:nvGrpSpPr>
          <p:grpSpPr>
            <a:xfrm>
              <a:off x="4824000" y="1800000"/>
              <a:ext cx="5076000" cy="2664000"/>
              <a:chOff x="4824000" y="1800000"/>
              <a:chExt cx="5076000" cy="2664000"/>
            </a:xfrm>
          </p:grpSpPr>
          <p:sp>
            <p:nvSpPr>
              <p:cNvPr id="487" name="CustomShape 11"/>
              <p:cNvSpPr/>
              <p:nvPr/>
            </p:nvSpPr>
            <p:spPr>
              <a:xfrm>
                <a:off x="4824000" y="1800000"/>
                <a:ext cx="5076000" cy="2664000"/>
              </a:xfrm>
              <a:prstGeom prst="rect">
                <a:avLst/>
              </a:prstGeom>
              <a:noFill/>
              <a:ln w="36000">
                <a:solidFill>
                  <a:srgbClr val="3465A4"/>
                </a:solidFill>
                <a:round/>
              </a:ln>
            </p:spPr>
            <p:style>
              <a:lnRef idx="0">
                <a:scrgbClr r="0" g="0" b="0"/>
              </a:lnRef>
              <a:fillRef idx="0">
                <a:scrgbClr r="0" g="0" b="0"/>
              </a:fillRef>
              <a:effectRef idx="0">
                <a:scrgbClr r="0" g="0" b="0"/>
              </a:effectRef>
              <a:fontRef idx="minor"/>
            </p:style>
          </p:sp>
          <p:sp>
            <p:nvSpPr>
              <p:cNvPr id="488" name="TextShape 12"/>
              <p:cNvSpPr txBox="1"/>
              <p:nvPr/>
            </p:nvSpPr>
            <p:spPr>
              <a:xfrm>
                <a:off x="6625080" y="1829160"/>
                <a:ext cx="1719360" cy="451440"/>
              </a:xfrm>
              <a:prstGeom prst="rect">
                <a:avLst/>
              </a:prstGeom>
              <a:noFill/>
              <a:ln>
                <a:noFill/>
              </a:ln>
            </p:spPr>
            <p:txBody>
              <a:bodyPr lIns="90000" tIns="45000" rIns="90000" bIns="45000"/>
              <a:lstStyle/>
              <a:p>
                <a:r>
                  <a:rPr lang="en-GB" sz="2200" b="1" strike="noStrike" spc="-1">
                    <a:solidFill>
                      <a:srgbClr val="ED1C24"/>
                    </a:solidFill>
                    <a:latin typeface="Arial"/>
                  </a:rPr>
                  <a:t>PRINCIP</a:t>
                </a:r>
                <a:endParaRPr lang="en-GB" sz="2200" b="0" strike="noStrike" spc="-1">
                  <a:latin typeface="Arial"/>
                </a:endParaRPr>
              </a:p>
            </p:txBody>
          </p:sp>
        </p:grpSp>
        <p:graphicFrame>
          <p:nvGraphicFramePr>
            <p:cNvPr id="489" name="Table 13"/>
            <p:cNvGraphicFramePr/>
            <p:nvPr/>
          </p:nvGraphicFramePr>
          <p:xfrm>
            <a:off x="4913640" y="2709720"/>
            <a:ext cx="4895280" cy="1743120"/>
          </p:xfrm>
          <a:graphic>
            <a:graphicData uri="http://schemas.openxmlformats.org/drawingml/2006/table">
              <a:tbl>
                <a:tblPr/>
                <a:tblGrid>
                  <a:gridCol w="1167840"/>
                  <a:gridCol w="2094840"/>
                  <a:gridCol w="1632600"/>
                </a:tblGrid>
                <a:tr h="367560">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en-GB" sz="1800" b="1" strike="noStrike" spc="-1">
                            <a:latin typeface="Arial"/>
                          </a:rPr>
                          <a:t>konstanta</a:t>
                        </a:r>
                        <a:endParaRPr lang="en-GB"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en-GB" sz="1800" b="1" strike="noStrike" spc="-1">
                            <a:latin typeface="Arial"/>
                          </a:rPr>
                          <a:t>hnací síla: rozdíl</a:t>
                        </a:r>
                        <a:endParaRPr lang="en-GB"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367560">
                  <a:tc>
                    <a:txBody>
                      <a:bodyPr/>
                      <a:lstStyle/>
                      <a:p>
                        <a:r>
                          <a:rPr lang="en-GB" sz="1800" b="1" strike="noStrike" spc="-1">
                            <a:latin typeface="Arial"/>
                          </a:rPr>
                          <a:t>teplo</a:t>
                        </a:r>
                        <a:endParaRPr lang="en-GB"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GB" sz="1800" b="0" strike="noStrike" spc="-1">
                            <a:latin typeface="Arial"/>
                          </a:rPr>
                          <a:t>teplotní vodivost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GB" sz="1800" b="0" strike="noStrike" spc="-1">
                            <a:latin typeface="Arial"/>
                          </a:rPr>
                          <a:t>teplot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49560">
                  <a:tc>
                    <a:txBody>
                      <a:bodyPr/>
                      <a:lstStyle/>
                      <a:p>
                        <a:r>
                          <a:rPr lang="en-GB" sz="1800" b="1" strike="noStrike" spc="-1">
                            <a:latin typeface="Arial"/>
                          </a:rPr>
                          <a:t>proudění</a:t>
                        </a:r>
                        <a:endParaRPr lang="en-GB"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GB" sz="1800" b="0" strike="noStrike" spc="-1">
                            <a:latin typeface="Arial"/>
                          </a:rPr>
                          <a:t>hustota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GB" sz="1800" b="0" strike="noStrike" spc="-1">
                            <a:latin typeface="Arial"/>
                          </a:rPr>
                          <a:t>tlaků</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69720">
                  <a:tc>
                    <a:txBody>
                      <a:bodyPr/>
                      <a:lstStyle/>
                      <a:p>
                        <a:r>
                          <a:rPr lang="en-GB" sz="1800" b="1" strike="noStrike" spc="-1">
                            <a:latin typeface="Arial"/>
                          </a:rPr>
                          <a:t>difúze</a:t>
                        </a:r>
                        <a:endParaRPr lang="en-GB"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GB" sz="1800" b="0" strike="noStrike" spc="-1">
                            <a:latin typeface="Arial"/>
                          </a:rPr>
                          <a:t>difúzní koeficient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GB" sz="1800" b="0" strike="noStrike" spc="-1">
                            <a:latin typeface="Arial"/>
                          </a:rPr>
                          <a:t>koncentrací</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grpSp>
      <p:sp>
        <p:nvSpPr>
          <p:cNvPr id="490" name="TextShape 14"/>
          <p:cNvSpPr txBox="1"/>
          <p:nvPr/>
        </p:nvSpPr>
        <p:spPr>
          <a:xfrm>
            <a:off x="934560" y="6133680"/>
            <a:ext cx="7777800" cy="346320"/>
          </a:xfrm>
          <a:prstGeom prst="rect">
            <a:avLst/>
          </a:prstGeom>
          <a:noFill/>
          <a:ln>
            <a:noFill/>
          </a:ln>
        </p:spPr>
        <p:txBody>
          <a:bodyPr lIns="90000" tIns="45000" rIns="90000" bIns="45000"/>
          <a:lstStyle/>
          <a:p>
            <a:r>
              <a:rPr lang="en-GB" sz="1800" b="0" strike="noStrike" spc="-1">
                <a:latin typeface="Arial"/>
              </a:rPr>
              <a:t>chlazení elektronických součástek  - rychlý odvod tepla D-vrstvou k chladiči</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 name="TextShape 1"/>
          <p:cNvSpPr txBox="1"/>
          <p:nvPr/>
        </p:nvSpPr>
        <p:spPr>
          <a:xfrm>
            <a:off x="439200" y="23868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Povrchy</a:t>
            </a:r>
            <a:endParaRPr lang="en-GB" sz="3600" b="0" strike="noStrike" spc="-1">
              <a:solidFill>
                <a:srgbClr val="000000"/>
              </a:solidFill>
              <a:latin typeface="Arial"/>
            </a:endParaRPr>
          </a:p>
        </p:txBody>
      </p:sp>
      <p:sp>
        <p:nvSpPr>
          <p:cNvPr id="492" name="TextShape 2"/>
          <p:cNvSpPr txBox="1"/>
          <p:nvPr/>
        </p:nvSpPr>
        <p:spPr>
          <a:xfrm>
            <a:off x="792000" y="936000"/>
            <a:ext cx="2304000" cy="602280"/>
          </a:xfrm>
          <a:prstGeom prst="rect">
            <a:avLst/>
          </a:prstGeom>
          <a:noFill/>
          <a:ln>
            <a:noFill/>
          </a:ln>
        </p:spPr>
        <p:txBody>
          <a:bodyPr lIns="90000" tIns="45000" rIns="90000" bIns="45000"/>
          <a:lstStyle/>
          <a:p>
            <a:r>
              <a:rPr lang="en-GB" sz="1800" b="0" strike="noStrike" spc="-1">
                <a:latin typeface="Arial"/>
              </a:rPr>
              <a:t>povrch = </a:t>
            </a:r>
            <a:r>
              <a:rPr lang="en-GB" sz="1800" b="1" strike="noStrike" spc="-1">
                <a:solidFill>
                  <a:srgbClr val="0066B3"/>
                </a:solidFill>
                <a:latin typeface="Arial"/>
              </a:rPr>
              <a:t>porucha</a:t>
            </a:r>
            <a:endParaRPr lang="en-GB" sz="1800" b="0" strike="noStrike" spc="-1">
              <a:latin typeface="Arial"/>
            </a:endParaRPr>
          </a:p>
        </p:txBody>
      </p:sp>
      <p:sp>
        <p:nvSpPr>
          <p:cNvPr id="493" name="TextShape 3"/>
          <p:cNvSpPr txBox="1"/>
          <p:nvPr/>
        </p:nvSpPr>
        <p:spPr>
          <a:xfrm>
            <a:off x="792000" y="1845720"/>
            <a:ext cx="3528000" cy="602280"/>
          </a:xfrm>
          <a:prstGeom prst="rect">
            <a:avLst/>
          </a:prstGeom>
          <a:noFill/>
          <a:ln>
            <a:noFill/>
          </a:ln>
        </p:spPr>
        <p:txBody>
          <a:bodyPr lIns="90000" tIns="45000" rIns="90000" bIns="45000"/>
          <a:lstStyle/>
          <a:p>
            <a:r>
              <a:rPr lang="en-GB" sz="1800" b="0" strike="noStrike" spc="-1">
                <a:latin typeface="Arial"/>
              </a:rPr>
              <a:t>stabilní krystal = </a:t>
            </a:r>
            <a:r>
              <a:rPr lang="en-GB" sz="1800" b="1" strike="noStrike" spc="-1">
                <a:solidFill>
                  <a:srgbClr val="0066B3"/>
                </a:solidFill>
                <a:latin typeface="Arial"/>
              </a:rPr>
              <a:t>nízká energie</a:t>
            </a:r>
            <a:endParaRPr lang="en-GB" sz="1800" b="0" strike="noStrike" spc="-1">
              <a:latin typeface="Arial"/>
            </a:endParaRPr>
          </a:p>
        </p:txBody>
      </p:sp>
      <p:grpSp>
        <p:nvGrpSpPr>
          <p:cNvPr id="494" name="Group 4"/>
          <p:cNvGrpSpPr/>
          <p:nvPr/>
        </p:nvGrpSpPr>
        <p:grpSpPr>
          <a:xfrm>
            <a:off x="5004000" y="936000"/>
            <a:ext cx="4896000" cy="2376000"/>
            <a:chOff x="5004000" y="936000"/>
            <a:chExt cx="4896000" cy="2376000"/>
          </a:xfrm>
        </p:grpSpPr>
        <p:sp>
          <p:nvSpPr>
            <p:cNvPr id="495" name="TextShape 5"/>
            <p:cNvSpPr txBox="1"/>
            <p:nvPr/>
          </p:nvSpPr>
          <p:spPr>
            <a:xfrm>
              <a:off x="5220000" y="1656000"/>
              <a:ext cx="4608000" cy="360000"/>
            </a:xfrm>
            <a:prstGeom prst="rect">
              <a:avLst/>
            </a:prstGeom>
            <a:noFill/>
            <a:ln>
              <a:noFill/>
            </a:ln>
          </p:spPr>
          <p:txBody>
            <a:bodyPr lIns="90000" tIns="45000" rIns="90000" bIns="45000"/>
            <a:lstStyle/>
            <a:p>
              <a:r>
                <a:rPr lang="en-GB" sz="1800" b="1" strike="noStrike" spc="-1">
                  <a:latin typeface="Arial"/>
                </a:rPr>
                <a:t>I. minimální energie = nejvyšší stabilita</a:t>
              </a:r>
              <a:endParaRPr lang="en-GB" sz="1800" b="0" strike="noStrike" spc="-1">
                <a:latin typeface="Arial"/>
              </a:endParaRPr>
            </a:p>
          </p:txBody>
        </p:sp>
        <p:grpSp>
          <p:nvGrpSpPr>
            <p:cNvPr id="496" name="Group 6"/>
            <p:cNvGrpSpPr/>
            <p:nvPr/>
          </p:nvGrpSpPr>
          <p:grpSpPr>
            <a:xfrm>
              <a:off x="5004000" y="936000"/>
              <a:ext cx="4896000" cy="2376000"/>
              <a:chOff x="5004000" y="936000"/>
              <a:chExt cx="4896000" cy="2376000"/>
            </a:xfrm>
          </p:grpSpPr>
          <p:sp>
            <p:nvSpPr>
              <p:cNvPr id="497" name="CustomShape 7"/>
              <p:cNvSpPr/>
              <p:nvPr/>
            </p:nvSpPr>
            <p:spPr>
              <a:xfrm>
                <a:off x="5004000" y="936000"/>
                <a:ext cx="4896000" cy="2376000"/>
              </a:xfrm>
              <a:prstGeom prst="rect">
                <a:avLst/>
              </a:prstGeom>
              <a:noFill/>
              <a:ln w="36000">
                <a:solidFill>
                  <a:srgbClr val="3465A4"/>
                </a:solidFill>
                <a:round/>
              </a:ln>
            </p:spPr>
            <p:style>
              <a:lnRef idx="0">
                <a:scrgbClr r="0" g="0" b="0"/>
              </a:lnRef>
              <a:fillRef idx="0">
                <a:scrgbClr r="0" g="0" b="0"/>
              </a:fillRef>
              <a:effectRef idx="0">
                <a:scrgbClr r="0" g="0" b="0"/>
              </a:effectRef>
              <a:fontRef idx="minor"/>
            </p:style>
          </p:sp>
          <p:sp>
            <p:nvSpPr>
              <p:cNvPr id="498" name="TextShape 8"/>
              <p:cNvSpPr txBox="1"/>
              <p:nvPr/>
            </p:nvSpPr>
            <p:spPr>
              <a:xfrm>
                <a:off x="6741360" y="961920"/>
                <a:ext cx="1658160" cy="402840"/>
              </a:xfrm>
              <a:prstGeom prst="rect">
                <a:avLst/>
              </a:prstGeom>
              <a:noFill/>
              <a:ln>
                <a:noFill/>
              </a:ln>
            </p:spPr>
            <p:txBody>
              <a:bodyPr lIns="90000" tIns="45000" rIns="90000" bIns="45000"/>
              <a:lstStyle/>
              <a:p>
                <a:r>
                  <a:rPr lang="en-GB" sz="2200" b="1" strike="noStrike" spc="-1">
                    <a:solidFill>
                      <a:srgbClr val="ED1C24"/>
                    </a:solidFill>
                    <a:latin typeface="Arial"/>
                  </a:rPr>
                  <a:t>PRINCIP</a:t>
                </a:r>
                <a:endParaRPr lang="en-GB" sz="2200" b="0" strike="noStrike" spc="-1">
                  <a:latin typeface="Arial"/>
                </a:endParaRPr>
              </a:p>
            </p:txBody>
          </p:sp>
        </p:grpSp>
        <p:sp>
          <p:nvSpPr>
            <p:cNvPr id="499" name="TextShape 9"/>
            <p:cNvSpPr txBox="1"/>
            <p:nvPr/>
          </p:nvSpPr>
          <p:spPr>
            <a:xfrm>
              <a:off x="5220000" y="2736000"/>
              <a:ext cx="4608000" cy="360000"/>
            </a:xfrm>
            <a:prstGeom prst="rect">
              <a:avLst/>
            </a:prstGeom>
            <a:noFill/>
            <a:ln>
              <a:noFill/>
            </a:ln>
          </p:spPr>
          <p:txBody>
            <a:bodyPr lIns="90000" tIns="45000" rIns="90000" bIns="45000"/>
            <a:lstStyle/>
            <a:p>
              <a:r>
                <a:rPr lang="en-GB" sz="1800" b="1" strike="noStrike" spc="-1">
                  <a:latin typeface="Arial"/>
                </a:rPr>
                <a:t>II. směr: vyšší energie → nižší energie</a:t>
              </a:r>
              <a:endParaRPr lang="en-GB" sz="1800" b="0" strike="noStrike" spc="-1">
                <a:latin typeface="Arial"/>
              </a:endParaRPr>
            </a:p>
          </p:txBody>
        </p:sp>
      </p:grpSp>
      <p:sp>
        <p:nvSpPr>
          <p:cNvPr id="500" name="TextShape 10"/>
          <p:cNvSpPr txBox="1"/>
          <p:nvPr/>
        </p:nvSpPr>
        <p:spPr>
          <a:xfrm>
            <a:off x="756000" y="2448000"/>
            <a:ext cx="3744000" cy="602280"/>
          </a:xfrm>
          <a:prstGeom prst="rect">
            <a:avLst/>
          </a:prstGeom>
          <a:noFill/>
          <a:ln>
            <a:noFill/>
          </a:ln>
        </p:spPr>
        <p:txBody>
          <a:bodyPr lIns="90000" tIns="45000" rIns="90000" bIns="45000"/>
          <a:lstStyle/>
          <a:p>
            <a:r>
              <a:rPr lang="en-GB" sz="1800" b="0" strike="noStrike" spc="-1">
                <a:latin typeface="Arial"/>
              </a:rPr>
              <a:t>povrch krystalu = </a:t>
            </a:r>
            <a:r>
              <a:rPr lang="en-GB" sz="1800" b="1" strike="noStrike" spc="-1">
                <a:solidFill>
                  <a:srgbClr val="0066B3"/>
                </a:solidFill>
                <a:latin typeface="Arial"/>
              </a:rPr>
              <a:t>vyšší energie</a:t>
            </a:r>
            <a:endParaRPr lang="en-GB" sz="1800" b="0" strike="noStrike" spc="-1">
              <a:latin typeface="Arial"/>
            </a:endParaRPr>
          </a:p>
        </p:txBody>
      </p:sp>
      <p:grpSp>
        <p:nvGrpSpPr>
          <p:cNvPr id="501" name="Group 11"/>
          <p:cNvGrpSpPr/>
          <p:nvPr/>
        </p:nvGrpSpPr>
        <p:grpSpPr>
          <a:xfrm>
            <a:off x="6272640" y="4481640"/>
            <a:ext cx="3149640" cy="2628000"/>
            <a:chOff x="6272640" y="4481640"/>
            <a:chExt cx="3149640" cy="2628000"/>
          </a:xfrm>
        </p:grpSpPr>
        <p:pic>
          <p:nvPicPr>
            <p:cNvPr id="502" name="Obrázek 501"/>
            <p:cNvPicPr/>
            <p:nvPr/>
          </p:nvPicPr>
          <p:blipFill>
            <a:blip r:embed="rId3"/>
            <a:stretch/>
          </p:blipFill>
          <p:spPr>
            <a:xfrm>
              <a:off x="6768000" y="5165640"/>
              <a:ext cx="1990440" cy="1485720"/>
            </a:xfrm>
            <a:prstGeom prst="rect">
              <a:avLst/>
            </a:prstGeom>
            <a:ln>
              <a:noFill/>
            </a:ln>
          </p:spPr>
        </p:pic>
        <p:sp>
          <p:nvSpPr>
            <p:cNvPr id="503" name="TextShape 12"/>
            <p:cNvSpPr txBox="1"/>
            <p:nvPr/>
          </p:nvSpPr>
          <p:spPr>
            <a:xfrm>
              <a:off x="6272640" y="4481640"/>
              <a:ext cx="3149640" cy="346320"/>
            </a:xfrm>
            <a:prstGeom prst="rect">
              <a:avLst/>
            </a:prstGeom>
            <a:noFill/>
            <a:ln>
              <a:noFill/>
            </a:ln>
          </p:spPr>
          <p:txBody>
            <a:bodyPr lIns="90000" tIns="45000" rIns="90000" bIns="45000"/>
            <a:lstStyle/>
            <a:p>
              <a:r>
                <a:rPr lang="en-GB" sz="1800" b="0" strike="noStrike" spc="-1">
                  <a:latin typeface="Arial"/>
                </a:rPr>
                <a:t>b/ zakončením jiným atomem</a:t>
              </a:r>
            </a:p>
          </p:txBody>
        </p:sp>
        <p:sp>
          <p:nvSpPr>
            <p:cNvPr id="504" name="TextShape 13"/>
            <p:cNvSpPr txBox="1"/>
            <p:nvPr/>
          </p:nvSpPr>
          <p:spPr>
            <a:xfrm>
              <a:off x="6480000" y="6807600"/>
              <a:ext cx="2757960" cy="302040"/>
            </a:xfrm>
            <a:prstGeom prst="rect">
              <a:avLst/>
            </a:prstGeom>
            <a:noFill/>
            <a:ln>
              <a:noFill/>
            </a:ln>
          </p:spPr>
          <p:txBody>
            <a:bodyPr lIns="90000" tIns="45000" rIns="90000" bIns="45000"/>
            <a:lstStyle/>
            <a:p>
              <a:r>
                <a:rPr lang="en-GB" sz="1500" b="0" strike="noStrike" spc="-1">
                  <a:latin typeface="Arial"/>
                </a:rPr>
                <a:t>vodík (H), kyslík (O), dusík (N)</a:t>
              </a:r>
            </a:p>
          </p:txBody>
        </p:sp>
      </p:grpSp>
      <p:grpSp>
        <p:nvGrpSpPr>
          <p:cNvPr id="505" name="Group 14"/>
          <p:cNvGrpSpPr/>
          <p:nvPr/>
        </p:nvGrpSpPr>
        <p:grpSpPr>
          <a:xfrm>
            <a:off x="576000" y="3600000"/>
            <a:ext cx="7344000" cy="3239640"/>
            <a:chOff x="576000" y="3600000"/>
            <a:chExt cx="7344000" cy="3239640"/>
          </a:xfrm>
        </p:grpSpPr>
        <p:sp>
          <p:nvSpPr>
            <p:cNvPr id="506" name="TextShape 15"/>
            <p:cNvSpPr txBox="1"/>
            <p:nvPr/>
          </p:nvSpPr>
          <p:spPr>
            <a:xfrm>
              <a:off x="2232000" y="3613680"/>
              <a:ext cx="2016000" cy="346320"/>
            </a:xfrm>
            <a:prstGeom prst="rect">
              <a:avLst/>
            </a:prstGeom>
            <a:noFill/>
            <a:ln>
              <a:noFill/>
            </a:ln>
          </p:spPr>
          <p:txBody>
            <a:bodyPr lIns="90000" tIns="45000" rIns="90000" bIns="45000"/>
            <a:lstStyle/>
            <a:p>
              <a:r>
                <a:rPr lang="en-GB" sz="1800" b="1" strike="noStrike" spc="-1">
                  <a:latin typeface="Arial"/>
                </a:rPr>
                <a:t>stabilizace</a:t>
              </a:r>
              <a:endParaRPr lang="en-GB" sz="1800" b="0" strike="noStrike" spc="-1">
                <a:latin typeface="Arial"/>
              </a:endParaRPr>
            </a:p>
          </p:txBody>
        </p:sp>
        <p:sp>
          <p:nvSpPr>
            <p:cNvPr id="507" name="Line 16"/>
            <p:cNvSpPr/>
            <p:nvPr/>
          </p:nvSpPr>
          <p:spPr>
            <a:xfrm>
              <a:off x="1368000" y="3816000"/>
              <a:ext cx="576000"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508" name="Line 17"/>
            <p:cNvSpPr/>
            <p:nvPr/>
          </p:nvSpPr>
          <p:spPr>
            <a:xfrm>
              <a:off x="4356000" y="3780000"/>
              <a:ext cx="576000"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509" name="TextShape 18"/>
            <p:cNvSpPr txBox="1"/>
            <p:nvPr/>
          </p:nvSpPr>
          <p:spPr>
            <a:xfrm>
              <a:off x="5184000" y="3600000"/>
              <a:ext cx="2736000" cy="346320"/>
            </a:xfrm>
            <a:prstGeom prst="rect">
              <a:avLst/>
            </a:prstGeom>
            <a:noFill/>
            <a:ln>
              <a:noFill/>
            </a:ln>
          </p:spPr>
          <p:txBody>
            <a:bodyPr lIns="90000" tIns="45000" rIns="90000" bIns="45000"/>
            <a:lstStyle/>
            <a:p>
              <a:r>
                <a:rPr lang="en-GB" sz="1800" b="0" strike="noStrike" spc="-1">
                  <a:latin typeface="Arial"/>
                </a:rPr>
                <a:t>přeuspořádání atomů</a:t>
              </a:r>
            </a:p>
          </p:txBody>
        </p:sp>
        <p:pic>
          <p:nvPicPr>
            <p:cNvPr id="510" name="Obrázek 509"/>
            <p:cNvPicPr/>
            <p:nvPr/>
          </p:nvPicPr>
          <p:blipFill>
            <a:blip r:embed="rId4"/>
            <a:srcRect l="3467" t="15249" r="2895" b="52064"/>
            <a:stretch/>
          </p:blipFill>
          <p:spPr>
            <a:xfrm>
              <a:off x="3384000" y="5688360"/>
              <a:ext cx="1943640" cy="1079640"/>
            </a:xfrm>
            <a:prstGeom prst="rect">
              <a:avLst/>
            </a:prstGeom>
            <a:ln>
              <a:noFill/>
            </a:ln>
          </p:spPr>
        </p:pic>
        <p:sp>
          <p:nvSpPr>
            <p:cNvPr id="511" name="TextShape 19"/>
            <p:cNvSpPr txBox="1"/>
            <p:nvPr/>
          </p:nvSpPr>
          <p:spPr>
            <a:xfrm>
              <a:off x="872640" y="4500000"/>
              <a:ext cx="2553480" cy="346320"/>
            </a:xfrm>
            <a:prstGeom prst="rect">
              <a:avLst/>
            </a:prstGeom>
            <a:noFill/>
            <a:ln>
              <a:noFill/>
            </a:ln>
          </p:spPr>
          <p:txBody>
            <a:bodyPr lIns="90000" tIns="45000" rIns="90000" bIns="45000"/>
            <a:lstStyle/>
            <a:p>
              <a:r>
                <a:rPr lang="en-GB" sz="1800" b="0" strike="noStrike" spc="-1">
                  <a:latin typeface="Arial"/>
                </a:rPr>
                <a:t>a/ rekonstrukcí povrchu</a:t>
              </a:r>
            </a:p>
          </p:txBody>
        </p:sp>
        <p:grpSp>
          <p:nvGrpSpPr>
            <p:cNvPr id="512" name="Group 20"/>
            <p:cNvGrpSpPr/>
            <p:nvPr/>
          </p:nvGrpSpPr>
          <p:grpSpPr>
            <a:xfrm>
              <a:off x="576000" y="4968000"/>
              <a:ext cx="2663640" cy="1871640"/>
              <a:chOff x="576000" y="4968000"/>
              <a:chExt cx="2663640" cy="1871640"/>
            </a:xfrm>
          </p:grpSpPr>
          <p:pic>
            <p:nvPicPr>
              <p:cNvPr id="513" name="Obrázek 512"/>
              <p:cNvPicPr/>
              <p:nvPr/>
            </p:nvPicPr>
            <p:blipFill>
              <a:blip r:embed="rId5"/>
              <a:srcRect l="53481" t="2965" r="-395" b="64161"/>
              <a:stretch/>
            </p:blipFill>
            <p:spPr>
              <a:xfrm>
                <a:off x="720000" y="5184000"/>
                <a:ext cx="2519640" cy="1655640"/>
              </a:xfrm>
              <a:prstGeom prst="rect">
                <a:avLst/>
              </a:prstGeom>
              <a:ln>
                <a:noFill/>
              </a:ln>
            </p:spPr>
          </p:pic>
          <p:sp>
            <p:nvSpPr>
              <p:cNvPr id="514" name="Ellipse 21"/>
              <p:cNvSpPr/>
              <p:nvPr/>
            </p:nvSpPr>
            <p:spPr>
              <a:xfrm>
                <a:off x="576000" y="4968000"/>
                <a:ext cx="432000" cy="288000"/>
              </a:xfrm>
              <a:prstGeom prst="ellipse">
                <a:avLst/>
              </a:prstGeom>
              <a:solidFill>
                <a:srgbClr val="FFFFFF"/>
              </a:solidFill>
              <a:ln>
                <a:noFill/>
              </a:ln>
            </p:spPr>
          </p:sp>
        </p:gr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15" name="Group 1"/>
          <p:cNvGrpSpPr/>
          <p:nvPr/>
        </p:nvGrpSpPr>
        <p:grpSpPr>
          <a:xfrm>
            <a:off x="285840" y="3301200"/>
            <a:ext cx="9542160" cy="1405080"/>
            <a:chOff x="285840" y="3301200"/>
            <a:chExt cx="9542160" cy="1405080"/>
          </a:xfrm>
        </p:grpSpPr>
        <p:pic>
          <p:nvPicPr>
            <p:cNvPr id="516" name="Obrázek 515"/>
            <p:cNvPicPr/>
            <p:nvPr/>
          </p:nvPicPr>
          <p:blipFill>
            <a:blip r:embed="rId3"/>
            <a:stretch/>
          </p:blipFill>
          <p:spPr>
            <a:xfrm>
              <a:off x="285840" y="3384000"/>
              <a:ext cx="2675160" cy="1240560"/>
            </a:xfrm>
            <a:prstGeom prst="rect">
              <a:avLst/>
            </a:prstGeom>
            <a:ln>
              <a:noFill/>
            </a:ln>
          </p:spPr>
        </p:pic>
        <p:pic>
          <p:nvPicPr>
            <p:cNvPr id="517" name="Obrázek 516"/>
            <p:cNvPicPr/>
            <p:nvPr/>
          </p:nvPicPr>
          <p:blipFill>
            <a:blip r:embed="rId4"/>
            <a:stretch/>
          </p:blipFill>
          <p:spPr>
            <a:xfrm>
              <a:off x="7236000" y="3364560"/>
              <a:ext cx="2592000" cy="1063440"/>
            </a:xfrm>
            <a:prstGeom prst="rect">
              <a:avLst/>
            </a:prstGeom>
            <a:ln>
              <a:noFill/>
            </a:ln>
          </p:spPr>
        </p:pic>
        <p:pic>
          <p:nvPicPr>
            <p:cNvPr id="518" name="Obrázek 517"/>
            <p:cNvPicPr/>
            <p:nvPr/>
          </p:nvPicPr>
          <p:blipFill>
            <a:blip r:embed="rId5"/>
            <a:srcRect b="45"/>
            <a:stretch/>
          </p:blipFill>
          <p:spPr>
            <a:xfrm>
              <a:off x="3387600" y="3301200"/>
              <a:ext cx="3236400" cy="1405080"/>
            </a:xfrm>
            <a:prstGeom prst="rect">
              <a:avLst/>
            </a:prstGeom>
            <a:ln>
              <a:noFill/>
            </a:ln>
          </p:spPr>
        </p:pic>
      </p:grpSp>
      <p:pic>
        <p:nvPicPr>
          <p:cNvPr id="519" name="Obrázek 518"/>
          <p:cNvPicPr/>
          <p:nvPr/>
        </p:nvPicPr>
        <p:blipFill>
          <a:blip r:embed="rId6"/>
          <a:srcRect t="3822" b="5843"/>
          <a:stretch/>
        </p:blipFill>
        <p:spPr>
          <a:xfrm>
            <a:off x="3564000" y="5724000"/>
            <a:ext cx="3240000" cy="1655640"/>
          </a:xfrm>
          <a:prstGeom prst="rect">
            <a:avLst/>
          </a:prstGeom>
          <a:ln>
            <a:noFill/>
          </a:ln>
        </p:spPr>
      </p:pic>
      <p:sp>
        <p:nvSpPr>
          <p:cNvPr id="520" name="TextShape 2"/>
          <p:cNvSpPr txBox="1"/>
          <p:nvPr/>
        </p:nvSpPr>
        <p:spPr>
          <a:xfrm>
            <a:off x="360000" y="237600"/>
            <a:ext cx="9070920" cy="584280"/>
          </a:xfrm>
          <a:prstGeom prst="rect">
            <a:avLst/>
          </a:prstGeom>
          <a:noFill/>
          <a:ln>
            <a:noFill/>
          </a:ln>
        </p:spPr>
        <p:txBody>
          <a:bodyPr lIns="0" tIns="35280" rIns="0" bIns="0" anchor="ctr"/>
          <a:lstStyle/>
          <a:p>
            <a:pPr algn="ctr">
              <a:lnSpc>
                <a:spcPct val="93000"/>
              </a:lnSpc>
            </a:pPr>
            <a:r>
              <a:rPr lang="en-US" sz="3600" b="0" u="sng" strike="noStrike" spc="-1">
                <a:solidFill>
                  <a:srgbClr val="FF0000"/>
                </a:solidFill>
                <a:uFillTx/>
                <a:latin typeface="Times New Roman"/>
              </a:rPr>
              <a:t>Povrchy-orientace</a:t>
            </a:r>
            <a:endParaRPr lang="en-GB" sz="3600" b="0" strike="noStrike" spc="-1">
              <a:solidFill>
                <a:srgbClr val="000000"/>
              </a:solidFill>
              <a:latin typeface="Arial"/>
            </a:endParaRPr>
          </a:p>
        </p:txBody>
      </p:sp>
      <p:grpSp>
        <p:nvGrpSpPr>
          <p:cNvPr id="521" name="Group 3"/>
          <p:cNvGrpSpPr/>
          <p:nvPr/>
        </p:nvGrpSpPr>
        <p:grpSpPr>
          <a:xfrm>
            <a:off x="144000" y="899280"/>
            <a:ext cx="3096000" cy="2268720"/>
            <a:chOff x="144000" y="899280"/>
            <a:chExt cx="3096000" cy="2268720"/>
          </a:xfrm>
        </p:grpSpPr>
        <p:pic>
          <p:nvPicPr>
            <p:cNvPr id="522" name="Obrázek 521"/>
            <p:cNvPicPr/>
            <p:nvPr/>
          </p:nvPicPr>
          <p:blipFill>
            <a:blip r:embed="rId7"/>
            <a:stretch/>
          </p:blipFill>
          <p:spPr>
            <a:xfrm>
              <a:off x="144000" y="899280"/>
              <a:ext cx="3092400" cy="2268720"/>
            </a:xfrm>
            <a:prstGeom prst="rect">
              <a:avLst/>
            </a:prstGeom>
            <a:ln>
              <a:noFill/>
            </a:ln>
          </p:spPr>
        </p:pic>
        <p:sp>
          <p:nvSpPr>
            <p:cNvPr id="523" name="Line 4"/>
            <p:cNvSpPr/>
            <p:nvPr/>
          </p:nvSpPr>
          <p:spPr>
            <a:xfrm flipV="1">
              <a:off x="165240" y="1166040"/>
              <a:ext cx="3074760" cy="33480"/>
            </a:xfrm>
            <a:prstGeom prst="line">
              <a:avLst/>
            </a:prstGeom>
            <a:ln w="36000">
              <a:solidFill>
                <a:srgbClr val="EF413D"/>
              </a:solidFill>
              <a:round/>
            </a:ln>
          </p:spPr>
          <p:style>
            <a:lnRef idx="0">
              <a:scrgbClr r="0" g="0" b="0"/>
            </a:lnRef>
            <a:fillRef idx="0">
              <a:scrgbClr r="0" g="0" b="0"/>
            </a:fillRef>
            <a:effectRef idx="0">
              <a:scrgbClr r="0" g="0" b="0"/>
            </a:effectRef>
            <a:fontRef idx="minor"/>
          </p:style>
        </p:sp>
      </p:grpSp>
      <p:pic>
        <p:nvPicPr>
          <p:cNvPr id="524" name="Obrázek 523"/>
          <p:cNvPicPr/>
          <p:nvPr/>
        </p:nvPicPr>
        <p:blipFill>
          <a:blip r:embed="rId7"/>
          <a:stretch/>
        </p:blipFill>
        <p:spPr>
          <a:xfrm>
            <a:off x="6876000" y="900000"/>
            <a:ext cx="3092400" cy="2268720"/>
          </a:xfrm>
          <a:prstGeom prst="rect">
            <a:avLst/>
          </a:prstGeom>
          <a:ln>
            <a:noFill/>
          </a:ln>
        </p:spPr>
      </p:pic>
      <p:sp>
        <p:nvSpPr>
          <p:cNvPr id="525" name="Line 5"/>
          <p:cNvSpPr/>
          <p:nvPr/>
        </p:nvSpPr>
        <p:spPr>
          <a:xfrm>
            <a:off x="8351640" y="936000"/>
            <a:ext cx="1584360" cy="2160000"/>
          </a:xfrm>
          <a:prstGeom prst="line">
            <a:avLst/>
          </a:prstGeom>
          <a:ln w="36000">
            <a:solidFill>
              <a:srgbClr val="EF413D"/>
            </a:solidFill>
            <a:round/>
          </a:ln>
        </p:spPr>
        <p:style>
          <a:lnRef idx="0">
            <a:scrgbClr r="0" g="0" b="0"/>
          </a:lnRef>
          <a:fillRef idx="0">
            <a:scrgbClr r="0" g="0" b="0"/>
          </a:fillRef>
          <a:effectRef idx="0">
            <a:scrgbClr r="0" g="0" b="0"/>
          </a:effectRef>
          <a:fontRef idx="minor"/>
        </p:style>
      </p:sp>
      <p:grpSp>
        <p:nvGrpSpPr>
          <p:cNvPr id="526" name="Group 6"/>
          <p:cNvGrpSpPr/>
          <p:nvPr/>
        </p:nvGrpSpPr>
        <p:grpSpPr>
          <a:xfrm>
            <a:off x="3531600" y="882360"/>
            <a:ext cx="3092400" cy="2520000"/>
            <a:chOff x="3531600" y="882360"/>
            <a:chExt cx="3092400" cy="2520000"/>
          </a:xfrm>
        </p:grpSpPr>
        <p:pic>
          <p:nvPicPr>
            <p:cNvPr id="527" name="Obrázek 526"/>
            <p:cNvPicPr/>
            <p:nvPr/>
          </p:nvPicPr>
          <p:blipFill>
            <a:blip r:embed="rId7"/>
            <a:stretch/>
          </p:blipFill>
          <p:spPr>
            <a:xfrm>
              <a:off x="3531600" y="900000"/>
              <a:ext cx="3092400" cy="2268720"/>
            </a:xfrm>
            <a:prstGeom prst="rect">
              <a:avLst/>
            </a:prstGeom>
            <a:ln>
              <a:noFill/>
            </a:ln>
          </p:spPr>
        </p:pic>
        <p:sp>
          <p:nvSpPr>
            <p:cNvPr id="528" name="Line 7"/>
            <p:cNvSpPr/>
            <p:nvPr/>
          </p:nvSpPr>
          <p:spPr>
            <a:xfrm>
              <a:off x="6107760" y="882360"/>
              <a:ext cx="0" cy="2520000"/>
            </a:xfrm>
            <a:prstGeom prst="line">
              <a:avLst/>
            </a:prstGeom>
            <a:ln w="36000">
              <a:solidFill>
                <a:srgbClr val="EF413D"/>
              </a:solidFill>
              <a:round/>
            </a:ln>
          </p:spPr>
          <p:style>
            <a:lnRef idx="0">
              <a:scrgbClr r="0" g="0" b="0"/>
            </a:lnRef>
            <a:fillRef idx="0">
              <a:scrgbClr r="0" g="0" b="0"/>
            </a:fillRef>
            <a:effectRef idx="0">
              <a:scrgbClr r="0" g="0" b="0"/>
            </a:effectRef>
            <a:fontRef idx="minor"/>
          </p:style>
        </p:sp>
      </p:grpSp>
      <p:sp>
        <p:nvSpPr>
          <p:cNvPr id="529" name="TextShape 8"/>
          <p:cNvSpPr txBox="1"/>
          <p:nvPr/>
        </p:nvSpPr>
        <p:spPr>
          <a:xfrm>
            <a:off x="13284000" y="-2823480"/>
            <a:ext cx="648000" cy="290160"/>
          </a:xfrm>
          <a:prstGeom prst="rect">
            <a:avLst/>
          </a:prstGeom>
          <a:noFill/>
          <a:ln>
            <a:noFill/>
          </a:ln>
        </p:spPr>
        <p:txBody>
          <a:bodyPr lIns="90000" tIns="45000" rIns="90000" bIns="45000"/>
          <a:lstStyle/>
          <a:p>
            <a:r>
              <a:rPr lang="en-GB" sz="1400" b="0" strike="noStrike" spc="-1">
                <a:latin typeface="Arial"/>
              </a:rPr>
              <a:t>(111)</a:t>
            </a:r>
          </a:p>
        </p:txBody>
      </p:sp>
      <p:sp>
        <p:nvSpPr>
          <p:cNvPr id="530" name="Line 9"/>
          <p:cNvSpPr/>
          <p:nvPr/>
        </p:nvSpPr>
        <p:spPr>
          <a:xfrm flipH="1">
            <a:off x="7056000" y="1080000"/>
            <a:ext cx="1368000" cy="1944000"/>
          </a:xfrm>
          <a:prstGeom prst="line">
            <a:avLst/>
          </a:prstGeom>
          <a:ln w="36000">
            <a:solidFill>
              <a:srgbClr val="EF413D"/>
            </a:solidFill>
            <a:round/>
          </a:ln>
        </p:spPr>
        <p:style>
          <a:lnRef idx="0">
            <a:scrgbClr r="0" g="0" b="0"/>
          </a:lnRef>
          <a:fillRef idx="0">
            <a:scrgbClr r="0" g="0" b="0"/>
          </a:fillRef>
          <a:effectRef idx="0">
            <a:scrgbClr r="0" g="0" b="0"/>
          </a:effectRef>
          <a:fontRef idx="minor"/>
        </p:style>
      </p:sp>
      <p:pic>
        <p:nvPicPr>
          <p:cNvPr id="531" name="Obrázek 530"/>
          <p:cNvPicPr/>
          <p:nvPr/>
        </p:nvPicPr>
        <p:blipFill>
          <a:blip r:embed="rId8"/>
          <a:stretch/>
        </p:blipFill>
        <p:spPr>
          <a:xfrm>
            <a:off x="3526200" y="6059160"/>
            <a:ext cx="3277800" cy="1248840"/>
          </a:xfrm>
          <a:prstGeom prst="rect">
            <a:avLst/>
          </a:prstGeom>
          <a:ln>
            <a:noFill/>
          </a:ln>
        </p:spPr>
      </p:pic>
      <p:pic>
        <p:nvPicPr>
          <p:cNvPr id="532" name="Obrázek 531"/>
          <p:cNvPicPr/>
          <p:nvPr/>
        </p:nvPicPr>
        <p:blipFill>
          <a:blip r:embed="rId9"/>
          <a:stretch/>
        </p:blipFill>
        <p:spPr>
          <a:xfrm>
            <a:off x="511920" y="4592880"/>
            <a:ext cx="2512080" cy="1423440"/>
          </a:xfrm>
          <a:prstGeom prst="rect">
            <a:avLst/>
          </a:prstGeom>
          <a:ln>
            <a:noFill/>
          </a:ln>
        </p:spPr>
      </p:pic>
      <p:pic>
        <p:nvPicPr>
          <p:cNvPr id="533" name="Obrázek 532"/>
          <p:cNvPicPr/>
          <p:nvPr/>
        </p:nvPicPr>
        <p:blipFill>
          <a:blip r:embed="rId10"/>
          <a:stretch/>
        </p:blipFill>
        <p:spPr>
          <a:xfrm>
            <a:off x="7236000" y="4478040"/>
            <a:ext cx="2592000" cy="1242000"/>
          </a:xfrm>
          <a:prstGeom prst="rect">
            <a:avLst/>
          </a:prstGeom>
          <a:ln>
            <a:noFill/>
          </a:ln>
        </p:spPr>
      </p:pic>
      <p:sp>
        <p:nvSpPr>
          <p:cNvPr id="534" name="TextShape 10"/>
          <p:cNvSpPr txBox="1"/>
          <p:nvPr/>
        </p:nvSpPr>
        <p:spPr>
          <a:xfrm>
            <a:off x="3544200" y="4608000"/>
            <a:ext cx="3115800" cy="1391760"/>
          </a:xfrm>
          <a:prstGeom prst="rect">
            <a:avLst/>
          </a:prstGeom>
          <a:blipFill rotWithShape="0">
            <a:blip r:embed="rId11"/>
            <a:stretch>
              <a:fillRect t="453268"/>
            </a:stretch>
          </a:blipFill>
          <a:ln>
            <a:noFill/>
          </a:ln>
        </p:spPr>
        <p:txBody>
          <a:bodyPr lIns="90000" tIns="45000" rIns="90000" bIns="45000" anchor="ctr"/>
          <a:lstStyle/>
          <a:p>
            <a:pPr algn="ctr"/>
            <a:r>
              <a:rPr lang="en-GB" sz="1800" b="0" strike="noStrike" spc="-1">
                <a:latin typeface="Arial"/>
              </a:rPr>
              <a:t>`</a:t>
            </a:r>
          </a:p>
        </p:txBody>
      </p:sp>
      <p:pic>
        <p:nvPicPr>
          <p:cNvPr id="535" name="Obrázek 534"/>
          <p:cNvPicPr/>
          <p:nvPr/>
        </p:nvPicPr>
        <p:blipFill>
          <a:blip r:embed="rId12"/>
          <a:stretch/>
        </p:blipFill>
        <p:spPr>
          <a:xfrm>
            <a:off x="3507480" y="4680000"/>
            <a:ext cx="3296520" cy="1153440"/>
          </a:xfrm>
          <a:prstGeom prst="rect">
            <a:avLst/>
          </a:prstGeom>
          <a:ln>
            <a:noFill/>
          </a:ln>
        </p:spPr>
      </p:pic>
      <p:sp>
        <p:nvSpPr>
          <p:cNvPr id="536" name="TextShape 11"/>
          <p:cNvSpPr txBox="1"/>
          <p:nvPr/>
        </p:nvSpPr>
        <p:spPr>
          <a:xfrm>
            <a:off x="6840000" y="3237840"/>
            <a:ext cx="720000" cy="362160"/>
          </a:xfrm>
          <a:prstGeom prst="rect">
            <a:avLst/>
          </a:prstGeom>
          <a:noFill/>
          <a:ln>
            <a:noFill/>
          </a:ln>
        </p:spPr>
        <p:txBody>
          <a:bodyPr lIns="90000" tIns="45000" rIns="90000" bIns="45000"/>
          <a:lstStyle/>
          <a:p>
            <a:r>
              <a:rPr lang="en-GB" sz="1800" b="1" strike="noStrike" spc="-1">
                <a:latin typeface="Arial"/>
              </a:rPr>
              <a:t>(111)</a:t>
            </a:r>
            <a:endParaRPr lang="en-GB" sz="1800" b="0" strike="noStrike" spc="-1">
              <a:latin typeface="Arial"/>
            </a:endParaRPr>
          </a:p>
        </p:txBody>
      </p:sp>
      <p:sp>
        <p:nvSpPr>
          <p:cNvPr id="537" name="TextShape 12"/>
          <p:cNvSpPr txBox="1"/>
          <p:nvPr/>
        </p:nvSpPr>
        <p:spPr>
          <a:xfrm>
            <a:off x="72000" y="3237840"/>
            <a:ext cx="720000" cy="362160"/>
          </a:xfrm>
          <a:prstGeom prst="rect">
            <a:avLst/>
          </a:prstGeom>
          <a:noFill/>
          <a:ln>
            <a:noFill/>
          </a:ln>
        </p:spPr>
        <p:txBody>
          <a:bodyPr lIns="90000" tIns="45000" rIns="90000" bIns="45000"/>
          <a:lstStyle/>
          <a:p>
            <a:r>
              <a:rPr lang="en-GB" sz="1800" b="1" strike="noStrike" spc="-1">
                <a:latin typeface="Arial"/>
              </a:rPr>
              <a:t>(100)</a:t>
            </a:r>
            <a:endParaRPr lang="en-GB" sz="1800" b="0" strike="noStrike" spc="-1">
              <a:latin typeface="Arial"/>
            </a:endParaRPr>
          </a:p>
        </p:txBody>
      </p:sp>
      <p:grpSp>
        <p:nvGrpSpPr>
          <p:cNvPr id="538" name="Group 13"/>
          <p:cNvGrpSpPr/>
          <p:nvPr/>
        </p:nvGrpSpPr>
        <p:grpSpPr>
          <a:xfrm>
            <a:off x="288000" y="6016320"/>
            <a:ext cx="2880000" cy="1471680"/>
            <a:chOff x="288000" y="6016320"/>
            <a:chExt cx="2880000" cy="1471680"/>
          </a:xfrm>
        </p:grpSpPr>
        <p:pic>
          <p:nvPicPr>
            <p:cNvPr id="539" name="Obrázek 538"/>
            <p:cNvPicPr/>
            <p:nvPr/>
          </p:nvPicPr>
          <p:blipFill>
            <a:blip r:embed="rId13"/>
            <a:stretch/>
          </p:blipFill>
          <p:spPr>
            <a:xfrm>
              <a:off x="288000" y="6016320"/>
              <a:ext cx="2880000" cy="1471680"/>
            </a:xfrm>
            <a:prstGeom prst="rect">
              <a:avLst/>
            </a:prstGeom>
            <a:ln>
              <a:noFill/>
            </a:ln>
          </p:spPr>
        </p:pic>
        <p:sp>
          <p:nvSpPr>
            <p:cNvPr id="540" name="TextShape 14"/>
            <p:cNvSpPr txBox="1"/>
            <p:nvPr/>
          </p:nvSpPr>
          <p:spPr>
            <a:xfrm>
              <a:off x="1608480" y="6483960"/>
              <a:ext cx="294120" cy="274680"/>
            </a:xfrm>
            <a:prstGeom prst="rect">
              <a:avLst/>
            </a:prstGeom>
            <a:noFill/>
            <a:ln>
              <a:noFill/>
            </a:ln>
          </p:spPr>
          <p:txBody>
            <a:bodyPr lIns="90000" tIns="45000" rIns="90000" bIns="45000"/>
            <a:lstStyle/>
            <a:p>
              <a:r>
                <a:rPr lang="en-GB" sz="1300" b="1" strike="noStrike" spc="-1">
                  <a:latin typeface="Arial"/>
                </a:rPr>
                <a:t>O</a:t>
              </a:r>
              <a:endParaRPr lang="en-GB" sz="1300" b="0" strike="noStrike" spc="-1">
                <a:latin typeface="Arial"/>
              </a:endParaRPr>
            </a:p>
          </p:txBody>
        </p:sp>
        <p:sp>
          <p:nvSpPr>
            <p:cNvPr id="541" name="TextShape 15"/>
            <p:cNvSpPr txBox="1"/>
            <p:nvPr/>
          </p:nvSpPr>
          <p:spPr>
            <a:xfrm>
              <a:off x="2518200" y="6184080"/>
              <a:ext cx="294120" cy="274680"/>
            </a:xfrm>
            <a:prstGeom prst="rect">
              <a:avLst/>
            </a:prstGeom>
            <a:noFill/>
            <a:ln>
              <a:noFill/>
            </a:ln>
          </p:spPr>
          <p:txBody>
            <a:bodyPr lIns="90000" tIns="45000" rIns="90000" bIns="45000"/>
            <a:lstStyle/>
            <a:p>
              <a:r>
                <a:rPr lang="en-GB" sz="1300" b="1" strike="noStrike" spc="-1">
                  <a:latin typeface="Arial"/>
                </a:rPr>
                <a:t>O</a:t>
              </a:r>
              <a:endParaRPr lang="en-GB" sz="1300" b="0" strike="noStrike" spc="-1">
                <a:latin typeface="Arial"/>
              </a:endParaRPr>
            </a:p>
          </p:txBody>
        </p:sp>
      </p:grpSp>
      <p:pic>
        <p:nvPicPr>
          <p:cNvPr id="542" name="Obrázek 541"/>
          <p:cNvPicPr/>
          <p:nvPr/>
        </p:nvPicPr>
        <p:blipFill>
          <a:blip r:embed="rId14"/>
          <a:stretch/>
        </p:blipFill>
        <p:spPr>
          <a:xfrm>
            <a:off x="7200000" y="5832000"/>
            <a:ext cx="2592000" cy="1195200"/>
          </a:xfrm>
          <a:prstGeom prst="rect">
            <a:avLst/>
          </a:prstGeom>
          <a:ln>
            <a:noFill/>
          </a:ln>
        </p:spPr>
      </p:pic>
      <p:grpSp>
        <p:nvGrpSpPr>
          <p:cNvPr id="543" name="Group 16"/>
          <p:cNvGrpSpPr/>
          <p:nvPr/>
        </p:nvGrpSpPr>
        <p:grpSpPr>
          <a:xfrm>
            <a:off x="7319520" y="5658840"/>
            <a:ext cx="2266560" cy="1738080"/>
            <a:chOff x="7319520" y="5658840"/>
            <a:chExt cx="2266560" cy="1738080"/>
          </a:xfrm>
        </p:grpSpPr>
        <p:pic>
          <p:nvPicPr>
            <p:cNvPr id="544" name="Obrázek 543"/>
            <p:cNvPicPr/>
            <p:nvPr/>
          </p:nvPicPr>
          <p:blipFill>
            <a:blip r:embed="rId15"/>
            <a:stretch/>
          </p:blipFill>
          <p:spPr>
            <a:xfrm>
              <a:off x="7319520" y="5658840"/>
              <a:ext cx="2266560" cy="1738080"/>
            </a:xfrm>
            <a:prstGeom prst="rect">
              <a:avLst/>
            </a:prstGeom>
            <a:ln>
              <a:noFill/>
            </a:ln>
          </p:spPr>
        </p:pic>
        <p:sp>
          <p:nvSpPr>
            <p:cNvPr id="545" name="Ellipse 17"/>
            <p:cNvSpPr/>
            <p:nvPr/>
          </p:nvSpPr>
          <p:spPr>
            <a:xfrm>
              <a:off x="7751520" y="5812920"/>
              <a:ext cx="720000" cy="720000"/>
            </a:xfrm>
            <a:prstGeom prst="ellipse">
              <a:avLst/>
            </a:prstGeom>
            <a:noFill/>
            <a:ln w="36000">
              <a:solidFill>
                <a:srgbClr val="729FCF"/>
              </a:solidFill>
              <a:round/>
            </a:ln>
          </p:spPr>
        </p:sp>
        <p:sp>
          <p:nvSpPr>
            <p:cNvPr id="546" name="Ellipse 18"/>
            <p:cNvSpPr/>
            <p:nvPr/>
          </p:nvSpPr>
          <p:spPr>
            <a:xfrm>
              <a:off x="8291520" y="6532920"/>
              <a:ext cx="720000" cy="720000"/>
            </a:xfrm>
            <a:prstGeom prst="ellipse">
              <a:avLst/>
            </a:prstGeom>
            <a:noFill/>
            <a:ln w="36000">
              <a:solidFill>
                <a:srgbClr val="729FCF"/>
              </a:solidFill>
              <a:round/>
            </a:ln>
          </p:spPr>
        </p:sp>
        <p:sp>
          <p:nvSpPr>
            <p:cNvPr id="547" name="Ellipse 19"/>
            <p:cNvSpPr/>
            <p:nvPr/>
          </p:nvSpPr>
          <p:spPr>
            <a:xfrm>
              <a:off x="8723520" y="6280920"/>
              <a:ext cx="720000" cy="720000"/>
            </a:xfrm>
            <a:prstGeom prst="ellipse">
              <a:avLst/>
            </a:prstGeom>
            <a:noFill/>
            <a:ln w="36000">
              <a:solidFill>
                <a:srgbClr val="729FCF"/>
              </a:solidFill>
              <a:round/>
            </a:ln>
          </p:spPr>
        </p:sp>
      </p:grpSp>
      <p:grpSp>
        <p:nvGrpSpPr>
          <p:cNvPr id="548" name="Group 20"/>
          <p:cNvGrpSpPr/>
          <p:nvPr/>
        </p:nvGrpSpPr>
        <p:grpSpPr>
          <a:xfrm>
            <a:off x="-36000" y="821880"/>
            <a:ext cx="3528000" cy="2433960"/>
            <a:chOff x="-36000" y="821880"/>
            <a:chExt cx="3528000" cy="2433960"/>
          </a:xfrm>
        </p:grpSpPr>
        <p:grpSp>
          <p:nvGrpSpPr>
            <p:cNvPr id="549" name="Group 21"/>
            <p:cNvGrpSpPr/>
            <p:nvPr/>
          </p:nvGrpSpPr>
          <p:grpSpPr>
            <a:xfrm>
              <a:off x="639360" y="821880"/>
              <a:ext cx="2132640" cy="2433960"/>
              <a:chOff x="639360" y="821880"/>
              <a:chExt cx="2132640" cy="2433960"/>
            </a:xfrm>
          </p:grpSpPr>
          <p:pic>
            <p:nvPicPr>
              <p:cNvPr id="550" name="Obrázek 549"/>
              <p:cNvPicPr/>
              <p:nvPr/>
            </p:nvPicPr>
            <p:blipFill>
              <a:blip r:embed="rId16"/>
              <a:stretch/>
            </p:blipFill>
            <p:spPr>
              <a:xfrm>
                <a:off x="666360" y="882720"/>
                <a:ext cx="2077200" cy="2258640"/>
              </a:xfrm>
              <a:prstGeom prst="rect">
                <a:avLst/>
              </a:prstGeom>
              <a:ln>
                <a:noFill/>
              </a:ln>
            </p:spPr>
          </p:pic>
          <p:sp>
            <p:nvSpPr>
              <p:cNvPr id="551" name="Line 22"/>
              <p:cNvSpPr/>
              <p:nvPr/>
            </p:nvSpPr>
            <p:spPr>
              <a:xfrm>
                <a:off x="639360" y="1247760"/>
                <a:ext cx="2132640" cy="0"/>
              </a:xfrm>
              <a:prstGeom prst="line">
                <a:avLst/>
              </a:prstGeom>
              <a:ln w="36000">
                <a:solidFill>
                  <a:srgbClr val="EF413D"/>
                </a:solidFill>
                <a:round/>
              </a:ln>
            </p:spPr>
            <p:style>
              <a:lnRef idx="0">
                <a:scrgbClr r="0" g="0" b="0"/>
              </a:lnRef>
              <a:fillRef idx="0">
                <a:scrgbClr r="0" g="0" b="0"/>
              </a:fillRef>
              <a:effectRef idx="0">
                <a:scrgbClr r="0" g="0" b="0"/>
              </a:effectRef>
              <a:fontRef idx="minor"/>
            </p:style>
          </p:sp>
          <p:sp>
            <p:nvSpPr>
              <p:cNvPr id="552" name="Line 23"/>
              <p:cNvSpPr/>
              <p:nvPr/>
            </p:nvSpPr>
            <p:spPr>
              <a:xfrm flipV="1">
                <a:off x="2377080" y="821880"/>
                <a:ext cx="0" cy="2433960"/>
              </a:xfrm>
              <a:prstGeom prst="line">
                <a:avLst/>
              </a:prstGeom>
              <a:ln w="36000">
                <a:solidFill>
                  <a:srgbClr val="EF413D"/>
                </a:solidFill>
                <a:round/>
              </a:ln>
            </p:spPr>
            <p:style>
              <a:lnRef idx="0">
                <a:scrgbClr r="0" g="0" b="0"/>
              </a:lnRef>
              <a:fillRef idx="0">
                <a:scrgbClr r="0" g="0" b="0"/>
              </a:fillRef>
              <a:effectRef idx="0">
                <a:scrgbClr r="0" g="0" b="0"/>
              </a:effectRef>
              <a:fontRef idx="minor"/>
            </p:style>
          </p:sp>
        </p:grpSp>
        <p:sp>
          <p:nvSpPr>
            <p:cNvPr id="553" name="CustomShape 24"/>
            <p:cNvSpPr/>
            <p:nvPr/>
          </p:nvSpPr>
          <p:spPr>
            <a:xfrm>
              <a:off x="2700000" y="909360"/>
              <a:ext cx="792000" cy="223200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554" name="CustomShape 25"/>
            <p:cNvSpPr/>
            <p:nvPr/>
          </p:nvSpPr>
          <p:spPr>
            <a:xfrm>
              <a:off x="-36000" y="909360"/>
              <a:ext cx="720000" cy="2232000"/>
            </a:xfrm>
            <a:prstGeom prst="rect">
              <a:avLst/>
            </a:prstGeom>
            <a:solidFill>
              <a:srgbClr val="FFFFFF"/>
            </a:solidFill>
            <a:ln>
              <a:noFill/>
            </a:ln>
          </p:spPr>
          <p:style>
            <a:lnRef idx="0">
              <a:scrgbClr r="0" g="0" b="0"/>
            </a:lnRef>
            <a:fillRef idx="0">
              <a:scrgbClr r="0" g="0" b="0"/>
            </a:fillRef>
            <a:effectRef idx="0">
              <a:scrgbClr r="0" g="0" b="0"/>
            </a:effectRef>
            <a:fontRef idx="minor"/>
          </p:style>
        </p:sp>
      </p:grpSp>
      <p:grpSp>
        <p:nvGrpSpPr>
          <p:cNvPr id="555" name="Group 26"/>
          <p:cNvGrpSpPr/>
          <p:nvPr/>
        </p:nvGrpSpPr>
        <p:grpSpPr>
          <a:xfrm>
            <a:off x="3168000" y="873360"/>
            <a:ext cx="3672000" cy="2265480"/>
            <a:chOff x="3168000" y="873360"/>
            <a:chExt cx="3672000" cy="2265480"/>
          </a:xfrm>
        </p:grpSpPr>
        <p:grpSp>
          <p:nvGrpSpPr>
            <p:cNvPr id="556" name="Group 27"/>
            <p:cNvGrpSpPr/>
            <p:nvPr/>
          </p:nvGrpSpPr>
          <p:grpSpPr>
            <a:xfrm>
              <a:off x="3862800" y="873360"/>
              <a:ext cx="2293200" cy="2265480"/>
              <a:chOff x="3862800" y="873360"/>
              <a:chExt cx="2293200" cy="2265480"/>
            </a:xfrm>
          </p:grpSpPr>
          <p:pic>
            <p:nvPicPr>
              <p:cNvPr id="557" name="Obrázek 556"/>
              <p:cNvPicPr/>
              <p:nvPr/>
            </p:nvPicPr>
            <p:blipFill>
              <a:blip r:embed="rId16"/>
              <a:stretch/>
            </p:blipFill>
            <p:spPr>
              <a:xfrm>
                <a:off x="3862800" y="897480"/>
                <a:ext cx="2293200" cy="2241360"/>
              </a:xfrm>
              <a:prstGeom prst="rect">
                <a:avLst/>
              </a:prstGeom>
              <a:ln>
                <a:noFill/>
              </a:ln>
            </p:spPr>
          </p:pic>
          <p:sp>
            <p:nvSpPr>
              <p:cNvPr id="558" name="Line 28"/>
              <p:cNvSpPr/>
              <p:nvPr/>
            </p:nvSpPr>
            <p:spPr>
              <a:xfrm flipH="1" flipV="1">
                <a:off x="4392000" y="873360"/>
                <a:ext cx="1728000" cy="1692000"/>
              </a:xfrm>
              <a:prstGeom prst="line">
                <a:avLst/>
              </a:prstGeom>
              <a:ln w="36000">
                <a:solidFill>
                  <a:srgbClr val="EF413D"/>
                </a:solidFill>
                <a:round/>
              </a:ln>
            </p:spPr>
            <p:style>
              <a:lnRef idx="0">
                <a:scrgbClr r="0" g="0" b="0"/>
              </a:lnRef>
              <a:fillRef idx="0">
                <a:scrgbClr r="0" g="0" b="0"/>
              </a:fillRef>
              <a:effectRef idx="0">
                <a:scrgbClr r="0" g="0" b="0"/>
              </a:effectRef>
              <a:fontRef idx="minor"/>
            </p:style>
          </p:sp>
        </p:grpSp>
        <p:sp>
          <p:nvSpPr>
            <p:cNvPr id="559" name="CustomShape 29"/>
            <p:cNvSpPr/>
            <p:nvPr/>
          </p:nvSpPr>
          <p:spPr>
            <a:xfrm>
              <a:off x="6120000" y="900720"/>
              <a:ext cx="720000" cy="223200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560" name="CustomShape 30"/>
            <p:cNvSpPr/>
            <p:nvPr/>
          </p:nvSpPr>
          <p:spPr>
            <a:xfrm>
              <a:off x="3168000" y="900720"/>
              <a:ext cx="720000" cy="2232000"/>
            </a:xfrm>
            <a:prstGeom prst="rect">
              <a:avLst/>
            </a:prstGeom>
            <a:solidFill>
              <a:srgbClr val="FFFFFF"/>
            </a:solidFill>
            <a:ln>
              <a:noFill/>
            </a:ln>
          </p:spPr>
          <p:style>
            <a:lnRef idx="0">
              <a:scrgbClr r="0" g="0" b="0"/>
            </a:lnRef>
            <a:fillRef idx="0">
              <a:scrgbClr r="0" g="0" b="0"/>
            </a:fillRef>
            <a:effectRef idx="0">
              <a:scrgbClr r="0" g="0" b="0"/>
            </a:effectRef>
            <a:fontRef idx="minor"/>
          </p:style>
        </p:sp>
      </p:grpSp>
      <p:sp>
        <p:nvSpPr>
          <p:cNvPr id="561" name="CustomShape 31"/>
          <p:cNvSpPr/>
          <p:nvPr/>
        </p:nvSpPr>
        <p:spPr>
          <a:xfrm>
            <a:off x="3312000" y="3132000"/>
            <a:ext cx="2880000" cy="32400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562" name="CustomShape 32"/>
          <p:cNvSpPr/>
          <p:nvPr/>
        </p:nvSpPr>
        <p:spPr>
          <a:xfrm>
            <a:off x="3744000" y="828000"/>
            <a:ext cx="2448000" cy="86040"/>
          </a:xfrm>
          <a:prstGeom prst="rect">
            <a:avLst/>
          </a:prstGeom>
          <a:solidFill>
            <a:srgbClr val="FFFFFF"/>
          </a:solidFill>
          <a:ln>
            <a:noFill/>
          </a:ln>
        </p:spPr>
        <p:style>
          <a:lnRef idx="0">
            <a:scrgbClr r="0" g="0" b="0"/>
          </a:lnRef>
          <a:fillRef idx="0">
            <a:scrgbClr r="0" g="0" b="0"/>
          </a:fillRef>
          <a:effectRef idx="0">
            <a:scrgbClr r="0" g="0" b="0"/>
          </a:effectRef>
          <a:fontRef idx="minor"/>
        </p:style>
      </p:sp>
      <p:pic>
        <p:nvPicPr>
          <p:cNvPr id="563" name="Obrázek 562"/>
          <p:cNvPicPr/>
          <p:nvPr/>
        </p:nvPicPr>
        <p:blipFill>
          <a:blip r:embed="rId17"/>
          <a:stretch/>
        </p:blipFill>
        <p:spPr>
          <a:xfrm>
            <a:off x="183600" y="4608000"/>
            <a:ext cx="3024000" cy="1450800"/>
          </a:xfrm>
          <a:prstGeom prst="rect">
            <a:avLst/>
          </a:prstGeom>
          <a:ln>
            <a:noFill/>
          </a:ln>
        </p:spPr>
      </p:pic>
      <p:sp>
        <p:nvSpPr>
          <p:cNvPr id="564" name="TextShape 33"/>
          <p:cNvSpPr txBox="1"/>
          <p:nvPr/>
        </p:nvSpPr>
        <p:spPr>
          <a:xfrm>
            <a:off x="3492000" y="3237840"/>
            <a:ext cx="720000" cy="362160"/>
          </a:xfrm>
          <a:prstGeom prst="rect">
            <a:avLst/>
          </a:prstGeom>
          <a:noFill/>
          <a:ln>
            <a:noFill/>
          </a:ln>
        </p:spPr>
        <p:txBody>
          <a:bodyPr lIns="90000" tIns="45000" rIns="90000" bIns="45000"/>
          <a:lstStyle/>
          <a:p>
            <a:r>
              <a:rPr lang="en-GB" sz="1800" b="1" strike="noStrike" spc="-1">
                <a:latin typeface="Arial"/>
              </a:rPr>
              <a:t>(110)</a:t>
            </a:r>
            <a:endParaRPr lang="en-GB"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9" presetClass="exit" presetSubtype="10" fill="hold" nodeType="clickEffect">
                                  <p:stCondLst>
                                    <p:cond delay="0"/>
                                  </p:stCondLst>
                                  <p:childTnLst>
                                    <p:anim calcmode="lin" valueType="num">
                                      <p:cBhvr additive="repl">
                                        <p:cTn id="6" dur="10000"/>
                                        <p:tgtEl>
                                          <p:spTgt spid="521"/>
                                        </p:tgtEl>
                                        <p:attrNameLst>
                                          <p:attrName>ppt_h</p:attrName>
                                        </p:attrNameLst>
                                      </p:cBhvr>
                                      <p:tavLst>
                                        <p:tav tm="0">
                                          <p:val>
                                            <p:strVal val="#ppt_h"/>
                                          </p:val>
                                        </p:tav>
                                        <p:tav tm="100000">
                                          <p:val>
                                            <p:strVal val="#ppt_h"/>
                                          </p:val>
                                        </p:tav>
                                      </p:tavLst>
                                    </p:anim>
                                    <p:anim calcmode="lin" valueType="num">
                                      <p:cBhvr additive="repl">
                                        <p:cTn id="7" dur="10000"/>
                                        <p:tgtEl>
                                          <p:spTgt spid="521"/>
                                        </p:tgtEl>
                                        <p:attrNameLst>
                                          <p:attrName>ppt_w</p:attrName>
                                        </p:attrNameLst>
                                      </p:cBhvr>
                                      <p:tavLst>
                                        <p:tav tm="0">
                                          <p:val>
                                            <p:strVal val="#ppt_w"/>
                                          </p:val>
                                        </p:tav>
                                        <p:tav tm="5000">
                                          <p:val>
                                            <p:strVal val="0.92*#ppt_w"/>
                                          </p:val>
                                        </p:tav>
                                        <p:tav tm="10000">
                                          <p:val>
                                            <p:strVal val="0.71*#ppt_w"/>
                                          </p:val>
                                        </p:tav>
                                        <p:tav tm="15000">
                                          <p:val>
                                            <p:strVal val="0.38*#ppt_w"/>
                                          </p:val>
                                        </p:tav>
                                        <p:tav tm="20000">
                                          <p:val>
                                            <p:str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str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strVal val="0"/>
                                          </p:val>
                                        </p:tav>
                                      </p:tavLst>
                                    </p:anim>
                                    <p:set>
                                      <p:cBhvr>
                                        <p:cTn id="8" dur="2" fill="hold">
                                          <p:stCondLst>
                                            <p:cond delay="9998"/>
                                          </p:stCondLst>
                                        </p:cTn>
                                        <p:tgtEl>
                                          <p:spTgt spid="521"/>
                                        </p:tgtEl>
                                        <p:attrNameLst>
                                          <p:attrName>style.visibility</p:attrName>
                                        </p:attrNameLst>
                                      </p:cBhvr>
                                      <p:to>
                                        <p:strVal val="hidden"/>
                                      </p:to>
                                    </p:set>
                                  </p:childTnLst>
                                </p:cTn>
                              </p:par>
                              <p:par>
                                <p:cTn id="9" presetID="19" presetClass="exit" presetSubtype="10" fill="hold" nodeType="withEffect">
                                  <p:stCondLst>
                                    <p:cond delay="0"/>
                                  </p:stCondLst>
                                  <p:childTnLst>
                                    <p:anim calcmode="lin" valueType="num">
                                      <p:cBhvr additive="repl">
                                        <p:cTn id="10" dur="10000"/>
                                        <p:tgtEl>
                                          <p:spTgt spid="526"/>
                                        </p:tgtEl>
                                        <p:attrNameLst>
                                          <p:attrName>ppt_h</p:attrName>
                                        </p:attrNameLst>
                                      </p:cBhvr>
                                      <p:tavLst>
                                        <p:tav tm="0">
                                          <p:val>
                                            <p:strVal val="#ppt_h"/>
                                          </p:val>
                                        </p:tav>
                                        <p:tav tm="100000">
                                          <p:val>
                                            <p:strVal val="#ppt_h"/>
                                          </p:val>
                                        </p:tav>
                                      </p:tavLst>
                                    </p:anim>
                                    <p:anim calcmode="lin" valueType="num">
                                      <p:cBhvr additive="repl">
                                        <p:cTn id="11" dur="10000"/>
                                        <p:tgtEl>
                                          <p:spTgt spid="526"/>
                                        </p:tgtEl>
                                        <p:attrNameLst>
                                          <p:attrName>ppt_w</p:attrName>
                                        </p:attrNameLst>
                                      </p:cBhvr>
                                      <p:tavLst>
                                        <p:tav tm="0">
                                          <p:val>
                                            <p:strVal val="#ppt_w"/>
                                          </p:val>
                                        </p:tav>
                                        <p:tav tm="5000">
                                          <p:val>
                                            <p:strVal val="0.92*#ppt_w"/>
                                          </p:val>
                                        </p:tav>
                                        <p:tav tm="10000">
                                          <p:val>
                                            <p:strVal val="0.71*#ppt_w"/>
                                          </p:val>
                                        </p:tav>
                                        <p:tav tm="15000">
                                          <p:val>
                                            <p:strVal val="0.38*#ppt_w"/>
                                          </p:val>
                                        </p:tav>
                                        <p:tav tm="20000">
                                          <p:val>
                                            <p:str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str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strVal val="0"/>
                                          </p:val>
                                        </p:tav>
                                      </p:tavLst>
                                    </p:anim>
                                    <p:set>
                                      <p:cBhvr>
                                        <p:cTn id="12" dur="2" fill="hold">
                                          <p:stCondLst>
                                            <p:cond delay="9998"/>
                                          </p:stCondLst>
                                        </p:cTn>
                                        <p:tgtEl>
                                          <p:spTgt spid="526"/>
                                        </p:tgtEl>
                                        <p:attrNameLst>
                                          <p:attrName>style.visibility</p:attrName>
                                        </p:attrNameLst>
                                      </p:cBhvr>
                                      <p:to>
                                        <p:strVal val="hidden"/>
                                      </p:to>
                                    </p:set>
                                  </p:childTnLst>
                                </p:cTn>
                              </p:par>
                              <p:par>
                                <p:cTn id="13" presetID="1" presetClass="entr" fill="hold" nodeType="withEffect">
                                  <p:stCondLst>
                                    <p:cond delay="2000"/>
                                  </p:stCondLst>
                                  <p:childTnLst>
                                    <p:set>
                                      <p:cBhvr>
                                        <p:cTn id="14" dur="1" fill="hold">
                                          <p:stCondLst>
                                            <p:cond delay="0"/>
                                          </p:stCondLst>
                                        </p:cTn>
                                        <p:tgtEl>
                                          <p:spTgt spid="548"/>
                                        </p:tgtEl>
                                        <p:attrNameLst>
                                          <p:attrName>style.visibility</p:attrName>
                                        </p:attrNameLst>
                                      </p:cBhvr>
                                      <p:to>
                                        <p:strVal val="visible"/>
                                      </p:to>
                                    </p:set>
                                  </p:childTnLst>
                                </p:cTn>
                              </p:par>
                              <p:par>
                                <p:cTn id="15" presetID="1" presetClass="entr" fill="hold" nodeType="withEffect">
                                  <p:stCondLst>
                                    <p:cond delay="2000"/>
                                  </p:stCondLst>
                                  <p:childTnLst>
                                    <p:set>
                                      <p:cBhvr>
                                        <p:cTn id="16" dur="1" fill="hold">
                                          <p:stCondLst>
                                            <p:cond delay="0"/>
                                          </p:stCondLst>
                                        </p:cTn>
                                        <p:tgtEl>
                                          <p:spTgt spid="5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0" fill="hold">
                                          <p:stCondLst>
                                            <p:cond delay="0"/>
                                          </p:stCondLst>
                                        </p:cTn>
                                        <p:tgtEl>
                                          <p:spTgt spid="5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fill="hold" nodeType="clickEffect">
                                  <p:stCondLst>
                                    <p:cond delay="0"/>
                                  </p:stCondLst>
                                  <p:childTnLst>
                                    <p:set>
                                      <p:cBhvr>
                                        <p:cTn id="28" dur="0" fill="hold">
                                          <p:stCondLst>
                                            <p:cond delay="0"/>
                                          </p:stCondLst>
                                        </p:cTn>
                                        <p:tgtEl>
                                          <p:spTgt spid="563"/>
                                        </p:tgtEl>
                                        <p:attrNameLst>
                                          <p:attrName>style.visibility</p:attrName>
                                        </p:attrNameLst>
                                      </p:cBhvr>
                                      <p:to>
                                        <p:strVal val="hidden"/>
                                      </p:to>
                                    </p:set>
                                  </p:childTnLst>
                                </p:cTn>
                              </p:par>
                              <p:par>
                                <p:cTn id="29" presetID="1" presetClass="entr" fill="hold" nodeType="withEffect">
                                  <p:stCondLst>
                                    <p:cond delay="0"/>
                                  </p:stCondLst>
                                  <p:childTnLst>
                                    <p:set>
                                      <p:cBhvr>
                                        <p:cTn id="30" dur="1" fill="hold">
                                          <p:stCondLst>
                                            <p:cond delay="0"/>
                                          </p:stCondLst>
                                        </p:cTn>
                                        <p:tgtEl>
                                          <p:spTgt spid="5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fill="hold" nodeType="clickEffect">
                                  <p:stCondLst>
                                    <p:cond delay="0"/>
                                  </p:stCondLst>
                                  <p:childTnLst>
                                    <p:set>
                                      <p:cBhvr>
                                        <p:cTn id="34" dur="1" fill="hold">
                                          <p:stCondLst>
                                            <p:cond delay="0"/>
                                          </p:stCondLst>
                                        </p:cTn>
                                        <p:tgtEl>
                                          <p:spTgt spid="532"/>
                                        </p:tgtEl>
                                        <p:attrNameLst>
                                          <p:attrName>style.visibility</p:attrName>
                                        </p:attrNameLst>
                                      </p:cBhvr>
                                      <p:to>
                                        <p:strVal val="hidden"/>
                                      </p:to>
                                    </p:set>
                                  </p:childTnLst>
                                </p:cTn>
                              </p:par>
                              <p:par>
                                <p:cTn id="35" presetID="1" presetClass="entr" fill="hold" nodeType="withEffect">
                                  <p:stCondLst>
                                    <p:cond delay="0"/>
                                  </p:stCondLst>
                                  <p:childTnLst>
                                    <p:set>
                                      <p:cBhvr>
                                        <p:cTn id="36" dur="1" fill="hold">
                                          <p:stCondLst>
                                            <p:cond delay="0"/>
                                          </p:stCondLst>
                                        </p:cTn>
                                        <p:tgtEl>
                                          <p:spTgt spid="5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5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5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fill="hold" nodeType="clickEffect">
                                  <p:stCondLst>
                                    <p:cond delay="0"/>
                                  </p:stCondLst>
                                  <p:childTnLst>
                                    <p:set>
                                      <p:cBhvr>
                                        <p:cTn id="48" dur="1" fill="hold">
                                          <p:stCondLst>
                                            <p:cond delay="0"/>
                                          </p:stCondLst>
                                        </p:cTn>
                                        <p:tgtEl>
                                          <p:spTgt spid="534"/>
                                        </p:tgtEl>
                                        <p:attrNameLst>
                                          <p:attrName>style.visibility</p:attrName>
                                        </p:attrNameLst>
                                      </p:cBhvr>
                                      <p:to>
                                        <p:strVal val="hidden"/>
                                      </p:to>
                                    </p:set>
                                  </p:childTnLst>
                                </p:cTn>
                              </p:par>
                              <p:par>
                                <p:cTn id="49" presetID="1" presetClass="entr" fill="hold" nodeType="withEffect">
                                  <p:stCondLst>
                                    <p:cond delay="0"/>
                                  </p:stCondLst>
                                  <p:childTnLst>
                                    <p:set>
                                      <p:cBhvr>
                                        <p:cTn id="50" dur="1" fill="hold">
                                          <p:stCondLst>
                                            <p:cond delay="0"/>
                                          </p:stCondLst>
                                        </p:cTn>
                                        <p:tgtEl>
                                          <p:spTgt spid="5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fill="hold" nodeType="clickEffect">
                                  <p:stCondLst>
                                    <p:cond delay="0"/>
                                  </p:stCondLst>
                                  <p:childTnLst>
                                    <p:set>
                                      <p:cBhvr>
                                        <p:cTn id="54" dur="1" fill="hold">
                                          <p:stCondLst>
                                            <p:cond delay="0"/>
                                          </p:stCondLst>
                                        </p:cTn>
                                        <p:tgtEl>
                                          <p:spTgt spid="535"/>
                                        </p:tgtEl>
                                        <p:attrNameLst>
                                          <p:attrName>style.visibility</p:attrName>
                                        </p:attrNameLst>
                                      </p:cBhvr>
                                      <p:to>
                                        <p:strVal val="hidden"/>
                                      </p:to>
                                    </p:set>
                                  </p:childTnLst>
                                </p:cTn>
                              </p:par>
                              <p:par>
                                <p:cTn id="55" presetID="1" presetClass="entr" fill="hold" nodeType="withEffect">
                                  <p:stCondLst>
                                    <p:cond delay="0"/>
                                  </p:stCondLst>
                                  <p:childTnLst>
                                    <p:set>
                                      <p:cBhvr>
                                        <p:cTn id="56" dur="1" fill="hold">
                                          <p:stCondLst>
                                            <p:cond delay="0"/>
                                          </p:stCondLst>
                                        </p:cTn>
                                        <p:tgtEl>
                                          <p:spTgt spid="534"/>
                                        </p:tgtEl>
                                        <p:attrNameLst>
                                          <p:attrName>style.visibility</p:attrName>
                                        </p:attrNameLst>
                                      </p:cBhvr>
                                      <p:to>
                                        <p:strVal val="visible"/>
                                      </p:to>
                                    </p:set>
                                  </p:childTnLst>
                                </p:cTn>
                              </p:par>
                              <p:par>
                                <p:cTn id="57" presetID="1" presetClass="entr" fill="hold" nodeType="withEffect">
                                  <p:stCondLst>
                                    <p:cond delay="0"/>
                                  </p:stCondLst>
                                  <p:childTnLst>
                                    <p:set>
                                      <p:cBhvr>
                                        <p:cTn id="58" dur="1" fill="hold">
                                          <p:stCondLst>
                                            <p:cond delay="0"/>
                                          </p:stCondLst>
                                        </p:cTn>
                                        <p:tgtEl>
                                          <p:spTgt spid="5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fill="hold" nodeType="clickEffect">
                                  <p:stCondLst>
                                    <p:cond delay="0"/>
                                  </p:stCondLst>
                                  <p:childTnLst>
                                    <p:set>
                                      <p:cBhvr>
                                        <p:cTn id="62" dur="1" fill="hold">
                                          <p:stCondLst>
                                            <p:cond delay="0"/>
                                          </p:stCondLst>
                                        </p:cTn>
                                        <p:tgtEl>
                                          <p:spTgt spid="519"/>
                                        </p:tgtEl>
                                        <p:attrNameLst>
                                          <p:attrName>style.visibility</p:attrName>
                                        </p:attrNameLst>
                                      </p:cBhvr>
                                      <p:to>
                                        <p:strVal val="hidden"/>
                                      </p:to>
                                    </p:set>
                                  </p:childTnLst>
                                </p:cTn>
                              </p:par>
                              <p:par>
                                <p:cTn id="63" presetID="1" presetClass="entr" fill="hold" nodeType="withEffect">
                                  <p:stCondLst>
                                    <p:cond delay="0"/>
                                  </p:stCondLst>
                                  <p:childTnLst>
                                    <p:set>
                                      <p:cBhvr>
                                        <p:cTn id="64" dur="1" fill="hold">
                                          <p:stCondLst>
                                            <p:cond delay="0"/>
                                          </p:stCondLst>
                                        </p:cTn>
                                        <p:tgtEl>
                                          <p:spTgt spid="5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fill="hold" nodeType="clickEffect">
                                  <p:stCondLst>
                                    <p:cond delay="0"/>
                                  </p:stCondLst>
                                  <p:childTnLst>
                                    <p:set>
                                      <p:cBhvr>
                                        <p:cTn id="68" dur="1" fill="hold">
                                          <p:stCondLst>
                                            <p:cond delay="0"/>
                                          </p:stCondLst>
                                        </p:cTn>
                                        <p:tgtEl>
                                          <p:spTgt spid="5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fill="hold" nodeType="clickEffect">
                                  <p:stCondLst>
                                    <p:cond delay="0"/>
                                  </p:stCondLst>
                                  <p:childTnLst>
                                    <p:set>
                                      <p:cBhvr>
                                        <p:cTn id="72" dur="1" fill="hold">
                                          <p:stCondLst>
                                            <p:cond delay="0"/>
                                          </p:stCondLst>
                                        </p:cTn>
                                        <p:tgtEl>
                                          <p:spTgt spid="54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fill="hold" nodeType="clickEffect">
                                  <p:stCondLst>
                                    <p:cond delay="0"/>
                                  </p:stCondLst>
                                  <p:childTnLst>
                                    <p:set>
                                      <p:cBhvr>
                                        <p:cTn id="76" dur="1" fill="hold">
                                          <p:stCondLst>
                                            <p:cond delay="0"/>
                                          </p:stCondLst>
                                        </p:cTn>
                                        <p:tgtEl>
                                          <p:spTgt spid="542"/>
                                        </p:tgtEl>
                                        <p:attrNameLst>
                                          <p:attrName>style.visibility</p:attrName>
                                        </p:attrNameLst>
                                      </p:cBhvr>
                                      <p:to>
                                        <p:strVal val="hidden"/>
                                      </p:to>
                                    </p:set>
                                  </p:childTnLst>
                                </p:cTn>
                              </p:par>
                              <p:par>
                                <p:cTn id="77" presetID="1" presetClass="entr" fill="hold" nodeType="withEffect">
                                  <p:stCondLst>
                                    <p:cond delay="0"/>
                                  </p:stCondLst>
                                  <p:childTnLst>
                                    <p:set>
                                      <p:cBhvr>
                                        <p:cTn id="78" dur="1" fill="hold">
                                          <p:stCondLst>
                                            <p:cond delay="0"/>
                                          </p:stCondLst>
                                        </p:cTn>
                                        <p:tgtEl>
                                          <p:spTgt spid="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7075</TotalTime>
  <Words>6054</Words>
  <Application>Microsoft Office PowerPoint</Application>
  <PresentationFormat>Vlastní</PresentationFormat>
  <Paragraphs>416</Paragraphs>
  <Slides>20</Slides>
  <Notes>20</Notes>
  <HiddenSlides>0</HiddenSlides>
  <MMClips>0</MMClips>
  <ScaleCrop>false</ScaleCrop>
  <HeadingPairs>
    <vt:vector size="6" baseType="variant">
      <vt:variant>
        <vt:lpstr>Použitá písma</vt:lpstr>
      </vt:variant>
      <vt:variant>
        <vt:i4>10</vt:i4>
      </vt:variant>
      <vt:variant>
        <vt:lpstr>Motiv</vt:lpstr>
      </vt:variant>
      <vt:variant>
        <vt:i4>2</vt:i4>
      </vt:variant>
      <vt:variant>
        <vt:lpstr>Nadpisy snímků</vt:lpstr>
      </vt:variant>
      <vt:variant>
        <vt:i4>20</vt:i4>
      </vt:variant>
    </vt:vector>
  </HeadingPairs>
  <TitlesOfParts>
    <vt:vector size="32" baseType="lpstr">
      <vt:lpstr>Arial</vt:lpstr>
      <vt:lpstr>DejaVu Sans</vt:lpstr>
      <vt:lpstr>Droid Sans</vt:lpstr>
      <vt:lpstr>Lato Medium</vt:lpstr>
      <vt:lpstr>Noto Sans CJK SC Regular</vt:lpstr>
      <vt:lpstr>SimSun;宋体</vt:lpstr>
      <vt:lpstr>Symbol</vt:lpstr>
      <vt:lpstr>Times New Roman</vt:lpstr>
      <vt:lpstr>Ubuntu</vt:lpstr>
      <vt:lpstr>Wingdings</vt:lpstr>
      <vt:lpstr>Office Theme</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subject/>
  <dc:creator>Jan Obdrzalek</dc:creator>
  <dc:description/>
  <cp:lastModifiedBy>Jan Obdrzalek</cp:lastModifiedBy>
  <cp:revision>289</cp:revision>
  <cp:lastPrinted>2018-05-04T09:28:12Z</cp:lastPrinted>
  <dcterms:created xsi:type="dcterms:W3CDTF">2018-03-19T08:47:14Z</dcterms:created>
  <dcterms:modified xsi:type="dcterms:W3CDTF">2018-05-07T14:36:18Z</dcterms:modified>
  <dc:language>en-GB</dc:language>
</cp:coreProperties>
</file>