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5"/>
  </p:handoutMasterIdLst>
  <p:sldIdLst>
    <p:sldId id="277" r:id="rId2"/>
    <p:sldId id="278" r:id="rId3"/>
    <p:sldId id="279" r:id="rId4"/>
    <p:sldId id="256" r:id="rId5"/>
    <p:sldId id="257" r:id="rId6"/>
    <p:sldId id="263" r:id="rId7"/>
    <p:sldId id="265" r:id="rId8"/>
    <p:sldId id="262" r:id="rId9"/>
    <p:sldId id="264" r:id="rId10"/>
    <p:sldId id="258" r:id="rId11"/>
    <p:sldId id="266" r:id="rId12"/>
    <p:sldId id="267" r:id="rId13"/>
    <p:sldId id="268" r:id="rId14"/>
    <p:sldId id="259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61" r:id="rId24"/>
  </p:sldIdLst>
  <p:sldSz cx="9144000" cy="6858000" type="screen4x3"/>
  <p:notesSz cx="9926638" cy="6797675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Střední styl 1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96" y="15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4302125" cy="339725"/>
          </a:xfrm>
          <a:prstGeom prst="rect">
            <a:avLst/>
          </a:prstGeom>
        </p:spPr>
        <p:txBody>
          <a:bodyPr vert="horz" lIns="91419" tIns="45710" rIns="91419" bIns="4571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927" y="2"/>
            <a:ext cx="4302125" cy="339725"/>
          </a:xfrm>
          <a:prstGeom prst="rect">
            <a:avLst/>
          </a:prstGeom>
        </p:spPr>
        <p:txBody>
          <a:bodyPr vert="horz" lIns="91419" tIns="45710" rIns="91419" bIns="45710" rtlCol="0"/>
          <a:lstStyle>
            <a:lvl1pPr algn="r">
              <a:defRPr sz="1200"/>
            </a:lvl1pPr>
          </a:lstStyle>
          <a:p>
            <a:pPr>
              <a:defRPr/>
            </a:pPr>
            <a:fld id="{14B89C2C-B5DC-4E64-99AE-354F3182C631}" type="datetimeFigureOut">
              <a:rPr lang="cs-CZ"/>
              <a:pPr>
                <a:defRPr/>
              </a:pPr>
              <a:t>02.10.2022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6457952"/>
            <a:ext cx="4302125" cy="339725"/>
          </a:xfrm>
          <a:prstGeom prst="rect">
            <a:avLst/>
          </a:prstGeom>
        </p:spPr>
        <p:txBody>
          <a:bodyPr vert="horz" lIns="91419" tIns="45710" rIns="91419" bIns="4571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927" y="6457952"/>
            <a:ext cx="4302125" cy="339725"/>
          </a:xfrm>
          <a:prstGeom prst="rect">
            <a:avLst/>
          </a:prstGeom>
        </p:spPr>
        <p:txBody>
          <a:bodyPr vert="horz" lIns="91419" tIns="45710" rIns="91419" bIns="45710" rtlCol="0" anchor="b"/>
          <a:lstStyle>
            <a:lvl1pPr algn="r">
              <a:defRPr sz="1200"/>
            </a:lvl1pPr>
          </a:lstStyle>
          <a:p>
            <a:pPr>
              <a:defRPr/>
            </a:pPr>
            <a:fld id="{2776DBD4-8E94-431B-9F85-57C7A8A098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845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5" name="Obdélník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6" name="Obdélník 21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7" name="Obdélník 23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římá spojovací čára 2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Elipsa 28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29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5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F4B3B-D796-455E-9B57-A04B579F020B}" type="datetimeFigureOut">
              <a:rPr lang="cs-CZ"/>
              <a:pPr>
                <a:defRPr/>
              </a:pPr>
              <a:t>02.10.2022</a:t>
            </a:fld>
            <a:endParaRPr lang="cs-CZ"/>
          </a:p>
        </p:txBody>
      </p:sp>
      <p:sp>
        <p:nvSpPr>
          <p:cNvPr id="16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7BE32A-9B65-4079-B05E-8809E0518B5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738249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AC460-0DA0-4678-AC05-F4768881FA01}" type="datetimeFigureOut">
              <a:rPr lang="cs-CZ"/>
              <a:pPr>
                <a:defRPr/>
              </a:pPr>
              <a:t>02.10.2022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D7ECA-75E9-442C-A863-ABBBF6B6F21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899251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5" name="Obdélník 20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6" name="Obdélník 21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7" name="Obdélník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Přímá spojovací čára 27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Elipsa 28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Elipsa 29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číslo snímku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8E568-5BA0-4C8D-B701-58B9F92BAB5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4" name="Zástupný symbol pro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4E623-FD15-4AB0-AFD4-B529CF6208BD}" type="datetimeFigureOut">
              <a:rPr lang="cs-CZ"/>
              <a:pPr>
                <a:defRPr/>
              </a:pPr>
              <a:t>02.10.2022</a:t>
            </a:fld>
            <a:endParaRPr lang="cs-CZ"/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741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5A053-3B87-4383-8EFC-5D2354473BDE}" type="datetimeFigureOut">
              <a:rPr lang="cs-CZ"/>
              <a:pPr>
                <a:defRPr/>
              </a:pPr>
              <a:t>02.10.2022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92240-F65D-4164-94DD-F3C2609D5FE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972595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5" name="Obdélník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6" name="Obdélník 21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7" name="Obdélník 23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8" name="Obdélník 24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9" name="Obdélník 25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Přímá spojovací čára 29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Elipsa 30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31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" name="Zástupný symbol pro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E033E-E7C0-4922-81F4-849934B13C87}" type="datetimeFigureOut">
              <a:rPr lang="cs-CZ"/>
              <a:pPr>
                <a:defRPr/>
              </a:pPr>
              <a:t>02.10.2022</a:t>
            </a:fld>
            <a:endParaRPr lang="cs-CZ"/>
          </a:p>
        </p:txBody>
      </p:sp>
      <p:sp>
        <p:nvSpPr>
          <p:cNvPr id="1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241CEA-E8F5-40DD-9ADD-5E473DCF226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638704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19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BE1E2-02FE-4C9C-A0A8-015E3C0CC20F}" type="datetimeFigureOut">
              <a:rPr lang="cs-CZ"/>
              <a:pPr>
                <a:defRPr/>
              </a:pPr>
              <a:t>02.10.2022</a:t>
            </a:fld>
            <a:endParaRPr lang="cs-CZ"/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EFB54-07CA-49EA-BC16-874438E3AB3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03626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1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" name="Obdélník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9" name="Obdélník 2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10" name="Obdélník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11" name="Obdélník 24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Přímá spojovací čára 28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Elipsa 30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Elipsa 31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8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33D2D-0714-4062-9195-78E98C4430B9}" type="datetimeFigureOut">
              <a:rPr lang="cs-CZ"/>
              <a:pPr>
                <a:defRPr/>
              </a:pPr>
              <a:t>02.10.2022</a:t>
            </a:fld>
            <a:endParaRPr lang="cs-CZ"/>
          </a:p>
        </p:txBody>
      </p:sp>
      <p:sp>
        <p:nvSpPr>
          <p:cNvPr id="19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1F4D4-12B9-440F-815F-447BD76E82C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419400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D395F-1F86-4260-84F0-5790AD90162C}" type="datetimeFigureOut">
              <a:rPr lang="cs-CZ"/>
              <a:pPr>
                <a:defRPr/>
              </a:pPr>
              <a:t>02.10.2022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A90647-35DD-4431-8E93-F38A20A7C1F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00985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3" name="Obdélník 20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4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5" name="Obdélník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5F33F-1991-48E9-94E6-1C619BFBCBBD}" type="datetimeFigureOut">
              <a:rPr lang="cs-CZ"/>
              <a:pPr>
                <a:defRPr/>
              </a:pPr>
              <a:t>02.10.2022</a:t>
            </a:fld>
            <a:endParaRPr lang="cs-CZ"/>
          </a:p>
        </p:txBody>
      </p:sp>
      <p:sp>
        <p:nvSpPr>
          <p:cNvPr id="9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84628DF-4817-4F34-B7D2-001556D484C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75735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7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8" name="Obdélník 23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9" name="Obdélník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Přímá spojovací čára 28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Elipsa 2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30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9935BB-5969-4A33-A260-3C1B045377D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7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02D31-238D-48E1-B68C-1070705AC01B}" type="datetimeFigureOut">
              <a:rPr lang="cs-CZ"/>
              <a:pPr>
                <a:defRPr/>
              </a:pPr>
              <a:t>02.10.2022</a:t>
            </a:fld>
            <a:endParaRPr lang="cs-CZ"/>
          </a:p>
        </p:txBody>
      </p:sp>
      <p:sp>
        <p:nvSpPr>
          <p:cNvPr id="18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49337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19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7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8" name="Obdélník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9" name="Obdélník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Elipsa 2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30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FA8E2-2C3E-4194-AFD5-C317B1A56E7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7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AC30E-ACE0-45BA-9654-B2DE86D05C2A}" type="datetimeFigureOut">
              <a:rPr lang="cs-CZ"/>
              <a:pPr>
                <a:defRPr/>
              </a:pPr>
              <a:t>02.10.2022</a:t>
            </a:fld>
            <a:endParaRPr lang="cs-CZ"/>
          </a:p>
        </p:txBody>
      </p:sp>
      <p:sp>
        <p:nvSpPr>
          <p:cNvPr id="18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1624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1027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102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102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mtClean="0">
              <a:latin typeface="Georgia" pitchFamily="18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DFE8D06E-4DAB-4EC9-8C9B-92C30EEFAF89}" type="datetimeFigureOut">
              <a:rPr lang="cs-CZ"/>
              <a:pPr>
                <a:defRPr/>
              </a:pPr>
              <a:t>02.10.2022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600">
                <a:solidFill>
                  <a:srgbClr val="7B9899"/>
                </a:solidFill>
                <a:latin typeface="Georgia" panose="02040502050405020303" pitchFamily="18" charset="0"/>
              </a:defRPr>
            </a:lvl1pPr>
          </a:lstStyle>
          <a:p>
            <a:pPr>
              <a:defRPr/>
            </a:pPr>
            <a:fld id="{532C557F-DAE4-4C72-BEF5-AEC1B0619BF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038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  <a:endParaRPr lang="en-US" altLang="cs-CZ" smtClean="0"/>
          </a:p>
        </p:txBody>
      </p:sp>
      <p:sp>
        <p:nvSpPr>
          <p:cNvPr id="1039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anose="05020102010507070707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anose="05000000000000000000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eseneulohy.cz/cs/fyzika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hyperlink" Target="http://fyzweb.cuni.cz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842963"/>
          </a:xfrm>
        </p:spPr>
        <p:txBody>
          <a:bodyPr/>
          <a:lstStyle/>
          <a:p>
            <a:pPr eaLnBrk="1" hangingPunct="1"/>
            <a:r>
              <a:rPr lang="cs-CZ" altLang="cs-CZ" dirty="0" smtClean="0">
                <a:solidFill>
                  <a:srgbClr val="7B9899"/>
                </a:solidFill>
              </a:rPr>
              <a:t>2022 </a:t>
            </a:r>
            <a:r>
              <a:rPr lang="cs-CZ" altLang="cs-CZ" dirty="0" smtClean="0">
                <a:solidFill>
                  <a:srgbClr val="7B9899"/>
                </a:solidFill>
              </a:rPr>
              <a:t>– U3V - Fyzika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85750" y="1802493"/>
            <a:ext cx="8504238" cy="4797425"/>
          </a:xfrm>
        </p:spPr>
        <p:txBody>
          <a:bodyPr/>
          <a:lstStyle/>
          <a:p>
            <a:pPr marL="274638" lvl="1" indent="0" eaLnBrk="1" hangingPunct="1">
              <a:buFont typeface="Wingdings" panose="05000000000000000000" pitchFamily="2" charset="2"/>
              <a:buNone/>
              <a:defRPr/>
            </a:pPr>
            <a:r>
              <a:rPr lang="cs-CZ" sz="32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Personálie:</a:t>
            </a:r>
          </a:p>
          <a:p>
            <a:pPr marL="274638" lvl="1" indent="0" eaLnBrk="1" hangingPunct="1">
              <a:buFont typeface="Wingdings" panose="05000000000000000000" pitchFamily="2" charset="2"/>
              <a:buNone/>
              <a:defRPr/>
            </a:pPr>
            <a:r>
              <a:rPr lang="cs-CZ" sz="2800" dirty="0" smtClean="0">
                <a:solidFill>
                  <a:schemeClr val="tx1"/>
                </a:solidFill>
              </a:rPr>
              <a:t>Doc. RNDr. </a:t>
            </a:r>
            <a:r>
              <a:rPr lang="cs-CZ" sz="2800" dirty="0" smtClean="0">
                <a:solidFill>
                  <a:srgbClr val="FF0000"/>
                </a:solidFill>
              </a:rPr>
              <a:t>Jan Obdržálek</a:t>
            </a:r>
            <a:r>
              <a:rPr lang="cs-CZ" sz="2800" dirty="0" smtClean="0">
                <a:solidFill>
                  <a:schemeClr val="tx1"/>
                </a:solidFill>
              </a:rPr>
              <a:t>, CSc.</a:t>
            </a:r>
            <a:endParaRPr lang="cs-CZ" sz="2800" baseline="30000" dirty="0" smtClean="0">
              <a:solidFill>
                <a:schemeClr val="tx1"/>
              </a:solidFill>
            </a:endParaRPr>
          </a:p>
          <a:p>
            <a:pPr marL="274638" lvl="1" indent="0" eaLnBrk="1" hangingPunct="1">
              <a:buFont typeface="Wingdings" panose="05000000000000000000" pitchFamily="2" charset="2"/>
              <a:buNone/>
              <a:defRPr/>
            </a:pPr>
            <a:r>
              <a:rPr lang="cs-CZ" sz="2800" dirty="0" smtClean="0">
                <a:solidFill>
                  <a:schemeClr val="tx1"/>
                </a:solidFill>
              </a:rPr>
              <a:t>Ústav teoretické fyziky – ÚTF MFF UK (v </a:t>
            </a:r>
            <a:r>
              <a:rPr lang="cs-CZ" sz="2800" dirty="0" err="1" smtClean="0">
                <a:solidFill>
                  <a:schemeClr val="tx1"/>
                </a:solidFill>
              </a:rPr>
              <a:t>důch</a:t>
            </a:r>
            <a:r>
              <a:rPr lang="cs-CZ" sz="2800" dirty="0" smtClean="0">
                <a:solidFill>
                  <a:schemeClr val="tx1"/>
                </a:solidFill>
              </a:rPr>
              <a:t>.)</a:t>
            </a:r>
          </a:p>
          <a:p>
            <a:pPr marL="274638" lvl="1" indent="0" eaLnBrk="1" hangingPunct="1">
              <a:buNone/>
              <a:defRPr/>
            </a:pPr>
            <a:r>
              <a:rPr lang="fr-FR" sz="2800" dirty="0">
                <a:solidFill>
                  <a:schemeClr val="tx1"/>
                </a:solidFill>
              </a:rPr>
              <a:t>Email: 	</a:t>
            </a:r>
            <a:r>
              <a:rPr lang="fr-FR" sz="2800" b="1" dirty="0">
                <a:solidFill>
                  <a:srgbClr val="FF0000"/>
                </a:solidFill>
              </a:rPr>
              <a:t>u3V.fyzika@gmail.com</a:t>
            </a:r>
          </a:p>
          <a:p>
            <a:pPr marL="274638" lvl="1" indent="0" eaLnBrk="1" hangingPunct="1">
              <a:buNone/>
              <a:defRPr/>
            </a:pPr>
            <a:r>
              <a:rPr lang="fr-FR" sz="2800" dirty="0">
                <a:solidFill>
                  <a:schemeClr val="tx1"/>
                </a:solidFill>
              </a:rPr>
              <a:t>Web:	</a:t>
            </a:r>
            <a:r>
              <a:rPr lang="fr-FR" sz="2800" b="1" dirty="0">
                <a:solidFill>
                  <a:schemeClr val="tx1"/>
                </a:solidFill>
              </a:rPr>
              <a:t>http://utf.mff.cuni.cz/~jobdr</a:t>
            </a:r>
          </a:p>
          <a:p>
            <a:pPr marL="274638" lvl="1" indent="0" eaLnBrk="1" hangingPunct="1">
              <a:buFont typeface="Wingdings" panose="05000000000000000000" pitchFamily="2" charset="2"/>
              <a:buNone/>
              <a:defRPr/>
            </a:pPr>
            <a:r>
              <a:rPr lang="cs-CZ" sz="2800" dirty="0" smtClean="0">
                <a:solidFill>
                  <a:schemeClr val="tx1"/>
                </a:solidFill>
              </a:rPr>
              <a:t>Skype:	</a:t>
            </a:r>
            <a:r>
              <a:rPr lang="cs-CZ" sz="2800" dirty="0" err="1" smtClean="0">
                <a:solidFill>
                  <a:schemeClr val="tx1"/>
                </a:solidFill>
              </a:rPr>
              <a:t>obdrzalekjan</a:t>
            </a:r>
            <a:endParaRPr lang="cs-CZ" sz="2800" dirty="0" smtClean="0">
              <a:solidFill>
                <a:schemeClr val="tx1"/>
              </a:solidFill>
            </a:endParaRPr>
          </a:p>
          <a:p>
            <a:pPr marL="274638" lvl="1" indent="0" eaLnBrk="1" hangingPunct="1">
              <a:buFont typeface="Wingdings" panose="05000000000000000000" pitchFamily="2" charset="2"/>
              <a:buNone/>
              <a:defRPr/>
            </a:pPr>
            <a:r>
              <a:rPr lang="cs-CZ" sz="2800" dirty="0" smtClean="0">
                <a:solidFill>
                  <a:schemeClr val="tx1"/>
                </a:solidFill>
              </a:rPr>
              <a:t>MFF: 	221 912 493 – </a:t>
            </a:r>
            <a:r>
              <a:rPr lang="cs-CZ" sz="2800" dirty="0" err="1" smtClean="0">
                <a:solidFill>
                  <a:schemeClr val="tx1"/>
                </a:solidFill>
              </a:rPr>
              <a:t>sekr</a:t>
            </a:r>
            <a:r>
              <a:rPr lang="cs-CZ" sz="2800" dirty="0" smtClean="0">
                <a:solidFill>
                  <a:schemeClr val="tx1"/>
                </a:solidFill>
              </a:rPr>
              <a:t>.</a:t>
            </a:r>
          </a:p>
          <a:p>
            <a:pPr marL="274638" lvl="1" indent="0" eaLnBrk="1" hangingPunct="1">
              <a:buFont typeface="Wingdings" panose="05000000000000000000" pitchFamily="2" charset="2"/>
              <a:buNone/>
              <a:defRPr/>
            </a:pPr>
            <a:r>
              <a:rPr lang="cs-CZ" sz="2800" dirty="0">
                <a:solidFill>
                  <a:schemeClr val="tx1"/>
                </a:solidFill>
              </a:rPr>
              <a:t>	</a:t>
            </a:r>
            <a:r>
              <a:rPr lang="cs-CZ" sz="2800" dirty="0" smtClean="0">
                <a:solidFill>
                  <a:schemeClr val="tx1"/>
                </a:solidFill>
              </a:rPr>
              <a:t>	221 912 496 – fax</a:t>
            </a:r>
          </a:p>
          <a:p>
            <a:pPr marL="274638" lvl="1" indent="0" eaLnBrk="1" hangingPunct="1">
              <a:buFont typeface="Wingdings" panose="05000000000000000000" pitchFamily="2" charset="2"/>
              <a:buNone/>
              <a:defRPr/>
            </a:pPr>
            <a:r>
              <a:rPr lang="cs-CZ" sz="2800" dirty="0" smtClean="0">
                <a:solidFill>
                  <a:schemeClr val="tx1"/>
                </a:solidFill>
              </a:rPr>
              <a:t>mobil:	723 228 022 </a:t>
            </a:r>
          </a:p>
        </p:txBody>
      </p:sp>
      <p:sp>
        <p:nvSpPr>
          <p:cNvPr id="14340" name="TextovéPole 1"/>
          <p:cNvSpPr txBox="1">
            <a:spLocks noChangeArrowheads="1"/>
          </p:cNvSpPr>
          <p:nvPr/>
        </p:nvSpPr>
        <p:spPr bwMode="auto">
          <a:xfrm>
            <a:off x="8532813" y="6372225"/>
            <a:ext cx="503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C41FA69-17E4-4C97-A96E-40C429E9E0C0}" type="slidenum">
              <a:rPr lang="cs-CZ" altLang="cs-CZ" sz="18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cs-CZ" altLang="cs-CZ" sz="1800">
              <a:latin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82996070"/>
      </p:ext>
    </p:extLst>
  </p:cSld>
  <p:clrMapOvr>
    <a:masterClrMapping/>
  </p:clrMapOvr>
  <p:transition advTm="2366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6" presetClass="entr" presetSubtype="21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700"/>
                            </p:stCondLst>
                            <p:childTnLst>
                              <p:par>
                                <p:cTn id="24" presetID="16" presetClass="entr" presetSubtype="21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6" presetClass="entr" presetSubtype="21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B9899"/>
                </a:solidFill>
              </a:rPr>
              <a:t>Fyzika - o čem je a o čem není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cs-C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Přírodní</a:t>
            </a:r>
            <a:r>
              <a:rPr lang="cs-CZ" dirty="0" smtClean="0"/>
              <a:t> věda: jako Ch, </a:t>
            </a:r>
            <a:r>
              <a:rPr lang="cs-CZ" dirty="0" err="1" smtClean="0"/>
              <a:t>Bi</a:t>
            </a:r>
            <a:r>
              <a:rPr lang="cs-CZ" dirty="0" smtClean="0"/>
              <a:t>, </a:t>
            </a:r>
            <a:r>
              <a:rPr lang="cs-CZ" dirty="0" err="1" smtClean="0"/>
              <a:t>Tech</a:t>
            </a:r>
            <a:r>
              <a:rPr lang="cs-CZ" dirty="0" smtClean="0"/>
              <a:t>; </a:t>
            </a:r>
            <a:r>
              <a:rPr lang="cs-CZ" dirty="0" err="1" smtClean="0"/>
              <a:t>meziobory</a:t>
            </a:r>
            <a:r>
              <a:rPr lang="cs-CZ" dirty="0" smtClean="0"/>
              <a:t> 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s-CZ" dirty="0" smtClean="0"/>
              <a:t>Mezi  </a:t>
            </a:r>
            <a:r>
              <a:rPr lang="cs-CZ" dirty="0" err="1" smtClean="0"/>
              <a:t>přír</a:t>
            </a:r>
            <a:r>
              <a:rPr lang="cs-CZ" dirty="0" smtClean="0"/>
              <a:t>. vědami: </a:t>
            </a:r>
            <a:r>
              <a:rPr lang="cs-C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základn</a:t>
            </a:r>
            <a:r>
              <a:rPr lang="cs-CZ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í </a:t>
            </a:r>
            <a:r>
              <a:rPr lang="cs-CZ" dirty="0" smtClean="0"/>
              <a:t>děje v </a:t>
            </a:r>
            <a:r>
              <a:rPr lang="cs-CZ" dirty="0" smtClean="0">
                <a:solidFill>
                  <a:srgbClr val="FF0000"/>
                </a:solidFill>
              </a:rPr>
              <a:t>neživé</a:t>
            </a:r>
            <a:r>
              <a:rPr lang="cs-CZ" dirty="0" smtClean="0"/>
              <a:t> přírodě</a:t>
            </a:r>
          </a:p>
          <a:p>
            <a:pPr lvl="1" eaLnBrk="1" hangingPunct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ale biomechanika, biofyzika,... i živé</a:t>
            </a:r>
          </a:p>
          <a:p>
            <a:pPr lvl="1" eaLnBrk="1" hangingPunct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chemická vazba: energie okrajových elektronů v atomech</a:t>
            </a:r>
          </a:p>
          <a:p>
            <a:pPr lvl="1" eaLnBrk="1" hangingPunct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mezní obory: fyzikální chemie, kvantová chemie, ...</a:t>
            </a:r>
          </a:p>
          <a:p>
            <a:pPr lvl="1" eaLnBrk="1" hangingPunct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aplikace: technika,  meteorologie, geofyzika, astrofyzika, ...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Matematika </a:t>
            </a:r>
            <a:r>
              <a:rPr lang="cs-CZ" dirty="0"/>
              <a:t>vs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fyzika: </a:t>
            </a:r>
            <a:r>
              <a:rPr lang="cs-CZ" dirty="0">
                <a:solidFill>
                  <a:srgbClr val="FF0000"/>
                </a:solidFill>
              </a:rPr>
              <a:t>matematika je </a:t>
            </a:r>
            <a:r>
              <a:rPr lang="cs-CZ" dirty="0" smtClean="0">
                <a:solidFill>
                  <a:srgbClr val="FF0000"/>
                </a:solidFill>
              </a:rPr>
              <a:t>jazyk fyziky</a:t>
            </a:r>
          </a:p>
        </p:txBody>
      </p:sp>
      <p:sp>
        <p:nvSpPr>
          <p:cNvPr id="20484" name="TextovéPole 3"/>
          <p:cNvSpPr txBox="1">
            <a:spLocks noChangeArrowheads="1"/>
          </p:cNvSpPr>
          <p:nvPr/>
        </p:nvSpPr>
        <p:spPr bwMode="auto">
          <a:xfrm>
            <a:off x="8532813" y="6372225"/>
            <a:ext cx="503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4EB9945-68D9-4AE7-A91B-1EB1C03FB017}" type="slidenum">
              <a:rPr lang="cs-CZ" altLang="cs-CZ" sz="18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cs-CZ" altLang="cs-CZ" sz="1800">
              <a:latin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2132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B9899"/>
                </a:solidFill>
              </a:rPr>
              <a:t>Fyzika - o čem je a o čem není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34400" cy="484505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Přírodní</a:t>
            </a:r>
            <a:r>
              <a:rPr lang="cs-CZ" sz="2800" dirty="0" smtClean="0"/>
              <a:t> věda (× společenské vědy)</a:t>
            </a:r>
          </a:p>
          <a:p>
            <a:pPr lvl="1" eaLnBrk="1" hangingPunct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Nezabývá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</a:t>
            </a:r>
            <a:r>
              <a:rPr lang="cs-CZ" sz="2400" dirty="0" smtClean="0">
                <a:solidFill>
                  <a:schemeClr val="tx1"/>
                </a:solidFill>
              </a:rPr>
              <a:t> kategoriemi typu </a:t>
            </a:r>
            <a:r>
              <a:rPr lang="cs-CZ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vědomí</a:t>
            </a:r>
            <a:r>
              <a:rPr lang="cs-CZ" sz="2400" dirty="0" smtClean="0">
                <a:solidFill>
                  <a:schemeClr val="tx1"/>
                </a:solidFill>
              </a:rPr>
              <a:t>:</a:t>
            </a:r>
          </a:p>
          <a:p>
            <a:pPr lvl="2" eaLnBrk="1" hangingPunct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cs-CZ" sz="2400" b="1" i="1" dirty="0"/>
              <a:t>svobodná vůle</a:t>
            </a:r>
            <a:r>
              <a:rPr lang="cs-CZ" sz="2400" dirty="0"/>
              <a:t>, </a:t>
            </a:r>
          </a:p>
          <a:p>
            <a:pPr lvl="2" eaLnBrk="1" hangingPunct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cs-CZ" sz="2400" dirty="0" smtClean="0"/>
              <a:t>vědomí,</a:t>
            </a:r>
            <a:r>
              <a:rPr lang="en-US" sz="2400" dirty="0" smtClean="0"/>
              <a:t> </a:t>
            </a:r>
            <a:endParaRPr lang="cs-CZ" sz="2400" dirty="0" smtClean="0"/>
          </a:p>
          <a:p>
            <a:pPr lvl="2" eaLnBrk="1" hangingPunct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cs-CZ" sz="2400" dirty="0" smtClean="0"/>
              <a:t>myšlenka, </a:t>
            </a:r>
          </a:p>
          <a:p>
            <a:pPr lvl="2" eaLnBrk="1" hangingPunct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cs-CZ" sz="2400" dirty="0" smtClean="0"/>
              <a:t>Bůh, </a:t>
            </a:r>
          </a:p>
          <a:p>
            <a:pPr lvl="2" eaLnBrk="1" hangingPunct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cs-CZ" sz="2400" dirty="0" smtClean="0"/>
              <a:t>etika: dobro</a:t>
            </a:r>
            <a:r>
              <a:rPr lang="cs-CZ" sz="2400" dirty="0" smtClean="0"/>
              <a:t>, zlo, </a:t>
            </a:r>
          </a:p>
          <a:p>
            <a:pPr lvl="2" eaLnBrk="1" hangingPunct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cs-CZ" sz="2400" dirty="0" smtClean="0"/>
              <a:t>smysl (života, věcí), krása apod.</a:t>
            </a:r>
          </a:p>
          <a:p>
            <a:pPr lvl="1" eaLnBrk="1" hangingPunct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ty jsou pouze ve styčných oblastech – (didaktika, historie)</a:t>
            </a:r>
          </a:p>
          <a:p>
            <a:pPr marL="274638" lvl="1" indent="0" eaLnBrk="1" hangingPunct="1">
              <a:buClr>
                <a:srgbClr val="C00000"/>
              </a:buClr>
              <a:buNone/>
              <a:defRPr/>
            </a:pPr>
            <a:r>
              <a:rPr lang="cs-CZ" sz="2400" b="1" i="1" dirty="0" smtClean="0">
                <a:solidFill>
                  <a:schemeClr val="tx1"/>
                </a:solidFill>
              </a:rPr>
              <a:t>Nesouvisí</a:t>
            </a:r>
            <a:r>
              <a:rPr lang="cs-CZ" sz="2400" dirty="0" smtClean="0">
                <a:solidFill>
                  <a:schemeClr val="tx1"/>
                </a:solidFill>
              </a:rPr>
              <a:t> s (neoddiskutovatelnou) </a:t>
            </a:r>
            <a:r>
              <a:rPr lang="cs-CZ" sz="2400" dirty="0" smtClean="0">
                <a:solidFill>
                  <a:srgbClr val="FF0000"/>
                </a:solidFill>
              </a:rPr>
              <a:t>odpovědností vědce</a:t>
            </a:r>
            <a:r>
              <a:rPr lang="cs-CZ" sz="2400" dirty="0" smtClean="0">
                <a:solidFill>
                  <a:schemeClr val="tx1"/>
                </a:solidFill>
              </a:rPr>
              <a:t>!</a:t>
            </a:r>
          </a:p>
        </p:txBody>
      </p:sp>
      <p:sp>
        <p:nvSpPr>
          <p:cNvPr id="21508" name="TextovéPole 3"/>
          <p:cNvSpPr txBox="1">
            <a:spLocks noChangeArrowheads="1"/>
          </p:cNvSpPr>
          <p:nvPr/>
        </p:nvSpPr>
        <p:spPr bwMode="auto">
          <a:xfrm>
            <a:off x="8532813" y="6372225"/>
            <a:ext cx="503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0856D23-0727-411C-BC55-8071E4C3D08E}" type="slidenum">
              <a:rPr lang="cs-CZ" altLang="cs-CZ" sz="18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cs-CZ" altLang="cs-CZ" sz="1800">
              <a:latin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2132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B9899"/>
                </a:solidFill>
              </a:rPr>
              <a:t>Fyzika - o čem je a o čem není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defRPr/>
            </a:pPr>
            <a:r>
              <a:rPr lang="cs-CZ" sz="3200" b="1" dirty="0" smtClean="0"/>
              <a:t>Klasifikace podle předmětu studia</a:t>
            </a:r>
          </a:p>
          <a:p>
            <a:pPr>
              <a:defRPr/>
            </a:pPr>
            <a:r>
              <a:rPr lang="cs-CZ" sz="2400" dirty="0" smtClean="0"/>
              <a:t>V rámci samotné fyziky existuje řada </a:t>
            </a:r>
            <a:r>
              <a:rPr lang="cs-CZ" sz="2400" dirty="0" smtClean="0">
                <a:solidFill>
                  <a:srgbClr val="FF0000"/>
                </a:solidFill>
              </a:rPr>
              <a:t>specializací</a:t>
            </a:r>
            <a:r>
              <a:rPr lang="cs-CZ" sz="2400" dirty="0" smtClean="0"/>
              <a:t>:</a:t>
            </a:r>
          </a:p>
          <a:p>
            <a:pPr>
              <a:buFontTx/>
              <a:buChar char="-"/>
              <a:defRPr/>
            </a:pPr>
            <a:r>
              <a:rPr lang="cs-CZ" sz="2400" dirty="0" smtClean="0"/>
              <a:t>podle jevů: optika, akustika, ...</a:t>
            </a:r>
          </a:p>
          <a:p>
            <a:pPr>
              <a:buFontTx/>
              <a:buChar char="-"/>
              <a:defRPr/>
            </a:pPr>
            <a:r>
              <a:rPr lang="cs-CZ" sz="2400" dirty="0" smtClean="0"/>
              <a:t>konkrétní objekt: astrofyzika, geofyzika, meteorologie, ...</a:t>
            </a:r>
          </a:p>
          <a:p>
            <a:pPr>
              <a:buFontTx/>
              <a:buChar char="-"/>
              <a:defRPr/>
            </a:pPr>
            <a:r>
              <a:rPr lang="cs-CZ" sz="2400" dirty="0" smtClean="0"/>
              <a:t>typy objektů: fyzika plazmatu, pevných látek, polovodičů, kovů, polymerů, ...</a:t>
            </a:r>
          </a:p>
          <a:p>
            <a:pPr>
              <a:buFontTx/>
              <a:buChar char="-"/>
              <a:defRPr/>
            </a:pPr>
            <a:r>
              <a:rPr lang="cs-CZ" sz="2400" dirty="0" smtClean="0"/>
              <a:t>aplikace fyziky k danému cíli: metrologie, </a:t>
            </a:r>
            <a:r>
              <a:rPr lang="cs-CZ" sz="2400" dirty="0" err="1" smtClean="0"/>
              <a:t>tech</a:t>
            </a:r>
            <a:r>
              <a:rPr lang="cs-CZ" sz="2400" dirty="0" smtClean="0"/>
              <a:t>. fyzika, ...</a:t>
            </a:r>
            <a:br>
              <a:rPr lang="cs-CZ" sz="2400" dirty="0" smtClean="0"/>
            </a:br>
            <a:r>
              <a:rPr lang="cs-CZ" sz="2400" dirty="0" smtClean="0"/>
              <a:t>Každá má specifický obor zájmu a z něj plynoucí i metody</a:t>
            </a:r>
          </a:p>
          <a:p>
            <a:pPr>
              <a:defRPr/>
            </a:pPr>
            <a:r>
              <a:rPr lang="cs-CZ" sz="2400" dirty="0">
                <a:solidFill>
                  <a:srgbClr val="FF0000"/>
                </a:solidFill>
              </a:rPr>
              <a:t>Mezní</a:t>
            </a:r>
            <a:r>
              <a:rPr lang="cs-CZ" sz="2400" dirty="0"/>
              <a:t> (hraniční) obory: fyzikální chemie, biomechanika ,…</a:t>
            </a:r>
          </a:p>
          <a:p>
            <a:pPr>
              <a:defRPr/>
            </a:pPr>
            <a:r>
              <a:rPr lang="cs-CZ" sz="2400" dirty="0" smtClean="0"/>
              <a:t>„</a:t>
            </a:r>
            <a:r>
              <a:rPr lang="cs-CZ" sz="2400" dirty="0" smtClean="0">
                <a:solidFill>
                  <a:srgbClr val="FF0000"/>
                </a:solidFill>
              </a:rPr>
              <a:t>Napříč</a:t>
            </a:r>
            <a:r>
              <a:rPr lang="cs-CZ" sz="2400" dirty="0" smtClean="0"/>
              <a:t> obory“: synergetika, deterministický chaos, matematická fyzika ...</a:t>
            </a:r>
          </a:p>
          <a:p>
            <a:pPr marL="0" indent="0" eaLnBrk="1" hangingPunct="1">
              <a:buFont typeface="Wingdings 2" panose="05020102010507070707" pitchFamily="18" charset="2"/>
              <a:buNone/>
              <a:defRPr/>
            </a:pPr>
            <a:endParaRPr lang="cs-CZ" sz="2400" dirty="0" smtClean="0"/>
          </a:p>
        </p:txBody>
      </p:sp>
      <p:sp>
        <p:nvSpPr>
          <p:cNvPr id="22532" name="TextovéPole 3"/>
          <p:cNvSpPr txBox="1">
            <a:spLocks noChangeArrowheads="1"/>
          </p:cNvSpPr>
          <p:nvPr/>
        </p:nvSpPr>
        <p:spPr bwMode="auto">
          <a:xfrm>
            <a:off x="8532813" y="6372225"/>
            <a:ext cx="503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AE35A0F-3693-4E13-87EC-6B5CFE5CAACA}" type="slidenum">
              <a:rPr lang="cs-CZ" altLang="cs-CZ" sz="18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cs-CZ" altLang="cs-CZ" sz="1800">
              <a:latin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2132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B9899"/>
                </a:solidFill>
              </a:rPr>
              <a:t>Fyzika - o čem je a o čem není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cs-CZ" altLang="cs-CZ" sz="3600" b="1" dirty="0" smtClean="0"/>
              <a:t>Klasifikace podle metody studia</a:t>
            </a:r>
          </a:p>
          <a:p>
            <a:r>
              <a:rPr lang="cs-CZ" altLang="cs-CZ" sz="2800" dirty="0" smtClean="0"/>
              <a:t>Fyzika: 	</a:t>
            </a:r>
            <a:r>
              <a:rPr lang="cs-CZ" altLang="cs-CZ" sz="2800" dirty="0" smtClean="0">
                <a:solidFill>
                  <a:srgbClr val="FF0000"/>
                </a:solidFill>
              </a:rPr>
              <a:t>teoretická</a:t>
            </a:r>
            <a:r>
              <a:rPr lang="cs-CZ" altLang="cs-CZ" sz="2800" dirty="0" smtClean="0"/>
              <a:t>;</a:t>
            </a:r>
          </a:p>
          <a:p>
            <a:r>
              <a:rPr lang="cs-CZ" altLang="cs-CZ" sz="2800" dirty="0" smtClean="0"/>
              <a:t> 		</a:t>
            </a:r>
            <a:r>
              <a:rPr lang="cs-CZ" altLang="cs-CZ" sz="2800" dirty="0" smtClean="0">
                <a:solidFill>
                  <a:srgbClr val="FF0000"/>
                </a:solidFill>
              </a:rPr>
              <a:t>experimentální</a:t>
            </a:r>
            <a:r>
              <a:rPr lang="cs-CZ" altLang="cs-CZ" sz="2800" dirty="0" smtClean="0"/>
              <a:t>; </a:t>
            </a:r>
          </a:p>
          <a:p>
            <a:r>
              <a:rPr lang="cs-CZ" altLang="cs-CZ" sz="2800" dirty="0" smtClean="0"/>
              <a:t> 		počítačová</a:t>
            </a:r>
            <a:r>
              <a:rPr lang="cs-CZ" altLang="cs-CZ" sz="2800" dirty="0"/>
              <a:t> </a:t>
            </a:r>
            <a:r>
              <a:rPr lang="cs-CZ" altLang="cs-CZ" sz="2800" dirty="0" smtClean="0"/>
              <a:t>(</a:t>
            </a:r>
            <a:r>
              <a:rPr lang="cs-CZ" altLang="cs-CZ" sz="2800" dirty="0" smtClean="0">
                <a:solidFill>
                  <a:srgbClr val="FF0000"/>
                </a:solidFill>
              </a:rPr>
              <a:t>simulace</a:t>
            </a:r>
            <a:r>
              <a:rPr lang="cs-CZ" altLang="cs-CZ" sz="2800" dirty="0" smtClean="0"/>
              <a:t> modelu)</a:t>
            </a:r>
          </a:p>
          <a:p>
            <a:endParaRPr lang="cs-CZ" altLang="cs-CZ" sz="2800" b="1" dirty="0" smtClean="0"/>
          </a:p>
          <a:p>
            <a:r>
              <a:rPr lang="cs-CZ" altLang="cs-CZ" sz="2800" b="1" dirty="0" smtClean="0"/>
              <a:t>Jiné cíle mají</a:t>
            </a:r>
          </a:p>
          <a:p>
            <a:r>
              <a:rPr lang="cs-CZ" altLang="cs-CZ" sz="2800" dirty="0" smtClean="0">
                <a:solidFill>
                  <a:srgbClr val="FF0000"/>
                </a:solidFill>
              </a:rPr>
              <a:t>didaktika</a:t>
            </a:r>
            <a:r>
              <a:rPr lang="cs-CZ" altLang="cs-CZ" sz="2800" dirty="0" smtClean="0"/>
              <a:t> fyziky; </a:t>
            </a:r>
          </a:p>
          <a:p>
            <a:r>
              <a:rPr lang="cs-CZ" altLang="cs-CZ" sz="2800" dirty="0" smtClean="0">
                <a:solidFill>
                  <a:srgbClr val="FF0000"/>
                </a:solidFill>
              </a:rPr>
              <a:t>historie</a:t>
            </a:r>
            <a:r>
              <a:rPr lang="cs-CZ" altLang="cs-CZ" sz="2800" dirty="0" smtClean="0"/>
              <a:t> fyziky;</a:t>
            </a:r>
          </a:p>
          <a:p>
            <a:r>
              <a:rPr lang="cs-CZ" altLang="cs-CZ" sz="2800" dirty="0" smtClean="0"/>
              <a:t>...</a:t>
            </a:r>
          </a:p>
        </p:txBody>
      </p:sp>
      <p:sp>
        <p:nvSpPr>
          <p:cNvPr id="23556" name="TextovéPole 3"/>
          <p:cNvSpPr txBox="1">
            <a:spLocks noChangeArrowheads="1"/>
          </p:cNvSpPr>
          <p:nvPr/>
        </p:nvSpPr>
        <p:spPr bwMode="auto">
          <a:xfrm>
            <a:off x="8532813" y="6372225"/>
            <a:ext cx="503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AEBF4B2-7DAB-4345-9685-34435EE9DA24}" type="slidenum">
              <a:rPr lang="cs-CZ" altLang="cs-CZ" sz="18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cs-CZ" altLang="cs-CZ" sz="1800">
              <a:latin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2132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B9899"/>
                </a:solidFill>
              </a:rPr>
              <a:t>Fyzika - o čem je a o čem není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Podle stylu popisu:</a:t>
            </a:r>
          </a:p>
          <a:p>
            <a:pPr eaLnBrk="1" hangingPunct="1">
              <a:defRPr/>
            </a:pPr>
            <a:r>
              <a:rPr lang="cs-CZ" dirty="0" smtClean="0"/>
              <a:t>(„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Aristotelovská</a:t>
            </a:r>
            <a:r>
              <a:rPr lang="cs-CZ" dirty="0" smtClean="0"/>
              <a:t>“ fyzika: spíš kvalitativní popis)</a:t>
            </a:r>
          </a:p>
          <a:p>
            <a:pPr eaLnBrk="1" hangingPunct="1">
              <a:defRPr/>
            </a:pP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Klasická</a:t>
            </a:r>
            <a:r>
              <a:rPr lang="cs-CZ" dirty="0" smtClean="0"/>
              <a:t> fyzika  (Newton, Galileo, </a:t>
            </a:r>
            <a:r>
              <a:rPr lang="cs-CZ" dirty="0" err="1" smtClean="0"/>
              <a:t>Laplace</a:t>
            </a:r>
            <a:r>
              <a:rPr lang="cs-CZ" dirty="0" smtClean="0"/>
              <a:t>, …)</a:t>
            </a:r>
          </a:p>
          <a:p>
            <a:pPr marL="273600" indent="-273600" eaLnBrk="1" hangingPunct="1"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Moderní</a:t>
            </a:r>
            <a:r>
              <a:rPr lang="cs-C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fyzika:</a:t>
            </a:r>
          </a:p>
          <a:p>
            <a:pPr marL="548238" lvl="1" indent="-273600" eaLnBrk="1" hangingPunct="1">
              <a:defRPr/>
            </a:pPr>
            <a:r>
              <a:rPr lang="cs-CZ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Relativistická 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fyzika</a:t>
            </a:r>
            <a:r>
              <a:rPr lang="cs-CZ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cs-CZ" sz="2800" dirty="0" smtClean="0">
                <a:solidFill>
                  <a:schemeClr val="tx1"/>
                </a:solidFill>
              </a:rPr>
              <a:t/>
            </a:r>
            <a:br>
              <a:rPr lang="cs-CZ" sz="2800" dirty="0" smtClean="0">
                <a:solidFill>
                  <a:schemeClr val="tx1"/>
                </a:solidFill>
              </a:rPr>
            </a:b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smtClean="0">
                <a:solidFill>
                  <a:schemeClr val="tx1"/>
                </a:solidFill>
              </a:rPr>
              <a:t>  Rychlost světla: </a:t>
            </a:r>
            <a:r>
              <a:rPr lang="cs-CZ" sz="2800" i="1" dirty="0" smtClean="0">
                <a:solidFill>
                  <a:schemeClr val="tx1"/>
                </a:solidFill>
              </a:rPr>
              <a:t>c</a:t>
            </a:r>
            <a:r>
              <a:rPr lang="cs-CZ" sz="2800" dirty="0" smtClean="0">
                <a:solidFill>
                  <a:schemeClr val="tx1"/>
                </a:solidFill>
              </a:rPr>
              <a:t> = 299 792 458 m/s;  </a:t>
            </a:r>
            <a:r>
              <a:rPr lang="en-US" sz="2800" dirty="0" smtClean="0">
                <a:solidFill>
                  <a:schemeClr val="tx1"/>
                </a:solidFill>
              </a:rPr>
              <a:t>~ </a:t>
            </a:r>
            <a:r>
              <a:rPr lang="cs-CZ" sz="2800" dirty="0" smtClean="0">
                <a:solidFill>
                  <a:schemeClr val="tx1"/>
                </a:solidFill>
              </a:rPr>
              <a:t>∞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548238" lvl="1" indent="-273600" eaLnBrk="1" hangingPunct="1">
              <a:defRPr/>
            </a:pPr>
            <a:r>
              <a:rPr lang="cs-CZ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Kvantová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fyzika:</a:t>
            </a:r>
            <a:b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cs-CZ" sz="2800" dirty="0" smtClean="0">
                <a:solidFill>
                  <a:schemeClr val="tx1"/>
                </a:solidFill>
              </a:rPr>
              <a:t>Planckova konstanta: </a:t>
            </a:r>
            <a:r>
              <a:rPr lang="cs-CZ" sz="2800" i="1" dirty="0" smtClean="0">
                <a:solidFill>
                  <a:schemeClr val="tx1"/>
                </a:solidFill>
              </a:rPr>
              <a:t>ħ </a:t>
            </a:r>
            <a:r>
              <a:rPr lang="cs-CZ" sz="2800" dirty="0" smtClean="0">
                <a:solidFill>
                  <a:schemeClr val="tx1"/>
                </a:solidFill>
              </a:rPr>
              <a:t>= 6,624 · 10 </a:t>
            </a:r>
            <a:r>
              <a:rPr lang="cs-CZ" sz="2800" baseline="30000" dirty="0" smtClean="0">
                <a:solidFill>
                  <a:schemeClr val="tx1"/>
                </a:solidFill>
              </a:rPr>
              <a:t>–34  </a:t>
            </a:r>
            <a:r>
              <a:rPr lang="cs-CZ" sz="2800" dirty="0" err="1" smtClean="0">
                <a:solidFill>
                  <a:schemeClr val="tx1"/>
                </a:solidFill>
              </a:rPr>
              <a:t>J·s</a:t>
            </a:r>
            <a:r>
              <a:rPr lang="cs-CZ" sz="2800" dirty="0" smtClean="0">
                <a:solidFill>
                  <a:schemeClr val="tx1"/>
                </a:solidFill>
              </a:rPr>
              <a:t>  </a:t>
            </a:r>
            <a:r>
              <a:rPr lang="en-US" sz="2800" dirty="0" smtClean="0">
                <a:solidFill>
                  <a:schemeClr val="tx1"/>
                </a:solidFill>
              </a:rPr>
              <a:t>~ 0</a:t>
            </a:r>
            <a:endParaRPr lang="cs-CZ" sz="2800" dirty="0" smtClean="0">
              <a:solidFill>
                <a:schemeClr val="tx1"/>
              </a:solidFill>
            </a:endParaRPr>
          </a:p>
          <a:p>
            <a:pPr marL="548238" lvl="1" indent="-273600" eaLnBrk="1" hangingPunct="1">
              <a:defRPr/>
            </a:pPr>
            <a:r>
              <a:rPr lang="cs-CZ" sz="2300" dirty="0" smtClean="0"/>
              <a:t>Antropomorfismus: „malé“, „velké“ podle člověka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cs-CZ" dirty="0" smtClean="0"/>
          </a:p>
        </p:txBody>
      </p:sp>
      <p:sp>
        <p:nvSpPr>
          <p:cNvPr id="24580" name="TextovéPole 3"/>
          <p:cNvSpPr txBox="1">
            <a:spLocks noChangeArrowheads="1"/>
          </p:cNvSpPr>
          <p:nvPr/>
        </p:nvSpPr>
        <p:spPr bwMode="auto">
          <a:xfrm>
            <a:off x="8532813" y="6372225"/>
            <a:ext cx="503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1367CFC-E0B2-4604-AF36-4F0089230297}" type="slidenum">
              <a:rPr lang="cs-CZ" altLang="cs-CZ" sz="18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cs-CZ" altLang="cs-CZ" sz="1800">
              <a:latin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141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B9899"/>
                </a:solidFill>
              </a:rPr>
              <a:t>Fyzika - o čem je a o čem není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Fundamentální </a:t>
            </a:r>
            <a:r>
              <a:rPr lang="cs-CZ" sz="3200" b="1" i="1" dirty="0" smtClean="0"/>
              <a:t>konstanty</a:t>
            </a:r>
            <a:br>
              <a:rPr lang="cs-CZ" sz="3200" b="1" i="1" dirty="0" smtClean="0"/>
            </a:br>
            <a:r>
              <a:rPr lang="cs-CZ" sz="3200" b="1" i="1" dirty="0" smtClean="0"/>
              <a:t> 	*konvenční konstanty</a:t>
            </a:r>
          </a:p>
          <a:p>
            <a:pPr eaLnBrk="1" hangingPunct="1"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elementární náboj   </a:t>
            </a:r>
            <a:r>
              <a:rPr lang="cs-CZ" i="1" dirty="0"/>
              <a:t>e </a:t>
            </a:r>
            <a:r>
              <a:rPr lang="cs-CZ" dirty="0"/>
              <a:t>= 1,602 × 10 </a:t>
            </a:r>
            <a:r>
              <a:rPr lang="cs-CZ" baseline="30000" dirty="0"/>
              <a:t>–19  </a:t>
            </a:r>
            <a:r>
              <a:rPr lang="cs-CZ" dirty="0"/>
              <a:t>C	</a:t>
            </a:r>
          </a:p>
          <a:p>
            <a:pPr eaLnBrk="1" hangingPunct="1"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gravitační</a:t>
            </a:r>
            <a:r>
              <a:rPr lang="cs-CZ" dirty="0"/>
              <a:t> konstanta 	</a:t>
            </a:r>
            <a:r>
              <a:rPr lang="cs-CZ" i="1" dirty="0"/>
              <a:t>G</a:t>
            </a:r>
            <a:r>
              <a:rPr lang="cs-CZ" dirty="0"/>
              <a:t> = 6,673 ×10 </a:t>
            </a:r>
            <a:r>
              <a:rPr lang="cs-CZ" baseline="30000" dirty="0"/>
              <a:t>–11  </a:t>
            </a:r>
            <a:r>
              <a:rPr lang="cs-CZ" dirty="0"/>
              <a:t>N·m</a:t>
            </a:r>
            <a:r>
              <a:rPr lang="cs-CZ" baseline="30000" dirty="0"/>
              <a:t>2</a:t>
            </a:r>
            <a:r>
              <a:rPr lang="cs-CZ" dirty="0"/>
              <a:t>/kg</a:t>
            </a:r>
            <a:r>
              <a:rPr lang="cs-CZ" baseline="30000" dirty="0"/>
              <a:t>2</a:t>
            </a:r>
            <a:endParaRPr lang="cs-CZ" dirty="0"/>
          </a:p>
          <a:p>
            <a:pPr eaLnBrk="1" hangingPunct="1"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Avogadrova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 smtClean="0"/>
              <a:t>konstanta  </a:t>
            </a:r>
            <a:r>
              <a:rPr lang="cs-CZ" i="1" dirty="0" smtClean="0"/>
              <a:t>N</a:t>
            </a:r>
            <a:r>
              <a:rPr lang="cs-CZ" baseline="-25000" dirty="0" smtClean="0"/>
              <a:t>A </a:t>
            </a:r>
            <a:r>
              <a:rPr lang="cs-CZ" dirty="0" smtClean="0"/>
              <a:t>= 6,022 × 10 </a:t>
            </a:r>
            <a:r>
              <a:rPr lang="cs-CZ" baseline="30000" dirty="0" smtClean="0"/>
              <a:t>–23  </a:t>
            </a:r>
            <a:r>
              <a:rPr lang="cs-CZ" dirty="0" smtClean="0"/>
              <a:t>mol</a:t>
            </a:r>
            <a:r>
              <a:rPr lang="cs-CZ" baseline="30000" dirty="0"/>
              <a:t>–1</a:t>
            </a:r>
            <a:endParaRPr lang="cs-CZ" dirty="0" smtClean="0"/>
          </a:p>
          <a:p>
            <a:pPr marL="273600" indent="-273600" eaLnBrk="1" hangingPunct="1"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Boltzmannova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 smtClean="0"/>
              <a:t> konstanta </a:t>
            </a:r>
            <a:r>
              <a:rPr lang="cs-CZ" i="1" dirty="0" smtClean="0"/>
              <a:t>k</a:t>
            </a:r>
            <a:r>
              <a:rPr lang="cs-CZ" baseline="-25000" dirty="0" smtClean="0"/>
              <a:t>B </a:t>
            </a:r>
            <a:r>
              <a:rPr lang="cs-CZ" dirty="0"/>
              <a:t>= </a:t>
            </a:r>
            <a:r>
              <a:rPr lang="cs-CZ" dirty="0" smtClean="0"/>
              <a:t>1,381 × 10 </a:t>
            </a:r>
            <a:r>
              <a:rPr lang="cs-CZ" baseline="30000" dirty="0" smtClean="0"/>
              <a:t>–23 </a:t>
            </a:r>
            <a:r>
              <a:rPr lang="cs-CZ" dirty="0" smtClean="0"/>
              <a:t>J/K</a:t>
            </a:r>
            <a:endParaRPr lang="en-US" dirty="0" smtClean="0"/>
          </a:p>
          <a:p>
            <a:pPr marL="273600" indent="-273600" eaLnBrk="1" hangingPunct="1">
              <a:defRPr/>
            </a:pPr>
            <a:r>
              <a:rPr lang="cs-CZ" dirty="0" smtClean="0"/>
              <a:t>…</a:t>
            </a:r>
          </a:p>
          <a:p>
            <a:pPr marL="0" indent="0" eaLnBrk="1" hangingPunct="1">
              <a:buNone/>
              <a:defRPr/>
            </a:pPr>
            <a:r>
              <a:rPr lang="cs-CZ" dirty="0" smtClean="0"/>
              <a:t>Nová </a:t>
            </a:r>
            <a:r>
              <a:rPr lang="cs-CZ" sz="2800" b="1" i="1" dirty="0" smtClean="0">
                <a:solidFill>
                  <a:srgbClr val="FF0000"/>
                </a:solidFill>
              </a:rPr>
              <a:t>soustava jednotek </a:t>
            </a:r>
            <a:r>
              <a:rPr lang="cs-CZ" sz="2800" b="1" i="1" dirty="0" smtClean="0"/>
              <a:t>SI</a:t>
            </a:r>
            <a:r>
              <a:rPr lang="cs-CZ" dirty="0" smtClean="0"/>
              <a:t> (dřív </a:t>
            </a:r>
            <a:r>
              <a:rPr lang="cs-CZ" dirty="0" err="1" smtClean="0"/>
              <a:t>Giorgi</a:t>
            </a:r>
            <a:r>
              <a:rPr lang="cs-CZ" dirty="0" smtClean="0"/>
              <a:t>, MKSA…): </a:t>
            </a:r>
            <a:br>
              <a:rPr lang="cs-CZ" dirty="0" smtClean="0"/>
            </a:br>
            <a:r>
              <a:rPr lang="cs-CZ" dirty="0" smtClean="0"/>
              <a:t>m, kg, s, A, … jsou takové, aby </a:t>
            </a:r>
            <a:r>
              <a:rPr lang="cs-CZ" i="1" dirty="0" smtClean="0"/>
              <a:t>c </a:t>
            </a:r>
            <a:r>
              <a:rPr lang="cs-CZ" dirty="0" smtClean="0"/>
              <a:t>=… , </a:t>
            </a:r>
            <a:r>
              <a:rPr lang="cs-CZ" i="1" dirty="0" smtClean="0"/>
              <a:t>ħ </a:t>
            </a:r>
            <a:r>
              <a:rPr lang="cs-CZ" dirty="0" smtClean="0"/>
              <a:t>= … , …</a:t>
            </a: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cs-CZ" dirty="0" smtClean="0"/>
          </a:p>
        </p:txBody>
      </p:sp>
      <p:sp>
        <p:nvSpPr>
          <p:cNvPr id="25604" name="TextovéPole 3"/>
          <p:cNvSpPr txBox="1">
            <a:spLocks noChangeArrowheads="1"/>
          </p:cNvSpPr>
          <p:nvPr/>
        </p:nvSpPr>
        <p:spPr bwMode="auto">
          <a:xfrm>
            <a:off x="8532813" y="6372225"/>
            <a:ext cx="503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5F95720-4303-4C91-B5B5-A2025A4BCE3C}" type="slidenum">
              <a:rPr lang="cs-CZ" altLang="cs-CZ" sz="18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cs-CZ" altLang="cs-CZ" sz="1800">
              <a:latin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141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B9899"/>
                </a:solidFill>
              </a:rPr>
              <a:t>Fyzika - o čem je a o čem není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defRPr/>
            </a:pPr>
            <a:r>
              <a:rPr lang="cs-CZ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Filozofie a fyzika </a:t>
            </a:r>
            <a:endParaRPr lang="cs-CZ" sz="4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cs-CZ" dirty="0" smtClean="0"/>
              <a:t>Metoda </a:t>
            </a:r>
            <a:r>
              <a:rPr lang="cs-CZ" b="1" i="1" dirty="0"/>
              <a:t>induktivní</a:t>
            </a:r>
            <a:r>
              <a:rPr lang="cs-CZ" dirty="0"/>
              <a:t> </a:t>
            </a:r>
            <a:r>
              <a:rPr lang="cs-CZ" dirty="0" smtClean="0"/>
              <a:t>× </a:t>
            </a:r>
            <a:r>
              <a:rPr lang="cs-CZ" b="1" i="1" dirty="0"/>
              <a:t>deduktivně axiomatická</a:t>
            </a:r>
            <a:endParaRPr lang="cs-CZ" dirty="0"/>
          </a:p>
          <a:p>
            <a:pPr>
              <a:defRPr/>
            </a:pPr>
            <a:r>
              <a:rPr lang="cs-CZ" dirty="0"/>
              <a:t>Příklad: </a:t>
            </a:r>
            <a:endParaRPr lang="cs-CZ" dirty="0" smtClean="0"/>
          </a:p>
          <a:p>
            <a:pPr>
              <a:defRPr/>
            </a:pPr>
            <a:r>
              <a:rPr lang="cs-CZ" dirty="0" smtClean="0">
                <a:solidFill>
                  <a:srgbClr val="FF0000"/>
                </a:solidFill>
              </a:rPr>
              <a:t>Indukce: </a:t>
            </a:r>
            <a:r>
              <a:rPr lang="cs-CZ" dirty="0" smtClean="0"/>
              <a:t>Kepler z </a:t>
            </a:r>
            <a:r>
              <a:rPr lang="cs-CZ" dirty="0"/>
              <a:t>pozorování planet </a:t>
            </a:r>
            <a:r>
              <a:rPr lang="cs-CZ" dirty="0" smtClean="0"/>
              <a:t>(Tycho Brahe) </a:t>
            </a:r>
            <a:br>
              <a:rPr lang="cs-CZ" dirty="0" smtClean="0"/>
            </a:br>
            <a:r>
              <a:rPr lang="cs-CZ" dirty="0" smtClean="0"/>
              <a:t>3 </a:t>
            </a:r>
            <a:r>
              <a:rPr lang="cs-CZ" dirty="0"/>
              <a:t>Keplerovy </a:t>
            </a:r>
            <a:r>
              <a:rPr lang="cs-CZ" dirty="0" smtClean="0"/>
              <a:t>zákony</a:t>
            </a:r>
          </a:p>
          <a:p>
            <a:pPr>
              <a:defRPr/>
            </a:pPr>
            <a:r>
              <a:rPr lang="cs-CZ" dirty="0" smtClean="0">
                <a:solidFill>
                  <a:srgbClr val="FF0000"/>
                </a:solidFill>
              </a:rPr>
              <a:t>Dedukce</a:t>
            </a:r>
            <a:r>
              <a:rPr lang="cs-CZ" dirty="0">
                <a:solidFill>
                  <a:srgbClr val="FF0000"/>
                </a:solidFill>
              </a:rPr>
              <a:t>:</a:t>
            </a:r>
            <a:r>
              <a:rPr lang="cs-CZ" dirty="0"/>
              <a:t> z </a:t>
            </a:r>
            <a:r>
              <a:rPr lang="cs-CZ" dirty="0" smtClean="0"/>
              <a:t>Newtonových </a:t>
            </a:r>
            <a:r>
              <a:rPr lang="cs-CZ" dirty="0"/>
              <a:t>pohybových zákonů + </a:t>
            </a:r>
            <a:br>
              <a:rPr lang="cs-CZ" dirty="0"/>
            </a:br>
            <a:r>
              <a:rPr lang="cs-CZ" dirty="0" smtClean="0"/>
              <a:t>Newtonova gravitačního </a:t>
            </a:r>
            <a:r>
              <a:rPr lang="cs-CZ" dirty="0"/>
              <a:t>zákona lze deduktivně odvodit Keplerovy zákony (a to v přesnějším tvaru</a:t>
            </a:r>
            <a:r>
              <a:rPr lang="cs-CZ" dirty="0" smtClean="0"/>
              <a:t>)</a:t>
            </a: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cs-CZ" dirty="0" smtClean="0"/>
          </a:p>
        </p:txBody>
      </p:sp>
      <p:sp>
        <p:nvSpPr>
          <p:cNvPr id="26628" name="TextovéPole 3"/>
          <p:cNvSpPr txBox="1">
            <a:spLocks noChangeArrowheads="1"/>
          </p:cNvSpPr>
          <p:nvPr/>
        </p:nvSpPr>
        <p:spPr bwMode="auto">
          <a:xfrm>
            <a:off x="8532813" y="6372225"/>
            <a:ext cx="503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AFF6B30-B081-4433-8819-668A3E576800}" type="slidenum">
              <a:rPr lang="cs-CZ" altLang="cs-CZ" sz="18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cs-CZ" altLang="cs-CZ" sz="1800">
              <a:latin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141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B9899"/>
                </a:solidFill>
              </a:rPr>
              <a:t>Fyzika - o čem je a o čem není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altLang="cs-CZ" sz="3600" b="1" i="1" dirty="0" smtClean="0"/>
              <a:t>Vysvětlení</a:t>
            </a:r>
            <a:endParaRPr lang="cs-CZ" altLang="cs-CZ" sz="3600" dirty="0" smtClean="0"/>
          </a:p>
          <a:p>
            <a:pPr eaLnBrk="1" hangingPunct="1"/>
            <a:r>
              <a:rPr lang="cs-CZ" altLang="cs-CZ" sz="3200" dirty="0" smtClean="0"/>
              <a:t> </a:t>
            </a:r>
            <a:r>
              <a:rPr lang="cs-CZ" altLang="cs-CZ" sz="2800" b="1" i="1" dirty="0" smtClean="0"/>
              <a:t>kauzální</a:t>
            </a:r>
            <a:r>
              <a:rPr lang="cs-CZ" altLang="cs-CZ" sz="2800" dirty="0" smtClean="0"/>
              <a:t> (příčinné) × </a:t>
            </a:r>
            <a:r>
              <a:rPr lang="cs-CZ" altLang="cs-CZ" sz="2800" b="1" i="1" dirty="0" smtClean="0"/>
              <a:t>teleologické</a:t>
            </a:r>
            <a:r>
              <a:rPr lang="cs-CZ" altLang="cs-CZ" sz="2800" dirty="0" smtClean="0"/>
              <a:t> (účelové) </a:t>
            </a:r>
          </a:p>
          <a:p>
            <a:pPr eaLnBrk="1" hangingPunct="1"/>
            <a:r>
              <a:rPr lang="cs-CZ" altLang="cs-CZ" sz="2800" b="1" i="1" dirty="0" smtClean="0"/>
              <a:t>kauzální:  </a:t>
            </a:r>
            <a:r>
              <a:rPr lang="cs-CZ" altLang="cs-CZ" sz="2800" i="1" dirty="0" smtClean="0"/>
              <a:t>… , </a:t>
            </a:r>
            <a:r>
              <a:rPr lang="cs-CZ" altLang="cs-CZ" sz="2800" i="1" dirty="0" smtClean="0">
                <a:solidFill>
                  <a:srgbClr val="FF0000"/>
                </a:solidFill>
              </a:rPr>
              <a:t>protože</a:t>
            </a:r>
            <a:r>
              <a:rPr lang="cs-CZ" altLang="cs-CZ" sz="2800" i="1" dirty="0" smtClean="0"/>
              <a:t> …</a:t>
            </a:r>
            <a:endParaRPr lang="en-US" altLang="cs-CZ" sz="2800" i="1" dirty="0" smtClean="0"/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cs-CZ" alt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Světlo (ale také částice) </a:t>
            </a:r>
            <a:r>
              <a:rPr lang="cs-CZ" altLang="cs-CZ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dopadající</a:t>
            </a:r>
            <a:r>
              <a:rPr lang="cs-CZ" altLang="cs-C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cs-CZ" altLang="cs-C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rozhraní se </a:t>
            </a:r>
            <a:r>
              <a:rPr lang="cs-CZ" altLang="cs-CZ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poté</a:t>
            </a:r>
            <a:r>
              <a:rPr lang="cs-CZ" altLang="cs-C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odráží tak, že úhel odrazu = úhel lomu</a:t>
            </a:r>
            <a:endParaRPr lang="cs-CZ" altLang="cs-CZ" sz="2800" dirty="0">
              <a:solidFill>
                <a:schemeClr val="tx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cs-CZ" altLang="cs-C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Těleso se pohybuje pod vlivem síly (příčina) </a:t>
            </a:r>
            <a:r>
              <a:rPr lang="cs-CZ" altLang="cs-CZ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cs-CZ" altLang="cs-C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tak, že jeho zrychlení </a:t>
            </a:r>
            <a:r>
              <a:rPr lang="cs-CZ" altLang="cs-CZ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altLang="cs-CZ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tom okamžiku </a:t>
            </a:r>
            <a:r>
              <a:rPr lang="cs-CZ" altLang="cs-C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rovno </a:t>
            </a:r>
            <a:r>
              <a:rPr lang="cs-CZ" altLang="cs-CZ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cs-CZ" altLang="cs-CZ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F/m</a:t>
            </a:r>
            <a:r>
              <a:rPr lang="cs-CZ" altLang="cs-C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(odkud získám </a:t>
            </a:r>
            <a:r>
              <a:rPr lang="cs-CZ" altLang="cs-CZ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cs-CZ" altLang="cs-C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coby důsledek dvojí integrací)</a:t>
            </a:r>
            <a:endParaRPr lang="cs-CZ" altLang="cs-CZ" sz="2800" dirty="0" smtClean="0">
              <a:solidFill>
                <a:schemeClr val="tx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lvl="1" eaLnBrk="1" hangingPunct="1"/>
            <a:endParaRPr lang="cs-CZ" altLang="cs-CZ" dirty="0" smtClean="0">
              <a:solidFill>
                <a:schemeClr val="tx1"/>
              </a:solidFill>
            </a:endParaRPr>
          </a:p>
        </p:txBody>
      </p:sp>
      <p:sp>
        <p:nvSpPr>
          <p:cNvPr id="27652" name="TextovéPole 3"/>
          <p:cNvSpPr txBox="1">
            <a:spLocks noChangeArrowheads="1"/>
          </p:cNvSpPr>
          <p:nvPr/>
        </p:nvSpPr>
        <p:spPr bwMode="auto">
          <a:xfrm>
            <a:off x="8532813" y="6372225"/>
            <a:ext cx="503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2094EB1-05B9-4398-A101-128BE39E0E29}" type="slidenum">
              <a:rPr lang="cs-CZ" altLang="cs-CZ" sz="18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cs-CZ" altLang="cs-CZ" sz="1800">
              <a:latin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141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B9899"/>
                </a:solidFill>
              </a:rPr>
              <a:t>Fyzika - o čem je a o čem není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altLang="cs-CZ" sz="3600" b="1" i="1" dirty="0" smtClean="0"/>
              <a:t>(Vysvětlení)</a:t>
            </a:r>
            <a:endParaRPr lang="cs-CZ" altLang="cs-CZ" sz="3600" dirty="0" smtClean="0"/>
          </a:p>
          <a:p>
            <a:pPr eaLnBrk="1" hangingPunct="1"/>
            <a:r>
              <a:rPr lang="cs-CZ" altLang="cs-CZ" sz="2800" b="1" i="1" dirty="0" smtClean="0"/>
              <a:t>teleologické</a:t>
            </a:r>
            <a:r>
              <a:rPr lang="cs-CZ" altLang="cs-CZ" sz="2800" dirty="0" smtClean="0"/>
              <a:t> (účelové)</a:t>
            </a:r>
            <a:r>
              <a:rPr lang="cs-CZ" altLang="cs-CZ" sz="2800" b="1" i="1" dirty="0"/>
              <a:t> :  </a:t>
            </a:r>
            <a:r>
              <a:rPr lang="cs-CZ" altLang="cs-CZ" sz="2800" i="1" dirty="0"/>
              <a:t>… , </a:t>
            </a:r>
            <a:r>
              <a:rPr lang="cs-CZ" altLang="cs-CZ" sz="2800" i="1" dirty="0" smtClean="0">
                <a:solidFill>
                  <a:srgbClr val="FF0000"/>
                </a:solidFill>
              </a:rPr>
              <a:t>aby</a:t>
            </a:r>
            <a:r>
              <a:rPr lang="cs-CZ" altLang="cs-CZ" sz="2800" i="1" dirty="0" smtClean="0"/>
              <a:t> (cíl)…</a:t>
            </a:r>
            <a:endParaRPr lang="en-US" altLang="cs-CZ" sz="2800" i="1" dirty="0"/>
          </a:p>
          <a:p>
            <a:pPr lvl="1"/>
            <a:r>
              <a:rPr lang="cs-CZ" altLang="cs-CZ" sz="2800" dirty="0">
                <a:solidFill>
                  <a:schemeClr val="tx1"/>
                </a:solidFill>
              </a:rPr>
              <a:t>Světlo (ale také částice) se pohybuje při odrazu po takové dráze, </a:t>
            </a:r>
            <a:r>
              <a:rPr lang="cs-CZ" altLang="cs-CZ" sz="2800" dirty="0">
                <a:solidFill>
                  <a:srgbClr val="FF0000"/>
                </a:solidFill>
              </a:rPr>
              <a:t>aby </a:t>
            </a:r>
            <a:r>
              <a:rPr lang="cs-CZ" altLang="cs-CZ" sz="2800" dirty="0">
                <a:solidFill>
                  <a:schemeClr val="tx1"/>
                </a:solidFill>
              </a:rPr>
              <a:t>se z výchozího do cílového bodu dostalo v co nejkratším </a:t>
            </a:r>
            <a:r>
              <a:rPr lang="cs-CZ" altLang="cs-CZ" sz="2800" dirty="0" smtClean="0">
                <a:solidFill>
                  <a:schemeClr val="tx1"/>
                </a:solidFill>
              </a:rPr>
              <a:t>čase</a:t>
            </a:r>
            <a:endParaRPr lang="cs-CZ" altLang="cs-CZ" sz="2800" dirty="0">
              <a:solidFill>
                <a:schemeClr val="tx1"/>
              </a:solidFill>
            </a:endParaRPr>
          </a:p>
          <a:p>
            <a:pPr lvl="1"/>
            <a:r>
              <a:rPr lang="cs-CZ" altLang="cs-CZ" sz="2800" dirty="0" smtClean="0">
                <a:solidFill>
                  <a:schemeClr val="tx1"/>
                </a:solidFill>
              </a:rPr>
              <a:t>Těleso se pohybuje po takové dráze a takovým způsobem, </a:t>
            </a:r>
            <a:r>
              <a:rPr lang="cs-CZ" altLang="cs-CZ" sz="2800" dirty="0" smtClean="0">
                <a:solidFill>
                  <a:srgbClr val="FF0000"/>
                </a:solidFill>
              </a:rPr>
              <a:t>aby</a:t>
            </a:r>
            <a:r>
              <a:rPr lang="cs-CZ" altLang="cs-CZ" sz="2800" dirty="0" smtClean="0">
                <a:solidFill>
                  <a:schemeClr val="tx1"/>
                </a:solidFill>
              </a:rPr>
              <a:t> jistá veličina (akce ∫ </a:t>
            </a:r>
            <a:r>
              <a:rPr lang="cs-CZ" altLang="cs-CZ" sz="2800" i="1" dirty="0" smtClean="0">
                <a:solidFill>
                  <a:schemeClr val="tx1"/>
                </a:solidFill>
              </a:rPr>
              <a:t>L</a:t>
            </a:r>
            <a:r>
              <a:rPr lang="cs-CZ" altLang="cs-CZ" sz="2800" dirty="0" smtClean="0">
                <a:solidFill>
                  <a:schemeClr val="tx1"/>
                </a:solidFill>
              </a:rPr>
              <a:t>(</a:t>
            </a:r>
            <a:r>
              <a:rPr lang="cs-CZ" altLang="cs-CZ" sz="2800" b="1" i="1" dirty="0" err="1" smtClean="0">
                <a:solidFill>
                  <a:schemeClr val="tx1"/>
                </a:solidFill>
              </a:rPr>
              <a:t>r,v</a:t>
            </a:r>
            <a:r>
              <a:rPr lang="cs-CZ" altLang="cs-CZ" sz="2800" dirty="0" smtClean="0">
                <a:solidFill>
                  <a:schemeClr val="tx1"/>
                </a:solidFill>
              </a:rPr>
              <a:t>)</a:t>
            </a:r>
            <a:r>
              <a:rPr lang="cs-CZ" altLang="cs-CZ" sz="2800" i="1" dirty="0" smtClean="0">
                <a:solidFill>
                  <a:schemeClr val="tx1"/>
                </a:solidFill>
              </a:rPr>
              <a:t> </a:t>
            </a:r>
            <a:r>
              <a:rPr lang="cs-CZ" altLang="cs-CZ" sz="2800" dirty="0" err="1" smtClean="0">
                <a:solidFill>
                  <a:schemeClr val="tx1"/>
                </a:solidFill>
              </a:rPr>
              <a:t>d</a:t>
            </a:r>
            <a:r>
              <a:rPr lang="cs-CZ" altLang="cs-CZ" sz="2800" i="1" dirty="0" err="1" smtClean="0">
                <a:solidFill>
                  <a:schemeClr val="tx1"/>
                </a:solidFill>
              </a:rPr>
              <a:t>t</a:t>
            </a:r>
            <a:r>
              <a:rPr lang="cs-CZ" altLang="cs-CZ" sz="2800" dirty="0" smtClean="0">
                <a:solidFill>
                  <a:schemeClr val="tx1"/>
                </a:solidFill>
              </a:rPr>
              <a:t>) byla minimální</a:t>
            </a:r>
          </a:p>
          <a:p>
            <a:pPr marL="274638" lvl="1" indent="0">
              <a:buNone/>
            </a:pPr>
            <a:r>
              <a:rPr lang="cs-CZ" altLang="cs-CZ" sz="2800" dirty="0" smtClean="0">
                <a:solidFill>
                  <a:schemeClr val="tx1"/>
                </a:solidFill>
              </a:rPr>
              <a:t>Typické pro biologii</a:t>
            </a:r>
          </a:p>
          <a:p>
            <a:pPr marL="274638" lvl="1" indent="0">
              <a:buNone/>
            </a:pPr>
            <a:endParaRPr lang="cs-CZ" altLang="cs-CZ" sz="2800" dirty="0" smtClean="0">
              <a:solidFill>
                <a:schemeClr val="tx1"/>
              </a:solidFill>
            </a:endParaRPr>
          </a:p>
          <a:p>
            <a:pPr lvl="1" eaLnBrk="1" hangingPunct="1"/>
            <a:endParaRPr lang="cs-CZ" altLang="cs-CZ" sz="2800" dirty="0" smtClean="0">
              <a:solidFill>
                <a:schemeClr val="tx1"/>
              </a:solidFill>
            </a:endParaRPr>
          </a:p>
        </p:txBody>
      </p:sp>
      <p:sp>
        <p:nvSpPr>
          <p:cNvPr id="28676" name="TextovéPole 3"/>
          <p:cNvSpPr txBox="1">
            <a:spLocks noChangeArrowheads="1"/>
          </p:cNvSpPr>
          <p:nvPr/>
        </p:nvSpPr>
        <p:spPr bwMode="auto">
          <a:xfrm>
            <a:off x="8532813" y="6372225"/>
            <a:ext cx="503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501339C-A1C5-41D8-B158-E7CF32FB8DA3}" type="slidenum">
              <a:rPr lang="cs-CZ" altLang="cs-CZ" sz="18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cs-CZ" altLang="cs-CZ" sz="1800">
              <a:latin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141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B9899"/>
                </a:solidFill>
              </a:rPr>
              <a:t>Fyzika - o čem je a o čem není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altLang="cs-CZ" sz="3600" b="1" i="1" dirty="0" smtClean="0"/>
              <a:t>(Vysvětlení)</a:t>
            </a:r>
            <a:endParaRPr lang="cs-CZ" altLang="cs-CZ" sz="3600" dirty="0" smtClean="0"/>
          </a:p>
          <a:p>
            <a:pPr eaLnBrk="1" hangingPunct="1"/>
            <a:r>
              <a:rPr lang="cs-CZ" altLang="cs-CZ" sz="2800" b="1" i="1" dirty="0" smtClean="0"/>
              <a:t>Rovnovážné stavy; </a:t>
            </a:r>
            <a:br>
              <a:rPr lang="cs-CZ" altLang="cs-CZ" sz="2800" b="1" i="1" dirty="0" smtClean="0"/>
            </a:br>
            <a:r>
              <a:rPr lang="cs-CZ" altLang="cs-CZ" sz="2800" b="1" i="1" dirty="0" smtClean="0"/>
              <a:t>stacionární a </a:t>
            </a:r>
            <a:r>
              <a:rPr lang="cs-CZ" altLang="cs-CZ" sz="2800" b="1" i="1" dirty="0" err="1" smtClean="0"/>
              <a:t>kvaistacionární</a:t>
            </a:r>
            <a:r>
              <a:rPr lang="cs-CZ" altLang="cs-CZ" sz="2800" b="1" i="1" dirty="0" smtClean="0"/>
              <a:t> děje</a:t>
            </a:r>
            <a:r>
              <a:rPr lang="cs-CZ" altLang="cs-CZ" sz="2800" dirty="0" smtClean="0"/>
              <a:t> </a:t>
            </a:r>
          </a:p>
          <a:p>
            <a:pPr lvl="1" eaLnBrk="1" hangingPunct="1"/>
            <a:r>
              <a:rPr lang="cs-CZ" altLang="cs-CZ" sz="2800" dirty="0" smtClean="0">
                <a:solidFill>
                  <a:schemeClr val="tx1"/>
                </a:solidFill>
              </a:rPr>
              <a:t>Archimédův zákon</a:t>
            </a:r>
          </a:p>
          <a:p>
            <a:pPr lvl="1" eaLnBrk="1" hangingPunct="1"/>
            <a:r>
              <a:rPr lang="cs-CZ" altLang="cs-CZ" sz="2800" dirty="0" smtClean="0">
                <a:solidFill>
                  <a:schemeClr val="tx1"/>
                </a:solidFill>
              </a:rPr>
              <a:t>fázové přechody</a:t>
            </a:r>
          </a:p>
          <a:p>
            <a:pPr lvl="1" eaLnBrk="1" hangingPunct="1"/>
            <a:endParaRPr lang="cs-CZ" altLang="cs-CZ" sz="2800" dirty="0" smtClean="0">
              <a:solidFill>
                <a:schemeClr val="tx1"/>
              </a:solidFill>
            </a:endParaRPr>
          </a:p>
        </p:txBody>
      </p:sp>
      <p:sp>
        <p:nvSpPr>
          <p:cNvPr id="29700" name="TextovéPole 3"/>
          <p:cNvSpPr txBox="1">
            <a:spLocks noChangeArrowheads="1"/>
          </p:cNvSpPr>
          <p:nvPr/>
        </p:nvSpPr>
        <p:spPr bwMode="auto">
          <a:xfrm>
            <a:off x="8532813" y="6372225"/>
            <a:ext cx="503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68CCB1E-8F03-4708-8CFF-29DAE5B304A6}" type="slidenum">
              <a:rPr lang="cs-CZ" altLang="cs-CZ" sz="18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cs-CZ" altLang="cs-CZ" sz="1800">
              <a:latin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141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842963"/>
          </a:xfrm>
        </p:spPr>
        <p:txBody>
          <a:bodyPr/>
          <a:lstStyle/>
          <a:p>
            <a:pPr eaLnBrk="1" hangingPunct="1"/>
            <a:r>
              <a:rPr lang="cs-CZ" altLang="cs-CZ" dirty="0" smtClean="0">
                <a:solidFill>
                  <a:srgbClr val="7B9899"/>
                </a:solidFill>
              </a:rPr>
              <a:t>2022 – U3V - Fyzika</a:t>
            </a:r>
            <a:endParaRPr lang="cs-CZ" altLang="cs-CZ" dirty="0" smtClean="0">
              <a:solidFill>
                <a:srgbClr val="7B98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85750" y="1758950"/>
            <a:ext cx="8504238" cy="4613275"/>
          </a:xfrm>
        </p:spPr>
        <p:txBody>
          <a:bodyPr/>
          <a:lstStyle/>
          <a:p>
            <a:pPr marL="274638" lvl="1" indent="0" eaLnBrk="1" hangingPunct="1">
              <a:buFont typeface="Wingdings" panose="05000000000000000000" pitchFamily="2" charset="2"/>
              <a:buNone/>
              <a:defRPr/>
            </a:pPr>
            <a:r>
              <a:rPr lang="cs-CZ" sz="32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Doba, místo U3V: </a:t>
            </a:r>
          </a:p>
          <a:p>
            <a:pPr marL="274638" lvl="1" indent="0" eaLnBrk="1" hangingPunct="1">
              <a:buFont typeface="Wingdings" panose="05000000000000000000" pitchFamily="2" charset="2"/>
              <a:buNone/>
              <a:defRPr/>
            </a:pPr>
            <a:r>
              <a:rPr lang="cs-CZ" sz="2800" b="1" dirty="0" smtClean="0">
                <a:solidFill>
                  <a:schemeClr val="tx1"/>
                </a:solidFill>
              </a:rPr>
              <a:t>Přednášky:</a:t>
            </a:r>
          </a:p>
          <a:p>
            <a:pPr marL="274638" lvl="1" indent="0" eaLnBrk="1" hangingPunct="1">
              <a:buFont typeface="Wingdings" panose="05000000000000000000" pitchFamily="2" charset="2"/>
              <a:buNone/>
              <a:defRPr/>
            </a:pPr>
            <a:r>
              <a:rPr lang="cs-CZ" sz="2800" dirty="0" smtClean="0">
                <a:solidFill>
                  <a:schemeClr val="tx1"/>
                </a:solidFill>
              </a:rPr>
              <a:t>Od </a:t>
            </a:r>
            <a:r>
              <a:rPr lang="cs-CZ" sz="2800" dirty="0" smtClean="0">
                <a:solidFill>
                  <a:schemeClr val="tx1"/>
                </a:solidFill>
              </a:rPr>
              <a:t>3.10.2022 </a:t>
            </a:r>
            <a:r>
              <a:rPr lang="cs-CZ" sz="2800" dirty="0" smtClean="0">
                <a:solidFill>
                  <a:schemeClr val="tx1"/>
                </a:solidFill>
              </a:rPr>
              <a:t>každé </a:t>
            </a:r>
            <a:r>
              <a:rPr lang="cs-CZ" sz="2800" dirty="0" smtClean="0">
                <a:solidFill>
                  <a:srgbClr val="FF0000"/>
                </a:solidFill>
              </a:rPr>
              <a:t>pondělí 14:00 až 15:30 </a:t>
            </a:r>
            <a:r>
              <a:rPr lang="cs-CZ" sz="2800" dirty="0" smtClean="0">
                <a:solidFill>
                  <a:schemeClr val="tx1"/>
                </a:solidFill>
              </a:rPr>
              <a:t>on-line</a:t>
            </a:r>
          </a:p>
          <a:p>
            <a:pPr marL="274638" lvl="1" indent="0" eaLnBrk="1" hangingPunct="1">
              <a:buFont typeface="Wingdings" panose="05000000000000000000" pitchFamily="2" charset="2"/>
              <a:buNone/>
              <a:defRPr/>
            </a:pPr>
            <a:r>
              <a:rPr lang="cs-CZ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Exkurze: </a:t>
            </a:r>
          </a:p>
          <a:p>
            <a:pPr marL="274638" lvl="1" indent="0" eaLnBrk="1" hangingPunct="1">
              <a:buFont typeface="Wingdings" panose="05000000000000000000" pitchFamily="2" charset="2"/>
              <a:buNone/>
              <a:defRPr/>
            </a:pPr>
            <a:r>
              <a:rPr lang="cs-CZ" sz="2800" dirty="0" smtClean="0">
                <a:solidFill>
                  <a:schemeClr val="tx1"/>
                </a:solidFill>
              </a:rPr>
              <a:t>Individuální místo, občas i doba, ale vždy v pondělí</a:t>
            </a:r>
          </a:p>
          <a:p>
            <a:pPr marL="274638" lvl="1" indent="0" eaLnBrk="1" hangingPunct="1">
              <a:buFont typeface="Wingdings" panose="05000000000000000000" pitchFamily="2" charset="2"/>
              <a:buNone/>
              <a:defRPr/>
            </a:pPr>
            <a:r>
              <a:rPr lang="cs-CZ" sz="2800" dirty="0" smtClean="0">
                <a:solidFill>
                  <a:schemeClr val="tx1"/>
                </a:solidFill>
              </a:rPr>
              <a:t>Detailní informace týden předem, emailem</a:t>
            </a:r>
          </a:p>
          <a:p>
            <a:pPr marL="274638" lvl="1" indent="0" eaLnBrk="1" hangingPunct="1">
              <a:buFont typeface="Wingdings" panose="05000000000000000000" pitchFamily="2" charset="2"/>
              <a:buNone/>
              <a:defRPr/>
            </a:pPr>
            <a:r>
              <a:rPr lang="cs-CZ" sz="2800" b="1" i="1" dirty="0" smtClean="0">
                <a:solidFill>
                  <a:schemeClr val="tx1"/>
                </a:solidFill>
              </a:rPr>
              <a:t>Styl přednášek </a:t>
            </a:r>
            <a:r>
              <a:rPr lang="cs-CZ" sz="2800" dirty="0" smtClean="0">
                <a:solidFill>
                  <a:schemeClr val="tx1"/>
                </a:solidFill>
              </a:rPr>
              <a:t>(dobrý zvyk na MFF): </a:t>
            </a:r>
          </a:p>
          <a:p>
            <a:pPr marL="788988" lvl="1" indent="-514350" eaLnBrk="1" hangingPunct="1">
              <a:buFont typeface="Wingdings" panose="05000000000000000000" pitchFamily="2" charset="2"/>
              <a:buAutoNum type="arabicParenR"/>
              <a:defRPr/>
            </a:pPr>
            <a:r>
              <a:rPr lang="cs-CZ" sz="2800" b="1" i="1" dirty="0" smtClean="0">
                <a:solidFill>
                  <a:srgbClr val="FF0000"/>
                </a:solidFill>
              </a:rPr>
              <a:t>nerozumíte-li, ptejte se ihned</a:t>
            </a:r>
          </a:p>
          <a:p>
            <a:pPr marL="788988" lvl="1" indent="-514350" eaLnBrk="1" hangingPunct="1">
              <a:buFont typeface="Wingdings" panose="05000000000000000000" pitchFamily="2" charset="2"/>
              <a:buAutoNum type="arabicParenR"/>
              <a:defRPr/>
            </a:pPr>
            <a:r>
              <a:rPr lang="cs-CZ" sz="2800" b="1" i="1" dirty="0" smtClean="0">
                <a:solidFill>
                  <a:srgbClr val="FF0000"/>
                </a:solidFill>
              </a:rPr>
              <a:t>nikdo neví všechno</a:t>
            </a:r>
          </a:p>
        </p:txBody>
      </p:sp>
      <p:sp>
        <p:nvSpPr>
          <p:cNvPr id="15364" name="TextovéPole 1"/>
          <p:cNvSpPr txBox="1">
            <a:spLocks noChangeArrowheads="1"/>
          </p:cNvSpPr>
          <p:nvPr/>
        </p:nvSpPr>
        <p:spPr bwMode="auto">
          <a:xfrm>
            <a:off x="8532813" y="6372225"/>
            <a:ext cx="503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314FE07-C037-4566-9A8D-CBD5C775A743}" type="slidenum">
              <a:rPr lang="cs-CZ" altLang="cs-CZ" sz="18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cs-CZ" altLang="cs-CZ" sz="1800">
              <a:latin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97104216"/>
      </p:ext>
    </p:extLst>
  </p:cSld>
  <p:clrMapOvr>
    <a:masterClrMapping/>
  </p:clrMapOvr>
  <p:transition advTm="2366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21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6" presetClass="entr" presetSubtype="21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600"/>
                            </p:stCondLst>
                            <p:childTnLst>
                              <p:par>
                                <p:cTn id="27" presetID="16" presetClass="entr" presetSubtype="21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B9899"/>
                </a:solidFill>
              </a:rPr>
              <a:t>Fyzika - o čem je a o čem není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altLang="cs-CZ" sz="3600" b="1" dirty="0" smtClean="0"/>
              <a:t>Co s rozpory ve vědě?</a:t>
            </a:r>
          </a:p>
          <a:p>
            <a:r>
              <a:rPr lang="cs-CZ" altLang="cs-CZ" sz="3200" b="1" i="1" dirty="0" smtClean="0"/>
              <a:t>Rozpor teorie s praxí:</a:t>
            </a:r>
            <a:endParaRPr lang="cs-CZ" altLang="cs-CZ" sz="3200" dirty="0" smtClean="0"/>
          </a:p>
          <a:p>
            <a:pPr lvl="1"/>
            <a:r>
              <a:rPr lang="cs-CZ" altLang="cs-CZ" sz="2800" dirty="0" smtClean="0">
                <a:solidFill>
                  <a:schemeClr val="tx1"/>
                </a:solidFill>
              </a:rPr>
              <a:t>– revize </a:t>
            </a:r>
            <a:r>
              <a:rPr lang="cs-CZ" altLang="cs-CZ" sz="2800" dirty="0" smtClean="0">
                <a:solidFill>
                  <a:srgbClr val="FF0000"/>
                </a:solidFill>
              </a:rPr>
              <a:t>měření</a:t>
            </a:r>
            <a:r>
              <a:rPr lang="cs-CZ" altLang="cs-CZ" sz="2800" dirty="0" smtClean="0">
                <a:solidFill>
                  <a:schemeClr val="tx1"/>
                </a:solidFill>
              </a:rPr>
              <a:t> (Weberův pokus)</a:t>
            </a:r>
          </a:p>
          <a:p>
            <a:pPr lvl="1"/>
            <a:r>
              <a:rPr lang="cs-CZ" altLang="cs-CZ" sz="2800" dirty="0" smtClean="0">
                <a:solidFill>
                  <a:schemeClr val="tx1"/>
                </a:solidFill>
              </a:rPr>
              <a:t>– revize toho, která </a:t>
            </a:r>
            <a:r>
              <a:rPr lang="cs-CZ" altLang="cs-CZ" sz="2800" dirty="0" smtClean="0">
                <a:solidFill>
                  <a:srgbClr val="FF0000"/>
                </a:solidFill>
              </a:rPr>
              <a:t>teorie </a:t>
            </a:r>
            <a:r>
              <a:rPr lang="cs-CZ" altLang="cs-CZ" sz="2800" dirty="0" smtClean="0">
                <a:solidFill>
                  <a:schemeClr val="tx1"/>
                </a:solidFill>
              </a:rPr>
              <a:t>a jak byla </a:t>
            </a:r>
            <a:r>
              <a:rPr lang="cs-CZ" altLang="cs-CZ" sz="2800" dirty="0" smtClean="0">
                <a:solidFill>
                  <a:srgbClr val="FF0000"/>
                </a:solidFill>
              </a:rPr>
              <a:t>použita</a:t>
            </a:r>
            <a:r>
              <a:rPr lang="cs-CZ" altLang="cs-CZ" sz="2800" dirty="0" smtClean="0">
                <a:solidFill>
                  <a:schemeClr val="tx1"/>
                </a:solidFill>
              </a:rPr>
              <a:t> (např. příliš zjednodušený model)</a:t>
            </a:r>
          </a:p>
          <a:p>
            <a:pPr lvl="1"/>
            <a:r>
              <a:rPr lang="cs-CZ" altLang="cs-CZ" sz="2800" dirty="0" smtClean="0">
                <a:solidFill>
                  <a:schemeClr val="tx1"/>
                </a:solidFill>
              </a:rPr>
              <a:t>– </a:t>
            </a:r>
            <a:r>
              <a:rPr lang="cs-CZ" altLang="cs-CZ" sz="2800" dirty="0" smtClean="0">
                <a:solidFill>
                  <a:srgbClr val="FF0000"/>
                </a:solidFill>
              </a:rPr>
              <a:t>revize teorie </a:t>
            </a:r>
            <a:r>
              <a:rPr lang="cs-CZ" altLang="cs-CZ" sz="2800" dirty="0" smtClean="0">
                <a:solidFill>
                  <a:schemeClr val="tx1"/>
                </a:solidFill>
              </a:rPr>
              <a:t>samé (</a:t>
            </a:r>
            <a:r>
              <a:rPr lang="cs-CZ" altLang="cs-CZ" sz="2800" dirty="0" err="1" smtClean="0">
                <a:solidFill>
                  <a:schemeClr val="tx1"/>
                </a:solidFill>
              </a:rPr>
              <a:t>Michelsonův</a:t>
            </a:r>
            <a:r>
              <a:rPr lang="cs-CZ" altLang="cs-CZ" sz="2800" dirty="0" smtClean="0">
                <a:solidFill>
                  <a:schemeClr val="tx1"/>
                </a:solidFill>
              </a:rPr>
              <a:t>-Morleyův pokus)</a:t>
            </a:r>
          </a:p>
          <a:p>
            <a:pPr eaLnBrk="1" hangingPunct="1"/>
            <a:endParaRPr lang="cs-CZ" altLang="cs-CZ" sz="3200" dirty="0" smtClean="0"/>
          </a:p>
        </p:txBody>
      </p:sp>
      <p:sp>
        <p:nvSpPr>
          <p:cNvPr id="30724" name="TextovéPole 3"/>
          <p:cNvSpPr txBox="1">
            <a:spLocks noChangeArrowheads="1"/>
          </p:cNvSpPr>
          <p:nvPr/>
        </p:nvSpPr>
        <p:spPr bwMode="auto">
          <a:xfrm>
            <a:off x="8532813" y="6372225"/>
            <a:ext cx="503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3EB3894C-3DF4-4AF2-B051-6F98A641CA4D}" type="slidenum">
              <a:rPr lang="cs-CZ" altLang="cs-CZ" sz="18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cs-CZ" altLang="cs-CZ" sz="1800">
              <a:latin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141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B9899"/>
                </a:solidFill>
              </a:rPr>
              <a:t>Fyzika - o čem je a o čem není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cs-CZ" altLang="cs-CZ" sz="3200" b="1" i="1" dirty="0" smtClean="0"/>
              <a:t>Vnitřní rozpory, nekonzistence teorie</a:t>
            </a:r>
            <a:endParaRPr lang="cs-CZ" altLang="cs-CZ" sz="3200" dirty="0" smtClean="0"/>
          </a:p>
          <a:p>
            <a:pPr marL="274638" lvl="1" indent="0">
              <a:buNone/>
            </a:pPr>
            <a:r>
              <a:rPr lang="cs-CZ" altLang="cs-CZ" sz="2800" dirty="0" smtClean="0">
                <a:solidFill>
                  <a:schemeClr val="tx1"/>
                </a:solidFill>
              </a:rPr>
              <a:t>Občas „bolavá místa“ teorie - nekonzistentnost je nejjednodušším (příp. zatím jediným) řešením </a:t>
            </a:r>
          </a:p>
          <a:p>
            <a:pPr lvl="1"/>
            <a:r>
              <a:rPr lang="cs-CZ" altLang="cs-CZ" sz="2800" dirty="0" smtClean="0">
                <a:solidFill>
                  <a:schemeClr val="tx1"/>
                </a:solidFill>
              </a:rPr>
              <a:t>Chemie </a:t>
            </a:r>
            <a:r>
              <a:rPr lang="cs-CZ" altLang="cs-CZ" sz="2800" dirty="0" err="1" smtClean="0">
                <a:solidFill>
                  <a:schemeClr val="tx1"/>
                </a:solidFill>
              </a:rPr>
              <a:t>předkvantového</a:t>
            </a:r>
            <a:r>
              <a:rPr lang="cs-CZ" altLang="cs-CZ" sz="2800" dirty="0" smtClean="0">
                <a:solidFill>
                  <a:schemeClr val="tx1"/>
                </a:solidFill>
              </a:rPr>
              <a:t> věku: benzen  vs.</a:t>
            </a:r>
            <a:r>
              <a:rPr lang="cs-CZ" altLang="cs-CZ" sz="2800" i="1" dirty="0" smtClean="0">
                <a:solidFill>
                  <a:schemeClr val="tx1"/>
                </a:solidFill>
              </a:rPr>
              <a:t> </a:t>
            </a:r>
            <a:r>
              <a:rPr lang="cs-CZ" altLang="cs-CZ" sz="2800" dirty="0" err="1" smtClean="0">
                <a:solidFill>
                  <a:schemeClr val="tx1"/>
                </a:solidFill>
              </a:rPr>
              <a:t>cyklohexatrien</a:t>
            </a:r>
            <a:endParaRPr lang="cs-CZ" altLang="cs-CZ" sz="2800" dirty="0" smtClean="0">
              <a:solidFill>
                <a:schemeClr val="tx1"/>
              </a:solidFill>
            </a:endParaRPr>
          </a:p>
          <a:p>
            <a:pPr lvl="1"/>
            <a:r>
              <a:rPr lang="cs-CZ" altLang="cs-CZ" sz="2800" dirty="0" smtClean="0">
                <a:solidFill>
                  <a:schemeClr val="tx1"/>
                </a:solidFill>
              </a:rPr>
              <a:t>Fyzika dříve: Bohrův model vodíku</a:t>
            </a:r>
          </a:p>
          <a:p>
            <a:pPr lvl="1" eaLnBrk="1" hangingPunct="1"/>
            <a:endParaRPr lang="cs-CZ" altLang="cs-CZ" sz="2800" dirty="0" smtClean="0">
              <a:solidFill>
                <a:schemeClr val="tx1"/>
              </a:solidFill>
            </a:endParaRPr>
          </a:p>
        </p:txBody>
      </p:sp>
      <p:sp>
        <p:nvSpPr>
          <p:cNvPr id="31748" name="TextovéPole 3"/>
          <p:cNvSpPr txBox="1">
            <a:spLocks noChangeArrowheads="1"/>
          </p:cNvSpPr>
          <p:nvPr/>
        </p:nvSpPr>
        <p:spPr bwMode="auto">
          <a:xfrm>
            <a:off x="8532813" y="6372225"/>
            <a:ext cx="503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1CCA19B-9F76-4A25-B72C-8AC49AFA7C54}" type="slidenum">
              <a:rPr lang="cs-CZ" altLang="cs-CZ" sz="18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cs-CZ" altLang="cs-CZ" sz="1800">
              <a:latin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141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B9899"/>
                </a:solidFill>
              </a:rPr>
              <a:t>Fyzika - o čem je a o čem není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4"/>
            <a:ext cx="8504238" cy="4926161"/>
          </a:xfrm>
        </p:spPr>
        <p:txBody>
          <a:bodyPr/>
          <a:lstStyle/>
          <a:p>
            <a:pPr>
              <a:defRPr/>
            </a:pPr>
            <a:r>
              <a:rPr lang="cs-CZ" sz="3600" b="1" i="1" dirty="0" smtClean="0"/>
              <a:t>Pověry</a:t>
            </a:r>
            <a:endParaRPr lang="cs-CZ" sz="3600" dirty="0" smtClean="0"/>
          </a:p>
          <a:p>
            <a:pPr>
              <a:defRPr/>
            </a:pPr>
            <a:r>
              <a:rPr lang="cs-CZ" sz="2800" dirty="0" smtClean="0"/>
              <a:t>Struktura a metody vědy („Jakmile se zjistí v teorii jediný nesoulad, tak se teorie vyhodí“)</a:t>
            </a:r>
          </a:p>
          <a:p>
            <a:pPr>
              <a:defRPr/>
            </a:pPr>
            <a:r>
              <a:rPr lang="cs-CZ" sz="2800" dirty="0" smtClean="0"/>
              <a:t>Neporozumění (relativita, kvanta):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cs-CZ" sz="2800" dirty="0" smtClean="0"/>
              <a:t>	„vše je relativní“ (</a:t>
            </a:r>
            <a:r>
              <a:rPr lang="cs-CZ" sz="2800" dirty="0" smtClean="0">
                <a:solidFill>
                  <a:srgbClr val="FF0000"/>
                </a:solidFill>
              </a:rPr>
              <a:t>paušalizování</a:t>
            </a:r>
            <a:r>
              <a:rPr lang="cs-CZ" sz="2800" dirty="0" smtClean="0"/>
              <a:t>);</a:t>
            </a:r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cs-CZ" sz="2800" dirty="0"/>
              <a:t>	</a:t>
            </a:r>
            <a:r>
              <a:rPr lang="cs-CZ" sz="2800" dirty="0" smtClean="0"/>
              <a:t>„z relativity plyne, že </a:t>
            </a:r>
            <a:r>
              <a:rPr lang="cs-CZ" sz="2800" i="1" dirty="0" smtClean="0"/>
              <a:t>c</a:t>
            </a:r>
            <a:r>
              <a:rPr lang="cs-CZ" sz="2800" dirty="0" smtClean="0"/>
              <a:t> = </a:t>
            </a:r>
            <a:r>
              <a:rPr lang="cs-CZ" sz="2800" dirty="0" err="1" smtClean="0"/>
              <a:t>konst</a:t>
            </a:r>
            <a:r>
              <a:rPr lang="cs-CZ" sz="2800" smtClean="0"/>
              <a:t>“;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	„paradoxy“ relativity (</a:t>
            </a:r>
            <a:r>
              <a:rPr lang="cs-CZ" sz="2800" dirty="0" smtClean="0">
                <a:solidFill>
                  <a:srgbClr val="FF0000"/>
                </a:solidFill>
              </a:rPr>
              <a:t>skryté předpoklady</a:t>
            </a:r>
            <a:r>
              <a:rPr lang="cs-CZ" sz="2800" dirty="0" smtClean="0"/>
              <a:t>)</a:t>
            </a:r>
          </a:p>
          <a:p>
            <a:pPr>
              <a:defRPr/>
            </a:pPr>
            <a:r>
              <a:rPr lang="cs-CZ" sz="2800" dirty="0" smtClean="0"/>
              <a:t>Vágní formulace:</a:t>
            </a:r>
            <a:br>
              <a:rPr lang="cs-CZ" sz="2800" dirty="0" smtClean="0"/>
            </a:br>
            <a:r>
              <a:rPr lang="cs-CZ" sz="2800" dirty="0" smtClean="0"/>
              <a:t>	Nazuju-li </a:t>
            </a:r>
            <a:r>
              <a:rPr lang="cs-CZ" sz="2800" dirty="0"/>
              <a:t>si dostatečné velké </a:t>
            </a:r>
            <a:r>
              <a:rPr lang="cs-CZ" sz="2800" dirty="0" err="1"/>
              <a:t>laptě</a:t>
            </a:r>
            <a:r>
              <a:rPr lang="cs-CZ" sz="2800" dirty="0"/>
              <a:t>, </a:t>
            </a:r>
            <a:br>
              <a:rPr lang="cs-CZ" sz="2800" dirty="0"/>
            </a:br>
            <a:r>
              <a:rPr lang="cs-CZ" sz="2800" dirty="0"/>
              <a:t>	zašlápnu na zahrádce, cokoli chci“</a:t>
            </a:r>
          </a:p>
          <a:p>
            <a:pPr>
              <a:defRPr/>
            </a:pPr>
            <a:endParaRPr lang="cs-CZ" sz="2800" dirty="0" smtClean="0"/>
          </a:p>
          <a:p>
            <a:pPr marL="0" indent="0">
              <a:buFont typeface="Wingdings 2" panose="05020102010507070707" pitchFamily="18" charset="2"/>
              <a:buNone/>
              <a:defRPr/>
            </a:pPr>
            <a:r>
              <a:rPr lang="cs-CZ" sz="2800" dirty="0"/>
              <a:t>	</a:t>
            </a:r>
            <a:r>
              <a:rPr lang="cs-CZ" sz="2800" dirty="0" smtClean="0"/>
              <a:t>„</a:t>
            </a:r>
          </a:p>
        </p:txBody>
      </p:sp>
      <p:sp>
        <p:nvSpPr>
          <p:cNvPr id="32772" name="TextovéPole 3"/>
          <p:cNvSpPr txBox="1">
            <a:spLocks noChangeArrowheads="1"/>
          </p:cNvSpPr>
          <p:nvPr/>
        </p:nvSpPr>
        <p:spPr bwMode="auto">
          <a:xfrm>
            <a:off x="8532813" y="6372225"/>
            <a:ext cx="503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6BCA91C-4426-43F9-887A-8AC42B6F34E5}" type="slidenum">
              <a:rPr lang="cs-CZ" altLang="cs-CZ" sz="18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cs-CZ" altLang="cs-CZ" sz="1800">
              <a:latin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141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cs-CZ" dirty="0"/>
          </a:p>
        </p:txBody>
      </p:sp>
      <p:sp>
        <p:nvSpPr>
          <p:cNvPr id="3379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0" indent="0" algn="ctr" eaLnBrk="1" hangingPunct="1">
              <a:buFont typeface="Wingdings 2" panose="05020102010507070707" pitchFamily="18" charset="2"/>
              <a:buNone/>
            </a:pPr>
            <a:r>
              <a:rPr lang="cs-CZ" altLang="cs-CZ" sz="6000" smtClean="0"/>
              <a:t>Děkuji za pozornost</a:t>
            </a:r>
          </a:p>
          <a:p>
            <a:pPr marL="0" indent="0" algn="ctr" eaLnBrk="1" hangingPunct="1">
              <a:buFont typeface="Wingdings 2" panose="05020102010507070707" pitchFamily="18" charset="2"/>
              <a:buNone/>
            </a:pPr>
            <a:r>
              <a:rPr lang="cs-CZ" altLang="cs-CZ" sz="20000" smtClean="0">
                <a:sym typeface="Wingdings" panose="05000000000000000000" pitchFamily="2" charset="2"/>
              </a:rPr>
              <a:t></a:t>
            </a:r>
            <a:endParaRPr lang="en-US" altLang="cs-CZ" sz="20000" smtClean="0"/>
          </a:p>
        </p:txBody>
      </p:sp>
      <p:sp>
        <p:nvSpPr>
          <p:cNvPr id="33796" name="TextovéPole 3"/>
          <p:cNvSpPr txBox="1">
            <a:spLocks noChangeArrowheads="1"/>
          </p:cNvSpPr>
          <p:nvPr/>
        </p:nvSpPr>
        <p:spPr bwMode="auto">
          <a:xfrm>
            <a:off x="8532813" y="6372225"/>
            <a:ext cx="503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0B8F377-C3ED-4BDA-9DA4-A02237511053}" type="slidenum">
              <a:rPr lang="cs-CZ" altLang="cs-CZ" sz="18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cs-CZ" altLang="cs-CZ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842963"/>
          </a:xfrm>
        </p:spPr>
        <p:txBody>
          <a:bodyPr/>
          <a:lstStyle/>
          <a:p>
            <a:pPr eaLnBrk="1" hangingPunct="1"/>
            <a:r>
              <a:rPr lang="cs-CZ" altLang="cs-CZ" dirty="0" smtClean="0">
                <a:solidFill>
                  <a:srgbClr val="7B9899"/>
                </a:solidFill>
              </a:rPr>
              <a:t>2022 – U3V - Fyzika</a:t>
            </a:r>
            <a:endParaRPr lang="cs-CZ" altLang="cs-CZ" dirty="0" smtClean="0">
              <a:solidFill>
                <a:srgbClr val="7B98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85750" y="1758950"/>
            <a:ext cx="8504238" cy="4983163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cs-CZ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Literatura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s-CZ" sz="2800" dirty="0" smtClean="0"/>
              <a:t>Výborná </a:t>
            </a:r>
            <a:r>
              <a:rPr lang="cs-CZ" sz="2800" dirty="0" smtClean="0">
                <a:solidFill>
                  <a:srgbClr val="FF0000"/>
                </a:solidFill>
              </a:rPr>
              <a:t>učebnice</a:t>
            </a:r>
            <a:r>
              <a:rPr lang="cs-CZ" sz="2800" dirty="0" smtClean="0"/>
              <a:t>: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cs-CZ" sz="2300" dirty="0" err="1" smtClean="0">
                <a:solidFill>
                  <a:schemeClr val="tx1"/>
                </a:solidFill>
              </a:rPr>
              <a:t>Halliday</a:t>
            </a:r>
            <a:r>
              <a:rPr lang="cs-CZ" sz="2300" dirty="0">
                <a:solidFill>
                  <a:schemeClr val="tx1"/>
                </a:solidFill>
              </a:rPr>
              <a:t> </a:t>
            </a:r>
            <a:r>
              <a:rPr lang="cs-CZ" sz="2300" dirty="0" smtClean="0">
                <a:solidFill>
                  <a:schemeClr val="tx1"/>
                </a:solidFill>
              </a:rPr>
              <a:t>D., </a:t>
            </a:r>
            <a:r>
              <a:rPr lang="cs-CZ" sz="2300" dirty="0" err="1" smtClean="0">
                <a:solidFill>
                  <a:schemeClr val="tx1"/>
                </a:solidFill>
              </a:rPr>
              <a:t>Resnick</a:t>
            </a:r>
            <a:r>
              <a:rPr lang="cs-CZ" sz="2300" dirty="0" smtClean="0">
                <a:solidFill>
                  <a:schemeClr val="tx1"/>
                </a:solidFill>
              </a:rPr>
              <a:t> R., </a:t>
            </a:r>
            <a:r>
              <a:rPr lang="cs-CZ" sz="2300" dirty="0" err="1" smtClean="0">
                <a:solidFill>
                  <a:schemeClr val="tx1"/>
                </a:solidFill>
              </a:rPr>
              <a:t>Walker</a:t>
            </a:r>
            <a:r>
              <a:rPr lang="cs-CZ" sz="2300" dirty="0" smtClean="0">
                <a:solidFill>
                  <a:schemeClr val="tx1"/>
                </a:solidFill>
              </a:rPr>
              <a:t> J.: </a:t>
            </a:r>
            <a:r>
              <a:rPr lang="cs-CZ" sz="2300" b="1" i="1" dirty="0" smtClean="0">
                <a:solidFill>
                  <a:schemeClr val="tx1"/>
                </a:solidFill>
              </a:rPr>
              <a:t>Fyzika</a:t>
            </a:r>
            <a:r>
              <a:rPr lang="cs-CZ" sz="2300" dirty="0" smtClean="0">
                <a:solidFill>
                  <a:schemeClr val="tx1"/>
                </a:solidFill>
              </a:rPr>
              <a:t>. VUTIUM Brno, Prometheus Praha, 2000 (dotisky 2002, 2006). Nově 2014.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s-CZ" sz="2800" dirty="0" smtClean="0">
                <a:solidFill>
                  <a:srgbClr val="FF0000"/>
                </a:solidFill>
              </a:rPr>
              <a:t>Wiki</a:t>
            </a:r>
            <a:r>
              <a:rPr lang="cs-CZ" sz="2800" dirty="0" smtClean="0"/>
              <a:t>pedie (angl. i česká): celkem spolehlivá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s-CZ" altLang="cs-CZ" sz="2800" dirty="0">
                <a:latin typeface="Arial" panose="020B0604020202020204" pitchFamily="34" charset="0"/>
              </a:rPr>
              <a:t>projekt řešených fyzikálních úloh (</a:t>
            </a:r>
            <a:r>
              <a:rPr lang="cs-CZ" altLang="cs-CZ" sz="2800" dirty="0">
                <a:latin typeface="Arial" panose="020B0604020202020204" pitchFamily="34" charset="0"/>
                <a:hlinkClick r:id="rId3"/>
              </a:rPr>
              <a:t>https://reseneulohy.cz/</a:t>
            </a:r>
            <a:r>
              <a:rPr lang="cs-CZ" altLang="cs-CZ" sz="2800" dirty="0" err="1">
                <a:latin typeface="Arial" panose="020B0604020202020204" pitchFamily="34" charset="0"/>
                <a:hlinkClick r:id="rId3"/>
              </a:rPr>
              <a:t>cs</a:t>
            </a:r>
            <a:r>
              <a:rPr lang="cs-CZ" altLang="cs-CZ" sz="2800" dirty="0">
                <a:latin typeface="Arial" panose="020B0604020202020204" pitchFamily="34" charset="0"/>
                <a:hlinkClick r:id="rId3"/>
              </a:rPr>
              <a:t>/fyzika</a:t>
            </a:r>
            <a:r>
              <a:rPr lang="cs-CZ" altLang="cs-CZ" sz="2800" dirty="0">
                <a:latin typeface="Arial" panose="020B0604020202020204" pitchFamily="34" charset="0"/>
              </a:rPr>
              <a:t>) </a:t>
            </a:r>
            <a:endParaRPr lang="cs-CZ" sz="2800" dirty="0" smtClean="0"/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s-CZ" sz="2800" dirty="0" smtClean="0"/>
              <a:t>„Odpovědna“ </a:t>
            </a:r>
            <a:r>
              <a:rPr lang="cs-CZ" sz="2800" dirty="0" err="1" smtClean="0"/>
              <a:t>FyzWeb</a:t>
            </a:r>
            <a:r>
              <a:rPr lang="cs-CZ" sz="2800" dirty="0" smtClean="0"/>
              <a:t>: </a:t>
            </a:r>
            <a:r>
              <a:rPr lang="cs-CZ" sz="2800" dirty="0" smtClean="0">
                <a:solidFill>
                  <a:srgbClr val="002060"/>
                </a:solidFill>
                <a:hlinkClick r:id="rId4"/>
              </a:rPr>
              <a:t>http://fyzweb.cuni.cz</a:t>
            </a:r>
            <a:endParaRPr lang="cs-CZ" sz="2800" dirty="0" smtClean="0">
              <a:solidFill>
                <a:srgbClr val="002060"/>
              </a:solidFill>
            </a:endParaRPr>
          </a:p>
          <a:p>
            <a:pPr eaLnBrk="1" hangingPunct="1">
              <a:buFont typeface="Wingdings" pitchFamily="2" charset="2"/>
              <a:buChar char="Ø"/>
              <a:defRPr/>
            </a:pPr>
            <a:endParaRPr lang="cs-CZ" sz="2800" dirty="0" smtClean="0"/>
          </a:p>
          <a:p>
            <a:pPr marL="319087" lvl="2" indent="0" eaLnBrk="1" hangingPunct="1">
              <a:buClr>
                <a:schemeClr val="accent1"/>
              </a:buClr>
              <a:buSzPct val="85000"/>
              <a:buFont typeface="Wingdings 2" panose="05020102010507070707" pitchFamily="18" charset="2"/>
              <a:buNone/>
              <a:defRPr/>
            </a:pPr>
            <a:endParaRPr lang="cs-CZ" sz="2400" dirty="0" smtClean="0"/>
          </a:p>
        </p:txBody>
      </p:sp>
      <p:sp>
        <p:nvSpPr>
          <p:cNvPr id="16388" name="TextovéPole 1"/>
          <p:cNvSpPr txBox="1">
            <a:spLocks noChangeArrowheads="1"/>
          </p:cNvSpPr>
          <p:nvPr/>
        </p:nvSpPr>
        <p:spPr bwMode="auto">
          <a:xfrm>
            <a:off x="8532813" y="6372225"/>
            <a:ext cx="503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A073342-BE80-4499-BF9B-CFA1896DA03F}" type="slidenum">
              <a:rPr lang="cs-CZ" altLang="cs-CZ" sz="18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cs-CZ" altLang="cs-CZ" sz="1800">
              <a:latin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6777863"/>
      </p:ext>
    </p:extLst>
  </p:cSld>
  <p:clrMapOvr>
    <a:masterClrMapping/>
  </p:clrMapOvr>
  <p:transition advTm="2366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cap="none" dirty="0" smtClean="0"/>
              <a:t>U3V </a:t>
            </a:r>
            <a:r>
              <a:rPr lang="cs-CZ" cap="none" dirty="0" smtClean="0"/>
              <a:t>–2022 zimní</a:t>
            </a:r>
            <a:endParaRPr lang="cs-CZ" cap="none" dirty="0" smtClean="0"/>
          </a:p>
          <a:p>
            <a:pPr eaLnBrk="1" hangingPunct="1">
              <a:defRPr/>
            </a:pPr>
            <a:r>
              <a:rPr lang="cs-CZ" cap="none" dirty="0" smtClean="0"/>
              <a:t>JAN OBDRŽÁLEK</a:t>
            </a:r>
          </a:p>
        </p:txBody>
      </p:sp>
      <p:sp>
        <p:nvSpPr>
          <p:cNvPr id="13315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Fyzika</a:t>
            </a:r>
            <a:r>
              <a:rPr lang="cs-CZ" dirty="0" smtClean="0"/>
              <a:t> - o čem je a o čem není</a:t>
            </a:r>
          </a:p>
        </p:txBody>
      </p:sp>
    </p:spTree>
  </p:cSld>
  <p:clrMapOvr>
    <a:masterClrMapping/>
  </p:clrMapOvr>
  <p:transition advTm="319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842963"/>
          </a:xfrm>
        </p:spPr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B9899"/>
                </a:solidFill>
              </a:rPr>
              <a:t>Fyzika - o čem je a o čem není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85750" y="1758950"/>
            <a:ext cx="8504238" cy="44069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Fyzika</a:t>
            </a:r>
            <a:r>
              <a:rPr lang="cs-CZ" sz="2800" dirty="0" smtClean="0"/>
              <a:t> je přírodní </a:t>
            </a: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věda</a:t>
            </a:r>
            <a:r>
              <a:rPr lang="cs-CZ" sz="2800" dirty="0" smtClean="0"/>
              <a:t> </a:t>
            </a:r>
          </a:p>
          <a:p>
            <a:pPr lvl="3" eaLnBrk="1" hangingPunct="1">
              <a:buFont typeface="Wingdings" panose="05000000000000000000" pitchFamily="2" charset="2"/>
              <a:buChar char="Ø"/>
              <a:defRPr/>
            </a:pPr>
            <a:r>
              <a:rPr lang="cs-CZ" sz="2800" dirty="0">
                <a:solidFill>
                  <a:schemeClr val="tx1"/>
                </a:solidFill>
              </a:rPr>
              <a:t>(× umění, víra, </a:t>
            </a:r>
            <a:r>
              <a:rPr lang="cs-CZ" sz="2800" dirty="0" smtClean="0">
                <a:solidFill>
                  <a:schemeClr val="tx1"/>
                </a:solidFill>
              </a:rPr>
              <a:t>...)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s-CZ" sz="2800" dirty="0" smtClean="0"/>
              <a:t>Charakteristické </a:t>
            </a:r>
            <a:r>
              <a:rPr lang="cs-CZ" sz="2800" dirty="0" smtClean="0">
                <a:solidFill>
                  <a:srgbClr val="FF0000"/>
                </a:solidFill>
              </a:rPr>
              <a:t>rysy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vědeckého</a:t>
            </a:r>
            <a:r>
              <a:rPr lang="cs-CZ" sz="2800" dirty="0" smtClean="0"/>
              <a:t> přístupu</a:t>
            </a:r>
            <a:endParaRPr lang="cs-CZ" sz="2800" dirty="0"/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důraz na 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objekt</a:t>
            </a:r>
            <a:r>
              <a:rPr lang="cs-CZ" sz="2400" dirty="0" smtClean="0">
                <a:solidFill>
                  <a:schemeClr val="tx1"/>
                </a:solidFill>
              </a:rPr>
              <a:t>: minimalizovat vliv 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subjektu (</a:t>
            </a:r>
            <a:r>
              <a:rPr lang="cs-CZ" sz="2400" dirty="0" smtClean="0">
                <a:solidFill>
                  <a:schemeClr val="tx1"/>
                </a:solidFill>
              </a:rPr>
              <a:t>× </a:t>
            </a:r>
            <a:r>
              <a:rPr lang="cs-CZ" sz="2400" dirty="0">
                <a:solidFill>
                  <a:schemeClr val="tx1"/>
                </a:solidFill>
              </a:rPr>
              <a:t>umění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sdělitelnost</a:t>
            </a:r>
            <a:r>
              <a:rPr lang="cs-CZ" sz="2400" dirty="0" smtClean="0">
                <a:solidFill>
                  <a:schemeClr val="tx1"/>
                </a:solidFill>
              </a:rPr>
              <a:t> (× intuice)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otevřenost, 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návaznost</a:t>
            </a:r>
            <a:r>
              <a:rPr lang="cs-CZ" sz="2400" dirty="0" smtClean="0">
                <a:solidFill>
                  <a:schemeClr val="tx1"/>
                </a:solidFill>
              </a:rPr>
              <a:t> (× hermeneutika)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velký důraz na 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měření</a:t>
            </a:r>
            <a:r>
              <a:rPr lang="cs-CZ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tedy </a:t>
            </a:r>
            <a:r>
              <a:rPr lang="cs-CZ" sz="2400" b="1" dirty="0" smtClean="0">
                <a:solidFill>
                  <a:schemeClr val="tx1"/>
                </a:solidFill>
              </a:rPr>
              <a:t>kvantitativní</a:t>
            </a:r>
            <a:r>
              <a:rPr lang="cs-CZ" sz="2400" dirty="0" smtClean="0">
                <a:solidFill>
                  <a:schemeClr val="tx1"/>
                </a:solidFill>
              </a:rPr>
              <a:t> výroky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endParaRPr lang="cs-CZ" sz="24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19087" lvl="2" indent="0" eaLnBrk="1" hangingPunct="1">
              <a:buClr>
                <a:schemeClr val="accent1"/>
              </a:buClr>
              <a:buSzPct val="85000"/>
              <a:buFont typeface="Wingdings 2" panose="05020102010507070707" pitchFamily="18" charset="2"/>
              <a:buNone/>
              <a:defRPr/>
            </a:pPr>
            <a:endParaRPr lang="cs-CZ" sz="2400" dirty="0" smtClean="0"/>
          </a:p>
        </p:txBody>
      </p:sp>
      <p:sp>
        <p:nvSpPr>
          <p:cNvPr id="15364" name="TextovéPole 1"/>
          <p:cNvSpPr txBox="1">
            <a:spLocks noChangeArrowheads="1"/>
          </p:cNvSpPr>
          <p:nvPr/>
        </p:nvSpPr>
        <p:spPr bwMode="auto">
          <a:xfrm>
            <a:off x="8532813" y="6372225"/>
            <a:ext cx="503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61F0674-E135-44C8-9557-29A730D28604}" type="slidenum">
              <a:rPr lang="cs-CZ" altLang="cs-CZ" sz="18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cs-CZ" altLang="cs-CZ" sz="1800">
              <a:latin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2366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842963"/>
          </a:xfrm>
        </p:spPr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B9899"/>
                </a:solidFill>
              </a:rPr>
              <a:t>Fyzika - o čem je a o čem není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85750" y="1758950"/>
            <a:ext cx="8504238" cy="44069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cs-CZ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Metoda</a:t>
            </a:r>
            <a:r>
              <a:rPr lang="cs-CZ" sz="2800" dirty="0" smtClean="0"/>
              <a:t> rozvoje fyziky:</a:t>
            </a:r>
          </a:p>
          <a:p>
            <a:pPr marL="731838" lvl="1" indent="-457200" eaLnBrk="1" hangingPunct="1">
              <a:buClr>
                <a:srgbClr val="C00000"/>
              </a:buClr>
              <a:buFont typeface="+mj-lt"/>
              <a:buAutoNum type="arabicParenR"/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vytvořit, ev. upravit </a:t>
            </a:r>
            <a:r>
              <a:rPr lang="cs-CZ" sz="2400" dirty="0" smtClean="0">
                <a:solidFill>
                  <a:srgbClr val="FF0000"/>
                </a:solidFill>
              </a:rPr>
              <a:t>model</a:t>
            </a:r>
            <a:r>
              <a:rPr lang="cs-CZ" sz="2400" dirty="0" smtClean="0">
                <a:solidFill>
                  <a:schemeClr val="tx1"/>
                </a:solidFill>
              </a:rPr>
              <a:t> (včetně tvorby pojmů)</a:t>
            </a:r>
          </a:p>
          <a:p>
            <a:pPr marL="731838" lvl="1" indent="-457200" eaLnBrk="1" hangingPunct="1">
              <a:buClr>
                <a:srgbClr val="C00000"/>
              </a:buClr>
              <a:buFont typeface="+mj-lt"/>
              <a:buAutoNum type="arabicParenR"/>
              <a:defRPr/>
            </a:pPr>
            <a:r>
              <a:rPr lang="cs-CZ" sz="2400" dirty="0" smtClean="0">
                <a:solidFill>
                  <a:srgbClr val="FF0000"/>
                </a:solidFill>
              </a:rPr>
              <a:t>pozorovat</a:t>
            </a:r>
            <a:r>
              <a:rPr lang="cs-CZ" sz="2400" dirty="0" smtClean="0">
                <a:solidFill>
                  <a:schemeClr val="tx1"/>
                </a:solidFill>
              </a:rPr>
              <a:t> přírodu, ev. vlastní pokus </a:t>
            </a:r>
          </a:p>
          <a:p>
            <a:pPr marL="731838" lvl="1" indent="-457200" eaLnBrk="1" hangingPunct="1">
              <a:buClr>
                <a:srgbClr val="C00000"/>
              </a:buClr>
              <a:buFont typeface="+mj-lt"/>
              <a:buAutoNum type="arabicParenR"/>
              <a:defRPr/>
            </a:pPr>
            <a:r>
              <a:rPr lang="cs-CZ" sz="2400" dirty="0" smtClean="0">
                <a:solidFill>
                  <a:srgbClr val="FF0000"/>
                </a:solidFill>
              </a:rPr>
              <a:t>porovnat</a:t>
            </a:r>
            <a:r>
              <a:rPr lang="cs-CZ" sz="2400" dirty="0" smtClean="0">
                <a:solidFill>
                  <a:schemeClr val="tx1"/>
                </a:solidFill>
              </a:rPr>
              <a:t> výsledky s tím, co plyne z modelu</a:t>
            </a:r>
          </a:p>
          <a:p>
            <a:pPr marL="731838" lvl="1" indent="-457200" eaLnBrk="1" hangingPunct="1">
              <a:buClr>
                <a:srgbClr val="C00000"/>
              </a:buClr>
              <a:buFont typeface="+mj-lt"/>
              <a:buAutoNum type="arabicParenR"/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podle výsledku ev. </a:t>
            </a:r>
            <a:r>
              <a:rPr lang="cs-CZ" sz="2400" dirty="0" smtClean="0">
                <a:solidFill>
                  <a:srgbClr val="FF0000"/>
                </a:solidFill>
              </a:rPr>
              <a:t>upravit</a:t>
            </a:r>
            <a:r>
              <a:rPr lang="cs-CZ" sz="2400" dirty="0" smtClean="0">
                <a:solidFill>
                  <a:schemeClr val="tx1"/>
                </a:solidFill>
              </a:rPr>
              <a:t> model</a:t>
            </a:r>
          </a:p>
          <a:p>
            <a:pPr marL="731838" lvl="1" indent="-457200" eaLnBrk="1" hangingPunct="1">
              <a:buClr>
                <a:srgbClr val="C00000"/>
              </a:buClr>
              <a:buFont typeface="+mj-lt"/>
              <a:buAutoNum type="arabicParenR"/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v těchto bodech se odkudkoli vracet kamkoli zpět</a:t>
            </a:r>
          </a:p>
          <a:p>
            <a:pPr marL="274638" lvl="1" indent="0" eaLnBrk="1" hangingPunct="1">
              <a:buClr>
                <a:srgbClr val="C00000"/>
              </a:buClr>
              <a:buFont typeface="Wingdings" panose="05000000000000000000" pitchFamily="2" charset="2"/>
              <a:buNone/>
              <a:defRPr/>
            </a:pPr>
            <a:r>
              <a:rPr lang="cs-CZ" sz="2400" dirty="0">
                <a:solidFill>
                  <a:schemeClr val="tx1"/>
                </a:solidFill>
              </a:rPr>
              <a:t>Velký význam </a:t>
            </a:r>
            <a:r>
              <a:rPr lang="cs-CZ" sz="2400" dirty="0" smtClean="0">
                <a:solidFill>
                  <a:schemeClr val="tx1"/>
                </a:solidFill>
              </a:rPr>
              <a:t>modelů: fakticky popisujeme </a:t>
            </a:r>
            <a:r>
              <a:rPr lang="cs-CZ" sz="2400" b="1" i="1" dirty="0" smtClean="0">
                <a:solidFill>
                  <a:srgbClr val="FF0000"/>
                </a:solidFill>
              </a:rPr>
              <a:t>jenom</a:t>
            </a:r>
            <a:r>
              <a:rPr lang="cs-CZ" sz="2400" dirty="0" smtClean="0">
                <a:solidFill>
                  <a:srgbClr val="FF0000"/>
                </a:solidFill>
              </a:rPr>
              <a:t> modely</a:t>
            </a:r>
            <a:endParaRPr lang="cs-CZ" sz="2400" dirty="0" smtClean="0">
              <a:solidFill>
                <a:schemeClr val="tx1"/>
              </a:solidFill>
            </a:endParaRPr>
          </a:p>
          <a:p>
            <a:pPr marL="274638" lvl="1" indent="0" eaLnBrk="1" hangingPunct="1">
              <a:buClr>
                <a:srgbClr val="C00000"/>
              </a:buClr>
              <a:buFont typeface="Wingdings" panose="05000000000000000000" pitchFamily="2" charset="2"/>
              <a:buNone/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Pozor – otázka „</a:t>
            </a:r>
            <a:r>
              <a:rPr lang="cs-CZ" sz="2400" dirty="0" smtClean="0">
                <a:solidFill>
                  <a:srgbClr val="FF0000"/>
                </a:solidFill>
              </a:rPr>
              <a:t>Co </a:t>
            </a:r>
            <a:r>
              <a:rPr lang="cs-CZ" sz="2400" dirty="0">
                <a:solidFill>
                  <a:srgbClr val="FF0000"/>
                </a:solidFill>
              </a:rPr>
              <a:t>je to </a:t>
            </a:r>
            <a:r>
              <a:rPr lang="cs-CZ" sz="2400" dirty="0" smtClean="0">
                <a:solidFill>
                  <a:schemeClr val="tx1"/>
                </a:solidFill>
              </a:rPr>
              <a:t>…“ předpokládá možnost rozkladu či redukce na jednodušší jevy</a:t>
            </a:r>
          </a:p>
          <a:p>
            <a:pPr marL="274638" lvl="1" indent="0" eaLnBrk="1" hangingPunct="1">
              <a:buClr>
                <a:srgbClr val="C00000"/>
              </a:buClr>
              <a:buFont typeface="Wingdings" panose="05000000000000000000" pitchFamily="2" charset="2"/>
              <a:buNone/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Bezpečnější je otázka </a:t>
            </a:r>
            <a:r>
              <a:rPr lang="cs-CZ" sz="2400" dirty="0">
                <a:solidFill>
                  <a:schemeClr val="tx1"/>
                </a:solidFill>
              </a:rPr>
              <a:t>„</a:t>
            </a:r>
            <a:r>
              <a:rPr lang="cs-CZ" sz="2400" dirty="0">
                <a:solidFill>
                  <a:srgbClr val="FF0000"/>
                </a:solidFill>
              </a:rPr>
              <a:t>Co se stane, když</a:t>
            </a:r>
            <a:r>
              <a:rPr lang="cs-CZ" sz="2400" dirty="0">
                <a:solidFill>
                  <a:schemeClr val="tx1"/>
                </a:solidFill>
              </a:rPr>
              <a:t>…“ </a:t>
            </a:r>
          </a:p>
          <a:p>
            <a:pPr marL="274638" lvl="1" indent="0" eaLnBrk="1" hangingPunct="1">
              <a:buClr>
                <a:srgbClr val="C00000"/>
              </a:buClr>
              <a:buFont typeface="Wingdings" panose="05000000000000000000" pitchFamily="2" charset="2"/>
              <a:buNone/>
              <a:defRPr/>
            </a:pP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6388" name="TextovéPole 1"/>
          <p:cNvSpPr txBox="1">
            <a:spLocks noChangeArrowheads="1"/>
          </p:cNvSpPr>
          <p:nvPr/>
        </p:nvSpPr>
        <p:spPr bwMode="auto">
          <a:xfrm>
            <a:off x="8532813" y="6372225"/>
            <a:ext cx="503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DDAA870-E43B-4F20-9A1F-D4477FB99273}" type="slidenum">
              <a:rPr lang="cs-CZ" altLang="cs-CZ" sz="18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cs-CZ" altLang="cs-CZ" sz="1800">
              <a:latin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2366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12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2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12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72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12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200"/>
                            </p:stCondLst>
                            <p:childTnLst>
                              <p:par>
                                <p:cTn id="26" presetID="4" presetClass="entr" presetSubtype="16" fill="hold" grpId="0" nodeType="after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1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842963"/>
          </a:xfrm>
        </p:spPr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B9899"/>
                </a:solidFill>
              </a:rPr>
              <a:t>Fyzika - o čem je a o čem není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85750" y="1758950"/>
            <a:ext cx="8504238" cy="4406900"/>
          </a:xfrm>
        </p:spPr>
        <p:txBody>
          <a:bodyPr/>
          <a:lstStyle/>
          <a:p>
            <a:pPr marL="274638" lvl="1" indent="0" eaLnBrk="1" hangingPunct="1">
              <a:buClr>
                <a:srgbClr val="C00000"/>
              </a:buClr>
              <a:buFont typeface="Wingdings" panose="05000000000000000000" pitchFamily="2" charset="2"/>
              <a:buNone/>
              <a:defRPr/>
            </a:pPr>
            <a:r>
              <a:rPr lang="cs-CZ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Redukcionismus</a:t>
            </a:r>
            <a:r>
              <a:rPr lang="cs-CZ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274638" lvl="1" indent="0" eaLnBrk="1" hangingPunct="1">
              <a:buClr>
                <a:srgbClr val="C00000"/>
              </a:buClr>
              <a:buFont typeface="Wingdings" panose="05000000000000000000" pitchFamily="2" charset="2"/>
              <a:buNone/>
              <a:defRPr/>
            </a:pPr>
            <a:r>
              <a:rPr lang="cs-CZ" sz="2800" dirty="0" smtClean="0">
                <a:solidFill>
                  <a:schemeClr val="tx1"/>
                </a:solidFill>
              </a:rPr>
              <a:t>Je-li to možné, </a:t>
            </a:r>
            <a:r>
              <a:rPr lang="cs-CZ" sz="2800" dirty="0" smtClean="0">
                <a:solidFill>
                  <a:srgbClr val="FF0000"/>
                </a:solidFill>
              </a:rPr>
              <a:t>rozdělit</a:t>
            </a:r>
            <a:r>
              <a:rPr lang="cs-CZ" sz="2800" dirty="0" smtClean="0">
                <a:solidFill>
                  <a:schemeClr val="tx1"/>
                </a:solidFill>
              </a:rPr>
              <a:t> složitý jev na dílčí</a:t>
            </a:r>
            <a:endParaRPr lang="cs-CZ" sz="2800" dirty="0">
              <a:solidFill>
                <a:schemeClr val="tx1"/>
              </a:solidFill>
            </a:endParaRPr>
          </a:p>
          <a:p>
            <a:pPr marL="274638" lvl="1" indent="0" eaLnBrk="1" hangingPunct="1">
              <a:buClr>
                <a:srgbClr val="C00000"/>
              </a:buClr>
              <a:buFont typeface="Wingdings" panose="05000000000000000000" pitchFamily="2" charset="2"/>
              <a:buNone/>
              <a:defRPr/>
            </a:pPr>
            <a:r>
              <a:rPr lang="cs-CZ" sz="2800" dirty="0" smtClean="0">
                <a:solidFill>
                  <a:schemeClr val="tx1"/>
                </a:solidFill>
              </a:rPr>
              <a:t> „</a:t>
            </a:r>
            <a:r>
              <a:rPr lang="cs-CZ" sz="2800" dirty="0" smtClean="0">
                <a:solidFill>
                  <a:srgbClr val="FF0000"/>
                </a:solidFill>
              </a:rPr>
              <a:t>Sešití</a:t>
            </a:r>
            <a:r>
              <a:rPr lang="cs-CZ" sz="2800" dirty="0" smtClean="0">
                <a:solidFill>
                  <a:schemeClr val="tx1"/>
                </a:solidFill>
              </a:rPr>
              <a:t>“ složek dohromady: nejde vždy jen o prostý </a:t>
            </a:r>
            <a:r>
              <a:rPr lang="cs-CZ" sz="2800" noProof="1" smtClean="0">
                <a:solidFill>
                  <a:schemeClr val="tx1"/>
                </a:solidFill>
              </a:rPr>
              <a:t>součet</a:t>
            </a:r>
            <a:r>
              <a:rPr lang="cs-CZ" sz="2800" dirty="0" smtClean="0">
                <a:solidFill>
                  <a:schemeClr val="tx1"/>
                </a:solidFill>
              </a:rPr>
              <a:t> </a:t>
            </a:r>
          </a:p>
          <a:p>
            <a:pPr marL="274638" lvl="1" indent="0" eaLnBrk="1" hangingPunct="1">
              <a:buClr>
                <a:srgbClr val="C00000"/>
              </a:buClr>
              <a:buFont typeface="Wingdings" panose="05000000000000000000" pitchFamily="2" charset="2"/>
              <a:buNone/>
              <a:defRPr/>
            </a:pPr>
            <a:r>
              <a:rPr lang="cs-CZ" sz="2800" dirty="0" smtClean="0">
                <a:solidFill>
                  <a:schemeClr val="tx1"/>
                </a:solidFill>
              </a:rPr>
              <a:t>Někdy je naopak důležitější </a:t>
            </a:r>
            <a:r>
              <a:rPr lang="cs-CZ" sz="2800" dirty="0" smtClean="0">
                <a:solidFill>
                  <a:srgbClr val="FF0000"/>
                </a:solidFill>
              </a:rPr>
              <a:t>struktura</a:t>
            </a:r>
            <a:r>
              <a:rPr lang="cs-CZ" sz="2800" dirty="0" smtClean="0">
                <a:solidFill>
                  <a:schemeClr val="tx1"/>
                </a:solidFill>
              </a:rPr>
              <a:t> než prvky, které ji tvoří (počítač, mraveniště; kolektivní jevy)</a:t>
            </a:r>
          </a:p>
          <a:p>
            <a:pPr marL="274638" lvl="1" indent="0" eaLnBrk="1" hangingPunct="1">
              <a:buClr>
                <a:srgbClr val="C00000"/>
              </a:buClr>
              <a:buFont typeface="Wingdings" panose="05000000000000000000" pitchFamily="2" charset="2"/>
              <a:buNone/>
              <a:defRPr/>
            </a:pPr>
            <a:r>
              <a:rPr lang="cs-CZ" sz="2800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7412" name="TextovéPole 1"/>
          <p:cNvSpPr txBox="1">
            <a:spLocks noChangeArrowheads="1"/>
          </p:cNvSpPr>
          <p:nvPr/>
        </p:nvSpPr>
        <p:spPr bwMode="auto">
          <a:xfrm>
            <a:off x="8532813" y="6372225"/>
            <a:ext cx="503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FDF8C32-290D-466A-AF40-BD307926BB25}" type="slidenum">
              <a:rPr lang="cs-CZ" altLang="cs-CZ" sz="18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cs-CZ" altLang="cs-CZ" sz="1800">
              <a:latin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2366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842963"/>
          </a:xfrm>
        </p:spPr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B9899"/>
                </a:solidFill>
              </a:rPr>
              <a:t>Fyzika - o čem je a o čem není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85750" y="1758950"/>
            <a:ext cx="8504238" cy="4046538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cs-CZ" sz="2800" dirty="0" smtClean="0"/>
              <a:t>Klíčový význam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měření</a:t>
            </a:r>
          </a:p>
          <a:p>
            <a:pPr lvl="1" eaLnBrk="1" hangingPunct="1"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r>
              <a:rPr lang="cs-CZ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Galileo: </a:t>
            </a:r>
          </a:p>
          <a:p>
            <a:pPr marL="593725" lvl="2" indent="0" eaLnBrk="1" hangingPunct="1">
              <a:buClr>
                <a:srgbClr val="C00000"/>
              </a:buClr>
              <a:buFont typeface="Wingdings 2" panose="05020102010507070707" pitchFamily="18" charset="2"/>
              <a:buNone/>
              <a:defRPr/>
            </a:pPr>
            <a:r>
              <a:rPr lang="cs-CZ" sz="2400" dirty="0" smtClean="0"/>
              <a:t>„Co lze změřit, změřte; </a:t>
            </a:r>
            <a:br>
              <a:rPr lang="cs-CZ" sz="2400" dirty="0" smtClean="0"/>
            </a:br>
            <a:r>
              <a:rPr lang="cs-CZ" sz="2400" dirty="0" smtClean="0"/>
              <a:t>co nelze změřit, převeďte na měřitelné.“</a:t>
            </a:r>
          </a:p>
          <a:p>
            <a:pPr lvl="1" eaLnBrk="1" hangingPunct="1"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r>
              <a:rPr lang="cs-CZ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 Kelvin:</a:t>
            </a:r>
          </a:p>
          <a:p>
            <a:pPr marL="593725" lvl="2" indent="0" eaLnBrk="1" hangingPunct="1">
              <a:buClr>
                <a:srgbClr val="C00000"/>
              </a:buClr>
              <a:buFont typeface="Wingdings 2" panose="05020102010507070707" pitchFamily="18" charset="2"/>
              <a:buNone/>
              <a:defRPr/>
            </a:pPr>
            <a:r>
              <a:rPr lang="cs-CZ" sz="2400" dirty="0" smtClean="0"/>
              <a:t>„</a:t>
            </a:r>
            <a:r>
              <a:rPr lang="en-GB" sz="2400" dirty="0" smtClean="0"/>
              <a:t>If you can’t measure it, you can’t improve it.</a:t>
            </a:r>
            <a:r>
              <a:rPr lang="cs-CZ" sz="2400" dirty="0" smtClean="0"/>
              <a:t>“ (IEC 1905)</a:t>
            </a:r>
            <a:endParaRPr lang="en-GB" sz="2400" dirty="0" smtClean="0"/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s-CZ" dirty="0" smtClean="0"/>
              <a:t>Pokud to jen lze, důraz na </a:t>
            </a:r>
            <a:r>
              <a:rPr lang="cs-CZ" b="1" i="1" dirty="0" smtClean="0">
                <a:solidFill>
                  <a:srgbClr val="FF0000"/>
                </a:solidFill>
              </a:rPr>
              <a:t>kvantitativní</a:t>
            </a:r>
            <a:r>
              <a:rPr lang="cs-CZ" dirty="0" smtClean="0"/>
              <a:t> souhlas</a:t>
            </a:r>
          </a:p>
        </p:txBody>
      </p:sp>
      <p:sp>
        <p:nvSpPr>
          <p:cNvPr id="18436" name="TextovéPole 3"/>
          <p:cNvSpPr txBox="1">
            <a:spLocks noChangeArrowheads="1"/>
          </p:cNvSpPr>
          <p:nvPr/>
        </p:nvSpPr>
        <p:spPr bwMode="auto">
          <a:xfrm>
            <a:off x="8532813" y="6372225"/>
            <a:ext cx="503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92A3045-1066-4760-B18D-372F8840157B}" type="slidenum">
              <a:rPr lang="cs-CZ" altLang="cs-CZ" sz="18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cs-CZ" altLang="cs-CZ" sz="1800">
              <a:latin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1617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842963"/>
          </a:xfrm>
        </p:spPr>
        <p:txBody>
          <a:bodyPr/>
          <a:lstStyle/>
          <a:p>
            <a:pPr eaLnBrk="1" hangingPunct="1"/>
            <a:r>
              <a:rPr lang="cs-CZ" altLang="cs-CZ" smtClean="0">
                <a:solidFill>
                  <a:srgbClr val="7B9899"/>
                </a:solidFill>
              </a:rPr>
              <a:t>Fyzika - o čem je a o čem není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85750" y="1758950"/>
            <a:ext cx="8504238" cy="4046538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  <a:defRPr/>
            </a:pPr>
            <a:r>
              <a:rPr lang="cs-CZ" dirty="0" smtClean="0">
                <a:solidFill>
                  <a:srgbClr val="FF0000"/>
                </a:solidFill>
              </a:rPr>
              <a:t>Hlavní</a:t>
            </a:r>
            <a:r>
              <a:rPr lang="cs-CZ" dirty="0" smtClean="0"/>
              <a:t> kritérium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pravdivosti teorie</a:t>
            </a:r>
            <a:r>
              <a:rPr lang="cs-CZ" dirty="0" smtClean="0"/>
              <a:t>: 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s-CZ" b="1" dirty="0" smtClean="0">
                <a:solidFill>
                  <a:srgbClr val="FF0000"/>
                </a:solidFill>
              </a:rPr>
              <a:t>shoda</a:t>
            </a:r>
            <a:r>
              <a:rPr lang="cs-CZ" dirty="0" smtClean="0"/>
              <a:t> výsledků z modelu s výsledky z pozorování 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Další</a:t>
            </a:r>
            <a:r>
              <a:rPr lang="cs-CZ" dirty="0" smtClean="0"/>
              <a:t>, dílčí kritéria: </a:t>
            </a:r>
            <a:endParaRPr lang="en-US" dirty="0" smtClean="0"/>
          </a:p>
          <a:p>
            <a:pPr lvl="1" eaLnBrk="1" hangingPunct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logická </a:t>
            </a:r>
            <a:r>
              <a:rPr lang="cs-CZ" sz="2400" dirty="0" smtClean="0">
                <a:solidFill>
                  <a:srgbClr val="FF0000"/>
                </a:solidFill>
              </a:rPr>
              <a:t>konzistence</a:t>
            </a:r>
            <a:endParaRPr lang="en-US" sz="2400" dirty="0" smtClean="0">
              <a:solidFill>
                <a:srgbClr val="FF0000"/>
              </a:solidFill>
            </a:endParaRPr>
          </a:p>
          <a:p>
            <a:pPr lvl="1" eaLnBrk="1" hangingPunct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symetrie, </a:t>
            </a:r>
            <a:r>
              <a:rPr lang="cs-CZ" sz="2400" dirty="0" smtClean="0">
                <a:solidFill>
                  <a:srgbClr val="FF0000"/>
                </a:solidFill>
              </a:rPr>
              <a:t>jednoduchost</a:t>
            </a:r>
          </a:p>
          <a:p>
            <a:pPr lvl="1" eaLnBrk="1" hangingPunct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cs-CZ" sz="2400" dirty="0" err="1" smtClean="0">
                <a:solidFill>
                  <a:srgbClr val="FF0000"/>
                </a:solidFill>
              </a:rPr>
              <a:t>Occamova</a:t>
            </a:r>
            <a:r>
              <a:rPr lang="cs-CZ" sz="2400" dirty="0" smtClean="0">
                <a:solidFill>
                  <a:schemeClr val="tx1"/>
                </a:solidFill>
              </a:rPr>
              <a:t> břitva – princip </a:t>
            </a:r>
            <a:r>
              <a:rPr lang="cs-CZ" sz="2400" dirty="0">
                <a:solidFill>
                  <a:schemeClr val="tx1"/>
                </a:solidFill>
              </a:rPr>
              <a:t>logické </a:t>
            </a:r>
            <a:r>
              <a:rPr lang="cs-CZ" sz="2400" dirty="0" smtClean="0">
                <a:solidFill>
                  <a:schemeClr val="tx1"/>
                </a:solidFill>
              </a:rPr>
              <a:t>úspornosti: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i="1" dirty="0">
                <a:solidFill>
                  <a:srgbClr val="0070C0"/>
                </a:solidFill>
              </a:rPr>
              <a:t>Pokud nějaká část teorie není pro dosažení výsledků nezbytná, do teorie nepatří.</a:t>
            </a:r>
            <a:r>
              <a:rPr lang="cs-CZ" sz="2400" dirty="0" smtClean="0">
                <a:solidFill>
                  <a:srgbClr val="0070C0"/>
                </a:solidFill>
              </a:rPr>
              <a:t> </a:t>
            </a:r>
          </a:p>
          <a:p>
            <a:pPr lvl="2" eaLnBrk="1" hangingPunct="1">
              <a:buClr>
                <a:srgbClr val="C00000"/>
              </a:buClr>
              <a:buFont typeface="Arial" pitchFamily="34" charset="0"/>
              <a:buChar char="•"/>
              <a:defRPr/>
            </a:pPr>
            <a:r>
              <a:rPr lang="cs-CZ" dirty="0" err="1" smtClean="0">
                <a:solidFill>
                  <a:schemeClr val="tx1"/>
                </a:solidFill>
              </a:rPr>
              <a:t>Popper</a:t>
            </a:r>
            <a:r>
              <a:rPr lang="cs-CZ" dirty="0" smtClean="0">
                <a:solidFill>
                  <a:schemeClr val="tx1"/>
                </a:solidFill>
              </a:rPr>
              <a:t>: přednost má teorie snadněji </a:t>
            </a:r>
            <a:r>
              <a:rPr lang="cs-CZ" dirty="0" smtClean="0">
                <a:solidFill>
                  <a:srgbClr val="FF0000"/>
                </a:solidFill>
              </a:rPr>
              <a:t>vyvratitelná</a:t>
            </a:r>
          </a:p>
          <a:p>
            <a:pPr lvl="2" eaLnBrk="1" hangingPunct="1">
              <a:buFont typeface="Wingdings" pitchFamily="2" charset="2"/>
              <a:buChar char="Ø"/>
              <a:defRPr/>
            </a:pPr>
            <a:endParaRPr lang="cs-CZ" dirty="0" smtClean="0"/>
          </a:p>
        </p:txBody>
      </p:sp>
      <p:sp>
        <p:nvSpPr>
          <p:cNvPr id="19460" name="TextovéPole 3"/>
          <p:cNvSpPr txBox="1">
            <a:spLocks noChangeArrowheads="1"/>
          </p:cNvSpPr>
          <p:nvPr/>
        </p:nvSpPr>
        <p:spPr bwMode="auto">
          <a:xfrm>
            <a:off x="8532813" y="6372225"/>
            <a:ext cx="503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"/>
              <a:defRPr sz="2200">
                <a:solidFill>
                  <a:schemeClr val="tx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anose="05020102010507070707" pitchFamily="18" charset="2"/>
              <a:buChar char="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333FE00-A6F5-4B29-B897-FD0BD426D107}" type="slidenum">
              <a:rPr lang="cs-CZ" altLang="cs-CZ" sz="18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cs-CZ" altLang="cs-CZ" sz="1800">
              <a:latin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1617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4.7|3.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3.3|4.2|2.2|2.2|1|1.2|2.6|1.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3.3|4.2|2.2|2.2|1|1.2|2.6|1.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3.3|4.2|2.2|2.2|1|1.2|2.6|1.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6|3.7|6.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6|3.7|6.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6|3.7|6.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6|3.7|6.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6|3.7|6.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6|3.7|6.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6|3.7|6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4.7|3.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6|3.7|6.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6|3.7|6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4.7|3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4.7|3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4.7|3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4.7|3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2.5|1.1|1.1|1.3|1.1|0.8|4.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2.5|1.1|1.1|1.3|1.1|0.8|4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3.3|4.2|2.2|2.2|1|1.2|2.6|1.4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18 Zakl_predst_fyziky.pot [režim kompatibility]" id="{B7C89342-4394-49E5-953B-3224127743CD}" vid="{60782C45-A34A-4C46-98B4-B22C11F5DB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1479</TotalTime>
  <Words>944</Words>
  <Application>Microsoft Office PowerPoint</Application>
  <PresentationFormat>Předvádění na obrazovce (4:3)</PresentationFormat>
  <Paragraphs>191</Paragraphs>
  <Slides>23</Slides>
  <Notes>0</Notes>
  <HiddenSlides>1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9" baseType="lpstr">
      <vt:lpstr>Arial</vt:lpstr>
      <vt:lpstr>Georgia</vt:lpstr>
      <vt:lpstr>Times New Roman</vt:lpstr>
      <vt:lpstr>Wingdings</vt:lpstr>
      <vt:lpstr>Wingdings 2</vt:lpstr>
      <vt:lpstr>Administrativní</vt:lpstr>
      <vt:lpstr>2022 – U3V - Fyzika</vt:lpstr>
      <vt:lpstr>2022 – U3V - Fyzika</vt:lpstr>
      <vt:lpstr>2022 – U3V - Fyzika</vt:lpstr>
      <vt:lpstr>Fyzika - o čem je a o čem není</vt:lpstr>
      <vt:lpstr>Fyzika - o čem je a o čem není</vt:lpstr>
      <vt:lpstr>Fyzika - o čem je a o čem není</vt:lpstr>
      <vt:lpstr>Fyzika - o čem je a o čem není</vt:lpstr>
      <vt:lpstr>Fyzika - o čem je a o čem není</vt:lpstr>
      <vt:lpstr>Fyzika - o čem je a o čem není</vt:lpstr>
      <vt:lpstr>Fyzika - o čem je a o čem není</vt:lpstr>
      <vt:lpstr>Fyzika - o čem je a o čem není</vt:lpstr>
      <vt:lpstr>Fyzika - o čem je a o čem není</vt:lpstr>
      <vt:lpstr>Fyzika - o čem je a o čem není</vt:lpstr>
      <vt:lpstr>Fyzika - o čem je a o čem není</vt:lpstr>
      <vt:lpstr>Fyzika - o čem je a o čem není</vt:lpstr>
      <vt:lpstr>Fyzika - o čem je a o čem není</vt:lpstr>
      <vt:lpstr>Fyzika - o čem je a o čem není</vt:lpstr>
      <vt:lpstr>Fyzika - o čem je a o čem není</vt:lpstr>
      <vt:lpstr>Fyzika - o čem je a o čem není</vt:lpstr>
      <vt:lpstr>Fyzika - o čem je a o čem není</vt:lpstr>
      <vt:lpstr>Fyzika - o čem je a o čem není</vt:lpstr>
      <vt:lpstr>Fyzika - o čem je a o čem není</vt:lpstr>
      <vt:lpstr>Prezentace aplikace PowerPoint</vt:lpstr>
    </vt:vector>
  </TitlesOfParts>
  <Company>MFF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Fyzika - o čem je a o čem není</dc:title>
  <dc:creator>Jan Obdržálek</dc:creator>
  <cp:lastModifiedBy>Jenda</cp:lastModifiedBy>
  <cp:revision>100</cp:revision>
  <cp:lastPrinted>2017-10-09T14:52:17Z</cp:lastPrinted>
  <dcterms:created xsi:type="dcterms:W3CDTF">2010-10-04T06:39:05Z</dcterms:created>
  <dcterms:modified xsi:type="dcterms:W3CDTF">2022-10-02T21:45:52Z</dcterms:modified>
</cp:coreProperties>
</file>