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77" r:id="rId2"/>
    <p:sldId id="278" r:id="rId3"/>
    <p:sldId id="279" r:id="rId4"/>
    <p:sldId id="256" r:id="rId5"/>
    <p:sldId id="257" r:id="rId6"/>
    <p:sldId id="263" r:id="rId7"/>
    <p:sldId id="265" r:id="rId8"/>
    <p:sldId id="262" r:id="rId9"/>
    <p:sldId id="264" r:id="rId10"/>
    <p:sldId id="258" r:id="rId11"/>
    <p:sldId id="266" r:id="rId12"/>
    <p:sldId id="267" r:id="rId13"/>
    <p:sldId id="268" r:id="rId14"/>
    <p:sldId id="259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61" r:id="rId24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>
      <p:cViewPr varScale="1">
        <p:scale>
          <a:sx n="82" d="100"/>
          <a:sy n="82" d="100"/>
        </p:scale>
        <p:origin x="552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7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pPr>
              <a:defRPr/>
            </a:pPr>
            <a:fld id="{14B89C2C-B5DC-4E64-99AE-354F3182C631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7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pPr>
              <a:defRPr/>
            </a:pPr>
            <a:fld id="{2776DBD4-8E94-431B-9F85-57C7A8A09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4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4B3B-D796-455E-9B57-A04B579F020B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BE32A-9B65-4079-B05E-8809E0518B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3824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AC460-0DA0-4678-AC05-F4768881FA01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7ECA-75E9-442C-A863-ABBBF6B6F2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925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27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28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29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8E568-5BA0-4C8D-B701-58B9F92BAB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E623-FD15-4AB0-AFD4-B529CF6208BD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1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A053-3B87-4383-8EFC-5D2354473BDE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92240-F65D-4164-94DD-F3C2609D5F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25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9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3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033E-E7C0-4922-81F4-849934B13C87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1CEA-E8F5-40DD-9ADD-5E473DCF22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7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BE1E2-02FE-4C9C-A0A8-015E3C0CC20F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EFB54-07CA-49EA-BC16-874438E3AB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0362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1" name="Obdélník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8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3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31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33D2D-0714-4062-9195-78E98C4430B9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1F4D4-12B9-440F-815F-447BD76E82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940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D395F-1F86-4260-84F0-5790AD90162C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90647-35DD-4431-8E93-F38A20A7C1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098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4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5F33F-1991-48E9-94E6-1C619BFBCBBD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4628DF-4817-4F34-B7D2-001556D48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573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35BB-5969-4A33-A260-3C1B04537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2D31-238D-48E1-B68C-1070705AC01B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33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FA8E2-2C3E-4194-AFD5-C317B1A56E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AC30E-ACE0-45BA-9654-B2DE86D05C2A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FE8D06E-4DAB-4EC9-8C9B-92C30EEFAF89}" type="datetimeFigureOut">
              <a:rPr lang="cs-CZ"/>
              <a:pPr>
                <a:defRPr/>
              </a:pPr>
              <a:t>07.10.2023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532C557F-DAE4-4C72-BEF5-AEC1B0619B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neulohy.cz/cs/fyzika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://fyzweb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2023 – U3V – O fyzice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802494"/>
            <a:ext cx="8504238" cy="4569732"/>
          </a:xfrm>
        </p:spPr>
        <p:txBody>
          <a:bodyPr/>
          <a:lstStyle/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Personálie: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Doc. RNDr. </a:t>
            </a:r>
            <a:r>
              <a:rPr lang="cs-CZ" sz="2800" dirty="0" smtClean="0">
                <a:solidFill>
                  <a:srgbClr val="FF0000"/>
                </a:solidFill>
              </a:rPr>
              <a:t>Jan Obdržálek</a:t>
            </a:r>
            <a:r>
              <a:rPr lang="cs-CZ" sz="2800" dirty="0" smtClean="0">
                <a:solidFill>
                  <a:schemeClr val="tx1"/>
                </a:solidFill>
              </a:rPr>
              <a:t>, CSc.</a:t>
            </a:r>
            <a:endParaRPr lang="cs-CZ" sz="2800" baseline="300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Ústav teoretické fyziky – ÚTF MFF UK (v </a:t>
            </a:r>
            <a:r>
              <a:rPr lang="cs-CZ" sz="2800" dirty="0" err="1" smtClean="0">
                <a:solidFill>
                  <a:schemeClr val="tx1"/>
                </a:solidFill>
              </a:rPr>
              <a:t>důch</a:t>
            </a:r>
            <a:r>
              <a:rPr lang="cs-CZ" sz="2800" dirty="0" smtClean="0">
                <a:solidFill>
                  <a:schemeClr val="tx1"/>
                </a:solidFill>
              </a:rPr>
              <a:t>.)</a:t>
            </a: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Email: 	</a:t>
            </a:r>
            <a:r>
              <a:rPr lang="cs-CZ" sz="2800" b="1" dirty="0" smtClean="0">
                <a:solidFill>
                  <a:srgbClr val="FF0000"/>
                </a:solidFill>
              </a:rPr>
              <a:t>U3V</a:t>
            </a:r>
            <a:r>
              <a:rPr lang="fr-FR" sz="2800" b="1" dirty="0" smtClean="0">
                <a:solidFill>
                  <a:srgbClr val="FF0000"/>
                </a:solidFill>
              </a:rPr>
              <a:t>.fyzika@gmail.com</a:t>
            </a:r>
            <a:endParaRPr lang="fr-FR" sz="2800" b="1" dirty="0">
              <a:solidFill>
                <a:srgbClr val="FF0000"/>
              </a:solidFill>
            </a:endParaRP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Web:	</a:t>
            </a:r>
            <a:r>
              <a:rPr lang="fr-FR" sz="2800" b="1" dirty="0">
                <a:solidFill>
                  <a:schemeClr val="tx1"/>
                </a:solidFill>
              </a:rPr>
              <a:t>http://utf.mff.cuni.cz/~jobdr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Skype:	</a:t>
            </a:r>
            <a:r>
              <a:rPr lang="cs-CZ" sz="2800" dirty="0" err="1" smtClean="0">
                <a:solidFill>
                  <a:schemeClr val="tx1"/>
                </a:solidFill>
              </a:rPr>
              <a:t>obdrzalekjan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MFF: 	221 912 493 – </a:t>
            </a:r>
            <a:r>
              <a:rPr lang="cs-CZ" sz="2800" dirty="0" err="1" smtClean="0">
                <a:solidFill>
                  <a:schemeClr val="tx1"/>
                </a:solidFill>
              </a:rPr>
              <a:t>sekr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	221 912 496 – fax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mobil:	723 228 022 </a:t>
            </a:r>
          </a:p>
        </p:txBody>
      </p:sp>
      <p:sp>
        <p:nvSpPr>
          <p:cNvPr id="14340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C41FA69-17E4-4C97-A96E-40C429E9E0C0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956376" y="64533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Blackadder ITC" panose="04020505051007020D02" pitchFamily="82" charset="0"/>
              </a:rPr>
              <a:t>M</a:t>
            </a:r>
            <a:endParaRPr lang="cs-CZ" b="1" dirty="0">
              <a:latin typeface="Blackadder ITC" panose="04020505051007020D02" pitchFamily="8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956376" y="6453336"/>
            <a:ext cx="455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7933037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996070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9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dirty="0" smtClean="0"/>
              <a:t> věda: jako Ch, </a:t>
            </a:r>
            <a:r>
              <a:rPr lang="cs-CZ" dirty="0" err="1" smtClean="0"/>
              <a:t>Bi</a:t>
            </a:r>
            <a:r>
              <a:rPr lang="cs-CZ" dirty="0" smtClean="0"/>
              <a:t>, </a:t>
            </a:r>
            <a:r>
              <a:rPr lang="cs-CZ" dirty="0" err="1" smtClean="0"/>
              <a:t>Tech</a:t>
            </a:r>
            <a:r>
              <a:rPr lang="cs-CZ" dirty="0" smtClean="0"/>
              <a:t>; </a:t>
            </a:r>
            <a:r>
              <a:rPr lang="cs-CZ" dirty="0" err="1" smtClean="0"/>
              <a:t>meziobory</a:t>
            </a: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/>
              <a:t>Mezi  </a:t>
            </a:r>
            <a:r>
              <a:rPr lang="cs-CZ" dirty="0" err="1" smtClean="0"/>
              <a:t>přír</a:t>
            </a:r>
            <a:r>
              <a:rPr lang="cs-CZ" dirty="0" smtClean="0"/>
              <a:t>. vědami: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 </a:t>
            </a:r>
            <a:r>
              <a:rPr lang="cs-CZ" dirty="0" smtClean="0"/>
              <a:t>děje v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neživé</a:t>
            </a:r>
            <a:r>
              <a:rPr lang="cs-CZ" dirty="0" smtClean="0"/>
              <a:t> přírodě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ale biomechanika, biofyzika,... i živé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chemická vazba: energie okrajových elektronů v atomech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mezní obory: fyzikální chemie, kvantová chemie, ...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aplikace: technika,  meteorologie, geofyzika, astrofyzika, ...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</a:t>
            </a:r>
            <a:r>
              <a:rPr lang="cs-CZ" dirty="0"/>
              <a:t>vs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fyzika: </a:t>
            </a:r>
            <a:r>
              <a:rPr lang="cs-CZ" dirty="0">
                <a:solidFill>
                  <a:srgbClr val="FF0000"/>
                </a:solidFill>
              </a:rPr>
              <a:t>matematika je </a:t>
            </a:r>
            <a:r>
              <a:rPr lang="cs-CZ" dirty="0" smtClean="0">
                <a:solidFill>
                  <a:srgbClr val="FF0000"/>
                </a:solidFill>
              </a:rPr>
              <a:t>jazyk fyziky</a:t>
            </a:r>
          </a:p>
        </p:txBody>
      </p:sp>
      <p:sp>
        <p:nvSpPr>
          <p:cNvPr id="2048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EB9945-68D9-4AE7-A91B-1EB1C03FB01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4400" cy="48450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sz="2800" b="1" i="1" dirty="0" smtClean="0">
                <a:solidFill>
                  <a:srgbClr val="C00000"/>
                </a:solidFill>
              </a:rPr>
              <a:t> věda </a:t>
            </a:r>
            <a:r>
              <a:rPr lang="cs-CZ" sz="2800" dirty="0" smtClean="0"/>
              <a:t>(× společenské vědy)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Nezabývá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</a:t>
            </a:r>
            <a:r>
              <a:rPr lang="cs-CZ" sz="2400" dirty="0" smtClean="0">
                <a:solidFill>
                  <a:schemeClr val="tx1"/>
                </a:solidFill>
              </a:rPr>
              <a:t> kategoriemi typu </a:t>
            </a:r>
            <a:r>
              <a:rPr lang="cs-CZ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vědomí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b="1" i="1" dirty="0"/>
              <a:t>svobodná vůle</a:t>
            </a:r>
            <a:r>
              <a:rPr lang="cs-CZ" sz="2400" dirty="0"/>
              <a:t>, </a:t>
            </a:r>
            <a:endParaRPr lang="cs-CZ" sz="2400" dirty="0" smtClean="0"/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vědomí,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myšlenka,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Bůh,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etika: dobro, zlo,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smysl (života, věcí), krása apod.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ty jsou pouze ve styčných oblastech – (didaktika, historie)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b="1" i="1" dirty="0" smtClean="0">
                <a:solidFill>
                  <a:schemeClr val="tx1"/>
                </a:solidFill>
              </a:rPr>
              <a:t>Nesouvisí</a:t>
            </a:r>
            <a:r>
              <a:rPr lang="cs-CZ" sz="2400" dirty="0" smtClean="0">
                <a:solidFill>
                  <a:schemeClr val="tx1"/>
                </a:solidFill>
              </a:rPr>
              <a:t> s (neoddiskutovatelnou) </a:t>
            </a:r>
            <a:r>
              <a:rPr lang="cs-CZ" sz="2400" dirty="0" smtClean="0">
                <a:solidFill>
                  <a:srgbClr val="FF0000"/>
                </a:solidFill>
              </a:rPr>
              <a:t>odpovědností vědce</a:t>
            </a:r>
            <a:r>
              <a:rPr lang="cs-CZ" sz="2400" dirty="0" smtClean="0">
                <a:solidFill>
                  <a:schemeClr val="tx1"/>
                </a:solidFill>
              </a:rPr>
              <a:t>!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Johannes </a:t>
            </a:r>
            <a:r>
              <a:rPr lang="cs-CZ" sz="2400" dirty="0" err="1" smtClean="0">
                <a:solidFill>
                  <a:schemeClr val="tx1"/>
                </a:solidFill>
              </a:rPr>
              <a:t>Starck</a:t>
            </a:r>
            <a:r>
              <a:rPr lang="cs-CZ" sz="2400" dirty="0" smtClean="0">
                <a:solidFill>
                  <a:schemeClr val="tx1"/>
                </a:solidFill>
              </a:rPr>
              <a:t> (Nobelova cena 1919; nacismus)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150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0856D23-0727-411C-BC55-8071E4C3D08E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cs-CZ" sz="3200" b="1" i="1" dirty="0" smtClean="0"/>
              <a:t>Klasifikace podle </a:t>
            </a:r>
            <a:r>
              <a:rPr lang="cs-CZ" sz="3200" b="1" i="1" dirty="0" smtClean="0">
                <a:solidFill>
                  <a:srgbClr val="FF0000"/>
                </a:solidFill>
              </a:rPr>
              <a:t>předmětu </a:t>
            </a:r>
            <a:r>
              <a:rPr lang="cs-CZ" sz="3200" b="1" i="1" dirty="0" smtClean="0"/>
              <a:t>studia</a:t>
            </a:r>
          </a:p>
          <a:p>
            <a:pPr>
              <a:defRPr/>
            </a:pPr>
            <a:r>
              <a:rPr lang="cs-CZ" sz="2400" dirty="0" smtClean="0"/>
              <a:t>V rámci samotné fyziky existuje řada </a:t>
            </a:r>
            <a:r>
              <a:rPr lang="cs-CZ" sz="2400" dirty="0" smtClean="0">
                <a:solidFill>
                  <a:srgbClr val="FF0000"/>
                </a:solidFill>
              </a:rPr>
              <a:t>specializací</a:t>
            </a:r>
            <a:r>
              <a:rPr lang="cs-CZ" sz="2400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podle </a:t>
            </a:r>
            <a:r>
              <a:rPr lang="cs-CZ" sz="2400" dirty="0" smtClean="0">
                <a:solidFill>
                  <a:srgbClr val="FF0000"/>
                </a:solidFill>
              </a:rPr>
              <a:t>jevů</a:t>
            </a:r>
            <a:r>
              <a:rPr lang="cs-CZ" sz="2400" dirty="0" smtClean="0"/>
              <a:t>: optika, akustika, ...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konkrétní </a:t>
            </a:r>
            <a:r>
              <a:rPr lang="cs-CZ" sz="2400" dirty="0" smtClean="0">
                <a:solidFill>
                  <a:srgbClr val="FF0000"/>
                </a:solidFill>
              </a:rPr>
              <a:t>objekt</a:t>
            </a:r>
            <a:r>
              <a:rPr lang="cs-CZ" sz="2400" dirty="0" smtClean="0"/>
              <a:t>: astrofyzika, geofyzika, meteorologie, ...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typy</a:t>
            </a:r>
            <a:r>
              <a:rPr lang="cs-CZ" sz="2400" dirty="0" smtClean="0"/>
              <a:t> objektů: fyzika plazmatu, pevných látek, polovodičů, kovů, polymerů, ...</a:t>
            </a:r>
          </a:p>
          <a:p>
            <a:pPr>
              <a:buFontTx/>
              <a:buChar char="-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aplikace</a:t>
            </a:r>
            <a:r>
              <a:rPr lang="cs-CZ" sz="2400" dirty="0" smtClean="0"/>
              <a:t> fyziky k danému cíli: metrologie, </a:t>
            </a:r>
            <a:r>
              <a:rPr lang="cs-CZ" sz="2400" dirty="0" err="1" smtClean="0"/>
              <a:t>tech</a:t>
            </a:r>
            <a:r>
              <a:rPr lang="cs-CZ" sz="2400" dirty="0" smtClean="0"/>
              <a:t>. fyzika, ...</a:t>
            </a:r>
            <a:br>
              <a:rPr lang="cs-CZ" sz="2400" dirty="0" smtClean="0"/>
            </a:br>
            <a:r>
              <a:rPr lang="cs-CZ" sz="2400" dirty="0" smtClean="0"/>
              <a:t>Každá má specifický obor zájmu a z něj plynoucí i metody</a:t>
            </a:r>
          </a:p>
          <a:p>
            <a:pPr>
              <a:defRPr/>
            </a:pPr>
            <a:r>
              <a:rPr lang="cs-CZ" sz="2400" dirty="0">
                <a:solidFill>
                  <a:srgbClr val="FF0000"/>
                </a:solidFill>
              </a:rPr>
              <a:t>Mezní</a:t>
            </a:r>
            <a:r>
              <a:rPr lang="cs-CZ" sz="2400" dirty="0"/>
              <a:t> (hraniční) obory: fyzikální chemie, biomechanika ,…</a:t>
            </a:r>
          </a:p>
          <a:p>
            <a:pPr>
              <a:defRPr/>
            </a:pPr>
            <a:r>
              <a:rPr lang="cs-CZ" sz="2400" dirty="0" smtClean="0"/>
              <a:t>„</a:t>
            </a:r>
            <a:r>
              <a:rPr lang="cs-CZ" sz="2400" dirty="0" smtClean="0">
                <a:solidFill>
                  <a:srgbClr val="FF0000"/>
                </a:solidFill>
              </a:rPr>
              <a:t>Napříč</a:t>
            </a:r>
            <a:r>
              <a:rPr lang="cs-CZ" sz="2400" dirty="0" smtClean="0"/>
              <a:t> obory“: synergetika, deterministický chaos, matematická fyzika ...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E35A0F-3693-4E13-87EC-6B5CFE5CAACA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3600" b="1" i="1" dirty="0" smtClean="0"/>
              <a:t>Klasifikace podle </a:t>
            </a:r>
            <a:r>
              <a:rPr lang="cs-CZ" altLang="cs-CZ" sz="3600" b="1" i="1" dirty="0" smtClean="0">
                <a:solidFill>
                  <a:srgbClr val="FF0000"/>
                </a:solidFill>
              </a:rPr>
              <a:t>metody</a:t>
            </a:r>
            <a:r>
              <a:rPr lang="cs-CZ" altLang="cs-CZ" sz="3600" b="1" i="1" dirty="0" smtClean="0"/>
              <a:t> studia</a:t>
            </a:r>
          </a:p>
          <a:p>
            <a:r>
              <a:rPr lang="cs-CZ" altLang="cs-CZ" sz="2800" dirty="0" smtClean="0"/>
              <a:t>Fyzika: 	</a:t>
            </a:r>
            <a:r>
              <a:rPr lang="cs-CZ" altLang="cs-CZ" sz="2800" dirty="0" smtClean="0">
                <a:solidFill>
                  <a:srgbClr val="FF0000"/>
                </a:solidFill>
              </a:rPr>
              <a:t>teoretická</a:t>
            </a:r>
            <a:r>
              <a:rPr lang="cs-CZ" altLang="cs-CZ" sz="2800" dirty="0" smtClean="0"/>
              <a:t>;</a:t>
            </a:r>
          </a:p>
          <a:p>
            <a:r>
              <a:rPr lang="cs-CZ" altLang="cs-CZ" sz="2800" dirty="0" smtClean="0"/>
              <a:t> 		</a:t>
            </a:r>
            <a:r>
              <a:rPr lang="cs-CZ" altLang="cs-CZ" sz="2800" dirty="0" smtClean="0">
                <a:solidFill>
                  <a:srgbClr val="FF0000"/>
                </a:solidFill>
              </a:rPr>
              <a:t>experimentální</a:t>
            </a:r>
            <a:r>
              <a:rPr lang="cs-CZ" altLang="cs-CZ" sz="2800" dirty="0" smtClean="0"/>
              <a:t>; </a:t>
            </a:r>
          </a:p>
          <a:p>
            <a:r>
              <a:rPr lang="cs-CZ" altLang="cs-CZ" sz="2800" dirty="0" smtClean="0"/>
              <a:t> 		počítačová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(</a:t>
            </a:r>
            <a:r>
              <a:rPr lang="cs-CZ" altLang="cs-CZ" sz="2800" dirty="0" smtClean="0">
                <a:solidFill>
                  <a:srgbClr val="FF0000"/>
                </a:solidFill>
              </a:rPr>
              <a:t>simulace</a:t>
            </a:r>
            <a:r>
              <a:rPr lang="cs-CZ" altLang="cs-CZ" sz="2800" dirty="0" smtClean="0"/>
              <a:t> modelu)</a:t>
            </a:r>
          </a:p>
          <a:p>
            <a:endParaRPr lang="cs-CZ" altLang="cs-CZ" sz="2800" b="1" dirty="0" smtClean="0"/>
          </a:p>
          <a:p>
            <a:r>
              <a:rPr lang="cs-CZ" altLang="cs-CZ" sz="2800" b="1" dirty="0" smtClean="0"/>
              <a:t>Jiné cíle mají</a:t>
            </a:r>
          </a:p>
          <a:p>
            <a:r>
              <a:rPr lang="cs-CZ" altLang="cs-CZ" sz="2800" dirty="0" smtClean="0">
                <a:solidFill>
                  <a:srgbClr val="FF0000"/>
                </a:solidFill>
              </a:rPr>
              <a:t>didaktika</a:t>
            </a:r>
            <a:r>
              <a:rPr lang="cs-CZ" altLang="cs-CZ" sz="2800" dirty="0" smtClean="0"/>
              <a:t> fyziky; </a:t>
            </a:r>
          </a:p>
          <a:p>
            <a:r>
              <a:rPr lang="cs-CZ" altLang="cs-CZ" sz="2800" dirty="0" smtClean="0">
                <a:solidFill>
                  <a:srgbClr val="FF0000"/>
                </a:solidFill>
              </a:rPr>
              <a:t>historie</a:t>
            </a:r>
            <a:r>
              <a:rPr lang="cs-CZ" altLang="cs-CZ" sz="2800" dirty="0" smtClean="0"/>
              <a:t> fyziky;</a:t>
            </a:r>
          </a:p>
          <a:p>
            <a:r>
              <a:rPr lang="cs-CZ" altLang="cs-CZ" sz="2800" dirty="0" smtClean="0"/>
              <a:t>...</a:t>
            </a:r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EBF4B2-7DAB-4345-9685-34435EE9DA2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b="1" i="1" dirty="0"/>
              <a:t>Klasifikace podle</a:t>
            </a:r>
            <a:r>
              <a:rPr lang="cs-CZ" sz="3600" b="1" i="1" dirty="0" smtClean="0"/>
              <a:t> </a:t>
            </a:r>
            <a:r>
              <a:rPr lang="cs-CZ" sz="3600" b="1" i="1" dirty="0">
                <a:solidFill>
                  <a:srgbClr val="FF0000"/>
                </a:solidFill>
              </a:rPr>
              <a:t>stylu</a:t>
            </a:r>
            <a:r>
              <a:rPr lang="cs-CZ" sz="3600" b="1" i="1" dirty="0"/>
              <a:t> </a:t>
            </a:r>
            <a:r>
              <a:rPr lang="cs-CZ" sz="3600" b="1" i="1" dirty="0" smtClean="0"/>
              <a:t>popisu</a:t>
            </a:r>
            <a:endParaRPr lang="cs-CZ" sz="3600" b="1" i="1" dirty="0"/>
          </a:p>
          <a:p>
            <a:pPr eaLnBrk="1" hangingPunct="1">
              <a:defRPr/>
            </a:pPr>
            <a:r>
              <a:rPr lang="cs-CZ" dirty="0" smtClean="0"/>
              <a:t>(„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Aristotelovská</a:t>
            </a:r>
            <a:r>
              <a:rPr lang="cs-CZ" dirty="0" smtClean="0"/>
              <a:t>“ fyzika: spíš kvalitativní popis)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Klasická</a:t>
            </a:r>
            <a:r>
              <a:rPr lang="cs-CZ" dirty="0" smtClean="0"/>
              <a:t> fyzika  (Newton, Galileo, </a:t>
            </a:r>
            <a:r>
              <a:rPr lang="cs-CZ" dirty="0" err="1" smtClean="0"/>
              <a:t>Laplace</a:t>
            </a:r>
            <a:r>
              <a:rPr lang="cs-CZ" dirty="0" smtClean="0"/>
              <a:t>, …)</a:t>
            </a:r>
          </a:p>
          <a:p>
            <a:pPr marL="273600" indent="-273600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Moderní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fyzika:</a:t>
            </a:r>
          </a:p>
          <a:p>
            <a:pPr marL="548238" lvl="1" indent="-273600" eaLnBrk="1" hangingPunct="1">
              <a:defRPr/>
            </a:pP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Relativistická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Rychlost světla: </a:t>
            </a:r>
            <a:r>
              <a:rPr lang="cs-CZ" sz="2800" i="1" dirty="0" smtClean="0">
                <a:solidFill>
                  <a:schemeClr val="tx1"/>
                </a:solidFill>
              </a:rPr>
              <a:t>c</a:t>
            </a:r>
            <a:r>
              <a:rPr lang="cs-CZ" sz="2800" dirty="0" smtClean="0">
                <a:solidFill>
                  <a:schemeClr val="tx1"/>
                </a:solidFill>
              </a:rPr>
              <a:t> = 299 792 458 m/s;  </a:t>
            </a:r>
            <a:r>
              <a:rPr lang="en-US" sz="2800" dirty="0" smtClean="0">
                <a:solidFill>
                  <a:schemeClr val="tx1"/>
                </a:solidFill>
              </a:rPr>
              <a:t>~ </a:t>
            </a:r>
            <a:r>
              <a:rPr lang="cs-CZ" sz="2800" dirty="0" smtClean="0">
                <a:solidFill>
                  <a:schemeClr val="tx1"/>
                </a:solidFill>
              </a:rPr>
              <a:t>∞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48238" lvl="1" indent="-273600" eaLnBrk="1" hangingPunct="1">
              <a:defRPr/>
            </a:pP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Kvantová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fyzika:</a:t>
            </a:r>
            <a:b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dirty="0" smtClean="0">
                <a:solidFill>
                  <a:schemeClr val="tx1"/>
                </a:solidFill>
              </a:rPr>
              <a:t>Planckova konstanta: </a:t>
            </a:r>
            <a:r>
              <a:rPr lang="cs-CZ" sz="2800" i="1" dirty="0" smtClean="0">
                <a:solidFill>
                  <a:schemeClr val="tx1"/>
                </a:solidFill>
              </a:rPr>
              <a:t>ħ </a:t>
            </a:r>
            <a:r>
              <a:rPr lang="cs-CZ" sz="2800" dirty="0" smtClean="0">
                <a:solidFill>
                  <a:schemeClr val="tx1"/>
                </a:solidFill>
              </a:rPr>
              <a:t>= 6,624 · 10 </a:t>
            </a:r>
            <a:r>
              <a:rPr lang="cs-CZ" sz="2800" baseline="30000" dirty="0" smtClean="0">
                <a:solidFill>
                  <a:schemeClr val="tx1"/>
                </a:solidFill>
              </a:rPr>
              <a:t>–34  </a:t>
            </a:r>
            <a:r>
              <a:rPr lang="cs-CZ" sz="2800" dirty="0" err="1" smtClean="0">
                <a:solidFill>
                  <a:schemeClr val="tx1"/>
                </a:solidFill>
              </a:rPr>
              <a:t>J·s</a:t>
            </a:r>
            <a:r>
              <a:rPr lang="cs-CZ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~ 0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548238" lvl="1" indent="-273600" eaLnBrk="1" hangingPunct="1">
              <a:defRPr/>
            </a:pPr>
            <a:r>
              <a:rPr lang="cs-CZ" sz="2300" dirty="0" smtClean="0"/>
              <a:t>Antropomorfismus: „malé“, „velké“ podle člověka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458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367CFC-E0B2-4604-AF36-4F008923029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Fundamentální </a:t>
            </a:r>
            <a:r>
              <a:rPr lang="cs-CZ" sz="3200" b="1" i="1" dirty="0" smtClean="0"/>
              <a:t>konstanty</a:t>
            </a:r>
            <a:br>
              <a:rPr lang="cs-CZ" sz="3200" b="1" i="1" dirty="0" smtClean="0"/>
            </a:br>
            <a:r>
              <a:rPr lang="cs-CZ" sz="3200" b="1" i="1" dirty="0" smtClean="0"/>
              <a:t> 	*konvenční konstanty</a:t>
            </a:r>
          </a:p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elementární náboj   </a:t>
            </a:r>
            <a:r>
              <a:rPr lang="cs-CZ" i="1" dirty="0"/>
              <a:t>e </a:t>
            </a:r>
            <a:r>
              <a:rPr lang="cs-CZ" dirty="0"/>
              <a:t>= 1,602 × 10 </a:t>
            </a:r>
            <a:r>
              <a:rPr lang="cs-CZ" baseline="30000" dirty="0"/>
              <a:t>–19  </a:t>
            </a:r>
            <a:r>
              <a:rPr lang="cs-CZ" dirty="0"/>
              <a:t>C	</a:t>
            </a:r>
          </a:p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gravitační</a:t>
            </a:r>
            <a:r>
              <a:rPr lang="cs-CZ" dirty="0"/>
              <a:t> konstanta 	</a:t>
            </a:r>
            <a:r>
              <a:rPr lang="cs-CZ" i="1" dirty="0"/>
              <a:t>G</a:t>
            </a:r>
            <a:r>
              <a:rPr lang="cs-CZ" dirty="0"/>
              <a:t> = 6,673 ×10 </a:t>
            </a:r>
            <a:r>
              <a:rPr lang="cs-CZ" baseline="30000" dirty="0"/>
              <a:t>–11  </a:t>
            </a:r>
            <a:r>
              <a:rPr lang="cs-CZ" dirty="0"/>
              <a:t>N·m</a:t>
            </a:r>
            <a:r>
              <a:rPr lang="cs-CZ" baseline="30000" dirty="0"/>
              <a:t>2</a:t>
            </a:r>
            <a:r>
              <a:rPr lang="cs-CZ" dirty="0"/>
              <a:t>/kg</a:t>
            </a:r>
            <a:r>
              <a:rPr lang="cs-CZ" baseline="30000" dirty="0"/>
              <a:t>2</a:t>
            </a:r>
            <a:endParaRPr lang="cs-CZ" dirty="0"/>
          </a:p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Avogadrova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konstanta  </a:t>
            </a:r>
            <a:r>
              <a:rPr lang="cs-CZ" i="1" dirty="0" smtClean="0"/>
              <a:t>N</a:t>
            </a:r>
            <a:r>
              <a:rPr lang="cs-CZ" baseline="-25000" dirty="0" smtClean="0"/>
              <a:t>A </a:t>
            </a:r>
            <a:r>
              <a:rPr lang="cs-CZ" dirty="0" smtClean="0"/>
              <a:t>= 6,022 × 10 </a:t>
            </a:r>
            <a:r>
              <a:rPr lang="cs-CZ" baseline="30000" dirty="0" smtClean="0"/>
              <a:t>–23  </a:t>
            </a:r>
            <a:r>
              <a:rPr lang="cs-CZ" dirty="0" smtClean="0"/>
              <a:t>mol</a:t>
            </a:r>
            <a:r>
              <a:rPr lang="cs-CZ" baseline="30000" dirty="0"/>
              <a:t>–1</a:t>
            </a:r>
            <a:endParaRPr lang="cs-CZ" dirty="0" smtClean="0"/>
          </a:p>
          <a:p>
            <a:pPr marL="273600" indent="-273600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Boltzmannova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 konstanta </a:t>
            </a:r>
            <a:r>
              <a:rPr lang="cs-CZ" i="1" dirty="0" smtClean="0"/>
              <a:t>k</a:t>
            </a:r>
            <a:r>
              <a:rPr lang="cs-CZ" baseline="-25000" dirty="0" smtClean="0"/>
              <a:t>B </a:t>
            </a:r>
            <a:r>
              <a:rPr lang="cs-CZ" dirty="0"/>
              <a:t>= </a:t>
            </a:r>
            <a:r>
              <a:rPr lang="cs-CZ" dirty="0" smtClean="0"/>
              <a:t>1,381 × 10 </a:t>
            </a:r>
            <a:r>
              <a:rPr lang="cs-CZ" baseline="30000" dirty="0" smtClean="0"/>
              <a:t>–23 </a:t>
            </a:r>
            <a:r>
              <a:rPr lang="cs-CZ" dirty="0" smtClean="0"/>
              <a:t>J/K</a:t>
            </a:r>
            <a:endParaRPr lang="en-US" dirty="0" smtClean="0"/>
          </a:p>
          <a:p>
            <a:pPr marL="273600" indent="-273600" eaLnBrk="1" hangingPunct="1">
              <a:defRPr/>
            </a:pPr>
            <a:r>
              <a:rPr lang="cs-CZ" dirty="0" smtClean="0"/>
              <a:t>…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Nová </a:t>
            </a:r>
            <a:r>
              <a:rPr lang="cs-CZ" sz="2800" b="1" i="1" dirty="0" smtClean="0">
                <a:solidFill>
                  <a:srgbClr val="FF0000"/>
                </a:solidFill>
              </a:rPr>
              <a:t>soustava jednotek </a:t>
            </a:r>
            <a:r>
              <a:rPr lang="cs-CZ" sz="2800" b="1" i="1" dirty="0" smtClean="0"/>
              <a:t>SI</a:t>
            </a:r>
            <a:r>
              <a:rPr lang="cs-CZ" dirty="0" smtClean="0"/>
              <a:t> (dřív </a:t>
            </a:r>
            <a:r>
              <a:rPr lang="cs-CZ" dirty="0" err="1" smtClean="0"/>
              <a:t>Giorgi</a:t>
            </a:r>
            <a:r>
              <a:rPr lang="cs-CZ" dirty="0" smtClean="0"/>
              <a:t>, MKSA…): </a:t>
            </a:r>
            <a:br>
              <a:rPr lang="cs-CZ" dirty="0" smtClean="0"/>
            </a:br>
            <a:r>
              <a:rPr lang="cs-CZ" dirty="0" smtClean="0">
                <a:solidFill>
                  <a:srgbClr val="7030A0"/>
                </a:solidFill>
              </a:rPr>
              <a:t>m, kg, s, A, K, mol, cd</a:t>
            </a:r>
            <a:r>
              <a:rPr lang="cs-CZ" dirty="0" smtClean="0"/>
              <a:t> jsou takové, aby </a:t>
            </a:r>
            <a:r>
              <a:rPr lang="cs-CZ" i="1" dirty="0" smtClean="0"/>
              <a:t>c </a:t>
            </a:r>
            <a:r>
              <a:rPr lang="cs-CZ" dirty="0" smtClean="0"/>
              <a:t>=… , </a:t>
            </a:r>
            <a:r>
              <a:rPr lang="cs-CZ" i="1" dirty="0" smtClean="0"/>
              <a:t>ħ </a:t>
            </a:r>
            <a:r>
              <a:rPr lang="cs-CZ" dirty="0" smtClean="0"/>
              <a:t>= … , …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560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5F95720-4303-4C91-B5B5-A2025A4BCE3C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Filozofie a fyzika </a:t>
            </a:r>
            <a:endParaRPr lang="cs-CZ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cs-CZ" dirty="0" smtClean="0"/>
              <a:t>Metoda </a:t>
            </a:r>
            <a:r>
              <a:rPr lang="cs-CZ" b="1" i="1" dirty="0"/>
              <a:t>induktivní</a:t>
            </a:r>
            <a:r>
              <a:rPr lang="cs-CZ" dirty="0"/>
              <a:t> </a:t>
            </a:r>
            <a:r>
              <a:rPr lang="cs-CZ" dirty="0" smtClean="0"/>
              <a:t>× </a:t>
            </a:r>
            <a:r>
              <a:rPr lang="cs-CZ" b="1" i="1" dirty="0"/>
              <a:t>deduktivně axiomatická</a:t>
            </a:r>
            <a:endParaRPr lang="cs-CZ" dirty="0"/>
          </a:p>
          <a:p>
            <a:pPr>
              <a:defRPr/>
            </a:pPr>
            <a:r>
              <a:rPr lang="cs-CZ" dirty="0"/>
              <a:t>Příklad: </a:t>
            </a:r>
            <a:endParaRPr lang="cs-CZ" dirty="0" smtClean="0"/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Indukce: </a:t>
            </a:r>
            <a:r>
              <a:rPr lang="cs-CZ" dirty="0" smtClean="0"/>
              <a:t>Kepler z </a:t>
            </a:r>
            <a:r>
              <a:rPr lang="cs-CZ" dirty="0"/>
              <a:t>pozorování planet </a:t>
            </a:r>
            <a:r>
              <a:rPr lang="cs-CZ" dirty="0" smtClean="0"/>
              <a:t>(Tycho Brahe) </a:t>
            </a:r>
            <a:br>
              <a:rPr lang="cs-CZ" dirty="0" smtClean="0"/>
            </a:br>
            <a:r>
              <a:rPr lang="cs-CZ" dirty="0" smtClean="0"/>
              <a:t>3 </a:t>
            </a:r>
            <a:r>
              <a:rPr lang="cs-CZ" dirty="0"/>
              <a:t>Keplerovy </a:t>
            </a:r>
            <a:r>
              <a:rPr lang="cs-CZ" dirty="0" smtClean="0"/>
              <a:t>zákony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Dedukce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z </a:t>
            </a:r>
            <a:r>
              <a:rPr lang="cs-CZ" dirty="0" smtClean="0"/>
              <a:t>Newtonových </a:t>
            </a:r>
            <a:r>
              <a:rPr lang="cs-CZ" dirty="0"/>
              <a:t>pohybových zákonů + </a:t>
            </a:r>
            <a:br>
              <a:rPr lang="cs-CZ" dirty="0"/>
            </a:br>
            <a:r>
              <a:rPr lang="cs-CZ" dirty="0" smtClean="0"/>
              <a:t>Newtonova gravitačního </a:t>
            </a:r>
            <a:r>
              <a:rPr lang="cs-CZ" dirty="0"/>
              <a:t>zákona lze deduktivně odvodit Keplerovy zákony (a to v přesnějším tvaru</a:t>
            </a:r>
            <a:r>
              <a:rPr lang="cs-CZ" dirty="0" smtClean="0"/>
              <a:t>)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662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AFF6B30-B081-4433-8819-668A3E576800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Vysvětlení</a:t>
            </a:r>
            <a:endParaRPr lang="cs-CZ" altLang="cs-CZ" sz="3600" dirty="0" smtClean="0"/>
          </a:p>
          <a:p>
            <a:pPr eaLnBrk="1" hangingPunct="1"/>
            <a:r>
              <a:rPr lang="cs-CZ" altLang="cs-CZ" sz="3200" dirty="0" smtClean="0"/>
              <a:t> </a:t>
            </a:r>
            <a:r>
              <a:rPr lang="cs-CZ" altLang="cs-CZ" sz="2800" b="1" i="1" dirty="0" smtClean="0"/>
              <a:t>kauzální</a:t>
            </a:r>
            <a:r>
              <a:rPr lang="cs-CZ" altLang="cs-CZ" sz="2800" dirty="0" smtClean="0"/>
              <a:t> (příčinné) × </a:t>
            </a:r>
            <a:r>
              <a:rPr lang="cs-CZ" altLang="cs-CZ" sz="2800" b="1" i="1" dirty="0" smtClean="0"/>
              <a:t>teleologické</a:t>
            </a:r>
            <a:r>
              <a:rPr lang="cs-CZ" altLang="cs-CZ" sz="2800" dirty="0" smtClean="0"/>
              <a:t> (účelové) </a:t>
            </a:r>
          </a:p>
          <a:p>
            <a:pPr eaLnBrk="1" hangingPunct="1"/>
            <a:r>
              <a:rPr lang="cs-CZ" altLang="cs-CZ" sz="2800" b="1" i="1" dirty="0" smtClean="0"/>
              <a:t>kauzální:  </a:t>
            </a:r>
            <a:r>
              <a:rPr lang="cs-CZ" altLang="cs-CZ" sz="2800" i="1" dirty="0" smtClean="0"/>
              <a:t>… , </a:t>
            </a:r>
            <a:r>
              <a:rPr lang="cs-CZ" altLang="cs-CZ" sz="2800" i="1" dirty="0" smtClean="0">
                <a:solidFill>
                  <a:srgbClr val="FF0000"/>
                </a:solidFill>
              </a:rPr>
              <a:t>protože</a:t>
            </a:r>
            <a:r>
              <a:rPr lang="cs-CZ" altLang="cs-CZ" sz="2800" i="1" dirty="0" smtClean="0"/>
              <a:t> …</a:t>
            </a:r>
            <a:endParaRPr lang="en-US" altLang="cs-CZ" sz="2800" i="1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Světlo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(ale také částice)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dopadající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rozhraní se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dopadu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odráží tak, že úhel odrazu = úhel lomu</a:t>
            </a:r>
            <a:endParaRPr lang="cs-CZ" altLang="cs-CZ" sz="28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Těleso se pohybuje pod vlivem síly (příčina)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tak, že jeho zrychlení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 okamžiku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F/m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(odkud získám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coby důsledek dvojí integrací)</a:t>
            </a:r>
            <a:endParaRPr lang="cs-CZ" altLang="cs-CZ" sz="2800" dirty="0" smtClea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765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094EB1-05B9-4398-A101-128BE39E0E29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(Vysvětlení)</a:t>
            </a:r>
            <a:endParaRPr lang="cs-CZ" altLang="cs-CZ" sz="3600" dirty="0" smtClean="0"/>
          </a:p>
          <a:p>
            <a:pPr eaLnBrk="1" hangingPunct="1"/>
            <a:r>
              <a:rPr lang="cs-CZ" altLang="cs-CZ" sz="2800" b="1" i="1" dirty="0" smtClean="0"/>
              <a:t>teleologické</a:t>
            </a:r>
            <a:r>
              <a:rPr lang="cs-CZ" altLang="cs-CZ" sz="2800" dirty="0" smtClean="0"/>
              <a:t> (účelové)</a:t>
            </a:r>
            <a:r>
              <a:rPr lang="cs-CZ" altLang="cs-CZ" sz="2800" b="1" i="1" dirty="0"/>
              <a:t> :  </a:t>
            </a:r>
            <a:r>
              <a:rPr lang="cs-CZ" altLang="cs-CZ" sz="2800" i="1" dirty="0"/>
              <a:t>… , </a:t>
            </a:r>
            <a:r>
              <a:rPr lang="cs-CZ" altLang="cs-CZ" sz="2800" i="1" dirty="0" smtClean="0">
                <a:solidFill>
                  <a:srgbClr val="FF0000"/>
                </a:solidFill>
              </a:rPr>
              <a:t>aby</a:t>
            </a:r>
            <a:r>
              <a:rPr lang="cs-CZ" altLang="cs-CZ" sz="2800" i="1" dirty="0" smtClean="0"/>
              <a:t> (cíl)…</a:t>
            </a:r>
            <a:endParaRPr lang="en-US" altLang="cs-CZ" sz="2800" i="1" dirty="0"/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 Světlo </a:t>
            </a:r>
            <a:r>
              <a:rPr lang="cs-CZ" altLang="cs-CZ" sz="2800" dirty="0">
                <a:solidFill>
                  <a:schemeClr val="tx1"/>
                </a:solidFill>
              </a:rPr>
              <a:t>(ale také částice) se pohybuje při odrazu po takové dráze, </a:t>
            </a:r>
            <a:r>
              <a:rPr lang="cs-CZ" altLang="cs-CZ" sz="2800" dirty="0">
                <a:solidFill>
                  <a:srgbClr val="FF0000"/>
                </a:solidFill>
              </a:rPr>
              <a:t>aby </a:t>
            </a:r>
            <a:r>
              <a:rPr lang="cs-CZ" altLang="cs-CZ" sz="2800" dirty="0">
                <a:solidFill>
                  <a:schemeClr val="tx1"/>
                </a:solidFill>
              </a:rPr>
              <a:t>se z výchozího do cílového bodu dostalo v co nejkratším </a:t>
            </a:r>
            <a:r>
              <a:rPr lang="cs-CZ" altLang="cs-CZ" sz="2800" dirty="0" smtClean="0">
                <a:solidFill>
                  <a:schemeClr val="tx1"/>
                </a:solidFill>
              </a:rPr>
              <a:t>čase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 Těleso se pohybuje po takové dráze a takovým způsobem, </a:t>
            </a:r>
            <a:r>
              <a:rPr lang="cs-CZ" altLang="cs-CZ" sz="2800" dirty="0" smtClean="0">
                <a:solidFill>
                  <a:srgbClr val="FF0000"/>
                </a:solidFill>
              </a:rPr>
              <a:t>aby</a:t>
            </a:r>
            <a:r>
              <a:rPr lang="cs-CZ" altLang="cs-CZ" sz="2800" dirty="0" smtClean="0">
                <a:solidFill>
                  <a:schemeClr val="tx1"/>
                </a:solidFill>
              </a:rPr>
              <a:t> jistá veličina (akce ∫ 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L</a:t>
            </a:r>
            <a:r>
              <a:rPr lang="cs-CZ" altLang="cs-CZ" sz="2800" dirty="0" smtClean="0">
                <a:solidFill>
                  <a:schemeClr val="tx1"/>
                </a:solidFill>
              </a:rPr>
              <a:t>(</a:t>
            </a:r>
            <a:r>
              <a:rPr lang="cs-CZ" altLang="cs-CZ" sz="2800" b="1" i="1" dirty="0" err="1" smtClean="0">
                <a:solidFill>
                  <a:schemeClr val="tx1"/>
                </a:solidFill>
              </a:rPr>
              <a:t>r,v</a:t>
            </a:r>
            <a:r>
              <a:rPr lang="cs-CZ" altLang="cs-CZ" sz="2800" dirty="0" smtClean="0">
                <a:solidFill>
                  <a:schemeClr val="tx1"/>
                </a:solidFill>
              </a:rPr>
              <a:t>)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d</a:t>
            </a:r>
            <a:r>
              <a:rPr lang="cs-CZ" altLang="cs-CZ" sz="2800" i="1" dirty="0" err="1" smtClean="0">
                <a:solidFill>
                  <a:schemeClr val="tx1"/>
                </a:solidFill>
              </a:rPr>
              <a:t>t</a:t>
            </a:r>
            <a:r>
              <a:rPr lang="cs-CZ" altLang="cs-CZ" sz="2800" dirty="0" smtClean="0">
                <a:solidFill>
                  <a:schemeClr val="tx1"/>
                </a:solidFill>
              </a:rPr>
              <a:t>) byla minimální</a:t>
            </a:r>
          </a:p>
          <a:p>
            <a:pPr marL="274638" lvl="1" indent="0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Typické pro biologii</a:t>
            </a:r>
          </a:p>
          <a:p>
            <a:pPr marL="274638" lvl="1" indent="0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lvl="1" eaLnBrk="1" hangingPunct="1"/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867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501339C-A1C5-41D8-B158-E7CF32FB8DA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55958" y="1484784"/>
            <a:ext cx="8928545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(Vysvětlení)</a:t>
            </a:r>
            <a:endParaRPr lang="cs-CZ" altLang="cs-CZ" sz="3600" dirty="0" smtClean="0"/>
          </a:p>
          <a:p>
            <a:pPr eaLnBrk="1" hangingPunct="1"/>
            <a:r>
              <a:rPr lang="cs-CZ" altLang="cs-CZ" sz="2800" b="1" i="1" dirty="0" smtClean="0"/>
              <a:t>Rovnovážné stavy; </a:t>
            </a:r>
            <a:br>
              <a:rPr lang="cs-CZ" altLang="cs-CZ" sz="2800" b="1" i="1" dirty="0" smtClean="0"/>
            </a:br>
            <a:r>
              <a:rPr lang="cs-CZ" altLang="cs-CZ" sz="2800" b="1" i="1" dirty="0" smtClean="0"/>
              <a:t>stacionární a </a:t>
            </a:r>
            <a:r>
              <a:rPr lang="cs-CZ" altLang="cs-CZ" sz="2800" b="1" i="1" dirty="0" err="1" smtClean="0"/>
              <a:t>kvazistacionární</a:t>
            </a:r>
            <a:r>
              <a:rPr lang="cs-CZ" altLang="cs-CZ" sz="2800" b="1" i="1" dirty="0" smtClean="0"/>
              <a:t> děje</a:t>
            </a:r>
            <a:r>
              <a:rPr lang="cs-CZ" altLang="cs-CZ" sz="2800" dirty="0" smtClean="0"/>
              <a:t> 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Archimédův zákon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fázové přechody</a:t>
            </a:r>
          </a:p>
          <a:p>
            <a:pPr marL="274638" lvl="1" indent="0" eaLnBrk="1" hangingPunct="1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předpokládají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ustavení rovnováhy </a:t>
            </a:r>
            <a:r>
              <a:rPr lang="cs-CZ" altLang="cs-CZ" sz="2800" dirty="0" smtClean="0">
                <a:solidFill>
                  <a:schemeClr val="tx1"/>
                </a:solidFill>
              </a:rPr>
              <a:t>(aspoň lokální)</a:t>
            </a:r>
          </a:p>
        </p:txBody>
      </p:sp>
      <p:sp>
        <p:nvSpPr>
          <p:cNvPr id="2970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68CCB1E-8F03-4708-8CFF-29DAE5B304A6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2023 – U3V </a:t>
            </a:r>
            <a:r>
              <a:rPr lang="cs-CZ" altLang="cs-CZ" dirty="0">
                <a:solidFill>
                  <a:srgbClr val="7B9899"/>
                </a:solidFill>
              </a:rPr>
              <a:t>– O fyzice</a:t>
            </a:r>
            <a:endParaRPr lang="cs-CZ" altLang="cs-CZ" dirty="0" smtClean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750300" cy="4613275"/>
          </a:xfrm>
        </p:spPr>
        <p:txBody>
          <a:bodyPr/>
          <a:lstStyle/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Doba, místo U3V: 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Přednášky: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Od 9.10.2023 každé </a:t>
            </a:r>
            <a:r>
              <a:rPr lang="cs-CZ" sz="2800" dirty="0" smtClean="0">
                <a:solidFill>
                  <a:srgbClr val="FF0000"/>
                </a:solidFill>
              </a:rPr>
              <a:t>pondělí 14:00 až 15:30 </a:t>
            </a:r>
            <a:r>
              <a:rPr lang="cs-CZ" sz="2800" dirty="0" smtClean="0">
                <a:solidFill>
                  <a:schemeClr val="tx1"/>
                </a:solidFill>
              </a:rPr>
              <a:t>Troja T2 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Exkurze: 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Individuální místo, občas i doba, ale vždy v pondělí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Detailní informace týden předem, emailem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</a:rPr>
              <a:t>Styl přednášek </a:t>
            </a:r>
            <a:r>
              <a:rPr lang="cs-CZ" sz="2800" dirty="0" smtClean="0">
                <a:solidFill>
                  <a:schemeClr val="tx1"/>
                </a:solidFill>
              </a:rPr>
              <a:t>(dobrý zvyk na MFF): </a:t>
            </a:r>
          </a:p>
          <a:p>
            <a:pPr marL="788988" lvl="1" indent="-514350" eaLnBrk="1" hangingPunct="1">
              <a:buFont typeface="Wingdings" panose="05000000000000000000" pitchFamily="2" charset="2"/>
              <a:buAutoNum type="arabicParenR"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nerozumíte-li, ptejte se ihned</a:t>
            </a:r>
          </a:p>
          <a:p>
            <a:pPr marL="788988" lvl="1" indent="-514350" eaLnBrk="1" hangingPunct="1">
              <a:buFont typeface="Wingdings" panose="05000000000000000000" pitchFamily="2" charset="2"/>
              <a:buAutoNum type="arabicParenR"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nikdo neví </a:t>
            </a:r>
            <a:r>
              <a:rPr lang="cs-CZ" sz="2800" b="1" i="1" dirty="0" smtClean="0">
                <a:solidFill>
                  <a:srgbClr val="FF0000"/>
                </a:solidFill>
              </a:rPr>
              <a:t>všechno </a:t>
            </a:r>
            <a:r>
              <a:rPr lang="cs-CZ" sz="2800" i="1" dirty="0" smtClean="0">
                <a:solidFill>
                  <a:srgbClr val="FF0000"/>
                </a:solidFill>
              </a:rPr>
              <a:t>(já taky ne)</a:t>
            </a:r>
            <a:endParaRPr lang="cs-CZ" sz="2800" i="1" dirty="0" smtClean="0">
              <a:solidFill>
                <a:srgbClr val="FF0000"/>
              </a:solidFill>
            </a:endParaRPr>
          </a:p>
        </p:txBody>
      </p:sp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314FE07-C037-4566-9A8D-CBD5C775A74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057564" y="6372781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77239" y="6372781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8077239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67402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7" name="Obdélník 6"/>
          <p:cNvSpPr/>
          <p:nvPr/>
        </p:nvSpPr>
        <p:spPr>
          <a:xfrm>
            <a:off x="8060404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8" name="Obdélník 7"/>
          <p:cNvSpPr/>
          <p:nvPr/>
        </p:nvSpPr>
        <p:spPr>
          <a:xfrm>
            <a:off x="8081395" y="6379730"/>
            <a:ext cx="455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7104216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6" grpId="0" build="allAtOnce"/>
      <p:bldP spid="7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Co s rozpory ve vědě?</a:t>
            </a:r>
          </a:p>
          <a:p>
            <a:r>
              <a:rPr lang="cs-CZ" altLang="cs-CZ" sz="3200" b="1" dirty="0" smtClean="0"/>
              <a:t>Rozpor teorie s </a:t>
            </a:r>
            <a:r>
              <a:rPr lang="cs-CZ" altLang="cs-CZ" sz="3200" b="1" dirty="0" smtClean="0"/>
              <a:t>praxí</a:t>
            </a:r>
            <a:endParaRPr lang="cs-CZ" altLang="cs-CZ" sz="3200" dirty="0" smtClean="0"/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revize </a:t>
            </a:r>
            <a:r>
              <a:rPr lang="cs-CZ" altLang="cs-CZ" sz="2800" dirty="0" smtClean="0">
                <a:solidFill>
                  <a:srgbClr val="FF0000"/>
                </a:solidFill>
              </a:rPr>
              <a:t>měření</a:t>
            </a:r>
            <a:r>
              <a:rPr lang="cs-CZ" altLang="cs-CZ" sz="2800" dirty="0" smtClean="0">
                <a:solidFill>
                  <a:schemeClr val="tx1"/>
                </a:solidFill>
              </a:rPr>
              <a:t> (Weberův pokus)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revize toho, která </a:t>
            </a:r>
            <a:r>
              <a:rPr lang="cs-CZ" altLang="cs-CZ" sz="2800" dirty="0" smtClean="0">
                <a:solidFill>
                  <a:srgbClr val="FF0000"/>
                </a:solidFill>
              </a:rPr>
              <a:t>teorie </a:t>
            </a:r>
            <a:r>
              <a:rPr lang="cs-CZ" altLang="cs-CZ" sz="2800" dirty="0" smtClean="0">
                <a:solidFill>
                  <a:schemeClr val="tx1"/>
                </a:solidFill>
              </a:rPr>
              <a:t>a jak byla </a:t>
            </a:r>
            <a:r>
              <a:rPr lang="cs-CZ" altLang="cs-CZ" sz="2800" dirty="0" smtClean="0">
                <a:solidFill>
                  <a:srgbClr val="FF0000"/>
                </a:solidFill>
              </a:rPr>
              <a:t>použita</a:t>
            </a:r>
            <a:r>
              <a:rPr lang="cs-CZ" altLang="cs-CZ" sz="2800" dirty="0" smtClean="0">
                <a:solidFill>
                  <a:schemeClr val="tx1"/>
                </a:solidFill>
              </a:rPr>
              <a:t> (např. příliš zjednodušený model)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</a:t>
            </a:r>
            <a:r>
              <a:rPr lang="cs-CZ" altLang="cs-CZ" sz="2800" dirty="0" smtClean="0">
                <a:solidFill>
                  <a:srgbClr val="FF0000"/>
                </a:solidFill>
              </a:rPr>
              <a:t>revize teorie </a:t>
            </a:r>
            <a:r>
              <a:rPr lang="cs-CZ" altLang="cs-CZ" sz="2800" dirty="0" smtClean="0">
                <a:solidFill>
                  <a:schemeClr val="tx1"/>
                </a:solidFill>
              </a:rPr>
              <a:t>samé (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Michelsonův</a:t>
            </a:r>
            <a:r>
              <a:rPr lang="cs-CZ" altLang="cs-CZ" sz="2800" dirty="0" smtClean="0">
                <a:solidFill>
                  <a:schemeClr val="tx1"/>
                </a:solidFill>
              </a:rPr>
              <a:t>-Morleyův pokus)</a:t>
            </a:r>
          </a:p>
          <a:p>
            <a:pPr eaLnBrk="1" hangingPunct="1"/>
            <a:endParaRPr lang="cs-CZ" altLang="cs-CZ" sz="3200" dirty="0" smtClean="0"/>
          </a:p>
        </p:txBody>
      </p:sp>
      <p:sp>
        <p:nvSpPr>
          <p:cNvPr id="3072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EB3894C-3DF4-4AF2-B051-6F98A641CA4D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3200" b="1" i="1" dirty="0" smtClean="0"/>
              <a:t>(Co </a:t>
            </a:r>
            <a:r>
              <a:rPr lang="cs-CZ" altLang="cs-CZ" sz="3200" b="1" i="1" dirty="0"/>
              <a:t>s rozpory ve vědě</a:t>
            </a:r>
            <a:r>
              <a:rPr lang="cs-CZ" altLang="cs-CZ" sz="3200" b="1" i="1" dirty="0" smtClean="0"/>
              <a:t>?)</a:t>
            </a:r>
            <a:endParaRPr lang="cs-CZ" altLang="cs-CZ" sz="3200" b="1" i="1" dirty="0"/>
          </a:p>
          <a:p>
            <a:r>
              <a:rPr lang="cs-CZ" altLang="cs-CZ" sz="3200" b="1" dirty="0" smtClean="0"/>
              <a:t>Vnitřní </a:t>
            </a:r>
            <a:r>
              <a:rPr lang="cs-CZ" altLang="cs-CZ" sz="3200" b="1" dirty="0" smtClean="0"/>
              <a:t>rozpory, nekonzistence teorie</a:t>
            </a:r>
            <a:endParaRPr lang="cs-CZ" altLang="cs-CZ" sz="3200" dirty="0" smtClean="0"/>
          </a:p>
          <a:p>
            <a:pPr marL="274638" lvl="1" indent="0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Občas „bolavá místa“ teorie - nekonzistentnost je nejjednodušším (příp. zatím jediným) řešením 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Chemie</a:t>
            </a:r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předkvantového</a:t>
            </a:r>
            <a:r>
              <a:rPr lang="cs-CZ" altLang="cs-CZ" sz="2800" dirty="0" smtClean="0">
                <a:solidFill>
                  <a:schemeClr val="tx1"/>
                </a:solidFill>
              </a:rPr>
              <a:t> věku: benzen  vs.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cyklohexatrien</a:t>
            </a:r>
            <a:endParaRPr lang="cs-CZ" altLang="cs-CZ" sz="28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Fyzika</a:t>
            </a:r>
            <a:r>
              <a:rPr lang="cs-CZ" altLang="cs-CZ" sz="2800" dirty="0" smtClean="0">
                <a:solidFill>
                  <a:schemeClr val="tx1"/>
                </a:solidFill>
              </a:rPr>
              <a:t> dříve: Bohrův model vodíku </a:t>
            </a:r>
            <a:r>
              <a:rPr lang="cs-CZ" altLang="cs-CZ" sz="2800" dirty="0" smtClean="0">
                <a:solidFill>
                  <a:schemeClr val="tx1"/>
                </a:solidFill>
              </a:rPr>
              <a:t>s některými  povolenými </a:t>
            </a:r>
            <a:r>
              <a:rPr lang="cs-CZ" altLang="cs-CZ" sz="2800" dirty="0" smtClean="0">
                <a:solidFill>
                  <a:schemeClr val="tx1"/>
                </a:solidFill>
              </a:rPr>
              <a:t>dráhami elektronů</a:t>
            </a:r>
          </a:p>
          <a:p>
            <a:pPr lvl="1" eaLnBrk="1" hangingPunct="1"/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3174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1CCA19B-9F76-4A25-B72C-8AC49AFA7C5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926161"/>
          </a:xfrm>
        </p:spPr>
        <p:txBody>
          <a:bodyPr/>
          <a:lstStyle/>
          <a:p>
            <a:pPr>
              <a:defRPr/>
            </a:pPr>
            <a:r>
              <a:rPr lang="cs-CZ" sz="3600" b="1" i="1" dirty="0" smtClean="0"/>
              <a:t>Pověry</a:t>
            </a:r>
            <a:endParaRPr lang="cs-CZ" sz="3600" dirty="0" smtClean="0"/>
          </a:p>
          <a:p>
            <a:pPr>
              <a:defRPr/>
            </a:pPr>
            <a:r>
              <a:rPr lang="cs-CZ" sz="2800" dirty="0" smtClean="0"/>
              <a:t>Struktura a </a:t>
            </a:r>
            <a:r>
              <a:rPr lang="cs-CZ" sz="2800" b="1" dirty="0" smtClean="0"/>
              <a:t>metody</a:t>
            </a:r>
            <a:r>
              <a:rPr lang="cs-CZ" sz="2800" dirty="0" smtClean="0"/>
              <a:t> vědy („Jakmile se zjistí v teorii jediný nesoulad, tak se teorie musí vyhodit“)</a:t>
            </a:r>
          </a:p>
          <a:p>
            <a:pPr>
              <a:defRPr/>
            </a:pPr>
            <a:r>
              <a:rPr lang="cs-CZ" sz="2800" b="1" dirty="0" smtClean="0"/>
              <a:t>Neporozumění</a:t>
            </a:r>
            <a:r>
              <a:rPr lang="cs-CZ" sz="2800" dirty="0" smtClean="0"/>
              <a:t> (relativita, kvanta):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 smtClean="0"/>
              <a:t>	„vše je relativní“ (</a:t>
            </a:r>
            <a:r>
              <a:rPr lang="cs-CZ" sz="2800" dirty="0" smtClean="0">
                <a:solidFill>
                  <a:srgbClr val="FF0000"/>
                </a:solidFill>
              </a:rPr>
              <a:t>paušalizování; volné pojmy</a:t>
            </a:r>
            <a:r>
              <a:rPr lang="cs-CZ" sz="2800" dirty="0" smtClean="0"/>
              <a:t>);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/>
              <a:t>	</a:t>
            </a:r>
            <a:r>
              <a:rPr lang="cs-CZ" sz="2800" dirty="0" smtClean="0"/>
              <a:t>„z relativity plyne, že </a:t>
            </a:r>
            <a:r>
              <a:rPr lang="cs-CZ" sz="2800" i="1" dirty="0" smtClean="0"/>
              <a:t>c</a:t>
            </a:r>
            <a:r>
              <a:rPr lang="cs-CZ" sz="2800" dirty="0" smtClean="0"/>
              <a:t> = </a:t>
            </a:r>
            <a:r>
              <a:rPr lang="cs-CZ" sz="2800" dirty="0" err="1" smtClean="0"/>
              <a:t>konst</a:t>
            </a:r>
            <a:r>
              <a:rPr lang="cs-CZ" sz="2800" dirty="0" smtClean="0"/>
              <a:t>“; </a:t>
            </a:r>
            <a:br>
              <a:rPr lang="cs-CZ" sz="2800" dirty="0" smtClean="0"/>
            </a:br>
            <a:r>
              <a:rPr lang="cs-CZ" sz="2800" dirty="0" smtClean="0"/>
              <a:t>	</a:t>
            </a:r>
            <a:r>
              <a:rPr lang="cs-CZ" sz="2800" dirty="0" smtClean="0"/>
              <a:t>„paradoxy</a:t>
            </a:r>
            <a:r>
              <a:rPr lang="cs-CZ" sz="2800" dirty="0" smtClean="0"/>
              <a:t>“ relativity (</a:t>
            </a:r>
            <a:r>
              <a:rPr lang="cs-CZ" sz="2800" dirty="0" smtClean="0">
                <a:solidFill>
                  <a:srgbClr val="FF0000"/>
                </a:solidFill>
              </a:rPr>
              <a:t>skryté předpoklady</a:t>
            </a:r>
            <a:r>
              <a:rPr lang="cs-CZ" sz="2800" dirty="0" smtClean="0"/>
              <a:t>)</a:t>
            </a:r>
          </a:p>
          <a:p>
            <a:pPr>
              <a:defRPr/>
            </a:pPr>
            <a:r>
              <a:rPr lang="cs-CZ" sz="2800" b="1" dirty="0" smtClean="0"/>
              <a:t>Vágní</a:t>
            </a:r>
            <a:r>
              <a:rPr lang="cs-CZ" sz="2800" dirty="0" smtClean="0"/>
              <a:t> formulace</a:t>
            </a:r>
            <a:r>
              <a:rPr lang="cs-CZ" sz="2800" dirty="0" smtClean="0"/>
              <a:t>:</a:t>
            </a:r>
            <a:br>
              <a:rPr lang="cs-CZ" sz="2800" dirty="0" smtClean="0"/>
            </a:br>
            <a:r>
              <a:rPr lang="cs-CZ" sz="2800" dirty="0" smtClean="0"/>
              <a:t>	„Nazuju-li </a:t>
            </a:r>
            <a:r>
              <a:rPr lang="cs-CZ" sz="2800" dirty="0"/>
              <a:t>si dostatečné velké </a:t>
            </a:r>
            <a:r>
              <a:rPr lang="cs-CZ" sz="2800" dirty="0" err="1"/>
              <a:t>laptě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800" dirty="0"/>
              <a:t>	zašlápnu na zahrádce, cokoli chci“</a:t>
            </a:r>
          </a:p>
          <a:p>
            <a:pPr>
              <a:defRPr/>
            </a:pPr>
            <a:endParaRPr lang="cs-CZ" sz="2800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/>
              <a:t>	</a:t>
            </a:r>
            <a:r>
              <a:rPr lang="cs-CZ" sz="2800" dirty="0" smtClean="0"/>
              <a:t>„</a:t>
            </a:r>
          </a:p>
        </p:txBody>
      </p:sp>
      <p:sp>
        <p:nvSpPr>
          <p:cNvPr id="3277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BCA91C-4426-43F9-887A-8AC42B6F34E5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6000" smtClean="0"/>
              <a:t>Děkuji za pozornost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20000" smtClean="0">
                <a:sym typeface="Wingdings" panose="05000000000000000000" pitchFamily="2" charset="2"/>
              </a:rPr>
              <a:t></a:t>
            </a:r>
            <a:endParaRPr lang="en-US" altLang="cs-CZ" sz="20000" smtClean="0"/>
          </a:p>
        </p:txBody>
      </p:sp>
      <p:sp>
        <p:nvSpPr>
          <p:cNvPr id="3379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0B8F377-C3ED-4BDA-9DA4-A0223751105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2023 – U3V </a:t>
            </a:r>
            <a:r>
              <a:rPr lang="cs-CZ" altLang="cs-CZ" dirty="0">
                <a:solidFill>
                  <a:srgbClr val="7B9899"/>
                </a:solidFill>
              </a:rPr>
              <a:t>– O fyzice</a:t>
            </a:r>
            <a:endParaRPr lang="cs-CZ" altLang="cs-CZ" dirty="0" smtClean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1"/>
            <a:ext cx="8504238" cy="4046314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Výborná </a:t>
            </a:r>
            <a:r>
              <a:rPr lang="cs-CZ" sz="2800" dirty="0" smtClean="0">
                <a:solidFill>
                  <a:srgbClr val="FF0000"/>
                </a:solidFill>
              </a:rPr>
              <a:t>učebnice</a:t>
            </a:r>
            <a:r>
              <a:rPr lang="cs-CZ" sz="2800" dirty="0" smtClean="0"/>
              <a:t>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300" dirty="0" err="1" smtClean="0">
                <a:solidFill>
                  <a:schemeClr val="tx1"/>
                </a:solidFill>
              </a:rPr>
              <a:t>Halliday</a:t>
            </a:r>
            <a:r>
              <a:rPr lang="cs-CZ" sz="2300" dirty="0">
                <a:solidFill>
                  <a:schemeClr val="tx1"/>
                </a:solidFill>
              </a:rPr>
              <a:t> </a:t>
            </a:r>
            <a:r>
              <a:rPr lang="cs-CZ" sz="2300" dirty="0" smtClean="0">
                <a:solidFill>
                  <a:schemeClr val="tx1"/>
                </a:solidFill>
              </a:rPr>
              <a:t>D., </a:t>
            </a:r>
            <a:r>
              <a:rPr lang="cs-CZ" sz="2300" dirty="0" err="1" smtClean="0">
                <a:solidFill>
                  <a:schemeClr val="tx1"/>
                </a:solidFill>
              </a:rPr>
              <a:t>Resnick</a:t>
            </a:r>
            <a:r>
              <a:rPr lang="cs-CZ" sz="2300" dirty="0" smtClean="0">
                <a:solidFill>
                  <a:schemeClr val="tx1"/>
                </a:solidFill>
              </a:rPr>
              <a:t> R., </a:t>
            </a:r>
            <a:r>
              <a:rPr lang="cs-CZ" sz="2300" dirty="0" err="1" smtClean="0">
                <a:solidFill>
                  <a:schemeClr val="tx1"/>
                </a:solidFill>
              </a:rPr>
              <a:t>Walker</a:t>
            </a:r>
            <a:r>
              <a:rPr lang="cs-CZ" sz="2300" dirty="0" smtClean="0">
                <a:solidFill>
                  <a:schemeClr val="tx1"/>
                </a:solidFill>
              </a:rPr>
              <a:t> J.: </a:t>
            </a:r>
            <a:r>
              <a:rPr lang="cs-CZ" sz="2300" b="1" i="1" dirty="0" smtClean="0">
                <a:solidFill>
                  <a:schemeClr val="tx1"/>
                </a:solidFill>
              </a:rPr>
              <a:t>Fyzika</a:t>
            </a:r>
            <a:r>
              <a:rPr lang="cs-CZ" sz="2300" dirty="0" smtClean="0">
                <a:solidFill>
                  <a:schemeClr val="tx1"/>
                </a:solidFill>
              </a:rPr>
              <a:t>. VUTIUM Brno, Prometheus Praha, 2000 (dotisky 2002, 2006). Nově 2014.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Wiki</a:t>
            </a:r>
            <a:r>
              <a:rPr lang="cs-CZ" sz="2800" dirty="0" smtClean="0"/>
              <a:t>pedie (angl. i čs.): celkem spolehlivá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800" dirty="0">
                <a:latin typeface="Arial" panose="020B0604020202020204" pitchFamily="34" charset="0"/>
              </a:rPr>
              <a:t>projekt řešených fyzikálních úloh (</a:t>
            </a:r>
            <a:r>
              <a:rPr lang="cs-CZ" altLang="cs-CZ" sz="2800" dirty="0">
                <a:latin typeface="Arial" panose="020B0604020202020204" pitchFamily="34" charset="0"/>
                <a:hlinkClick r:id="rId3"/>
              </a:rPr>
              <a:t>https://reseneulohy.cz/</a:t>
            </a:r>
            <a:r>
              <a:rPr lang="cs-CZ" altLang="cs-CZ" sz="2800" dirty="0" err="1">
                <a:latin typeface="Arial" panose="020B0604020202020204" pitchFamily="34" charset="0"/>
                <a:hlinkClick r:id="rId3"/>
              </a:rPr>
              <a:t>cs</a:t>
            </a:r>
            <a:r>
              <a:rPr lang="cs-CZ" altLang="cs-CZ" sz="2800" dirty="0">
                <a:latin typeface="Arial" panose="020B0604020202020204" pitchFamily="34" charset="0"/>
                <a:hlinkClick r:id="rId3"/>
              </a:rPr>
              <a:t>/fyzika</a:t>
            </a:r>
            <a:r>
              <a:rPr lang="cs-CZ" altLang="cs-CZ" sz="2800" dirty="0">
                <a:latin typeface="Arial" panose="020B0604020202020204" pitchFamily="34" charset="0"/>
              </a:rPr>
              <a:t>) </a:t>
            </a:r>
            <a:endParaRPr lang="cs-CZ" sz="28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„Odpovědna“ </a:t>
            </a:r>
            <a:r>
              <a:rPr lang="cs-CZ" sz="2800" dirty="0" err="1" smtClean="0"/>
              <a:t>FyzWeb</a:t>
            </a:r>
            <a:r>
              <a:rPr lang="cs-CZ" sz="2800" dirty="0" smtClean="0"/>
              <a:t>: </a:t>
            </a:r>
            <a:r>
              <a:rPr lang="cs-CZ" sz="2800" dirty="0" smtClean="0">
                <a:solidFill>
                  <a:srgbClr val="002060"/>
                </a:solidFill>
                <a:hlinkClick r:id="rId4"/>
              </a:rPr>
              <a:t>http://fyzweb.cuni.cz</a:t>
            </a:r>
            <a:endParaRPr lang="cs-CZ" sz="2800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pPr marL="319087" lvl="2" indent="0" eaLnBrk="1" hangingPunct="1"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16388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73342-BE80-4499-BF9B-CFA1896DA03F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077239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79876" y="6389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8067300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74602" y="6371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7" name="Obdélník 6"/>
          <p:cNvSpPr/>
          <p:nvPr/>
        </p:nvSpPr>
        <p:spPr>
          <a:xfrm>
            <a:off x="8100392" y="6371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77863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16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5" grpId="0" build="allAtOnce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cap="none" dirty="0" smtClean="0"/>
              <a:t>U3V –2023 zimní</a:t>
            </a:r>
          </a:p>
          <a:p>
            <a:pPr eaLnBrk="1" hangingPunct="1">
              <a:defRPr/>
            </a:pPr>
            <a:r>
              <a:rPr lang="cs-CZ" cap="none" dirty="0" smtClean="0"/>
              <a:t>JAN OBDRŽÁLEK</a:t>
            </a:r>
          </a:p>
        </p:txBody>
      </p:sp>
      <p:sp>
        <p:nvSpPr>
          <p:cNvPr id="1331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dirty="0" smtClean="0"/>
              <a:t> - o čem je a o čem není</a:t>
            </a:r>
          </a:p>
        </p:txBody>
      </p:sp>
    </p:spTree>
  </p:cSld>
  <p:clrMapOvr>
    <a:masterClrMapping/>
  </p:clrMapOvr>
  <p:transition advTm="31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 dirty="0" smtClean="0"/>
              <a:t> je přírodní </a:t>
            </a:r>
            <a:r>
              <a:rPr lang="cs-CZ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</a:t>
            </a:r>
            <a:r>
              <a:rPr lang="cs-CZ" sz="2800" dirty="0" smtClean="0"/>
              <a:t> </a:t>
            </a:r>
          </a:p>
          <a:p>
            <a:pPr lvl="3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chemeClr val="tx1"/>
                </a:solidFill>
              </a:rPr>
              <a:t>(× umění, víra, </a:t>
            </a:r>
            <a:r>
              <a:rPr lang="cs-CZ" sz="2800" dirty="0" smtClean="0">
                <a:solidFill>
                  <a:schemeClr val="tx1"/>
                </a:solidFill>
              </a:rPr>
              <a:t>...)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Charakteristické </a:t>
            </a:r>
            <a:r>
              <a:rPr lang="cs-CZ" sz="2800" dirty="0" smtClean="0">
                <a:solidFill>
                  <a:srgbClr val="FF0000"/>
                </a:solidFill>
              </a:rPr>
              <a:t>rysy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vědeckého</a:t>
            </a:r>
            <a:r>
              <a:rPr lang="cs-CZ" sz="2800" dirty="0" smtClean="0"/>
              <a:t> přístupu</a:t>
            </a:r>
            <a:endParaRPr lang="cs-CZ" sz="2800" dirty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důraz na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</a:t>
            </a:r>
            <a:r>
              <a:rPr lang="cs-CZ" sz="2400" dirty="0" smtClean="0">
                <a:solidFill>
                  <a:schemeClr val="tx1"/>
                </a:solidFill>
              </a:rPr>
              <a:t>: minimalizovat vliv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subjektu (</a:t>
            </a:r>
            <a:r>
              <a:rPr lang="cs-CZ" sz="2400" dirty="0" smtClean="0">
                <a:solidFill>
                  <a:schemeClr val="tx1"/>
                </a:solidFill>
              </a:rPr>
              <a:t>× </a:t>
            </a:r>
            <a:r>
              <a:rPr lang="cs-CZ" sz="2400" dirty="0">
                <a:solidFill>
                  <a:schemeClr val="tx1"/>
                </a:solidFill>
              </a:rPr>
              <a:t>umění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sdělitelnost</a:t>
            </a:r>
            <a:r>
              <a:rPr lang="cs-CZ" sz="2400" dirty="0" smtClean="0">
                <a:solidFill>
                  <a:schemeClr val="tx1"/>
                </a:solidFill>
              </a:rPr>
              <a:t> (× intuice)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otevřenost,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návaznost</a:t>
            </a:r>
            <a:r>
              <a:rPr lang="cs-CZ" sz="2400" dirty="0" smtClean="0">
                <a:solidFill>
                  <a:schemeClr val="tx1"/>
                </a:solidFill>
              </a:rPr>
              <a:t> (× hermeneutika)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velký důraz na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tedy </a:t>
            </a:r>
            <a:r>
              <a:rPr lang="cs-CZ" sz="2400" b="1" dirty="0" smtClean="0">
                <a:solidFill>
                  <a:schemeClr val="tx1"/>
                </a:solidFill>
              </a:rPr>
              <a:t>kvantitativní</a:t>
            </a:r>
            <a:r>
              <a:rPr lang="cs-CZ" sz="2400" dirty="0" smtClean="0">
                <a:solidFill>
                  <a:schemeClr val="tx1"/>
                </a:solidFill>
              </a:rPr>
              <a:t> výroky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19087" lvl="2" indent="0" eaLnBrk="1" hangingPunct="1"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61F0674-E135-44C8-9557-29A730D2860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</a:t>
            </a:r>
            <a:r>
              <a:rPr lang="cs-CZ" sz="2800" dirty="0" smtClean="0"/>
              <a:t> rozvoje fyziky: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vytvořit, ev. upravit </a:t>
            </a:r>
            <a:r>
              <a:rPr lang="cs-CZ" sz="2400" dirty="0" smtClean="0">
                <a:solidFill>
                  <a:srgbClr val="FF0000"/>
                </a:solidFill>
              </a:rPr>
              <a:t>model</a:t>
            </a:r>
            <a:r>
              <a:rPr lang="cs-CZ" sz="2400" dirty="0" smtClean="0">
                <a:solidFill>
                  <a:schemeClr val="tx1"/>
                </a:solidFill>
              </a:rPr>
              <a:t> (včetně tvorby pojmů)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pozorovat</a:t>
            </a:r>
            <a:r>
              <a:rPr lang="cs-CZ" sz="2400" dirty="0" smtClean="0">
                <a:solidFill>
                  <a:schemeClr val="tx1"/>
                </a:solidFill>
              </a:rPr>
              <a:t> přírodu, ev. vlastní pokus 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porovnat</a:t>
            </a:r>
            <a:r>
              <a:rPr lang="cs-CZ" sz="2400" dirty="0" smtClean="0">
                <a:solidFill>
                  <a:schemeClr val="tx1"/>
                </a:solidFill>
              </a:rPr>
              <a:t> výsledky s tím, co plyne z modelu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podle výsledku ev. </a:t>
            </a:r>
            <a:r>
              <a:rPr lang="cs-CZ" sz="2400" dirty="0" smtClean="0">
                <a:solidFill>
                  <a:srgbClr val="FF0000"/>
                </a:solidFill>
              </a:rPr>
              <a:t>upravit</a:t>
            </a:r>
            <a:r>
              <a:rPr lang="cs-CZ" sz="2400" dirty="0" smtClean="0">
                <a:solidFill>
                  <a:schemeClr val="tx1"/>
                </a:solidFill>
              </a:rPr>
              <a:t> model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 těchto bodech se odkudkoli vracet kamkoli zpět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Velký význam </a:t>
            </a:r>
            <a:r>
              <a:rPr lang="cs-CZ" sz="2400" dirty="0" smtClean="0">
                <a:solidFill>
                  <a:schemeClr val="tx1"/>
                </a:solidFill>
              </a:rPr>
              <a:t>modelů: fakticky popisujeme </a:t>
            </a:r>
            <a:r>
              <a:rPr lang="cs-CZ" sz="2400" b="1" i="1" dirty="0" smtClean="0">
                <a:solidFill>
                  <a:srgbClr val="FF0000"/>
                </a:solidFill>
              </a:rPr>
              <a:t>jenom</a:t>
            </a:r>
            <a:r>
              <a:rPr lang="cs-CZ" sz="2400" dirty="0" smtClean="0">
                <a:solidFill>
                  <a:srgbClr val="FF0000"/>
                </a:solidFill>
              </a:rPr>
              <a:t> modely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Pozor – otázka „</a:t>
            </a:r>
            <a:r>
              <a:rPr lang="cs-CZ" sz="2400" dirty="0" smtClean="0">
                <a:solidFill>
                  <a:srgbClr val="FF0000"/>
                </a:solidFill>
              </a:rPr>
              <a:t>Co </a:t>
            </a:r>
            <a:r>
              <a:rPr lang="cs-CZ" sz="2400" dirty="0">
                <a:solidFill>
                  <a:srgbClr val="FF0000"/>
                </a:solidFill>
              </a:rPr>
              <a:t>je to </a:t>
            </a:r>
            <a:r>
              <a:rPr lang="cs-CZ" sz="2400" dirty="0" smtClean="0">
                <a:solidFill>
                  <a:schemeClr val="tx1"/>
                </a:solidFill>
              </a:rPr>
              <a:t>…“ předpokládá možnost rozkladu či redukce na jednodušší jevy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Bezpečnější je otázka </a:t>
            </a:r>
            <a:r>
              <a:rPr lang="cs-CZ" sz="2400" dirty="0">
                <a:solidFill>
                  <a:schemeClr val="tx1"/>
                </a:solidFill>
              </a:rPr>
              <a:t>„</a:t>
            </a:r>
            <a:r>
              <a:rPr lang="cs-CZ" sz="2400" dirty="0">
                <a:solidFill>
                  <a:srgbClr val="FF0000"/>
                </a:solidFill>
              </a:rPr>
              <a:t>Co se stane, když</a:t>
            </a:r>
            <a:r>
              <a:rPr lang="cs-CZ" sz="2400" dirty="0">
                <a:solidFill>
                  <a:schemeClr val="tx1"/>
                </a:solidFill>
              </a:rPr>
              <a:t>…“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388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DDAA870-E43B-4F20-9A1F-D4477FB9927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Redukcionismus</a:t>
            </a:r>
            <a:r>
              <a:rPr lang="cs-CZ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Je-li to možné, </a:t>
            </a:r>
            <a:r>
              <a:rPr lang="cs-CZ" sz="2800" dirty="0" smtClean="0">
                <a:solidFill>
                  <a:srgbClr val="FF0000"/>
                </a:solidFill>
              </a:rPr>
              <a:t>rozdělit</a:t>
            </a:r>
            <a:r>
              <a:rPr lang="cs-CZ" sz="2800" dirty="0" smtClean="0">
                <a:solidFill>
                  <a:schemeClr val="tx1"/>
                </a:solidFill>
              </a:rPr>
              <a:t> složitý jev na dílčí jevy</a:t>
            </a:r>
            <a:endParaRPr lang="cs-CZ" sz="2800" dirty="0">
              <a:solidFill>
                <a:schemeClr val="tx1"/>
              </a:solidFill>
            </a:endParaRP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„</a:t>
            </a:r>
            <a:r>
              <a:rPr lang="cs-CZ" sz="2800" dirty="0" smtClean="0">
                <a:solidFill>
                  <a:srgbClr val="FF0000"/>
                </a:solidFill>
              </a:rPr>
              <a:t>Sešití</a:t>
            </a:r>
            <a:r>
              <a:rPr lang="cs-CZ" sz="2800" dirty="0" smtClean="0">
                <a:solidFill>
                  <a:schemeClr val="tx1"/>
                </a:solidFill>
              </a:rPr>
              <a:t>“ složek dohromady: nejde vždy jen o prostý </a:t>
            </a:r>
            <a:r>
              <a:rPr lang="cs-CZ" sz="2800" noProof="1" smtClean="0">
                <a:solidFill>
                  <a:schemeClr val="tx1"/>
                </a:solidFill>
              </a:rPr>
              <a:t>součet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Někdy je naopak důležitější </a:t>
            </a:r>
            <a:r>
              <a:rPr lang="cs-CZ" sz="2800" dirty="0" smtClean="0">
                <a:solidFill>
                  <a:srgbClr val="FF0000"/>
                </a:solidFill>
              </a:rPr>
              <a:t>struktura</a:t>
            </a:r>
            <a:r>
              <a:rPr lang="cs-CZ" sz="2800" dirty="0" smtClean="0">
                <a:solidFill>
                  <a:schemeClr val="tx1"/>
                </a:solidFill>
              </a:rPr>
              <a:t> než prvky, které ji tvoří (počítač, mraveniště; kolektivní jevy)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DF8C32-290D-466A-AF40-BD307926BB25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04653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Klíčový význam </a:t>
            </a:r>
            <a:r>
              <a:rPr lang="cs-CZ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Galileo: 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„</a:t>
            </a:r>
            <a:r>
              <a:rPr lang="cs-CZ" sz="2400" dirty="0" smtClean="0"/>
              <a:t>Co lze změřit, změřte; </a:t>
            </a:r>
            <a:br>
              <a:rPr lang="cs-CZ" sz="2400" dirty="0" smtClean="0"/>
            </a:br>
            <a:r>
              <a:rPr lang="cs-CZ" sz="2400" dirty="0" smtClean="0"/>
              <a:t>co nelze změřit, převeďte na měřitelné.“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Kelvin: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„Nemůžeš-li to změřit, nemůžeš to zlepšit</a:t>
            </a:r>
            <a:r>
              <a:rPr lang="en-GB" sz="2400" dirty="0" smtClean="0"/>
              <a:t>.</a:t>
            </a:r>
            <a:r>
              <a:rPr lang="cs-CZ" sz="2400" dirty="0" smtClean="0"/>
              <a:t>“ (IEC 1905)</a:t>
            </a: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/>
              <a:t>Pokud to jen lze, důraz na </a:t>
            </a:r>
            <a:r>
              <a:rPr lang="cs-CZ" b="1" i="1" dirty="0" smtClean="0">
                <a:solidFill>
                  <a:srgbClr val="FF0000"/>
                </a:solidFill>
              </a:rPr>
              <a:t>kvantitativní</a:t>
            </a:r>
            <a:r>
              <a:rPr lang="cs-CZ" dirty="0" smtClean="0"/>
              <a:t> </a:t>
            </a:r>
            <a:r>
              <a:rPr lang="cs-CZ" dirty="0" smtClean="0"/>
              <a:t>souhlas, nejen kvalitativní</a:t>
            </a:r>
            <a:endParaRPr lang="cs-CZ" dirty="0" smtClean="0"/>
          </a:p>
        </p:txBody>
      </p:sp>
      <p:sp>
        <p:nvSpPr>
          <p:cNvPr id="1843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2A3045-1066-4760-B18D-372F8840157B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04653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/>
              <a:t>Kritérium </a:t>
            </a:r>
            <a:r>
              <a:rPr lang="cs-CZ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pravdivosti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teorie</a:t>
            </a:r>
            <a:r>
              <a:rPr lang="cs-CZ" dirty="0"/>
              <a:t>: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 smtClean="0"/>
              <a:t>Hlavní</a:t>
            </a:r>
            <a:r>
              <a:rPr lang="cs-CZ" dirty="0" smtClean="0"/>
              <a:t>: </a:t>
            </a:r>
            <a:r>
              <a:rPr lang="cs-CZ" b="1" dirty="0" smtClean="0">
                <a:solidFill>
                  <a:srgbClr val="FF0000"/>
                </a:solidFill>
              </a:rPr>
              <a:t>shoda</a:t>
            </a:r>
            <a:r>
              <a:rPr lang="cs-CZ" dirty="0" smtClean="0"/>
              <a:t> </a:t>
            </a:r>
            <a:r>
              <a:rPr lang="cs-CZ" dirty="0" smtClean="0"/>
              <a:t>výsledků z modelu s výsledky z pozorování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/>
              <a:t>Další,</a:t>
            </a:r>
            <a:r>
              <a:rPr lang="cs-CZ" dirty="0" smtClean="0"/>
              <a:t> dílčí kritéria: </a:t>
            </a:r>
            <a:r>
              <a:rPr lang="cs-CZ" dirty="0" smtClean="0"/>
              <a:t>0</a:t>
            </a:r>
            <a:endParaRPr lang="en-US" dirty="0" smtClean="0"/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logická </a:t>
            </a:r>
            <a:r>
              <a:rPr lang="cs-CZ" sz="2400" dirty="0" smtClean="0">
                <a:solidFill>
                  <a:srgbClr val="FF0000"/>
                </a:solidFill>
              </a:rPr>
              <a:t>konzistence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symetrie, </a:t>
            </a:r>
            <a:r>
              <a:rPr lang="cs-CZ" sz="2400" dirty="0" smtClean="0">
                <a:solidFill>
                  <a:srgbClr val="FF0000"/>
                </a:solidFill>
              </a:rPr>
              <a:t>jednoduchost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rgbClr val="FF0000"/>
                </a:solidFill>
              </a:rPr>
              <a:t>Occamova</a:t>
            </a:r>
            <a:r>
              <a:rPr lang="cs-CZ" sz="2400" dirty="0" smtClean="0">
                <a:solidFill>
                  <a:schemeClr val="tx1"/>
                </a:solidFill>
              </a:rPr>
              <a:t> břitva – princip </a:t>
            </a:r>
            <a:r>
              <a:rPr lang="cs-CZ" sz="2400" dirty="0">
                <a:solidFill>
                  <a:schemeClr val="tx1"/>
                </a:solidFill>
              </a:rPr>
              <a:t>logické </a:t>
            </a:r>
            <a:r>
              <a:rPr lang="cs-CZ" sz="2400" dirty="0" smtClean="0">
                <a:solidFill>
                  <a:schemeClr val="tx1"/>
                </a:solidFill>
              </a:rPr>
              <a:t>úspornosti: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Pokud nějaká část teorie není pro dosažení výsledků nezbytná, </a:t>
            </a:r>
            <a:r>
              <a:rPr lang="cs-CZ" sz="2400" i="1" dirty="0" smtClean="0">
                <a:solidFill>
                  <a:srgbClr val="0070C0"/>
                </a:solidFill>
              </a:rPr>
              <a:t>pak do </a:t>
            </a:r>
            <a:r>
              <a:rPr lang="cs-CZ" sz="2400" i="1" dirty="0">
                <a:solidFill>
                  <a:srgbClr val="0070C0"/>
                </a:solidFill>
              </a:rPr>
              <a:t>teorie nepatří.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tx1"/>
                </a:solidFill>
              </a:rPr>
              <a:t>Popper</a:t>
            </a:r>
            <a:r>
              <a:rPr lang="cs-CZ" dirty="0" smtClean="0">
                <a:solidFill>
                  <a:schemeClr val="tx1"/>
                </a:solidFill>
              </a:rPr>
              <a:t>: přednost má teorie snadněji </a:t>
            </a:r>
            <a:r>
              <a:rPr lang="cs-CZ" dirty="0" smtClean="0">
                <a:solidFill>
                  <a:srgbClr val="FF0000"/>
                </a:solidFill>
              </a:rPr>
              <a:t>vyvratitelná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endParaRPr lang="cs-CZ" dirty="0" smtClean="0"/>
          </a:p>
        </p:txBody>
      </p:sp>
      <p:sp>
        <p:nvSpPr>
          <p:cNvPr id="1946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333FE00-A6F5-4B29-B897-FD0BD426D10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Zakl_predst_fyziky.pot [režim kompatibility]" id="{B7C89342-4394-49E5-953B-3224127743CD}" vid="{60782C45-A34A-4C46-98B4-B22C11F5DB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951</Words>
  <Application>Microsoft Office PowerPoint</Application>
  <PresentationFormat>Předvádění na obrazovce (4:3)</PresentationFormat>
  <Paragraphs>207</Paragraphs>
  <Slides>23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Blackadder ITC</vt:lpstr>
      <vt:lpstr>Georgia</vt:lpstr>
      <vt:lpstr>Times New Roman</vt:lpstr>
      <vt:lpstr>Wingdings</vt:lpstr>
      <vt:lpstr>Wingdings 2</vt:lpstr>
      <vt:lpstr>Administrativní</vt:lpstr>
      <vt:lpstr>2023 – U3V – O fyzice </vt:lpstr>
      <vt:lpstr>2023 – U3V – O fyzice</vt:lpstr>
      <vt:lpstr>2023 – U3V – O fyzice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- o čem je a o čem není</dc:title>
  <dc:creator>Jan Obdržálek</dc:creator>
  <cp:lastModifiedBy>Jenda</cp:lastModifiedBy>
  <cp:revision>113</cp:revision>
  <cp:lastPrinted>2017-10-09T14:52:17Z</cp:lastPrinted>
  <dcterms:created xsi:type="dcterms:W3CDTF">2010-10-04T06:39:05Z</dcterms:created>
  <dcterms:modified xsi:type="dcterms:W3CDTF">2023-10-07T21:36:00Z</dcterms:modified>
</cp:coreProperties>
</file>