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70" r:id="rId8"/>
    <p:sldId id="262" r:id="rId9"/>
    <p:sldId id="263" r:id="rId10"/>
    <p:sldId id="264" r:id="rId11"/>
    <p:sldId id="265" r:id="rId12"/>
    <p:sldId id="266" r:id="rId13"/>
    <p:sldId id="271" r:id="rId14"/>
    <p:sldId id="267" r:id="rId15"/>
    <p:sldId id="268" r:id="rId16"/>
    <p:sldId id="272" r:id="rId17"/>
    <p:sldId id="269" r:id="rId18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74">
          <p15:clr>
            <a:srgbClr val="A4A3A4"/>
          </p15:clr>
        </p15:guide>
        <p15:guide id="2" pos="19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059" autoAdjust="0"/>
    <p:restoredTop sz="94660"/>
  </p:normalViewPr>
  <p:slideViewPr>
    <p:cSldViewPr>
      <p:cViewPr varScale="1">
        <p:scale>
          <a:sx n="104" d="100"/>
          <a:sy n="104" d="100"/>
        </p:scale>
        <p:origin x="96" y="14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54063"/>
            <a:ext cx="4962525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cs-CZ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46513" y="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42975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46513" y="9429750"/>
            <a:ext cx="2949575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11163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63575" algn="l"/>
                <a:tab pos="1327150" algn="l"/>
                <a:tab pos="1989138" algn="l"/>
                <a:tab pos="2652713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562357-F580-48B3-9DEE-43F98A9824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8578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922E516-F63C-44C4-A310-523C6B69C574}" type="slidenum">
              <a:rPr lang="cs-CZ" altLang="cs-CZ" sz="1300" smtClean="0"/>
              <a:pPr>
                <a:spcBef>
                  <a:spcPct val="0"/>
                </a:spcBef>
              </a:pPr>
              <a:t>1</a:t>
            </a:fld>
            <a:endParaRPr lang="cs-CZ" altLang="cs-CZ" sz="1300" smtClean="0"/>
          </a:p>
        </p:txBody>
      </p:sp>
      <p:sp>
        <p:nvSpPr>
          <p:cNvPr id="51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9697402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4F17D12-EE9A-4303-AB45-735CAE1FAB40}" type="slidenum">
              <a:rPr lang="cs-CZ" altLang="cs-CZ" sz="1300" smtClean="0"/>
              <a:pPr>
                <a:spcBef>
                  <a:spcPct val="0"/>
                </a:spcBef>
              </a:pPr>
              <a:t>10</a:t>
            </a:fld>
            <a:endParaRPr lang="cs-CZ" altLang="cs-CZ" sz="1300" smtClean="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247487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9C280-EF3E-4301-82B6-482DC37517E6}" type="slidenum">
              <a:rPr lang="cs-CZ" altLang="cs-CZ" sz="1300" smtClean="0"/>
              <a:pPr>
                <a:spcBef>
                  <a:spcPct val="0"/>
                </a:spcBef>
              </a:pPr>
              <a:t>11</a:t>
            </a:fld>
            <a:endParaRPr lang="cs-CZ" altLang="cs-CZ" sz="1300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687247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92179E-EAA3-447E-9077-262A65D327F1}" type="slidenum">
              <a:rPr lang="cs-CZ" altLang="cs-CZ" sz="1300" smtClean="0"/>
              <a:pPr>
                <a:spcBef>
                  <a:spcPct val="0"/>
                </a:spcBef>
              </a:pPr>
              <a:t>12</a:t>
            </a:fld>
            <a:endParaRPr lang="cs-CZ" altLang="cs-CZ" sz="1300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029552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4631C43-D38E-4B0C-B999-5E62AEA7E4DB}" type="slidenum">
              <a:rPr lang="cs-CZ" altLang="cs-CZ" sz="1300" smtClean="0"/>
              <a:pPr>
                <a:spcBef>
                  <a:spcPct val="0"/>
                </a:spcBef>
              </a:pPr>
              <a:t>13</a:t>
            </a:fld>
            <a:endParaRPr lang="cs-CZ" altLang="cs-CZ" sz="1300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273963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6EA47A6-9B07-4E6B-969A-F15E0F463A96}" type="slidenum">
              <a:rPr lang="cs-CZ" altLang="cs-CZ" sz="1300" smtClean="0"/>
              <a:pPr>
                <a:spcBef>
                  <a:spcPct val="0"/>
                </a:spcBef>
              </a:pPr>
              <a:t>14</a:t>
            </a:fld>
            <a:endParaRPr lang="cs-CZ" altLang="cs-CZ" sz="1300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281502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ADA178-2B22-465E-8564-DD5A8FE86CD9}" type="slidenum">
              <a:rPr lang="cs-CZ" altLang="cs-CZ" sz="1300" smtClean="0"/>
              <a:pPr>
                <a:spcBef>
                  <a:spcPct val="0"/>
                </a:spcBef>
              </a:pPr>
              <a:t>15</a:t>
            </a:fld>
            <a:endParaRPr lang="cs-CZ" altLang="cs-CZ" sz="1300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14207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080F67-CF39-4BAB-AD03-737387C01BFA}" type="slidenum">
              <a:rPr lang="cs-CZ" altLang="cs-CZ" sz="1300" smtClean="0"/>
              <a:pPr>
                <a:spcBef>
                  <a:spcPct val="0"/>
                </a:spcBef>
              </a:pPr>
              <a:t>16</a:t>
            </a:fld>
            <a:endParaRPr lang="cs-CZ" altLang="cs-CZ" sz="130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3830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827236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4B60A3-D01C-49A8-AF44-B44D3B6DE170}" type="slidenum">
              <a:rPr lang="cs-CZ" altLang="cs-CZ" sz="1300" smtClean="0"/>
              <a:pPr>
                <a:spcBef>
                  <a:spcPct val="0"/>
                </a:spcBef>
              </a:pPr>
              <a:t>2</a:t>
            </a:fld>
            <a:endParaRPr lang="cs-CZ" altLang="cs-CZ" sz="1300" smtClean="0"/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947272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6EE02A-DA1F-4C60-B320-D531C7130F7B}" type="slidenum">
              <a:rPr lang="cs-CZ" altLang="cs-CZ" sz="1300" smtClean="0"/>
              <a:pPr>
                <a:spcBef>
                  <a:spcPct val="0"/>
                </a:spcBef>
              </a:pPr>
              <a:t>3</a:t>
            </a:fld>
            <a:endParaRPr lang="cs-CZ" altLang="cs-CZ" sz="1300" smtClean="0"/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609361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04C1F5D-9D0D-468A-9C9D-791199556F03}" type="slidenum">
              <a:rPr lang="cs-CZ" altLang="cs-CZ" sz="1300" smtClean="0"/>
              <a:pPr>
                <a:spcBef>
                  <a:spcPct val="0"/>
                </a:spcBef>
              </a:pPr>
              <a:t>4</a:t>
            </a:fld>
            <a:endParaRPr lang="cs-CZ" altLang="cs-CZ" sz="1300" smtClean="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123541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6162986-E1B7-4F70-AEE1-7C65046791D0}" type="slidenum">
              <a:rPr lang="cs-CZ" altLang="cs-CZ" sz="1300" smtClean="0"/>
              <a:pPr>
                <a:spcBef>
                  <a:spcPct val="0"/>
                </a:spcBef>
              </a:pPr>
              <a:t>5</a:t>
            </a:fld>
            <a:endParaRPr lang="cs-CZ" altLang="cs-CZ" sz="1300" smtClean="0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78118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6637E27-60A3-4F2B-97BD-56A128666975}" type="slidenum">
              <a:rPr lang="cs-CZ" altLang="cs-CZ" sz="1300" smtClean="0"/>
              <a:pPr>
                <a:spcBef>
                  <a:spcPct val="0"/>
                </a:spcBef>
              </a:pPr>
              <a:t>6</a:t>
            </a:fld>
            <a:endParaRPr lang="cs-CZ" altLang="cs-CZ" sz="1300" smtClean="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8003312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384C03E-CCD7-40A1-B0B4-123BA1071B85}" type="slidenum">
              <a:rPr lang="cs-CZ" altLang="cs-CZ" sz="1300" smtClean="0"/>
              <a:pPr>
                <a:spcBef>
                  <a:spcPct val="0"/>
                </a:spcBef>
              </a:pPr>
              <a:t>7</a:t>
            </a:fld>
            <a:endParaRPr lang="cs-CZ" altLang="cs-CZ" sz="1300" smtClean="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1126985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BE7DBBA-2B56-4DF1-BAA7-EC273DA39D79}" type="slidenum">
              <a:rPr lang="cs-CZ" altLang="cs-CZ" sz="1300" smtClean="0"/>
              <a:pPr>
                <a:spcBef>
                  <a:spcPct val="0"/>
                </a:spcBef>
              </a:pPr>
              <a:t>8</a:t>
            </a:fld>
            <a:endParaRPr lang="cs-CZ" altLang="cs-CZ" sz="1300" smtClean="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4132167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defTabSz="411163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111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63575" algn="l"/>
                <a:tab pos="1327150" algn="l"/>
                <a:tab pos="1989138" algn="l"/>
                <a:tab pos="2652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34AEA8-DF22-4275-BCB3-AE01E58EB282}" type="slidenum">
              <a:rPr lang="cs-CZ" altLang="cs-CZ" sz="1300" smtClean="0"/>
              <a:pPr>
                <a:spcBef>
                  <a:spcPct val="0"/>
                </a:spcBef>
              </a:pPr>
              <a:t>9</a:t>
            </a:fld>
            <a:endParaRPr lang="cs-CZ" altLang="cs-CZ" sz="1300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54063"/>
            <a:ext cx="4964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86" tIns="41893" rIns="83786" bIns="41893" anchor="ctr"/>
          <a:lstStyle/>
          <a:p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2988237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6194F-DB4E-41C8-B6E7-A4345A8786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231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81D5-2A62-43F5-9F8C-6B1457DC28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768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8EA63-9E18-4D7E-8D42-49ACC36035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2235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7563" y="3132138"/>
            <a:ext cx="7173912" cy="17907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64504-EFB9-4677-84D8-B413A30D952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2002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F2E09-2B0C-4572-A21F-46C68E285A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0400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4DCDB-23DD-4B23-BFFA-977C78DE333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1619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8CA0F-E93F-4F6C-B362-F9448342AFA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66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3000" y="731838"/>
            <a:ext cx="3122613" cy="34734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18013" y="731838"/>
            <a:ext cx="3124200" cy="34734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7B6CA-9B56-46A7-A358-BC85F7D057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932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579FF-5F66-4533-A30B-4ED3FC1B00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301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264C5-86B0-4546-BCF2-3B40542C3A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54441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7B25-651A-4C22-A266-84B36EEFB8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034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5E502-9851-49A0-8010-CF1BBC956C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53112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AD7F-8EC2-4A60-8361-5A4AF226EB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07455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210AA-C076-42FB-BC66-948950E2FC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9609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92F41-DDD6-4583-A468-D07F2B1E4E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2233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731838"/>
            <a:ext cx="1789113" cy="47815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731838"/>
            <a:ext cx="5219700" cy="47815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E4F2-F50F-42CA-B2F5-D560BCFDEDC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1038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0D70F-B5A3-40F6-8F31-0143C8A189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404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B0883-5CB2-4236-A048-6B825420D9E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37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C91AE-369F-4D45-B643-1B34815ED7B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8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FFF04-CFE1-4525-B677-FD9BB5ECF2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512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72D11-AF21-481E-9262-B3244A42C1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783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0CAC1-BCF0-4AE7-AD74-BC02CD29018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9677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1C0AB-2E10-4CB4-8EFC-EDB2B68BD5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527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768725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Oval 4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3867150"/>
            <a:ext cx="9144000" cy="29908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0"/>
            <a:ext cx="9144000" cy="386715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0" y="2652713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3" name="Oval 8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34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817563" y="3132138"/>
            <a:ext cx="7173912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textuKliknutím lze upravit styl.</a:t>
            </a:r>
          </a:p>
        </p:txBody>
      </p:sp>
      <p:sp>
        <p:nvSpPr>
          <p:cNvPr id="2" name="Rectangle 10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72200"/>
            <a:ext cx="2513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/>
          </p:nvPr>
        </p:nvSpPr>
        <p:spPr bwMode="auto">
          <a:xfrm>
            <a:off x="3810000" y="6172200"/>
            <a:ext cx="1827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C2B23ACF-937F-4532-AA85-C741BCF8DF8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/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5105400"/>
            <a:ext cx="9144000" cy="17526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4DCFA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768725"/>
            <a:ext cx="9144000" cy="22860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3" name="Oval 4"/>
          <p:cNvSpPr>
            <a:spLocks noChangeArrowheads="1"/>
          </p:cNvSpPr>
          <p:nvPr/>
        </p:nvSpPr>
        <p:spPr bwMode="auto">
          <a:xfrm>
            <a:off x="0" y="1600200"/>
            <a:ext cx="9144000" cy="510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793875" y="4371975"/>
            <a:ext cx="6510338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textuKliknutím lze upravit styl.</a:t>
            </a:r>
          </a:p>
        </p:txBody>
      </p:sp>
      <p:sp>
        <p:nvSpPr>
          <p:cNvPr id="20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731838"/>
            <a:ext cx="6399213" cy="347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0"/>
            <a:r>
              <a:rPr lang="en-GB" altLang="cs-CZ" smtClean="0"/>
              <a:t>Devátá úroveňKliknutím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172200" y="6172200"/>
            <a:ext cx="2513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 altLang="cs-CZ"/>
              <a:t>8.10.2012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457200" y="6172200"/>
            <a:ext cx="3352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10000" y="6172200"/>
            <a:ext cx="18272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B9BFD93-59DA-4B39-90AE-49FA4FB76F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2pPr>
      <a:lvl3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3pPr>
      <a:lvl4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4pPr>
      <a:lvl5pPr algn="l" defTabSz="449263" rtl="0" eaLnBrk="0" fontAlgn="base" hangingPunct="0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5pPr>
      <a:lvl6pPr marL="25146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6pPr>
      <a:lvl7pPr marL="29718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7pPr>
      <a:lvl8pPr marL="34290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8pPr>
      <a:lvl9pPr marL="3886200" indent="-228600" algn="l" defTabSz="449263" rtl="0" fontAlgn="base">
        <a:lnSpc>
          <a:spcPct val="104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600">
          <a:solidFill>
            <a:srgbClr val="000000"/>
          </a:solidFill>
          <a:latin typeface="Trebuchet MS" panose="020B0603020202020204" pitchFamily="34" charset="0"/>
          <a:cs typeface="Arial Unicode MS" panose="020B0604020202020204" pitchFamily="34" charset="-128"/>
        </a:defRPr>
      </a:lvl9pPr>
    </p:titleStyle>
    <p:bodyStyle>
      <a:lvl1pPr marL="342900" indent="-342900" algn="l" defTabSz="449263" rtl="0" eaLnBrk="0" fontAlgn="base" hangingPunct="0">
        <a:lnSpc>
          <a:spcPct val="104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4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4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1473200" y="5053013"/>
            <a:ext cx="5637213" cy="881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1800" dirty="0">
                <a:solidFill>
                  <a:srgbClr val="000000"/>
                </a:solidFill>
              </a:rPr>
              <a:t>U3V – Obdržálek – </a:t>
            </a:r>
            <a:r>
              <a:rPr lang="cs-CZ" altLang="cs-CZ" sz="1800" dirty="0" smtClean="0">
                <a:solidFill>
                  <a:srgbClr val="000000"/>
                </a:solidFill>
              </a:rPr>
              <a:t>2023  </a:t>
            </a:r>
            <a:endParaRPr lang="cs-CZ" altLang="cs-CZ" sz="1800" dirty="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3132138"/>
            <a:ext cx="7175500" cy="179228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b="1" smtClean="0"/>
              <a:t>Základní představy fyziky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11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 marL="431800" indent="-323850"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Obecná teorie relativity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Gravitační pole:</a:t>
            </a:r>
            <a:r>
              <a:rPr lang="cs-CZ" altLang="cs-CZ" sz="2600" dirty="0"/>
              <a:t> zvládnuto až v GTR po 10 letech osamocené práce (tenzorový diferenciální počet</a:t>
            </a:r>
            <a:r>
              <a:rPr lang="cs-CZ" altLang="cs-CZ" sz="2600" dirty="0" smtClean="0"/>
              <a:t>)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Prostoročas</a:t>
            </a:r>
            <a:r>
              <a:rPr lang="cs-CZ" altLang="cs-CZ" sz="2600" dirty="0"/>
              <a:t> je v GTR </a:t>
            </a:r>
            <a:r>
              <a:rPr lang="cs-CZ" altLang="cs-CZ" sz="2600" dirty="0">
                <a:solidFill>
                  <a:srgbClr val="FF0000"/>
                </a:solidFill>
              </a:rPr>
              <a:t>zakřivený</a:t>
            </a:r>
            <a:r>
              <a:rPr lang="cs-CZ" altLang="cs-CZ" sz="2600" dirty="0"/>
              <a:t>, a lze jím popsat přítomnost hmoty: geometrizace </a:t>
            </a:r>
            <a:r>
              <a:rPr lang="cs-CZ" altLang="cs-CZ" sz="2600" dirty="0" smtClean="0"/>
              <a:t>gravitace 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Ekvivalence hmotnosti tíhové a </a:t>
            </a:r>
            <a:r>
              <a:rPr lang="cs-CZ" altLang="cs-CZ" sz="2600" dirty="0" smtClean="0"/>
              <a:t>setrvačné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Formulace pohybových zákonů pro neinerciální systémy; gravitace coby univerzální </a:t>
            </a:r>
            <a:r>
              <a:rPr lang="cs-CZ" altLang="cs-CZ" sz="2600" dirty="0" smtClean="0"/>
              <a:t>síla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ClrTx/>
              <a:buSzTx/>
              <a:buFontTx/>
              <a:buNone/>
            </a:pPr>
            <a:r>
              <a:rPr lang="cs-CZ" altLang="cs-CZ" sz="2800" b="1" dirty="0">
                <a:solidFill>
                  <a:srgbClr val="FF0000"/>
                </a:solidFill>
              </a:rPr>
              <a:t>Kosmologie</a:t>
            </a:r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černé </a:t>
            </a:r>
            <a:r>
              <a:rPr lang="cs-CZ" altLang="cs-CZ" sz="2600" dirty="0" smtClean="0"/>
              <a:t>díry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600" dirty="0"/>
              <a:t>vznik a vývoj Vesmíru; ...</a:t>
            </a:r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5076825" y="6446838"/>
            <a:ext cx="38163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Teorie relativity: GTR</a:t>
            </a: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A8D7EFC9-4307-4D28-A7E0-AF49F803CFC2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10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6" dur="500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1" dur="500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6" dur="500"/>
                                        <p:tgtEl>
                                          <p:spTgt spid="133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1" dur="500"/>
                                        <p:tgtEl>
                                          <p:spTgt spid="133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6" dur="500"/>
                                        <p:tgtEl>
                                          <p:spTgt spid="133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1" dur="500"/>
                                        <p:tgtEl>
                                          <p:spTgt spid="133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539750" y="736600"/>
            <a:ext cx="8424863" cy="506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Kvantová teorie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>
                <a:solidFill>
                  <a:srgbClr val="FF0000"/>
                </a:solidFill>
              </a:rPr>
              <a:t>1905 Einstein, </a:t>
            </a:r>
            <a:r>
              <a:rPr lang="cs-CZ" altLang="cs-CZ" sz="2800" b="1" dirty="0">
                <a:solidFill>
                  <a:srgbClr val="FF0000"/>
                </a:solidFill>
              </a:rPr>
              <a:t>fotoefekt:</a:t>
            </a:r>
            <a:r>
              <a:rPr lang="cs-CZ" altLang="cs-CZ" sz="2800" b="1" dirty="0"/>
              <a:t/>
            </a:r>
            <a:br>
              <a:rPr lang="cs-CZ" altLang="cs-CZ" sz="2800" b="1" dirty="0"/>
            </a:br>
            <a:r>
              <a:rPr lang="cs-CZ" altLang="cs-CZ" sz="2600" dirty="0"/>
              <a:t>nespojitá výměna energie; světlo coby proud fotonů (termín až Planck 1932</a:t>
            </a:r>
            <a:r>
              <a:rPr lang="cs-CZ" altLang="cs-CZ" sz="2600" dirty="0" smtClean="0"/>
              <a:t>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 smtClean="0">
                <a:solidFill>
                  <a:srgbClr val="FF0000"/>
                </a:solidFill>
              </a:rPr>
              <a:t>Měření</a:t>
            </a:r>
            <a:r>
              <a:rPr lang="cs-CZ" altLang="cs-CZ" sz="2600" dirty="0" smtClean="0"/>
              <a:t> je rovněž interakce a </a:t>
            </a:r>
            <a:r>
              <a:rPr lang="cs-CZ" altLang="cs-CZ" sz="2600" b="1" dirty="0" smtClean="0">
                <a:solidFill>
                  <a:srgbClr val="FF0000"/>
                </a:solidFill>
              </a:rPr>
              <a:t>mění</a:t>
            </a:r>
            <a:r>
              <a:rPr lang="cs-CZ" altLang="cs-CZ" sz="2600" dirty="0" smtClean="0"/>
              <a:t> vždy měřený objekt (pokud nejde o opakované měření, které však nepřinese novou informaci)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 smtClean="0"/>
              <a:t>Kvantová </a:t>
            </a:r>
            <a:r>
              <a:rPr lang="cs-CZ" altLang="cs-CZ" sz="2600" b="1" dirty="0">
                <a:solidFill>
                  <a:srgbClr val="FF0000"/>
                </a:solidFill>
              </a:rPr>
              <a:t>částice</a:t>
            </a:r>
            <a:r>
              <a:rPr lang="cs-CZ" altLang="cs-CZ" sz="2600" dirty="0"/>
              <a:t> se popisuje polem (komplexní vlnová funkce </a:t>
            </a:r>
            <a:r>
              <a:rPr lang="cs-CZ" altLang="cs-CZ" sz="26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600" dirty="0"/>
              <a:t>(</a:t>
            </a:r>
            <a:r>
              <a:rPr lang="cs-CZ" altLang="cs-CZ" sz="2600" b="1" i="1" dirty="0"/>
              <a:t>r</a:t>
            </a:r>
            <a:r>
              <a:rPr lang="cs-CZ" altLang="cs-CZ" sz="2600" dirty="0"/>
              <a:t>), pravděpodobnost nalezení částice ~ |</a:t>
            </a:r>
            <a:r>
              <a:rPr lang="cs-CZ" altLang="cs-CZ" sz="2600" i="1" dirty="0">
                <a:latin typeface="Symbol" panose="05050102010706020507" pitchFamily="18" charset="2"/>
                <a:sym typeface="Symbol" panose="05050102010706020507" pitchFamily="18" charset="2"/>
              </a:rPr>
              <a:t> </a:t>
            </a:r>
            <a:r>
              <a:rPr lang="cs-CZ" altLang="cs-CZ" sz="2600" dirty="0"/>
              <a:t>|</a:t>
            </a:r>
            <a:r>
              <a:rPr lang="cs-CZ" altLang="cs-CZ" sz="2600" baseline="33000" dirty="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/>
              <a:t>Naopak </a:t>
            </a:r>
            <a:r>
              <a:rPr lang="cs-CZ" altLang="cs-CZ" sz="2600" b="1" dirty="0">
                <a:solidFill>
                  <a:srgbClr val="FF0000"/>
                </a:solidFill>
              </a:rPr>
              <a:t>pole</a:t>
            </a:r>
            <a:r>
              <a:rPr lang="cs-CZ" altLang="cs-CZ" sz="2600" dirty="0"/>
              <a:t> je kvantováno: </a:t>
            </a:r>
            <a:r>
              <a:rPr lang="cs-CZ" altLang="cs-CZ" sz="2600" i="1" dirty="0"/>
              <a:t>E = </a:t>
            </a:r>
            <a:r>
              <a:rPr lang="cs-CZ" altLang="cs-CZ" sz="2600" i="1" dirty="0" err="1"/>
              <a:t>ħf</a:t>
            </a:r>
            <a:r>
              <a:rPr lang="cs-CZ" altLang="cs-CZ" sz="2600" i="1" dirty="0"/>
              <a:t> , E = mc</a:t>
            </a:r>
            <a:r>
              <a:rPr lang="cs-CZ" altLang="cs-CZ" sz="2600" baseline="30000" dirty="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 dirty="0">
                <a:solidFill>
                  <a:srgbClr val="FF0000"/>
                </a:solidFill>
              </a:rPr>
              <a:t>Pole</a:t>
            </a:r>
            <a:r>
              <a:rPr lang="cs-CZ" altLang="cs-CZ" sz="2600" dirty="0"/>
              <a:t> i </a:t>
            </a:r>
            <a:r>
              <a:rPr lang="cs-CZ" altLang="cs-CZ" sz="2600" b="1" dirty="0">
                <a:solidFill>
                  <a:srgbClr val="FF0000"/>
                </a:solidFill>
              </a:rPr>
              <a:t>částice</a:t>
            </a:r>
            <a:r>
              <a:rPr lang="cs-CZ" altLang="cs-CZ" sz="2600" dirty="0"/>
              <a:t> jsou popsány </a:t>
            </a:r>
            <a:r>
              <a:rPr lang="cs-CZ" altLang="cs-CZ" sz="2600" b="1" dirty="0">
                <a:solidFill>
                  <a:srgbClr val="FF0000"/>
                </a:solidFill>
              </a:rPr>
              <a:t>stejně</a:t>
            </a:r>
            <a:r>
              <a:rPr lang="cs-CZ" altLang="cs-CZ" sz="2600" dirty="0"/>
              <a:t> – vlnovou funkcí </a:t>
            </a:r>
            <a:r>
              <a:rPr lang="cs-CZ" altLang="cs-CZ" sz="2600" i="1" dirty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endParaRPr lang="cs-CZ" altLang="cs-CZ" sz="2600" dirty="0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246063" y="6148388"/>
            <a:ext cx="305435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6FF80AA1-842C-4FAB-912A-458C74FC4CAA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11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1" dur="500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6" dur="500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1" dur="500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6" dur="500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1" dur="500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43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(Kvantová teorie)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Princip nerozlišitelnosti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Částice téhož druhu jsou navzájem nerozlišitelné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(jako koruny na účtu nebo vlny na vodě)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Systém dvou stejných částic 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800" i="1" dirty="0" smtClean="0">
                <a:latin typeface="+mj-lt"/>
                <a:sym typeface="Symbol" panose="05050102010706020507" pitchFamily="18" charset="2"/>
              </a:rPr>
              <a:t>r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 smtClean="0">
                <a:latin typeface="+mj-lt"/>
                <a:sym typeface="Symbol" panose="05050102010706020507" pitchFamily="18" charset="2"/>
              </a:rPr>
              <a:t>); 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8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800" i="1" dirty="0" smtClean="0">
                <a:sym typeface="Symbol" panose="05050102010706020507" pitchFamily="18" charset="2"/>
              </a:rPr>
              <a:t>r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800" dirty="0" smtClean="0">
                <a:sym typeface="Symbol" panose="05050102010706020507" pitchFamily="18" charset="2"/>
              </a:rPr>
              <a:t>)</a:t>
            </a:r>
            <a:endParaRPr lang="cs-CZ" altLang="cs-CZ" sz="2800" dirty="0" smtClean="0">
              <a:latin typeface="+mj-lt"/>
              <a:sym typeface="Symbol" panose="05050102010706020507" pitchFamily="18" charset="2"/>
            </a:endParaRPr>
          </a:p>
          <a:p>
            <a:pPr marL="457200" indent="-457200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  <a:latin typeface="+mj-lt"/>
                <a:sym typeface="Symbol" panose="05050102010706020507" pitchFamily="18" charset="2"/>
              </a:rPr>
              <a:t>bozony</a:t>
            </a:r>
            <a:r>
              <a:rPr lang="cs-CZ" altLang="cs-CZ" sz="2400" dirty="0" smtClean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- symetrická: 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 +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</a:p>
          <a:p>
            <a:pPr marL="457200" indent="-457200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dirty="0" smtClean="0">
                <a:solidFill>
                  <a:srgbClr val="FF0000"/>
                </a:solidFill>
                <a:latin typeface="+mj-lt"/>
                <a:sym typeface="Symbol" panose="05050102010706020507" pitchFamily="18" charset="2"/>
              </a:rPr>
              <a:t>fermiony</a:t>
            </a:r>
            <a:r>
              <a:rPr lang="cs-CZ" altLang="cs-CZ" sz="2400" dirty="0" smtClean="0">
                <a:solidFill>
                  <a:schemeClr val="tx1"/>
                </a:solidFill>
                <a:latin typeface="+mj-lt"/>
                <a:sym typeface="Symbol" panose="05050102010706020507" pitchFamily="18" charset="2"/>
              </a:rPr>
              <a:t> - antisymetrická: 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 </a:t>
            </a:r>
            <a:r>
              <a:rPr lang="cs-CZ" altLang="cs-CZ" sz="2400" dirty="0" smtClean="0">
                <a:solidFill>
                  <a:schemeClr val="tx1"/>
                </a:solidFill>
              </a:rPr>
              <a:t>―</a:t>
            </a:r>
            <a:r>
              <a:rPr lang="cs-CZ" altLang="cs-CZ" sz="2400" dirty="0" smtClean="0">
                <a:solidFill>
                  <a:srgbClr val="C3260C"/>
                </a:solidFill>
              </a:rPr>
              <a:t> 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  <a:r>
              <a:rPr lang="cs-CZ" altLang="cs-CZ" sz="24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400" dirty="0" smtClean="0">
                <a:latin typeface="Symbol" panose="05050102010706020507" pitchFamily="18" charset="2"/>
                <a:sym typeface="Symbol" panose="05050102010706020507" pitchFamily="18" charset="2"/>
              </a:rPr>
              <a:t>(</a:t>
            </a:r>
            <a:r>
              <a:rPr lang="cs-CZ" altLang="cs-CZ" sz="2400" i="1" dirty="0" smtClean="0">
                <a:sym typeface="Symbol" panose="05050102010706020507" pitchFamily="18" charset="2"/>
              </a:rPr>
              <a:t>r</a:t>
            </a:r>
            <a:r>
              <a:rPr lang="cs-CZ" altLang="cs-CZ" sz="24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r>
              <a:rPr lang="cs-CZ" altLang="cs-CZ" sz="2400" dirty="0" smtClean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fermion: Pauliho </a:t>
            </a:r>
            <a:r>
              <a:rPr lang="cs-CZ" altLang="cs-CZ" sz="2800" dirty="0" smtClean="0">
                <a:solidFill>
                  <a:srgbClr val="FF0000"/>
                </a:solidFill>
              </a:rPr>
              <a:t>vylučovací princip: 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1</a:t>
            </a:r>
            <a:r>
              <a:rPr lang="cs-CZ" altLang="cs-CZ" sz="2800" dirty="0" smtClean="0">
                <a:latin typeface="Symbol" panose="05050102010706020507" pitchFamily="18" charset="2"/>
                <a:sym typeface="Symbol" panose="05050102010706020507" pitchFamily="18" charset="2"/>
              </a:rPr>
              <a:t></a:t>
            </a:r>
            <a:r>
              <a:rPr lang="cs-CZ" altLang="cs-CZ" sz="2800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</a:t>
            </a:r>
            <a:r>
              <a:rPr lang="cs-CZ" altLang="cs-CZ" sz="2800" baseline="-25000" dirty="0" smtClean="0">
                <a:latin typeface="Symbol" panose="05050102010706020507" pitchFamily="18" charset="2"/>
                <a:sym typeface="Symbol" panose="05050102010706020507" pitchFamily="18" charset="2"/>
              </a:rPr>
              <a:t>2</a:t>
            </a:r>
            <a:endParaRPr lang="cs-CZ" altLang="cs-CZ" sz="28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  <a:defRPr/>
            </a:pPr>
            <a:r>
              <a:rPr lang="cs-CZ" altLang="cs-CZ" sz="2800" dirty="0" smtClean="0">
                <a:solidFill>
                  <a:schemeClr val="tx1"/>
                </a:solidFill>
              </a:rPr>
              <a:t>fermiony: „hmota“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chemeClr val="tx1"/>
                </a:solidFill>
              </a:rPr>
              <a:t>bozony: „síla mezi fermiony“</a:t>
            </a:r>
            <a:br>
              <a:rPr lang="cs-CZ" altLang="cs-CZ" sz="2800" dirty="0" smtClean="0">
                <a:solidFill>
                  <a:schemeClr val="tx1"/>
                </a:solidFill>
              </a:rPr>
            </a:br>
            <a:r>
              <a:rPr lang="cs-CZ" altLang="cs-CZ" sz="2800" dirty="0" smtClean="0">
                <a:solidFill>
                  <a:srgbClr val="FF0000"/>
                </a:solidFill>
              </a:rPr>
              <a:t>Antičástice </a:t>
            </a:r>
            <a:r>
              <a:rPr lang="cs-CZ" altLang="cs-CZ" sz="2400" dirty="0" smtClean="0">
                <a:solidFill>
                  <a:schemeClr val="tx1"/>
                </a:solidFill>
              </a:rPr>
              <a:t>(ke každé částici; mohou být i totožné: </a:t>
            </a:r>
            <a:r>
              <a:rPr lang="cs-CZ" altLang="cs-CZ" sz="2400" dirty="0" smtClean="0">
                <a:solidFill>
                  <a:schemeClr val="tx1"/>
                </a:solidFill>
                <a:sym typeface="Symbol" panose="05050102010706020507" pitchFamily="18" charset="2"/>
              </a:rPr>
              <a:t> =  </a:t>
            </a:r>
            <a:r>
              <a:rPr lang="cs-CZ" altLang="cs-CZ" sz="24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FAB5D9FB-DEEB-404F-A29E-DAFCB964D506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12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26629" name="TextovéPole 1"/>
          <p:cNvSpPr txBox="1">
            <a:spLocks noChangeArrowheads="1"/>
          </p:cNvSpPr>
          <p:nvPr/>
        </p:nvSpPr>
        <p:spPr bwMode="auto">
          <a:xfrm>
            <a:off x="8316913" y="5516563"/>
            <a:ext cx="215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 sz="1400"/>
              <a:t>―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53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2" dur="500"/>
                                        <p:tgtEl>
                                          <p:spTgt spid="153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49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Standardní model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Elementární fermiony:</a:t>
            </a:r>
            <a:br>
              <a:rPr lang="cs-CZ" altLang="cs-CZ" sz="2800" b="1" dirty="0">
                <a:solidFill>
                  <a:srgbClr val="FF0000"/>
                </a:solidFill>
              </a:rPr>
            </a:br>
            <a:r>
              <a:rPr lang="cs-CZ" altLang="cs-CZ" sz="2800" b="1" dirty="0"/>
              <a:t>6 leptonů + 6 kvarků </a:t>
            </a:r>
            <a:r>
              <a:rPr lang="cs-CZ" altLang="cs-CZ" sz="2800" dirty="0"/>
              <a:t>(různých „barev“)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Leptony:</a:t>
            </a:r>
            <a:r>
              <a:rPr lang="cs-CZ" altLang="cs-CZ" sz="2800" dirty="0"/>
              <a:t> elektron e, </a:t>
            </a:r>
            <a:r>
              <a:rPr lang="cs-CZ" altLang="cs-CZ" sz="2800" dirty="0" err="1"/>
              <a:t>mion</a:t>
            </a:r>
            <a:r>
              <a:rPr lang="cs-CZ" altLang="cs-CZ" sz="2800" dirty="0"/>
              <a:t> μ, </a:t>
            </a:r>
            <a:r>
              <a:rPr lang="cs-CZ" altLang="cs-CZ" sz="2800" dirty="0" err="1"/>
              <a:t>tauon</a:t>
            </a:r>
            <a:r>
              <a:rPr lang="cs-CZ" altLang="cs-CZ" sz="2800" dirty="0"/>
              <a:t> τ</a:t>
            </a:r>
            <a:r>
              <a:rPr lang="cs-CZ" altLang="cs-CZ" sz="2600" dirty="0"/>
              <a:t>  </a:t>
            </a:r>
            <a:br>
              <a:rPr lang="cs-CZ" altLang="cs-CZ" sz="2600" dirty="0"/>
            </a:br>
            <a:r>
              <a:rPr lang="cs-CZ" altLang="cs-CZ" sz="2600" dirty="0"/>
              <a:t>		  </a:t>
            </a:r>
            <a:r>
              <a:rPr lang="cs-CZ" altLang="cs-CZ" sz="2800" dirty="0"/>
              <a:t>jejich neutrina </a:t>
            </a:r>
            <a:r>
              <a:rPr lang="cs-CZ" altLang="cs-CZ" sz="2800" dirty="0">
                <a:sym typeface="Symbol" panose="05050102010706020507" pitchFamily="18" charset="2"/>
              </a:rPr>
              <a:t></a:t>
            </a:r>
            <a:r>
              <a:rPr lang="cs-CZ" altLang="cs-CZ" sz="2800" baseline="-25000" dirty="0">
                <a:sym typeface="Symbol" panose="05050102010706020507" pitchFamily="18" charset="2"/>
              </a:rPr>
              <a:t>e</a:t>
            </a:r>
            <a:r>
              <a:rPr lang="cs-CZ" altLang="cs-CZ" sz="2800" dirty="0">
                <a:sym typeface="Symbol" panose="05050102010706020507" pitchFamily="18" charset="2"/>
              </a:rPr>
              <a:t>, </a:t>
            </a:r>
            <a:r>
              <a:rPr lang="cs-CZ" altLang="cs-CZ" sz="2800" baseline="-25000" dirty="0"/>
              <a:t>μ</a:t>
            </a:r>
            <a:r>
              <a:rPr lang="cs-CZ" altLang="cs-CZ" sz="2800" dirty="0">
                <a:sym typeface="Symbol" panose="05050102010706020507" pitchFamily="18" charset="2"/>
              </a:rPr>
              <a:t>, </a:t>
            </a:r>
            <a:r>
              <a:rPr lang="cs-CZ" altLang="cs-CZ" sz="2800" baseline="-25000" dirty="0"/>
              <a:t>τ</a:t>
            </a:r>
            <a:r>
              <a:rPr lang="cs-CZ" altLang="cs-CZ" sz="2800" dirty="0">
                <a:sym typeface="Symbol" panose="05050102010706020507" pitchFamily="18" charset="2"/>
              </a:rPr>
              <a:t> </a:t>
            </a:r>
            <a:r>
              <a:rPr lang="cs-CZ" altLang="cs-CZ" sz="2600" dirty="0">
                <a:sym typeface="Symbol" panose="05050102010706020507" pitchFamily="18" charset="2"/>
              </a:rPr>
              <a:t/>
            </a:r>
            <a:br>
              <a:rPr lang="cs-CZ" altLang="cs-CZ" sz="2600" dirty="0">
                <a:sym typeface="Symbol" panose="05050102010706020507" pitchFamily="18" charset="2"/>
              </a:rPr>
            </a:br>
            <a:r>
              <a:rPr lang="cs-CZ" altLang="cs-CZ" sz="2600" dirty="0"/>
              <a:t>(a ovšem i jejich antičástice)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</a:rPr>
              <a:t>Kvarky:</a:t>
            </a:r>
            <a:r>
              <a:rPr lang="cs-CZ" altLang="cs-CZ" sz="2800" b="1" dirty="0"/>
              <a:t> u, d; c, s; t, b.</a:t>
            </a:r>
            <a:br>
              <a:rPr lang="cs-CZ" altLang="cs-CZ" sz="2800" b="1" dirty="0"/>
            </a:br>
            <a:r>
              <a:rPr lang="cs-CZ" altLang="cs-CZ" sz="2800" b="1" dirty="0"/>
              <a:t> </a:t>
            </a:r>
            <a:r>
              <a:rPr lang="cs-CZ" altLang="cs-CZ" sz="2600" dirty="0"/>
              <a:t>Z kvarků sestává proton (</a:t>
            </a:r>
            <a:r>
              <a:rPr lang="cs-CZ" altLang="cs-CZ" sz="2600" dirty="0" err="1"/>
              <a:t>uud</a:t>
            </a:r>
            <a:r>
              <a:rPr lang="cs-CZ" altLang="cs-CZ" sz="2600" dirty="0"/>
              <a:t>), neutron (</a:t>
            </a:r>
            <a:r>
              <a:rPr lang="cs-CZ" altLang="cs-CZ" sz="2600" dirty="0" err="1"/>
              <a:t>udd</a:t>
            </a:r>
            <a:r>
              <a:rPr lang="cs-CZ" altLang="cs-CZ" sz="2600" dirty="0"/>
              <a:t>), hyperony, … „viditelná hmota“ kolem </a:t>
            </a:r>
            <a:r>
              <a:rPr lang="cs-CZ" altLang="cs-CZ" sz="2600" dirty="0" smtClean="0"/>
              <a:t>nás 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>
                <a:solidFill>
                  <a:srgbClr val="FF0000"/>
                </a:solidFill>
              </a:rPr>
              <a:t>Nezahrnuje</a:t>
            </a:r>
            <a:r>
              <a:rPr lang="cs-CZ" altLang="cs-CZ" sz="2600" dirty="0"/>
              <a:t> gravitaci (obecnou teorii relativity)</a:t>
            </a: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403E30E6-A7C8-43A1-A7A8-120C0902EF00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13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424863" cy="521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Interakce („síla“)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>
                <a:solidFill>
                  <a:srgbClr val="FF0000"/>
                </a:solidFill>
              </a:rPr>
              <a:t>Pouhé 4 interakce</a:t>
            </a:r>
            <a:r>
              <a:rPr lang="cs-CZ" altLang="cs-CZ" sz="2800" b="1" dirty="0"/>
              <a:t>:</a:t>
            </a:r>
            <a:br>
              <a:rPr lang="cs-CZ" altLang="cs-CZ" sz="2800" b="1" dirty="0"/>
            </a:br>
            <a:r>
              <a:rPr lang="cs-CZ" altLang="cs-CZ" sz="2600" b="1" dirty="0"/>
              <a:t>jméno: 		řád: 	důsledek (např.):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 </a:t>
            </a:r>
            <a:r>
              <a:rPr lang="cs-CZ" altLang="cs-CZ" sz="2600" b="1" dirty="0">
                <a:solidFill>
                  <a:srgbClr val="FF0000"/>
                </a:solidFill>
              </a:rPr>
              <a:t>Gravitační</a:t>
            </a:r>
            <a:r>
              <a:rPr lang="cs-CZ" altLang="cs-CZ" sz="2600" b="1" dirty="0"/>
              <a:t> 	10</a:t>
            </a:r>
            <a:r>
              <a:rPr lang="cs-CZ" altLang="cs-CZ" sz="2600" b="1" i="1" baseline="33000" dirty="0"/>
              <a:t>―</a:t>
            </a:r>
            <a:r>
              <a:rPr lang="cs-CZ" altLang="cs-CZ" sz="2600" b="1" baseline="33000" dirty="0"/>
              <a:t>40</a:t>
            </a:r>
            <a:r>
              <a:rPr lang="cs-CZ" altLang="cs-CZ" sz="2600" b="1" dirty="0"/>
              <a:t> 	stabilita sluneční soustavy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 </a:t>
            </a:r>
            <a:r>
              <a:rPr lang="cs-CZ" altLang="cs-CZ" sz="2600" b="1" dirty="0" err="1">
                <a:solidFill>
                  <a:srgbClr val="FF0000"/>
                </a:solidFill>
              </a:rPr>
              <a:t>Elmag</a:t>
            </a:r>
            <a:r>
              <a:rPr lang="cs-CZ" altLang="cs-CZ" sz="2600" b="1" dirty="0">
                <a:solidFill>
                  <a:srgbClr val="FF0000"/>
                </a:solidFill>
              </a:rPr>
              <a:t>.</a:t>
            </a:r>
            <a:r>
              <a:rPr lang="cs-CZ" altLang="cs-CZ" sz="2600" b="1" dirty="0"/>
              <a:t>		10</a:t>
            </a:r>
            <a:r>
              <a:rPr lang="cs-CZ" altLang="cs-CZ" sz="2600" b="1" i="1" baseline="33000" dirty="0"/>
              <a:t>―</a:t>
            </a:r>
            <a:r>
              <a:rPr lang="cs-CZ" altLang="cs-CZ" sz="2600" b="1" baseline="33000" dirty="0"/>
              <a:t>2</a:t>
            </a:r>
            <a:r>
              <a:rPr lang="cs-CZ" altLang="cs-CZ" sz="2600" b="1" dirty="0"/>
              <a:t> 	 stabilita atomu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** </a:t>
            </a:r>
            <a:r>
              <a:rPr lang="cs-CZ" altLang="cs-CZ" sz="2600" b="1" dirty="0">
                <a:solidFill>
                  <a:srgbClr val="FF0000"/>
                </a:solidFill>
              </a:rPr>
              <a:t>Silná</a:t>
            </a:r>
            <a:r>
              <a:rPr lang="cs-CZ" altLang="cs-CZ" sz="2600" b="1" dirty="0"/>
              <a:t> 		10	 	 stabilita jádra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cs-CZ" sz="2600" b="1" dirty="0"/>
              <a:t>** </a:t>
            </a:r>
            <a:r>
              <a:rPr lang="cs-CZ" altLang="cs-CZ" sz="2600" b="1" dirty="0">
                <a:solidFill>
                  <a:srgbClr val="FF0000"/>
                </a:solidFill>
              </a:rPr>
              <a:t>Slabá</a:t>
            </a:r>
            <a:r>
              <a:rPr lang="cs-CZ" altLang="cs-CZ" sz="2600" b="1" dirty="0"/>
              <a:t> 		10</a:t>
            </a:r>
            <a:r>
              <a:rPr lang="cs-CZ" altLang="cs-CZ" sz="2600" b="1" i="1" baseline="33000" dirty="0"/>
              <a:t>―</a:t>
            </a:r>
            <a:r>
              <a:rPr lang="cs-CZ" altLang="cs-CZ" sz="2600" b="1" baseline="33000" dirty="0"/>
              <a:t>5</a:t>
            </a:r>
            <a:r>
              <a:rPr lang="cs-CZ" altLang="cs-CZ" sz="2600" b="1" dirty="0"/>
              <a:t> 	 stabilita element. částic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b="1" dirty="0" smtClean="0"/>
              <a:t>* makroskopické </a:t>
            </a:r>
            <a:r>
              <a:rPr lang="cs-CZ" altLang="cs-CZ" sz="2400" dirty="0"/>
              <a:t>(1/</a:t>
            </a:r>
            <a:r>
              <a:rPr lang="cs-CZ" altLang="cs-CZ" sz="2400" i="1" dirty="0"/>
              <a:t>r </a:t>
            </a:r>
            <a:r>
              <a:rPr lang="cs-CZ" altLang="cs-CZ" sz="2400" b="1" i="1" baseline="33000" dirty="0"/>
              <a:t>―</a:t>
            </a:r>
            <a:r>
              <a:rPr lang="cs-CZ" altLang="cs-CZ" sz="2400" b="1" baseline="33000" dirty="0"/>
              <a:t>2</a:t>
            </a:r>
            <a:r>
              <a:rPr lang="cs-CZ" altLang="cs-CZ" sz="2400" dirty="0"/>
              <a:t>)   </a:t>
            </a:r>
            <a:r>
              <a:rPr lang="cs-CZ" altLang="cs-CZ" sz="2400" b="1" dirty="0"/>
              <a:t>** mikroskopické </a:t>
            </a:r>
            <a:r>
              <a:rPr lang="cs-CZ" altLang="cs-CZ" sz="2400" dirty="0"/>
              <a:t>(</a:t>
            </a:r>
            <a:r>
              <a:rPr lang="cs-CZ" altLang="cs-CZ" sz="2400" i="1" dirty="0"/>
              <a:t>r</a:t>
            </a:r>
            <a:r>
              <a:rPr lang="cs-CZ" altLang="cs-CZ" sz="2400" dirty="0"/>
              <a:t>e</a:t>
            </a:r>
            <a:r>
              <a:rPr lang="cs-CZ" altLang="cs-CZ" sz="2400" b="1" i="1" baseline="33000" dirty="0"/>
              <a:t>―r</a:t>
            </a:r>
            <a:r>
              <a:rPr lang="cs-CZ" altLang="cs-CZ" sz="2400" dirty="0" smtClean="0"/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 smtClean="0"/>
              <a:t>řád: na vzdálenosti cca průměru protonu (10</a:t>
            </a:r>
            <a:r>
              <a:rPr lang="cs-CZ" altLang="cs-CZ" sz="2400" b="1" i="1" baseline="33000" dirty="0" smtClean="0"/>
              <a:t>―</a:t>
            </a:r>
            <a:r>
              <a:rPr lang="cs-CZ" altLang="cs-CZ" sz="2400" b="1" baseline="33000" dirty="0" smtClean="0"/>
              <a:t>15 </a:t>
            </a:r>
            <a:r>
              <a:rPr lang="cs-CZ" altLang="cs-CZ" sz="2400" dirty="0" smtClean="0"/>
              <a:t>m)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/>
              <a:t>Tzv. „výměnná interakce“: jen princip nerozlišitelnosti</a:t>
            </a: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CF110A86-AC3C-4FFE-BC74-515D6A53B007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14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6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63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39750" y="765175"/>
            <a:ext cx="8424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>
                <a:solidFill>
                  <a:srgbClr val="FF0000"/>
                </a:solidFill>
                <a:latin typeface="Comic Sans MS" panose="030F0702030302020204" pitchFamily="66" charset="0"/>
              </a:rPr>
              <a:t>Budoucnost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800" b="1"/>
              <a:t>Sjednocování</a:t>
            </a:r>
            <a:r>
              <a:rPr lang="en-US" altLang="cs-CZ" sz="2800" b="1"/>
              <a:t> </a:t>
            </a:r>
            <a:r>
              <a:rPr lang="cs-CZ" altLang="cs-CZ" sz="2800" b="1"/>
              <a:t>interakcí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Elektroslabá interakce (elmg + slabá) – hotovo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Velké sjednocení (GUT) – A. Salam, i jiné teorie 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„Teorie všeho“ (TOE), i s gravitací (A. Garrett Lisi)…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600"/>
              <a:t> Temná hmota …</a:t>
            </a:r>
          </a:p>
          <a:p>
            <a:pPr eaLnBrk="1" hangingPunct="1">
              <a:lnSpc>
                <a:spcPct val="100000"/>
              </a:lnSpc>
            </a:pPr>
            <a:endParaRPr lang="cs-CZ" altLang="cs-CZ" sz="2600"/>
          </a:p>
          <a:p>
            <a:pPr eaLnBrk="1" hangingPunct="1">
              <a:lnSpc>
                <a:spcPct val="100000"/>
              </a:lnSpc>
            </a:pPr>
            <a:endParaRPr lang="cs-CZ" altLang="cs-CZ" sz="260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5940425" y="6446838"/>
            <a:ext cx="295275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Kvantová teorie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238125" y="6148388"/>
            <a:ext cx="3071813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42BFB96B-BF70-482C-9580-4FA3F9717848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15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6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6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>
          <a:xfrm>
            <a:off x="1793875" y="4416425"/>
            <a:ext cx="6511925" cy="1052513"/>
          </a:xfrm>
          <a:solidFill>
            <a:srgbClr val="CCCCCC"/>
          </a:solidFill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cs-CZ" altLang="cs-CZ" smtClean="0">
                <a:solidFill>
                  <a:srgbClr val="0000FF"/>
                </a:solidFill>
              </a:rPr>
              <a:t>Děkuji vám za pozornost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3240088" y="1439863"/>
            <a:ext cx="2519362" cy="292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221400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r>
              <a:rPr lang="cs-CZ" altLang="cs-CZ" sz="20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580063" y="5343525"/>
            <a:ext cx="3419475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Přehled stylů fyziky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869E133D-F2C5-4B9F-A076-26898C93FD71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2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5123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731838"/>
            <a:ext cx="6956425" cy="4848225"/>
          </a:xfrm>
        </p:spPr>
        <p:txBody>
          <a:bodyPr lIns="0" tIns="0" rIns="0" bIns="0"/>
          <a:lstStyle/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 smtClean="0"/>
              <a:t>Doba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rgbClr val="FF0000"/>
                </a:solidFill>
              </a:rPr>
              <a:t>filosofická</a:t>
            </a:r>
            <a:r>
              <a:rPr lang="cs-CZ" altLang="cs-CZ" sz="2800" dirty="0" smtClean="0"/>
              <a:t> </a:t>
            </a:r>
            <a:r>
              <a:rPr lang="cs-CZ" altLang="cs-CZ" dirty="0" smtClean="0"/>
              <a:t>(předvědecká): Aristoteles </a:t>
            </a:r>
            <a:br>
              <a:rPr lang="cs-CZ" altLang="cs-CZ" dirty="0" smtClean="0"/>
            </a:br>
            <a:r>
              <a:rPr lang="cs-CZ" altLang="cs-CZ" dirty="0" smtClean="0"/>
              <a:t>(věci se pohybují tak, aby zaujaly svá přirozená místa v přírodě: země dole, nad ní voda, oheň...)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 smtClean="0"/>
              <a:t>Doba</a:t>
            </a:r>
            <a:r>
              <a:rPr lang="cs-CZ" altLang="cs-CZ" sz="2800" dirty="0" smtClean="0"/>
              <a:t> </a:t>
            </a:r>
            <a:r>
              <a:rPr lang="cs-CZ" altLang="cs-CZ" sz="2800" dirty="0" smtClean="0">
                <a:solidFill>
                  <a:srgbClr val="FF0000"/>
                </a:solidFill>
              </a:rPr>
              <a:t>klasická</a:t>
            </a:r>
            <a:r>
              <a:rPr lang="cs-CZ" altLang="cs-CZ" sz="2800" dirty="0" smtClean="0"/>
              <a:t>:</a:t>
            </a:r>
            <a:r>
              <a:rPr lang="cs-CZ" altLang="cs-CZ" dirty="0" smtClean="0"/>
              <a:t> Galileo, Newton, … XVII-</a:t>
            </a:r>
            <a:r>
              <a:rPr lang="cs-CZ" altLang="cs-CZ" dirty="0" err="1" smtClean="0"/>
              <a:t>XIX.stol</a:t>
            </a:r>
            <a:r>
              <a:rPr lang="cs-CZ" altLang="cs-CZ" dirty="0" smtClean="0"/>
              <a:t>.</a:t>
            </a:r>
            <a:br>
              <a:rPr lang="cs-CZ" altLang="cs-CZ" dirty="0" smtClean="0"/>
            </a:br>
            <a:r>
              <a:rPr lang="cs-CZ" altLang="cs-CZ" dirty="0" smtClean="0"/>
              <a:t>Důraz na kvantitativní popis; měření. </a:t>
            </a:r>
            <a:br>
              <a:rPr lang="cs-CZ" altLang="cs-CZ" dirty="0" smtClean="0"/>
            </a:br>
            <a:r>
              <a:rPr lang="cs-CZ" altLang="cs-CZ" dirty="0" smtClean="0"/>
              <a:t>Pohybové rovnice vs. Principy (analytická mech.)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 smtClean="0"/>
              <a:t>Doba </a:t>
            </a:r>
            <a:r>
              <a:rPr lang="cs-CZ" altLang="cs-CZ" sz="2800" dirty="0" smtClean="0">
                <a:solidFill>
                  <a:srgbClr val="FF0000"/>
                </a:solidFill>
              </a:rPr>
              <a:t>moderní</a:t>
            </a:r>
            <a:r>
              <a:rPr lang="cs-CZ" altLang="cs-CZ" dirty="0" smtClean="0"/>
              <a:t>: od r. 1905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 smtClean="0"/>
              <a:t>Teorie relativity (STR, </a:t>
            </a:r>
            <a:r>
              <a:rPr lang="cs-CZ" altLang="cs-CZ" dirty="0" smtClean="0"/>
              <a:t>GTR</a:t>
            </a:r>
            <a:r>
              <a:rPr lang="cs-CZ" altLang="cs-CZ" dirty="0" smtClean="0"/>
              <a:t>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cs-CZ" altLang="cs-CZ" dirty="0" smtClean="0"/>
              <a:t>Kvantová teorie (QT)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759450" y="5451475"/>
            <a:ext cx="2546350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Klasická fyzika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2AAA0724-E0CD-4C8F-8B24-41C8DC1C5E27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3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6147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720725"/>
            <a:ext cx="7740650" cy="4964113"/>
          </a:xfrm>
        </p:spPr>
        <p:txBody>
          <a:bodyPr lIns="0" tIns="0" rIns="0" bIns="0"/>
          <a:lstStyle/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Prostor </a:t>
            </a:r>
            <a:br>
              <a:rPr lang="cs-CZ" altLang="cs-CZ" sz="2800" smtClean="0"/>
            </a:br>
            <a:r>
              <a:rPr lang="cs-CZ" altLang="cs-CZ" sz="2800" smtClean="0"/>
              <a:t>  </a:t>
            </a:r>
            <a:r>
              <a:rPr lang="cs-CZ" altLang="cs-CZ" smtClean="0"/>
              <a:t>newtonovský </a:t>
            </a:r>
            <a:r>
              <a:rPr lang="cs-CZ" altLang="cs-CZ" smtClean="0">
                <a:solidFill>
                  <a:srgbClr val="FF0000"/>
                </a:solidFill>
              </a:rPr>
              <a:t>absolutní prostor</a:t>
            </a:r>
            <a:r>
              <a:rPr lang="cs-CZ" altLang="cs-CZ" smtClean="0"/>
              <a:t> 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Čas</a:t>
            </a:r>
            <a:br>
              <a:rPr lang="cs-CZ" altLang="cs-CZ" sz="2800" smtClean="0"/>
            </a:br>
            <a:r>
              <a:rPr lang="cs-CZ" altLang="cs-CZ" smtClean="0"/>
              <a:t>  newtonovský </a:t>
            </a:r>
            <a:r>
              <a:rPr lang="cs-CZ" altLang="cs-CZ" smtClean="0">
                <a:solidFill>
                  <a:srgbClr val="FF0000"/>
                </a:solidFill>
              </a:rPr>
              <a:t>absolutní čas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Klid </a:t>
            </a:r>
            <a:r>
              <a:rPr lang="cs-CZ" altLang="cs-CZ" smtClean="0"/>
              <a:t>vs.</a:t>
            </a:r>
            <a:r>
              <a:rPr lang="cs-CZ" altLang="cs-CZ" sz="2800" smtClean="0"/>
              <a:t> pohyb: </a:t>
            </a:r>
            <a:br>
              <a:rPr lang="cs-CZ" altLang="cs-CZ" sz="2800" smtClean="0"/>
            </a:br>
            <a:r>
              <a:rPr lang="cs-CZ" altLang="cs-CZ" sz="2800" smtClean="0"/>
              <a:t>  </a:t>
            </a:r>
            <a:r>
              <a:rPr lang="cs-CZ" altLang="cs-CZ" smtClean="0"/>
              <a:t>již Galileo znal princip mechanické </a:t>
            </a:r>
            <a:r>
              <a:rPr lang="cs-CZ" altLang="cs-CZ" smtClean="0">
                <a:solidFill>
                  <a:srgbClr val="FF0000"/>
                </a:solidFill>
              </a:rPr>
              <a:t>relativity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Síla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/>
              <a:t>  příčina </a:t>
            </a:r>
            <a:r>
              <a:rPr lang="cs-CZ" altLang="cs-CZ" smtClean="0">
                <a:solidFill>
                  <a:srgbClr val="FF0000"/>
                </a:solidFill>
              </a:rPr>
              <a:t>změny</a:t>
            </a:r>
            <a:r>
              <a:rPr lang="cs-CZ" altLang="cs-CZ" smtClean="0"/>
              <a:t> pohybu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cs-CZ" altLang="cs-CZ" sz="2800" smtClean="0"/>
              <a:t>Práce</a:t>
            </a:r>
            <a:br>
              <a:rPr lang="cs-CZ" altLang="cs-CZ" sz="2800" smtClean="0"/>
            </a:br>
            <a:r>
              <a:rPr lang="cs-CZ" altLang="cs-CZ" sz="2800" smtClean="0"/>
              <a:t> </a:t>
            </a:r>
            <a:r>
              <a:rPr lang="cs-CZ" altLang="cs-CZ" smtClean="0"/>
              <a:t> (</a:t>
            </a:r>
            <a:r>
              <a:rPr lang="cs-CZ" altLang="cs-CZ" smtClean="0">
                <a:solidFill>
                  <a:srgbClr val="FF0000"/>
                </a:solidFill>
              </a:rPr>
              <a:t>energie</a:t>
            </a:r>
            <a:r>
              <a:rPr lang="cs-CZ" altLang="cs-CZ" smtClean="0"/>
              <a:t>: teplo, chemie, elektřina – napříč fyzikou)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580063" y="5516563"/>
            <a:ext cx="2879725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Zkoumaný objekt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0878AE9D-8F42-4A3F-BC66-6F5AFE544B0D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4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7171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684213"/>
            <a:ext cx="7740650" cy="4994275"/>
          </a:xfrm>
        </p:spPr>
        <p:txBody>
          <a:bodyPr lIns="0" tIns="0" rIns="0" bIns="0"/>
          <a:lstStyle/>
          <a:p>
            <a:pPr marL="107950" indent="0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/>
              <a:t>Typy objektů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Částice</a:t>
            </a:r>
            <a:r>
              <a:rPr lang="cs-CZ" altLang="cs-CZ" sz="2800" b="1" dirty="0" smtClean="0"/>
              <a:t> </a:t>
            </a:r>
            <a:r>
              <a:rPr lang="cs-CZ" altLang="cs-CZ" sz="2800" dirty="0" smtClean="0"/>
              <a:t>(</a:t>
            </a:r>
            <a:r>
              <a:rPr lang="cs-CZ" altLang="cs-CZ" sz="2600" dirty="0" smtClean="0"/>
              <a:t>Newton „</a:t>
            </a:r>
            <a:r>
              <a:rPr lang="cs-CZ" altLang="cs-CZ" sz="2600" b="1" dirty="0" smtClean="0"/>
              <a:t>těleso</a:t>
            </a:r>
            <a:r>
              <a:rPr lang="cs-CZ" altLang="cs-CZ" sz="2600" dirty="0" smtClean="0"/>
              <a:t>“, my „</a:t>
            </a:r>
            <a:r>
              <a:rPr lang="cs-CZ" altLang="cs-CZ" sz="2600" b="1" dirty="0" smtClean="0"/>
              <a:t>hmotný bod</a:t>
            </a:r>
            <a:r>
              <a:rPr lang="cs-CZ" altLang="cs-CZ" sz="2600" dirty="0" smtClean="0"/>
              <a:t>“ 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Tuhé těleso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Kontinuum (spojité prostředí, guma, voda...)</a:t>
            </a:r>
            <a:r>
              <a:rPr lang="cs-CZ" altLang="cs-CZ" dirty="0" smtClean="0"/>
              <a:t> 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Pole</a:t>
            </a:r>
            <a:r>
              <a:rPr lang="cs-CZ" altLang="cs-CZ" sz="2800" b="1" dirty="0" smtClean="0"/>
              <a:t> </a:t>
            </a:r>
            <a:r>
              <a:rPr lang="cs-CZ" altLang="cs-CZ" sz="2600" dirty="0" smtClean="0"/>
              <a:t>(popis síly, interakce)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Gravitační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Elektrické (elektromagnetické)</a:t>
            </a:r>
          </a:p>
          <a:p>
            <a:pPr marL="863600" lvl="1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600" dirty="0" smtClean="0"/>
              <a:t>Světlo </a:t>
            </a:r>
            <a:r>
              <a:rPr lang="cs-CZ" altLang="cs-CZ" sz="2600" dirty="0" smtClean="0">
                <a:latin typeface="Symbol" panose="05050102010706020507" pitchFamily="18" charset="2"/>
              </a:rPr>
              <a:t> </a:t>
            </a:r>
            <a:r>
              <a:rPr lang="cs-CZ" altLang="cs-CZ" sz="2600" dirty="0" err="1" smtClean="0"/>
              <a:t>elmg</a:t>
            </a:r>
            <a:r>
              <a:rPr lang="cs-CZ" altLang="cs-CZ" sz="2600" dirty="0" smtClean="0"/>
              <a:t>. pole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47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319588" y="5516563"/>
            <a:ext cx="4140200" cy="1143000"/>
          </a:xfrm>
        </p:spPr>
        <p:txBody>
          <a:bodyPr lIns="0" tIns="0" rIns="0" bIns="0" anchor="ctr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/>
            </a:pPr>
            <a:r>
              <a:rPr lang="cs-CZ" altLang="cs-CZ" sz="2800" dirty="0" smtClean="0">
                <a:solidFill>
                  <a:srgbClr val="2300D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Klasická fyzikální veličina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CE9422B5-570E-4E66-9CD6-0EB5A0DD6C6E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5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8195" name="Rectangle 3">
            <a:hlinkClick r:id="rId3" action="ppaction://hlinksldjump"/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0038" y="720725"/>
            <a:ext cx="8736012" cy="4991100"/>
          </a:xfrm>
        </p:spPr>
        <p:txBody>
          <a:bodyPr lIns="0" tIns="0" rIns="0" bIns="0"/>
          <a:lstStyle/>
          <a:p>
            <a:pPr marL="107950" indent="0" eaLnBrk="1" hangingPunct="1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/>
              <a:t>Fyzikální veličina</a:t>
            </a:r>
            <a:br>
              <a:rPr lang="cs-CZ" altLang="cs-CZ" sz="2800" b="1" dirty="0" smtClean="0"/>
            </a:br>
            <a:r>
              <a:rPr lang="cs-CZ" altLang="cs-CZ" sz="2600" dirty="0" smtClean="0">
                <a:solidFill>
                  <a:srgbClr val="FF0000"/>
                </a:solidFill>
              </a:rPr>
              <a:t>vlastnost</a:t>
            </a:r>
            <a:r>
              <a:rPr lang="cs-CZ" altLang="cs-CZ" sz="2600" dirty="0" smtClean="0"/>
              <a:t> objektu, materiálu či jevu, kterou lze </a:t>
            </a:r>
            <a:r>
              <a:rPr lang="cs-CZ" altLang="cs-CZ" sz="2600" dirty="0" smtClean="0">
                <a:solidFill>
                  <a:srgbClr val="FF0000"/>
                </a:solidFill>
              </a:rPr>
              <a:t>měřit</a:t>
            </a:r>
            <a:r>
              <a:rPr lang="cs-CZ" altLang="cs-CZ" sz="2600" dirty="0" smtClean="0"/>
              <a:t> a přiřadit jí číselnou hodnotu + referenci</a:t>
            </a:r>
            <a:r>
              <a:rPr lang="en-US" altLang="cs-CZ" sz="2600" dirty="0" smtClean="0"/>
              <a:t> (2,4 mg)</a:t>
            </a:r>
            <a:endParaRPr lang="cs-CZ" altLang="cs-CZ" sz="2600" dirty="0" smtClean="0"/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/>
              <a:t>V klasické fyzice: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400" dirty="0" smtClean="0"/>
              <a:t>nověji: mají svůj </a:t>
            </a:r>
            <a:r>
              <a:rPr lang="cs-CZ" altLang="cs-CZ" sz="2400" b="1" dirty="0" smtClean="0">
                <a:solidFill>
                  <a:srgbClr val="FF0000"/>
                </a:solidFill>
              </a:rPr>
              <a:t>interval</a:t>
            </a:r>
            <a:r>
              <a:rPr lang="cs-CZ" altLang="cs-CZ" sz="2400" b="1" dirty="0" smtClean="0"/>
              <a:t> správných </a:t>
            </a:r>
            <a:r>
              <a:rPr lang="cs-CZ" altLang="cs-CZ" sz="2400" dirty="0" smtClean="0"/>
              <a:t>hodnot („nejistota“)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dirty="0" smtClean="0"/>
              <a:t>Mění se </a:t>
            </a:r>
            <a:r>
              <a:rPr lang="cs-CZ" altLang="cs-CZ" b="1" dirty="0" smtClean="0">
                <a:solidFill>
                  <a:srgbClr val="FF0000"/>
                </a:solidFill>
              </a:rPr>
              <a:t>spojitě</a:t>
            </a:r>
            <a:r>
              <a:rPr lang="cs-CZ" altLang="cs-CZ" dirty="0" smtClean="0"/>
              <a:t> (Natura non facit </a:t>
            </a:r>
            <a:r>
              <a:rPr lang="cs-CZ" altLang="cs-CZ" dirty="0" err="1" smtClean="0"/>
              <a:t>saltus</a:t>
            </a:r>
            <a:r>
              <a:rPr lang="cs-CZ" altLang="cs-CZ" dirty="0" smtClean="0"/>
              <a:t>)</a:t>
            </a:r>
          </a:p>
          <a:p>
            <a:pPr marL="431800" indent="-323850" eaLnBrk="1" hangingPunct="1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/>
            </a:pPr>
            <a:r>
              <a:rPr lang="cs-CZ" altLang="cs-CZ" sz="2800" b="1" dirty="0" smtClean="0">
                <a:solidFill>
                  <a:srgbClr val="FF0000"/>
                </a:solidFill>
              </a:rPr>
              <a:t>Měření</a:t>
            </a:r>
            <a:r>
              <a:rPr lang="cs-CZ" altLang="cs-CZ" sz="2800" b="1" dirty="0" smtClean="0"/>
              <a:t> </a:t>
            </a:r>
            <a:r>
              <a:rPr lang="cs-CZ" altLang="cs-CZ" sz="2600" dirty="0" smtClean="0"/>
              <a:t>lze v principu provést tak, že prakticky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neovlivní</a:t>
            </a:r>
            <a:r>
              <a:rPr lang="cs-CZ" altLang="cs-CZ" sz="2800" b="1" dirty="0" smtClean="0"/>
              <a:t>  měřený </a:t>
            </a:r>
            <a:r>
              <a:rPr lang="cs-CZ" altLang="cs-CZ" sz="2800" b="1" dirty="0" smtClean="0">
                <a:solidFill>
                  <a:srgbClr val="FF0000"/>
                </a:solidFill>
              </a:rPr>
              <a:t>jev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729413" y="1177925"/>
            <a:ext cx="1841500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>
            <a:spAutoFit/>
          </a:bodyPr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5400" b="1">
                <a:solidFill>
                  <a:srgbClr val="BDE2FF"/>
                </a:solidFill>
              </a:rPr>
              <a:t>Popis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472238" y="2389188"/>
            <a:ext cx="2359025" cy="9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tIns="91440">
            <a:spAutoFit/>
          </a:bodyPr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5400" b="1">
                <a:solidFill>
                  <a:srgbClr val="BDE2FF"/>
                </a:solidFill>
              </a:rPr>
              <a:t>Objekt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759450" y="6265863"/>
            <a:ext cx="3382963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anose="020B0603020202020204" pitchFamily="34" charset="0"/>
              </a:rPr>
              <a:t>Fyzika  newtonovská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7893DB28-0FE4-4A09-B30C-8D63753B80CC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6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900113" y="836613"/>
            <a:ext cx="7993062" cy="58169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latin typeface="+mn-lt"/>
              </a:rPr>
              <a:t>Popis (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vztažná soustava</a:t>
            </a:r>
            <a:r>
              <a:rPr lang="cs-CZ" sz="2400" dirty="0">
                <a:latin typeface="+mn-lt"/>
              </a:rPr>
              <a:t>):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</a:rPr>
              <a:t>Absolutní čas:</a:t>
            </a:r>
            <a:r>
              <a:rPr lang="cs-CZ" sz="2400" dirty="0">
                <a:latin typeface="+mn-lt"/>
              </a:rPr>
              <a:t> plyne stále stejně, pravidelně, bez ohledu co je děje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solidFill>
                  <a:srgbClr val="FF0000"/>
                </a:solidFill>
                <a:latin typeface="+mn-lt"/>
              </a:rPr>
              <a:t>Absolutní prostor: </a:t>
            </a:r>
            <a:r>
              <a:rPr lang="cs-CZ" sz="2400" dirty="0">
                <a:latin typeface="+mn-lt"/>
              </a:rPr>
              <a:t>nezávislý na tom, co se v něm děje</a:t>
            </a:r>
            <a:br>
              <a:rPr lang="cs-CZ" sz="2400" dirty="0">
                <a:latin typeface="+mn-lt"/>
              </a:rPr>
            </a:br>
            <a:endParaRPr lang="cs-CZ" sz="2400" dirty="0">
              <a:latin typeface="+mn-lt"/>
            </a:endParaRPr>
          </a:p>
          <a:p>
            <a:pPr>
              <a:defRPr/>
            </a:pPr>
            <a:r>
              <a:rPr lang="cs-CZ" sz="2400" dirty="0">
                <a:latin typeface="+mn-lt"/>
              </a:rPr>
              <a:t>Objekt (</a:t>
            </a:r>
            <a:r>
              <a:rPr lang="cs-CZ" sz="2400" dirty="0">
                <a:solidFill>
                  <a:srgbClr val="FF0000"/>
                </a:solidFill>
                <a:latin typeface="+mn-lt"/>
              </a:rPr>
              <a:t>částice, bodové těleso</a:t>
            </a:r>
            <a:r>
              <a:rPr lang="cs-CZ" sz="2400" dirty="0">
                <a:latin typeface="+mn-lt"/>
              </a:rPr>
              <a:t>) je určen: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hmotností </a:t>
            </a:r>
            <a:r>
              <a:rPr lang="cs-CZ" sz="2400" i="1" dirty="0" smtClean="0">
                <a:latin typeface="+mn-lt"/>
              </a:rPr>
              <a:t>m</a:t>
            </a:r>
            <a:endParaRPr lang="cs-CZ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 smtClean="0">
                <a:latin typeface="+mn-lt"/>
              </a:rPr>
              <a:t> polohou </a:t>
            </a:r>
            <a:r>
              <a:rPr lang="cs-CZ" sz="2400" b="1" i="1" dirty="0">
                <a:latin typeface="+mn-lt"/>
              </a:rPr>
              <a:t>r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</a:t>
            </a:r>
          </a:p>
          <a:p>
            <a:pPr>
              <a:defRPr/>
            </a:pPr>
            <a:r>
              <a:rPr lang="cs-CZ" sz="2400" dirty="0">
                <a:latin typeface="+mn-lt"/>
              </a:rPr>
              <a:t/>
            </a:r>
            <a:br>
              <a:rPr lang="cs-CZ" sz="2400" dirty="0">
                <a:latin typeface="+mn-lt"/>
              </a:rPr>
            </a:br>
            <a:r>
              <a:rPr lang="cs-CZ" sz="2400" dirty="0">
                <a:solidFill>
                  <a:srgbClr val="FF0000"/>
                </a:solidFill>
                <a:latin typeface="+mn-lt"/>
              </a:rPr>
              <a:t>Charakteristiky</a:t>
            </a:r>
            <a:r>
              <a:rPr lang="cs-CZ" sz="2400" dirty="0">
                <a:latin typeface="+mn-lt"/>
              </a:rPr>
              <a:t> pohybu částice: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rychlost </a:t>
            </a:r>
            <a:r>
              <a:rPr lang="cs-CZ" sz="2400" b="1" i="1" dirty="0">
                <a:latin typeface="+mn-lt"/>
              </a:rPr>
              <a:t>v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=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b="1" i="1" dirty="0" err="1">
                <a:latin typeface="+mn-lt"/>
              </a:rPr>
              <a:t>r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/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i="1" dirty="0" err="1">
                <a:latin typeface="+mn-lt"/>
              </a:rPr>
              <a:t>t</a:t>
            </a:r>
            <a:endParaRPr lang="cs-CZ" sz="2400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zrychlení </a:t>
            </a:r>
            <a:r>
              <a:rPr lang="cs-CZ" sz="2400" b="1" i="1" dirty="0">
                <a:latin typeface="+mn-lt"/>
              </a:rPr>
              <a:t>a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=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b="1" i="1" dirty="0" err="1">
                <a:latin typeface="+mn-lt"/>
              </a:rPr>
              <a:t>v</a:t>
            </a:r>
            <a:r>
              <a:rPr lang="cs-CZ" sz="2400" dirty="0">
                <a:latin typeface="+mn-lt"/>
              </a:rPr>
              <a:t>(</a:t>
            </a:r>
            <a:r>
              <a:rPr lang="cs-CZ" sz="2400" i="1" dirty="0">
                <a:latin typeface="+mn-lt"/>
              </a:rPr>
              <a:t>t</a:t>
            </a:r>
            <a:r>
              <a:rPr lang="cs-CZ" sz="2400" dirty="0">
                <a:latin typeface="+mn-lt"/>
              </a:rPr>
              <a:t>) / </a:t>
            </a:r>
            <a:r>
              <a:rPr lang="cs-CZ" sz="2400" dirty="0" err="1">
                <a:latin typeface="+mn-lt"/>
              </a:rPr>
              <a:t>d</a:t>
            </a:r>
            <a:r>
              <a:rPr lang="cs-CZ" sz="2400" i="1" dirty="0" err="1">
                <a:latin typeface="+mn-lt"/>
              </a:rPr>
              <a:t>t</a:t>
            </a:r>
            <a:endParaRPr lang="cs-CZ" sz="24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hybnost </a:t>
            </a:r>
            <a:r>
              <a:rPr lang="cs-CZ" sz="2400" b="1" i="1" dirty="0">
                <a:latin typeface="+mn-lt"/>
              </a:rPr>
              <a:t>p</a:t>
            </a:r>
            <a:r>
              <a:rPr lang="cs-CZ" sz="2400" i="1" dirty="0">
                <a:latin typeface="+mn-lt"/>
              </a:rPr>
              <a:t> = </a:t>
            </a:r>
            <a:r>
              <a:rPr lang="cs-CZ" sz="2400" i="1" dirty="0" err="1">
                <a:latin typeface="+mn-lt"/>
              </a:rPr>
              <a:t>m</a:t>
            </a:r>
            <a:r>
              <a:rPr lang="cs-CZ" sz="2400" b="1" i="1" dirty="0" err="1">
                <a:latin typeface="+mn-lt"/>
              </a:rPr>
              <a:t>v</a:t>
            </a:r>
            <a:endParaRPr lang="cs-CZ" sz="2400" b="1" i="1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sz="2400" dirty="0">
                <a:latin typeface="+mn-lt"/>
              </a:rPr>
              <a:t>energie („živá síla“) </a:t>
            </a:r>
            <a:r>
              <a:rPr lang="cs-CZ" sz="2400" i="1" dirty="0">
                <a:latin typeface="+mn-lt"/>
              </a:rPr>
              <a:t>E = ½ mv</a:t>
            </a:r>
            <a:r>
              <a:rPr lang="cs-CZ" sz="2400" i="1" baseline="30000" dirty="0">
                <a:latin typeface="+mn-lt"/>
              </a:rPr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i="1" dirty="0"/>
              <a:t>…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539750" y="720725"/>
            <a:ext cx="8064500" cy="472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 marL="503238" indent="-215900"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dirty="0">
                <a:solidFill>
                  <a:srgbClr val="FF0000"/>
                </a:solidFill>
                <a:latin typeface="Comic Sans MS" panose="030F0702030302020204" pitchFamily="66" charset="0"/>
              </a:rPr>
              <a:t>Newtonovská fyzika (mechanika)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dirty="0"/>
              <a:t>Pohybové zákony Newtonovy: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FF0000"/>
                </a:solidFill>
              </a:rPr>
              <a:t>1Nz – Zákon setrvačnosti: </a:t>
            </a:r>
            <a:r>
              <a:rPr lang="cs-CZ" altLang="cs-CZ" sz="2200" dirty="0"/>
              <a:t>Nepůsobí-li na </a:t>
            </a:r>
            <a:br>
              <a:rPr lang="cs-CZ" altLang="cs-CZ" sz="2200" dirty="0"/>
            </a:br>
            <a:r>
              <a:rPr lang="cs-CZ" altLang="cs-CZ" sz="2200" dirty="0"/>
              <a:t>částici vnější síly, pak částice nemá </a:t>
            </a:r>
            <a:r>
              <a:rPr lang="cs-CZ" altLang="cs-CZ" sz="2200" dirty="0" err="1"/>
              <a:t>zrych</a:t>
            </a:r>
            <a:r>
              <a:rPr lang="cs-CZ" altLang="cs-CZ" sz="2200" dirty="0"/>
              <a:t>-</a:t>
            </a:r>
            <a:br>
              <a:rPr lang="cs-CZ" altLang="cs-CZ" sz="2200" dirty="0"/>
            </a:br>
            <a:r>
              <a:rPr lang="cs-CZ" altLang="cs-CZ" sz="2200" dirty="0"/>
              <a:t>lení (tj. zůstává v pohybu rovnoměrném </a:t>
            </a:r>
            <a:br>
              <a:rPr lang="cs-CZ" altLang="cs-CZ" sz="2200" dirty="0"/>
            </a:br>
            <a:r>
              <a:rPr lang="cs-CZ" altLang="cs-CZ" sz="2200" dirty="0"/>
              <a:t>přímočarém nebo v klidu)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FF0000"/>
                </a:solidFill>
              </a:rPr>
              <a:t>2Nz – Zákon síly: </a:t>
            </a:r>
            <a:r>
              <a:rPr lang="cs-CZ" altLang="cs-CZ" sz="2200" dirty="0"/>
              <a:t>Časová změna hybnosti </a:t>
            </a:r>
            <a:br>
              <a:rPr lang="cs-CZ" altLang="cs-CZ" sz="2200" dirty="0"/>
            </a:br>
            <a:r>
              <a:rPr lang="cs-CZ" altLang="cs-CZ" sz="2200" dirty="0"/>
              <a:t>částice je rovna výslednici všech vnějších</a:t>
            </a:r>
            <a:br>
              <a:rPr lang="cs-CZ" altLang="cs-CZ" sz="2200" dirty="0"/>
            </a:br>
            <a:r>
              <a:rPr lang="cs-CZ" altLang="cs-CZ" sz="2200" dirty="0"/>
              <a:t>sil na částici působících: </a:t>
            </a:r>
            <a:r>
              <a:rPr lang="cs-CZ" altLang="cs-CZ" sz="2200" dirty="0" err="1"/>
              <a:t>d</a:t>
            </a:r>
            <a:r>
              <a:rPr lang="cs-CZ" altLang="cs-CZ" sz="2200" b="1" i="1" dirty="0" err="1"/>
              <a:t>p</a:t>
            </a:r>
            <a:r>
              <a:rPr lang="cs-CZ" altLang="cs-CZ" sz="2200" dirty="0"/>
              <a:t>/</a:t>
            </a:r>
            <a:r>
              <a:rPr lang="cs-CZ" altLang="cs-CZ" sz="2200" dirty="0" err="1"/>
              <a:t>d</a:t>
            </a:r>
            <a:r>
              <a:rPr lang="cs-CZ" altLang="cs-CZ" sz="2200" i="1" dirty="0" err="1"/>
              <a:t>t</a:t>
            </a:r>
            <a:r>
              <a:rPr lang="cs-CZ" altLang="cs-CZ" sz="2200" dirty="0"/>
              <a:t> = ∑ </a:t>
            </a:r>
            <a:r>
              <a:rPr lang="cs-CZ" altLang="cs-CZ" sz="2200" b="1" i="1" dirty="0"/>
              <a:t>F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FF0000"/>
                </a:solidFill>
              </a:rPr>
              <a:t>3Nz – Zákon akce a reakce: </a:t>
            </a:r>
            <a:r>
              <a:rPr lang="cs-CZ" altLang="cs-CZ" sz="2200" dirty="0"/>
              <a:t>Působí-li částice A</a:t>
            </a:r>
            <a:br>
              <a:rPr lang="cs-CZ" altLang="cs-CZ" sz="2200" dirty="0"/>
            </a:br>
            <a:r>
              <a:rPr lang="cs-CZ" altLang="cs-CZ" sz="2200" dirty="0"/>
              <a:t>na částici B silou </a:t>
            </a:r>
            <a:r>
              <a:rPr lang="cs-CZ" altLang="cs-CZ" sz="2200" b="1" i="1" dirty="0"/>
              <a:t>F</a:t>
            </a:r>
            <a:r>
              <a:rPr lang="cs-CZ" altLang="cs-CZ" sz="2200" baseline="-33000" dirty="0"/>
              <a:t>B</a:t>
            </a:r>
            <a:r>
              <a:rPr lang="cs-CZ" altLang="cs-CZ" sz="2200" dirty="0"/>
              <a:t>(A), pak také působí částice B</a:t>
            </a:r>
            <a:br>
              <a:rPr lang="cs-CZ" altLang="cs-CZ" sz="2200" dirty="0"/>
            </a:br>
            <a:r>
              <a:rPr lang="cs-CZ" altLang="cs-CZ" sz="2200" dirty="0"/>
              <a:t>na částici A silou </a:t>
            </a:r>
            <a:r>
              <a:rPr lang="cs-CZ" altLang="cs-CZ" sz="2200" b="1" i="1" dirty="0"/>
              <a:t>F</a:t>
            </a:r>
            <a:r>
              <a:rPr lang="cs-CZ" altLang="cs-CZ" sz="2200" baseline="-33000" dirty="0"/>
              <a:t>A</a:t>
            </a:r>
            <a:r>
              <a:rPr lang="cs-CZ" altLang="cs-CZ" sz="2200" dirty="0"/>
              <a:t>(</a:t>
            </a:r>
            <a:r>
              <a:rPr lang="cs-CZ" altLang="cs-CZ" sz="2200" b="1" dirty="0"/>
              <a:t>B</a:t>
            </a:r>
            <a:r>
              <a:rPr lang="cs-CZ" altLang="cs-CZ" sz="2200" dirty="0"/>
              <a:t>) a platí </a:t>
            </a:r>
            <a:r>
              <a:rPr lang="cs-CZ" altLang="cs-CZ" sz="2200" b="1" i="1" dirty="0"/>
              <a:t>F</a:t>
            </a:r>
            <a:r>
              <a:rPr lang="cs-CZ" altLang="cs-CZ" sz="2200" baseline="-33000" dirty="0"/>
              <a:t>A</a:t>
            </a:r>
            <a:r>
              <a:rPr lang="cs-CZ" altLang="cs-CZ" sz="2200" dirty="0"/>
              <a:t>(</a:t>
            </a:r>
            <a:r>
              <a:rPr lang="cs-CZ" altLang="cs-CZ" sz="2200" b="1" dirty="0"/>
              <a:t>B</a:t>
            </a:r>
            <a:r>
              <a:rPr lang="cs-CZ" altLang="cs-CZ" sz="2200" dirty="0"/>
              <a:t>) = </a:t>
            </a:r>
            <a:r>
              <a:rPr lang="cs-CZ" altLang="cs-CZ" sz="2200" dirty="0">
                <a:solidFill>
                  <a:srgbClr val="C3260C"/>
                </a:solidFill>
              </a:rPr>
              <a:t>―</a:t>
            </a:r>
            <a:r>
              <a:rPr lang="cs-CZ" altLang="cs-CZ" sz="2200" dirty="0"/>
              <a:t> </a:t>
            </a:r>
            <a:r>
              <a:rPr lang="cs-CZ" altLang="cs-CZ" sz="2200" b="1" i="1" dirty="0"/>
              <a:t>F</a:t>
            </a:r>
            <a:r>
              <a:rPr lang="cs-CZ" altLang="cs-CZ" sz="2200" baseline="-33000" dirty="0"/>
              <a:t>B</a:t>
            </a:r>
            <a:r>
              <a:rPr lang="cs-CZ" altLang="cs-CZ" sz="2200" dirty="0"/>
              <a:t>(A</a:t>
            </a:r>
            <a:r>
              <a:rPr lang="cs-CZ" altLang="cs-CZ" sz="2200" dirty="0" smtClean="0"/>
              <a:t>)</a:t>
            </a:r>
            <a:endParaRPr lang="cs-CZ" altLang="cs-CZ" sz="2200" dirty="0"/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5219700" y="6265863"/>
            <a:ext cx="392430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600" b="1">
                <a:solidFill>
                  <a:srgbClr val="0000FF"/>
                </a:solidFill>
              </a:rPr>
              <a:t>Tři Newtonovy zákony</a:t>
            </a:r>
            <a:r>
              <a:rPr lang="cs-CZ" altLang="cs-CZ" sz="4600" b="1">
                <a:solidFill>
                  <a:srgbClr val="FFFFFF"/>
                </a:solidFill>
              </a:rPr>
              <a:t/>
            </a:r>
            <a:br>
              <a:rPr lang="cs-CZ" altLang="cs-CZ" sz="4600" b="1">
                <a:solidFill>
                  <a:srgbClr val="FFFFFF"/>
                </a:solidFill>
              </a:rPr>
            </a:br>
            <a:endParaRPr lang="cs-CZ" altLang="cs-CZ" sz="4600" b="1">
              <a:solidFill>
                <a:srgbClr val="FFFFFF"/>
              </a:solidFill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ACE983A4-58B0-40D8-86AB-B6FE6EB74B21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7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0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02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539750" y="720725"/>
            <a:ext cx="80645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 marL="503238" indent="-215900"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 marL="1150938" indent="-215900"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16081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0653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25225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2979738" indent="-2159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dirty="0">
                <a:solidFill>
                  <a:srgbClr val="FF0000"/>
                </a:solidFill>
                <a:latin typeface="Comic Sans MS" panose="030F0702030302020204" pitchFamily="66" charset="0"/>
              </a:rPr>
              <a:t>Analytická mechanika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Pohybové zákony formou principu: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 err="1">
                <a:solidFill>
                  <a:srgbClr val="FF0000"/>
                </a:solidFill>
              </a:rPr>
              <a:t>Fermatův</a:t>
            </a:r>
            <a:r>
              <a:rPr lang="cs-CZ" altLang="cs-CZ" sz="2200" dirty="0">
                <a:solidFill>
                  <a:srgbClr val="FF0000"/>
                </a:solidFill>
              </a:rPr>
              <a:t> princip pro světlo: </a:t>
            </a:r>
            <a:r>
              <a:rPr lang="cs-CZ" altLang="cs-CZ" sz="2200" dirty="0"/>
              <a:t/>
            </a:r>
            <a:br>
              <a:rPr lang="cs-CZ" altLang="cs-CZ" sz="2200" dirty="0"/>
            </a:br>
            <a:r>
              <a:rPr lang="cs-CZ" altLang="cs-CZ" sz="2200" dirty="0"/>
              <a:t>Světlo se v prostředí šíří tak, aby paprsek proběhl dráhu mezi dvěma body A, B za co nejkratší dobu (a měl vždy všude správnou rychlost </a:t>
            </a:r>
            <a:r>
              <a:rPr lang="cs-CZ" altLang="cs-CZ" sz="2200" i="1" dirty="0"/>
              <a:t>v = c / n</a:t>
            </a:r>
            <a:r>
              <a:rPr lang="cs-CZ" altLang="cs-CZ" sz="2200" dirty="0" smtClean="0"/>
              <a:t>)</a:t>
            </a:r>
            <a:endParaRPr lang="cs-CZ" altLang="cs-CZ" sz="2200" dirty="0"/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FF0000"/>
                </a:solidFill>
              </a:rPr>
              <a:t>Princip virtuální práce: </a:t>
            </a:r>
            <a:br>
              <a:rPr lang="cs-CZ" altLang="cs-CZ" sz="2200" dirty="0">
                <a:solidFill>
                  <a:srgbClr val="FF0000"/>
                </a:solidFill>
              </a:rPr>
            </a:br>
            <a:r>
              <a:rPr lang="cs-CZ" altLang="cs-CZ" sz="2200" dirty="0"/>
              <a:t>Práce při virtuálním posunutí je </a:t>
            </a:r>
            <a:r>
              <a:rPr lang="cs-CZ" altLang="cs-CZ" sz="2200" dirty="0" smtClean="0"/>
              <a:t>nulová</a:t>
            </a:r>
            <a:endParaRPr lang="cs-CZ" altLang="cs-CZ" sz="2200" dirty="0"/>
          </a:p>
          <a:p>
            <a:pPr lvl="4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/>
              <a:t>(Dělej co dělej, na páce práci </a:t>
            </a:r>
            <a:r>
              <a:rPr lang="cs-CZ" altLang="cs-CZ" sz="2200" dirty="0" smtClean="0"/>
              <a:t>neušetříš)</a:t>
            </a:r>
            <a:endParaRPr lang="cs-CZ" altLang="cs-CZ" sz="2200" dirty="0"/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200" dirty="0">
                <a:solidFill>
                  <a:srgbClr val="FF0000"/>
                </a:solidFill>
              </a:rPr>
              <a:t>Jiné variační i nevariační principy: </a:t>
            </a:r>
            <a:br>
              <a:rPr lang="cs-CZ" altLang="cs-CZ" sz="2200" dirty="0">
                <a:solidFill>
                  <a:srgbClr val="FF0000"/>
                </a:solidFill>
              </a:rPr>
            </a:br>
            <a:r>
              <a:rPr lang="cs-CZ" altLang="cs-CZ" sz="2200" dirty="0" err="1"/>
              <a:t>Hamilton</a:t>
            </a:r>
            <a:r>
              <a:rPr lang="cs-CZ" altLang="cs-CZ" sz="2200" dirty="0"/>
              <a:t>, </a:t>
            </a:r>
            <a:r>
              <a:rPr lang="cs-CZ" altLang="cs-CZ" sz="2200" dirty="0" err="1"/>
              <a:t>d'Alembert</a:t>
            </a:r>
            <a:r>
              <a:rPr lang="cs-CZ" altLang="cs-CZ" sz="2200" dirty="0"/>
              <a:t>, Gauss, </a:t>
            </a:r>
            <a:r>
              <a:rPr lang="cs-CZ" altLang="cs-CZ" sz="2200" dirty="0" err="1"/>
              <a:t>Maupertois</a:t>
            </a:r>
            <a:r>
              <a:rPr lang="cs-CZ" altLang="cs-CZ" sz="2200" dirty="0"/>
              <a:t>, … </a:t>
            </a:r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199313" y="6265863"/>
            <a:ext cx="1943100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600" b="1">
                <a:solidFill>
                  <a:srgbClr val="0000FF"/>
                </a:solidFill>
              </a:rPr>
              <a:t>Principy</a:t>
            </a:r>
            <a:r>
              <a:rPr lang="cs-CZ" altLang="cs-CZ" sz="4600" b="1">
                <a:solidFill>
                  <a:srgbClr val="FFFFFF"/>
                </a:solidFill>
              </a:rPr>
              <a:t/>
            </a:r>
            <a:br>
              <a:rPr lang="cs-CZ" altLang="cs-CZ" sz="4600" b="1">
                <a:solidFill>
                  <a:srgbClr val="FFFFFF"/>
                </a:solidFill>
              </a:rPr>
            </a:br>
            <a:endParaRPr lang="cs-CZ" altLang="cs-CZ" sz="4600" b="1">
              <a:solidFill>
                <a:srgbClr val="FFFFFF"/>
              </a:solidFill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1B701170-A107-4AAF-B299-1AC86E4C6132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8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539750" y="731838"/>
            <a:ext cx="8353425" cy="528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Speciální teorie relativity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>
                <a:solidFill>
                  <a:srgbClr val="FF0000"/>
                </a:solidFill>
              </a:rPr>
              <a:t>1905 </a:t>
            </a:r>
            <a:r>
              <a:rPr lang="cs-CZ" altLang="cs-CZ" sz="2600" b="1" dirty="0">
                <a:solidFill>
                  <a:srgbClr val="FF0000"/>
                </a:solidFill>
              </a:rPr>
              <a:t>Einstein:</a:t>
            </a:r>
            <a:r>
              <a:rPr lang="cs-CZ" altLang="cs-CZ" sz="2600" dirty="0">
                <a:solidFill>
                  <a:srgbClr val="FF0000"/>
                </a:solidFill>
              </a:rPr>
              <a:t> </a:t>
            </a:r>
            <a:r>
              <a:rPr lang="cs-CZ" altLang="cs-CZ" sz="2600" dirty="0"/>
              <a:t>Speciální teorie relativity STR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dirty="0"/>
              <a:t>Interpretace </a:t>
            </a:r>
            <a:r>
              <a:rPr lang="cs-CZ" altLang="cs-CZ" sz="2600" dirty="0" err="1"/>
              <a:t>Michelsonova</a:t>
            </a:r>
            <a:r>
              <a:rPr lang="cs-CZ" altLang="cs-CZ" sz="2600" dirty="0"/>
              <a:t> pokusu nikoli změnou vlastností materiálů při vysokých rychlostech (</a:t>
            </a:r>
            <a:r>
              <a:rPr lang="cs-CZ" altLang="cs-CZ" sz="2600" dirty="0" err="1"/>
              <a:t>Lorentz</a:t>
            </a:r>
            <a:r>
              <a:rPr lang="cs-CZ" altLang="cs-CZ" sz="2600" dirty="0"/>
              <a:t>, kontrakční faktor), ale</a:t>
            </a:r>
            <a:r>
              <a:rPr lang="cs-CZ" altLang="cs-CZ" sz="2600" b="1" dirty="0"/>
              <a:t> souvislostí prostoru a času </a:t>
            </a:r>
            <a:r>
              <a:rPr lang="cs-CZ" altLang="cs-CZ" sz="2600" dirty="0"/>
              <a:t>(zavedení pojmu </a:t>
            </a:r>
            <a:r>
              <a:rPr lang="cs-CZ" altLang="cs-CZ" sz="2600" b="1" dirty="0"/>
              <a:t>prostoročas</a:t>
            </a:r>
            <a:r>
              <a:rPr lang="cs-CZ" altLang="cs-CZ" sz="2600" dirty="0" smtClean="0"/>
              <a:t>)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 dirty="0">
                <a:solidFill>
                  <a:srgbClr val="FF0000"/>
                </a:solidFill>
              </a:rPr>
              <a:t>Přechodem</a:t>
            </a:r>
            <a:r>
              <a:rPr lang="cs-CZ" altLang="cs-CZ" sz="2600" b="1" dirty="0"/>
              <a:t> k jiné vztažné soustavě se ledacos mění</a:t>
            </a:r>
            <a:r>
              <a:rPr lang="cs-CZ" altLang="cs-CZ" sz="2600" dirty="0"/>
              <a:t> (princip relativity): délka, doba, hmotnost, …, </a:t>
            </a:r>
            <a:r>
              <a:rPr lang="cs-CZ" altLang="cs-CZ" sz="2600" i="1" dirty="0"/>
              <a:t>E = mc</a:t>
            </a:r>
            <a:r>
              <a:rPr lang="cs-CZ" altLang="cs-CZ" sz="2600" baseline="33000" dirty="0"/>
              <a:t>2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600" b="1" dirty="0">
                <a:solidFill>
                  <a:srgbClr val="FF0000"/>
                </a:solidFill>
              </a:rPr>
              <a:t>Rychlost světla </a:t>
            </a:r>
            <a:r>
              <a:rPr lang="cs-CZ" altLang="cs-CZ" sz="2600" b="1" dirty="0"/>
              <a:t>ve vakuu je však stále </a:t>
            </a:r>
            <a:r>
              <a:rPr lang="cs-CZ" altLang="cs-CZ" sz="2600" b="1" dirty="0">
                <a:solidFill>
                  <a:srgbClr val="FF0000"/>
                </a:solidFill>
              </a:rPr>
              <a:t>stejná </a:t>
            </a:r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dirty="0"/>
              <a:t>Elektromagnetické pole </a:t>
            </a:r>
            <a:r>
              <a:rPr lang="cs-CZ" altLang="cs-CZ" sz="2600" dirty="0"/>
              <a:t>vyhovuje automaticky </a:t>
            </a:r>
            <a:r>
              <a:rPr lang="cs-CZ" altLang="cs-CZ" sz="2600" dirty="0" smtClean="0"/>
              <a:t>STR</a:t>
            </a:r>
            <a:endParaRPr lang="cs-CZ" altLang="cs-CZ" sz="2600" dirty="0"/>
          </a:p>
          <a:p>
            <a:pPr eaLnBrk="1" hangingPunct="1">
              <a:lnSpc>
                <a:spcPct val="100000"/>
              </a:lnSpc>
              <a:spcBef>
                <a:spcPts val="438"/>
              </a:spcBef>
              <a:spcAft>
                <a:spcPts val="300"/>
              </a:spcAft>
            </a:pPr>
            <a:r>
              <a:rPr lang="cs-CZ" altLang="cs-CZ" sz="2800" b="1" dirty="0"/>
              <a:t>Gravitační pole:</a:t>
            </a:r>
            <a:r>
              <a:rPr lang="cs-CZ" altLang="cs-CZ" sz="2600" dirty="0"/>
              <a:t> až v </a:t>
            </a:r>
            <a:r>
              <a:rPr lang="cs-CZ" altLang="cs-CZ" sz="2600" dirty="0" smtClean="0"/>
              <a:t>GTR</a:t>
            </a:r>
            <a:endParaRPr lang="cs-CZ" altLang="cs-CZ" sz="2600" dirty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148263" y="6446838"/>
            <a:ext cx="3744912" cy="568325"/>
          </a:xfrm>
          <a:prstGeom prst="rect">
            <a:avLst/>
          </a:prstGeom>
          <a:solidFill>
            <a:srgbClr val="CCCCCC"/>
          </a:solidFill>
          <a:ln w="255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cs-CZ" altLang="cs-CZ" sz="2800" b="1">
                <a:solidFill>
                  <a:srgbClr val="000000"/>
                </a:solidFill>
              </a:rPr>
              <a:t>Teorie relativity: STR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00038" y="6148388"/>
            <a:ext cx="29464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lnSpc>
                <a:spcPct val="104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2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104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8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104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104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104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lnSpc>
                <a:spcPct val="104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404040"/>
                </a:solidFill>
                <a:latin typeface="Trebuchet MS" panose="020B0603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>
              <a:lnSpc>
                <a:spcPct val="93000"/>
              </a:lnSpc>
              <a:spcAft>
                <a:spcPct val="0"/>
              </a:spcAft>
            </a:pPr>
            <a:fld id="{7A7FF4F8-3F58-4AA0-B798-3FC5502EFBA4}" type="slidenum"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pPr eaLnBrk="1">
                <a:lnSpc>
                  <a:spcPct val="93000"/>
                </a:lnSpc>
                <a:spcAft>
                  <a:spcPct val="0"/>
                </a:spcAft>
              </a:pPr>
              <a:t>9</a:t>
            </a:fld>
            <a:r>
              <a:rPr lang="cs-CZ" altLang="cs-CZ" sz="1800">
                <a:solidFill>
                  <a:srgbClr val="000000"/>
                </a:solidFill>
                <a:latin typeface="Arial" panose="020B0604020202020204" pitchFamily="34" charset="0"/>
              </a:rPr>
              <a:t> Zákl. představy ve F-U3V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500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2" dur="500"/>
                                        <p:tgtEl>
                                          <p:spTgt spid="122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7" dur="500"/>
                                        <p:tgtEl>
                                          <p:spTgt spid="122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500"/>
                                        <p:tgtEl>
                                          <p:spTgt spid="122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7" dur="500"/>
                                        <p:tgtEl>
                                          <p:spTgt spid="122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2" dur="500"/>
                                        <p:tgtEl>
                                          <p:spTgt spid="122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37" dur="500"/>
                                        <p:tgtEl>
                                          <p:spTgt spid="122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Trebuchet MS"/>
        <a:ea typeface=""/>
        <a:cs typeface="Arial Unicode MS"/>
      </a:majorFont>
      <a:minorFont>
        <a:latin typeface="Trebuchet MS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cs typeface="Arial Unicode MS" panose="020B0604020202020204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475</Words>
  <Application>Microsoft Office PowerPoint</Application>
  <PresentationFormat>Předvádění na obrazovce (4:3)</PresentationFormat>
  <Paragraphs>145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Arial</vt:lpstr>
      <vt:lpstr>Arial Unicode MS</vt:lpstr>
      <vt:lpstr>Comic Sans MS</vt:lpstr>
      <vt:lpstr>Symbol</vt:lpstr>
      <vt:lpstr>Times New Roman</vt:lpstr>
      <vt:lpstr>Trebuchet MS</vt:lpstr>
      <vt:lpstr>Wingdings</vt:lpstr>
      <vt:lpstr>Výchozí návrh</vt:lpstr>
      <vt:lpstr>Výchozí návrh</vt:lpstr>
      <vt:lpstr>Základní představy fyziky</vt:lpstr>
      <vt:lpstr>Přehled stylů fyziky</vt:lpstr>
      <vt:lpstr>Klasická fyzika</vt:lpstr>
      <vt:lpstr>Zkoumaný objekt</vt:lpstr>
      <vt:lpstr>Klasická fyzikální veličina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představy fyziky</dc:title>
  <dc:creator>Jan Obdrzalek</dc:creator>
  <cp:lastModifiedBy>Jenda</cp:lastModifiedBy>
  <cp:revision>31</cp:revision>
  <cp:lastPrinted>1601-01-01T00:00:00Z</cp:lastPrinted>
  <dcterms:created xsi:type="dcterms:W3CDTF">1601-01-01T00:00:00Z</dcterms:created>
  <dcterms:modified xsi:type="dcterms:W3CDTF">2023-10-08T20:08:53Z</dcterms:modified>
</cp:coreProperties>
</file>