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42"/>
  </p:notesMasterIdLst>
  <p:handoutMasterIdLst>
    <p:handoutMasterId r:id="rId43"/>
  </p:handoutMasterIdLst>
  <p:sldIdLst>
    <p:sldId id="256" r:id="rId2"/>
    <p:sldId id="380" r:id="rId3"/>
    <p:sldId id="381" r:id="rId4"/>
    <p:sldId id="382" r:id="rId5"/>
    <p:sldId id="384" r:id="rId6"/>
    <p:sldId id="386" r:id="rId7"/>
    <p:sldId id="383" r:id="rId8"/>
    <p:sldId id="385" r:id="rId9"/>
    <p:sldId id="347" r:id="rId10"/>
    <p:sldId id="352" r:id="rId11"/>
    <p:sldId id="375" r:id="rId12"/>
    <p:sldId id="353" r:id="rId13"/>
    <p:sldId id="355" r:id="rId14"/>
    <p:sldId id="354" r:id="rId15"/>
    <p:sldId id="376" r:id="rId16"/>
    <p:sldId id="377" r:id="rId17"/>
    <p:sldId id="379" r:id="rId18"/>
    <p:sldId id="387" r:id="rId19"/>
    <p:sldId id="378" r:id="rId20"/>
    <p:sldId id="356" r:id="rId21"/>
    <p:sldId id="357" r:id="rId22"/>
    <p:sldId id="358" r:id="rId23"/>
    <p:sldId id="373" r:id="rId24"/>
    <p:sldId id="359" r:id="rId25"/>
    <p:sldId id="361" r:id="rId26"/>
    <p:sldId id="366" r:id="rId27"/>
    <p:sldId id="360" r:id="rId28"/>
    <p:sldId id="374" r:id="rId29"/>
    <p:sldId id="367" r:id="rId30"/>
    <p:sldId id="368" r:id="rId31"/>
    <p:sldId id="369" r:id="rId32"/>
    <p:sldId id="365" r:id="rId33"/>
    <p:sldId id="362" r:id="rId34"/>
    <p:sldId id="363" r:id="rId35"/>
    <p:sldId id="364" r:id="rId36"/>
    <p:sldId id="370" r:id="rId37"/>
    <p:sldId id="371" r:id="rId38"/>
    <p:sldId id="372" r:id="rId39"/>
    <p:sldId id="351" r:id="rId40"/>
    <p:sldId id="339" r:id="rId41"/>
  </p:sldIdLst>
  <p:sldSz cx="9144000" cy="6858000" type="screen4x3"/>
  <p:notesSz cx="10234613" cy="70993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Obdržálek" initials="JO" lastIdx="5" clrIdx="0">
    <p:extLst>
      <p:ext uri="{19B8F6BF-5375-455C-9EA6-DF929625EA0E}">
        <p15:presenceInfo xmlns:p15="http://schemas.microsoft.com/office/powerpoint/2012/main" userId="8ac049be5ba3c96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09FF0F"/>
    <a:srgbClr val="FFCCCC"/>
    <a:srgbClr val="FF3300"/>
    <a:srgbClr val="FFCCFF"/>
    <a:srgbClr val="CCFFFF"/>
    <a:srgbClr val="FF5050"/>
    <a:srgbClr val="CC0000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9" autoAdjust="0"/>
    <p:restoredTop sz="86535" autoAdjust="0"/>
  </p:normalViewPr>
  <p:slideViewPr>
    <p:cSldViewPr snapToGrid="0">
      <p:cViewPr varScale="1">
        <p:scale>
          <a:sx n="98" d="100"/>
          <a:sy n="98" d="100"/>
        </p:scale>
        <p:origin x="638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28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0T10:39:23.950" idx="3">
    <p:pos x="10" y="10"/>
    <p:text>Zelené: důraz
Modré: já
červené: přítel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9T19:16:56.830" idx="1">
    <p:pos x="10" y="10"/>
    <p:text>Zajet myší dolů a kliknout:
Rozložíme foťáky a děláme snímky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68BB328-EE29-4456-B815-326014EF39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4979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DE77076-6BF1-479D-83A0-87B5ABAEF2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03565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971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22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578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Ono se to ještě zjednoduší, až zavedeme </a:t>
            </a:r>
            <a:r>
              <a:rPr lang="cs-CZ" i="1" dirty="0" smtClean="0"/>
              <a:t>T=</a:t>
            </a:r>
            <a:r>
              <a:rPr lang="cs-CZ" i="1" dirty="0" err="1" smtClean="0"/>
              <a:t>ct</a:t>
            </a:r>
            <a:r>
              <a:rPr lang="cs-CZ" dirty="0" smtClean="0"/>
              <a:t> a </a:t>
            </a:r>
            <a:r>
              <a:rPr lang="cs-CZ" i="1" dirty="0" smtClean="0"/>
              <a:t>c</a:t>
            </a:r>
            <a:r>
              <a:rPr lang="cs-CZ" dirty="0" smtClean="0"/>
              <a:t>=1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011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Ono se to ještě zjednoduší, až zavedeme </a:t>
            </a:r>
            <a:r>
              <a:rPr lang="cs-CZ" i="1" dirty="0" smtClean="0"/>
              <a:t>T=</a:t>
            </a:r>
            <a:r>
              <a:rPr lang="cs-CZ" i="1" dirty="0" err="1" smtClean="0"/>
              <a:t>ct</a:t>
            </a:r>
            <a:r>
              <a:rPr lang="cs-CZ" dirty="0" smtClean="0"/>
              <a:t> a </a:t>
            </a:r>
            <a:r>
              <a:rPr lang="cs-CZ" i="1" dirty="0" smtClean="0"/>
              <a:t>c</a:t>
            </a:r>
            <a:r>
              <a:rPr lang="cs-CZ" dirty="0" smtClean="0"/>
              <a:t>=1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131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Nadále: současnost čárkovaně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29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udělám snímky, slepím</a:t>
            </a:r>
            <a:r>
              <a:rPr lang="cs-CZ" baseline="0" dirty="0" smtClean="0"/>
              <a:t> do pásu a založím do archivu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359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Světelný kužel: jak se z události rozlétá světlo (horní) nebo se do ní sbíhá  (dolní)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032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smtClean="0"/>
              <a:t>U3V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32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513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smtClean="0"/>
              <a:t>U3V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33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465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smtClean="0"/>
              <a:t>U3V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34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346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Jste v městě . Přijde k vám cizinec s papírkem v ruce: Jsem tu správně?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319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smtClean="0"/>
              <a:t>U3V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35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977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on vnímá oba konce A, B tyče</a:t>
            </a:r>
            <a:r>
              <a:rPr lang="cs-CZ" baseline="0" dirty="0" smtClean="0"/>
              <a:t> v tomtéž svém okamžiku, ale v jiných okamžicích než já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85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 mne blikají po 0,5 s, pro přítele po 0,6 s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278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Přítelovi tikají jeho hodinky po 0,5 s, mně jeho po 0,6 s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448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23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Tohle dává smysl jen, víme-li, kdy a kde mu to řekli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526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202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37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400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obojí: jen v klasické mechanice, nikoli ve STR, jak uvidíme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383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Vše týkající se přítele je zde červené, veličiny čárkované.</a:t>
            </a:r>
          </a:p>
          <a:p>
            <a:r>
              <a:rPr lang="cs-CZ" dirty="0" smtClean="0"/>
              <a:t>Já: modré, veličiny bez čárek.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909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A7BE8-7C6E-48D5-A09E-9A5CA2302599}" type="datetime1">
              <a:rPr lang="cs-CZ" smtClean="0"/>
              <a:t>28.10.2023</a:t>
            </a:fld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5F2A2-301E-4D79-82A2-10FB1D862E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43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A4BA6-7559-4E9D-877D-4204AF4C04DF}" type="datetime1">
              <a:rPr lang="cs-CZ" smtClean="0"/>
              <a:t>28.10.2023</a:t>
            </a:fld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637FF-94DD-43B1-A59E-4EB38ACF18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523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F760-3EA6-4F97-984D-9D896593EDB6}" type="datetime1">
              <a:rPr lang="cs-CZ" smtClean="0"/>
              <a:t>28.10.2023</a:t>
            </a:fld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129B-61DE-4281-BBEA-50CD310EA1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19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96F7-134D-40B5-8070-FB333D086BD3}" type="datetime1">
              <a:rPr lang="cs-CZ" smtClean="0"/>
              <a:t>28.10.2023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6FCE8-A434-4C8F-9CDD-9A2AE8F02F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79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88C8A-2242-44CD-97DF-31BE9331C7F5}" type="datetime1">
              <a:rPr lang="cs-CZ" smtClean="0"/>
              <a:t>28.10.2023</a:t>
            </a:fld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EF8C9-069C-4FA2-8C19-FC27C60C1B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36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21FA-7FFE-4817-AEED-D2599DBA9CEA}" type="datetime1">
              <a:rPr lang="cs-CZ" smtClean="0"/>
              <a:t>28.10.2023</a:t>
            </a:fld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CD1D8-0D3C-4E8D-87DF-70377AAD68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75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D6865-886F-41E9-B389-7ADE3664A2E4}" type="datetime1">
              <a:rPr lang="cs-CZ" smtClean="0"/>
              <a:t>28.10.2023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490B-C69F-488E-A822-8D478D73AA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61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FB87-2C93-4506-8A87-18715759F7B7}" type="datetime1">
              <a:rPr lang="cs-CZ" smtClean="0"/>
              <a:t>28.10.2023</a:t>
            </a:fld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8357-E09B-43CE-8CDE-B385BAEC1B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61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2C4E1-CC40-4C64-9831-99FD76EA58F4}" type="datetime1">
              <a:rPr lang="cs-CZ" smtClean="0"/>
              <a:t>28.10.2023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A854-7E7F-4C31-92ED-9EC62F540B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1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17B7E9D-9174-4626-8FF2-DCDD9BD8F9AF}" type="datetime1">
              <a:rPr lang="cs-CZ" smtClean="0"/>
              <a:t>28.10.2023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534F899-505C-440E-8C77-AF8B9184DE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0" r:id="rId3"/>
    <p:sldLayoutId id="2147483793" r:id="rId4"/>
    <p:sldLayoutId id="2147483789" r:id="rId5"/>
    <p:sldLayoutId id="2147483794" r:id="rId6"/>
    <p:sldLayoutId id="2147483795" r:id="rId7"/>
    <p:sldLayoutId id="2147483788" r:id="rId8"/>
    <p:sldLayoutId id="2147483796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5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0.jpg"/><Relationship Id="rId5" Type="http://schemas.openxmlformats.org/officeDocument/2006/relationships/image" Target="../media/image6.jp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video" Target="../media/media1.mp4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idx="1"/>
          </p:nvPr>
        </p:nvSpPr>
        <p:spPr>
          <a:xfrm>
            <a:off x="2654709" y="5097463"/>
            <a:ext cx="3658061" cy="1500187"/>
          </a:xfrm>
        </p:spPr>
        <p:txBody>
          <a:bodyPr anchor="b"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cs-CZ" sz="4400" i="1" dirty="0">
                <a:solidFill>
                  <a:srgbClr val="002060"/>
                </a:solidFill>
                <a:latin typeface="Book Antiqua" pitchFamily="18" charset="0"/>
              </a:rPr>
              <a:t>Jan Obdržálek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cs-CZ" sz="2800" b="1" dirty="0">
                <a:solidFill>
                  <a:srgbClr val="002060"/>
                </a:solidFill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2023-10-30</a:t>
            </a:r>
            <a:endParaRPr lang="cs-CZ" sz="2800" b="1" dirty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93932"/>
            <a:ext cx="8376558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7200" dirty="0">
                <a:solidFill>
                  <a:srgbClr val="00B050"/>
                </a:solidFill>
                <a:latin typeface="Book Antiqua" pitchFamily="18" charset="0"/>
              </a:rPr>
              <a:t>Co objevil Einstein?</a:t>
            </a:r>
            <a:br>
              <a:rPr lang="cs-CZ" sz="7200" dirty="0">
                <a:solidFill>
                  <a:srgbClr val="00B050"/>
                </a:solidFill>
                <a:latin typeface="Book Antiqua" pitchFamily="18" charset="0"/>
              </a:rPr>
            </a:br>
            <a:r>
              <a:rPr lang="cs-CZ" sz="4400" dirty="0" smtClean="0">
                <a:latin typeface="Book Antiqua" pitchFamily="18" charset="0"/>
              </a:rPr>
              <a:t>(</a:t>
            </a:r>
            <a:r>
              <a:rPr lang="cs-CZ" sz="4400" smtClean="0">
                <a:latin typeface="Book Antiqua" pitchFamily="18" charset="0"/>
              </a:rPr>
              <a:t>Co je podstata STR – graficky)</a:t>
            </a:r>
            <a:endParaRPr lang="cs-CZ" sz="44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515519" y="3192463"/>
            <a:ext cx="2084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200" dirty="0">
                <a:latin typeface="Book Antiqua" pitchFamily="18" charset="0"/>
              </a:rPr>
              <a:t>U3V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868680" y="2034932"/>
            <a:ext cx="2849880" cy="540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232" y="1327534"/>
            <a:ext cx="8577768" cy="499554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Existuje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</a:rPr>
              <a:t>absolutní čas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, který plyne (všem) stále stejně (Newton) . Tedy např.: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Z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=&gt;=&gt;=&gt;=&gt;=&gt;=</a:t>
            </a:r>
            <a:r>
              <a:rPr lang="cs-CZ" sz="2800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 →   vlak; lokomotiva A, konec Z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jsou-li dva výbuchy v </a:t>
            </a:r>
            <a:r>
              <a:rPr lang="cs-CZ" sz="2800" dirty="0" err="1" smtClean="0">
                <a:solidFill>
                  <a:schemeClr val="tx1"/>
                </a:solidFill>
                <a:latin typeface="Book Antiqua" pitchFamily="18" charset="0"/>
              </a:rPr>
              <a:t>loko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A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i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na konci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Z vlaku </a:t>
            </a:r>
            <a:r>
              <a:rPr lang="cs-CZ" sz="2800" dirty="0" smtClean="0">
                <a:solidFill>
                  <a:srgbClr val="FF0000"/>
                </a:solidFill>
                <a:latin typeface="Book Antiqua" pitchFamily="18" charset="0"/>
              </a:rPr>
              <a:t>současné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pro vlak, jsou </a:t>
            </a:r>
            <a:r>
              <a:rPr lang="cs-CZ" sz="2800" dirty="0" smtClean="0">
                <a:solidFill>
                  <a:srgbClr val="0070C0"/>
                </a:solidFill>
                <a:latin typeface="Book Antiqua" pitchFamily="18" charset="0"/>
              </a:rPr>
              <a:t>současné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i pro mne;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>
                <a:solidFill>
                  <a:srgbClr val="00B050"/>
                </a:solidFill>
                <a:latin typeface="Book Antiqua" pitchFamily="18" charset="0"/>
              </a:rPr>
              <a:t>doba </a:t>
            </a:r>
            <a:r>
              <a:rPr lang="cs-CZ" sz="2800" i="1" dirty="0" smtClean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cs-CZ" sz="28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jízdy pro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vlak je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stejná jako moje </a:t>
            </a:r>
            <a:r>
              <a:rPr lang="cs-CZ" sz="2800" i="1" dirty="0" smtClean="0">
                <a:solidFill>
                  <a:srgbClr val="00B0F0"/>
                </a:solidFill>
                <a:latin typeface="Book Antiqua" pitchFamily="18" charset="0"/>
              </a:rPr>
              <a:t>t</a:t>
            </a:r>
            <a:r>
              <a:rPr lang="cs-CZ" sz="2800" i="1" dirty="0" smtClean="0">
                <a:solidFill>
                  <a:schemeClr val="tx1"/>
                </a:solidFill>
                <a:latin typeface="Book Antiqua" pitchFamily="18" charset="0"/>
              </a:rPr>
              <a:t>;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>
                <a:solidFill>
                  <a:srgbClr val="00B050"/>
                </a:solidFill>
                <a:latin typeface="Book Antiqua" pitchFamily="18" charset="0"/>
              </a:rPr>
              <a:t>délka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i="1" dirty="0" smtClean="0">
                <a:solidFill>
                  <a:srgbClr val="FF0000"/>
                </a:solidFill>
                <a:latin typeface="Book Antiqua" pitchFamily="18" charset="0"/>
              </a:rPr>
              <a:t>l‘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(vlaku) = vzdálenost mezi lokomotivou A </a:t>
            </a:r>
            <a:r>
              <a:rPr lang="cs-CZ" sz="2800" dirty="0" err="1" smtClean="0">
                <a:solidFill>
                  <a:schemeClr val="tx1"/>
                </a:solidFill>
                <a:latin typeface="Book Antiqua" pitchFamily="18" charset="0"/>
              </a:rPr>
              <a:t>a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koncem vlaku Z v jistý okamžik </a:t>
            </a:r>
            <a:r>
              <a:rPr lang="cs-CZ" sz="2800" i="1" dirty="0" smtClean="0">
                <a:solidFill>
                  <a:srgbClr val="00B0F0"/>
                </a:solidFill>
                <a:latin typeface="Book Antiqua" pitchFamily="18" charset="0"/>
              </a:rPr>
              <a:t>t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pro vlak je </a:t>
            </a:r>
            <a:r>
              <a:rPr lang="cs-CZ" sz="2800" i="1" dirty="0">
                <a:solidFill>
                  <a:srgbClr val="FF0000"/>
                </a:solidFill>
                <a:latin typeface="Book Antiqua" pitchFamily="18" charset="0"/>
              </a:rPr>
              <a:t>l‘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stejná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jako moje </a:t>
            </a:r>
            <a:r>
              <a:rPr lang="cs-CZ" sz="2800" i="1" dirty="0" smtClean="0">
                <a:solidFill>
                  <a:srgbClr val="0070C0"/>
                </a:solidFill>
                <a:latin typeface="Book Antiqua" pitchFamily="18" charset="0"/>
              </a:rPr>
              <a:t>l</a:t>
            </a:r>
            <a:r>
              <a:rPr lang="cs-CZ" sz="2800" i="1" dirty="0" smtClean="0">
                <a:solidFill>
                  <a:schemeClr val="tx1"/>
                </a:solidFill>
                <a:latin typeface="Book Antiqua" pitchFamily="18" charset="0"/>
              </a:rPr>
              <a:t>;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>
                <a:solidFill>
                  <a:srgbClr val="00B050"/>
                </a:solidFill>
                <a:latin typeface="Book Antiqua" pitchFamily="18" charset="0"/>
              </a:rPr>
              <a:t>rychlosti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i="1" dirty="0" smtClean="0">
                <a:solidFill>
                  <a:srgbClr val="FF0000"/>
                </a:solidFill>
                <a:latin typeface="Book Antiqua" pitchFamily="18" charset="0"/>
              </a:rPr>
              <a:t>v‘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naměří o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svou rychlost (</a:t>
            </a:r>
            <a:r>
              <a:rPr lang="cs-CZ" sz="2800" i="1" dirty="0">
                <a:solidFill>
                  <a:srgbClr val="0070C0"/>
                </a:solidFill>
                <a:latin typeface="Book Antiqua" pitchFamily="18" charset="0"/>
              </a:rPr>
              <a:t>w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dirty="0">
                <a:solidFill>
                  <a:srgbClr val="00B050"/>
                </a:solidFill>
                <a:latin typeface="Book Antiqua" pitchFamily="18" charset="0"/>
              </a:rPr>
              <a:t>menší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než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já</a:t>
            </a:r>
            <a:r>
              <a:rPr lang="cs-CZ" sz="2800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sz="2800" i="1" dirty="0" smtClean="0">
                <a:solidFill>
                  <a:srgbClr val="0070C0"/>
                </a:solidFill>
                <a:latin typeface="Book Antiqua" pitchFamily="18" charset="0"/>
              </a:rPr>
              <a:t>v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).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dirty="0">
                <a:solidFill>
                  <a:srgbClr val="0070C0"/>
                </a:solidFill>
                <a:latin typeface="Book Antiqua" pitchFamily="18" charset="0"/>
              </a:rPr>
              <a:t>Já (nádraží):          </a:t>
            </a:r>
            <a:r>
              <a:rPr lang="cs-CZ" sz="2800" dirty="0" smtClean="0">
                <a:solidFill>
                  <a:srgbClr val="0070C0"/>
                </a:solidFill>
                <a:latin typeface="Book Antiqua" pitchFamily="18" charset="0"/>
              </a:rPr>
              <a:t>	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Já </a:t>
            </a:r>
            <a:r>
              <a:rPr lang="cs-CZ" sz="28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;      on </a:t>
            </a:r>
            <a:r>
              <a:rPr lang="cs-CZ" sz="2800" i="1" dirty="0">
                <a:solidFill>
                  <a:srgbClr val="0070C0"/>
                </a:solidFill>
                <a:latin typeface="Book Antiqua" pitchFamily="18" charset="0"/>
              </a:rPr>
              <a:t>w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;  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motorka vedle </a:t>
            </a:r>
            <a:r>
              <a:rPr lang="cs-CZ" sz="2800" i="1" dirty="0">
                <a:solidFill>
                  <a:srgbClr val="0070C0"/>
                </a:solidFill>
                <a:latin typeface="Book Antiqua" pitchFamily="18" charset="0"/>
              </a:rPr>
              <a:t>u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dirty="0">
                <a:solidFill>
                  <a:srgbClr val="FF0000"/>
                </a:solidFill>
                <a:latin typeface="Book Antiqua" pitchFamily="18" charset="0"/>
              </a:rPr>
              <a:t>On: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    	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	Já </a:t>
            </a:r>
            <a:r>
              <a:rPr lang="cs-CZ" sz="2800" i="1" dirty="0">
                <a:solidFill>
                  <a:srgbClr val="FF3300"/>
                </a:solidFill>
                <a:latin typeface="Book Antiqua" pitchFamily="18" charset="0"/>
              </a:rPr>
              <a:t>–w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;   on </a:t>
            </a:r>
            <a:r>
              <a:rPr lang="cs-CZ" sz="2800" dirty="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; motorka vedle </a:t>
            </a:r>
            <a:r>
              <a:rPr lang="cs-CZ" sz="2800" i="1" dirty="0">
                <a:solidFill>
                  <a:srgbClr val="FF3300"/>
                </a:solidFill>
                <a:latin typeface="Book Antiqua" pitchFamily="18" charset="0"/>
              </a:rPr>
              <a:t>u – </a:t>
            </a:r>
            <a:r>
              <a:rPr lang="cs-CZ" sz="2800" i="1" dirty="0" smtClean="0">
                <a:solidFill>
                  <a:srgbClr val="FF3300"/>
                </a:solidFill>
                <a:latin typeface="Book Antiqua" pitchFamily="18" charset="0"/>
              </a:rPr>
              <a:t>w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0441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Zatím (klasická mechanika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)  </a:t>
            </a:r>
            <a:r>
              <a:rPr lang="cs-CZ" sz="4000" b="1" i="1" dirty="0" smtClean="0">
                <a:solidFill>
                  <a:srgbClr val="00B0F0"/>
                </a:solidFill>
                <a:latin typeface="Book Antiqua" pitchFamily="18" charset="0"/>
              </a:rPr>
              <a:t>já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4000" b="1" i="1" dirty="0" smtClean="0">
                <a:solidFill>
                  <a:srgbClr val="FF0000"/>
                </a:solidFill>
                <a:latin typeface="Book Antiqua" pitchFamily="18" charset="0"/>
              </a:rPr>
              <a:t>on</a:t>
            </a:r>
            <a:endParaRPr lang="cs-CZ" sz="40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10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61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310718" y="1455721"/>
                <a:ext cx="8677707" cy="5018103"/>
              </a:xfrm>
            </p:spPr>
            <p:txBody>
              <a:bodyPr>
                <a:normAutofit/>
              </a:bodyPr>
              <a:lstStyle/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Přechod od mých údajů </a:t>
                </a:r>
                <a:r>
                  <a:rPr lang="cs-CZ" sz="2800" i="1" dirty="0">
                    <a:solidFill>
                      <a:srgbClr val="0070C0"/>
                    </a:solidFill>
                    <a:latin typeface="Book Antiqua" pitchFamily="18" charset="0"/>
                  </a:rPr>
                  <a:t>x, </a:t>
                </a:r>
                <a:r>
                  <a:rPr lang="cs-CZ" sz="2800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t, </a:t>
                </a:r>
                <a:r>
                  <a:rPr lang="cs-CZ" sz="2800" i="1" dirty="0">
                    <a:solidFill>
                      <a:srgbClr val="0070C0"/>
                    </a:solidFill>
                    <a:latin typeface="Book Antiqua" pitchFamily="18" charset="0"/>
                  </a:rPr>
                  <a:t>v </a:t>
                </a: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k jeho </a:t>
                </a: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x‘, t‘, v‘</a:t>
                </a:r>
                <a:r>
                  <a:rPr lang="cs-CZ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: </a:t>
                </a:r>
                <a:endParaRPr lang="cs-CZ" dirty="0" smtClean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Galileova transformace: (</a:t>
                </a:r>
                <a:r>
                  <a:rPr lang="cs-CZ" i="1" dirty="0">
                    <a:solidFill>
                      <a:srgbClr val="0070C0"/>
                    </a:solidFill>
                    <a:latin typeface="Book Antiqua" pitchFamily="18" charset="0"/>
                  </a:rPr>
                  <a:t>x, </a:t>
                </a:r>
                <a:r>
                  <a:rPr lang="cs-CZ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t</a:t>
                </a: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) → (</a:t>
                </a:r>
                <a:r>
                  <a:rPr lang="cs-CZ" i="1" dirty="0">
                    <a:solidFill>
                      <a:srgbClr val="FF0000"/>
                    </a:solidFill>
                    <a:latin typeface="Book Antiqua" pitchFamily="18" charset="0"/>
                  </a:rPr>
                  <a:t>x‘, </a:t>
                </a: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t‘</a:t>
                </a: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)</a:t>
                </a:r>
              </a:p>
              <a:p>
                <a:pPr eaLnBrk="1" hangingPunct="1">
                  <a:lnSpc>
                    <a:spcPct val="90000"/>
                  </a:lnSpc>
                  <a:buNone/>
                  <a:defRPr/>
                </a:pP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Praha: </a:t>
                </a:r>
                <a:r>
                  <a:rPr lang="cs-CZ" i="1" dirty="0" err="1" smtClean="0">
                    <a:solidFill>
                      <a:srgbClr val="FF0000"/>
                    </a:solidFill>
                    <a:latin typeface="Book Antiqua" pitchFamily="18" charset="0"/>
                  </a:rPr>
                  <a:t>t‘</a:t>
                </a:r>
                <a:r>
                  <a:rPr lang="cs-CZ" sz="1200" dirty="0" err="1" smtClean="0">
                    <a:solidFill>
                      <a:schemeClr val="tx1"/>
                    </a:solidFill>
                    <a:latin typeface="Book Antiqua" pitchFamily="18" charset="0"/>
                  </a:rPr>
                  <a:t>P</a:t>
                </a: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  </a:t>
                </a:r>
                <a:r>
                  <a:rPr lang="cs-CZ" i="1" dirty="0">
                    <a:solidFill>
                      <a:schemeClr val="tx1"/>
                    </a:solidFill>
                    <a:latin typeface="Book Antiqua" pitchFamily="18" charset="0"/>
                  </a:rPr>
                  <a:t>= </a:t>
                </a:r>
                <a:r>
                  <a:rPr lang="cs-CZ" i="1" dirty="0" err="1" smtClean="0">
                    <a:solidFill>
                      <a:srgbClr val="0070C0"/>
                    </a:solidFill>
                    <a:latin typeface="Book Antiqua" pitchFamily="18" charset="0"/>
                  </a:rPr>
                  <a:t>t</a:t>
                </a:r>
                <a:r>
                  <a:rPr lang="cs-CZ" sz="1200" dirty="0" err="1">
                    <a:solidFill>
                      <a:schemeClr val="tx1"/>
                    </a:solidFill>
                    <a:latin typeface="Book Antiqua" pitchFamily="18" charset="0"/>
                  </a:rPr>
                  <a:t>P</a:t>
                </a:r>
                <a:r>
                  <a:rPr lang="cs-CZ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 </a:t>
                </a: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 = 0;   </a:t>
                </a:r>
                <a:r>
                  <a:rPr lang="cs-CZ" dirty="0" err="1" smtClean="0">
                    <a:solidFill>
                      <a:schemeClr val="tx1"/>
                    </a:solidFill>
                    <a:latin typeface="Book Antiqua" pitchFamily="18" charset="0"/>
                  </a:rPr>
                  <a:t>Hr.Kr</a:t>
                </a:r>
                <a:r>
                  <a:rPr lang="cs-CZ" dirty="0">
                    <a:solidFill>
                      <a:schemeClr val="tx1"/>
                    </a:solidFill>
                    <a:latin typeface="Book Antiqua" pitchFamily="18" charset="0"/>
                  </a:rPr>
                  <a:t>. </a:t>
                </a:r>
                <a:r>
                  <a:rPr lang="cs-CZ" i="1" dirty="0" err="1" smtClean="0">
                    <a:solidFill>
                      <a:srgbClr val="0070C0"/>
                    </a:solidFill>
                    <a:latin typeface="Book Antiqua" pitchFamily="18" charset="0"/>
                  </a:rPr>
                  <a:t>x</a:t>
                </a:r>
                <a:r>
                  <a:rPr lang="cs-CZ" sz="1200" dirty="0" err="1" smtClean="0">
                    <a:solidFill>
                      <a:schemeClr val="tx1"/>
                    </a:solidFill>
                    <a:latin typeface="Book Antiqua" pitchFamily="18" charset="0"/>
                  </a:rPr>
                  <a:t>HrKr</a:t>
                </a:r>
                <a:r>
                  <a:rPr lang="cs-CZ" sz="1200" dirty="0" smtClean="0">
                    <a:solidFill>
                      <a:schemeClr val="tx1"/>
                    </a:solidFill>
                    <a:latin typeface="Book Antiqua" pitchFamily="18" charset="0"/>
                  </a:rPr>
                  <a:t>  </a:t>
                </a:r>
                <a:r>
                  <a:rPr lang="cs-CZ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= </a:t>
                </a:r>
                <a:r>
                  <a:rPr lang="cs-CZ" dirty="0" smtClean="0">
                    <a:solidFill>
                      <a:srgbClr val="0070C0"/>
                    </a:solidFill>
                    <a:latin typeface="Book Antiqua" pitchFamily="18" charset="0"/>
                  </a:rPr>
                  <a:t>120 </a:t>
                </a:r>
                <a:r>
                  <a:rPr lang="cs-CZ" dirty="0">
                    <a:solidFill>
                      <a:srgbClr val="0070C0"/>
                    </a:solidFill>
                    <a:latin typeface="Book Antiqua" pitchFamily="18" charset="0"/>
                  </a:rPr>
                  <a:t>km</a:t>
                </a:r>
                <a:endParaRPr lang="cs-CZ" dirty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x‘ </a:t>
                </a:r>
                <a:r>
                  <a:rPr lang="cs-CZ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=</a:t>
                </a: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 </a:t>
                </a:r>
                <a:r>
                  <a:rPr lang="cs-CZ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x </a:t>
                </a:r>
                <a:r>
                  <a:rPr lang="cs-CZ" i="1" dirty="0">
                    <a:solidFill>
                      <a:schemeClr val="tx1"/>
                    </a:solidFill>
                    <a:latin typeface="Book Antiqua" pitchFamily="18" charset="0"/>
                  </a:rPr>
                  <a:t>– </a:t>
                </a:r>
                <a:r>
                  <a:rPr lang="cs-CZ" i="1" dirty="0" err="1" smtClean="0">
                    <a:solidFill>
                      <a:schemeClr val="tx1"/>
                    </a:solidFill>
                    <a:latin typeface="Book Antiqua" pitchFamily="18" charset="0"/>
                  </a:rPr>
                  <a:t>w</a:t>
                </a:r>
                <a:r>
                  <a:rPr lang="cs-CZ" i="1" dirty="0" err="1" smtClean="0">
                    <a:solidFill>
                      <a:srgbClr val="0070C0"/>
                    </a:solidFill>
                    <a:latin typeface="Book Antiqua" pitchFamily="18" charset="0"/>
                  </a:rPr>
                  <a:t>t</a:t>
                </a:r>
                <a:r>
                  <a:rPr lang="cs-CZ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   </a:t>
                </a: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(</a:t>
                </a:r>
                <a:r>
                  <a:rPr lang="cs-CZ" dirty="0" smtClean="0">
                    <a:solidFill>
                      <a:srgbClr val="FF0000"/>
                    </a:solidFill>
                    <a:latin typeface="Book Antiqua" pitchFamily="18" charset="0"/>
                  </a:rPr>
                  <a:t>méně</a:t>
                </a: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 – s časem se tam blíží) </a:t>
                </a:r>
                <a:endParaRPr lang="cs-CZ" dirty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t‘  </a:t>
                </a:r>
                <a:r>
                  <a:rPr lang="cs-CZ" i="1" dirty="0">
                    <a:solidFill>
                      <a:schemeClr val="tx1"/>
                    </a:solidFill>
                    <a:latin typeface="Book Antiqua" pitchFamily="18" charset="0"/>
                  </a:rPr>
                  <a:t>= </a:t>
                </a:r>
                <a:r>
                  <a:rPr lang="cs-CZ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t</a:t>
                </a:r>
                <a:endParaRPr lang="cs-CZ" i="1" dirty="0">
                  <a:solidFill>
                    <a:srgbClr val="0070C0"/>
                  </a:solidFill>
                  <a:latin typeface="Book Antiqua" pitchFamily="18" charset="0"/>
                </a:endParaRPr>
              </a:p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Odtud plyne </a:t>
                </a:r>
                <a:endParaRPr lang="cs-CZ" i="1" dirty="0" smtClean="0">
                  <a:solidFill>
                    <a:srgbClr val="FF0000"/>
                  </a:solidFill>
                  <a:latin typeface="Book Antiqua" pitchFamily="18" charset="0"/>
                </a:endParaRPr>
              </a:p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v‘ </a:t>
                </a:r>
                <a:r>
                  <a:rPr lang="cs-CZ" i="1" dirty="0">
                    <a:solidFill>
                      <a:schemeClr val="tx1"/>
                    </a:solidFill>
                    <a:latin typeface="Book Antiqua" pitchFamily="18" charset="0"/>
                  </a:rPr>
                  <a:t>=</a:t>
                </a: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 </a:t>
                </a:r>
                <a:r>
                  <a:rPr lang="cs-CZ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 </a:t>
                </a:r>
                <a:r>
                  <a:rPr lang="cs-CZ" i="1" dirty="0">
                    <a:solidFill>
                      <a:srgbClr val="0070C0"/>
                    </a:solidFill>
                    <a:latin typeface="Book Antiqua" pitchFamily="18" charset="0"/>
                  </a:rPr>
                  <a:t>v – </a:t>
                </a:r>
                <a:r>
                  <a:rPr lang="cs-CZ" i="1" dirty="0">
                    <a:solidFill>
                      <a:schemeClr val="tx1"/>
                    </a:solidFill>
                    <a:latin typeface="Book Antiqua" pitchFamily="18" charset="0"/>
                  </a:rPr>
                  <a:t>w</a:t>
                </a:r>
                <a:r>
                  <a:rPr lang="cs-CZ" i="1" dirty="0">
                    <a:solidFill>
                      <a:srgbClr val="0070C0"/>
                    </a:solidFill>
                    <a:latin typeface="Book Antiqua" pitchFamily="18" charset="0"/>
                  </a:rPr>
                  <a:t> </a:t>
                </a:r>
              </a:p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sz="2000" dirty="0" smtClean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Rychlosti různé, ale rovnoměrný přímočarý pohyb je takový pro oba;</a:t>
                </a:r>
                <a:br>
                  <a:rPr lang="cs-CZ" sz="2000" dirty="0" smtClean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cs-CZ" sz="2000" dirty="0" smtClean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(Galileova </a:t>
                </a:r>
                <a:r>
                  <a:rPr lang="cs-CZ" sz="2000" dirty="0" err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trafo</a:t>
                </a:r>
                <a:r>
                  <a:rPr lang="cs-CZ" sz="20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je </a:t>
                </a:r>
                <a:r>
                  <a:rPr lang="cs-CZ" sz="2000" dirty="0" smtClean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lineární</a:t>
                </a:r>
                <a:r>
                  <a:rPr lang="cs-CZ" sz="20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 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Platí 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pro </a:t>
                </a:r>
                <a:r>
                  <a:rPr lang="cs-CZ" sz="2800" i="1" dirty="0">
                    <a:solidFill>
                      <a:schemeClr val="tx1"/>
                    </a:solidFill>
                    <a:latin typeface="Book Antiqua" pitchFamily="18" charset="0"/>
                  </a:rPr>
                  <a:t>w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cs-CZ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 (≈ 300 000 km/s, </a:t>
                </a:r>
                <a:r>
                  <a:rPr lang="cs-CZ" sz="2800" b="1" i="1" dirty="0">
                    <a:solidFill>
                      <a:srgbClr val="00B050"/>
                    </a:solidFill>
                    <a:latin typeface="Book Antiqua" pitchFamily="18" charset="0"/>
                  </a:rPr>
                  <a:t>světelná rychlost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0718" y="1455721"/>
                <a:ext cx="8677707" cy="5018103"/>
              </a:xfrm>
              <a:blipFill>
                <a:blip r:embed="rId4"/>
                <a:stretch>
                  <a:fillRect l="-1827" t="-2552" b="-7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6804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Zatím (klasická mechanika )  </a:t>
            </a:r>
            <a:r>
              <a:rPr lang="cs-CZ" sz="4000" b="1" i="1" dirty="0">
                <a:solidFill>
                  <a:srgbClr val="00B0F0"/>
                </a:solidFill>
                <a:latin typeface="Book Antiqua" pitchFamily="18" charset="0"/>
              </a:rPr>
              <a:t>já</a:t>
            </a: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4000" b="1" i="1" dirty="0">
                <a:solidFill>
                  <a:srgbClr val="FF0000"/>
                </a:solidFill>
                <a:latin typeface="Book Antiqua" pitchFamily="18" charset="0"/>
              </a:rPr>
              <a:t>on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11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01119" y="1920241"/>
            <a:ext cx="94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w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96" y="2448828"/>
            <a:ext cx="2843252" cy="4272647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allAtOnce"/>
      <p:bldP spid="10" grpId="0" build="allAtOnce"/>
      <p:bldP spid="11" grpId="0" build="allAtOnce"/>
      <p:bldP spid="12" grpId="0" build="allAtOnce"/>
      <p:bldP spid="1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310718" y="1455721"/>
                <a:ext cx="8677707" cy="5018103"/>
              </a:xfrm>
            </p:spPr>
            <p:txBody>
              <a:bodyPr>
                <a:normAutofit/>
              </a:bodyPr>
              <a:lstStyle/>
              <a:p>
                <a:pPr marL="0" indent="0" eaLnBrk="1" hangingPunct="1">
                  <a:lnSpc>
                    <a:spcPct val="90000"/>
                  </a:lnSpc>
                  <a:buNone/>
                  <a:defRPr/>
                </a:pPr>
                <a:r>
                  <a:rPr lang="cs-CZ" dirty="0" smtClean="0">
                    <a:solidFill>
                      <a:srgbClr val="00B050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Bomba: </a:t>
                </a:r>
                <a:r>
                  <a:rPr lang="cs-CZ" b="1" i="1" dirty="0" smtClean="0">
                    <a:solidFill>
                      <a:srgbClr val="00B050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světlo je stejně rychlé v zimě v létě!</a:t>
                </a:r>
              </a:p>
              <a:p>
                <a:pPr eaLnBrk="1" hangingPunct="1">
                  <a:lnSpc>
                    <a:spcPct val="90000"/>
                  </a:lnSpc>
                  <a:buFont typeface="Wingdings" panose="05000000000000000000" pitchFamily="2" charset="2"/>
                  <a:buChar char="L"/>
                  <a:defRPr/>
                </a:pP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Pro </a:t>
                </a:r>
                <a:r>
                  <a:rPr lang="cs-CZ" i="1" dirty="0">
                    <a:solidFill>
                      <a:schemeClr val="tx1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w</a:t>
                </a:r>
                <a14:m>
                  <m:oMath xmlns:m="http://schemas.openxmlformats.org/officeDocument/2006/math">
                    <m:r>
                      <a:rPr lang="cs-CZ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cs-CZ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  <m:r>
                      <a:rPr lang="cs-CZ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𝑐</m:t>
                    </m:r>
                  </m:oMath>
                </a14:m>
                <a:r>
                  <a:rPr lang="cs-CZ" dirty="0">
                    <a:solidFill>
                      <a:schemeClr val="tx1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 </a:t>
                </a:r>
                <a:r>
                  <a:rPr lang="cs-CZ" smtClean="0">
                    <a:solidFill>
                      <a:schemeClr val="tx1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je situace jiná:</a:t>
                </a:r>
                <a:endParaRPr lang="cs-CZ" dirty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eaLnBrk="1" hangingPunct="1">
                  <a:lnSpc>
                    <a:spcPct val="90000"/>
                  </a:lnSpc>
                  <a:defRPr/>
                </a:pP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velikost </a:t>
                </a:r>
                <a:r>
                  <a:rPr lang="cs-CZ" sz="2800" dirty="0">
                    <a:solidFill>
                      <a:srgbClr val="00B050"/>
                    </a:solidFill>
                    <a:latin typeface="Book Antiqua" pitchFamily="18" charset="0"/>
                  </a:rPr>
                  <a:t>rychlosti světla</a:t>
                </a:r>
                <a:r>
                  <a:rPr lang="cs-CZ" sz="2800" dirty="0">
                    <a:solidFill>
                      <a:srgbClr val="FF3300"/>
                    </a:solidFill>
                    <a:latin typeface="Book Antiqua" pitchFamily="18" charset="0"/>
                  </a:rPr>
                  <a:t> 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ve vakuu je </a:t>
                </a:r>
                <a:r>
                  <a:rPr lang="cs-CZ" sz="2800" dirty="0">
                    <a:solidFill>
                      <a:srgbClr val="00B050"/>
                    </a:solidFill>
                    <a:latin typeface="Book Antiqua" pitchFamily="18" charset="0"/>
                  </a:rPr>
                  <a:t>vždy </a:t>
                </a:r>
                <a:r>
                  <a:rPr lang="cs-CZ" sz="2800" i="1" dirty="0">
                    <a:solidFill>
                      <a:srgbClr val="00B050"/>
                    </a:solidFill>
                    <a:latin typeface="Book Antiqua" pitchFamily="18" charset="0"/>
                  </a:rPr>
                  <a:t>c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;</a:t>
                </a:r>
              </a:p>
              <a:p>
                <a:pPr lvl="1" eaLnBrk="1" hangingPunct="1">
                  <a:lnSpc>
                    <a:spcPct val="90000"/>
                  </a:lnSpc>
                  <a:defRPr/>
                </a:pPr>
                <a:r>
                  <a:rPr lang="cs-CZ" sz="2400" dirty="0">
                    <a:solidFill>
                      <a:schemeClr val="tx1"/>
                    </a:solidFill>
                    <a:latin typeface="Book Antiqua" pitchFamily="18" charset="0"/>
                  </a:rPr>
                  <a:t>nezávisí na </a:t>
                </a:r>
                <a:r>
                  <a:rPr lang="cs-CZ" sz="2400" dirty="0">
                    <a:solidFill>
                      <a:srgbClr val="00B050"/>
                    </a:solidFill>
                    <a:latin typeface="Book Antiqua" pitchFamily="18" charset="0"/>
                  </a:rPr>
                  <a:t>zdroji</a:t>
                </a:r>
                <a:r>
                  <a:rPr lang="cs-CZ" sz="2400" dirty="0">
                    <a:solidFill>
                      <a:schemeClr val="tx1"/>
                    </a:solidFill>
                    <a:latin typeface="Book Antiqua" pitchFamily="18" charset="0"/>
                  </a:rPr>
                  <a:t> (Země, Slunce, </a:t>
                </a:r>
                <a:r>
                  <a:rPr lang="cs-CZ" sz="2400" dirty="0" err="1">
                    <a:solidFill>
                      <a:schemeClr val="tx1"/>
                    </a:solidFill>
                    <a:latin typeface="Book Antiqua" pitchFamily="18" charset="0"/>
                  </a:rPr>
                  <a:t>Sirius</a:t>
                </a:r>
                <a:r>
                  <a:rPr lang="cs-CZ" sz="2400" dirty="0">
                    <a:solidFill>
                      <a:schemeClr val="tx1"/>
                    </a:solidFill>
                    <a:latin typeface="Book Antiqua" pitchFamily="18" charset="0"/>
                  </a:rPr>
                  <a:t>)</a:t>
                </a:r>
                <a:r>
                  <a:rPr lang="cs-CZ" sz="2400" i="1" dirty="0">
                    <a:solidFill>
                      <a:schemeClr val="tx1"/>
                    </a:solidFill>
                    <a:latin typeface="Book Antiqua" panose="02040602050305030304" pitchFamily="18" charset="0"/>
                    <a:ea typeface="Cambria Math" panose="02040503050406030204" pitchFamily="18" charset="0"/>
                  </a:rPr>
                  <a:t>;</a:t>
                </a:r>
              </a:p>
              <a:p>
                <a:pPr lvl="1" eaLnBrk="1" hangingPunct="1">
                  <a:lnSpc>
                    <a:spcPct val="90000"/>
                  </a:lnSpc>
                  <a:defRPr/>
                </a:pPr>
                <a:r>
                  <a:rPr lang="cs-CZ" sz="2400" dirty="0">
                    <a:solidFill>
                      <a:schemeClr val="tx1"/>
                    </a:solidFill>
                    <a:latin typeface="Book Antiqua" pitchFamily="18" charset="0"/>
                  </a:rPr>
                  <a:t>nezávisí na  </a:t>
                </a:r>
                <a:r>
                  <a:rPr lang="cs-CZ" sz="2400" dirty="0">
                    <a:solidFill>
                      <a:srgbClr val="00B050"/>
                    </a:solidFill>
                    <a:latin typeface="Book Antiqua" pitchFamily="18" charset="0"/>
                  </a:rPr>
                  <a:t>směru</a:t>
                </a:r>
                <a:r>
                  <a:rPr lang="cs-CZ" sz="2400" dirty="0">
                    <a:solidFill>
                      <a:schemeClr val="tx1"/>
                    </a:solidFill>
                    <a:latin typeface="Book Antiqua" pitchFamily="18" charset="0"/>
                  </a:rPr>
                  <a:t> letu světla</a:t>
                </a:r>
                <a:r>
                  <a:rPr lang="cs-CZ" sz="2400" i="1" dirty="0">
                    <a:solidFill>
                      <a:schemeClr val="tx1"/>
                    </a:solidFill>
                    <a:latin typeface="Book Antiqua" pitchFamily="18" charset="0"/>
                  </a:rPr>
                  <a:t>;</a:t>
                </a:r>
                <a:endParaRPr lang="cs-CZ" sz="2400" dirty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lvl="1" eaLnBrk="1" hangingPunct="1">
                  <a:lnSpc>
                    <a:spcPct val="90000"/>
                  </a:lnSpc>
                  <a:defRPr/>
                </a:pPr>
                <a:r>
                  <a:rPr lang="cs-CZ" sz="2400" dirty="0">
                    <a:solidFill>
                      <a:schemeClr val="tx1"/>
                    </a:solidFill>
                    <a:latin typeface="Book Antiqua" pitchFamily="18" charset="0"/>
                  </a:rPr>
                  <a:t>je stejná pro mě i pro přítele; </a:t>
                </a:r>
                <a:r>
                  <a:rPr lang="cs-CZ" sz="2400" i="1" dirty="0">
                    <a:solidFill>
                      <a:srgbClr val="FF0000"/>
                    </a:solidFill>
                    <a:latin typeface="Book Antiqua" pitchFamily="18" charset="0"/>
                  </a:rPr>
                  <a:t>c</a:t>
                </a:r>
                <a:r>
                  <a:rPr lang="cs-CZ" sz="2400" i="1" dirty="0">
                    <a:solidFill>
                      <a:srgbClr val="00B050"/>
                    </a:solidFill>
                    <a:latin typeface="Book Antiqua" pitchFamily="18" charset="0"/>
                  </a:rPr>
                  <a:t> </a:t>
                </a:r>
                <a:r>
                  <a:rPr lang="cs-CZ" sz="2400" i="1" dirty="0" smtClean="0">
                    <a:solidFill>
                      <a:srgbClr val="00B050"/>
                    </a:solidFill>
                    <a:latin typeface="Book Antiqua" pitchFamily="18" charset="0"/>
                  </a:rPr>
                  <a:t>= </a:t>
                </a:r>
                <a:r>
                  <a:rPr lang="cs-CZ" sz="2400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c‘</a:t>
                </a:r>
                <a:r>
                  <a:rPr lang="cs-CZ" sz="24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 </a:t>
                </a:r>
                <a:r>
                  <a:rPr lang="cs-CZ" sz="2400" dirty="0" smtClean="0">
                    <a:solidFill>
                      <a:schemeClr val="tx1"/>
                    </a:solidFill>
                    <a:latin typeface="Book Antiqua" pitchFamily="18" charset="0"/>
                  </a:rPr>
                  <a:t>≠ </a:t>
                </a:r>
                <a:r>
                  <a:rPr lang="cs-CZ" sz="2400" i="1" dirty="0">
                    <a:solidFill>
                      <a:srgbClr val="FF0000"/>
                    </a:solidFill>
                    <a:latin typeface="Book Antiqua" pitchFamily="18" charset="0"/>
                  </a:rPr>
                  <a:t>c - </a:t>
                </a:r>
                <a:r>
                  <a:rPr lang="cs-CZ" sz="2400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w</a:t>
                </a:r>
                <a:endParaRPr lang="cs-CZ" sz="2400" i="1" dirty="0">
                  <a:solidFill>
                    <a:srgbClr val="FF0000"/>
                  </a:solidFill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0718" y="1455721"/>
                <a:ext cx="8677707" cy="5018103"/>
              </a:xfrm>
              <a:blipFill rotWithShape="0">
                <a:blip r:embed="rId3"/>
                <a:stretch>
                  <a:fillRect l="-1827" t="-255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1309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Co je nového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12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71560" y="105439"/>
            <a:ext cx="469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24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  <p:bldP spid="1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Historická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(kolem 1900):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Michelson</a:t>
            </a:r>
            <a:r>
              <a:rPr lang="cs-CZ" sz="2800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– Morley:</a:t>
            </a:r>
            <a:r>
              <a:rPr lang="cs-CZ" sz="2800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w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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30 km/s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(zima-léto)</a:t>
            </a:r>
            <a:endParaRPr lang="cs-CZ" sz="2800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Lorentzova transformace </a:t>
            </a:r>
            <a:r>
              <a:rPr lang="cs-CZ" sz="1800" dirty="0" err="1">
                <a:solidFill>
                  <a:srgbClr val="7030A0"/>
                </a:solidFill>
                <a:latin typeface="Book Antiqua" pitchFamily="18" charset="0"/>
                <a:sym typeface="Wingdings" panose="05000000000000000000" pitchFamily="2" charset="2"/>
              </a:rPr>
              <a:t>elmg</a:t>
            </a:r>
            <a:r>
              <a:rPr lang="cs-CZ" sz="1800" dirty="0">
                <a:solidFill>
                  <a:srgbClr val="7030A0"/>
                </a:solidFill>
                <a:latin typeface="Book Antiqua" pitchFamily="18" charset="0"/>
                <a:sym typeface="Wingdings" panose="05000000000000000000" pitchFamily="2" charset="2"/>
              </a:rPr>
              <a:t>. pole v Maxwellových rovnicích</a:t>
            </a:r>
            <a:endParaRPr lang="cs-CZ" sz="1800" dirty="0">
              <a:solidFill>
                <a:srgbClr val="7030A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3500" dirty="0">
                <a:solidFill>
                  <a:srgbClr val="00B050"/>
                </a:solidFill>
                <a:latin typeface="Book Antiqua" pitchFamily="18" charset="0"/>
              </a:rPr>
              <a:t>Novější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1964: piony s 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=0,999 975 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c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dávají </a:t>
            </a:r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s </a:t>
            </a:r>
            <a:r>
              <a:rPr lang="cs-CZ" sz="2800" i="1" dirty="0">
                <a:solidFill>
                  <a:srgbClr val="00B050"/>
                </a:solidFill>
                <a:latin typeface="Book Antiqua" pitchFamily="18" charset="0"/>
              </a:rPr>
              <a:t>c</a:t>
            </a:r>
            <a:r>
              <a:rPr lang="cs-CZ" sz="2800" dirty="0">
                <a:solidFill>
                  <a:srgbClr val="00B050"/>
                </a:solidFill>
                <a:latin typeface="Book Antiqua" pitchFamily="18" charset="0"/>
              </a:rPr>
              <a:t>, nikoli </a:t>
            </a:r>
            <a:r>
              <a:rPr lang="cs-CZ" sz="2800" i="1" dirty="0" err="1">
                <a:solidFill>
                  <a:srgbClr val="00B050"/>
                </a:solidFill>
                <a:latin typeface="Book Antiqua" pitchFamily="18" charset="0"/>
              </a:rPr>
              <a:t>c+w</a:t>
            </a:r>
            <a:endParaRPr lang="cs-CZ" sz="2800" i="1" dirty="0">
              <a:solidFill>
                <a:srgbClr val="00B050"/>
              </a:solidFill>
              <a:latin typeface="Book Antiqua" panose="020406020503050303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err="1">
                <a:solidFill>
                  <a:schemeClr val="tx1"/>
                </a:solidFill>
                <a:latin typeface="Book Antiqua" pitchFamily="18" charset="0"/>
              </a:rPr>
              <a:t>miony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s poločasem 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</a:rPr>
              <a:t>2,2 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letí (naši) dobu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</a:rPr>
              <a:t>60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</a:rPr>
              <a:t>s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2010: </a:t>
            </a:r>
            <a:r>
              <a:rPr lang="cs-CZ" sz="2800" dirty="0" err="1">
                <a:solidFill>
                  <a:schemeClr val="tx1"/>
                </a:solidFill>
                <a:latin typeface="Book Antiqua" pitchFamily="18" charset="0"/>
              </a:rPr>
              <a:t>Hafele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cs-CZ" sz="2800" dirty="0" err="1">
                <a:solidFill>
                  <a:schemeClr val="tx1"/>
                </a:solidFill>
                <a:latin typeface="Book Antiqua" pitchFamily="18" charset="0"/>
              </a:rPr>
              <a:t>Keating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: atomové hodiny při letu kolem Země 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</a:rPr>
              <a:t>stárnou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oproti stojícím 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</a:rPr>
              <a:t>méně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; klasicky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</a:rPr>
              <a:t>0 </a:t>
            </a:r>
            <a:r>
              <a:rPr lang="cs-CZ" sz="2800" dirty="0" err="1">
                <a:solidFill>
                  <a:srgbClr val="00B0F0"/>
                </a:solidFill>
                <a:latin typeface="Book Antiqua" pitchFamily="18" charset="0"/>
              </a:rPr>
              <a:t>ns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, STR+OTR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</a:rPr>
              <a:t>(246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  <a:sym typeface="Symbol" panose="05050102010706020507" pitchFamily="18" charset="2"/>
              </a:rPr>
              <a:t>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</a:rPr>
              <a:t>3) </a:t>
            </a:r>
            <a:r>
              <a:rPr lang="cs-CZ" sz="2800" dirty="0" err="1">
                <a:solidFill>
                  <a:srgbClr val="00B0F0"/>
                </a:solidFill>
                <a:latin typeface="Book Antiqua" pitchFamily="18" charset="0"/>
              </a:rPr>
              <a:t>ns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, pokus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</a:rPr>
              <a:t>(230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  <a:sym typeface="Symbol" panose="05050102010706020507" pitchFamily="18" charset="2"/>
              </a:rPr>
              <a:t>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</a:rPr>
              <a:t>20) </a:t>
            </a:r>
            <a:r>
              <a:rPr lang="cs-CZ" sz="2800" dirty="0" err="1">
                <a:solidFill>
                  <a:srgbClr val="00B0F0"/>
                </a:solidFill>
                <a:latin typeface="Book Antiqua" pitchFamily="18" charset="0"/>
              </a:rPr>
              <a:t>ns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3925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Ověření stálosti c: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13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93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  <p:bldP spid="16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799945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Konec vlády jedné (absolutní) soustavy prostoru a času!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-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Stejné 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zákony</a:t>
            </a:r>
            <a:r>
              <a:rPr lang="cs-CZ" b="1" i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pro mne </a:t>
            </a:r>
            <a:r>
              <a:rPr lang="cs-CZ" b="1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i pro přítele </a:t>
            </a:r>
            <a:r>
              <a:rPr lang="cs-CZ" b="1" i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endParaRPr lang="cs-CZ" b="1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-</a:t>
            </a:r>
            <a:r>
              <a:rPr lang="cs-CZ" sz="2800" dirty="0" smtClean="0">
                <a:solidFill>
                  <a:srgbClr val="00B050"/>
                </a:solidFill>
                <a:latin typeface="Book Antiqua" pitchFamily="18" charset="0"/>
              </a:rPr>
              <a:t>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</a:rPr>
              <a:t>Stejně rychlé světlo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pro oba,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nehledě na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w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cs-CZ" i="1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(to je experimentální fakt – příčina, ne důsledek STR)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Podstata STR: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Demokracie!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14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4" y="105439"/>
            <a:ext cx="495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00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8799945" cy="78073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dirty="0" err="1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Hendrik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i="1" dirty="0" err="1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Antoon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i="1" dirty="0" err="1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Lorentz</a:t>
            </a:r>
            <a:endParaRPr lang="cs-CZ" b="1" i="1" dirty="0" smtClean="0">
              <a:solidFill>
                <a:srgbClr val="FF000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b="1" i="1" dirty="0" smtClean="0">
              <a:solidFill>
                <a:srgbClr val="00B05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b="1" i="1" dirty="0" smtClean="0">
                <a:solidFill>
                  <a:schemeClr val="tx1"/>
                </a:solidFill>
                <a:latin typeface="Book Antiqua" pitchFamily="18" charset="0"/>
              </a:rPr>
              <a:t>Lorentzova transformace</a:t>
            </a:r>
            <a:endParaRPr lang="cs-CZ" sz="2800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b="1" i="1" dirty="0" smtClean="0">
              <a:solidFill>
                <a:srgbClr val="00B05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b="1" i="1" dirty="0" smtClean="0">
              <a:solidFill>
                <a:srgbClr val="00B05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dirty="0" err="1" smtClean="0">
                <a:solidFill>
                  <a:srgbClr val="00B050"/>
                </a:solidFill>
                <a:latin typeface="Book Antiqua" pitchFamily="18" charset="0"/>
              </a:rPr>
              <a:t>Jules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</a:rPr>
              <a:t> </a:t>
            </a:r>
            <a:r>
              <a:rPr lang="cs-CZ" b="1" i="1" dirty="0" err="1" smtClean="0">
                <a:solidFill>
                  <a:srgbClr val="00B050"/>
                </a:solidFill>
                <a:latin typeface="Book Antiqua" pitchFamily="18" charset="0"/>
              </a:rPr>
              <a:t>Henri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</a:rPr>
              <a:t> </a:t>
            </a:r>
            <a:r>
              <a:rPr lang="cs-CZ" b="1" i="1" dirty="0" err="1" smtClean="0">
                <a:solidFill>
                  <a:srgbClr val="00B050"/>
                </a:solidFill>
                <a:latin typeface="Book Antiqua" pitchFamily="18" charset="0"/>
              </a:rPr>
              <a:t>Poincaré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</a:rPr>
              <a:t> </a:t>
            </a:r>
            <a:endParaRPr lang="cs-CZ" b="1" i="1" dirty="0">
              <a:solidFill>
                <a:srgbClr val="00B05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sz="2800" dirty="0" smtClean="0">
              <a:solidFill>
                <a:srgbClr val="00B05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b="1" i="1" dirty="0" smtClean="0">
                <a:solidFill>
                  <a:schemeClr val="tx1"/>
                </a:solidFill>
                <a:latin typeface="Book Antiqua" pitchFamily="18" charset="0"/>
              </a:rPr>
              <a:t>současně </a:t>
            </a:r>
            <a:r>
              <a:rPr lang="cs-CZ" sz="2800" b="1" i="1" dirty="0">
                <a:solidFill>
                  <a:schemeClr val="tx1"/>
                </a:solidFill>
                <a:latin typeface="Book Antiqua" pitchFamily="18" charset="0"/>
              </a:rPr>
              <a:t>s </a:t>
            </a:r>
            <a:r>
              <a:rPr lang="cs-CZ" sz="2800" b="1" dirty="0" smtClean="0">
                <a:solidFill>
                  <a:schemeClr val="tx1"/>
                </a:solidFill>
                <a:latin typeface="Book Antiqua" pitchFamily="18" charset="0"/>
              </a:rPr>
              <a:t>Einsteinem</a:t>
            </a:r>
            <a:r>
              <a:rPr lang="cs-CZ" sz="2800" b="1" i="1" dirty="0" smtClean="0">
                <a:solidFill>
                  <a:schemeClr val="tx1"/>
                </a:solidFill>
                <a:latin typeface="Book Antiqua" pitchFamily="18" charset="0"/>
              </a:rPr>
              <a:t> r</a:t>
            </a:r>
            <a:r>
              <a:rPr lang="cs-CZ" sz="2800" b="1" i="1" dirty="0">
                <a:solidFill>
                  <a:schemeClr val="tx1"/>
                </a:solidFill>
                <a:latin typeface="Book Antiqua" pitchFamily="18" charset="0"/>
              </a:rPr>
              <a:t>. 1905 </a:t>
            </a:r>
            <a:r>
              <a:rPr lang="cs-CZ" sz="2800" b="1" i="1" dirty="0" smtClean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cs-CZ" sz="2800" b="1" i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2800" b="1" dirty="0" smtClean="0">
                <a:solidFill>
                  <a:schemeClr val="tx1"/>
                </a:solidFill>
                <a:latin typeface="Book Antiqua" pitchFamily="18" charset="0"/>
              </a:rPr>
              <a:t>základní principy </a:t>
            </a:r>
            <a:r>
              <a:rPr lang="cs-CZ" sz="2800" b="1" i="1" dirty="0" smtClean="0">
                <a:solidFill>
                  <a:schemeClr val="tx1"/>
                </a:solidFill>
                <a:latin typeface="Book Antiqua" pitchFamily="18" charset="0"/>
              </a:rPr>
              <a:t>STR.</a:t>
            </a:r>
            <a:endParaRPr lang="cs-CZ" sz="2800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STR</a:t>
            </a: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: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nová </a:t>
            </a:r>
            <a:r>
              <a:rPr lang="cs-CZ" sz="4000" b="1" i="1" dirty="0" err="1" smtClean="0">
                <a:solidFill>
                  <a:schemeClr val="tx2"/>
                </a:solidFill>
                <a:latin typeface="Book Antiqua" pitchFamily="18" charset="0"/>
              </a:rPr>
              <a:t>trafo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, Galileo → </a:t>
            </a:r>
            <a:r>
              <a:rPr lang="cs-CZ" sz="4000" b="1" i="1" dirty="0" err="1" smtClean="0">
                <a:solidFill>
                  <a:schemeClr val="tx2"/>
                </a:solidFill>
                <a:latin typeface="Book Antiqua" pitchFamily="18" charset="0"/>
              </a:rPr>
              <a:t>Lorentz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15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1122362"/>
            <a:ext cx="1885950" cy="242887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4025900"/>
            <a:ext cx="1787525" cy="2411572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747759" y="120679"/>
            <a:ext cx="362903" cy="824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66337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753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9057704" cy="78073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dirty="0" smtClean="0">
                <a:solidFill>
                  <a:srgbClr val="00B050"/>
                </a:solidFill>
                <a:latin typeface="Book Antiqua" pitchFamily="18" charset="0"/>
              </a:rPr>
              <a:t>-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</a:rPr>
              <a:t>1892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</a:rPr>
              <a:t>kontrakce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</a:rPr>
              <a:t>délek:</a:t>
            </a:r>
            <a:r>
              <a:rPr lang="cs-CZ" b="1" i="1" dirty="0" smtClean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dirty="0" smtClean="0">
                <a:solidFill>
                  <a:srgbClr val="FF3300"/>
                </a:solidFill>
                <a:latin typeface="Book Antiqua" pitchFamily="18" charset="0"/>
              </a:rPr>
              <a:t>přítel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i vlak se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zkracují, už 1889 George 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</a:rPr>
              <a:t>FitzGerald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(to ještě šlo jakž takž přijmout)</a:t>
            </a:r>
            <a:endParaRPr lang="cs-CZ" sz="20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</a:rPr>
              <a:t>1889, 1904 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</a:rPr>
              <a:t>dilatace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</a:rPr>
              <a:t>času:</a:t>
            </a:r>
            <a:r>
              <a:rPr lang="cs-CZ" b="1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čas 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</a:rPr>
              <a:t>příteli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plyne pomaleji než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mně;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1897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Joseph 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</a:rPr>
              <a:t>Larmor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(to už ne!)</a:t>
            </a:r>
            <a:endParaRPr lang="cs-CZ" sz="20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1904 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</a:rPr>
              <a:t>Lorentzova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</a:rPr>
              <a:t>transformace;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název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: 1905 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</a:rPr>
              <a:t>Poincaré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(zbrusu nová)</a:t>
            </a:r>
            <a:endParaRPr lang="cs-CZ" sz="20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STR</a:t>
            </a: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: </a:t>
            </a:r>
            <a:r>
              <a:rPr lang="cs-CZ" sz="4000" b="1" i="1" smtClean="0">
                <a:solidFill>
                  <a:schemeClr val="tx2"/>
                </a:solidFill>
                <a:latin typeface="Book Antiqua" pitchFamily="18" charset="0"/>
              </a:rPr>
              <a:t>historie výkladu nové </a:t>
            </a:r>
            <a:r>
              <a:rPr lang="cs-CZ" sz="4000" b="1" i="1" dirty="0" err="1" smtClean="0">
                <a:solidFill>
                  <a:schemeClr val="tx2"/>
                </a:solidFill>
                <a:latin typeface="Book Antiqua" pitchFamily="18" charset="0"/>
              </a:rPr>
              <a:t>trafo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16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7" y="4421457"/>
            <a:ext cx="1466185" cy="21689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87" y="4414334"/>
            <a:ext cx="1580500" cy="216488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82" y="4400202"/>
            <a:ext cx="1634351" cy="210484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17" y="4404267"/>
            <a:ext cx="1555895" cy="209689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384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build="allAtOnce"/>
      <p:bldP spid="1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8799945" cy="78073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Lorentzova transformace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: (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x,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→ (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x‘,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Lorentzův činitel </a:t>
            </a:r>
            <a:r>
              <a:rPr lang="el-GR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 =  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1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/√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(1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-w</a:t>
            </a:r>
            <a:r>
              <a:rPr lang="cs-CZ" i="1" baseline="30000" dirty="0" smtClean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/c</a:t>
            </a:r>
            <a:r>
              <a:rPr lang="cs-CZ" i="1" baseline="30000" dirty="0" smtClean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    ≥ 1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Platí pro 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</a:rPr>
              <a:t>všechny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 rychlosti; Galileo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2400" i="1" dirty="0" smtClean="0">
                <a:solidFill>
                  <a:schemeClr val="tx1"/>
                </a:solidFill>
                <a:latin typeface="Book Antiqua" pitchFamily="18" charset="0"/>
              </a:rPr>
              <a:t>«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 c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el-GR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2400" i="1" dirty="0" smtClean="0">
                <a:solidFill>
                  <a:schemeClr val="tx1"/>
                </a:solidFill>
                <a:latin typeface="Book Antiqua" pitchFamily="18" charset="0"/>
              </a:rPr>
              <a:t>≈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1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4400" b="1" i="1" dirty="0" smtClean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cs-CZ" sz="4400" b="1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r>
              <a:rPr lang="cs-CZ" sz="4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sz="4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el-GR" sz="44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sz="4400" b="1" i="1" dirty="0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rgbClr val="0070C0"/>
                </a:solidFill>
                <a:latin typeface="Book Antiqua" pitchFamily="18" charset="0"/>
              </a:rPr>
              <a:t>– </a:t>
            </a:r>
            <a:r>
              <a:rPr lang="cs-CZ" sz="4400" i="1" dirty="0" err="1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4400" b="1" i="1" dirty="0" err="1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)			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G:  </a:t>
            </a:r>
            <a:r>
              <a:rPr 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cs-CZ" sz="2400" b="1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r>
              <a:rPr lang="cs-CZ" sz="2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– </a:t>
            </a:r>
            <a:r>
              <a:rPr lang="cs-CZ" sz="2400" i="1" dirty="0" err="1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2400" b="1" i="1" dirty="0" err="1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endParaRPr lang="cs-CZ" sz="2400" i="1" dirty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4400" b="1" i="1" dirty="0" smtClean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 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sz="44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sz="4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 – </a:t>
            </a:r>
            <a:r>
              <a:rPr lang="cs-CZ" sz="4400" b="1" i="1" dirty="0" err="1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4400" i="1" dirty="0" err="1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/c</a:t>
            </a:r>
            <a:r>
              <a:rPr lang="cs-CZ" sz="4400" i="1" baseline="30000" dirty="0" smtClean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)		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G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</a:rPr>
              <a:t>: 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endParaRPr lang="cs-CZ" sz="2400" i="1" dirty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Odtud plyne </a:t>
            </a:r>
            <a:endParaRPr lang="cs-CZ" i="1" dirty="0">
              <a:solidFill>
                <a:srgbClr val="FF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4400" i="1" dirty="0">
                <a:solidFill>
                  <a:srgbClr val="FF0000"/>
                </a:solidFill>
                <a:latin typeface="Book Antiqua" pitchFamily="18" charset="0"/>
              </a:rPr>
              <a:t>v‘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sz="4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v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)/(1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-</a:t>
            </a:r>
            <a:r>
              <a:rPr lang="cs-CZ" sz="4400" i="1" dirty="0">
                <a:solidFill>
                  <a:srgbClr val="0070C0"/>
                </a:solidFill>
                <a:latin typeface="Book Antiqua" pitchFamily="18" charset="0"/>
              </a:rPr>
              <a:t>v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w/c</a:t>
            </a:r>
            <a:r>
              <a:rPr lang="cs-CZ" sz="4400" i="1" baseline="30000" dirty="0" smtClean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G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</a:rPr>
              <a:t>:   </a:t>
            </a:r>
            <a:r>
              <a:rPr 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v‘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v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- w</a:t>
            </a:r>
            <a:endParaRPr lang="cs-CZ" sz="2400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 smtClean="0">
                <a:solidFill>
                  <a:srgbClr val="9933FF"/>
                </a:solidFill>
                <a:latin typeface="Book Antiqua" pitchFamily="18" charset="0"/>
              </a:rPr>
              <a:t>L.t</a:t>
            </a:r>
            <a:r>
              <a:rPr lang="cs-CZ" sz="2400" dirty="0">
                <a:solidFill>
                  <a:srgbClr val="9933FF"/>
                </a:solidFill>
                <a:latin typeface="Book Antiqua" pitchFamily="18" charset="0"/>
              </a:rPr>
              <a:t>. lineární: rovnoměrný přímočarý v </a:t>
            </a:r>
            <a:r>
              <a:rPr lang="cs-CZ" sz="2400" dirty="0" smtClean="0">
                <a:solidFill>
                  <a:srgbClr val="9933FF"/>
                </a:solidFill>
                <a:latin typeface="Book Antiqua" pitchFamily="18" charset="0"/>
              </a:rPr>
              <a:t>obou soustavách</a:t>
            </a:r>
            <a:endParaRPr lang="cs-CZ" sz="2400" dirty="0">
              <a:solidFill>
                <a:srgbClr val="9933FF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rgbClr val="9933FF"/>
                </a:solidFill>
                <a:latin typeface="Book Antiqua" pitchFamily="18" charset="0"/>
              </a:rPr>
              <a:t>STR</a:t>
            </a:r>
            <a:r>
              <a:rPr lang="cs-CZ" sz="4000" b="1" i="1" dirty="0">
                <a:solidFill>
                  <a:srgbClr val="9933FF"/>
                </a:solidFill>
                <a:latin typeface="Book Antiqua" pitchFamily="18" charset="0"/>
              </a:rPr>
              <a:t>: </a:t>
            </a:r>
            <a:r>
              <a:rPr lang="cs-CZ" sz="4000" b="1" i="1" dirty="0" smtClean="0">
                <a:solidFill>
                  <a:srgbClr val="9933FF"/>
                </a:solidFill>
                <a:latin typeface="Book Antiqua" pitchFamily="18" charset="0"/>
              </a:rPr>
              <a:t>nová </a:t>
            </a:r>
            <a:r>
              <a:rPr lang="cs-CZ" sz="4000" b="1" i="1" dirty="0" err="1" smtClean="0">
                <a:solidFill>
                  <a:srgbClr val="9933FF"/>
                </a:solidFill>
                <a:latin typeface="Book Antiqua" pitchFamily="18" charset="0"/>
              </a:rPr>
              <a:t>trafo</a:t>
            </a:r>
            <a:r>
              <a:rPr lang="cs-CZ" sz="4000" b="1" i="1" dirty="0" smtClean="0">
                <a:solidFill>
                  <a:srgbClr val="9933FF"/>
                </a:solidFill>
                <a:latin typeface="Book Antiqua" pitchFamily="18" charset="0"/>
              </a:rPr>
              <a:t>, </a:t>
            </a:r>
            <a:r>
              <a:rPr lang="cs-CZ" sz="4000" b="1" i="1" dirty="0" smtClean="0">
                <a:solidFill>
                  <a:srgbClr val="9933FF"/>
                </a:solidFill>
                <a:latin typeface="Book Antiqua" pitchFamily="18" charset="0"/>
              </a:rPr>
              <a:t>matematika (1)</a:t>
            </a:r>
            <a:endParaRPr lang="cs-CZ" sz="4000" b="1" i="1" dirty="0">
              <a:solidFill>
                <a:srgbClr val="9933FF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17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164428" y="1272541"/>
            <a:ext cx="94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w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43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allAtOnce"/>
      <p:bldP spid="14" grpId="0" build="allAtOnce"/>
      <p:bldP spid="16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8799945" cy="78073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Hezčí jednotky: zavedeme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</a:rPr>
              <a:t>ct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; </a:t>
            </a:r>
            <a:r>
              <a:rPr lang="el-GR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 = w/c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Lorentzův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činitel </a:t>
            </a:r>
            <a:r>
              <a:rPr lang="el-GR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 =  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1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/√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1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-</a:t>
            </a:r>
            <a:r>
              <a:rPr lang="el-GR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i="1" baseline="30000" dirty="0" smtClean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   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≥ 1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4400" b="1" i="1" dirty="0" smtClean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cs-CZ" sz="4400" b="1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r>
              <a:rPr lang="cs-CZ" sz="4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  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el-GR" sz="44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sz="4400" b="1" i="1" dirty="0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4400" i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l-GR" sz="44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sz="4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		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	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G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:  </a:t>
            </a:r>
            <a:r>
              <a:rPr 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cs-CZ" sz="2400" b="1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r>
              <a:rPr lang="cs-CZ" sz="2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– </a:t>
            </a:r>
            <a:r>
              <a:rPr lang="cs-CZ" sz="2400" i="1" dirty="0" err="1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2400" b="1" i="1" dirty="0" err="1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endParaRPr lang="cs-CZ" sz="2400" i="1" dirty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4400" b="1" i="1" dirty="0" smtClean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cs-CZ" sz="4400" b="1" i="1" dirty="0" smtClean="0">
                <a:solidFill>
                  <a:srgbClr val="FF0000"/>
                </a:solidFill>
                <a:latin typeface="Book Antiqua" pitchFamily="18" charset="0"/>
              </a:rPr>
              <a:t>‘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 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sz="44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4400" b="1" i="1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sz="4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l-GR" sz="4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sz="4400" b="1" i="1" dirty="0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		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	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G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</a:rPr>
              <a:t>: 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endParaRPr lang="cs-CZ" sz="2400" i="1" dirty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Odtud plyne </a:t>
            </a:r>
            <a:endParaRPr lang="cs-CZ" i="1" dirty="0">
              <a:solidFill>
                <a:srgbClr val="FF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l-GR" sz="4400" i="1" dirty="0">
                <a:solidFill>
                  <a:srgbClr val="FF0000"/>
                </a:solidFill>
                <a:latin typeface="Book Antiqua" pitchFamily="18" charset="0"/>
              </a:rPr>
              <a:t>β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‘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sz="4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l-GR" sz="4400" i="1" dirty="0">
                <a:solidFill>
                  <a:srgbClr val="0070C0"/>
                </a:solidFill>
                <a:latin typeface="Book Antiqua" pitchFamily="18" charset="0"/>
              </a:rPr>
              <a:t>β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sz="4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)/(1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-</a:t>
            </a:r>
            <a:r>
              <a:rPr lang="el-GR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4400" i="1" dirty="0">
                <a:solidFill>
                  <a:srgbClr val="0070C0"/>
                </a:solidFill>
                <a:latin typeface="Book Antiqua" pitchFamily="18" charset="0"/>
              </a:rPr>
              <a:t>β</a:t>
            </a:r>
            <a:r>
              <a:rPr lang="el-GR" sz="4400" i="1" dirty="0">
                <a:solidFill>
                  <a:schemeClr val="tx1"/>
                </a:solidFill>
                <a:latin typeface="Book Antiqua" pitchFamily="18" charset="0"/>
              </a:rPr>
              <a:t> β 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  	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G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</a:rPr>
              <a:t>:   </a:t>
            </a:r>
            <a:r>
              <a:rPr 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v‘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v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- w</a:t>
            </a:r>
            <a:endParaRPr lang="cs-CZ" sz="2400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 smtClean="0">
                <a:solidFill>
                  <a:srgbClr val="9933FF"/>
                </a:solidFill>
                <a:latin typeface="Book Antiqua" pitchFamily="18" charset="0"/>
              </a:rPr>
              <a:t>Hned je to na pohled hezčí a symetričtější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Nyní je světelná rychlost jednotková, 1, pro všechny !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rgbClr val="9933FF"/>
                </a:solidFill>
                <a:latin typeface="Book Antiqua" pitchFamily="18" charset="0"/>
              </a:rPr>
              <a:t>STR</a:t>
            </a:r>
            <a:r>
              <a:rPr lang="cs-CZ" sz="4000" b="1" i="1" dirty="0">
                <a:solidFill>
                  <a:srgbClr val="9933FF"/>
                </a:solidFill>
                <a:latin typeface="Book Antiqua" pitchFamily="18" charset="0"/>
              </a:rPr>
              <a:t>: </a:t>
            </a:r>
            <a:r>
              <a:rPr lang="cs-CZ" sz="4000" b="1" i="1" dirty="0" smtClean="0">
                <a:solidFill>
                  <a:srgbClr val="9933FF"/>
                </a:solidFill>
                <a:latin typeface="Book Antiqua" pitchFamily="18" charset="0"/>
              </a:rPr>
              <a:t>nová </a:t>
            </a:r>
            <a:r>
              <a:rPr lang="cs-CZ" sz="4000" b="1" i="1" dirty="0" err="1" smtClean="0">
                <a:solidFill>
                  <a:srgbClr val="9933FF"/>
                </a:solidFill>
                <a:latin typeface="Book Antiqua" pitchFamily="18" charset="0"/>
              </a:rPr>
              <a:t>trafo</a:t>
            </a:r>
            <a:r>
              <a:rPr lang="cs-CZ" sz="4000" b="1" i="1" dirty="0" smtClean="0">
                <a:solidFill>
                  <a:srgbClr val="9933FF"/>
                </a:solidFill>
                <a:latin typeface="Book Antiqua" pitchFamily="18" charset="0"/>
              </a:rPr>
              <a:t>, </a:t>
            </a:r>
            <a:r>
              <a:rPr lang="cs-CZ" sz="4000" b="1" i="1" dirty="0" smtClean="0">
                <a:solidFill>
                  <a:srgbClr val="9933FF"/>
                </a:solidFill>
                <a:latin typeface="Book Antiqua" pitchFamily="18" charset="0"/>
              </a:rPr>
              <a:t>matematika (2)</a:t>
            </a:r>
            <a:endParaRPr lang="cs-CZ" sz="4000" b="1" i="1" dirty="0">
              <a:solidFill>
                <a:srgbClr val="9933FF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18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583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4" grpId="0" build="allAtOnce"/>
      <p:bldP spid="1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8799945" cy="78073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rgbClr val="00B050"/>
                </a:solidFill>
                <a:latin typeface="Book Antiqua" pitchFamily="18" charset="0"/>
              </a:rPr>
              <a:t>Einstein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ne vlastnost věcí a světla, ale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</a:rPr>
              <a:t>prostoročasu</a:t>
            </a:r>
            <a:endParaRPr lang="cs-CZ" i="1" dirty="0">
              <a:solidFill>
                <a:srgbClr val="00B05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dirty="0">
                <a:solidFill>
                  <a:srgbClr val="00B050"/>
                </a:solidFill>
                <a:latin typeface="Book Antiqua" pitchFamily="18" charset="0"/>
              </a:rPr>
              <a:t>Prostoročas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všem je společná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v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c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, a nikoli čas, současnost (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v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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STR</a:t>
            </a: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: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nová </a:t>
            </a:r>
            <a:r>
              <a:rPr lang="cs-CZ" sz="4000" b="1" i="1" dirty="0" err="1" smtClean="0">
                <a:solidFill>
                  <a:schemeClr val="tx2"/>
                </a:solidFill>
                <a:latin typeface="Book Antiqua" pitchFamily="18" charset="0"/>
              </a:rPr>
              <a:t>trafo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, </a:t>
            </a:r>
            <a:r>
              <a:rPr lang="cs-CZ" sz="4000" b="1" i="1" dirty="0" err="1" smtClean="0">
                <a:solidFill>
                  <a:schemeClr val="tx2"/>
                </a:solidFill>
                <a:latin typeface="Book Antiqua" pitchFamily="18" charset="0"/>
              </a:rPr>
              <a:t>Lorentz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19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24" y="3334214"/>
            <a:ext cx="2602149" cy="342900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9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93933"/>
            <a:ext cx="73208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5400" dirty="0" smtClean="0">
                <a:solidFill>
                  <a:srgbClr val="00B050"/>
                </a:solidFill>
                <a:latin typeface="Book Antiqua" pitchFamily="18" charset="0"/>
              </a:rPr>
              <a:t>Na hlavní třídě</a:t>
            </a:r>
            <a:endParaRPr lang="cs-CZ" sz="54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" y="2076932"/>
            <a:ext cx="7532914" cy="4536782"/>
          </a:xfrm>
        </p:spPr>
      </p:pic>
    </p:spTree>
    <p:extLst>
      <p:ext uri="{BB962C8B-B14F-4D97-AF65-F5344CB8AC3E}">
        <p14:creationId xmlns:p14="http://schemas.microsoft.com/office/powerpoint/2010/main" val="67687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Dva výbuchy A, Z: </a:t>
            </a:r>
            <a:r>
              <a:rPr lang="cs-CZ" i="1" dirty="0" err="1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baseline="-250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= </a:t>
            </a:r>
            <a:r>
              <a:rPr lang="cs-CZ" i="1" dirty="0" err="1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Z</a:t>
            </a:r>
            <a:r>
              <a:rPr lang="cs-CZ" baseline="-250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ale </a:t>
            </a:r>
            <a:r>
              <a:rPr lang="cs-CZ" i="1" dirty="0" err="1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baseline="-25000" dirty="0" err="1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baseline="-25000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&lt; </a:t>
            </a:r>
            <a:r>
              <a:rPr lang="cs-CZ" i="1" dirty="0" err="1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baseline="-25000" dirty="0" err="1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Z</a:t>
            </a:r>
            <a:endParaRPr lang="cs-CZ" b="1" i="1" dirty="0">
              <a:solidFill>
                <a:srgbClr val="FF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Délka vlaku: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l‘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&gt;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l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(tj. od A do Z v </a:t>
            </a:r>
            <a:r>
              <a:rPr lang="cs-CZ" sz="2400" b="1" i="1" dirty="0" smtClean="0">
                <a:solidFill>
                  <a:schemeClr val="tx1"/>
                </a:solidFill>
                <a:latin typeface="Book Antiqua" pitchFamily="18" charset="0"/>
              </a:rPr>
              <a:t>témže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 okamžiku: </a:t>
            </a:r>
            <a:b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pro 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mne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je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jeho vlak</a:t>
            </a:r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kratší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než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pro </a:t>
            </a:r>
            <a:r>
              <a:rPr lang="cs-CZ" sz="2400" i="1" dirty="0" smtClean="0">
                <a:solidFill>
                  <a:srgbClr val="C00000"/>
                </a:solidFill>
                <a:latin typeface="Book Antiqua" pitchFamily="18" charset="0"/>
              </a:rPr>
              <a:t>něj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) </a:t>
            </a:r>
            <a:endParaRPr lang="cs-CZ" sz="2400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Doba cesty: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&lt;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moje doba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60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r>
              <a:rPr lang="cs-CZ" sz="2400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mezi vznikem a zánikem </a:t>
            </a:r>
            <a:r>
              <a:rPr lang="cs-CZ" sz="2400" i="1" dirty="0" err="1">
                <a:solidFill>
                  <a:schemeClr val="tx1"/>
                </a:solidFill>
                <a:latin typeface="Book Antiqua" pitchFamily="18" charset="0"/>
              </a:rPr>
              <a:t>mionu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je delší než </a:t>
            </a:r>
            <a:r>
              <a:rPr lang="cs-CZ" sz="2400" i="1" dirty="0">
                <a:solidFill>
                  <a:srgbClr val="FF0000"/>
                </a:solidFill>
                <a:latin typeface="Book Antiqua" pitchFamily="18" charset="0"/>
              </a:rPr>
              <a:t>jeho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2,2 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→ </a:t>
            </a:r>
            <a:r>
              <a:rPr lang="cs-CZ" sz="2400" i="1" dirty="0" err="1">
                <a:solidFill>
                  <a:schemeClr val="tx1"/>
                </a:solidFill>
                <a:latin typeface="Book Antiqua" pitchFamily="18" charset="0"/>
              </a:rPr>
              <a:t>mionu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plyne čas pomaleji než mně)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Rychlost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u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jiného vlaku: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u‘ </a:t>
            </a:r>
            <a:r>
              <a:rPr lang="cs-CZ" i="1" dirty="0">
                <a:solidFill>
                  <a:srgbClr val="00B050"/>
                </a:solidFill>
                <a:latin typeface="Book Antiqua" pitchFamily="18" charset="0"/>
              </a:rPr>
              <a:t>≠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u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-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 w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vždy je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u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&lt; c,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u‘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&lt; c ;    </a:t>
            </a:r>
            <a:r>
              <a:rPr lang="cs-CZ" sz="2000" i="1" dirty="0">
                <a:solidFill>
                  <a:srgbClr val="FF0000"/>
                </a:solidFill>
                <a:latin typeface="Book Antiqua" pitchFamily="18" charset="0"/>
              </a:rPr>
              <a:t>u‘</a:t>
            </a:r>
            <a:r>
              <a:rPr lang="cs-CZ" sz="2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000" i="1" dirty="0">
                <a:solidFill>
                  <a:srgbClr val="00B050"/>
                </a:solidFill>
                <a:latin typeface="Book Antiqua" pitchFamily="18" charset="0"/>
              </a:rPr>
              <a:t>=</a:t>
            </a:r>
            <a:r>
              <a:rPr lang="cs-CZ" sz="2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u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-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 w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)/(1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- </a:t>
            </a:r>
            <a:r>
              <a:rPr lang="cs-CZ" sz="2000" i="1" dirty="0" err="1">
                <a:solidFill>
                  <a:srgbClr val="0070C0"/>
                </a:solidFill>
                <a:latin typeface="Book Antiqua" pitchFamily="18" charset="0"/>
              </a:rPr>
              <a:t>uw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/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c</a:t>
            </a:r>
            <a:r>
              <a:rPr lang="cs-CZ" sz="2000" baseline="30000" dirty="0">
                <a:solidFill>
                  <a:srgbClr val="0070C0"/>
                </a:solidFill>
                <a:latin typeface="Book Antiqua" pitchFamily="18" charset="0"/>
              </a:rPr>
              <a:t>2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)</a:t>
            </a:r>
            <a:endParaRPr lang="cs-CZ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4483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Důsledky STR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20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2067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47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  <p:bldP spid="1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799945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Graficky!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1D pohyb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„koleje“ 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(ovšem beze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srážek)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Zavedeme pojmy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i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 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(události A, B ve 3 ráno) - </a:t>
            </a:r>
            <a:r>
              <a:rPr lang="cs-CZ" sz="2400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TEĎ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i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baseline="-25000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</a:t>
            </a:r>
            <a:r>
              <a:rPr lang="cs-CZ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baseline="-25000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</a:t>
            </a:r>
            <a:r>
              <a:rPr lang="cs-CZ" sz="2400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kafe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u 1. stolku) - </a:t>
            </a:r>
            <a:r>
              <a:rPr lang="cs-CZ" sz="2400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TADY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(TADY)</a:t>
            </a:r>
            <a:r>
              <a:rPr lang="cs-CZ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je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relativní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káva - mezi objednáním a dodáním vlak ujel kus cesty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(TEĎ)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v klas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fyz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. byla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absolutní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– ale nebude!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(v grafech čárkovaně: - - - - -)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sz="2400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74655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Jak to popsat bez  matematiky?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21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97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Vše bude jen na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přímé dráze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nic mimo ni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Finta! nefotím z jednoho místa (zdržení světlem), ale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podél trasy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umístíme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synchronizované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kamery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 pravidelných okamžicích každá udělá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fotku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Fotky z téhož okamžiku se slepí do </a:t>
            </a:r>
            <a:r>
              <a:rPr lang="cs-CZ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pásu -snímku</a:t>
            </a:r>
            <a:endParaRPr lang="cs-CZ" dirty="0">
              <a:solidFill>
                <a:srgbClr val="00B05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Snímek se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zasune do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archivu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podél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pásu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b="1" i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podél vhodné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přímky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6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(reportér)</a:t>
            </a:r>
            <a:r>
              <a:rPr lang="cs-CZ" sz="26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/>
            </a:r>
            <a:br>
              <a:rPr lang="cs-CZ" sz="26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		(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pro mne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kolmé k pásu)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		(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pro přítele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šikmé k pásu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světočára předmětu</a:t>
            </a: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2" y="396875"/>
            <a:ext cx="87137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Archiv snímků – </a:t>
            </a:r>
            <a:r>
              <a:rPr lang="cs-CZ" sz="4000" b="1" dirty="0" smtClean="0">
                <a:solidFill>
                  <a:schemeClr val="tx2"/>
                </a:solidFill>
                <a:latin typeface="Book Antiqua" pitchFamily="18" charset="0"/>
              </a:rPr>
              <a:t>Dějiny 1D světa</a:t>
            </a:r>
            <a:endParaRPr lang="cs-CZ" sz="4000" b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22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671361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685875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85875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85875" y="127213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85875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685875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671361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2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orieRelativity24_04_2017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150" y="1524000"/>
            <a:ext cx="8677275" cy="4881563"/>
          </a:xfrm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79198" y="380546"/>
            <a:ext cx="86648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Archiv snímků – </a:t>
            </a:r>
            <a:r>
              <a:rPr lang="cs-CZ" sz="4000" b="1" dirty="0">
                <a:solidFill>
                  <a:schemeClr val="tx2"/>
                </a:solidFill>
                <a:latin typeface="Book Antiqua" pitchFamily="18" charset="0"/>
              </a:rPr>
              <a:t>Dějiny 1D světa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23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46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7133" y="1299874"/>
            <a:ext cx="8677707" cy="2226428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Na každé fotce: </a:t>
            </a:r>
            <a:r>
              <a:rPr lang="cs-CZ" sz="1800" dirty="0">
                <a:solidFill>
                  <a:srgbClr val="0070C0"/>
                </a:solidFill>
                <a:sym typeface="Wingdings" panose="05000000000000000000" pitchFamily="2" charset="2"/>
              </a:rPr>
              <a:t>Já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cs-CZ" sz="1800" dirty="0">
                <a:solidFill>
                  <a:srgbClr val="FF0000"/>
                </a:solidFill>
                <a:sym typeface="Wingdings" panose="05000000000000000000" pitchFamily="2" charset="2"/>
              </a:rPr>
              <a:t>P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řítel, </a:t>
            </a: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otorka, 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V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laštovka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bod Q: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Fotky ukládáme postupně podle času do krabice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Svě</a:t>
            </a:r>
            <a:r>
              <a:rPr lang="cs-CZ" sz="1800" dirty="0">
                <a:solidFill>
                  <a:srgbClr val="FF3300"/>
                </a:solidFill>
                <a:sym typeface="Wingdings" panose="05000000000000000000" pitchFamily="2" charset="2"/>
              </a:rPr>
              <a:t>to</a:t>
            </a:r>
            <a:r>
              <a:rPr lang="cs-CZ" sz="1800" dirty="0">
                <a:solidFill>
                  <a:srgbClr val="0070C0"/>
                </a:solidFill>
                <a:sym typeface="Wingdings" panose="05000000000000000000" pitchFamily="2" charset="2"/>
              </a:rPr>
              <a:t>čá</a:t>
            </a:r>
            <a:r>
              <a:rPr lang="cs-CZ" sz="1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ry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: Každá nese časový údaj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1800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; 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na ní je </a:t>
            </a:r>
            <a:r>
              <a:rPr lang="cs-CZ" sz="1800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b="1" baseline="300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b="1" baseline="30000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b="1" baseline="30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b="1" baseline="300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0 (od ní se měří 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kde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od 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zde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vodorovná šipka (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teď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) určí čas </a:t>
            </a:r>
            <a:r>
              <a:rPr lang="cs-CZ" sz="1800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1800" b="1" baseline="-250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0</a:t>
            </a:r>
            <a:r>
              <a:rPr lang="cs-CZ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kdy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); její délka = poloha </a:t>
            </a:r>
            <a:r>
              <a:rPr lang="cs-CZ" sz="1800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 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kde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setkání </a:t>
            </a: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cs-CZ" sz="1800" dirty="0">
                <a:solidFill>
                  <a:srgbClr val="FF3300"/>
                </a:solidFill>
                <a:sym typeface="Wingdings" panose="05000000000000000000" pitchFamily="2" charset="2"/>
              </a:rPr>
              <a:t>P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cs-CZ" sz="1800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 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 5,4 s;  </a:t>
            </a:r>
            <a:r>
              <a:rPr lang="cs-CZ" sz="1800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18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= 8,1; </a:t>
            </a:r>
            <a:r>
              <a:rPr lang="cs-CZ" sz="18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1800" i="1" dirty="0" smtClean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‘ = 0;    </a:t>
            </a:r>
            <a:r>
              <a:rPr lang="cs-CZ" sz="1800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x‘</a:t>
            </a:r>
            <a:r>
              <a:rPr lang="cs-CZ" sz="18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 = 0;  </a:t>
            </a:r>
            <a:r>
              <a:rPr lang="cs-CZ" sz="1800" i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‘‘‘ = </a:t>
            </a:r>
            <a:r>
              <a:rPr lang="cs-CZ" sz="18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–10,7</a:t>
            </a:r>
            <a:endParaRPr lang="cs-CZ" sz="1800" dirty="0">
              <a:solidFill>
                <a:schemeClr val="accent1">
                  <a:lumMod val="75000"/>
                </a:schemeClr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setkání </a:t>
            </a: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V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cs-CZ" sz="1800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 3,3 s;  </a:t>
            </a:r>
            <a:r>
              <a:rPr lang="cs-CZ" sz="18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= 1,2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;  </a:t>
            </a:r>
            <a:r>
              <a:rPr lang="cs-CZ" sz="1800" i="1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‘ = –2;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 </a:t>
            </a:r>
            <a:r>
              <a:rPr lang="cs-CZ" sz="1800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x‘</a:t>
            </a:r>
            <a:r>
              <a:rPr lang="cs-CZ" sz="18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 = 0;  </a:t>
            </a:r>
            <a:r>
              <a:rPr lang="cs-CZ" sz="1800" i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‘‘‘ = 0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endParaRPr lang="cs-CZ" sz="1800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38006" cy="6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dirty="0" smtClean="0">
                <a:solidFill>
                  <a:schemeClr val="tx2"/>
                </a:solidFill>
                <a:latin typeface="Book Antiqua" pitchFamily="18" charset="0"/>
              </a:rPr>
              <a:t>Dějiny </a:t>
            </a:r>
            <a:r>
              <a:rPr lang="cs-CZ" sz="4000" b="1" dirty="0">
                <a:solidFill>
                  <a:schemeClr val="tx2"/>
                </a:solidFill>
                <a:latin typeface="Book Antiqua" pitchFamily="18" charset="0"/>
              </a:rPr>
              <a:t>1D </a:t>
            </a:r>
            <a:r>
              <a:rPr lang="cs-CZ" sz="4000" b="1" dirty="0" smtClean="0">
                <a:solidFill>
                  <a:schemeClr val="tx2"/>
                </a:solidFill>
                <a:latin typeface="Book Antiqua" pitchFamily="18" charset="0"/>
              </a:rPr>
              <a:t>světa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shora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24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31" name="Přímá spojnice se šipkou 30"/>
          <p:cNvCxnSpPr/>
          <p:nvPr/>
        </p:nvCxnSpPr>
        <p:spPr>
          <a:xfrm flipV="1">
            <a:off x="4497705" y="4030359"/>
            <a:ext cx="45085" cy="22821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2502535" y="4017137"/>
            <a:ext cx="4629150" cy="22606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V="1">
            <a:off x="2056329" y="3982326"/>
            <a:ext cx="5452020" cy="1851426"/>
          </a:xfrm>
          <a:prstGeom prst="straightConnector1">
            <a:avLst/>
          </a:prstGeom>
          <a:ln w="12700">
            <a:solidFill>
              <a:srgbClr val="09FF0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049145" y="5867506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69795" y="5275261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4421878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719943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10715" y="4139255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 flipH="1" flipV="1">
            <a:off x="3442447" y="4050015"/>
            <a:ext cx="3847037" cy="242295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ál 49"/>
          <p:cNvSpPr/>
          <p:nvPr/>
        </p:nvSpPr>
        <p:spPr>
          <a:xfrm>
            <a:off x="4773370" y="4879399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cxnSp>
        <p:nvCxnSpPr>
          <p:cNvPr id="51" name="Přímá spojnice 50"/>
          <p:cNvCxnSpPr/>
          <p:nvPr/>
        </p:nvCxnSpPr>
        <p:spPr>
          <a:xfrm flipH="1">
            <a:off x="4785783" y="4904304"/>
            <a:ext cx="518055" cy="1765"/>
          </a:xfrm>
          <a:prstGeom prst="line">
            <a:avLst/>
          </a:prstGeom>
          <a:ln>
            <a:solidFill>
              <a:srgbClr val="FF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Přímá spojnice se šipkou 51"/>
          <p:cNvCxnSpPr/>
          <p:nvPr/>
        </p:nvCxnSpPr>
        <p:spPr>
          <a:xfrm flipV="1">
            <a:off x="4524375" y="4904304"/>
            <a:ext cx="270510" cy="3810"/>
          </a:xfrm>
          <a:prstGeom prst="straightConnector1">
            <a:avLst/>
          </a:prstGeom>
          <a:ln>
            <a:solidFill>
              <a:srgbClr val="0070C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 flipH="1" flipV="1">
            <a:off x="6513610" y="4343998"/>
            <a:ext cx="33166" cy="1526358"/>
          </a:xfrm>
          <a:prstGeom prst="straightConnector1">
            <a:avLst/>
          </a:prstGeom>
          <a:ln w="3175">
            <a:solidFill>
              <a:srgbClr val="0070C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/>
          <p:nvPr/>
        </p:nvCxnSpPr>
        <p:spPr>
          <a:xfrm flipH="1" flipV="1">
            <a:off x="4527174" y="4306967"/>
            <a:ext cx="1981630" cy="10802"/>
          </a:xfrm>
          <a:prstGeom prst="straightConnector1">
            <a:avLst/>
          </a:prstGeom>
          <a:ln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>
            <a:stCxn id="50" idx="4"/>
          </p:cNvCxnSpPr>
          <p:nvPr/>
        </p:nvCxnSpPr>
        <p:spPr>
          <a:xfrm flipH="1">
            <a:off x="4786538" y="4934009"/>
            <a:ext cx="12232" cy="93590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068513" y="5580122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 flipV="1">
            <a:off x="2049145" y="4984045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ál 5"/>
          <p:cNvSpPr/>
          <p:nvPr/>
        </p:nvSpPr>
        <p:spPr>
          <a:xfrm>
            <a:off x="6305148" y="5841379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4478670" y="5834655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3317808" y="5838244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2012716" y="5826458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4484345" y="5553236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/>
          <p:cNvSpPr/>
          <p:nvPr/>
        </p:nvSpPr>
        <p:spPr>
          <a:xfrm>
            <a:off x="3909907" y="5554383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/>
          <p:cNvSpPr/>
          <p:nvPr/>
        </p:nvSpPr>
        <p:spPr>
          <a:xfrm>
            <a:off x="2828524" y="5542068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Ovál 63"/>
          <p:cNvSpPr/>
          <p:nvPr/>
        </p:nvSpPr>
        <p:spPr>
          <a:xfrm>
            <a:off x="5858183" y="5550197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/>
          <p:cNvSpPr/>
          <p:nvPr/>
        </p:nvSpPr>
        <p:spPr>
          <a:xfrm>
            <a:off x="4491779" y="5254057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4473997" y="525561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/>
          <p:cNvSpPr/>
          <p:nvPr/>
        </p:nvSpPr>
        <p:spPr>
          <a:xfrm>
            <a:off x="3650595" y="5256030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5366015" y="5250701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vál 70"/>
          <p:cNvSpPr/>
          <p:nvPr/>
        </p:nvSpPr>
        <p:spPr>
          <a:xfrm>
            <a:off x="4498196" y="4966694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vál 71"/>
          <p:cNvSpPr/>
          <p:nvPr/>
        </p:nvSpPr>
        <p:spPr>
          <a:xfrm>
            <a:off x="5109138" y="496956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vál 72"/>
          <p:cNvSpPr/>
          <p:nvPr/>
        </p:nvSpPr>
        <p:spPr>
          <a:xfrm>
            <a:off x="4469219" y="4962463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vál 73"/>
          <p:cNvSpPr/>
          <p:nvPr/>
        </p:nvSpPr>
        <p:spPr>
          <a:xfrm>
            <a:off x="4920271" y="4966694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vál 74"/>
          <p:cNvSpPr/>
          <p:nvPr/>
        </p:nvSpPr>
        <p:spPr>
          <a:xfrm>
            <a:off x="4495398" y="4699739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vál 75"/>
          <p:cNvSpPr/>
          <p:nvPr/>
        </p:nvSpPr>
        <p:spPr>
          <a:xfrm>
            <a:off x="5284554" y="4698024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vál 76"/>
          <p:cNvSpPr/>
          <p:nvPr/>
        </p:nvSpPr>
        <p:spPr>
          <a:xfrm>
            <a:off x="5650547" y="4698024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Ovál 77"/>
          <p:cNvSpPr/>
          <p:nvPr/>
        </p:nvSpPr>
        <p:spPr>
          <a:xfrm>
            <a:off x="4474661" y="4695140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Ovál 78"/>
          <p:cNvSpPr/>
          <p:nvPr/>
        </p:nvSpPr>
        <p:spPr>
          <a:xfrm>
            <a:off x="4505987" y="4413101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Ovál 79"/>
          <p:cNvSpPr/>
          <p:nvPr/>
        </p:nvSpPr>
        <p:spPr>
          <a:xfrm>
            <a:off x="4002594" y="4403357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" name="Ovál 80"/>
          <p:cNvSpPr/>
          <p:nvPr/>
        </p:nvSpPr>
        <p:spPr>
          <a:xfrm>
            <a:off x="6177979" y="4395091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2" name="Ovál 81"/>
          <p:cNvSpPr/>
          <p:nvPr/>
        </p:nvSpPr>
        <p:spPr>
          <a:xfrm>
            <a:off x="6290850" y="439509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Ovál 82"/>
          <p:cNvSpPr/>
          <p:nvPr/>
        </p:nvSpPr>
        <p:spPr>
          <a:xfrm>
            <a:off x="4519886" y="4124509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Ovál 83"/>
          <p:cNvSpPr/>
          <p:nvPr/>
        </p:nvSpPr>
        <p:spPr>
          <a:xfrm>
            <a:off x="3567398" y="4124509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Ovál 84"/>
          <p:cNvSpPr/>
          <p:nvPr/>
        </p:nvSpPr>
        <p:spPr>
          <a:xfrm>
            <a:off x="7040124" y="4105802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vál 85"/>
          <p:cNvSpPr/>
          <p:nvPr/>
        </p:nvSpPr>
        <p:spPr>
          <a:xfrm>
            <a:off x="6844777" y="4111857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1808389" y="5441129"/>
            <a:ext cx="5560878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87" name="TextovéPole 86"/>
          <p:cNvSpPr txBox="1"/>
          <p:nvPr/>
        </p:nvSpPr>
        <p:spPr>
          <a:xfrm>
            <a:off x="4071045" y="5687992"/>
            <a:ext cx="5209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i="1" dirty="0">
                <a:latin typeface="Book Antiqua" panose="02040602050305030304" pitchFamily="18" charset="0"/>
              </a:rPr>
              <a:t>t</a:t>
            </a:r>
            <a:r>
              <a:rPr lang="cs-CZ" sz="900" b="1" i="1" dirty="0"/>
              <a:t> </a:t>
            </a:r>
            <a:r>
              <a:rPr lang="cs-CZ" sz="900" dirty="0"/>
              <a:t>= 0 s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4226227" y="5397773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 s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4226227" y="510219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 s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4224827" y="4810116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 s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4226227" y="4545681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 s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4226227" y="4239966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 s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4226227" y="3969194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 s</a:t>
            </a:r>
          </a:p>
        </p:txBody>
      </p:sp>
      <p:sp>
        <p:nvSpPr>
          <p:cNvPr id="113" name="Ovál 112"/>
          <p:cNvSpPr/>
          <p:nvPr/>
        </p:nvSpPr>
        <p:spPr>
          <a:xfrm>
            <a:off x="6482780" y="4293013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4" name="TextovéPole 113"/>
          <p:cNvSpPr txBox="1"/>
          <p:nvPr/>
        </p:nvSpPr>
        <p:spPr>
          <a:xfrm>
            <a:off x="1855948" y="5144636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115" name="TextovéPole 114"/>
          <p:cNvSpPr txBox="1"/>
          <p:nvPr/>
        </p:nvSpPr>
        <p:spPr>
          <a:xfrm>
            <a:off x="1814561" y="4925089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116" name="TextovéPole 115"/>
          <p:cNvSpPr txBox="1"/>
          <p:nvPr/>
        </p:nvSpPr>
        <p:spPr>
          <a:xfrm>
            <a:off x="1788732" y="4654703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" name="TextovéPole 116"/>
          <p:cNvSpPr txBox="1"/>
          <p:nvPr/>
        </p:nvSpPr>
        <p:spPr>
          <a:xfrm>
            <a:off x="1887419" y="4380511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" name="TextovéPole 117"/>
          <p:cNvSpPr txBox="1"/>
          <p:nvPr/>
        </p:nvSpPr>
        <p:spPr>
          <a:xfrm>
            <a:off x="1937345" y="4031416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  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" name="TextovéPole 118"/>
          <p:cNvSpPr txBox="1"/>
          <p:nvPr/>
        </p:nvSpPr>
        <p:spPr>
          <a:xfrm>
            <a:off x="1865848" y="3659751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         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120" name="Obdélníkový bublinový popisek 36"/>
          <p:cNvSpPr>
            <a:spLocks noChangeArrowheads="1"/>
          </p:cNvSpPr>
          <p:nvPr/>
        </p:nvSpPr>
        <p:spPr bwMode="auto">
          <a:xfrm>
            <a:off x="3391549" y="3266141"/>
            <a:ext cx="428625" cy="250825"/>
          </a:xfrm>
          <a:prstGeom prst="wedgeRectCallout">
            <a:avLst>
              <a:gd name="adj1" fmla="val -13560"/>
              <a:gd name="adj2" fmla="val 264273"/>
            </a:avLst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cs-CZ" altLang="cs-CZ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21" name="Obdélníkový bublinový popisek 36"/>
          <p:cNvSpPr>
            <a:spLocks noChangeArrowheads="1"/>
          </p:cNvSpPr>
          <p:nvPr/>
        </p:nvSpPr>
        <p:spPr bwMode="auto">
          <a:xfrm>
            <a:off x="4627172" y="3179040"/>
            <a:ext cx="428625" cy="250825"/>
          </a:xfrm>
          <a:prstGeom prst="wedgeRectCallout">
            <a:avLst>
              <a:gd name="adj1" fmla="val -57429"/>
              <a:gd name="adj2" fmla="val 258990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Obdélníkový bublinový popisek 36"/>
          <p:cNvSpPr>
            <a:spLocks noChangeArrowheads="1"/>
          </p:cNvSpPr>
          <p:nvPr/>
        </p:nvSpPr>
        <p:spPr bwMode="auto">
          <a:xfrm>
            <a:off x="6813585" y="3282167"/>
            <a:ext cx="428625" cy="250825"/>
          </a:xfrm>
          <a:prstGeom prst="wedgeRectCallout">
            <a:avLst>
              <a:gd name="adj1" fmla="val -98"/>
              <a:gd name="adj2" fmla="val 242339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Obdélníkový bublinový popisek 36"/>
          <p:cNvSpPr>
            <a:spLocks noChangeArrowheads="1"/>
          </p:cNvSpPr>
          <p:nvPr/>
        </p:nvSpPr>
        <p:spPr bwMode="auto">
          <a:xfrm>
            <a:off x="7351395" y="3282516"/>
            <a:ext cx="428625" cy="250825"/>
          </a:xfrm>
          <a:prstGeom prst="wedgeRectCallout">
            <a:avLst>
              <a:gd name="adj1" fmla="val -28190"/>
              <a:gd name="adj2" fmla="val 205647"/>
            </a:avLst>
          </a:prstGeom>
          <a:noFill/>
          <a:ln w="12700">
            <a:solidFill>
              <a:srgbClr val="09FF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solidFill>
                    <a:srgbClr val="09FF0F"/>
                  </a:solidFill>
                </a:ln>
                <a:solidFill>
                  <a:srgbClr val="09FF0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kumimoji="0" lang="cs-CZ" altLang="cs-CZ" sz="1800" b="0" i="0" u="none" strike="noStrike" cap="none" normalizeH="0" baseline="0" dirty="0">
              <a:ln>
                <a:solidFill>
                  <a:srgbClr val="09FF0F"/>
                </a:solidFill>
              </a:ln>
              <a:solidFill>
                <a:srgbClr val="09FF0F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3841750" y="4305300"/>
            <a:ext cx="698500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933033" y="5882067"/>
            <a:ext cx="5441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  11  12  13  14</a:t>
            </a:r>
            <a:r>
              <a:rPr lang="en-US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  <a:p>
            <a:r>
              <a:rPr lang="cs-CZ" sz="800" b="1" dirty="0">
                <a:solidFill>
                  <a:srgbClr val="09F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0   1   2   3   4   5   6   7   8   9  10  11  12  13  14  </a:t>
            </a:r>
            <a:r>
              <a:rPr lang="en-US" sz="800" b="1" dirty="0">
                <a:solidFill>
                  <a:srgbClr val="09F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15  16  17  18  19    </a:t>
            </a:r>
            <a:r>
              <a:rPr lang="cs-CZ" sz="800" b="1" i="1" dirty="0">
                <a:solidFill>
                  <a:srgbClr val="09FF0F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x‘‘</a:t>
            </a:r>
            <a:endParaRPr lang="en-US" sz="800" b="1" i="1" dirty="0">
              <a:solidFill>
                <a:srgbClr val="09FF0F"/>
              </a:solidFill>
              <a:latin typeface="Book Antiqua" panose="02040602050305030304" pitchFamily="18" charset="0"/>
              <a:cs typeface="Courier New" panose="02070309020205020404" pitchFamily="49" charset="0"/>
            </a:endParaRPr>
          </a:p>
          <a:p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-17 -16 -15 -14 -13 -12 -11 </a:t>
            </a:r>
            <a:r>
              <a:rPr lang="cs-CZ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</a:t>
            </a:r>
            <a:r>
              <a:rPr lang="cs-CZ" sz="800" b="1" i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x‘‘‘</a:t>
            </a:r>
            <a:endParaRPr lang="cs-CZ" sz="800" b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Courier New" panose="02070309020205020404" pitchFamily="49" charset="0"/>
            </a:endParaRPr>
          </a:p>
        </p:txBody>
      </p:sp>
      <p:sp>
        <p:nvSpPr>
          <p:cNvPr id="125" name="TextovéPole 124"/>
          <p:cNvSpPr txBox="1"/>
          <p:nvPr/>
        </p:nvSpPr>
        <p:spPr>
          <a:xfrm>
            <a:off x="1944700" y="5555505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-7  -6  -5  -4  -3  -2  -1   0   1   2   3   4   5   6   7   8   9  10  11   </a:t>
            </a:r>
            <a:r>
              <a:rPr lang="en-US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127" name="TextovéPole 126"/>
          <p:cNvSpPr txBox="1"/>
          <p:nvPr/>
        </p:nvSpPr>
        <p:spPr>
          <a:xfrm>
            <a:off x="1956525" y="5123678"/>
            <a:ext cx="6090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i="1" dirty="0" smtClean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cs-CZ" sz="8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-10 -9  -8  -7  -6  -5  -4  -3  -2  -1   0   1   2   3   4   5   6   7   8   9   </a:t>
            </a:r>
            <a:r>
              <a:rPr lang="en-US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  <a:r>
              <a:rPr lang="cs-CZ" sz="800" b="1" dirty="0">
                <a:solidFill>
                  <a:srgbClr val="09F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endParaRPr lang="cs-CZ" sz="800" b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Courier New" panose="02070309020205020404" pitchFamily="49" charset="0"/>
            </a:endParaRPr>
          </a:p>
        </p:txBody>
      </p:sp>
      <p:sp>
        <p:nvSpPr>
          <p:cNvPr id="128" name="TextovéPole 127"/>
          <p:cNvSpPr txBox="1"/>
          <p:nvPr/>
        </p:nvSpPr>
        <p:spPr>
          <a:xfrm>
            <a:off x="1957587" y="4839954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-12 -11 -10 -</a:t>
            </a:r>
            <a:r>
              <a:rPr lang="cs-CZ" sz="8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lang="cs-CZ" sz="800" b="1" cap="all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-8  -7  -6  -5  -4  -3  -2  -1   0   1   2   3   4   5   6   7   8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1946663" y="4571327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 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-15 -14 -13 -12 -11 -10 -9  -8  -7  -6  -5  -4  -3  -2  -1  </a:t>
            </a:r>
            <a:r>
              <a:rPr lang="cs-CZ" sz="8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 </a:t>
            </a:r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1   2   3   4   5   6   </a:t>
            </a:r>
            <a:r>
              <a:rPr lang="cs-CZ" sz="8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2" name="Ovál 1"/>
          <p:cNvSpPr/>
          <p:nvPr/>
        </p:nvSpPr>
        <p:spPr>
          <a:xfrm>
            <a:off x="5020917" y="5791841"/>
            <a:ext cx="45719" cy="513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4308909" y="5714198"/>
            <a:ext cx="194110" cy="17165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vál 93"/>
          <p:cNvSpPr/>
          <p:nvPr/>
        </p:nvSpPr>
        <p:spPr>
          <a:xfrm>
            <a:off x="4970262" y="5890453"/>
            <a:ext cx="115504" cy="1219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Ovál 94"/>
          <p:cNvSpPr/>
          <p:nvPr/>
        </p:nvSpPr>
        <p:spPr>
          <a:xfrm>
            <a:off x="4289884" y="5688734"/>
            <a:ext cx="229403" cy="2117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Ovál 95"/>
          <p:cNvSpPr/>
          <p:nvPr/>
        </p:nvSpPr>
        <p:spPr>
          <a:xfrm>
            <a:off x="4971970" y="6009373"/>
            <a:ext cx="115504" cy="1219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884350" y="1584101"/>
            <a:ext cx="166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= 0 s;</a:t>
            </a:r>
            <a:r>
              <a:rPr lang="cs-CZ" dirty="0">
                <a:latin typeface="Book Antiqua" pitchFamily="18" charset="0"/>
                <a:sym typeface="Wingdings" panose="05000000000000000000" pitchFamily="2" charset="2"/>
              </a:rPr>
              <a:t>  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= 2;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275268" y="1584100"/>
            <a:ext cx="174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i="1" dirty="0" smtClean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t </a:t>
            </a:r>
            <a:r>
              <a:rPr lang="cs-CZ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= 0 s;   </a:t>
            </a:r>
            <a:r>
              <a:rPr lang="cs-CZ" i="1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 = 7 </a:t>
            </a:r>
            <a:endParaRPr lang="cs-CZ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859628" y="5574220"/>
            <a:ext cx="291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Q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1968109" y="4246864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  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-17 -16 -15 -14 -13 -12 -11 -10 -9  -8  -7  -6  -5  -4  -3  -2  -1  </a:t>
            </a:r>
            <a:r>
              <a:rPr lang="cs-CZ" sz="8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 </a:t>
            </a:r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1   2   3   4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8606971" y="105439"/>
            <a:ext cx="503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0" name="TextovéPole 99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1" name="TextovéPole 100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2" name="TextovéPole 101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3" name="TextovéPole 102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4" name="TextovéPole 103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5" name="TextovéPole 104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6" name="TextovéPole 105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7" name="TextovéPole 106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8" name="TextovéPole 107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9" name="TextovéPole 108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0" name="TextovéPole 109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1" name="TextovéPole 110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2" name="TextovéPole 111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4" name="TextovéPole 123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6" name="TextovéPole 125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0" name="TextovéPole 12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1" name="TextovéPole 130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2" name="TextovéPole 13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21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"/>
                            </p:stCondLst>
                            <p:childTnLst>
                              <p:par>
                                <p:cTn id="43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6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800"/>
                            </p:stCondLst>
                            <p:childTnLst>
                              <p:par>
                                <p:cTn id="17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8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8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00"/>
                            </p:stCondLst>
                            <p:childTnLst>
                              <p:par>
                                <p:cTn id="21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6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4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9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400"/>
                            </p:stCondLst>
                            <p:childTnLst>
                              <p:par>
                                <p:cTn id="25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4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400"/>
                            </p:stCondLst>
                            <p:childTnLst>
                              <p:par>
                                <p:cTn id="2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900"/>
                            </p:stCondLst>
                            <p:childTnLst>
                              <p:par>
                                <p:cTn id="2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6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1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800"/>
                            </p:stCondLst>
                            <p:childTnLst>
                              <p:par>
                                <p:cTn id="29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8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3300"/>
                            </p:stCondLst>
                            <p:childTnLst>
                              <p:par>
                                <p:cTn id="3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3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8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3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3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3000"/>
                            </p:stCondLst>
                            <p:childTnLst>
                              <p:par>
                                <p:cTn id="3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000"/>
                            </p:stCondLst>
                            <p:childTnLst>
                              <p:par>
                                <p:cTn id="3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500"/>
                            </p:stCondLst>
                            <p:childTnLst>
                              <p:par>
                                <p:cTn id="386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3100"/>
                            </p:stCondLst>
                            <p:childTnLst>
                              <p:par>
                                <p:cTn id="3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000"/>
                            </p:stCondLst>
                            <p:childTnLst>
                              <p:par>
                                <p:cTn id="40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000"/>
                            </p:stCondLst>
                            <p:childTnLst>
                              <p:par>
                                <p:cTn id="4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3000"/>
                            </p:stCondLst>
                            <p:childTnLst>
                              <p:par>
                                <p:cTn id="415" presetID="1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4100"/>
                            </p:stCondLst>
                            <p:childTnLst>
                              <p:par>
                                <p:cTn id="4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500"/>
                            </p:stCondLst>
                            <p:childTnLst>
                              <p:par>
                                <p:cTn id="4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00"/>
                            </p:stCondLst>
                            <p:childTnLst>
                              <p:par>
                                <p:cTn id="4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50" grpId="0" animBg="1"/>
      <p:bldP spid="6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12" grpId="0" animBg="1"/>
      <p:bldP spid="12" grpId="1" animBg="1"/>
      <p:bldP spid="113" grpId="0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1" grpId="0" animBg="1"/>
      <p:bldP spid="122" grpId="0" animBg="1"/>
      <p:bldP spid="123" grpId="0" animBg="1"/>
      <p:bldP spid="10" grpId="0"/>
      <p:bldP spid="10" grpId="1"/>
      <p:bldP spid="125" grpId="0"/>
      <p:bldP spid="125" grpId="1"/>
      <p:bldP spid="127" grpId="0"/>
      <p:bldP spid="127" grpId="1"/>
      <p:bldP spid="128" grpId="0"/>
      <p:bldP spid="128" grpId="1"/>
      <p:bldP spid="129" grpId="0"/>
      <p:bldP spid="129" grpId="1"/>
      <p:bldP spid="2" grpId="0" animBg="1"/>
      <p:bldP spid="2" grpId="1" animBg="1"/>
      <p:bldP spid="4" grpId="0" animBg="1"/>
      <p:bldP spid="4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5" grpId="0"/>
      <p:bldP spid="5" grpId="1"/>
      <p:bldP spid="11" grpId="0"/>
      <p:bldP spid="11" grpId="1"/>
      <p:bldP spid="13" grpId="0"/>
      <p:bldP spid="13" grpId="1"/>
      <p:bldP spid="97" grpId="0"/>
      <p:bldP spid="97" grpId="1"/>
      <p:bldP spid="99" grpId="0" build="allAtOnce"/>
      <p:bldP spid="100" grpId="0" build="allAtOnce"/>
      <p:bldP spid="101" grpId="0" build="allAtOnce"/>
      <p:bldP spid="102" grpId="0" build="allAtOnce"/>
      <p:bldP spid="103" grpId="0" build="allAtOnce"/>
      <p:bldP spid="104" grpId="0" build="allAtOnce"/>
      <p:bldP spid="105" grpId="0" build="allAtOnce"/>
      <p:bldP spid="106" grpId="0" build="allAtOnce"/>
      <p:bldP spid="107" grpId="0" build="allAtOnce"/>
      <p:bldP spid="108" grpId="0" build="allAtOnce"/>
      <p:bldP spid="109" grpId="0" build="allAtOnce"/>
      <p:bldP spid="110" grpId="0" build="allAtOnce"/>
      <p:bldP spid="111" grpId="0" build="allAtOnce"/>
      <p:bldP spid="112" grpId="0" build="allAtOnce"/>
      <p:bldP spid="124" grpId="0" build="allAtOnce"/>
      <p:bldP spid="126" grpId="0" build="allAtOnce"/>
      <p:bldP spid="130" grpId="0" build="allAtOnce"/>
      <p:bldP spid="131" grpId="0" build="allAtOnce"/>
      <p:bldP spid="132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u="sng" dirty="0" err="1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plná barevná (podle předmětu)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o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u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č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n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o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čárkovaná (zatím splývaly, černé)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Odklon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od světočáry udává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rychlost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pohybu: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 </a:t>
            </a:r>
            <a:r>
              <a:rPr lang="cs-CZ" b="1" dirty="0" smtClean="0">
                <a:solidFill>
                  <a:srgbClr val="09FF0F"/>
                </a:solidFill>
                <a:latin typeface="Book Antiqua" pitchFamily="18" charset="0"/>
              </a:rPr>
              <a:t>  doprava</a:t>
            </a:r>
            <a:r>
              <a:rPr lang="cs-CZ" dirty="0" smtClean="0">
                <a:solidFill>
                  <a:srgbClr val="09FF0F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od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světoč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.: pohyb daným směrem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rgbClr val="09FF0F"/>
                </a:solidFill>
                <a:latin typeface="Book Antiqua" pitchFamily="18" charset="0"/>
              </a:rPr>
              <a:t>  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doleva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od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světoč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.: pohyb opačným směrem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Rovnoběžně se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světoč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.: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klid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šikmá: pohyb tím rychleji, čím „vodorovnější“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vodorovná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: 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w =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 , 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Symbol" panose="05050102010706020507" pitchFamily="18" charset="2"/>
              </a:rPr>
              <a:t>současnost</a:t>
            </a:r>
            <a:endParaRPr lang="cs-CZ" dirty="0">
              <a:solidFill>
                <a:srgbClr val="09FF0F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6175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Grafikon ( = archiv shora)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25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 flipV="1">
            <a:off x="4497705" y="3411774"/>
            <a:ext cx="45085" cy="22821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2502535" y="3398552"/>
            <a:ext cx="4629150" cy="22606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stCxn id="53" idx="0"/>
          </p:cNvCxnSpPr>
          <p:nvPr/>
        </p:nvCxnSpPr>
        <p:spPr>
          <a:xfrm flipV="1">
            <a:off x="2041693" y="3363740"/>
            <a:ext cx="5466656" cy="1844133"/>
          </a:xfrm>
          <a:prstGeom prst="straightConnector1">
            <a:avLst/>
          </a:prstGeom>
          <a:ln w="12700">
            <a:solidFill>
              <a:srgbClr val="09FF0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049145" y="5248921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169795" y="4656676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1942465" y="3803293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V="1">
            <a:off x="2134235" y="4101358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910715" y="3520670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Přímá spojnice se šipkou 38"/>
          <p:cNvCxnSpPr/>
          <p:nvPr/>
        </p:nvCxnSpPr>
        <p:spPr>
          <a:xfrm flipH="1" flipV="1">
            <a:off x="3442447" y="3431430"/>
            <a:ext cx="3847037" cy="242295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ál 40"/>
          <p:cNvSpPr/>
          <p:nvPr/>
        </p:nvSpPr>
        <p:spPr>
          <a:xfrm>
            <a:off x="4773370" y="4260814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cxnSp>
        <p:nvCxnSpPr>
          <p:cNvPr id="42" name="Přímá spojnice 41"/>
          <p:cNvCxnSpPr/>
          <p:nvPr/>
        </p:nvCxnSpPr>
        <p:spPr>
          <a:xfrm flipH="1">
            <a:off x="4785783" y="4285719"/>
            <a:ext cx="518055" cy="1765"/>
          </a:xfrm>
          <a:prstGeom prst="line">
            <a:avLst/>
          </a:prstGeom>
          <a:ln>
            <a:solidFill>
              <a:srgbClr val="FF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 flipV="1">
            <a:off x="4524375" y="4285719"/>
            <a:ext cx="270510" cy="3810"/>
          </a:xfrm>
          <a:prstGeom prst="straightConnector1">
            <a:avLst/>
          </a:prstGeom>
          <a:ln>
            <a:solidFill>
              <a:srgbClr val="0070C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>
            <a:off x="6508804" y="3706508"/>
            <a:ext cx="9862" cy="153594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H="1" flipV="1">
            <a:off x="4527174" y="3688382"/>
            <a:ext cx="1981630" cy="10802"/>
          </a:xfrm>
          <a:prstGeom prst="straightConnector1">
            <a:avLst/>
          </a:prstGeom>
          <a:ln w="3175">
            <a:solidFill>
              <a:srgbClr val="0070C0"/>
            </a:solidFill>
            <a:prstDash val="lgDash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>
            <a:stCxn id="41" idx="4"/>
          </p:cNvCxnSpPr>
          <p:nvPr/>
        </p:nvCxnSpPr>
        <p:spPr>
          <a:xfrm flipH="1">
            <a:off x="4786538" y="4315424"/>
            <a:ext cx="12232" cy="93590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 flipV="1">
            <a:off x="2068513" y="4961537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V="1">
            <a:off x="2049145" y="4365460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Ovál 49"/>
          <p:cNvSpPr/>
          <p:nvPr/>
        </p:nvSpPr>
        <p:spPr>
          <a:xfrm>
            <a:off x="6305148" y="5222794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4478670" y="5216070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vál 51"/>
          <p:cNvSpPr/>
          <p:nvPr/>
        </p:nvSpPr>
        <p:spPr>
          <a:xfrm>
            <a:off x="3317808" y="5219659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vál 52"/>
          <p:cNvSpPr/>
          <p:nvPr/>
        </p:nvSpPr>
        <p:spPr>
          <a:xfrm>
            <a:off x="2012716" y="5207873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4484345" y="4934651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3909907" y="4935798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2828524" y="4923483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5858183" y="4931612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4491779" y="4635472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4473997" y="463703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3650595" y="4637445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5366015" y="4632116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/>
          <p:cNvSpPr/>
          <p:nvPr/>
        </p:nvSpPr>
        <p:spPr>
          <a:xfrm>
            <a:off x="4498196" y="4348109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/>
          <p:cNvSpPr/>
          <p:nvPr/>
        </p:nvSpPr>
        <p:spPr>
          <a:xfrm>
            <a:off x="5109138" y="435097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vál 63"/>
          <p:cNvSpPr/>
          <p:nvPr/>
        </p:nvSpPr>
        <p:spPr>
          <a:xfrm>
            <a:off x="4469219" y="4343878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/>
          <p:cNvSpPr/>
          <p:nvPr/>
        </p:nvSpPr>
        <p:spPr>
          <a:xfrm>
            <a:off x="4920271" y="4348109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vál 65"/>
          <p:cNvSpPr/>
          <p:nvPr/>
        </p:nvSpPr>
        <p:spPr>
          <a:xfrm>
            <a:off x="4495398" y="4081154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vál 66"/>
          <p:cNvSpPr/>
          <p:nvPr/>
        </p:nvSpPr>
        <p:spPr>
          <a:xfrm>
            <a:off x="5284554" y="4079439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5650547" y="4079439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/>
          <p:cNvSpPr/>
          <p:nvPr/>
        </p:nvSpPr>
        <p:spPr>
          <a:xfrm>
            <a:off x="4474661" y="4076555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4505987" y="3794516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vál 70"/>
          <p:cNvSpPr/>
          <p:nvPr/>
        </p:nvSpPr>
        <p:spPr>
          <a:xfrm>
            <a:off x="4002594" y="3784772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vál 71"/>
          <p:cNvSpPr/>
          <p:nvPr/>
        </p:nvSpPr>
        <p:spPr>
          <a:xfrm>
            <a:off x="6177979" y="3776506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vál 72"/>
          <p:cNvSpPr/>
          <p:nvPr/>
        </p:nvSpPr>
        <p:spPr>
          <a:xfrm>
            <a:off x="6290850" y="377650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vál 73"/>
          <p:cNvSpPr/>
          <p:nvPr/>
        </p:nvSpPr>
        <p:spPr>
          <a:xfrm>
            <a:off x="4519886" y="3505924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vál 74"/>
          <p:cNvSpPr/>
          <p:nvPr/>
        </p:nvSpPr>
        <p:spPr>
          <a:xfrm>
            <a:off x="3567398" y="3505924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vál 75"/>
          <p:cNvSpPr/>
          <p:nvPr/>
        </p:nvSpPr>
        <p:spPr>
          <a:xfrm>
            <a:off x="7040124" y="3487217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vál 76"/>
          <p:cNvSpPr/>
          <p:nvPr/>
        </p:nvSpPr>
        <p:spPr>
          <a:xfrm>
            <a:off x="6844777" y="3493272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TextovéPole 78"/>
          <p:cNvSpPr txBox="1"/>
          <p:nvPr/>
        </p:nvSpPr>
        <p:spPr>
          <a:xfrm>
            <a:off x="4450328" y="521112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4230372" y="5060296"/>
            <a:ext cx="350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 s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4226227" y="4779188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 s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4226227" y="4483613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 s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4221810" y="418067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 s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4226227" y="3927096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 s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4226227" y="3621381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 s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4226227" y="3350609"/>
            <a:ext cx="646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 s    </a:t>
            </a:r>
            <a:r>
              <a:rPr lang="cs-CZ" sz="9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7" name="TextovéPole 86"/>
          <p:cNvSpPr txBox="1"/>
          <p:nvPr/>
        </p:nvSpPr>
        <p:spPr>
          <a:xfrm>
            <a:off x="4683739" y="520658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4937471" y="5204693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5193369" y="519812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5448548" y="520157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5698995" y="519812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4121041" y="52151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3878049" y="521381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-2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3623985" y="520809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-3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3391549" y="5204693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-4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3166344" y="5205251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-5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2898224" y="520556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-6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2658278" y="521112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-7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2411554" y="5213243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-8</a:t>
            </a:r>
          </a:p>
        </p:txBody>
      </p:sp>
      <p:sp>
        <p:nvSpPr>
          <p:cNvPr id="100" name="TextovéPole 99"/>
          <p:cNvSpPr txBox="1"/>
          <p:nvPr/>
        </p:nvSpPr>
        <p:spPr>
          <a:xfrm>
            <a:off x="2156434" y="5206190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-9</a:t>
            </a:r>
          </a:p>
        </p:txBody>
      </p:sp>
      <p:sp>
        <p:nvSpPr>
          <p:cNvPr id="101" name="TextovéPole 100"/>
          <p:cNvSpPr txBox="1"/>
          <p:nvPr/>
        </p:nvSpPr>
        <p:spPr>
          <a:xfrm>
            <a:off x="1843072" y="5206332"/>
            <a:ext cx="374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-10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5945159" y="519256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</a:t>
            </a:r>
          </a:p>
        </p:txBody>
      </p:sp>
      <p:sp>
        <p:nvSpPr>
          <p:cNvPr id="103" name="TextovéPole 102"/>
          <p:cNvSpPr txBox="1"/>
          <p:nvPr/>
        </p:nvSpPr>
        <p:spPr>
          <a:xfrm>
            <a:off x="6168313" y="5195668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7</a:t>
            </a:r>
          </a:p>
        </p:txBody>
      </p:sp>
      <p:sp>
        <p:nvSpPr>
          <p:cNvPr id="104" name="TextovéPole 103"/>
          <p:cNvSpPr txBox="1"/>
          <p:nvPr/>
        </p:nvSpPr>
        <p:spPr>
          <a:xfrm>
            <a:off x="6413451" y="5195694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8</a:t>
            </a:r>
          </a:p>
        </p:txBody>
      </p:sp>
      <p:sp>
        <p:nvSpPr>
          <p:cNvPr id="105" name="TextovéPole 104"/>
          <p:cNvSpPr txBox="1"/>
          <p:nvPr/>
        </p:nvSpPr>
        <p:spPr>
          <a:xfrm>
            <a:off x="6663711" y="5196910"/>
            <a:ext cx="836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9             </a:t>
            </a:r>
            <a:r>
              <a:rPr lang="cs-CZ" sz="9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106" name="Ovál 105"/>
          <p:cNvSpPr/>
          <p:nvPr/>
        </p:nvSpPr>
        <p:spPr>
          <a:xfrm>
            <a:off x="6482780" y="3674428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3" name="Obdélníkový bublinový popisek 36"/>
          <p:cNvSpPr>
            <a:spLocks noChangeArrowheads="1"/>
          </p:cNvSpPr>
          <p:nvPr/>
        </p:nvSpPr>
        <p:spPr bwMode="auto">
          <a:xfrm>
            <a:off x="3409672" y="2415521"/>
            <a:ext cx="428625" cy="250825"/>
          </a:xfrm>
          <a:prstGeom prst="wedgeRectCallout">
            <a:avLst>
              <a:gd name="adj1" fmla="val -25913"/>
              <a:gd name="adj2" fmla="val 316237"/>
            </a:avLst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Obdélníkový bublinový popisek 36"/>
          <p:cNvSpPr>
            <a:spLocks noChangeArrowheads="1"/>
          </p:cNvSpPr>
          <p:nvPr/>
        </p:nvSpPr>
        <p:spPr bwMode="auto">
          <a:xfrm>
            <a:off x="4607859" y="2429014"/>
            <a:ext cx="428625" cy="250825"/>
          </a:xfrm>
          <a:prstGeom prst="wedgeRectCallout">
            <a:avLst>
              <a:gd name="adj1" fmla="val -58854"/>
              <a:gd name="adj2" fmla="val 302834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Obdélníkový bublinový popisek 36"/>
          <p:cNvSpPr>
            <a:spLocks noChangeArrowheads="1"/>
          </p:cNvSpPr>
          <p:nvPr/>
        </p:nvSpPr>
        <p:spPr bwMode="auto">
          <a:xfrm>
            <a:off x="6790809" y="2429014"/>
            <a:ext cx="428625" cy="250825"/>
          </a:xfrm>
          <a:prstGeom prst="wedgeRectCallout">
            <a:avLst>
              <a:gd name="adj1" fmla="val -24920"/>
              <a:gd name="adj2" fmla="val 344027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Obdélníkový bublinový popisek 36"/>
          <p:cNvSpPr>
            <a:spLocks noChangeArrowheads="1"/>
          </p:cNvSpPr>
          <p:nvPr/>
        </p:nvSpPr>
        <p:spPr bwMode="auto">
          <a:xfrm>
            <a:off x="7344611" y="2442483"/>
            <a:ext cx="428625" cy="250825"/>
          </a:xfrm>
          <a:prstGeom prst="wedgeRectCallout">
            <a:avLst>
              <a:gd name="adj1" fmla="val -103030"/>
              <a:gd name="adj2" fmla="val 359663"/>
            </a:avLst>
          </a:prstGeom>
          <a:noFill/>
          <a:ln w="12700">
            <a:solidFill>
              <a:srgbClr val="09FF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9FF0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9FF0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TextovéPole 10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8" name="TextovéPole 10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9" name="TextovéPole 10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0" name="TextovéPole 109"/>
          <p:cNvSpPr txBox="1"/>
          <p:nvPr/>
        </p:nvSpPr>
        <p:spPr>
          <a:xfrm>
            <a:off x="8678615" y="105439"/>
            <a:ext cx="389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1" name="TextovéPole 1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2" name="TextovéPole 1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7" name="TextovéPole 11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8" name="TextovéPole 11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9" name="TextovéPole 11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0" name="TextovéPole 119"/>
          <p:cNvSpPr txBox="1"/>
          <p:nvPr/>
        </p:nvSpPr>
        <p:spPr>
          <a:xfrm>
            <a:off x="866337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31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0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2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0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2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2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2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2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2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2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2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2000"/>
                            </p:stCondLst>
                            <p:childTnLst>
                              <p:par>
                                <p:cTn id="4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9" grpId="0" build="allAtOnce"/>
      <p:bldP spid="80" grpId="0" build="allAtOnce"/>
      <p:bldP spid="81" grpId="0" build="allAtOnce"/>
      <p:bldP spid="82" grpId="0" build="allAtOnce"/>
      <p:bldP spid="83" grpId="0" build="allAtOnce"/>
      <p:bldP spid="84" grpId="0" build="allAtOnce"/>
      <p:bldP spid="85" grpId="0" build="allAtOnce"/>
      <p:bldP spid="86" grpId="0" build="allAtOnce"/>
      <p:bldP spid="87" grpId="0" build="allAtOnce"/>
      <p:bldP spid="88" grpId="0" build="allAtOnce"/>
      <p:bldP spid="89" grpId="0" build="allAtOnce"/>
      <p:bldP spid="90" grpId="0" build="allAtOnce"/>
      <p:bldP spid="91" grpId="0" build="allAtOnce"/>
      <p:bldP spid="92" grpId="0" build="allAtOnce"/>
      <p:bldP spid="93" grpId="0" build="allAtOnce"/>
      <p:bldP spid="94" grpId="0" build="allAtOnce"/>
      <p:bldP spid="95" grpId="0" build="allAtOnce"/>
      <p:bldP spid="96" grpId="0" build="allAtOnce"/>
      <p:bldP spid="97" grpId="0" build="allAtOnce"/>
      <p:bldP spid="98" grpId="0" build="allAtOnce"/>
      <p:bldP spid="99" grpId="0" build="allAtOnce"/>
      <p:bldP spid="100" grpId="0" build="allAtOnce"/>
      <p:bldP spid="101" grpId="0" build="allAtOnce"/>
      <p:bldP spid="102" grpId="0" build="allAtOnce"/>
      <p:bldP spid="103" grpId="0" build="allAtOnce"/>
      <p:bldP spid="104" grpId="0" build="allAtOnce"/>
      <p:bldP spid="105" grpId="0" build="allAtOnce"/>
      <p:bldP spid="106" grpId="0" animBg="1"/>
      <p:bldP spid="106" grpId="1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5" grpId="2" animBg="1"/>
      <p:bldP spid="116" grpId="0" animBg="1"/>
      <p:bldP spid="116" grpId="1" animBg="1"/>
      <p:bldP spid="116" grpId="2" animBg="1"/>
      <p:bldP spid="108" grpId="0" build="allAtOnce"/>
      <p:bldP spid="109" grpId="0" build="allAtOnce"/>
      <p:bldP spid="110" grpId="0" build="allAtOnce"/>
      <p:bldP spid="112" grpId="0" build="allAtOnce"/>
      <p:bldP spid="117" grpId="0" build="allAtOnce"/>
      <p:bldP spid="118" grpId="0" build="allAtOnce"/>
      <p:bldP spid="119" grpId="0" build="allAtOnce"/>
      <p:bldP spid="120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Poloha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bodu (události) určuje „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kde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 a „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kdy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 rovnoběžkami se </a:t>
            </a:r>
            <a:r>
              <a:rPr lang="cs-CZ" sz="24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zde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a </a:t>
            </a:r>
            <a:r>
              <a:rPr lang="cs-CZ" sz="24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teď</a:t>
            </a:r>
            <a:r>
              <a:rPr lang="cs-CZ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dotyč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ného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6175088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Grafikon ( = archiv shora)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26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 flipV="1">
            <a:off x="4497705" y="3411774"/>
            <a:ext cx="45085" cy="228219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3875916" y="3398552"/>
            <a:ext cx="3255769" cy="229541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049145" y="5280749"/>
            <a:ext cx="5302250" cy="0"/>
          </a:xfrm>
          <a:prstGeom prst="line">
            <a:avLst/>
          </a:prstGeom>
          <a:ln w="28575">
            <a:solidFill>
              <a:srgbClr val="0070C0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169795" y="4656676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033371" y="3847084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V="1">
            <a:off x="2131770" y="4115460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925356" y="3526351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6079372" y="4125073"/>
            <a:ext cx="478839" cy="14386"/>
          </a:xfrm>
          <a:prstGeom prst="line">
            <a:avLst/>
          </a:prstGeom>
          <a:ln w="12700">
            <a:solidFill>
              <a:srgbClr val="FF33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>
            <a:stCxn id="106" idx="1"/>
          </p:cNvCxnSpPr>
          <p:nvPr/>
        </p:nvCxnSpPr>
        <p:spPr>
          <a:xfrm flipH="1">
            <a:off x="4937472" y="4138469"/>
            <a:ext cx="1597995" cy="1105272"/>
          </a:xfrm>
          <a:prstGeom prst="straightConnector1">
            <a:avLst/>
          </a:prstGeom>
          <a:ln w="12700">
            <a:solidFill>
              <a:srgbClr val="FF33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H="1">
            <a:off x="4510646" y="4099552"/>
            <a:ext cx="2024821" cy="0"/>
          </a:xfrm>
          <a:prstGeom prst="straightConnector1">
            <a:avLst/>
          </a:prstGeom>
          <a:ln w="12700">
            <a:solidFill>
              <a:srgbClr val="0070C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/>
          <p:nvPr/>
        </p:nvCxnSpPr>
        <p:spPr>
          <a:xfrm flipH="1">
            <a:off x="6538750" y="4115625"/>
            <a:ext cx="8592" cy="1147521"/>
          </a:xfrm>
          <a:prstGeom prst="straightConnector1">
            <a:avLst/>
          </a:prstGeom>
          <a:ln w="1270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 flipV="1">
            <a:off x="2068513" y="4961537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V="1">
            <a:off x="2049145" y="4365460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ovéPole 78"/>
          <p:cNvSpPr txBox="1"/>
          <p:nvPr/>
        </p:nvSpPr>
        <p:spPr>
          <a:xfrm>
            <a:off x="4463552" y="523205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4217285" y="5056365"/>
            <a:ext cx="350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 s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4212546" y="4780286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 s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4215253" y="4498653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 s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4218053" y="4185782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 s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4213607" y="3908627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 s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4221632" y="3625715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 s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4218442" y="3291477"/>
            <a:ext cx="1222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 s     </a:t>
            </a:r>
            <a:r>
              <a:rPr lang="cs-CZ" sz="1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 = </a:t>
            </a:r>
            <a:r>
              <a:rPr lang="cs-CZ" sz="1400" i="1" dirty="0">
                <a:solidFill>
                  <a:srgbClr val="0070C0"/>
                </a:solidFill>
                <a:latin typeface="Book Antiqua" panose="02040602050305030304" pitchFamily="18" charset="0"/>
              </a:rPr>
              <a:t>KDY</a:t>
            </a:r>
          </a:p>
        </p:txBody>
      </p:sp>
      <p:sp>
        <p:nvSpPr>
          <p:cNvPr id="87" name="TextovéPole 86"/>
          <p:cNvSpPr txBox="1"/>
          <p:nvPr/>
        </p:nvSpPr>
        <p:spPr>
          <a:xfrm>
            <a:off x="4687024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4938004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5194979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5440573" y="523344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5699436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4122402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3873606" y="522707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-2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3623896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-3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3390599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-4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3171839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-5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2913877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-6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2679301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-7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2402331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-8</a:t>
            </a:r>
          </a:p>
        </p:txBody>
      </p:sp>
      <p:sp>
        <p:nvSpPr>
          <p:cNvPr id="100" name="TextovéPole 99"/>
          <p:cNvSpPr txBox="1"/>
          <p:nvPr/>
        </p:nvSpPr>
        <p:spPr>
          <a:xfrm>
            <a:off x="2153399" y="524143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-9</a:t>
            </a:r>
          </a:p>
        </p:txBody>
      </p:sp>
      <p:sp>
        <p:nvSpPr>
          <p:cNvPr id="101" name="TextovéPole 100"/>
          <p:cNvSpPr txBox="1"/>
          <p:nvPr/>
        </p:nvSpPr>
        <p:spPr>
          <a:xfrm>
            <a:off x="1873812" y="5241434"/>
            <a:ext cx="374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-10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5922372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</a:t>
            </a:r>
          </a:p>
        </p:txBody>
      </p:sp>
      <p:sp>
        <p:nvSpPr>
          <p:cNvPr id="103" name="TextovéPole 102"/>
          <p:cNvSpPr txBox="1"/>
          <p:nvPr/>
        </p:nvSpPr>
        <p:spPr>
          <a:xfrm>
            <a:off x="6168095" y="523344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7</a:t>
            </a:r>
          </a:p>
        </p:txBody>
      </p:sp>
      <p:sp>
        <p:nvSpPr>
          <p:cNvPr id="104" name="TextovéPole 103"/>
          <p:cNvSpPr txBox="1"/>
          <p:nvPr/>
        </p:nvSpPr>
        <p:spPr>
          <a:xfrm>
            <a:off x="6412538" y="5234254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8</a:t>
            </a:r>
          </a:p>
        </p:txBody>
      </p:sp>
      <p:sp>
        <p:nvSpPr>
          <p:cNvPr id="105" name="TextovéPole 104"/>
          <p:cNvSpPr txBox="1"/>
          <p:nvPr/>
        </p:nvSpPr>
        <p:spPr>
          <a:xfrm>
            <a:off x="6680482" y="5198046"/>
            <a:ext cx="2157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9</a:t>
            </a:r>
            <a:r>
              <a:rPr lang="cs-CZ" sz="1400" dirty="0">
                <a:latin typeface="Book Antiqua" panose="02040602050305030304" pitchFamily="18" charset="0"/>
              </a:rPr>
              <a:t>     </a:t>
            </a:r>
            <a:r>
              <a:rPr lang="cs-CZ" sz="14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  <a:r>
              <a:rPr lang="cs-CZ" sz="1400" i="1" dirty="0">
                <a:latin typeface="Book Antiqua" panose="02040602050305030304" pitchFamily="18" charset="0"/>
              </a:rPr>
              <a:t>         </a:t>
            </a:r>
            <a:r>
              <a:rPr lang="cs-CZ" sz="1400" i="1" dirty="0" err="1">
                <a:solidFill>
                  <a:srgbClr val="CC0000"/>
                </a:solidFill>
                <a:latin typeface="Book Antiqua" panose="02040602050305030304" pitchFamily="18" charset="0"/>
              </a:rPr>
              <a:t>x</a:t>
            </a:r>
            <a:r>
              <a:rPr lang="cs-CZ" sz="1400" i="1" dirty="0" smtClean="0">
                <a:solidFill>
                  <a:srgbClr val="CC0000"/>
                </a:solidFill>
                <a:latin typeface="Book Antiqua" panose="02040602050305030304" pitchFamily="18" charset="0"/>
              </a:rPr>
              <a:t>‘ = </a:t>
            </a:r>
            <a:r>
              <a:rPr lang="cs-CZ" sz="1400" i="1" dirty="0">
                <a:solidFill>
                  <a:srgbClr val="CC0000"/>
                </a:solidFill>
                <a:latin typeface="Book Antiqua" panose="02040602050305030304" pitchFamily="18" charset="0"/>
              </a:rPr>
              <a:t>K</a:t>
            </a:r>
            <a:r>
              <a:rPr lang="cs-CZ" sz="1400" i="1" dirty="0" smtClean="0">
                <a:solidFill>
                  <a:srgbClr val="CC0000"/>
                </a:solidFill>
                <a:latin typeface="Book Antiqua" panose="02040602050305030304" pitchFamily="18" charset="0"/>
              </a:rPr>
              <a:t>DE</a:t>
            </a:r>
            <a:endParaRPr lang="cs-CZ" sz="1400" i="1" dirty="0">
              <a:solidFill>
                <a:srgbClr val="CC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06" name="Ovál 105"/>
          <p:cNvSpPr/>
          <p:nvPr/>
        </p:nvSpPr>
        <p:spPr>
          <a:xfrm flipV="1">
            <a:off x="6528772" y="4099445"/>
            <a:ext cx="45719" cy="45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4" name="Obdélníkový bublinový popisek 36"/>
          <p:cNvSpPr>
            <a:spLocks noChangeArrowheads="1"/>
          </p:cNvSpPr>
          <p:nvPr/>
        </p:nvSpPr>
        <p:spPr bwMode="auto">
          <a:xfrm>
            <a:off x="4607859" y="2429014"/>
            <a:ext cx="428625" cy="250825"/>
          </a:xfrm>
          <a:prstGeom prst="wedgeRectCallout">
            <a:avLst>
              <a:gd name="adj1" fmla="val -58854"/>
              <a:gd name="adj2" fmla="val 302834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Obdélníkový bublinový popisek 36"/>
          <p:cNvSpPr>
            <a:spLocks noChangeArrowheads="1"/>
          </p:cNvSpPr>
          <p:nvPr/>
        </p:nvSpPr>
        <p:spPr bwMode="auto">
          <a:xfrm>
            <a:off x="6790809" y="2429014"/>
            <a:ext cx="428625" cy="250825"/>
          </a:xfrm>
          <a:prstGeom prst="wedgeRectCallout">
            <a:avLst>
              <a:gd name="adj1" fmla="val 7029"/>
              <a:gd name="adj2" fmla="val 289431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7" name="Přímá spojnice se šipkou 106"/>
          <p:cNvCxnSpPr/>
          <p:nvPr/>
        </p:nvCxnSpPr>
        <p:spPr>
          <a:xfrm flipV="1">
            <a:off x="1691846" y="5251651"/>
            <a:ext cx="5832026" cy="565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bdélníkový bublinový popisek 36"/>
          <p:cNvSpPr>
            <a:spLocks noChangeArrowheads="1"/>
          </p:cNvSpPr>
          <p:nvPr/>
        </p:nvSpPr>
        <p:spPr bwMode="auto">
          <a:xfrm>
            <a:off x="5660970" y="3565168"/>
            <a:ext cx="625966" cy="250825"/>
          </a:xfrm>
          <a:prstGeom prst="wedgeRectCallout">
            <a:avLst>
              <a:gd name="adj1" fmla="val -121852"/>
              <a:gd name="adj2" fmla="val 151139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cm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Obdélníkový bublinový popisek 36"/>
          <p:cNvSpPr>
            <a:spLocks noChangeArrowheads="1"/>
          </p:cNvSpPr>
          <p:nvPr/>
        </p:nvSpPr>
        <p:spPr bwMode="auto">
          <a:xfrm>
            <a:off x="6665967" y="4534706"/>
            <a:ext cx="625966" cy="250825"/>
          </a:xfrm>
          <a:prstGeom prst="wedgeRectCallout">
            <a:avLst>
              <a:gd name="adj1" fmla="val -65970"/>
              <a:gd name="adj2" fmla="val 131566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s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Obdélníkový bublinový popisek 36"/>
          <p:cNvSpPr>
            <a:spLocks noChangeArrowheads="1"/>
          </p:cNvSpPr>
          <p:nvPr/>
        </p:nvSpPr>
        <p:spPr bwMode="auto">
          <a:xfrm>
            <a:off x="6744114" y="3843142"/>
            <a:ext cx="625966" cy="250825"/>
          </a:xfrm>
          <a:prstGeom prst="wedgeRectCallout">
            <a:avLst>
              <a:gd name="adj1" fmla="val -111068"/>
              <a:gd name="adj2" fmla="val 50825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1,5 cm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Obdélníkový bublinový popisek 36"/>
          <p:cNvSpPr>
            <a:spLocks noChangeArrowheads="1"/>
          </p:cNvSpPr>
          <p:nvPr/>
        </p:nvSpPr>
        <p:spPr bwMode="auto">
          <a:xfrm>
            <a:off x="5879753" y="4628790"/>
            <a:ext cx="625966" cy="250825"/>
          </a:xfrm>
          <a:prstGeom prst="wedgeRectCallout">
            <a:avLst>
              <a:gd name="adj1" fmla="val -71852"/>
              <a:gd name="adj2" fmla="val -20129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s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TextovéPole 117"/>
          <p:cNvSpPr txBox="1"/>
          <p:nvPr/>
        </p:nvSpPr>
        <p:spPr>
          <a:xfrm>
            <a:off x="4656668" y="4761220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1 s</a:t>
            </a:r>
          </a:p>
        </p:txBody>
      </p:sp>
      <p:sp>
        <p:nvSpPr>
          <p:cNvPr id="119" name="TextovéPole 118"/>
          <p:cNvSpPr txBox="1"/>
          <p:nvPr/>
        </p:nvSpPr>
        <p:spPr>
          <a:xfrm>
            <a:off x="5052619" y="447941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2 s</a:t>
            </a:r>
          </a:p>
        </p:txBody>
      </p:sp>
      <p:sp>
        <p:nvSpPr>
          <p:cNvPr id="120" name="TextovéPole 119"/>
          <p:cNvSpPr txBox="1"/>
          <p:nvPr/>
        </p:nvSpPr>
        <p:spPr>
          <a:xfrm>
            <a:off x="5494384" y="4172427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3 s</a:t>
            </a:r>
          </a:p>
        </p:txBody>
      </p:sp>
      <p:sp>
        <p:nvSpPr>
          <p:cNvPr id="121" name="TextovéPole 120"/>
          <p:cNvSpPr txBox="1"/>
          <p:nvPr/>
        </p:nvSpPr>
        <p:spPr>
          <a:xfrm>
            <a:off x="5853196" y="3882629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4 s</a:t>
            </a:r>
          </a:p>
        </p:txBody>
      </p:sp>
      <p:sp>
        <p:nvSpPr>
          <p:cNvPr id="122" name="TextovéPole 121"/>
          <p:cNvSpPr txBox="1"/>
          <p:nvPr/>
        </p:nvSpPr>
        <p:spPr>
          <a:xfrm>
            <a:off x="6254402" y="3625475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5 s</a:t>
            </a:r>
          </a:p>
        </p:txBody>
      </p:sp>
      <p:sp>
        <p:nvSpPr>
          <p:cNvPr id="123" name="TextovéPole 122"/>
          <p:cNvSpPr txBox="1"/>
          <p:nvPr/>
        </p:nvSpPr>
        <p:spPr>
          <a:xfrm>
            <a:off x="6700892" y="3322887"/>
            <a:ext cx="1052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6 s       </a:t>
            </a:r>
            <a:r>
              <a:rPr lang="cs-CZ" sz="900" i="1" dirty="0">
                <a:solidFill>
                  <a:srgbClr val="C00000"/>
                </a:solidFill>
                <a:latin typeface="Book Antiqua" panose="02040602050305030304" pitchFamily="18" charset="0"/>
              </a:rPr>
              <a:t>t</a:t>
            </a:r>
            <a:r>
              <a:rPr lang="cs-CZ" sz="900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‘</a:t>
            </a:r>
            <a:r>
              <a:rPr lang="cs-CZ" sz="900" i="1" dirty="0">
                <a:solidFill>
                  <a:srgbClr val="CC0000"/>
                </a:solidFill>
                <a:latin typeface="Book Antiqua" panose="02040602050305030304" pitchFamily="18" charset="0"/>
              </a:rPr>
              <a:t>= </a:t>
            </a:r>
            <a:r>
              <a:rPr lang="cs-CZ" sz="900" i="1" dirty="0" smtClean="0">
                <a:solidFill>
                  <a:srgbClr val="CC0000"/>
                </a:solidFill>
                <a:latin typeface="Book Antiqua" panose="02040602050305030304" pitchFamily="18" charset="0"/>
              </a:rPr>
              <a:t>KDY</a:t>
            </a:r>
            <a:endParaRPr lang="cs-CZ" sz="900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4" grpId="0" animBg="1"/>
      <p:bldP spid="115" grpId="0" animBg="1"/>
      <p:bldP spid="108" grpId="0" animBg="1"/>
      <p:bldP spid="111" grpId="0" animBg="1"/>
      <p:bldP spid="112" grpId="0" animBg="1"/>
      <p:bldP spid="117" grpId="0" animBg="1"/>
      <p:bldP spid="62" grpId="0" build="allAtOnce"/>
      <p:bldP spid="63" grpId="0" build="allAtOnce"/>
      <p:bldP spid="64" grpId="0" build="allAtOnce"/>
      <p:bldP spid="65" grpId="0" build="allAtOnce"/>
      <p:bldP spid="66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5073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„Lidské míry“: světlo těsně u „</a:t>
            </a:r>
            <a:r>
              <a:rPr lang="cs-CZ" sz="2000" u="sng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T</a:t>
            </a:r>
            <a:r>
              <a:rPr lang="cs-CZ" sz="2000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E</a:t>
            </a:r>
            <a:r>
              <a:rPr lang="cs-CZ" sz="2000" u="sng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Ď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Něco lepšího?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377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formální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27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2055813" y="5398475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93998" y="4771974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380395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81213" y="3159334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126691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70835" y="3482071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118677" y="5089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917719" y="44645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769802" y="2804241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89222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236599" y="2578816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329538" y="2675726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409472" y="276907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728892" y="276907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6048121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368371" y="276039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87791" y="276039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850983" y="2839408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171233" y="2804241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90653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809882" y="283072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130132" y="279555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449552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3803" y="2551316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endParaRPr lang="cs-CZ" sz="1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82" name="TextovéPole 81"/>
          <p:cNvSpPr txBox="1"/>
          <p:nvPr/>
        </p:nvSpPr>
        <p:spPr>
          <a:xfrm>
            <a:off x="7205470" y="4092674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2919D990-1722-455D-9540-180CDD672DB1}"/>
              </a:ext>
            </a:extLst>
          </p:cNvPr>
          <p:cNvCxnSpPr>
            <a:cxnSpLocks/>
          </p:cNvCxnSpPr>
          <p:nvPr/>
        </p:nvCxnSpPr>
        <p:spPr>
          <a:xfrm flipV="1">
            <a:off x="2005781" y="3687097"/>
            <a:ext cx="5272548" cy="9438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0AB18A35-2823-4109-926B-B31840002125}"/>
              </a:ext>
            </a:extLst>
          </p:cNvPr>
          <p:cNvCxnSpPr>
            <a:cxnSpLocks/>
          </p:cNvCxnSpPr>
          <p:nvPr/>
        </p:nvCxnSpPr>
        <p:spPr>
          <a:xfrm flipH="1" flipV="1">
            <a:off x="2013156" y="3664975"/>
            <a:ext cx="5287296" cy="8996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73B8FBB-9C04-441C-8F45-620D1A2EB151}"/>
              </a:ext>
            </a:extLst>
          </p:cNvPr>
          <p:cNvSpPr txBox="1"/>
          <p:nvPr/>
        </p:nvSpPr>
        <p:spPr>
          <a:xfrm>
            <a:off x="4572000" y="3569109"/>
            <a:ext cx="64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u="sng" dirty="0"/>
              <a:t>1 s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69D4E640-2BF1-4AE0-8B20-C8F7F270FF67}"/>
              </a:ext>
            </a:extLst>
          </p:cNvPr>
          <p:cNvSpPr txBox="1"/>
          <p:nvPr/>
        </p:nvSpPr>
        <p:spPr>
          <a:xfrm>
            <a:off x="6592547" y="3925514"/>
            <a:ext cx="1305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|</a:t>
            </a:r>
          </a:p>
          <a:p>
            <a:r>
              <a:rPr lang="cs-CZ" sz="1400" dirty="0"/>
              <a:t>300 000  km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77E9CA0E-F62E-4691-82D0-F2A345FF7853}"/>
              </a:ext>
            </a:extLst>
          </p:cNvPr>
          <p:cNvSpPr txBox="1"/>
          <p:nvPr/>
        </p:nvSpPr>
        <p:spPr>
          <a:xfrm>
            <a:off x="4975123" y="3898311"/>
            <a:ext cx="70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|</a:t>
            </a:r>
          </a:p>
          <a:p>
            <a:r>
              <a:rPr lang="cs-CZ" sz="1400" dirty="0"/>
              <a:t>1 km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E77B3F15-482B-4982-BBCB-9ADE6AAEC48E}"/>
              </a:ext>
            </a:extLst>
          </p:cNvPr>
          <p:cNvSpPr txBox="1"/>
          <p:nvPr/>
        </p:nvSpPr>
        <p:spPr>
          <a:xfrm>
            <a:off x="4557132" y="4118517"/>
            <a:ext cx="460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0</a:t>
            </a:r>
          </a:p>
        </p:txBody>
      </p:sp>
      <p:cxnSp>
        <p:nvCxnSpPr>
          <p:cNvPr id="50" name="Přímá spojnice se šipkou 49">
            <a:extLst>
              <a:ext uri="{FF2B5EF4-FFF2-40B4-BE49-F238E27FC236}">
                <a16:creationId xmlns:a16="http://schemas.microsoft.com/office/drawing/2014/main" id="{455CE4DD-5FA8-4CD6-A7FD-556E8D3FC078}"/>
              </a:ext>
            </a:extLst>
          </p:cNvPr>
          <p:cNvCxnSpPr/>
          <p:nvPr/>
        </p:nvCxnSpPr>
        <p:spPr>
          <a:xfrm>
            <a:off x="2022088" y="4133386"/>
            <a:ext cx="5783766" cy="0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058B934B-2B79-4AD0-BDFA-B30071204DC5}"/>
              </a:ext>
            </a:extLst>
          </p:cNvPr>
          <p:cNvSpPr txBox="1"/>
          <p:nvPr/>
        </p:nvSpPr>
        <p:spPr>
          <a:xfrm>
            <a:off x="299600" y="1293542"/>
            <a:ext cx="848236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Měřítko pro </a:t>
            </a:r>
            <a:r>
              <a:rPr lang="cs-CZ" sz="32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čas i délku</a:t>
            </a: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 </a:t>
            </a:r>
            <a:r>
              <a:rPr lang="cs-CZ" sz="3200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 → T = </a:t>
            </a:r>
            <a:r>
              <a:rPr lang="cs-CZ" sz="3200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ct</a:t>
            </a:r>
            <a:endParaRPr lang="cs-CZ" sz="3200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světelná rychlost = 1 </a:t>
            </a:r>
            <a:b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</a:t>
            </a:r>
            <a:r>
              <a:rPr lang="en-US" sz="2400" dirty="0" err="1">
                <a:latin typeface="Book Antiqua" pitchFamily="18" charset="0"/>
                <a:sym typeface="Wingdings" panose="05000000000000000000" pitchFamily="2" charset="2"/>
              </a:rPr>
              <a:t>asi</a:t>
            </a:r>
            <a:r>
              <a:rPr lang="en-US" sz="2400" dirty="0"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Book Antiqua" pitchFamily="18" charset="0"/>
                <a:sym typeface="Wingdings" panose="05000000000000000000" pitchFamily="2" charset="2"/>
              </a:rPr>
              <a:t>jako</a:t>
            </a:r>
            <a:r>
              <a:rPr lang="en-US" sz="2400" dirty="0">
                <a:latin typeface="Book Antiqua" pitchFamily="18" charset="0"/>
                <a:sym typeface="Wingdings" panose="05000000000000000000" pitchFamily="2" charset="2"/>
              </a:rPr>
              <a:t> 1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rok a </a:t>
            </a:r>
            <a:r>
              <a:rPr lang="en-US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1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světelný rok)</a:t>
            </a:r>
          </a:p>
          <a:p>
            <a:endParaRPr lang="cs-CZ" dirty="0"/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1AD8DBF1-E38E-4FAD-B453-0F6AEF08859A}"/>
              </a:ext>
            </a:extLst>
          </p:cNvPr>
          <p:cNvSpPr txBox="1"/>
          <p:nvPr/>
        </p:nvSpPr>
        <p:spPr>
          <a:xfrm>
            <a:off x="4643937" y="2520736"/>
            <a:ext cx="267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endParaRPr lang="cs-CZ" sz="14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21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162 L -0.03403 0.0002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17448 -0.00023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18" grpId="0" build="allAtOnce"/>
      <p:bldP spid="31" grpId="0" uiExpand="1"/>
      <p:bldP spid="47" grpId="1" uiExpand="1"/>
      <p:bldP spid="47" grpId="2"/>
      <p:bldP spid="68" grpId="1" uiExpand="1"/>
      <p:bldP spid="68" grpId="2"/>
      <p:bldP spid="68" grpId="3"/>
      <p:bldP spid="52" grpId="0"/>
      <p:bldP spid="53" grpId="0"/>
      <p:bldP spid="57" grpId="0" build="allAtOnce"/>
      <p:bldP spid="61" grpId="0" build="allAtOnce"/>
      <p:bldP spid="62" grpId="0" build="allAtOnce"/>
      <p:bldP spid="63" grpId="0" build="allAtOnce"/>
      <p:bldP spid="64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>
                <a:sym typeface="Wingdings" panose="05000000000000000000" pitchFamily="2" charset="2"/>
              </a:rPr>
              <a:t>Stejné měřítko pro čas i délku:  t → T = ct</a:t>
            </a:r>
          </a:p>
          <a:p>
            <a:pPr lvl="1"/>
            <a:r>
              <a:rPr lang="cs-CZ" smtClean="0">
                <a:sym typeface="Wingdings" panose="05000000000000000000" pitchFamily="2" charset="2"/>
              </a:rPr>
              <a:t>světelná rychlost = 1 (rok a světelný rok)</a:t>
            </a:r>
          </a:p>
          <a:p>
            <a:endParaRPr lang="cs-CZ" dirty="0"/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377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formální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28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2055813" y="5398475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93998" y="4771974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380395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81213" y="3159334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126691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26590" y="3482071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118677" y="5089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917719" y="44645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769802" y="2804241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89222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236599" y="2578816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329538" y="2675726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409472" y="276907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728892" y="276907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6048121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368371" y="276039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87791" y="276039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850983" y="2839408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171233" y="2804241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90653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809882" y="283072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130132" y="279555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449552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3803" y="2551316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7205470" y="4092674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75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allAtOnce"/>
      <p:bldP spid="49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 dané rychlosti přítele se mění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měřítko + + +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současnost - - - -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(symetricky kolem světla)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803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opravdové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29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984093" y="6124618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22278" y="5498117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870745" y="4530097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09493" y="3885477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062515" y="4852834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854870" y="4208214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046957" y="5815427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845999" y="5190706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698082" y="3530384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17502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164879" y="3304959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257818" y="3401869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337752" y="349521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657172" y="3495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976401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296651" y="348653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16071" y="3486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779263" y="356555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099513" y="353038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18933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738162" y="355686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058412" y="352170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377832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3928780" y="3304959"/>
            <a:ext cx="1566582" cy="3105885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4840939" y="4439772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5035838" y="404673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5228270" y="364487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4043047" y="603407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4234815" y="5631684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/>
          <p:cNvCxnSpPr/>
          <p:nvPr/>
        </p:nvCxnSpPr>
        <p:spPr>
          <a:xfrm>
            <a:off x="4430378" y="5239174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>
            <a:cxnSpLocks/>
          </p:cNvCxnSpPr>
          <p:nvPr/>
        </p:nvCxnSpPr>
        <p:spPr>
          <a:xfrm>
            <a:off x="1865971" y="4839629"/>
            <a:ext cx="5791200" cy="1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5070772" y="4583142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/>
          <p:cNvCxnSpPr/>
          <p:nvPr/>
        </p:nvCxnSpPr>
        <p:spPr>
          <a:xfrm>
            <a:off x="5465395" y="4381768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5870038" y="4197376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/>
          <p:cNvCxnSpPr/>
          <p:nvPr/>
        </p:nvCxnSpPr>
        <p:spPr>
          <a:xfrm>
            <a:off x="6264661" y="3996002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>
            <a:off x="3078883" y="5584437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3473506" y="5383063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3878149" y="5198671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>
            <a:off x="4272772" y="4997297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4647918" y="4542797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647918" y="4221612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647918" y="3898177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43558" y="5202098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34173" y="5508483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34173" y="5809946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>
            <a:extLst>
              <a:ext uri="{FF2B5EF4-FFF2-40B4-BE49-F238E27FC236}">
                <a16:creationId xmlns:a16="http://schemas.microsoft.com/office/drawing/2014/main" id="{BECDFE9C-2452-4E99-AA50-6D0ED9B29D7D}"/>
              </a:ext>
            </a:extLst>
          </p:cNvPr>
          <p:cNvCxnSpPr>
            <a:cxnSpLocks/>
          </p:cNvCxnSpPr>
          <p:nvPr/>
        </p:nvCxnSpPr>
        <p:spPr>
          <a:xfrm flipV="1">
            <a:off x="2267415" y="3776546"/>
            <a:ext cx="4646341" cy="2282283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ovéPole 8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8678615" y="901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0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9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1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4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3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6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6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1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1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6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8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2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4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6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8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0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allAtOnce"/>
      <p:bldP spid="90" grpId="0" build="allAtOnce"/>
      <p:bldP spid="91" grpId="0" build="allAtOnce"/>
      <p:bldP spid="9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208447"/>
            <a:ext cx="772720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4000" dirty="0" smtClean="0">
                <a:solidFill>
                  <a:srgbClr val="00B050"/>
                </a:solidFill>
                <a:latin typeface="Book Antiqua" pitchFamily="18" charset="0"/>
              </a:rPr>
              <a:t>Cizinec s papírkem v ruce:</a:t>
            </a:r>
          </a:p>
          <a:p>
            <a:pPr algn="ctr" eaLnBrk="1" hangingPunct="1"/>
            <a:r>
              <a:rPr lang="cs-CZ" sz="4000" dirty="0" smtClean="0">
                <a:solidFill>
                  <a:srgbClr val="00B050"/>
                </a:solidFill>
                <a:latin typeface="Book Antiqua" pitchFamily="18" charset="0"/>
              </a:rPr>
              <a:t>„Dostal jsem vzkaz. </a:t>
            </a:r>
          </a:p>
          <a:p>
            <a:pPr algn="ctr" eaLnBrk="1" hangingPunct="1"/>
            <a:r>
              <a:rPr lang="cs-CZ" sz="4000" dirty="0" smtClean="0">
                <a:solidFill>
                  <a:srgbClr val="00B050"/>
                </a:solidFill>
                <a:latin typeface="Book Antiqua" pitchFamily="18" charset="0"/>
              </a:rPr>
              <a:t>Jsem tu podle něj </a:t>
            </a:r>
            <a:r>
              <a:rPr lang="cs-CZ" sz="4000" smtClean="0">
                <a:solidFill>
                  <a:srgbClr val="00B050"/>
                </a:solidFill>
                <a:latin typeface="Book Antiqua" pitchFamily="18" charset="0"/>
              </a:rPr>
              <a:t>správn</a:t>
            </a:r>
            <a:r>
              <a:rPr lang="cs-CZ" sz="4000">
                <a:solidFill>
                  <a:srgbClr val="00B050"/>
                </a:solidFill>
                <a:latin typeface="Book Antiqua" pitchFamily="18" charset="0"/>
              </a:rPr>
              <a:t>ě</a:t>
            </a:r>
            <a:r>
              <a:rPr lang="cs-CZ" sz="4000" smtClean="0">
                <a:solidFill>
                  <a:srgbClr val="00B050"/>
                </a:solidFill>
                <a:latin typeface="Book Antiqua" pitchFamily="18" charset="0"/>
              </a:rPr>
              <a:t>?“</a:t>
            </a:r>
            <a:endParaRPr lang="cs-CZ" sz="40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57" y="3137804"/>
            <a:ext cx="3429000" cy="3429000"/>
          </a:xfrm>
        </p:spPr>
      </p:pic>
    </p:spTree>
    <p:extLst>
      <p:ext uri="{BB962C8B-B14F-4D97-AF65-F5344CB8AC3E}">
        <p14:creationId xmlns:p14="http://schemas.microsoft.com/office/powerpoint/2010/main" val="218950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louk 5"/>
          <p:cNvSpPr/>
          <p:nvPr/>
        </p:nvSpPr>
        <p:spPr>
          <a:xfrm rot="18871029">
            <a:off x="3723726" y="4406482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blouk 85"/>
          <p:cNvSpPr/>
          <p:nvPr/>
        </p:nvSpPr>
        <p:spPr>
          <a:xfrm rot="3067228">
            <a:off x="3693989" y="4401590"/>
            <a:ext cx="1457736" cy="1465376"/>
          </a:xfrm>
          <a:prstGeom prst="arc">
            <a:avLst>
              <a:gd name="adj1" fmla="val 5081698"/>
              <a:gd name="adj2" fmla="val 1048258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Světelný kužel </a:t>
            </a:r>
            <a:r>
              <a:rPr lang="cs-CZ" dirty="0">
                <a:solidFill>
                  <a:srgbClr val="FFFF00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X</a:t>
            </a:r>
            <a:endParaRPr lang="cs-CZ" i="1" dirty="0">
              <a:solidFill>
                <a:srgbClr val="FFFF00"/>
              </a:solidFill>
              <a:latin typeface="Bahnschrift SemiBold" panose="020B0502040204020203" pitchFamily="34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absolutní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budoucnost </a:t>
            </a:r>
            <a:r>
              <a:rPr lang="cs-CZ" sz="1800" b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(lze najít světočáru … bude </a:t>
            </a:r>
            <a:r>
              <a:rPr lang="cs-CZ" sz="1800" b="1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tady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absolutní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minulost  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(lze najít světočáru </a:t>
            </a:r>
            <a:r>
              <a:rPr lang="cs-CZ" sz="1800" b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… bylo </a:t>
            </a:r>
            <a:r>
              <a:rPr lang="cs-CZ" sz="1800" b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tady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relativní přítomnost</a:t>
            </a:r>
            <a:r>
              <a:rPr lang="cs-CZ" sz="1800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  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(lze najít světočáru </a:t>
            </a:r>
            <a:r>
              <a:rPr lang="cs-CZ" sz="1800" b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… je </a:t>
            </a:r>
            <a:r>
              <a:rPr lang="cs-CZ" sz="1800" b="1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teď</a:t>
            </a:r>
            <a:r>
              <a:rPr lang="cs-CZ" sz="1800" b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  <a:endParaRPr lang="cs-CZ" sz="1800" b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b="1" dirty="0">
              <a:solidFill>
                <a:srgbClr val="00B05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5775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názvy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30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715844" y="6387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1854029" y="5760783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602496" y="47927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1741244" y="4148143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1794266" y="5115500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586621" y="4470880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1778708" y="6078093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584447" y="546137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429833" y="3793050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4749253" y="379305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2896630" y="3567625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006195" y="3692244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069503" y="375788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388923" y="375788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708152" y="3784366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028402" y="3749199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347822" y="3749199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511014" y="3828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2831264" y="379305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150684" y="379305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469913" y="3819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3790163" y="3784366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109583" y="3784366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333834" y="3540125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endParaRPr lang="cs-CZ" sz="1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82" name="TextovéPole 81"/>
          <p:cNvSpPr txBox="1"/>
          <p:nvPr/>
        </p:nvSpPr>
        <p:spPr>
          <a:xfrm>
            <a:off x="6865501" y="5081483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48" name="Oblouk 47"/>
          <p:cNvSpPr/>
          <p:nvPr/>
        </p:nvSpPr>
        <p:spPr>
          <a:xfrm rot="7727739">
            <a:off x="3715633" y="4414944"/>
            <a:ext cx="1417221" cy="1465376"/>
          </a:xfrm>
          <a:prstGeom prst="arc">
            <a:avLst>
              <a:gd name="adj1" fmla="val 16582475"/>
              <a:gd name="adj2" fmla="val 31929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louk 48"/>
          <p:cNvSpPr/>
          <p:nvPr/>
        </p:nvSpPr>
        <p:spPr>
          <a:xfrm rot="13499282">
            <a:off x="3720021" y="4413303"/>
            <a:ext cx="1457736" cy="1465376"/>
          </a:xfrm>
          <a:prstGeom prst="arc">
            <a:avLst>
              <a:gd name="adj1" fmla="val 5380471"/>
              <a:gd name="adj2" fmla="val 1079961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920413" y="429064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/>
          <p:cNvCxnSpPr>
            <a:stCxn id="6" idx="1"/>
          </p:cNvCxnSpPr>
          <p:nvPr/>
        </p:nvCxnSpPr>
        <p:spPr>
          <a:xfrm flipV="1">
            <a:off x="4432337" y="3891605"/>
            <a:ext cx="771117" cy="1247565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ál 53"/>
          <p:cNvSpPr/>
          <p:nvPr/>
        </p:nvSpPr>
        <p:spPr>
          <a:xfrm>
            <a:off x="4611509" y="609237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5" name="Přímá spojnice 54"/>
          <p:cNvCxnSpPr/>
          <p:nvPr/>
        </p:nvCxnSpPr>
        <p:spPr>
          <a:xfrm flipH="1" flipV="1">
            <a:off x="4192715" y="3883995"/>
            <a:ext cx="449863" cy="2237951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ál 60"/>
          <p:cNvSpPr/>
          <p:nvPr/>
        </p:nvSpPr>
        <p:spPr>
          <a:xfrm>
            <a:off x="5860382" y="535269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2" name="Přímá spojnice 61"/>
          <p:cNvCxnSpPr/>
          <p:nvPr/>
        </p:nvCxnSpPr>
        <p:spPr>
          <a:xfrm flipH="1" flipV="1">
            <a:off x="3225801" y="4919367"/>
            <a:ext cx="2924932" cy="504501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aoblený obdélníkový bublinový popisek 19"/>
          <p:cNvSpPr/>
          <p:nvPr/>
        </p:nvSpPr>
        <p:spPr>
          <a:xfrm>
            <a:off x="3189477" y="3334960"/>
            <a:ext cx="2528741" cy="244728"/>
          </a:xfrm>
          <a:prstGeom prst="wedgeRoundRectCallout">
            <a:avLst>
              <a:gd name="adj1" fmla="val -20833"/>
              <a:gd name="adj2" fmla="val 494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absolutní budoucnost</a:t>
            </a:r>
          </a:p>
        </p:txBody>
      </p:sp>
      <p:sp>
        <p:nvSpPr>
          <p:cNvPr id="65" name="Zaoblený obdélníkový bublinový popisek 64"/>
          <p:cNvSpPr/>
          <p:nvPr/>
        </p:nvSpPr>
        <p:spPr>
          <a:xfrm>
            <a:off x="3181953" y="6403100"/>
            <a:ext cx="2528741" cy="244728"/>
          </a:xfrm>
          <a:prstGeom prst="wedgeRoundRectCallout">
            <a:avLst>
              <a:gd name="adj1" fmla="val -20202"/>
              <a:gd name="adj2" fmla="val 386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absolutní minulost</a:t>
            </a:r>
          </a:p>
        </p:txBody>
      </p:sp>
      <p:sp>
        <p:nvSpPr>
          <p:cNvPr id="66" name="Zaoblený obdélníkový bublinový popisek 65"/>
          <p:cNvSpPr/>
          <p:nvPr/>
        </p:nvSpPr>
        <p:spPr>
          <a:xfrm>
            <a:off x="5298079" y="4446277"/>
            <a:ext cx="1345728" cy="587597"/>
          </a:xfrm>
          <a:prstGeom prst="wedgeRoundRectCallout">
            <a:avLst>
              <a:gd name="adj1" fmla="val -22413"/>
              <a:gd name="adj2" fmla="val 480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relativní přítomnost</a:t>
            </a:r>
          </a:p>
        </p:txBody>
      </p:sp>
      <p:sp>
        <p:nvSpPr>
          <p:cNvPr id="67" name="Zaoblený obdélníkový bublinový popisek 66"/>
          <p:cNvSpPr/>
          <p:nvPr/>
        </p:nvSpPr>
        <p:spPr>
          <a:xfrm>
            <a:off x="1768580" y="4510319"/>
            <a:ext cx="1345728" cy="587597"/>
          </a:xfrm>
          <a:prstGeom prst="wedgeRoundRectCallout">
            <a:avLst>
              <a:gd name="adj1" fmla="val -22413"/>
              <a:gd name="adj2" fmla="val 480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relativní přítomnost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5170423" y="3917540"/>
            <a:ext cx="211059" cy="181385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69" name="Zaoblený obdélníkový bublinový popisek 68"/>
          <p:cNvSpPr/>
          <p:nvPr/>
        </p:nvSpPr>
        <p:spPr>
          <a:xfrm>
            <a:off x="4221320" y="5252848"/>
            <a:ext cx="354750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t‘</a:t>
            </a:r>
          </a:p>
        </p:txBody>
      </p:sp>
      <p:sp>
        <p:nvSpPr>
          <p:cNvPr id="83" name="Zaoblený obdélníkový bublinový popisek 82"/>
          <p:cNvSpPr/>
          <p:nvPr/>
        </p:nvSpPr>
        <p:spPr>
          <a:xfrm rot="910051">
            <a:off x="5935585" y="5158438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x“</a:t>
            </a:r>
          </a:p>
        </p:txBody>
      </p:sp>
      <p:cxnSp>
        <p:nvCxnSpPr>
          <p:cNvPr id="84" name="Přímá spojnice 83"/>
          <p:cNvCxnSpPr/>
          <p:nvPr/>
        </p:nvCxnSpPr>
        <p:spPr>
          <a:xfrm flipH="1" flipV="1">
            <a:off x="4048646" y="3786968"/>
            <a:ext cx="680678" cy="2407919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aoblený obdélníkový bublinový popisek 84"/>
          <p:cNvSpPr/>
          <p:nvPr/>
        </p:nvSpPr>
        <p:spPr>
          <a:xfrm>
            <a:off x="3731154" y="3897761"/>
            <a:ext cx="437122" cy="198683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t“</a:t>
            </a:r>
          </a:p>
        </p:txBody>
      </p:sp>
      <p:cxnSp>
        <p:nvCxnSpPr>
          <p:cNvPr id="88" name="Přímá spojnice 87"/>
          <p:cNvCxnSpPr/>
          <p:nvPr/>
        </p:nvCxnSpPr>
        <p:spPr>
          <a:xfrm flipH="1">
            <a:off x="4437929" y="4299357"/>
            <a:ext cx="1247354" cy="837433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aoblený obdélníkový bublinový popisek 88"/>
          <p:cNvSpPr/>
          <p:nvPr/>
        </p:nvSpPr>
        <p:spPr>
          <a:xfrm>
            <a:off x="5323429" y="4113544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</a:t>
            </a:r>
          </a:p>
        </p:txBody>
      </p:sp>
      <p:cxnSp>
        <p:nvCxnSpPr>
          <p:cNvPr id="90" name="Přímá spojnice 89"/>
          <p:cNvCxnSpPr/>
          <p:nvPr/>
        </p:nvCxnSpPr>
        <p:spPr>
          <a:xfrm flipH="1" flipV="1">
            <a:off x="3189995" y="4698594"/>
            <a:ext cx="2117542" cy="732168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Zaoblený obdélníkový bublinový popisek 91"/>
          <p:cNvSpPr/>
          <p:nvPr/>
        </p:nvSpPr>
        <p:spPr>
          <a:xfrm>
            <a:off x="4937837" y="5140911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x‘</a:t>
            </a:r>
          </a:p>
        </p:txBody>
      </p:sp>
      <p:sp>
        <p:nvSpPr>
          <p:cNvPr id="10" name="Oblouk 9"/>
          <p:cNvSpPr/>
          <p:nvPr/>
        </p:nvSpPr>
        <p:spPr>
          <a:xfrm rot="1248367">
            <a:off x="3862041" y="4387289"/>
            <a:ext cx="1288977" cy="1494305"/>
          </a:xfrm>
          <a:prstGeom prst="arc">
            <a:avLst>
              <a:gd name="adj1" fmla="val 16587831"/>
              <a:gd name="adj2" fmla="val 1740494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7" name="Oblouk 86"/>
          <p:cNvSpPr/>
          <p:nvPr/>
        </p:nvSpPr>
        <p:spPr>
          <a:xfrm rot="2175049">
            <a:off x="3871763" y="4416351"/>
            <a:ext cx="1288977" cy="1522055"/>
          </a:xfrm>
          <a:prstGeom prst="arc">
            <a:avLst>
              <a:gd name="adj1" fmla="val 16382724"/>
              <a:gd name="adj2" fmla="val 1701986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077755" y="1292981"/>
            <a:ext cx="728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Bahnschrift Light" panose="020B0502040204020203" pitchFamily="34" charset="0"/>
              </a:rPr>
              <a:t>X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0" name="TextovéPole 9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5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1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1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0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6" grpId="0" animBg="1"/>
      <p:bldP spid="86" grpId="1" animBg="1"/>
      <p:bldP spid="48" grpId="0" animBg="1"/>
      <p:bldP spid="48" grpId="3" animBg="1"/>
      <p:bldP spid="49" grpId="0" animBg="1"/>
      <p:bldP spid="49" grpId="3" animBg="1"/>
      <p:bldP spid="9" grpId="0" animBg="1"/>
      <p:bldP spid="9" grpId="1" animBg="1"/>
      <p:bldP spid="54" grpId="0" animBg="1"/>
      <p:bldP spid="54" grpId="1" animBg="1"/>
      <p:bldP spid="61" grpId="0" animBg="1"/>
      <p:bldP spid="61" grpId="1" animBg="1"/>
      <p:bldP spid="20" grpId="0" animBg="1"/>
      <p:bldP spid="65" grpId="0" animBg="1"/>
      <p:bldP spid="66" grpId="0" animBg="1"/>
      <p:bldP spid="67" grpId="0" animBg="1"/>
      <p:bldP spid="21" grpId="0" build="allAtOnce"/>
      <p:bldP spid="69" grpId="0" build="allAtOnce"/>
      <p:bldP spid="83" grpId="0" build="allAtOnce"/>
      <p:bldP spid="85" grpId="0" build="allAtOnce"/>
      <p:bldP spid="89" grpId="0" build="allAtOnce"/>
      <p:bldP spid="92" grpId="0" build="allAtOnce"/>
      <p:bldP spid="10" grpId="0" animBg="1"/>
      <p:bldP spid="10" grpId="1" animBg="1"/>
      <p:bldP spid="87" grpId="0" animBg="1"/>
      <p:bldP spid="87" grpId="1" animBg="1"/>
      <p:bldP spid="13" grpId="0"/>
      <p:bldP spid="93" grpId="0" build="allAtOnce"/>
      <p:bldP spid="94" grpId="0" build="allAtOnce"/>
      <p:bldP spid="95" grpId="0" build="allAtOnce"/>
      <p:bldP spid="96" grpId="0" build="allAtOnce"/>
      <p:bldP spid="97" grpId="0" build="allAtOnce"/>
      <p:bldP spid="98" grpId="0" build="allAtOnce"/>
      <p:bldP spid="99" grpId="0" build="allAtOnce"/>
      <p:bldP spid="100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Může mít něco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nadsvětelnou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rychlost?</a:t>
            </a:r>
            <a:endParaRPr lang="cs-CZ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ANO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!!! Např. styčný bod </a:t>
            </a:r>
            <a:r>
              <a:rPr lang="cs-CZ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⧭</a:t>
            </a:r>
            <a:r>
              <a:rPr lang="cs-CZ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u gilotiny,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ale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…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… nedokáže přenést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informaci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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(není to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věc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ale abstraktní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konstrukce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ireálný signál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(prasátko, dopady střel v poli)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44919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Vsuvka s gilotinou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31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940442" y="4524153"/>
            <a:ext cx="4976037" cy="15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bdélník 85"/>
          <p:cNvSpPr/>
          <p:nvPr/>
        </p:nvSpPr>
        <p:spPr>
          <a:xfrm rot="21356533">
            <a:off x="1940441" y="3584681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Obdélník 86"/>
          <p:cNvSpPr/>
          <p:nvPr/>
        </p:nvSpPr>
        <p:spPr>
          <a:xfrm rot="21356533">
            <a:off x="1940441" y="3721552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bdélník 90"/>
          <p:cNvSpPr/>
          <p:nvPr/>
        </p:nvSpPr>
        <p:spPr>
          <a:xfrm rot="21356533">
            <a:off x="1940798" y="3836183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Obdélník 92"/>
          <p:cNvSpPr/>
          <p:nvPr/>
        </p:nvSpPr>
        <p:spPr>
          <a:xfrm rot="21356533">
            <a:off x="1941085" y="3973536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bdélník 93"/>
          <p:cNvSpPr/>
          <p:nvPr/>
        </p:nvSpPr>
        <p:spPr>
          <a:xfrm rot="21356533">
            <a:off x="1944335" y="4083570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Obdélník 94"/>
          <p:cNvSpPr/>
          <p:nvPr/>
        </p:nvSpPr>
        <p:spPr>
          <a:xfrm rot="21356533">
            <a:off x="1947924" y="4231415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2143815" y="4476431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Ovál 95"/>
          <p:cNvSpPr/>
          <p:nvPr/>
        </p:nvSpPr>
        <p:spPr>
          <a:xfrm>
            <a:off x="4149893" y="4483409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Ovál 96"/>
          <p:cNvSpPr/>
          <p:nvPr/>
        </p:nvSpPr>
        <p:spPr>
          <a:xfrm>
            <a:off x="6054114" y="4473123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 rot="21322865">
            <a:off x="1934920" y="3758405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 rot="21322865">
            <a:off x="1934918" y="3895278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 rot="21322865">
            <a:off x="1931025" y="4015013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/>
        </p:nvSpPr>
        <p:spPr>
          <a:xfrm rot="21322865">
            <a:off x="1931026" y="4136570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 rot="21322865">
            <a:off x="1934917" y="4266041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 rot="21322865">
            <a:off x="1943148" y="4393153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719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6" grpId="0" animBg="1"/>
      <p:bldP spid="86" grpId="1" animBg="1"/>
      <p:bldP spid="87" grpId="0" animBg="1"/>
      <p:bldP spid="87" grpId="1" animBg="1"/>
      <p:bldP spid="91" grpId="0" animBg="1"/>
      <p:bldP spid="91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13" grpId="0" animBg="1"/>
      <p:bldP spid="96" grpId="0" animBg="1"/>
      <p:bldP spid="97" grpId="0" animBg="1"/>
      <p:bldP spid="6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 build="allAtOnce"/>
      <p:bldP spid="41" grpId="0" build="allAtOnce"/>
      <p:bldP spid="42" grpId="0" build="allAtOnce"/>
      <p:bldP spid="44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469712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342900" indent="-342900">
              <a:lnSpc>
                <a:spcPct val="90000"/>
              </a:lnSpc>
              <a:buNone/>
              <a:defRPr/>
            </a:pPr>
            <a:r>
              <a:rPr lang="cs-CZ" b="1" i="1" dirty="0">
                <a:latin typeface="Book Antiqua" pitchFamily="18" charset="0"/>
              </a:rPr>
              <a:t>Novoty pro STR: shrnutí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019667" y="4392422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časy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délky</a:t>
            </a: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62425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4308" y="329515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610819" y="3260103"/>
            <a:ext cx="293808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9051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1628" y="4651137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39292" y="3351931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41047"/>
            <a:ext cx="285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5548875" y="3975100"/>
            <a:ext cx="45719" cy="459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4240688" y="3998920"/>
            <a:ext cx="1331048" cy="20796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5572054" y="4002170"/>
            <a:ext cx="808" cy="2710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3" idx="2"/>
          </p:cNvCxnSpPr>
          <p:nvPr/>
        </p:nvCxnSpPr>
        <p:spPr>
          <a:xfrm flipH="1">
            <a:off x="4133850" y="3998094"/>
            <a:ext cx="1415025" cy="57073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5559658" y="3668918"/>
            <a:ext cx="96752" cy="329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343173" y="3797816"/>
            <a:ext cx="57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0070C0"/>
                </a:solidFill>
              </a:rPr>
              <a:t>teď</a:t>
            </a:r>
          </a:p>
        </p:txBody>
      </p:sp>
      <p:sp>
        <p:nvSpPr>
          <p:cNvPr id="47" name="TextovéPole 46"/>
          <p:cNvSpPr txBox="1"/>
          <p:nvPr/>
        </p:nvSpPr>
        <p:spPr>
          <a:xfrm rot="20260281">
            <a:off x="960443" y="5148534"/>
            <a:ext cx="57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teď</a:t>
            </a:r>
          </a:p>
        </p:txBody>
      </p:sp>
      <p:sp>
        <p:nvSpPr>
          <p:cNvPr id="57" name="TextovéPole 56"/>
          <p:cNvSpPr txBox="1"/>
          <p:nvPr/>
        </p:nvSpPr>
        <p:spPr>
          <a:xfrm rot="17526923">
            <a:off x="2974982" y="6005184"/>
            <a:ext cx="93779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tady</a:t>
            </a:r>
            <a:r>
              <a:rPr lang="cs-CZ" b="1" cap="small" dirty="0">
                <a:solidFill>
                  <a:srgbClr val="0070C0"/>
                </a:solidFill>
              </a:rPr>
              <a:t/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C00000"/>
                </a:solidFill>
              </a:rPr>
              <a:t>světočára</a:t>
            </a:r>
          </a:p>
          <a:p>
            <a:endParaRPr lang="cs-CZ" b="1" cap="small" dirty="0">
              <a:solidFill>
                <a:srgbClr val="C00000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 rot="16200000">
            <a:off x="3580044" y="5895610"/>
            <a:ext cx="11694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0070C0"/>
                </a:solidFill>
              </a:rPr>
              <a:t>Tady</a:t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0070C0"/>
                </a:solidFill>
              </a:rPr>
              <a:t>světočára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8" name="TextovéPole 67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0" name="TextovéPole 69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2" name="TextovéPole 7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3" name="TextovéPole 7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5" name="TextovéPole 7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8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29/37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5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54" grpId="0" animBg="1"/>
      <p:bldP spid="55" grpId="0" animBg="1"/>
      <p:bldP spid="56" grpId="0" animBg="1"/>
      <p:bldP spid="3" grpId="0" animBg="1"/>
      <p:bldP spid="60" grpId="0" build="allAtOnce"/>
      <p:bldP spid="61" grpId="0" build="allAtOnce"/>
      <p:bldP spid="62" grpId="0" build="allAtOnce"/>
      <p:bldP spid="63" grpId="0" build="allAtOnce"/>
      <p:bldP spid="64" grpId="0" build="allAtOnce"/>
      <p:bldP spid="65" grpId="0" build="allAtOnce"/>
      <p:bldP spid="66" grpId="0" build="allAtOnce"/>
      <p:bldP spid="67" grpId="0" build="allAtOnce"/>
      <p:bldP spid="68" grpId="0" build="allAtOnce"/>
      <p:bldP spid="70" grpId="0" build="allAtOnce"/>
      <p:bldP spid="72" grpId="0" build="allAtOnce"/>
      <p:bldP spid="73" grpId="0" build="allAtOnce"/>
      <p:bldP spid="74" grpId="0" build="allAtOnce"/>
      <p:bldP spid="75" grpId="0" build="allAtOnce"/>
      <p:bldP spid="76" grpId="0" build="allAtOnce"/>
      <p:bldP spid="77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1879881" y="353127"/>
            <a:ext cx="6542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Grafický význam rychlosti </a:t>
            </a:r>
            <a:r>
              <a:rPr lang="el-GR" altLang="cs-CZ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= w/c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flipH="1">
            <a:off x="4202114" y="2314937"/>
            <a:ext cx="33337" cy="4456112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2095" y="4295856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7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2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9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flipH="1">
            <a:off x="855407" y="3008674"/>
            <a:ext cx="6390967" cy="271370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19741" y="2501729"/>
            <a:ext cx="1984375" cy="461665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T </a:t>
            </a:r>
            <a:r>
              <a:rPr lang="cs-CZ" altLang="cs-CZ" sz="2400" dirty="0" err="1">
                <a:solidFill>
                  <a:srgbClr val="0070C0"/>
                </a:solidFill>
                <a:latin typeface="Book Antiqua" pitchFamily="18" charset="0"/>
              </a:rPr>
              <a:t>libov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.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306573" y="4362853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</a:t>
            </a:r>
            <a:r>
              <a:rPr lang="cs-CZ" altLang="cs-CZ" sz="2400" i="1" dirty="0">
                <a:solidFill>
                  <a:schemeClr val="tx1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96539">
            <a:off x="4330340" y="2119955"/>
            <a:ext cx="2138363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2400" dirty="0" err="1">
                <a:solidFill>
                  <a:srgbClr val="CC0000"/>
                </a:solidFill>
                <a:latin typeface="Book Antiqua" pitchFamily="18" charset="0"/>
              </a:rPr>
              <a:t>libov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.</a:t>
            </a:r>
            <a:endParaRPr lang="cs-CZ" altLang="cs-CZ" sz="2400" b="1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89787">
            <a:off x="5945260" y="3039658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77000" y="5400311"/>
            <a:ext cx="24495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T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en-US" altLang="cs-CZ" sz="2400" i="1" dirty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cs-CZ" altLang="cs-CZ" sz="24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550102" y="2170490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9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B0F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B0F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4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CC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9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4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4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9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19666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194971" y="3521232"/>
            <a:ext cx="15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Book Antiqua" panose="02040602050305030304" pitchFamily="18" charset="0"/>
              </a:rPr>
              <a:t>φ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4803715" y="3951328"/>
            <a:ext cx="40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Book Antiqua" panose="02040602050305030304" pitchFamily="18" charset="0"/>
              </a:rPr>
              <a:t>φ</a:t>
            </a:r>
            <a:r>
              <a:rPr lang="en-US" dirty="0">
                <a:latin typeface="Book Antiqua" panose="02040602050305030304" pitchFamily="18" charset="0"/>
              </a:rPr>
              <a:t>’</a:t>
            </a:r>
            <a:endParaRPr lang="cs-CZ" dirty="0">
              <a:latin typeface="Book Antiqua" panose="02040602050305030304" pitchFamily="18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223545" y="3521232"/>
            <a:ext cx="3450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4561427" y="3521232"/>
            <a:ext cx="7143" cy="774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>
            <a:off x="4239452" y="3938192"/>
            <a:ext cx="883714" cy="2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840" name="Přímá spojnice 35839"/>
          <p:cNvCxnSpPr/>
          <p:nvPr/>
        </p:nvCxnSpPr>
        <p:spPr>
          <a:xfrm flipH="1">
            <a:off x="5117306" y="3944865"/>
            <a:ext cx="12373" cy="350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Obdélník 35845"/>
          <p:cNvSpPr/>
          <p:nvPr/>
        </p:nvSpPr>
        <p:spPr>
          <a:xfrm>
            <a:off x="6413093" y="6119704"/>
            <a:ext cx="1693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latin typeface="Book Antiqua" pitchFamily="18" charset="0"/>
              </a:rPr>
              <a:t>tg </a:t>
            </a:r>
            <a:r>
              <a:rPr lang="el-GR" altLang="cs-CZ" i="1" dirty="0">
                <a:latin typeface="Book Antiqua" pitchFamily="18" charset="0"/>
              </a:rPr>
              <a:t>φ</a:t>
            </a:r>
            <a:r>
              <a:rPr lang="cs-CZ" altLang="cs-CZ" dirty="0">
                <a:latin typeface="Book Antiqua" pitchFamily="18" charset="0"/>
              </a:rPr>
              <a:t> = tg </a:t>
            </a:r>
            <a:r>
              <a:rPr lang="el-GR" altLang="cs-CZ" i="1" dirty="0">
                <a:latin typeface="Book Antiqua" pitchFamily="18" charset="0"/>
              </a:rPr>
              <a:t>φ</a:t>
            </a:r>
            <a:r>
              <a:rPr lang="en-US" altLang="cs-CZ" i="1" dirty="0">
                <a:latin typeface="Book Antiqua" pitchFamily="18" charset="0"/>
              </a:rPr>
              <a:t>’</a:t>
            </a:r>
            <a:r>
              <a:rPr lang="cs-CZ" altLang="cs-CZ" dirty="0">
                <a:latin typeface="Book Antiqua" pitchFamily="18" charset="0"/>
              </a:rPr>
              <a:t> = </a:t>
            </a:r>
            <a:r>
              <a:rPr lang="el-GR" i="1" dirty="0">
                <a:latin typeface="Book Antiqua" panose="02040602050305030304" pitchFamily="18" charset="0"/>
              </a:rPr>
              <a:t>β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35847" name="TextovéPole 35846"/>
          <p:cNvSpPr txBox="1"/>
          <p:nvPr/>
        </p:nvSpPr>
        <p:spPr>
          <a:xfrm>
            <a:off x="716820" y="2926529"/>
            <a:ext cx="2176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Book Antiqua" panose="02040602050305030304" pitchFamily="18" charset="0"/>
              </a:rPr>
              <a:t>vý</a:t>
            </a:r>
            <a:r>
              <a:rPr lang="en-US" sz="2400" dirty="0" err="1">
                <a:latin typeface="Book Antiqua" panose="02040602050305030304" pitchFamily="18" charset="0"/>
              </a:rPr>
              <a:t>znam</a:t>
            </a:r>
            <a:r>
              <a:rPr lang="cs-CZ" sz="2400" dirty="0">
                <a:latin typeface="Book Antiqua" panose="02040602050305030304" pitchFamily="18" charset="0"/>
              </a:rPr>
              <a:t> </a:t>
            </a:r>
            <a:r>
              <a:rPr lang="el-GR" sz="2400" i="1" dirty="0">
                <a:latin typeface="Book Antiqua" panose="02040602050305030304" pitchFamily="18" charset="0"/>
              </a:rPr>
              <a:t>β</a:t>
            </a:r>
            <a:r>
              <a:rPr lang="cs-CZ" sz="2400" dirty="0">
                <a:latin typeface="Book Antiqua" panose="02040602050305030304" pitchFamily="18" charset="0"/>
              </a:rPr>
              <a:t>:</a:t>
            </a:r>
            <a:endParaRPr lang="en-US" sz="2400" dirty="0">
              <a:latin typeface="Book Antiqua" panose="02040602050305030304" pitchFamily="18" charset="0"/>
            </a:endParaRPr>
          </a:p>
          <a:p>
            <a:r>
              <a:rPr lang="cs-CZ" sz="2400" dirty="0">
                <a:latin typeface="Book Antiqua" panose="02040602050305030304" pitchFamily="18" charset="0"/>
              </a:rPr>
              <a:t>určuje ú</a:t>
            </a:r>
            <a:r>
              <a:rPr lang="en-US" sz="2400" dirty="0" err="1">
                <a:latin typeface="Book Antiqua" panose="02040602050305030304" pitchFamily="18" charset="0"/>
              </a:rPr>
              <a:t>hel</a:t>
            </a:r>
            <a:r>
              <a:rPr lang="en-US" sz="2400" dirty="0"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latin typeface="Book Antiqua" panose="02040602050305030304" pitchFamily="18" charset="0"/>
              </a:rPr>
              <a:t>os</a:t>
            </a:r>
            <a:r>
              <a:rPr lang="cs-CZ" sz="2400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>
                <a:solidFill>
                  <a:srgbClr val="9933FF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8700389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4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30/37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uiExpand="1" build="allAtOnce"/>
      <p:bldP spid="2" grpId="0" animBg="1"/>
      <p:bldP spid="4" grpId="0"/>
      <p:bldP spid="65" grpId="0"/>
      <p:bldP spid="35846" grpId="0"/>
      <p:bldP spid="35847" grpId="0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8" grpId="0" build="allAtOnce"/>
      <p:bldP spid="42" grpId="0" build="allAtOnce"/>
      <p:bldP spid="43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3684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Grafický význam </a:t>
            </a:r>
            <a:r>
              <a:rPr lang="el-GR" altLang="cs-CZ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299201" y="4351893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FFCCFF">
              <a:alpha val="15686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CCFF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5356585"/>
            <a:ext cx="24495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 T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i="1" dirty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 x</a:t>
            </a:r>
            <a:r>
              <a:rPr lang="en-US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  <a:endParaRPr lang="cs-CZ" altLang="cs-CZ" sz="2400" dirty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6" name="Obdélník 35845"/>
              <p:cNvSpPr/>
              <p:nvPr/>
            </p:nvSpPr>
            <p:spPr>
              <a:xfrm>
                <a:off x="6413093" y="6119702"/>
                <a:ext cx="2866233" cy="4045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b="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cs-CZ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altLang="cs-CZ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altLang="cs-CZ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cs-CZ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altLang="cs-CZ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b="1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1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cs-CZ" b="1" i="1" dirty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cs-CZ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cs-CZ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cs-CZ" i="1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5846" name="Obdélník 358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093" y="6119702"/>
                <a:ext cx="2866233" cy="4045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47" name="TextovéPole 35846"/>
              <p:cNvSpPr txBox="1"/>
              <p:nvPr/>
            </p:nvSpPr>
            <p:spPr>
              <a:xfrm>
                <a:off x="-185288" y="2710467"/>
                <a:ext cx="2897733" cy="1553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400" dirty="0">
                    <a:latin typeface="Book Antiqua" panose="02040602050305030304" pitchFamily="18" charset="0"/>
                  </a:rPr>
                  <a:t>vý</a:t>
                </a:r>
                <a:r>
                  <a:rPr lang="en-US" sz="2400" dirty="0" err="1">
                    <a:latin typeface="Book Antiqua" panose="02040602050305030304" pitchFamily="18" charset="0"/>
                  </a:rPr>
                  <a:t>znam</a:t>
                </a:r>
                <a:r>
                  <a:rPr lang="cs-CZ" sz="2400" dirty="0">
                    <a:latin typeface="Book Antiqua" panose="0204060205030503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cs-CZ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b="0" i="1" dirty="0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cs-CZ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sz="2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cs-CZ" sz="2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cs-CZ" sz="2400" dirty="0">
                    <a:latin typeface="Book Antiqua" panose="02040602050305030304" pitchFamily="18" charset="0"/>
                  </a:rPr>
                  <a:t>:</a:t>
                </a:r>
                <a:endParaRPr lang="en-US" sz="2400" dirty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cs-CZ" dirty="0">
                    <a:latin typeface="Book Antiqua" panose="02040602050305030304" pitchFamily="18" charset="0"/>
                  </a:rPr>
                  <a:t>j</a:t>
                </a:r>
                <a:r>
                  <a:rPr lang="en-US" dirty="0" err="1">
                    <a:latin typeface="Book Antiqua" panose="02040602050305030304" pitchFamily="18" charset="0"/>
                  </a:rPr>
                  <a:t>ednotky</a:t>
                </a:r>
                <a:r>
                  <a:rPr lang="cs-CZ" dirty="0">
                    <a:latin typeface="Book Antiqua" panose="02040602050305030304" pitchFamily="18" charset="0"/>
                  </a:rPr>
                  <a:t> na</a:t>
                </a:r>
                <a:r>
                  <a:rPr lang="en-US" dirty="0">
                    <a:latin typeface="Book Antiqua" panose="02040602050305030304" pitchFamily="18" charset="0"/>
                  </a:rPr>
                  <a:t> </a:t>
                </a:r>
                <a:r>
                  <a:rPr lang="en-US" dirty="0" err="1">
                    <a:latin typeface="Book Antiqua" panose="02040602050305030304" pitchFamily="18" charset="0"/>
                  </a:rPr>
                  <a:t>os</a:t>
                </a:r>
                <a:r>
                  <a:rPr lang="cs-CZ" dirty="0" err="1">
                    <a:latin typeface="Book Antiqua" panose="02040602050305030304" pitchFamily="18" charset="0"/>
                  </a:rPr>
                  <a:t>ách</a:t>
                </a:r>
                <a:endParaRPr lang="cs-CZ" dirty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cs-CZ" dirty="0">
                    <a:latin typeface="Book Antiqua" panose="02040602050305030304" pitchFamily="18" charset="0"/>
                  </a:rPr>
                  <a:t>(invariant</a:t>
                </a:r>
                <a:r>
                  <a:rPr lang="en-US" dirty="0">
                    <a:latin typeface="Book Antiqua" panose="02040602050305030304" pitchFamily="18" charset="0"/>
                  </a:rPr>
                  <a:t> </a:t>
                </a:r>
                <a:r>
                  <a:rPr lang="cs-CZ" i="1" dirty="0">
                    <a:latin typeface="Book Antiqua" panose="02040602050305030304" pitchFamily="18" charset="0"/>
                  </a:rPr>
                  <a:t>I</a:t>
                </a:r>
                <a:r>
                  <a:rPr lang="cs-CZ" baseline="30000" dirty="0">
                    <a:latin typeface="Book Antiqua" panose="02040602050305030304" pitchFamily="18" charset="0"/>
                  </a:rPr>
                  <a:t>2</a:t>
                </a:r>
                <a:r>
                  <a:rPr lang="cs-CZ" dirty="0">
                    <a:latin typeface="Book Antiqua" panose="02040602050305030304" pitchFamily="18" charset="0"/>
                  </a:rPr>
                  <a:t> </a:t>
                </a:r>
                <a:r>
                  <a:rPr lang="en-US" dirty="0">
                    <a:latin typeface="Book Antiqua" panose="0204060205030503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altLang="cs-CZ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cs-CZ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cs-CZ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altLang="cs-CZ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/>
                      <m:sup>
                        <m: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cs-CZ" dirty="0">
                    <a:latin typeface="Book Antiqua" panose="02040602050305030304" pitchFamily="18" charset="0"/>
                  </a:rPr>
                  <a:t>)</a:t>
                </a:r>
                <a:endParaRPr lang="en-US" dirty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en-US" dirty="0" err="1">
                    <a:latin typeface="Book Antiqua" panose="02040602050305030304" pitchFamily="18" charset="0"/>
                  </a:rPr>
                  <a:t>hyperboly</a:t>
                </a:r>
                <a:endParaRPr lang="cs-CZ" dirty="0"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5847" name="TextovéPole 358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288" y="2710467"/>
                <a:ext cx="2897733" cy="1553952"/>
              </a:xfrm>
              <a:prstGeom prst="rect">
                <a:avLst/>
              </a:prstGeom>
              <a:blipFill rotWithShape="0">
                <a:blip r:embed="rId4"/>
                <a:stretch>
                  <a:fillRect l="-632" r="-211" b="-549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délník 31"/>
              <p:cNvSpPr/>
              <p:nvPr/>
            </p:nvSpPr>
            <p:spPr>
              <a:xfrm>
                <a:off x="6416996" y="6404958"/>
                <a:ext cx="2812180" cy="3975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altLang="cs-CZ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cs-CZ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altLang="cs-CZ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i="1" dirty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′2</m:t>
                          </m:r>
                        </m:sup>
                      </m:sSubSup>
                      <m:r>
                        <a:rPr lang="en-US" altLang="cs-CZ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altLang="cs-CZ" b="0" i="1" dirty="0">
                  <a:solidFill>
                    <a:srgbClr val="7030A0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2" name="Obdélní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996" y="6404958"/>
                <a:ext cx="2812180" cy="3975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62425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4308" y="329515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374250" y="3054864"/>
            <a:ext cx="291536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9051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1628" y="4651137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79279" y="3109966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74953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183388" y="159066"/>
            <a:ext cx="1821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Lorentzův faktor</a:t>
            </a:r>
          </a:p>
          <a:p>
            <a:r>
              <a:rPr lang="cs-CZ" dirty="0"/>
              <a:t>kontrakce délek</a:t>
            </a:r>
          </a:p>
          <a:p>
            <a:r>
              <a:rPr lang="cs-CZ" dirty="0"/>
              <a:t>dilatace dob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>
                <a:solidFill>
                  <a:srgbClr val="9933FF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97507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build="allAtOnce"/>
      <p:bldP spid="2" grpId="0" animBg="1"/>
      <p:bldP spid="35846" grpId="0"/>
      <p:bldP spid="35847" grpId="0"/>
      <p:bldP spid="32" grpId="0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54" grpId="0" animBg="1"/>
      <p:bldP spid="55" grpId="0" animBg="1"/>
      <p:bldP spid="56" grpId="0" animBg="1"/>
      <p:bldP spid="58" grpId="0" build="allAtOnce"/>
      <p:bldP spid="59" grpId="0" build="allAtOnce"/>
      <p:bldP spid="60" grpId="0" build="allAtOnce"/>
      <p:bldP spid="61" grpId="0" build="allAtOnce"/>
      <p:bldP spid="62" grpId="0" build="allAtOnce"/>
      <p:bldP spid="63" grpId="0" build="allAtOnce"/>
      <p:bldP spid="64" grpId="0" build="allAtOnce"/>
      <p:bldP spid="65" grpId="0" build="allAtOnce"/>
      <p:bldP spid="66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1772827" y="484381"/>
            <a:ext cx="53463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Převod mezi </a:t>
            </a: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a </a:t>
            </a: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S‘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(</a:t>
            </a:r>
            <a:r>
              <a:rPr lang="cs-CZ" altLang="cs-CZ" b="1" i="1" dirty="0" err="1">
                <a:solidFill>
                  <a:schemeClr val="tx1"/>
                </a:solidFill>
                <a:latin typeface="Book Antiqua" pitchFamily="18" charset="0"/>
              </a:rPr>
              <a:t>Lorentz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flipH="1">
            <a:off x="4211638" y="2246101"/>
            <a:ext cx="33337" cy="4456112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4216188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Přímá spojovací čára 9"/>
          <p:cNvCxnSpPr/>
          <p:nvPr/>
        </p:nvCxnSpPr>
        <p:spPr>
          <a:xfrm>
            <a:off x="1500188" y="3500226"/>
            <a:ext cx="5715000" cy="1587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1500188" y="5002001"/>
            <a:ext cx="5715000" cy="1587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3417728" y="2930313"/>
            <a:ext cx="0" cy="37861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999038" y="2930313"/>
            <a:ext cx="0" cy="37861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1825" y="2246101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Přímá spojovací čára 15"/>
          <p:cNvCxnSpPr/>
          <p:nvPr/>
        </p:nvCxnSpPr>
        <p:spPr>
          <a:xfrm flipH="1">
            <a:off x="4021138" y="2562013"/>
            <a:ext cx="1785937" cy="4154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 rot="5400000">
            <a:off x="1288256" y="4304295"/>
            <a:ext cx="3389313" cy="1435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01626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073063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flipH="1">
            <a:off x="785811" y="3028095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Přímá spojovací čára 23"/>
          <p:cNvCxnSpPr/>
          <p:nvPr/>
        </p:nvCxnSpPr>
        <p:spPr>
          <a:xfrm rot="10800000" flipV="1">
            <a:off x="785813" y="2644563"/>
            <a:ext cx="5168900" cy="2220913"/>
          </a:xfrm>
          <a:prstGeom prst="line">
            <a:avLst/>
          </a:prstGeom>
          <a:ln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čára 24"/>
          <p:cNvCxnSpPr/>
          <p:nvPr/>
        </p:nvCxnSpPr>
        <p:spPr>
          <a:xfrm flipH="1">
            <a:off x="1255713" y="4012988"/>
            <a:ext cx="5419725" cy="2401888"/>
          </a:xfrm>
          <a:prstGeom prst="line">
            <a:avLst/>
          </a:prstGeom>
          <a:ln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105294" y="2160571"/>
            <a:ext cx="1635125" cy="461962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; x=0</a:t>
            </a: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723713" y="4283059"/>
            <a:ext cx="2420287" cy="46166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současnost T=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54696">
            <a:off x="4560619" y="1818834"/>
            <a:ext cx="1782763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FF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x‘=0</a:t>
            </a: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3094">
            <a:off x="6245545" y="2861113"/>
            <a:ext cx="2636997" cy="461963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 T‘=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5287751"/>
            <a:ext cx="24495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 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b="1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 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3187" y="1779312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685713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07988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25463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095288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H="1">
            <a:off x="4244975" y="2930313"/>
            <a:ext cx="1709738" cy="0"/>
          </a:xfrm>
          <a:prstGeom prst="straightConnector1">
            <a:avLst/>
          </a:prstGeom>
          <a:ln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5954713" y="2930313"/>
            <a:ext cx="0" cy="128587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endCxn id="68" idx="6"/>
          </p:cNvCxnSpPr>
          <p:nvPr/>
        </p:nvCxnSpPr>
        <p:spPr>
          <a:xfrm flipH="1">
            <a:off x="4505067" y="2930313"/>
            <a:ext cx="1435100" cy="693732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 flipH="1">
            <a:off x="5737225" y="2930313"/>
            <a:ext cx="217488" cy="611188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5932488" y="2901738"/>
            <a:ext cx="44450" cy="4603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3959225" y="3425613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4767263" y="4168563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3132138" y="4187613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3883025" y="4921038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4181475" y="345101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4941888" y="4159038"/>
            <a:ext cx="114300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3370263" y="4159038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4171950" y="4944851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4579938" y="3171613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5230813" y="3701838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3684588" y="5243301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3074988" y="4640051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TextovéPole 60"/>
          <p:cNvSpPr txBox="1">
            <a:spLocks noChangeArrowheads="1"/>
          </p:cNvSpPr>
          <p:nvPr/>
        </p:nvSpPr>
        <p:spPr bwMode="auto">
          <a:xfrm>
            <a:off x="4633118" y="307002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2" name="TextovéPole 61"/>
          <p:cNvSpPr txBox="1">
            <a:spLocks noChangeArrowheads="1"/>
          </p:cNvSpPr>
          <p:nvPr/>
        </p:nvSpPr>
        <p:spPr bwMode="auto">
          <a:xfrm>
            <a:off x="5253038" y="3701838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3" name="TextovéPole 62"/>
          <p:cNvSpPr txBox="1">
            <a:spLocks noChangeArrowheads="1"/>
          </p:cNvSpPr>
          <p:nvPr/>
        </p:nvSpPr>
        <p:spPr bwMode="auto">
          <a:xfrm>
            <a:off x="3413125" y="5071851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4" name="TextovéPole 63"/>
          <p:cNvSpPr txBox="1">
            <a:spLocks noChangeArrowheads="1"/>
          </p:cNvSpPr>
          <p:nvPr/>
        </p:nvSpPr>
        <p:spPr bwMode="auto">
          <a:xfrm>
            <a:off x="2787650" y="4406688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6" name="Ovál 65"/>
          <p:cNvSpPr/>
          <p:nvPr/>
        </p:nvSpPr>
        <p:spPr>
          <a:xfrm>
            <a:off x="4202255" y="2885863"/>
            <a:ext cx="76607" cy="79375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7" name="Ovál 66"/>
          <p:cNvSpPr/>
          <p:nvPr/>
        </p:nvSpPr>
        <p:spPr>
          <a:xfrm>
            <a:off x="5900738" y="4163022"/>
            <a:ext cx="104775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4409817" y="3573251"/>
            <a:ext cx="95250" cy="1015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5683780" y="3508163"/>
            <a:ext cx="117280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739688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161963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3959225" y="2776326"/>
            <a:ext cx="212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72" name="TextovéPole 71"/>
          <p:cNvSpPr txBox="1">
            <a:spLocks noChangeArrowheads="1"/>
          </p:cNvSpPr>
          <p:nvPr/>
        </p:nvSpPr>
        <p:spPr bwMode="auto">
          <a:xfrm>
            <a:off x="5745163" y="4228888"/>
            <a:ext cx="454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2,3</a:t>
            </a:r>
          </a:p>
        </p:txBody>
      </p:sp>
      <p:sp>
        <p:nvSpPr>
          <p:cNvPr id="18" name="TextovéPole 17"/>
          <p:cNvSpPr txBox="1">
            <a:spLocks noChangeArrowheads="1"/>
          </p:cNvSpPr>
          <p:nvPr/>
        </p:nvSpPr>
        <p:spPr bwMode="auto">
          <a:xfrm>
            <a:off x="4414838" y="3559752"/>
            <a:ext cx="5032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5549900" y="3598651"/>
            <a:ext cx="436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FF0000"/>
                </a:solidFill>
              </a:rPr>
              <a:t>1,3</a:t>
            </a: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508339" y="39881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111684" y="2436654"/>
            <a:ext cx="122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Cambria" panose="02040503050406030204" pitchFamily="18" charset="0"/>
              </a:rPr>
              <a:t>(2; </a:t>
            </a:r>
            <a:r>
              <a:rPr lang="cs-CZ" dirty="0">
                <a:solidFill>
                  <a:srgbClr val="7030A0"/>
                </a:solidFill>
                <a:latin typeface="Cambria" panose="02040503050406030204" pitchFamily="18" charset="0"/>
              </a:rPr>
              <a:t>2,3</a:t>
            </a:r>
            <a:r>
              <a:rPr lang="cs-CZ" dirty="0">
                <a:solidFill>
                  <a:srgbClr val="0070C0"/>
                </a:solidFill>
                <a:latin typeface="Cambria" panose="02040503050406030204" pitchFamily="18" charset="0"/>
              </a:rPr>
              <a:t>)</a:t>
            </a:r>
          </a:p>
          <a:p>
            <a:r>
              <a:rPr lang="cs-CZ" dirty="0">
                <a:solidFill>
                  <a:srgbClr val="FF0000"/>
                </a:solidFill>
                <a:latin typeface="Cambria" panose="02040503050406030204" pitchFamily="18" charset="0"/>
              </a:rPr>
              <a:t>(0,6; 1,3)</a:t>
            </a:r>
            <a:r>
              <a:rPr lang="cs-CZ" altLang="cs-CZ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901755" y="2576938"/>
            <a:ext cx="299590" cy="36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460704" y="50466"/>
            <a:ext cx="83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200" i="1" dirty="0">
                <a:solidFill>
                  <a:srgbClr val="9933FF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3" name="TextovéPole 7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5" name="TextovéPole 7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9" name="TextovéPole 78"/>
          <p:cNvSpPr txBox="1"/>
          <p:nvPr/>
        </p:nvSpPr>
        <p:spPr>
          <a:xfrm>
            <a:off x="8711952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8711952" y="12783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7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32/37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5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42" grpId="0" animBg="1"/>
      <p:bldP spid="45" grpId="0"/>
      <p:bldP spid="50" grpId="0"/>
      <p:bldP spid="51" grpId="0"/>
      <p:bldP spid="52" grpId="0"/>
      <p:bldP spid="4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/>
      <p:bldP spid="66" grpId="0" animBg="1"/>
      <p:bldP spid="67" grpId="0" animBg="1"/>
      <p:bldP spid="68" grpId="0" animBg="1"/>
      <p:bldP spid="70" grpId="0" animBg="1"/>
      <p:bldP spid="8" grpId="0"/>
      <p:bldP spid="72" grpId="0"/>
      <p:bldP spid="18" grpId="0"/>
      <p:bldP spid="20" grpId="0"/>
      <p:bldP spid="3" grpId="0"/>
      <p:bldP spid="4" grpId="0"/>
      <p:bldP spid="73" grpId="0" build="allAtOnce"/>
      <p:bldP spid="74" grpId="0" build="allAtOnce"/>
      <p:bldP spid="75" grpId="0" build="allAtOnce"/>
      <p:bldP spid="76" grpId="0" build="allAtOnce"/>
      <p:bldP spid="77" grpId="0" build="allAtOnce"/>
      <p:bldP spid="78" grpId="0" build="allAtOnce"/>
      <p:bldP spid="79" grpId="0" build="allAtOnce"/>
      <p:bldP spid="80" grpId="0" build="allAtOnce"/>
      <p:bldP spid="81" grpId="0" build="allAtOnce"/>
      <p:bldP spid="82" grpId="0" build="allAtOnce"/>
      <p:bldP spid="83" grpId="0" build="allAtOnce"/>
      <p:bldP spid="84" grpId="0" build="allAtOnce"/>
      <p:bldP spid="85" grpId="0" build="allAtOnce"/>
      <p:bldP spid="86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7892" name="TextovéPole 4"/>
          <p:cNvSpPr txBox="1">
            <a:spLocks noChangeArrowheads="1"/>
          </p:cNvSpPr>
          <p:nvPr/>
        </p:nvSpPr>
        <p:spPr bwMode="auto">
          <a:xfrm>
            <a:off x="2700338" y="333375"/>
            <a:ext cx="3662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Metrová tyč stojící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1"/>
            <a:ext cx="4787900" cy="1587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50851" y="2955925"/>
            <a:ext cx="4564063" cy="1954213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90978" y="1479607"/>
            <a:ext cx="4786313" cy="471487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64039" y="1608843"/>
            <a:ext cx="4857750" cy="45720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78200" y="1643857"/>
            <a:ext cx="10795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 smtClean="0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564342" y="3782122"/>
            <a:ext cx="1963738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34575">
            <a:off x="4290662" y="1236779"/>
            <a:ext cx="1160463" cy="466725"/>
          </a:xfrm>
          <a:prstGeom prst="rect">
            <a:avLst/>
          </a:prstGeom>
          <a:solidFill>
            <a:schemeClr val="bg1">
              <a:alpha val="16078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FF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204859">
            <a:off x="6111229" y="2631082"/>
            <a:ext cx="1944687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1800" b="1" i="1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7905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6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7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8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9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0" name="Text Box 27"/>
          <p:cNvSpPr txBox="1">
            <a:spLocks noChangeArrowheads="1"/>
          </p:cNvSpPr>
          <p:nvPr/>
        </p:nvSpPr>
        <p:spPr bwMode="auto">
          <a:xfrm>
            <a:off x="4859338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7911" name="Text Box 28"/>
          <p:cNvSpPr txBox="1">
            <a:spLocks noChangeArrowheads="1"/>
          </p:cNvSpPr>
          <p:nvPr/>
        </p:nvSpPr>
        <p:spPr bwMode="auto">
          <a:xfrm>
            <a:off x="4203700" y="4268788"/>
            <a:ext cx="4968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888" name="Text Box 30"/>
          <p:cNvSpPr txBox="1">
            <a:spLocks noChangeArrowheads="1"/>
          </p:cNvSpPr>
          <p:nvPr/>
        </p:nvSpPr>
        <p:spPr bwMode="auto">
          <a:xfrm>
            <a:off x="3476625" y="4424363"/>
            <a:ext cx="4953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6889" name="Text Box 32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" name="Přímá spojovací čára 6"/>
          <p:cNvCxnSpPr>
            <a:cxnSpLocks noChangeShapeType="1"/>
          </p:cNvCxnSpPr>
          <p:nvPr/>
        </p:nvCxnSpPr>
        <p:spPr bwMode="auto">
          <a:xfrm flipH="1">
            <a:off x="5146675" y="2060575"/>
            <a:ext cx="1588" cy="4140200"/>
          </a:xfrm>
          <a:prstGeom prst="line">
            <a:avLst/>
          </a:prstGeom>
          <a:noFill/>
          <a:ln w="5715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93" name="Line 36"/>
          <p:cNvSpPr>
            <a:spLocks noChangeShapeType="1"/>
          </p:cNvSpPr>
          <p:nvPr/>
        </p:nvSpPr>
        <p:spPr bwMode="auto">
          <a:xfrm>
            <a:off x="4211638" y="55753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4" name="Line 37"/>
          <p:cNvSpPr>
            <a:spLocks noChangeShapeType="1"/>
          </p:cNvSpPr>
          <p:nvPr/>
        </p:nvSpPr>
        <p:spPr bwMode="auto">
          <a:xfrm>
            <a:off x="4211638" y="53435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5" name="Line 38"/>
          <p:cNvSpPr>
            <a:spLocks noChangeShapeType="1"/>
          </p:cNvSpPr>
          <p:nvPr/>
        </p:nvSpPr>
        <p:spPr bwMode="auto">
          <a:xfrm>
            <a:off x="4211638" y="50974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6" name="Line 39"/>
          <p:cNvSpPr>
            <a:spLocks noChangeShapeType="1"/>
          </p:cNvSpPr>
          <p:nvPr/>
        </p:nvSpPr>
        <p:spPr bwMode="auto">
          <a:xfrm>
            <a:off x="4211638" y="4859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9" name="Text Box 40"/>
          <p:cNvSpPr txBox="1">
            <a:spLocks noChangeArrowheads="1"/>
          </p:cNvSpPr>
          <p:nvPr/>
        </p:nvSpPr>
        <p:spPr bwMode="auto">
          <a:xfrm>
            <a:off x="4165600" y="367188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0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98" name="Text Box 41"/>
          <p:cNvSpPr txBox="1">
            <a:spLocks noChangeArrowheads="1"/>
          </p:cNvSpPr>
          <p:nvPr/>
        </p:nvSpPr>
        <p:spPr bwMode="auto">
          <a:xfrm>
            <a:off x="4500563" y="27241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7921" name="Text Box 42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4213225" y="38925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Přímá spojovací čára 22"/>
          <p:cNvCxnSpPr>
            <a:cxnSpLocks noChangeShapeType="1"/>
          </p:cNvCxnSpPr>
          <p:nvPr/>
        </p:nvCxnSpPr>
        <p:spPr bwMode="auto">
          <a:xfrm flipH="1">
            <a:off x="4165600" y="4197350"/>
            <a:ext cx="974725" cy="431800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Přímá spojovací čára 22"/>
          <p:cNvCxnSpPr>
            <a:cxnSpLocks noChangeShapeType="1"/>
          </p:cNvCxnSpPr>
          <p:nvPr/>
        </p:nvCxnSpPr>
        <p:spPr bwMode="auto">
          <a:xfrm flipH="1">
            <a:off x="4211638" y="4540250"/>
            <a:ext cx="898525" cy="360363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27435" y="1450849"/>
            <a:ext cx="4786313" cy="4714875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Přímá spojovací čára 20"/>
          <p:cNvCxnSpPr>
            <a:cxnSpLocks noChangeShapeType="1"/>
          </p:cNvCxnSpPr>
          <p:nvPr/>
        </p:nvCxnSpPr>
        <p:spPr bwMode="auto">
          <a:xfrm>
            <a:off x="1911524" y="1567559"/>
            <a:ext cx="4857750" cy="457200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 Box 30"/>
          <p:cNvSpPr txBox="1">
            <a:spLocks noChangeArrowheads="1"/>
          </p:cNvSpPr>
          <p:nvPr/>
        </p:nvSpPr>
        <p:spPr bwMode="auto">
          <a:xfrm>
            <a:off x="2781300" y="3892550"/>
            <a:ext cx="495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4221163" y="46196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4211638" y="43783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" name="Line 39"/>
          <p:cNvSpPr>
            <a:spLocks noChangeShapeType="1"/>
          </p:cNvSpPr>
          <p:nvPr/>
        </p:nvSpPr>
        <p:spPr bwMode="auto">
          <a:xfrm>
            <a:off x="4230688" y="415448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" name="Line 39"/>
          <p:cNvSpPr>
            <a:spLocks noChangeShapeType="1"/>
          </p:cNvSpPr>
          <p:nvPr/>
        </p:nvSpPr>
        <p:spPr bwMode="auto">
          <a:xfrm>
            <a:off x="4221163" y="39497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" name="Line 39"/>
          <p:cNvSpPr>
            <a:spLocks noChangeShapeType="1"/>
          </p:cNvSpPr>
          <p:nvPr/>
        </p:nvSpPr>
        <p:spPr bwMode="auto">
          <a:xfrm>
            <a:off x="4230688" y="3716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" name="Line 39"/>
          <p:cNvSpPr>
            <a:spLocks noChangeShapeType="1"/>
          </p:cNvSpPr>
          <p:nvPr/>
        </p:nvSpPr>
        <p:spPr bwMode="auto">
          <a:xfrm>
            <a:off x="4202113" y="34544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52" name="Přímá spojovací čára 22"/>
          <p:cNvCxnSpPr>
            <a:cxnSpLocks noChangeShapeType="1"/>
          </p:cNvCxnSpPr>
          <p:nvPr/>
        </p:nvCxnSpPr>
        <p:spPr bwMode="auto">
          <a:xfrm flipH="1">
            <a:off x="4230688" y="48656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Přímá spojovací čára 22"/>
          <p:cNvCxnSpPr>
            <a:cxnSpLocks noChangeShapeType="1"/>
          </p:cNvCxnSpPr>
          <p:nvPr/>
        </p:nvCxnSpPr>
        <p:spPr bwMode="auto">
          <a:xfrm flipH="1">
            <a:off x="4211638" y="52085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Přímá spojovací čára 22"/>
          <p:cNvCxnSpPr>
            <a:cxnSpLocks noChangeShapeType="1"/>
          </p:cNvCxnSpPr>
          <p:nvPr/>
        </p:nvCxnSpPr>
        <p:spPr bwMode="auto">
          <a:xfrm flipH="1">
            <a:off x="4232275" y="29654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Line 39"/>
          <p:cNvSpPr>
            <a:spLocks noChangeShapeType="1"/>
          </p:cNvSpPr>
          <p:nvPr/>
        </p:nvSpPr>
        <p:spPr bwMode="auto">
          <a:xfrm>
            <a:off x="4221163" y="32559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4173538" y="3054350"/>
            <a:ext cx="936625" cy="0"/>
          </a:xfrm>
          <a:prstGeom prst="line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cs-CZ"/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>
            <a:off x="4217988" y="286067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" name="Line 39"/>
          <p:cNvSpPr>
            <a:spLocks noChangeShapeType="1"/>
          </p:cNvSpPr>
          <p:nvPr/>
        </p:nvSpPr>
        <p:spPr bwMode="auto">
          <a:xfrm>
            <a:off x="4184650" y="26495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bousměrná vodorovná šipka 11"/>
          <p:cNvSpPr/>
          <p:nvPr/>
        </p:nvSpPr>
        <p:spPr>
          <a:xfrm rot="20259035">
            <a:off x="4191127" y="2261375"/>
            <a:ext cx="980298" cy="233362"/>
          </a:xfrm>
          <a:prstGeom prst="leftRightArrow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Obousměrná vodorovná šipka 60"/>
          <p:cNvSpPr/>
          <p:nvPr/>
        </p:nvSpPr>
        <p:spPr>
          <a:xfrm rot="20356857">
            <a:off x="4178014" y="3372221"/>
            <a:ext cx="997997" cy="234950"/>
          </a:xfrm>
          <a:prstGeom prst="leftRightArrow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245100" y="3208338"/>
            <a:ext cx="90488" cy="82550"/>
          </a:xfrm>
          <a:prstGeom prst="ellipse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63" name="Přímá spojovací čára 22"/>
          <p:cNvCxnSpPr>
            <a:cxnSpLocks noChangeShapeType="1"/>
          </p:cNvCxnSpPr>
          <p:nvPr/>
        </p:nvCxnSpPr>
        <p:spPr bwMode="auto">
          <a:xfrm flipH="1">
            <a:off x="4246563" y="27146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Přímá spojovací čára 22"/>
          <p:cNvCxnSpPr>
            <a:cxnSpLocks noChangeShapeType="1"/>
          </p:cNvCxnSpPr>
          <p:nvPr/>
        </p:nvCxnSpPr>
        <p:spPr bwMode="auto">
          <a:xfrm flipH="1">
            <a:off x="4214813" y="24860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Přímá spojovací čára 22"/>
          <p:cNvCxnSpPr>
            <a:cxnSpLocks noChangeShapeType="1"/>
          </p:cNvCxnSpPr>
          <p:nvPr/>
        </p:nvCxnSpPr>
        <p:spPr bwMode="auto">
          <a:xfrm flipH="1">
            <a:off x="4227513" y="3586163"/>
            <a:ext cx="896937" cy="377825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8711952" y="109258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8" name="TextovéPole 67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0" name="TextovéPole 69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1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33/37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3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1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6888" grpId="0"/>
      <p:bldP spid="36889" grpId="0"/>
      <p:bldP spid="36893" grpId="0" animBg="1"/>
      <p:bldP spid="36894" grpId="0" animBg="1"/>
      <p:bldP spid="36895" grpId="0" animBg="1"/>
      <p:bldP spid="36896" grpId="0" animBg="1"/>
      <p:bldP spid="36898" grpId="0"/>
      <p:bldP spid="42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5" grpId="0" animBg="1"/>
      <p:bldP spid="56" grpId="0" animBg="1"/>
      <p:bldP spid="57" grpId="0" animBg="1"/>
      <p:bldP spid="58" grpId="0" animBg="1"/>
      <p:bldP spid="12" grpId="0" animBg="1"/>
      <p:bldP spid="61" grpId="0" animBg="1"/>
      <p:bldP spid="13" grpId="0" animBg="1"/>
      <p:bldP spid="62" grpId="0" build="allAtOnce"/>
      <p:bldP spid="66" grpId="0" build="allAtOnce"/>
      <p:bldP spid="67" grpId="0" build="allAtOnce"/>
      <p:bldP spid="68" grpId="0" build="allAtOnce"/>
      <p:bldP spid="69" grpId="0" build="allAtOnce"/>
      <p:bldP spid="70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930525" y="333375"/>
            <a:ext cx="2789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stojící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2"/>
            <a:ext cx="4787900" cy="1587"/>
          </a:xfrm>
          <a:prstGeom prst="line">
            <a:avLst/>
          </a:prstGeom>
          <a:noFill/>
          <a:ln w="762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785937" y="2857501"/>
            <a:ext cx="4714875" cy="20002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89100" y="1466751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17700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57153" y="1486234"/>
            <a:ext cx="1079500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672493" y="3778300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532540">
            <a:off x="4249125" y="1287545"/>
            <a:ext cx="1160463" cy="466725"/>
          </a:xfrm>
          <a:prstGeom prst="rect">
            <a:avLst/>
          </a:prstGeom>
          <a:solidFill>
            <a:srgbClr val="FFCCFF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C0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5373">
            <a:off x="5803105" y="2705679"/>
            <a:ext cx="1944687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x</a:t>
            </a:r>
            <a:r>
              <a:rPr lang="en-US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’</a:t>
            </a:r>
            <a:r>
              <a:rPr lang="cs-CZ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; 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4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5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6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7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8" name="Text Box 24"/>
          <p:cNvSpPr txBox="1">
            <a:spLocks noChangeArrowheads="1"/>
          </p:cNvSpPr>
          <p:nvPr/>
        </p:nvSpPr>
        <p:spPr bwMode="auto">
          <a:xfrm>
            <a:off x="2855913" y="3405188"/>
            <a:ext cx="4889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59" name="Text Box 25"/>
          <p:cNvSpPr txBox="1">
            <a:spLocks noChangeArrowheads="1"/>
          </p:cNvSpPr>
          <p:nvPr/>
        </p:nvSpPr>
        <p:spPr bwMode="auto">
          <a:xfrm>
            <a:off x="4932363" y="364490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0" name="Text Box 26"/>
          <p:cNvSpPr txBox="1">
            <a:spLocks noChangeArrowheads="1"/>
          </p:cNvSpPr>
          <p:nvPr/>
        </p:nvSpPr>
        <p:spPr bwMode="auto">
          <a:xfrm>
            <a:off x="4262438" y="4303713"/>
            <a:ext cx="442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7030A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8937" name="Text Box 27"/>
          <p:cNvSpPr txBox="1">
            <a:spLocks noChangeArrowheads="1"/>
          </p:cNvSpPr>
          <p:nvPr/>
        </p:nvSpPr>
        <p:spPr bwMode="auto">
          <a:xfrm>
            <a:off x="4310063" y="2198688"/>
            <a:ext cx="6731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baseline="-16000">
                <a:solidFill>
                  <a:srgbClr val="FF3300"/>
                </a:solidFill>
                <a:latin typeface="Arial" charset="0"/>
              </a:rPr>
              <a:t>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8" name="Text Box 28"/>
          <p:cNvSpPr txBox="1">
            <a:spLocks noChangeArrowheads="1"/>
          </p:cNvSpPr>
          <p:nvPr/>
        </p:nvSpPr>
        <p:spPr bwMode="auto">
          <a:xfrm>
            <a:off x="3446463" y="4002088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9" name="Text Box 29"/>
          <p:cNvSpPr txBox="1">
            <a:spLocks noChangeArrowheads="1"/>
          </p:cNvSpPr>
          <p:nvPr/>
        </p:nvSpPr>
        <p:spPr bwMode="auto">
          <a:xfrm>
            <a:off x="2709863" y="3546475"/>
            <a:ext cx="6746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40" name="Text Box 30"/>
          <p:cNvSpPr txBox="1">
            <a:spLocks noChangeArrowheads="1"/>
          </p:cNvSpPr>
          <p:nvPr/>
        </p:nvSpPr>
        <p:spPr bwMode="auto">
          <a:xfrm>
            <a:off x="4992688" y="2635250"/>
            <a:ext cx="5461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65" name="Text Box 38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4129088" y="5608638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4125913" y="5197475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4117975" y="479266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21150" y="4448175"/>
            <a:ext cx="180975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117975" y="40655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4116388" y="36131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4103688" y="3205163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4116388" y="2865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4114800" y="2513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3143250" y="5702300"/>
            <a:ext cx="1073150" cy="498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/>
          <p:cNvCxnSpPr/>
          <p:nvPr/>
        </p:nvCxnSpPr>
        <p:spPr>
          <a:xfrm flipH="1">
            <a:off x="3362325" y="5314950"/>
            <a:ext cx="825500" cy="40481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H="1">
            <a:off x="3563938" y="4876800"/>
            <a:ext cx="636587" cy="3206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>
            <a:off x="3741738" y="4546600"/>
            <a:ext cx="476250" cy="244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H="1">
            <a:off x="3944789" y="4159299"/>
            <a:ext cx="298450" cy="14446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28"/>
          <p:cNvSpPr txBox="1">
            <a:spLocks noChangeArrowheads="1"/>
          </p:cNvSpPr>
          <p:nvPr/>
        </p:nvSpPr>
        <p:spPr bwMode="auto">
          <a:xfrm>
            <a:off x="3065463" y="4887913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74" name="Přímá spojnice se šipkou 73"/>
          <p:cNvCxnSpPr/>
          <p:nvPr/>
        </p:nvCxnSpPr>
        <p:spPr>
          <a:xfrm flipV="1">
            <a:off x="4200525" y="3149600"/>
            <a:ext cx="263525" cy="14922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4206875" y="2673350"/>
            <a:ext cx="436563" cy="280988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/>
          <p:cNvCxnSpPr/>
          <p:nvPr/>
        </p:nvCxnSpPr>
        <p:spPr>
          <a:xfrm flipV="1">
            <a:off x="4202113" y="2198688"/>
            <a:ext cx="649287" cy="407987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 Box 27"/>
          <p:cNvSpPr txBox="1">
            <a:spLocks noChangeArrowheads="1"/>
          </p:cNvSpPr>
          <p:nvPr/>
        </p:nvSpPr>
        <p:spPr bwMode="auto">
          <a:xfrm>
            <a:off x="4254910" y="1998445"/>
            <a:ext cx="6731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Arial" charset="0"/>
              </a:rPr>
              <a:t>1,2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6300787" y="5794375"/>
            <a:ext cx="2809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 (vlastní):	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</a:t>
            </a:r>
            <a:b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S‘: 	             	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1,2</a:t>
            </a:r>
            <a:endParaRPr lang="cs-CZ" altLang="cs-CZ" dirty="0"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5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6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34/37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3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8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76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8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92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100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10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1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1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8937" grpId="0"/>
      <p:bldP spid="38938" grpId="0"/>
      <p:bldP spid="38939" grpId="0"/>
      <p:bldP spid="38940" grpId="0"/>
      <p:bldP spid="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72" grpId="0"/>
      <p:bldP spid="84" grpId="0"/>
      <p:bldP spid="65" grpId="0"/>
      <p:bldP spid="52" grpId="0" build="allAtOnce"/>
      <p:bldP spid="53" grpId="0" build="allAtOnce"/>
      <p:bldP spid="54" grpId="0" build="allAtOnce"/>
      <p:bldP spid="55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0964" name="TextovéPole 4"/>
          <p:cNvSpPr txBox="1">
            <a:spLocks noChangeArrowheads="1"/>
          </p:cNvSpPr>
          <p:nvPr/>
        </p:nvSpPr>
        <p:spPr bwMode="auto">
          <a:xfrm>
            <a:off x="2916238" y="333375"/>
            <a:ext cx="2563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letící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6894" y="3820319"/>
            <a:ext cx="4787900" cy="1588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B0F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29594" y="2781150"/>
            <a:ext cx="4714875" cy="20002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62012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22463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33713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64601" y="1286669"/>
            <a:ext cx="1079500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849529" y="3764756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99381">
            <a:off x="4203158" y="1297723"/>
            <a:ext cx="1160463" cy="466725"/>
          </a:xfrm>
          <a:prstGeom prst="rect">
            <a:avLst/>
          </a:prstGeom>
          <a:solidFill>
            <a:srgbClr val="FFCCCC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C0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8228">
            <a:off x="6014762" y="2639353"/>
            <a:ext cx="1944687" cy="46672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0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300788" y="4786313"/>
            <a:ext cx="25923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x’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8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9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0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1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2" name="Text Box 24"/>
          <p:cNvSpPr txBox="1">
            <a:spLocks noChangeArrowheads="1"/>
          </p:cNvSpPr>
          <p:nvPr/>
        </p:nvSpPr>
        <p:spPr bwMode="auto">
          <a:xfrm>
            <a:off x="2951163" y="3392488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3" name="Text Box 25"/>
          <p:cNvSpPr txBox="1">
            <a:spLocks noChangeArrowheads="1"/>
          </p:cNvSpPr>
          <p:nvPr/>
        </p:nvSpPr>
        <p:spPr bwMode="auto">
          <a:xfrm>
            <a:off x="5148263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4" name="Text Box 26"/>
          <p:cNvSpPr txBox="1">
            <a:spLocks noChangeArrowheads="1"/>
          </p:cNvSpPr>
          <p:nvPr/>
        </p:nvSpPr>
        <p:spPr bwMode="auto">
          <a:xfrm>
            <a:off x="4062413" y="4071938"/>
            <a:ext cx="5175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1" name="Text Box 28"/>
          <p:cNvSpPr txBox="1">
            <a:spLocks noChangeArrowheads="1"/>
          </p:cNvSpPr>
          <p:nvPr/>
        </p:nvSpPr>
        <p:spPr bwMode="auto">
          <a:xfrm>
            <a:off x="3429000" y="436880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2" name="Text Box 29"/>
          <p:cNvSpPr txBox="1">
            <a:spLocks noChangeArrowheads="1"/>
          </p:cNvSpPr>
          <p:nvPr/>
        </p:nvSpPr>
        <p:spPr bwMode="auto">
          <a:xfrm>
            <a:off x="2908300" y="38846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3" name="Text Box 30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5" name="Text Box 32"/>
          <p:cNvSpPr txBox="1">
            <a:spLocks noChangeArrowheads="1"/>
          </p:cNvSpPr>
          <p:nvPr/>
        </p:nvSpPr>
        <p:spPr bwMode="auto">
          <a:xfrm>
            <a:off x="4583113" y="2767013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6" name="Text Box 33"/>
          <p:cNvSpPr txBox="1">
            <a:spLocks noChangeArrowheads="1"/>
          </p:cNvSpPr>
          <p:nvPr/>
        </p:nvSpPr>
        <p:spPr bwMode="auto">
          <a:xfrm>
            <a:off x="3633788" y="26463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1,2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3775075" y="2859088"/>
            <a:ext cx="5762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cs-CZ" altLang="cs-CZ" sz="3600" baseline="50000" dirty="0">
                <a:solidFill>
                  <a:schemeClr val="bg1"/>
                </a:solidFill>
                <a:latin typeface="Arial" charset="0"/>
              </a:rPr>
              <a:t>.</a:t>
            </a:r>
            <a:endParaRPr lang="en-US" altLang="cs-CZ" sz="3600" baseline="50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Ovál 11"/>
          <p:cNvSpPr/>
          <p:nvPr/>
        </p:nvSpPr>
        <p:spPr>
          <a:xfrm>
            <a:off x="4184650" y="2809875"/>
            <a:ext cx="46038" cy="460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346450" y="547211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538538" y="49847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3730625" y="4532313"/>
            <a:ext cx="180975" cy="1857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3902075" y="40782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121150" y="362108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318000" y="320516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4518025" y="2738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4702175" y="2259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3546475" y="5575300"/>
            <a:ext cx="6651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 flipV="1">
            <a:off x="3635375" y="5078413"/>
            <a:ext cx="5635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3841750" y="4643438"/>
            <a:ext cx="3841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>
            <a:off x="3994150" y="4195763"/>
            <a:ext cx="2317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/>
          <p:nvPr/>
        </p:nvCxnSpPr>
        <p:spPr>
          <a:xfrm flipH="1">
            <a:off x="4198938" y="3298825"/>
            <a:ext cx="2190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>
            <a:endCxn id="12" idx="6"/>
          </p:cNvCxnSpPr>
          <p:nvPr/>
        </p:nvCxnSpPr>
        <p:spPr>
          <a:xfrm flipH="1" flipV="1">
            <a:off x="4230688" y="2832100"/>
            <a:ext cx="361950" cy="3175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 flipV="1">
            <a:off x="4206875" y="2355850"/>
            <a:ext cx="58261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28"/>
          <p:cNvSpPr txBox="1">
            <a:spLocks noChangeArrowheads="1"/>
          </p:cNvSpPr>
          <p:nvPr/>
        </p:nvSpPr>
        <p:spPr bwMode="auto">
          <a:xfrm>
            <a:off x="3044825" y="523875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6184900" y="5772870"/>
            <a:ext cx="280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opět: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vlastní čas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  <a:r>
              <a:rPr lang="en-US" altLang="cs-CZ" b="1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’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  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&lt;</a:t>
            </a:r>
            <a:r>
              <a:rPr lang="cs-CZ" altLang="cs-CZ" i="1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</a:p>
        </p:txBody>
      </p:sp>
      <p:sp>
        <p:nvSpPr>
          <p:cNvPr id="65" name="Text Box 26"/>
          <p:cNvSpPr txBox="1">
            <a:spLocks noChangeArrowheads="1"/>
          </p:cNvSpPr>
          <p:nvPr/>
        </p:nvSpPr>
        <p:spPr bwMode="auto">
          <a:xfrm>
            <a:off x="4052888" y="4840288"/>
            <a:ext cx="5191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-2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" name="TextovéPole 35"/>
          <p:cNvSpPr txBox="1">
            <a:spLocks noChangeArrowheads="1"/>
          </p:cNvSpPr>
          <p:nvPr/>
        </p:nvSpPr>
        <p:spPr bwMode="auto">
          <a:xfrm>
            <a:off x="4162425" y="54737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-2,4</a:t>
            </a:r>
          </a:p>
        </p:txBody>
      </p:sp>
      <p:sp>
        <p:nvSpPr>
          <p:cNvPr id="67" name="TextovéPole 66"/>
          <p:cNvSpPr txBox="1">
            <a:spLocks noChangeArrowheads="1"/>
          </p:cNvSpPr>
          <p:nvPr/>
        </p:nvSpPr>
        <p:spPr bwMode="auto">
          <a:xfrm>
            <a:off x="4165600" y="49403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-1,8</a:t>
            </a:r>
          </a:p>
        </p:txBody>
      </p:sp>
      <p:sp>
        <p:nvSpPr>
          <p:cNvPr id="68" name="TextovéPole 67"/>
          <p:cNvSpPr txBox="1">
            <a:spLocks noChangeArrowheads="1"/>
          </p:cNvSpPr>
          <p:nvPr/>
        </p:nvSpPr>
        <p:spPr bwMode="auto">
          <a:xfrm>
            <a:off x="4178300" y="4502150"/>
            <a:ext cx="581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-1,2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4206875" y="408305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-0,6</a:t>
            </a: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3644900" y="2212975"/>
            <a:ext cx="576263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1,8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3651559" y="31670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0,6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35/37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93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106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18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725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withGroup">
                            <p:stCondLst>
                              <p:cond delay="1725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9961" grpId="0"/>
      <p:bldP spid="39962" grpId="0"/>
      <p:bldP spid="39963" grpId="0"/>
      <p:bldP spid="39965" grpId="0"/>
      <p:bldP spid="39966" grpId="0"/>
      <p:bldP spid="32" grpId="0"/>
      <p:bldP spid="1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63" grpId="0"/>
      <p:bldP spid="35" grpId="0"/>
      <p:bldP spid="65" grpId="0"/>
      <p:bldP spid="36" grpId="0"/>
      <p:bldP spid="67" grpId="0"/>
      <p:bldP spid="68" grpId="0"/>
      <p:bldP spid="69" grpId="0"/>
      <p:bldP spid="70" grpId="0"/>
      <p:bldP spid="71" grpId="0"/>
      <p:bldP spid="58" grpId="0" build="allAtOnce"/>
      <p:bldP spid="60" grpId="0" build="allAtOnce"/>
      <p:bldP spid="62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5020" y="1255742"/>
            <a:ext cx="8951175" cy="5435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garáž (cesta,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čas garáže (střed SG,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garáž v čase (</a:t>
            </a:r>
            <a:r>
              <a:rPr lang="cs-CZ" sz="2000" dirty="0" err="1">
                <a:solidFill>
                  <a:srgbClr val="0070C0"/>
                </a:solidFill>
                <a:latin typeface="Book Antiqua" pitchFamily="18" charset="0"/>
              </a:rPr>
              <a:t>vjezd,výjezd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světlo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střed auta SA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současnost auta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příď, záď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auto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auto (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kdy lze zavřít garáž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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&lt;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… ale 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&gt; 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vjezd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výjezd auta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>
              <a:solidFill>
                <a:srgbClr val="CC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8654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Auto projíždí garáží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39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239973" y="3980391"/>
            <a:ext cx="5553858" cy="7912"/>
          </a:xfrm>
          <a:prstGeom prst="line">
            <a:avLst/>
          </a:prstGeom>
          <a:ln w="3175">
            <a:solidFill>
              <a:srgbClr val="0070C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4633366" y="1150219"/>
            <a:ext cx="0" cy="5707781"/>
          </a:xfrm>
          <a:prstGeom prst="line">
            <a:avLst/>
          </a:prstGeom>
          <a:ln w="31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2963669" y="2313107"/>
            <a:ext cx="3582002" cy="356001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2475747" y="2414305"/>
            <a:ext cx="3700971" cy="366844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2910202" y="1137569"/>
            <a:ext cx="3430031" cy="5658586"/>
          </a:xfrm>
          <a:prstGeom prst="line">
            <a:avLst/>
          </a:prstGeom>
          <a:ln w="31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4094922" y="1066410"/>
            <a:ext cx="14458" cy="575725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5165805" y="1103708"/>
            <a:ext cx="18913" cy="571995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3578088" y="3975794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61253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2519120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6679098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6183947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5663498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 flipV="1">
            <a:off x="2564297" y="1110059"/>
            <a:ext cx="3394121" cy="55699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 flipV="1">
            <a:off x="3413198" y="1130138"/>
            <a:ext cx="3359011" cy="55297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 flipV="1">
            <a:off x="2519118" y="2058697"/>
            <a:ext cx="5331470" cy="3167478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 flipV="1">
            <a:off x="2678943" y="3953969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 flipV="1">
            <a:off x="2519118" y="1581226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4109379" y="5510771"/>
            <a:ext cx="0" cy="13924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 flipH="1">
            <a:off x="5165805" y="3756035"/>
            <a:ext cx="4616" cy="3147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4094923" y="1103708"/>
            <a:ext cx="7294" cy="30396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 flipH="1">
            <a:off x="5165805" y="1137569"/>
            <a:ext cx="18913" cy="1276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/>
          <p:cNvCxnSpPr/>
          <p:nvPr/>
        </p:nvCxnSpPr>
        <p:spPr>
          <a:xfrm>
            <a:off x="4590042" y="4514172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>
            <a:off x="4590042" y="5020164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589966" y="5551456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589966" y="6057448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11704" y="1944455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11704" y="2450447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11628" y="2981739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/>
          <p:cNvCxnSpPr/>
          <p:nvPr/>
        </p:nvCxnSpPr>
        <p:spPr>
          <a:xfrm>
            <a:off x="4611628" y="3487731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87"/>
          <p:cNvCxnSpPr/>
          <p:nvPr/>
        </p:nvCxnSpPr>
        <p:spPr>
          <a:xfrm>
            <a:off x="4203349" y="4622599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nice 90"/>
          <p:cNvCxnSpPr/>
          <p:nvPr/>
        </p:nvCxnSpPr>
        <p:spPr>
          <a:xfrm>
            <a:off x="3792638" y="526071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Přímá spojnice 92"/>
          <p:cNvCxnSpPr/>
          <p:nvPr/>
        </p:nvCxnSpPr>
        <p:spPr>
          <a:xfrm>
            <a:off x="3403635" y="590395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94"/>
          <p:cNvCxnSpPr/>
          <p:nvPr/>
        </p:nvCxnSpPr>
        <p:spPr>
          <a:xfrm>
            <a:off x="3406632" y="5909665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96"/>
          <p:cNvCxnSpPr/>
          <p:nvPr/>
        </p:nvCxnSpPr>
        <p:spPr>
          <a:xfrm>
            <a:off x="5767588" y="200536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97"/>
          <p:cNvCxnSpPr/>
          <p:nvPr/>
        </p:nvCxnSpPr>
        <p:spPr>
          <a:xfrm>
            <a:off x="5364106" y="2694346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nice 98"/>
          <p:cNvCxnSpPr/>
          <p:nvPr/>
        </p:nvCxnSpPr>
        <p:spPr>
          <a:xfrm>
            <a:off x="4978100" y="3343300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nice 99"/>
          <p:cNvCxnSpPr/>
          <p:nvPr/>
        </p:nvCxnSpPr>
        <p:spPr>
          <a:xfrm>
            <a:off x="3950353" y="4308162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Přímá spojnice 103"/>
          <p:cNvCxnSpPr/>
          <p:nvPr/>
        </p:nvCxnSpPr>
        <p:spPr>
          <a:xfrm>
            <a:off x="3301561" y="4711690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nice 104"/>
          <p:cNvCxnSpPr/>
          <p:nvPr/>
        </p:nvCxnSpPr>
        <p:spPr>
          <a:xfrm>
            <a:off x="2647462" y="509814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Přímá spojnice 105"/>
          <p:cNvCxnSpPr/>
          <p:nvPr/>
        </p:nvCxnSpPr>
        <p:spPr>
          <a:xfrm>
            <a:off x="5252469" y="3537677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nice 106"/>
          <p:cNvCxnSpPr/>
          <p:nvPr/>
        </p:nvCxnSpPr>
        <p:spPr>
          <a:xfrm>
            <a:off x="6580103" y="2756843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nice 107"/>
          <p:cNvCxnSpPr/>
          <p:nvPr/>
        </p:nvCxnSpPr>
        <p:spPr>
          <a:xfrm>
            <a:off x="5931311" y="316037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se šipkou 115"/>
          <p:cNvCxnSpPr/>
          <p:nvPr/>
        </p:nvCxnSpPr>
        <p:spPr>
          <a:xfrm flipV="1">
            <a:off x="5172577" y="1615068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se šipkou 117"/>
          <p:cNvCxnSpPr/>
          <p:nvPr/>
        </p:nvCxnSpPr>
        <p:spPr>
          <a:xfrm flipV="1">
            <a:off x="2786880" y="5512609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/>
          <p:cNvCxnSpPr/>
          <p:nvPr/>
        </p:nvCxnSpPr>
        <p:spPr>
          <a:xfrm flipV="1">
            <a:off x="3979961" y="3568657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119"/>
          <p:cNvCxnSpPr/>
          <p:nvPr/>
        </p:nvCxnSpPr>
        <p:spPr>
          <a:xfrm>
            <a:off x="4209884" y="3978613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nice 121"/>
          <p:cNvCxnSpPr/>
          <p:nvPr/>
        </p:nvCxnSpPr>
        <p:spPr>
          <a:xfrm>
            <a:off x="5165805" y="2396429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nice 122"/>
          <p:cNvCxnSpPr/>
          <p:nvPr/>
        </p:nvCxnSpPr>
        <p:spPr>
          <a:xfrm>
            <a:off x="3284396" y="5514580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bdélníkový bublinový popisek 120"/>
          <p:cNvSpPr/>
          <p:nvPr/>
        </p:nvSpPr>
        <p:spPr>
          <a:xfrm>
            <a:off x="3268561" y="1133608"/>
            <a:ext cx="735208" cy="274635"/>
          </a:xfrm>
          <a:prstGeom prst="wedgeRectCallout">
            <a:avLst>
              <a:gd name="adj1" fmla="val 58070"/>
              <a:gd name="adj2" fmla="val 11978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Vjezd</a:t>
            </a:r>
          </a:p>
        </p:txBody>
      </p:sp>
      <p:sp>
        <p:nvSpPr>
          <p:cNvPr id="125" name="Obdélníkový bublinový popisek 124"/>
          <p:cNvSpPr/>
          <p:nvPr/>
        </p:nvSpPr>
        <p:spPr>
          <a:xfrm>
            <a:off x="4250271" y="1103708"/>
            <a:ext cx="874561" cy="285115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Výjezd</a:t>
            </a:r>
          </a:p>
        </p:txBody>
      </p:sp>
      <p:sp>
        <p:nvSpPr>
          <p:cNvPr id="126" name="Obdélníkový bublinový popisek 125"/>
          <p:cNvSpPr/>
          <p:nvPr/>
        </p:nvSpPr>
        <p:spPr>
          <a:xfrm>
            <a:off x="4144633" y="1457696"/>
            <a:ext cx="490835" cy="269363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SG</a:t>
            </a:r>
          </a:p>
        </p:txBody>
      </p:sp>
      <p:cxnSp>
        <p:nvCxnSpPr>
          <p:cNvPr id="130" name="Přímá spojnice 129"/>
          <p:cNvCxnSpPr/>
          <p:nvPr/>
        </p:nvCxnSpPr>
        <p:spPr>
          <a:xfrm>
            <a:off x="5170421" y="3966621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Přímá spojnice 130"/>
          <p:cNvCxnSpPr/>
          <p:nvPr/>
        </p:nvCxnSpPr>
        <p:spPr>
          <a:xfrm>
            <a:off x="4632752" y="3958333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Přímá spojnice 131"/>
          <p:cNvCxnSpPr/>
          <p:nvPr/>
        </p:nvCxnSpPr>
        <p:spPr>
          <a:xfrm>
            <a:off x="4102218" y="3958333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4" name="TextovéPole 13313"/>
          <p:cNvSpPr txBox="1"/>
          <p:nvPr/>
        </p:nvSpPr>
        <p:spPr>
          <a:xfrm>
            <a:off x="7521354" y="1820695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x‘</a:t>
            </a:r>
          </a:p>
        </p:txBody>
      </p:sp>
      <p:sp>
        <p:nvSpPr>
          <p:cNvPr id="135" name="TextovéPole 134"/>
          <p:cNvSpPr txBox="1"/>
          <p:nvPr/>
        </p:nvSpPr>
        <p:spPr>
          <a:xfrm rot="21274694">
            <a:off x="5961876" y="1465107"/>
            <a:ext cx="38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T‘</a:t>
            </a:r>
          </a:p>
        </p:txBody>
      </p:sp>
      <p:sp>
        <p:nvSpPr>
          <p:cNvPr id="136" name="TextovéPole 135"/>
          <p:cNvSpPr txBox="1"/>
          <p:nvPr/>
        </p:nvSpPr>
        <p:spPr>
          <a:xfrm>
            <a:off x="4550006" y="18620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137" name="TextovéPole 136"/>
          <p:cNvSpPr txBox="1"/>
          <p:nvPr/>
        </p:nvSpPr>
        <p:spPr>
          <a:xfrm>
            <a:off x="7486726" y="36171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38" name="Obdélníkový bublinový popisek 137"/>
          <p:cNvSpPr/>
          <p:nvPr/>
        </p:nvSpPr>
        <p:spPr>
          <a:xfrm>
            <a:off x="6857807" y="1150219"/>
            <a:ext cx="735208" cy="274635"/>
          </a:xfrm>
          <a:prstGeom prst="wedgeRectCallout">
            <a:avLst>
              <a:gd name="adj1" fmla="val -91178"/>
              <a:gd name="adj2" fmla="val 8315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Příď</a:t>
            </a:r>
          </a:p>
        </p:txBody>
      </p:sp>
      <p:sp>
        <p:nvSpPr>
          <p:cNvPr id="139" name="Obdélníkový bublinový popisek 138"/>
          <p:cNvSpPr/>
          <p:nvPr/>
        </p:nvSpPr>
        <p:spPr>
          <a:xfrm>
            <a:off x="5260554" y="1119902"/>
            <a:ext cx="609235" cy="268668"/>
          </a:xfrm>
          <a:prstGeom prst="wedgeRectCallout">
            <a:avLst>
              <a:gd name="adj1" fmla="val 12384"/>
              <a:gd name="adj2" fmla="val 11719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Záď</a:t>
            </a:r>
          </a:p>
        </p:txBody>
      </p:sp>
      <p:sp>
        <p:nvSpPr>
          <p:cNvPr id="146" name="Obdélníkový bublinový popisek 145"/>
          <p:cNvSpPr/>
          <p:nvPr/>
        </p:nvSpPr>
        <p:spPr>
          <a:xfrm>
            <a:off x="6000016" y="1128589"/>
            <a:ext cx="490835" cy="269363"/>
          </a:xfrm>
          <a:prstGeom prst="wedgeRectCallout">
            <a:avLst>
              <a:gd name="adj1" fmla="val -28929"/>
              <a:gd name="adj2" fmla="val 97331"/>
            </a:avLst>
          </a:prstGeom>
          <a:ln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SA</a:t>
            </a:r>
          </a:p>
        </p:txBody>
      </p:sp>
      <p:sp>
        <p:nvSpPr>
          <p:cNvPr id="13326" name="Obdélníkový bublinový popisek 13325"/>
          <p:cNvSpPr/>
          <p:nvPr/>
        </p:nvSpPr>
        <p:spPr>
          <a:xfrm>
            <a:off x="3540919" y="3611426"/>
            <a:ext cx="397444" cy="227968"/>
          </a:xfrm>
          <a:prstGeom prst="wedgeRectCallout">
            <a:avLst>
              <a:gd name="adj1" fmla="val 82728"/>
              <a:gd name="adj2" fmla="val 17431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A</a:t>
            </a:r>
          </a:p>
        </p:txBody>
      </p:sp>
      <p:sp>
        <p:nvSpPr>
          <p:cNvPr id="152" name="Obdélníkový bublinový popisek 151"/>
          <p:cNvSpPr/>
          <p:nvPr/>
        </p:nvSpPr>
        <p:spPr>
          <a:xfrm>
            <a:off x="5222506" y="4053027"/>
            <a:ext cx="397444" cy="227968"/>
          </a:xfrm>
          <a:prstGeom prst="wedgeRectCallout">
            <a:avLst>
              <a:gd name="adj1" fmla="val -52812"/>
              <a:gd name="adj2" fmla="val -16764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B</a:t>
            </a:r>
          </a:p>
        </p:txBody>
      </p:sp>
      <p:sp>
        <p:nvSpPr>
          <p:cNvPr id="71" name="TextovéPole 7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3" name="TextovéPole 72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1" name="TextovéPole 100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3" name="TextovéPole 102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9" name="TextovéPole 108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27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00"/>
                            </p:stCondLst>
                            <p:childTnLst>
                              <p:par>
                                <p:cTn id="2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00"/>
                            </p:stCondLst>
                            <p:childTnLst>
                              <p:par>
                                <p:cTn id="3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00"/>
                            </p:stCondLst>
                            <p:childTnLst>
                              <p:par>
                                <p:cTn id="3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5" grpId="0" animBg="1"/>
      <p:bldP spid="126" grpId="0" animBg="1"/>
      <p:bldP spid="138" grpId="0" animBg="1"/>
      <p:bldP spid="139" grpId="0" uiExpand="1" build="allAtOnce" animBg="1"/>
      <p:bldP spid="146" grpId="0" animBg="1"/>
      <p:bldP spid="13326" grpId="0" animBg="1"/>
      <p:bldP spid="152" grpId="0" animBg="1"/>
      <p:bldP spid="73" grpId="0" build="allAtOnce"/>
      <p:bldP spid="74" grpId="0" build="allAtOnce"/>
      <p:bldP spid="76" grpId="0" build="allAtOnce"/>
      <p:bldP spid="77" grpId="0" build="allAtOnce"/>
      <p:bldP spid="80" grpId="0" build="allAtOnce"/>
      <p:bldP spid="89" grpId="0" build="allAtOnce"/>
      <p:bldP spid="90" grpId="0" build="allAtOnce"/>
      <p:bldP spid="92" grpId="0" build="allAtOnce"/>
      <p:bldP spid="94" grpId="0" build="allAtOnce"/>
      <p:bldP spid="96" grpId="0" build="allAtOnce"/>
      <p:bldP spid="101" grpId="0" build="allAtOnce"/>
      <p:bldP spid="102" grpId="0" build="allAtOnce"/>
      <p:bldP spid="103" grpId="0" build="allAtOnce"/>
      <p:bldP spid="109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778170" y="3022734"/>
            <a:ext cx="7727201" cy="2308324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7200" dirty="0" smtClean="0">
                <a:latin typeface="Book Antiqua" pitchFamily="18" charset="0"/>
              </a:rPr>
              <a:t>Druhá ulice vlevo.</a:t>
            </a:r>
            <a:r>
              <a:rPr lang="cs-CZ" sz="7200" dirty="0">
                <a:latin typeface="Book Antiqua" pitchFamily="18" charset="0"/>
              </a:rPr>
              <a:t> Přijďte pozítří</a:t>
            </a:r>
            <a:r>
              <a:rPr lang="cs-CZ" sz="7200" dirty="0" smtClean="0">
                <a:latin typeface="Book Antiqua" pitchFamily="18" charset="0"/>
              </a:rPr>
              <a:t>.</a:t>
            </a:r>
            <a:endParaRPr lang="cs-CZ" sz="72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26572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zápatí 4"/>
          <p:cNvSpPr txBox="1">
            <a:spLocks noGrp="1"/>
          </p:cNvSpPr>
          <p:nvPr/>
        </p:nvSpPr>
        <p:spPr bwMode="auto">
          <a:xfrm>
            <a:off x="3581400" y="76200"/>
            <a:ext cx="28956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sz="1200">
              <a:solidFill>
                <a:srgbClr val="D38E27"/>
              </a:solidFill>
              <a:latin typeface="Book Antiqua" pitchFamily="18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914400" y="423863"/>
            <a:ext cx="6864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 dirty="0">
                <a:latin typeface="Book Antiqua" pitchFamily="18" charset="0"/>
              </a:rPr>
              <a:t> </a:t>
            </a:r>
            <a:endParaRPr lang="en-US" sz="4000" b="1" i="1" dirty="0"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25400" y="1179513"/>
            <a:ext cx="848995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</a:pPr>
            <a:endParaRPr lang="en-US" sz="3200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</a:t>
            </a:r>
            <a:r>
              <a:rPr lang="cs-CZ" sz="1200" dirty="0" smtClean="0">
                <a:solidFill>
                  <a:srgbClr val="D38E27"/>
                </a:solidFill>
              </a:rPr>
              <a:t>U3V </a:t>
            </a:r>
            <a:r>
              <a:rPr lang="cs-CZ" sz="1200" dirty="0">
                <a:solidFill>
                  <a:srgbClr val="D38E27"/>
                </a:solidFill>
              </a:rPr>
              <a:t>- Obdržálek</a:t>
            </a:r>
          </a:p>
        </p:txBody>
      </p:sp>
      <p:sp>
        <p:nvSpPr>
          <p:cNvPr id="10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40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274011" y="-594607"/>
            <a:ext cx="709061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cs-CZ" sz="40000" dirty="0">
                <a:solidFill>
                  <a:srgbClr val="FFC000"/>
                </a:solidFill>
                <a:sym typeface="Wingdings" pitchFamily="2" charset="2"/>
              </a:rPr>
              <a:t></a:t>
            </a:r>
            <a:endParaRPr lang="en-US" sz="40000" dirty="0">
              <a:solidFill>
                <a:srgbClr val="FFC000"/>
              </a:solidFill>
              <a:sym typeface="Wingdings" pitchFamily="2" charset="2"/>
            </a:endParaRPr>
          </a:p>
          <a:p>
            <a:pPr algn="ctr"/>
            <a:r>
              <a:rPr lang="cs-CZ" sz="4400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Děkuji vám za pozornost</a:t>
            </a:r>
          </a:p>
          <a:p>
            <a:pPr eaLnBrk="1" hangingPunct="1"/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041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64905"/>
            <a:ext cx="7727201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4000" dirty="0" smtClean="0">
                <a:solidFill>
                  <a:srgbClr val="00B050"/>
                </a:solidFill>
                <a:latin typeface="Book Antiqua" pitchFamily="18" charset="0"/>
              </a:rPr>
              <a:t>Vaše odpověď:</a:t>
            </a:r>
          </a:p>
          <a:p>
            <a:pPr algn="ctr" eaLnBrk="1" hangingPunct="1"/>
            <a:r>
              <a:rPr lang="cs-CZ" sz="5400" dirty="0" smtClean="0">
                <a:latin typeface="Book Antiqua" pitchFamily="18" charset="0"/>
              </a:rPr>
              <a:t>To je </a:t>
            </a:r>
            <a:r>
              <a:rPr lang="cs-CZ" sz="5400" b="1" i="1" dirty="0" smtClean="0">
                <a:latin typeface="Book Antiqua" pitchFamily="18" charset="0"/>
              </a:rPr>
              <a:t>relativní</a:t>
            </a:r>
            <a:r>
              <a:rPr lang="cs-CZ" sz="5400" dirty="0" smtClean="0">
                <a:latin typeface="Book Antiqua" pitchFamily="18" charset="0"/>
              </a:rPr>
              <a:t>.</a:t>
            </a:r>
          </a:p>
          <a:p>
            <a:pPr algn="ctr" eaLnBrk="1" hangingPunct="1"/>
            <a:r>
              <a:rPr lang="cs-CZ" sz="5400" dirty="0" smtClean="0">
                <a:latin typeface="Book Antiqua" pitchFamily="18" charset="0"/>
              </a:rPr>
              <a:t>Záleží na tom,</a:t>
            </a:r>
          </a:p>
          <a:p>
            <a:pPr algn="ctr" eaLnBrk="1" hangingPunct="1"/>
            <a:r>
              <a:rPr lang="cs-CZ" sz="5400" b="1" i="1" dirty="0" smtClean="0">
                <a:latin typeface="Book Antiqua" pitchFamily="18" charset="0"/>
              </a:rPr>
              <a:t>kde </a:t>
            </a:r>
            <a:r>
              <a:rPr lang="cs-CZ" sz="5400" dirty="0" smtClean="0">
                <a:latin typeface="Book Antiqua" pitchFamily="18" charset="0"/>
              </a:rPr>
              <a:t>a</a:t>
            </a:r>
            <a:r>
              <a:rPr lang="cs-CZ" sz="5400" b="1" i="1" dirty="0" smtClean="0">
                <a:latin typeface="Book Antiqua" pitchFamily="18" charset="0"/>
              </a:rPr>
              <a:t> kdy </a:t>
            </a:r>
            <a:r>
              <a:rPr lang="cs-CZ" sz="5400" dirty="0" smtClean="0">
                <a:latin typeface="Book Antiqua" pitchFamily="18" charset="0"/>
              </a:rPr>
              <a:t>jste to dostal</a:t>
            </a:r>
            <a:r>
              <a:rPr lang="cs-CZ" sz="5400" dirty="0" smtClean="0">
                <a:latin typeface="Book Antiqua" pitchFamily="18" charset="0"/>
              </a:rPr>
              <a:t>.</a:t>
            </a:r>
            <a:endParaRPr lang="cs-CZ" sz="54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5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8629032" y="365643"/>
            <a:ext cx="5180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" name="Obdélník 2"/>
          <p:cNvSpPr/>
          <p:nvPr/>
        </p:nvSpPr>
        <p:spPr>
          <a:xfrm>
            <a:off x="8629032" y="365643"/>
            <a:ext cx="518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4555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64905"/>
            <a:ext cx="772720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5400" dirty="0" smtClean="0">
                <a:latin typeface="Book Antiqua" pitchFamily="18" charset="0"/>
              </a:rPr>
              <a:t>V </a:t>
            </a:r>
            <a:r>
              <a:rPr lang="cs-CZ" sz="5400" dirty="0" smtClean="0">
                <a:latin typeface="Book Antiqua" pitchFamily="18" charset="0"/>
              </a:rPr>
              <a:t>STR </a:t>
            </a:r>
            <a:r>
              <a:rPr lang="cs-CZ" sz="5400" i="1" dirty="0" smtClean="0">
                <a:solidFill>
                  <a:srgbClr val="FF0000"/>
                </a:solidFill>
                <a:latin typeface="Book Antiqua" pitchFamily="18" charset="0"/>
              </a:rPr>
              <a:t>relativní</a:t>
            </a:r>
            <a:r>
              <a:rPr lang="cs-CZ" sz="5400" dirty="0" smtClean="0">
                <a:latin typeface="Book Antiqua" pitchFamily="18" charset="0"/>
              </a:rPr>
              <a:t> veličina: </a:t>
            </a:r>
            <a:r>
              <a:rPr lang="cs-CZ" sz="5400" dirty="0" smtClean="0">
                <a:latin typeface="Book Antiqua" pitchFamily="18" charset="0"/>
              </a:rPr>
              <a:t>její hodnota je závislá </a:t>
            </a:r>
            <a:r>
              <a:rPr lang="cs-CZ" sz="5400" dirty="0" smtClean="0">
                <a:latin typeface="Book Antiqua" pitchFamily="18" charset="0"/>
              </a:rPr>
              <a:t>na </a:t>
            </a:r>
            <a:r>
              <a:rPr lang="cs-CZ" sz="5400" dirty="0" smtClean="0">
                <a:latin typeface="Book Antiqua" pitchFamily="18" charset="0"/>
              </a:rPr>
              <a:t>pozorovateli</a:t>
            </a:r>
            <a:br>
              <a:rPr lang="cs-CZ" sz="5400" dirty="0" smtClean="0">
                <a:latin typeface="Book Antiqua" pitchFamily="18" charset="0"/>
              </a:rPr>
            </a:br>
            <a:r>
              <a:rPr lang="cs-CZ" sz="5400" dirty="0" smtClean="0">
                <a:latin typeface="Book Antiqua" pitchFamily="18" charset="0"/>
              </a:rPr>
              <a:t>(vs. </a:t>
            </a:r>
            <a:r>
              <a:rPr lang="cs-CZ" sz="5400" i="1" dirty="0" smtClean="0">
                <a:solidFill>
                  <a:srgbClr val="FF0000"/>
                </a:solidFill>
                <a:latin typeface="Book Antiqua" pitchFamily="18" charset="0"/>
              </a:rPr>
              <a:t>absolutní</a:t>
            </a:r>
            <a:r>
              <a:rPr lang="cs-CZ" sz="5400" dirty="0" smtClean="0">
                <a:latin typeface="Book Antiqua" pitchFamily="18" charset="0"/>
              </a:rPr>
              <a:t> veličina)</a:t>
            </a:r>
            <a:endParaRPr lang="cs-CZ" sz="54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6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8629032" y="365643"/>
            <a:ext cx="5180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" name="Obdélník 2"/>
          <p:cNvSpPr/>
          <p:nvPr/>
        </p:nvSpPr>
        <p:spPr>
          <a:xfrm>
            <a:off x="8629032" y="365643"/>
            <a:ext cx="518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5481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64905"/>
            <a:ext cx="7727201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5400" dirty="0" smtClean="0">
                <a:latin typeface="Book Antiqua" pitchFamily="18" charset="0"/>
              </a:rPr>
              <a:t>Relativní </a:t>
            </a:r>
            <a:r>
              <a:rPr lang="cs-CZ" sz="5400" dirty="0" smtClean="0">
                <a:latin typeface="Book Antiqua" pitchFamily="18" charset="0"/>
              </a:rPr>
              <a:t>veličiny: např.</a:t>
            </a:r>
            <a:endParaRPr lang="cs-CZ" sz="5400" dirty="0" smtClean="0">
              <a:latin typeface="Book Antiqua" pitchFamily="18" charset="0"/>
            </a:endParaRPr>
          </a:p>
          <a:p>
            <a:pPr eaLnBrk="1" hangingPunct="1"/>
            <a:r>
              <a:rPr lang="cs-CZ" sz="5400" b="1" i="1" dirty="0" smtClean="0">
                <a:latin typeface="Book Antiqua" pitchFamily="18" charset="0"/>
              </a:rPr>
              <a:t>poloha</a:t>
            </a:r>
            <a:r>
              <a:rPr lang="cs-CZ" sz="5400" dirty="0" smtClean="0">
                <a:latin typeface="Book Antiqua" pitchFamily="18" charset="0"/>
              </a:rPr>
              <a:t> </a:t>
            </a:r>
            <a:r>
              <a:rPr lang="cs-CZ" sz="4000" dirty="0" smtClean="0">
                <a:latin typeface="Book Antiqua" pitchFamily="18" charset="0"/>
              </a:rPr>
              <a:t>(vůči něčemu)</a:t>
            </a:r>
          </a:p>
          <a:p>
            <a:pPr eaLnBrk="1" hangingPunct="1"/>
            <a:r>
              <a:rPr lang="cs-CZ" sz="4000" dirty="0" smtClean="0">
                <a:latin typeface="Book Antiqua" pitchFamily="18" charset="0"/>
              </a:rPr>
              <a:t>	dva metry dozadu</a:t>
            </a:r>
          </a:p>
          <a:p>
            <a:pPr eaLnBrk="1" hangingPunct="1"/>
            <a:r>
              <a:rPr lang="cs-CZ" sz="5400" b="1" i="1" dirty="0" smtClean="0">
                <a:latin typeface="Book Antiqua" pitchFamily="18" charset="0"/>
              </a:rPr>
              <a:t>rychlost</a:t>
            </a:r>
            <a:r>
              <a:rPr lang="cs-CZ" sz="5400" dirty="0" smtClean="0">
                <a:latin typeface="Book Antiqua" pitchFamily="18" charset="0"/>
              </a:rPr>
              <a:t> </a:t>
            </a:r>
            <a:r>
              <a:rPr lang="cs-CZ" sz="4000" dirty="0" smtClean="0">
                <a:latin typeface="Book Antiqua" pitchFamily="18" charset="0"/>
              </a:rPr>
              <a:t>(</a:t>
            </a:r>
            <a:r>
              <a:rPr lang="cs-CZ" sz="4000" dirty="0">
                <a:latin typeface="Book Antiqua" pitchFamily="18" charset="0"/>
              </a:rPr>
              <a:t>vůči něčemu</a:t>
            </a:r>
            <a:r>
              <a:rPr lang="cs-CZ" sz="4000" dirty="0" smtClean="0">
                <a:latin typeface="Book Antiqua" pitchFamily="18" charset="0"/>
              </a:rPr>
              <a:t>)</a:t>
            </a:r>
          </a:p>
          <a:p>
            <a:pPr eaLnBrk="1" hangingPunct="1"/>
            <a:r>
              <a:rPr lang="cs-CZ" sz="4000" dirty="0" smtClean="0">
                <a:latin typeface="Book Antiqua" pitchFamily="18" charset="0"/>
              </a:rPr>
              <a:t>	v klidu (</a:t>
            </a:r>
            <a:r>
              <a:rPr lang="cs-CZ" sz="4000" i="1" dirty="0" smtClean="0">
                <a:latin typeface="Book Antiqua" pitchFamily="18" charset="0"/>
              </a:rPr>
              <a:t>v</a:t>
            </a:r>
            <a:r>
              <a:rPr lang="cs-CZ" sz="4000" dirty="0" smtClean="0">
                <a:latin typeface="Book Antiqua" pitchFamily="18" charset="0"/>
              </a:rPr>
              <a:t> = 0)</a:t>
            </a:r>
          </a:p>
          <a:p>
            <a:pPr eaLnBrk="1" hangingPunct="1"/>
            <a:r>
              <a:rPr lang="cs-CZ" sz="4000" dirty="0" smtClean="0">
                <a:latin typeface="Book Antiqua" pitchFamily="18" charset="0"/>
              </a:rPr>
              <a:t>	</a:t>
            </a:r>
            <a:r>
              <a:rPr lang="cs-CZ" sz="4000" i="1" dirty="0">
                <a:latin typeface="Book Antiqua" pitchFamily="18" charset="0"/>
              </a:rPr>
              <a:t>v</a:t>
            </a:r>
            <a:r>
              <a:rPr lang="cs-CZ" sz="4000" dirty="0">
                <a:latin typeface="Book Antiqua" pitchFamily="18" charset="0"/>
              </a:rPr>
              <a:t> = 5 </a:t>
            </a:r>
            <a:r>
              <a:rPr lang="cs-CZ" sz="4000" dirty="0" smtClean="0">
                <a:latin typeface="Book Antiqua" pitchFamily="18" charset="0"/>
              </a:rPr>
              <a:t>km/h</a:t>
            </a:r>
            <a:endParaRPr lang="cs-CZ" sz="4000" dirty="0">
              <a:latin typeface="Book Antiqua" pitchFamily="18" charset="0"/>
            </a:endParaRPr>
          </a:p>
          <a:p>
            <a:pPr eaLnBrk="1" hangingPunct="1"/>
            <a:endParaRPr lang="cs-CZ" sz="54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7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609012" y="104258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66803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10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49274"/>
            <a:ext cx="8106613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5400" dirty="0" smtClean="0">
                <a:latin typeface="Book Antiqua" pitchFamily="18" charset="0"/>
              </a:rPr>
              <a:t>Absolutní </a:t>
            </a:r>
            <a:r>
              <a:rPr lang="cs-CZ" sz="5400" dirty="0" smtClean="0">
                <a:latin typeface="Book Antiqua" pitchFamily="18" charset="0"/>
              </a:rPr>
              <a:t>veličiny: např.</a:t>
            </a:r>
            <a:endParaRPr lang="cs-CZ" sz="5400" dirty="0" smtClean="0">
              <a:latin typeface="Book Antiqua" pitchFamily="18" charset="0"/>
            </a:endParaRPr>
          </a:p>
          <a:p>
            <a:pPr eaLnBrk="1" hangingPunct="1"/>
            <a:r>
              <a:rPr lang="cs-CZ" sz="5400" dirty="0" smtClean="0">
                <a:latin typeface="Book Antiqua" pitchFamily="18" charset="0"/>
              </a:rPr>
              <a:t>váží to 1 kg </a:t>
            </a:r>
            <a:r>
              <a:rPr lang="cs-CZ" sz="5400" dirty="0" smtClean="0">
                <a:latin typeface="Book Antiqua" pitchFamily="18" charset="0"/>
              </a:rPr>
              <a:t>(hmotnost </a:t>
            </a:r>
            <a:r>
              <a:rPr lang="cs-CZ" sz="5400" i="1" dirty="0" smtClean="0">
                <a:latin typeface="Book Antiqua" pitchFamily="18" charset="0"/>
              </a:rPr>
              <a:t>m</a:t>
            </a:r>
            <a:r>
              <a:rPr lang="cs-CZ" sz="5400" dirty="0" smtClean="0">
                <a:latin typeface="Book Antiqua" pitchFamily="18" charset="0"/>
              </a:rPr>
              <a:t>)</a:t>
            </a:r>
            <a:endParaRPr lang="cs-CZ" sz="5400" dirty="0" smtClean="0">
              <a:latin typeface="Book Antiqua" pitchFamily="18" charset="0"/>
            </a:endParaRPr>
          </a:p>
          <a:p>
            <a:pPr eaLnBrk="1" hangingPunct="1"/>
            <a:r>
              <a:rPr lang="cs-CZ" sz="5400" dirty="0" smtClean="0">
                <a:latin typeface="Book Antiqua" pitchFamily="18" charset="0"/>
              </a:rPr>
              <a:t>trvá to 2 </a:t>
            </a:r>
            <a:r>
              <a:rPr lang="cs-CZ" sz="5400" dirty="0" smtClean="0">
                <a:latin typeface="Book Antiqua" pitchFamily="18" charset="0"/>
              </a:rPr>
              <a:t>hodiny (doba </a:t>
            </a:r>
            <a:r>
              <a:rPr lang="el-GR" sz="5400" dirty="0" smtClean="0">
                <a:latin typeface="Book Antiqua" pitchFamily="18" charset="0"/>
              </a:rPr>
              <a:t>Δ</a:t>
            </a:r>
            <a:r>
              <a:rPr lang="cs-CZ" sz="5400" i="1" dirty="0" smtClean="0">
                <a:latin typeface="Book Antiqua" pitchFamily="18" charset="0"/>
              </a:rPr>
              <a:t>t</a:t>
            </a:r>
            <a:r>
              <a:rPr lang="cs-CZ" sz="5400" dirty="0" smtClean="0">
                <a:latin typeface="Book Antiqua" pitchFamily="18" charset="0"/>
              </a:rPr>
              <a:t>)</a:t>
            </a:r>
          </a:p>
          <a:p>
            <a:pPr eaLnBrk="1" hangingPunct="1"/>
            <a:r>
              <a:rPr lang="cs-CZ" sz="3600" dirty="0" smtClean="0">
                <a:latin typeface="Book Antiqua" pitchFamily="18" charset="0"/>
              </a:rPr>
              <a:t>(obojí jen v klasické mechanice)</a:t>
            </a:r>
            <a:endParaRPr lang="cs-CZ" sz="36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8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99744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0213" y="1391609"/>
            <a:ext cx="8558212" cy="552253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Měření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</a:rPr>
              <a:t>prostoru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a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</a:rPr>
              <a:t>času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: (stačí nám 1D)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070C0"/>
                </a:solidFill>
                <a:latin typeface="Book Antiqua" pitchFamily="18" charset="0"/>
              </a:rPr>
              <a:t>Já  J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měřím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na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</a:rPr>
              <a:t>nádraží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podél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koleje. Jsem v klidu.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 Vlak jedoucí vedle má vůči mně rychlost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w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.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rgbClr val="FF0000"/>
                </a:solidFill>
                <a:latin typeface="Book Antiqua" pitchFamily="18" charset="0"/>
              </a:rPr>
              <a:t>Přítel 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</a:rPr>
              <a:t>P‘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jede ve </a:t>
            </a:r>
            <a:r>
              <a:rPr lang="cs-CZ" dirty="0" smtClean="0">
                <a:solidFill>
                  <a:srgbClr val="FF0000"/>
                </a:solidFill>
                <a:latin typeface="Book Antiqua" pitchFamily="18" charset="0"/>
              </a:rPr>
              <a:t>vlaku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. Je v klidu (vůči vlaku).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  Nádraží vedle mu ubíhá dozadu rychlostí </a:t>
            </a:r>
            <a:r>
              <a:rPr lang="cs-CZ" dirty="0" smtClean="0">
                <a:solidFill>
                  <a:srgbClr val="FF0000"/>
                </a:solidFill>
                <a:latin typeface="Book Antiqua" pitchFamily="18" charset="0"/>
              </a:rPr>
              <a:t>–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w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Cestou: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střela, výbuch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. Co naměřím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</a:rPr>
              <a:t>já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a co </a:t>
            </a:r>
            <a:r>
              <a:rPr lang="cs-CZ" dirty="0" smtClean="0">
                <a:solidFill>
                  <a:srgbClr val="FF0000"/>
                </a:solidFill>
                <a:latin typeface="Book Antiqua" pitchFamily="18" charset="0"/>
              </a:rPr>
              <a:t>on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?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rgbClr val="0070C0"/>
                </a:solidFill>
                <a:latin typeface="Book Antiqua" pitchFamily="18" charset="0"/>
              </a:rPr>
              <a:t>já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naměřím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vůči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sobě na</a:t>
            </a:r>
            <a:r>
              <a:rPr lang="cs-CZ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nádraží</a:t>
            </a:r>
            <a:r>
              <a:rPr lang="cs-CZ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polohu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a</a:t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čas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výbuchu, a rychlost střely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v</a:t>
            </a: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rgbClr val="FF0000"/>
                </a:solidFill>
                <a:latin typeface="Book Antiqua" pitchFamily="18" charset="0"/>
              </a:rPr>
              <a:t>On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 err="1" smtClean="0">
                <a:solidFill>
                  <a:srgbClr val="FF0000"/>
                </a:solidFill>
                <a:latin typeface="Book Antiqua" pitchFamily="18" charset="0"/>
              </a:rPr>
              <a:t>P‘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naměří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vůči sobě ve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vlaku jiné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x‘,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t‘, v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Jakou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polohu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x‘,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čas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t‘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a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rychlost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v‘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naměří on?</a:t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</a:b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x,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t, v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→ (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x‘, t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‘, v‘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2480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O čem je STR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2023-10-30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9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" name="Obdélník 3"/>
          <p:cNvSpPr/>
          <p:nvPr/>
        </p:nvSpPr>
        <p:spPr>
          <a:xfrm>
            <a:off x="6266835" y="230742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i="1" dirty="0">
                <a:solidFill>
                  <a:srgbClr val="00B0F0"/>
                </a:solidFill>
                <a:latin typeface="Book Antiqua" pitchFamily="18" charset="0"/>
              </a:rPr>
              <a:t>já</a:t>
            </a:r>
            <a:endParaRPr lang="cs-CZ" sz="4000" dirty="0"/>
          </a:p>
        </p:txBody>
      </p:sp>
      <p:sp>
        <p:nvSpPr>
          <p:cNvPr id="5" name="Obdélník 4"/>
          <p:cNvSpPr/>
          <p:nvPr/>
        </p:nvSpPr>
        <p:spPr>
          <a:xfrm>
            <a:off x="7019923" y="278983"/>
            <a:ext cx="755335" cy="651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rgbClr val="FF0000"/>
                </a:solidFill>
                <a:latin typeface="Book Antiqua" pitchFamily="18" charset="0"/>
              </a:rPr>
              <a:t>on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23348" y="5959642"/>
            <a:ext cx="28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w</a:t>
            </a:r>
            <a:endParaRPr lang="cs-CZ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548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2" grpId="0" build="allAtOnce"/>
      <p:bldP spid="13" grpId="0" build="allAtOnce"/>
      <p:bldP spid="14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15529</TotalTime>
  <Words>4148</Words>
  <Application>Microsoft Office PowerPoint</Application>
  <PresentationFormat>Předvádění na obrazovce (4:3)</PresentationFormat>
  <Paragraphs>984</Paragraphs>
  <Slides>40</Slides>
  <Notes>23</Notes>
  <HiddenSlides>2</HiddenSlides>
  <MMClips>1</MMClips>
  <ScaleCrop>false</ScaleCrop>
  <HeadingPairs>
    <vt:vector size="6" baseType="variant">
      <vt:variant>
        <vt:lpstr>Použitá písma</vt:lpstr>
      </vt:variant>
      <vt:variant>
        <vt:i4>17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58" baseType="lpstr">
      <vt:lpstr>Algerian</vt:lpstr>
      <vt:lpstr>Arial</vt:lpstr>
      <vt:lpstr>Arial Rounded MT Bold</vt:lpstr>
      <vt:lpstr>Bahnschrift Light</vt:lpstr>
      <vt:lpstr>Bahnschrift SemiBold</vt:lpstr>
      <vt:lpstr>Blackadder ITC</vt:lpstr>
      <vt:lpstr>Book Antiqua</vt:lpstr>
      <vt:lpstr>Calibri</vt:lpstr>
      <vt:lpstr>Cambria</vt:lpstr>
      <vt:lpstr>Cambria Math</vt:lpstr>
      <vt:lpstr>Courier New</vt:lpstr>
      <vt:lpstr>Franklin Gothic Book</vt:lpstr>
      <vt:lpstr>Franklin Gothic Medium</vt:lpstr>
      <vt:lpstr>Symbol</vt:lpstr>
      <vt:lpstr>Times New Roman</vt:lpstr>
      <vt:lpstr>Wingdings</vt:lpstr>
      <vt:lpstr>Wingdings 2</vt:lpstr>
      <vt:lpstr>Cesta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MFF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Obdržálek</dc:creator>
  <cp:lastModifiedBy>Jenda</cp:lastModifiedBy>
  <cp:revision>760</cp:revision>
  <cp:lastPrinted>2014-03-09T18:11:39Z</cp:lastPrinted>
  <dcterms:created xsi:type="dcterms:W3CDTF">2010-10-29T03:57:00Z</dcterms:created>
  <dcterms:modified xsi:type="dcterms:W3CDTF">2023-10-28T03:03:48Z</dcterms:modified>
</cp:coreProperties>
</file>