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5" r:id="rId3"/>
    <p:sldId id="312" r:id="rId4"/>
    <p:sldId id="281" r:id="rId5"/>
    <p:sldId id="361" r:id="rId6"/>
    <p:sldId id="309" r:id="rId7"/>
    <p:sldId id="356" r:id="rId8"/>
    <p:sldId id="357" r:id="rId9"/>
    <p:sldId id="358" r:id="rId10"/>
    <p:sldId id="359" r:id="rId11"/>
    <p:sldId id="360" r:id="rId12"/>
    <p:sldId id="389" r:id="rId13"/>
    <p:sldId id="365" r:id="rId14"/>
    <p:sldId id="347" r:id="rId15"/>
    <p:sldId id="344" r:id="rId16"/>
    <p:sldId id="328" r:id="rId17"/>
    <p:sldId id="368" r:id="rId18"/>
    <p:sldId id="376" r:id="rId19"/>
    <p:sldId id="377" r:id="rId20"/>
    <p:sldId id="324" r:id="rId21"/>
    <p:sldId id="378" r:id="rId22"/>
    <p:sldId id="379" r:id="rId23"/>
    <p:sldId id="382" r:id="rId24"/>
    <p:sldId id="383" r:id="rId25"/>
    <p:sldId id="293" r:id="rId26"/>
    <p:sldId id="380" r:id="rId27"/>
    <p:sldId id="327" r:id="rId28"/>
    <p:sldId id="339" r:id="rId29"/>
  </p:sldIdLst>
  <p:sldSz cx="9144000" cy="6858000" type="screen4x3"/>
  <p:notesSz cx="9926638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05EBE0"/>
    <a:srgbClr val="009900"/>
    <a:srgbClr val="B6F52B"/>
    <a:srgbClr val="F3F1AE"/>
    <a:srgbClr val="32B503"/>
    <a:srgbClr val="FF9999"/>
    <a:srgbClr val="FFFF00"/>
    <a:srgbClr val="CEB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7" autoAdjust="0"/>
    <p:restoredTop sz="86535" autoAdjust="0"/>
  </p:normalViewPr>
  <p:slideViewPr>
    <p:cSldViewPr snapToGrid="0">
      <p:cViewPr varScale="1">
        <p:scale>
          <a:sx n="111" d="100"/>
          <a:sy n="111" d="100"/>
        </p:scale>
        <p:origin x="3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notesViewPr>
    <p:cSldViewPr snapToGrid="0">
      <p:cViewPr varScale="1">
        <p:scale>
          <a:sx n="65" d="100"/>
          <a:sy n="65" d="100"/>
        </p:scale>
        <p:origin x="153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9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2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7" tIns="47773" rIns="95547" bIns="47773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5547" tIns="47773" rIns="95547" bIns="47773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4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</a:t>
            </a:r>
            <a:r>
              <a:rPr lang="cs-CZ" dirty="0" smtClean="0">
                <a:sym typeface="Wingdings" panose="05000000000000000000" pitchFamily="2" charset="2"/>
              </a:rPr>
              <a:t> U3Vidoskop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70660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C7B950-172E-42F3-BE9D-1D64098116DA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cs-CZ" altLang="cs-CZ">
              <a:latin typeface="Arial" charset="0"/>
            </a:endParaRPr>
          </a:p>
        </p:txBody>
      </p:sp>
      <p:sp>
        <p:nvSpPr>
          <p:cNvPr id="70661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0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473417-3612-4D98-A401-2472D6EC28A6}" type="slidenum">
              <a:rPr lang="cs-CZ" sz="1300"/>
              <a:pPr algn="r" eaLnBrk="1" hangingPunct="1"/>
              <a:t>11</a:t>
            </a:fld>
            <a:endParaRPr lang="cs-CZ" sz="1300"/>
          </a:p>
        </p:txBody>
      </p:sp>
      <p:sp>
        <p:nvSpPr>
          <p:cNvPr id="67589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/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98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473417-3612-4D98-A401-2472D6EC28A6}" type="slidenum">
              <a:rPr lang="cs-CZ" sz="1300"/>
              <a:pPr algn="r" eaLnBrk="1" hangingPunct="1"/>
              <a:t>12</a:t>
            </a:fld>
            <a:endParaRPr lang="cs-CZ" sz="1300"/>
          </a:p>
        </p:txBody>
      </p:sp>
      <p:sp>
        <p:nvSpPr>
          <p:cNvPr id="67589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/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337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06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045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400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354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71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3717" indent="-309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488" indent="-2472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084" indent="-2472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5679" indent="-2472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027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4869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946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4060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3717" indent="-309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488" indent="-2472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084" indent="-2472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5679" indent="-2472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027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4869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9464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4060" indent="-2472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18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035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36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 dirty="0" smtClean="0">
                <a:latin typeface="Arial" charset="0"/>
              </a:rPr>
              <a:t>2015-01-13-T19:30  U3Vidoskop</a:t>
            </a:r>
            <a:endParaRPr lang="cs-CZ" altLang="cs-CZ" dirty="0">
              <a:latin typeface="Arial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37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590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523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21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301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4</a:t>
            </a:fld>
            <a:endParaRPr lang="cs-CZ" sz="1300"/>
          </a:p>
        </p:txBody>
      </p:sp>
      <p:sp>
        <p:nvSpPr>
          <p:cNvPr id="61445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341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112C3B-1DC4-4201-820A-086319D86E2D}" type="slidenum">
              <a:rPr lang="cs-CZ" sz="1300"/>
              <a:pPr algn="r" eaLnBrk="1" hangingPunct="1"/>
              <a:t>5</a:t>
            </a:fld>
            <a:endParaRPr lang="cs-CZ" sz="1300"/>
          </a:p>
        </p:txBody>
      </p:sp>
      <p:sp>
        <p:nvSpPr>
          <p:cNvPr id="61445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37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Zástupný symbol pro číslo snímku 3"/>
          <p:cNvSpPr txBox="1">
            <a:spLocks noGrp="1"/>
          </p:cNvSpPr>
          <p:nvPr/>
        </p:nvSpPr>
        <p:spPr bwMode="auto">
          <a:xfrm>
            <a:off x="5622799" y="6456614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73AF1A0-581C-4EC8-8B49-846109241405}" type="slidenum">
              <a:rPr lang="cs-CZ" sz="1300"/>
              <a:pPr algn="r" eaLnBrk="1" hangingPunct="1"/>
              <a:t>6</a:t>
            </a:fld>
            <a:endParaRPr lang="cs-CZ" sz="1300"/>
          </a:p>
        </p:txBody>
      </p:sp>
      <p:sp>
        <p:nvSpPr>
          <p:cNvPr id="62469" name="Zástupný symbol pro datum 4"/>
          <p:cNvSpPr txBox="1">
            <a:spLocks noGrp="1"/>
          </p:cNvSpPr>
          <p:nvPr/>
        </p:nvSpPr>
        <p:spPr bwMode="auto">
          <a:xfrm>
            <a:off x="5622799" y="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7" tIns="47773" rIns="95547" bIns="477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300" dirty="0"/>
              <a:t>2015-01-13-T19:30  U3Vidoskop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1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67588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AD0D6A-A400-41AA-9F25-F70B11361F63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cs-CZ" altLang="cs-CZ">
              <a:latin typeface="Arial" charset="0"/>
            </a:endParaRPr>
          </a:p>
        </p:txBody>
      </p:sp>
      <p:sp>
        <p:nvSpPr>
          <p:cNvPr id="67589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0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68612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7B0871-79E9-4402-A641-623D758BEF02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cs-CZ" altLang="cs-CZ">
              <a:latin typeface="Arial" charset="0"/>
            </a:endParaRPr>
          </a:p>
        </p:txBody>
      </p:sp>
      <p:sp>
        <p:nvSpPr>
          <p:cNvPr id="68613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57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69636" name="Zástupný symbol pro číslo snímku 3"/>
          <p:cNvSpPr txBox="1">
            <a:spLocks noGrp="1"/>
          </p:cNvSpPr>
          <p:nvPr/>
        </p:nvSpPr>
        <p:spPr bwMode="auto">
          <a:xfrm>
            <a:off x="5622928" y="6456365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CF8FA4-B867-40BF-A9E9-13E63FBF0C9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cs-CZ" altLang="cs-CZ">
              <a:latin typeface="Arial" charset="0"/>
            </a:endParaRPr>
          </a:p>
        </p:txBody>
      </p:sp>
      <p:sp>
        <p:nvSpPr>
          <p:cNvPr id="69637" name="Zástupný symbol pro datum 4"/>
          <p:cNvSpPr txBox="1">
            <a:spLocks noGrp="1"/>
          </p:cNvSpPr>
          <p:nvPr/>
        </p:nvSpPr>
        <p:spPr bwMode="auto">
          <a:xfrm>
            <a:off x="5622928" y="1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855" tIns="49926" rIns="99855" bIns="4992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20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B7E9D-9174-4626-8FF2-DCDD9BD8F9AF}" type="datetime1">
              <a:rPr lang="cs-CZ" smtClean="0"/>
              <a:t>24.10.2023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U3V Fyzika pro nefyziky - Obdržálek</a:t>
            </a:r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F899-505C-440E-8C77-AF8B9184DEA3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24.10.2023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24.10.2023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24.10.2023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24.10.2023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dirty="0" smtClean="0"/>
              <a:t>U3V Fyzika pro </a:t>
            </a:r>
            <a:r>
              <a:rPr lang="cs-CZ" dirty="0" err="1" smtClean="0"/>
              <a:t>nefyziky</a:t>
            </a:r>
            <a:r>
              <a:rPr lang="cs-CZ" dirty="0" smtClean="0"/>
              <a:t> - Obdržálek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357313" y="5072063"/>
            <a:ext cx="6400800" cy="1500187"/>
          </a:xfrm>
        </p:spPr>
        <p:txBody>
          <a:bodyPr anchor="b"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sz="4400" i="1" dirty="0" smtClean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2023-11-13 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969963" y="1146175"/>
            <a:ext cx="76327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latin typeface="Book Antiqua" pitchFamily="18" charset="0"/>
              </a:rPr>
              <a:t>Paradoxy STR</a:t>
            </a:r>
          </a:p>
          <a:p>
            <a:pPr algn="ctr" eaLnBrk="1" hangingPunct="1"/>
            <a:endParaRPr lang="cs-CZ" sz="7200" dirty="0" smtClean="0">
              <a:latin typeface="Book Antiqua" pitchFamily="18" charset="0"/>
            </a:endParaRPr>
          </a:p>
          <a:p>
            <a:pPr algn="ctr" eaLnBrk="1" hangingPunct="1"/>
            <a:r>
              <a:rPr lang="cs-CZ" sz="7200" dirty="0" smtClean="0">
                <a:latin typeface="Book Antiqua" pitchFamily="18" charset="0"/>
              </a:rPr>
              <a:t>U3V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174633"/>
            <a:ext cx="8642350" cy="6477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Zpětná transformace má stejný tvar jako přímá;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1400" b="1" i="1" dirty="0" smtClean="0">
                <a:solidFill>
                  <a:srgbClr val="CC0000"/>
                </a:solidFill>
                <a:latin typeface="Book Antiqua" pitchFamily="18" charset="0"/>
              </a:rPr>
              <a:t>vyřešíme původní soustavu  x´=… x</a:t>
            </a:r>
            <a:r>
              <a:rPr lang="cs-CZ" altLang="cs-CZ" sz="1400" b="1" i="1" baseline="-25000" dirty="0" smtClean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1400" b="1" i="1" dirty="0" smtClean="0">
                <a:solidFill>
                  <a:srgbClr val="CC0000"/>
                </a:solidFill>
                <a:latin typeface="Book Antiqua" pitchFamily="18" charset="0"/>
              </a:rPr>
              <a:t>´=… , abychom dostali  x =… x</a:t>
            </a:r>
            <a:r>
              <a:rPr lang="cs-CZ" altLang="cs-CZ" sz="1400" b="1" i="1" baseline="-25000" dirty="0" smtClean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1400" b="1" i="1" dirty="0" smtClean="0">
                <a:solidFill>
                  <a:srgbClr val="CC0000"/>
                </a:solidFill>
                <a:latin typeface="Book Antiqua" pitchFamily="18" charset="0"/>
              </a:rPr>
              <a:t> =… </a:t>
            </a:r>
            <a:endParaRPr lang="cs-CZ" altLang="cs-CZ" sz="1400" dirty="0" smtClean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768149B-AC16-4616-9AD1-70F0408C41DE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10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4.krok)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192588"/>
            <a:ext cx="52974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a‘)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+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=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b‘)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+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= 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24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14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1837700"/>
            <a:ext cx="89646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a)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 smtClean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x–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obsah 2"/>
          <p:cNvSpPr>
            <a:spLocks/>
          </p:cNvSpPr>
          <p:nvPr/>
        </p:nvSpPr>
        <p:spPr bwMode="auto">
          <a:xfrm>
            <a:off x="179388" y="2997200"/>
            <a:ext cx="8964612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 dirty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+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n-US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(1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baseline="30000" dirty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2000" dirty="0">
                <a:solidFill>
                  <a:schemeClr val="tx1"/>
                </a:solidFill>
                <a:latin typeface="Book Antiqua" pitchFamily="18" charset="0"/>
              </a:rPr>
              <a:t>roznásobíme </a:t>
            </a:r>
            <a:r>
              <a:rPr lang="el-GR" altLang="cs-CZ" sz="2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H="1">
            <a:off x="4022725" y="3140075"/>
            <a:ext cx="108267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H="1">
            <a:off x="4662488" y="3097680"/>
            <a:ext cx="240262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3748088" y="4192588"/>
            <a:ext cx="1525587" cy="503237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3792538" y="4738688"/>
            <a:ext cx="1481137" cy="4254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5775325" y="4192588"/>
            <a:ext cx="2833688" cy="411162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5224463" y="4722813"/>
            <a:ext cx="3595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hlink"/>
                </a:solidFill>
                <a:latin typeface="Book Antiqua" pitchFamily="18" charset="0"/>
              </a:rPr>
              <a:t>(levou stranu napravo)</a:t>
            </a:r>
            <a:endParaRPr lang="en-US" altLang="cs-CZ" sz="240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88082" name="Rectangle 18"/>
          <p:cNvSpPr>
            <a:spLocks noChangeArrowheads="1"/>
          </p:cNvSpPr>
          <p:nvPr/>
        </p:nvSpPr>
        <p:spPr bwMode="auto">
          <a:xfrm>
            <a:off x="5572125" y="4783138"/>
            <a:ext cx="3175000" cy="3810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5981700" y="4141788"/>
            <a:ext cx="245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chemeClr val="hlink"/>
                </a:solidFill>
                <a:latin typeface="Book Antiqua" pitchFamily="18" charset="0"/>
              </a:rPr>
              <a:t>inverzní trafo</a:t>
            </a:r>
            <a:endParaRPr lang="cs-CZ" altLang="cs-CZ" sz="2400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219075" y="5313363"/>
            <a:ext cx="8769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2400">
                <a:latin typeface="Book Antiqua" pitchFamily="18" charset="0"/>
              </a:rPr>
              <a:t>je-li </a:t>
            </a:r>
            <a:r>
              <a:rPr lang="el-GR" altLang="cs-CZ" sz="2400" i="1">
                <a:latin typeface="Book Antiqua" pitchFamily="18" charset="0"/>
              </a:rPr>
              <a:t>γ </a:t>
            </a:r>
            <a:r>
              <a:rPr lang="cs-CZ" altLang="cs-CZ" sz="2400" b="1" i="1" baseline="30000">
                <a:latin typeface="Book Antiqua" pitchFamily="18" charset="0"/>
              </a:rPr>
              <a:t>2</a:t>
            </a:r>
            <a:r>
              <a:rPr lang="cs-CZ" altLang="cs-CZ" sz="2400" i="1">
                <a:latin typeface="Book Antiqua" pitchFamily="18" charset="0"/>
              </a:rPr>
              <a:t> =  </a:t>
            </a:r>
            <a:r>
              <a:rPr lang="cs-CZ" altLang="cs-CZ" sz="2400">
                <a:latin typeface="Book Antiqua" pitchFamily="18" charset="0"/>
              </a:rPr>
              <a:t>1 /(1 – </a:t>
            </a:r>
            <a:r>
              <a:rPr lang="el-GR" altLang="cs-CZ" sz="2400" i="1">
                <a:latin typeface="Book Antiqua" pitchFamily="18" charset="0"/>
              </a:rPr>
              <a:t>β</a:t>
            </a:r>
            <a:r>
              <a:rPr lang="cs-CZ" altLang="cs-CZ" sz="2400" b="1" i="1" baseline="30000">
                <a:latin typeface="Book Antiqua" pitchFamily="18" charset="0"/>
              </a:rPr>
              <a:t>2 </a:t>
            </a:r>
            <a:r>
              <a:rPr lang="cs-CZ" altLang="cs-CZ" sz="2400">
                <a:latin typeface="Book Antiqua" pitchFamily="18" charset="0"/>
              </a:rPr>
              <a:t>), má inverzní trafo stejný tvar jako přímá.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662488" y="1916113"/>
            <a:ext cx="909637" cy="1008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669088" y="1916113"/>
            <a:ext cx="879475" cy="1008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Zástupný symbol pro obsah 2"/>
          <p:cNvSpPr>
            <a:spLocks/>
          </p:cNvSpPr>
          <p:nvPr/>
        </p:nvSpPr>
        <p:spPr bwMode="auto">
          <a:xfrm>
            <a:off x="187568" y="1828778"/>
            <a:ext cx="8962781" cy="102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a) x’ 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 smtClean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x– 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  <a:r>
              <a:rPr lang="cs-CZ" altLang="cs-CZ" sz="3000" b="1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en-US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2" name="Zástupný symbol pro obsah 2"/>
          <p:cNvSpPr>
            <a:spLocks/>
          </p:cNvSpPr>
          <p:nvPr/>
        </p:nvSpPr>
        <p:spPr bwMode="auto">
          <a:xfrm>
            <a:off x="185738" y="1827362"/>
            <a:ext cx="89646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a) 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3000" dirty="0" smtClean="0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x– 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1</a:t>
            </a:r>
            <a:r>
              <a:rPr lang="cs-CZ" altLang="cs-CZ" sz="3000" b="1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en-US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b) 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el-GR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en-US" altLang="cs-CZ" sz="3000" dirty="0">
                <a:solidFill>
                  <a:schemeClr val="tx1"/>
                </a:solidFill>
                <a:latin typeface="Book Antiqua" pitchFamily="18" charset="0"/>
              </a:rPr>
              <a:t>·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3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88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nimBg="1"/>
      <p:bldP spid="88077" grpId="0" animBg="1"/>
      <p:bldP spid="88078" grpId="0" animBg="1"/>
      <p:bldP spid="88079" grpId="0" animBg="1"/>
      <p:bldP spid="88080" grpId="0" animBg="1"/>
      <p:bldP spid="88082" grpId="0" animBg="1"/>
      <p:bldP spid="8" grpId="0"/>
      <p:bldP spid="9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2709863"/>
            <a:ext cx="8713788" cy="16557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3000" b="1" i="1" dirty="0" smtClean="0">
                <a:solidFill>
                  <a:srgbClr val="00B050"/>
                </a:solidFill>
                <a:latin typeface="Book Antiqua" pitchFamily="18" charset="0"/>
              </a:rPr>
              <a:t>Přímá</a:t>
            </a: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sz="3000" b="1" i="1" dirty="0" smtClean="0">
                <a:solidFill>
                  <a:schemeClr val="tx1"/>
                </a:solidFill>
                <a:latin typeface="Book Antiqua" pitchFamily="18" charset="0"/>
              </a:rPr>
              <a:t>Lorentzova transformace:	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= V/c</a:t>
            </a:r>
            <a:endParaRPr lang="cs-CZ" sz="3000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sz="3000" i="1" dirty="0" smtClean="0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) 	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(       </a:t>
            </a:r>
            <a:r>
              <a:rPr lang="en-GB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3000" i="1" dirty="0" smtClean="0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 dirty="0" smtClean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) 	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 +     </a:t>
            </a:r>
            <a:r>
              <a:rPr lang="cs-CZ" sz="30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cs-CZ" sz="3000" dirty="0" smtClean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>
                <a:latin typeface="Book Antiqua" pitchFamily="18" charset="0"/>
              </a:rPr>
              <a:t>Lorentzova trafo (shrnutí)</a:t>
            </a:r>
            <a:endParaRPr lang="en-US" sz="4000" i="1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50825" y="4581525"/>
            <a:ext cx="87137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>
                <a:solidFill>
                  <a:srgbClr val="CC0000"/>
                </a:solidFill>
                <a:latin typeface="Book Antiqua" pitchFamily="18" charset="0"/>
              </a:rPr>
              <a:t>Inverzní </a:t>
            </a:r>
            <a:r>
              <a:rPr lang="cs-CZ" sz="3000" b="1" i="1">
                <a:latin typeface="Book Antiqua" pitchFamily="18" charset="0"/>
              </a:rPr>
              <a:t>Lorentzova transformace:</a:t>
            </a:r>
            <a:r>
              <a:rPr lang="cs-CZ" sz="3000" b="1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’ = </a:t>
            </a:r>
            <a:r>
              <a:rPr lang="en-GB" sz="3200" i="1" baseline="6000"/>
              <a:t>–</a:t>
            </a:r>
            <a:r>
              <a:rPr lang="en-GB"/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endParaRPr lang="cs-CZ" sz="3000" i="1">
              <a:solidFill>
                <a:srgbClr val="CC0000"/>
              </a:solidFill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en-GB" sz="3000" i="1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	 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	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    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3000" i="1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	 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en-GB" sz="3000" i="1">
                <a:latin typeface="Book Antiqua" pitchFamily="18" charset="0"/>
              </a:rPr>
              <a:t>x</a:t>
            </a:r>
            <a:r>
              <a:rPr lang="cs-CZ" sz="3000" baseline="-25000">
                <a:latin typeface="Book Antiqua" pitchFamily="18" charset="0"/>
              </a:rPr>
              <a:t>0</a:t>
            </a:r>
            <a:r>
              <a:rPr lang="en-GB" sz="3000" i="1">
                <a:latin typeface="Book Antiqua" pitchFamily="18" charset="0"/>
              </a:rPr>
              <a:t>’</a:t>
            </a:r>
            <a:r>
              <a:rPr lang="cs-CZ" sz="3000" i="1">
                <a:latin typeface="Book Antiqua" pitchFamily="18" charset="0"/>
              </a:rPr>
              <a:t>+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en-GB" sz="3000" i="1">
                <a:latin typeface="Book Antiqua" pitchFamily="18" charset="0"/>
              </a:rPr>
              <a:t>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	</a:t>
            </a:r>
            <a:r>
              <a:rPr lang="cs-CZ" sz="3000" i="1">
                <a:latin typeface="Book Antiqua" pitchFamily="18" charset="0"/>
              </a:rPr>
              <a:t>= </a:t>
            </a:r>
            <a:r>
              <a:rPr lang="el-GR" sz="3000" i="1">
                <a:latin typeface="Book Antiqua" pitchFamily="18" charset="0"/>
              </a:rPr>
              <a:t>γ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cs-CZ" sz="3000">
                <a:latin typeface="Book Antiqua" pitchFamily="18" charset="0"/>
              </a:rPr>
              <a:t>(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el-GR" sz="3000" i="1">
                <a:latin typeface="Book Antiqua" pitchFamily="18" charset="0"/>
              </a:rPr>
              <a:t>β</a:t>
            </a:r>
            <a:r>
              <a:rPr lang="cs-CZ" sz="3000" i="1">
                <a:latin typeface="Book Antiqua" pitchFamily="18" charset="0"/>
              </a:rPr>
              <a:t> 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3000">
                <a:latin typeface="Book Antiqua" pitchFamily="18" charset="0"/>
              </a:rPr>
              <a:t> +    </a:t>
            </a:r>
            <a:r>
              <a:rPr lang="cs-CZ" sz="3000" i="1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3000" baseline="-2500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3000" i="1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3000">
                <a:latin typeface="Book Antiqua" pitchFamily="18" charset="0"/>
              </a:rPr>
              <a:t>) 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466725" y="1052513"/>
            <a:ext cx="87137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>
                <a:latin typeface="Book Antiqua" pitchFamily="18" charset="0"/>
              </a:rPr>
              <a:t>Označme </a:t>
            </a:r>
          </a:p>
        </p:txBody>
      </p:sp>
      <p:graphicFrame>
        <p:nvGraphicFramePr>
          <p:cNvPr id="32778" name="Object 10"/>
          <p:cNvGraphicFramePr>
            <a:graphicFrameLocks noChangeAspect="1"/>
          </p:cNvGraphicFramePr>
          <p:nvPr/>
        </p:nvGraphicFramePr>
        <p:xfrm>
          <a:off x="577850" y="1527175"/>
          <a:ext cx="42703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4" imgW="4356000" imgH="1130040" progId="Equation.DSMT4">
                  <p:embed/>
                </p:oleObj>
              </mc:Choice>
              <mc:Fallback>
                <p:oleObj name="Equation" r:id="rId4" imgW="4356000" imgH="1130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1527175"/>
                        <a:ext cx="42703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5121275" y="1716088"/>
            <a:ext cx="3554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000" b="1">
                <a:latin typeface="Book Antiqua" pitchFamily="18" charset="0"/>
              </a:rPr>
              <a:t>(</a:t>
            </a:r>
            <a:r>
              <a:rPr lang="cs-CZ" sz="3000" b="1">
                <a:latin typeface="Book Antiqua" pitchFamily="18" charset="0"/>
              </a:rPr>
              <a:t>Lorentzův činitel)</a:t>
            </a:r>
            <a:endParaRPr lang="en-US" sz="3000" b="1">
              <a:latin typeface="Book Antiqua" pitchFamily="18" charset="0"/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149475" y="2366962"/>
            <a:ext cx="5260975" cy="312578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sz="4400" i="1" dirty="0" smtClean="0">
                <a:solidFill>
                  <a:srgbClr val="32B503"/>
                </a:solidFill>
                <a:latin typeface="Book Antiqua" pitchFamily="18" charset="0"/>
              </a:rPr>
              <a:t>x</a:t>
            </a:r>
            <a:r>
              <a:rPr lang="cs-CZ" sz="4400" baseline="-25000" dirty="0" smtClean="0">
                <a:solidFill>
                  <a:srgbClr val="32B503"/>
                </a:solidFill>
                <a:latin typeface="Book Antiqua" pitchFamily="18" charset="0"/>
              </a:rPr>
              <a:t>0</a:t>
            </a:r>
            <a:r>
              <a:rPr lang="en-GB" sz="4400" i="1" dirty="0" smtClean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44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baseline="-250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en-GB" sz="44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en-GB" sz="4400" i="1" dirty="0">
                <a:solidFill>
                  <a:srgbClr val="32B503"/>
                </a:solidFill>
                <a:latin typeface="Book Antiqua" pitchFamily="18" charset="0"/>
              </a:rPr>
              <a:t>x’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cs-CZ" sz="4400" baseline="-250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)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cs-CZ" sz="4400" i="1" dirty="0" smtClean="0">
                <a:solidFill>
                  <a:srgbClr val="32B503"/>
                </a:solidFill>
                <a:latin typeface="Book Antiqua" pitchFamily="18" charset="0"/>
              </a:rPr>
              <a:t>y</a:t>
            </a:r>
            <a:r>
              <a:rPr lang="en-GB" sz="4400" i="1" dirty="0" smtClean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i="1" dirty="0" smtClean="0">
                <a:solidFill>
                  <a:srgbClr val="FF3300"/>
                </a:solidFill>
                <a:latin typeface="Book Antiqua" pitchFamily="18" charset="0"/>
              </a:rPr>
              <a:t>y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cs-CZ" sz="4400" i="1" dirty="0" smtClean="0">
                <a:solidFill>
                  <a:srgbClr val="32B503"/>
                </a:solidFill>
                <a:latin typeface="Book Antiqua" pitchFamily="18" charset="0"/>
              </a:rPr>
              <a:t>z</a:t>
            </a:r>
            <a:r>
              <a:rPr lang="en-GB" sz="4400" i="1" dirty="0" smtClean="0">
                <a:solidFill>
                  <a:srgbClr val="32B503"/>
                </a:solidFill>
                <a:latin typeface="Book Antiqua" pitchFamily="18" charset="0"/>
              </a:rPr>
              <a:t>’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i="1" dirty="0" smtClean="0">
                <a:solidFill>
                  <a:srgbClr val="FF3300"/>
                </a:solidFill>
                <a:latin typeface="Book Antiqua" pitchFamily="18" charset="0"/>
              </a:rPr>
              <a:t>z</a:t>
            </a:r>
            <a:endParaRPr lang="cs-CZ" sz="4400" dirty="0" smtClean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88938" y="3413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Lorentzova </a:t>
            </a:r>
            <a:r>
              <a:rPr lang="cs-CZ" sz="4000" b="1" i="1" dirty="0" err="1">
                <a:latin typeface="Book Antiqua" pitchFamily="18" charset="0"/>
              </a:rPr>
              <a:t>trafo</a:t>
            </a:r>
            <a:r>
              <a:rPr lang="cs-CZ" sz="4000" b="1" i="1" dirty="0">
                <a:latin typeface="Book Antiqua" pitchFamily="18" charset="0"/>
              </a:rPr>
              <a:t> </a:t>
            </a:r>
            <a:r>
              <a:rPr lang="cs-CZ" sz="4000" b="1" i="1" dirty="0" smtClean="0">
                <a:latin typeface="Book Antiqua" pitchFamily="18" charset="0"/>
              </a:rPr>
              <a:t>ve 3D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244475" y="1249363"/>
            <a:ext cx="871378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 dirty="0" smtClean="0">
                <a:latin typeface="Book Antiqua" pitchFamily="18" charset="0"/>
              </a:rPr>
              <a:t>Zcela prosté, milý Watsone: pro y, z se nic nemění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b="1" i="1" dirty="0" smtClean="0">
                <a:latin typeface="Book Antiqua" pitchFamily="18" charset="0"/>
              </a:rPr>
              <a:t> </a:t>
            </a:r>
            <a:endParaRPr lang="cs-CZ" sz="3000" b="1" i="1" dirty="0">
              <a:latin typeface="Book Antiqua" pitchFamily="18" charset="0"/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92262"/>
            <a:ext cx="8686800" cy="5037137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cs-CZ" dirty="0" smtClean="0">
                <a:latin typeface="Book Antiqua" pitchFamily="18" charset="0"/>
              </a:rPr>
              <a:t>Poloha </a:t>
            </a:r>
            <a:r>
              <a:rPr lang="cs-CZ" i="1" dirty="0" smtClean="0">
                <a:latin typeface="Book Antiqua" pitchFamily="18" charset="0"/>
              </a:rPr>
              <a:t>x</a:t>
            </a:r>
            <a:r>
              <a:rPr lang="cs-CZ" dirty="0" smtClean="0">
                <a:latin typeface="Book Antiqua" pitchFamily="18" charset="0"/>
              </a:rPr>
              <a:t> bodu na přímce se mění s časem </a:t>
            </a:r>
            <a:r>
              <a:rPr lang="cs-CZ" i="1" dirty="0" smtClean="0">
                <a:latin typeface="Book Antiqua" pitchFamily="18" charset="0"/>
              </a:rPr>
              <a:t>t;</a:t>
            </a:r>
          </a:p>
          <a:p>
            <a:pPr marL="457200" lvl="1" indent="0" eaLnBrk="1" hangingPunct="1">
              <a:buNone/>
            </a:pPr>
            <a:r>
              <a:rPr lang="cs-CZ" dirty="0" smtClean="0">
                <a:solidFill>
                  <a:srgbClr val="CC0000"/>
                </a:solidFill>
                <a:latin typeface="Book Antiqua" pitchFamily="18" charset="0"/>
              </a:rPr>
              <a:t>graficky</a:t>
            </a:r>
            <a:r>
              <a:rPr lang="cs-CZ" dirty="0" smtClean="0">
                <a:latin typeface="Book Antiqua" pitchFamily="18" charset="0"/>
              </a:rPr>
              <a:t>: </a:t>
            </a:r>
          </a:p>
          <a:p>
            <a:pPr lvl="1" eaLnBrk="1" hangingPunct="1"/>
            <a:r>
              <a:rPr lang="cs-CZ" dirty="0" smtClean="0">
                <a:latin typeface="Book Antiqua" pitchFamily="18" charset="0"/>
              </a:rPr>
              <a:t>osa svislá –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čas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</a:p>
          <a:p>
            <a:pPr lvl="1" eaLnBrk="1" hangingPunct="1"/>
            <a:r>
              <a:rPr lang="cs-CZ" dirty="0">
                <a:latin typeface="Book Antiqua" pitchFamily="18" charset="0"/>
              </a:rPr>
              <a:t>osa </a:t>
            </a:r>
            <a:r>
              <a:rPr lang="cs-CZ" dirty="0" smtClean="0">
                <a:latin typeface="Book Antiqua" pitchFamily="18" charset="0"/>
              </a:rPr>
              <a:t>vodorovná –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poloha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Prostoročas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dirty="0" smtClean="0">
                <a:latin typeface="Book Antiqua" pitchFamily="18" charset="0"/>
              </a:rPr>
              <a:t>(rovina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x, t</a:t>
            </a:r>
            <a:r>
              <a:rPr lang="cs-CZ" dirty="0" smtClean="0">
                <a:latin typeface="Book Antiqua" pitchFamily="18" charset="0"/>
              </a:rPr>
              <a:t>):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Bod {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x, 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} v prostoročasu = „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událost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“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latin typeface="Book Antiqua" pitchFamily="18" charset="0"/>
              </a:rPr>
              <a:t>KDE: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x 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↔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latin typeface="Book Antiqua" pitchFamily="18" charset="0"/>
              </a:rPr>
              <a:t>KDY: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   </a:t>
            </a:r>
            <a:r>
              <a:rPr lang="cs-CZ" sz="16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↕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Všechny události zaznamenáme do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Archivu </a:t>
            </a:r>
            <a:endParaRPr lang="cs-CZ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984227" y="412525"/>
            <a:ext cx="5809604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Grafický popis pohybu 1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477000" y="-18288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30903" y="14655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22089" y="15690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6973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véPole 48"/>
          <p:cNvSpPr txBox="1"/>
          <p:nvPr/>
        </p:nvSpPr>
        <p:spPr>
          <a:xfrm>
            <a:off x="4382392" y="4773842"/>
            <a:ext cx="795130" cy="30777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světlo</a:t>
            </a:r>
            <a:endParaRPr lang="cs-CZ" sz="1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199" y="1285875"/>
            <a:ext cx="8765703" cy="1600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latin typeface="Book Antiqua" pitchFamily="18" charset="0"/>
              </a:rPr>
              <a:t>Zjednodušení - </a:t>
            </a:r>
            <a:r>
              <a:rPr lang="cs-CZ" sz="2400" b="1" i="1" dirty="0" smtClean="0">
                <a:latin typeface="Book Antiqua" pitchFamily="18" charset="0"/>
              </a:rPr>
              <a:t>události</a:t>
            </a:r>
            <a:r>
              <a:rPr lang="cs-CZ" sz="2400" dirty="0" smtClean="0">
                <a:latin typeface="Book Antiqua" pitchFamily="18" charset="0"/>
              </a:rPr>
              <a:t> jen na </a:t>
            </a:r>
            <a:r>
              <a:rPr lang="cs-CZ" sz="2400" b="1" i="1" dirty="0" smtClean="0">
                <a:latin typeface="Book Antiqua" pitchFamily="18" charset="0"/>
              </a:rPr>
              <a:t>přímce </a:t>
            </a:r>
            <a:r>
              <a:rPr lang="cs-CZ" sz="2400" dirty="0" smtClean="0">
                <a:latin typeface="Book Antiqua" pitchFamily="18" charset="0"/>
              </a:rPr>
              <a:t>(v místě </a:t>
            </a:r>
            <a:r>
              <a:rPr lang="cs-CZ" sz="2400" b="1" i="1" dirty="0" smtClean="0">
                <a:latin typeface="Book Antiqua" pitchFamily="18" charset="0"/>
              </a:rPr>
              <a:t>x</a:t>
            </a:r>
            <a:r>
              <a:rPr lang="cs-CZ" sz="2400" dirty="0" smtClean="0">
                <a:latin typeface="Book Antiqua" pitchFamily="18" charset="0"/>
              </a:rPr>
              <a:t> a čase </a:t>
            </a:r>
            <a:r>
              <a:rPr lang="cs-CZ" sz="2400" b="1" i="1" dirty="0" smtClean="0">
                <a:latin typeface="Book Antiqua" pitchFamily="18" charset="0"/>
              </a:rPr>
              <a:t>t</a:t>
            </a:r>
            <a:r>
              <a:rPr lang="cs-CZ" sz="2400" dirty="0" smtClean="0"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latin typeface="Book Antiqua" pitchFamily="18" charset="0"/>
              </a:rPr>
              <a:t>Zanesu do </a:t>
            </a:r>
            <a:r>
              <a:rPr lang="cs-CZ" sz="2400" b="1" i="1" dirty="0" smtClean="0">
                <a:latin typeface="Book Antiqua" pitchFamily="18" charset="0"/>
              </a:rPr>
              <a:t>Archivu</a:t>
            </a:r>
            <a:r>
              <a:rPr lang="cs-CZ" sz="2400" dirty="0" smtClean="0">
                <a:latin typeface="Book Antiqua" pitchFamily="18" charset="0"/>
              </a:rPr>
              <a:t> (grafikon) v rovině [</a:t>
            </a:r>
            <a:r>
              <a:rPr lang="cs-CZ" sz="2400" i="1" dirty="0" smtClean="0">
                <a:latin typeface="Book Antiqua" pitchFamily="18" charset="0"/>
              </a:rPr>
              <a:t>x, t</a:t>
            </a:r>
            <a:r>
              <a:rPr lang="cs-CZ" sz="2400" dirty="0" smtClean="0">
                <a:latin typeface="Book Antiqua" pitchFamily="18" charset="0"/>
              </a:rPr>
              <a:t>] – a jak je čtou jiní?</a:t>
            </a:r>
            <a:r>
              <a:rPr lang="cs-CZ" sz="2400" i="1" dirty="0" smtClean="0"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Dosud - táž </a:t>
            </a:r>
            <a:r>
              <a:rPr lang="cs-CZ" sz="2400" u="sng" dirty="0" smtClean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o</a:t>
            </a:r>
            <a:r>
              <a:rPr lang="cs-CZ" sz="2400" u="sng" dirty="0" smtClean="0">
                <a:solidFill>
                  <a:schemeClr val="tx1"/>
                </a:solidFill>
                <a:latin typeface="Book Antiqua" pitchFamily="18" charset="0"/>
              </a:rPr>
              <a:t>u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č</a:t>
            </a:r>
            <a:r>
              <a:rPr lang="cs-CZ" sz="2400" u="sng" dirty="0" smtClean="0">
                <a:solidFill>
                  <a:schemeClr val="tx1"/>
                </a:solidFill>
                <a:latin typeface="Book Antiqua" pitchFamily="18" charset="0"/>
              </a:rPr>
              <a:t>a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u="sng" dirty="0" smtClean="0">
                <a:solidFill>
                  <a:schemeClr val="tx1"/>
                </a:solidFill>
                <a:latin typeface="Book Antiqua" pitchFamily="18" charset="0"/>
              </a:rPr>
              <a:t>n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o</a:t>
            </a:r>
            <a:r>
              <a:rPr lang="cs-CZ" sz="2400" u="sng" dirty="0" smtClean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t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vodorovně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i pro různě rychlé </a:t>
            </a:r>
            <a:r>
              <a:rPr lang="cs-CZ" sz="2400" dirty="0" smtClean="0">
                <a:solidFill>
                  <a:srgbClr val="00B0F0"/>
                </a:solidFill>
                <a:latin typeface="Book Antiqua" pitchFamily="18" charset="0"/>
              </a:rPr>
              <a:t>sou</a:t>
            </a:r>
            <a:r>
              <a:rPr lang="cs-CZ" sz="2400" dirty="0" smtClean="0">
                <a:solidFill>
                  <a:srgbClr val="FF0000"/>
                </a:solidFill>
                <a:latin typeface="Book Antiqua" pitchFamily="18" charset="0"/>
              </a:rPr>
              <a:t>sta</a:t>
            </a:r>
            <a:r>
              <a:rPr lang="cs-CZ" sz="2400" dirty="0" smtClean="0">
                <a:solidFill>
                  <a:srgbClr val="00FF00"/>
                </a:solidFill>
                <a:latin typeface="Book Antiqua" pitchFamily="18" charset="0"/>
              </a:rPr>
              <a:t>vy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rgbClr val="00B0F0"/>
                </a:solidFill>
                <a:latin typeface="Book Antiqua" pitchFamily="18" charset="0"/>
              </a:rPr>
              <a:t>Ba</a:t>
            </a:r>
            <a:r>
              <a:rPr lang="cs-CZ" sz="2400" dirty="0" smtClean="0">
                <a:solidFill>
                  <a:srgbClr val="FF0000"/>
                </a:solidFill>
                <a:latin typeface="Book Antiqua" pitchFamily="18" charset="0"/>
              </a:rPr>
              <a:t>rev</a:t>
            </a:r>
            <a:r>
              <a:rPr lang="cs-CZ" sz="2400" dirty="0" smtClean="0">
                <a:solidFill>
                  <a:srgbClr val="00FF00"/>
                </a:solidFill>
                <a:latin typeface="Book Antiqua" pitchFamily="18" charset="0"/>
              </a:rPr>
              <a:t>né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světočáry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675120" y="14325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166849" y="3917279"/>
            <a:ext cx="3037668" cy="774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 flipV="1">
            <a:off x="3481905" y="2439183"/>
            <a:ext cx="7749" cy="149558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3483984" y="2514682"/>
            <a:ext cx="387679" cy="14176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492022" y="2530180"/>
            <a:ext cx="712854" cy="138803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259348" y="2918963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B0F0"/>
                </a:solidFill>
              </a:rPr>
              <a:t>1-</a:t>
            </a:r>
            <a:endParaRPr lang="cs-CZ" sz="1200" dirty="0">
              <a:solidFill>
                <a:srgbClr val="00B0F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96414" y="2918963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1-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704824" y="2916358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92D050"/>
                </a:solidFill>
              </a:rPr>
              <a:t>1-</a:t>
            </a:r>
            <a:endParaRPr lang="cs-CZ" sz="1200" dirty="0">
              <a:solidFill>
                <a:srgbClr val="92D050"/>
              </a:solidFill>
            </a:endParaRP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2836069" y="6393103"/>
            <a:ext cx="2232481" cy="553"/>
          </a:xfrm>
          <a:prstGeom prst="line">
            <a:avLst/>
          </a:prstGeom>
          <a:ln w="1270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 flipV="1">
            <a:off x="3345938" y="4915006"/>
            <a:ext cx="7749" cy="149558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3348017" y="4990505"/>
            <a:ext cx="387679" cy="14176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3356055" y="5006003"/>
            <a:ext cx="712854" cy="138803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3123381" y="5394786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B0F0"/>
                </a:solidFill>
              </a:rPr>
              <a:t>1-</a:t>
            </a:r>
            <a:endParaRPr lang="cs-CZ" sz="1200" dirty="0">
              <a:solidFill>
                <a:srgbClr val="00B0F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396747" y="5259959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1-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714055" y="5106972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92D050"/>
                </a:solidFill>
              </a:rPr>
              <a:t>1-</a:t>
            </a:r>
            <a:endParaRPr lang="cs-CZ" sz="1200" dirty="0">
              <a:solidFill>
                <a:srgbClr val="92D050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2821607" y="5945477"/>
            <a:ext cx="2007555" cy="60501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H="1">
            <a:off x="2959111" y="5044827"/>
            <a:ext cx="1629419" cy="176692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3034738" y="5376305"/>
            <a:ext cx="1784976" cy="1256691"/>
          </a:xfrm>
          <a:prstGeom prst="line">
            <a:avLst/>
          </a:prstGeom>
          <a:ln>
            <a:solidFill>
              <a:srgbClr val="00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4025837" y="6356571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B0F0"/>
                </a:solidFill>
              </a:rPr>
              <a:t>1</a:t>
            </a:r>
            <a:r>
              <a:rPr lang="cs-CZ" sz="1200" b="1" baseline="50000" dirty="0" smtClean="0">
                <a:solidFill>
                  <a:srgbClr val="00B0F0"/>
                </a:solidFill>
              </a:rPr>
              <a:t>|</a:t>
            </a:r>
            <a:endParaRPr lang="cs-CZ" sz="1200" b="1" baseline="50000" dirty="0">
              <a:solidFill>
                <a:srgbClr val="00B0F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148564" y="6047161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1</a:t>
            </a:r>
            <a:r>
              <a:rPr lang="cs-CZ" sz="1200" b="1" baseline="50000" dirty="0" smtClean="0">
                <a:solidFill>
                  <a:srgbClr val="FF0000"/>
                </a:solidFill>
              </a:rPr>
              <a:t>|</a:t>
            </a:r>
            <a:endParaRPr lang="cs-CZ" sz="1200" b="1" baseline="50000" dirty="0">
              <a:solidFill>
                <a:srgbClr val="FF00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285119" y="5585641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92D050"/>
                </a:solidFill>
              </a:rPr>
              <a:t>1</a:t>
            </a:r>
            <a:r>
              <a:rPr lang="cs-CZ" sz="1200" b="1" baseline="50000" dirty="0" smtClean="0">
                <a:solidFill>
                  <a:srgbClr val="92D050"/>
                </a:solidFill>
              </a:rPr>
              <a:t>|</a:t>
            </a:r>
            <a:endParaRPr lang="cs-CZ" sz="1200" b="1" baseline="50000" dirty="0">
              <a:solidFill>
                <a:srgbClr val="92D05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187964" y="3879260"/>
            <a:ext cx="32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1</a:t>
            </a:r>
            <a:r>
              <a:rPr lang="cs-CZ" sz="1200" b="1" baseline="50000" dirty="0" smtClean="0"/>
              <a:t>|</a:t>
            </a:r>
            <a:endParaRPr lang="cs-CZ" sz="1200" b="1" baseline="50000" dirty="0"/>
          </a:p>
        </p:txBody>
      </p:sp>
      <p:sp>
        <p:nvSpPr>
          <p:cNvPr id="46" name="Zástupný symbol pro obsah 2"/>
          <p:cNvSpPr txBox="1">
            <a:spLocks/>
          </p:cNvSpPr>
          <p:nvPr/>
        </p:nvSpPr>
        <p:spPr bwMode="auto">
          <a:xfrm>
            <a:off x="300291" y="4252811"/>
            <a:ext cx="1115759" cy="46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STR</a:t>
            </a:r>
            <a:endParaRPr lang="cs-CZ" sz="2400" b="1" i="1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969906" y="4215341"/>
            <a:ext cx="167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 Antiqua" pitchFamily="18" charset="0"/>
              </a:rPr>
              <a:t>a 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m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ě</a:t>
            </a:r>
            <a:r>
              <a:rPr lang="cs-CZ" sz="2400" dirty="0">
                <a:solidFill>
                  <a:srgbClr val="92D050"/>
                </a:solidFill>
                <a:latin typeface="Book Antiqua" pitchFamily="18" charset="0"/>
              </a:rPr>
              <a:t>ř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í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cs-CZ" sz="2400" dirty="0">
                <a:solidFill>
                  <a:srgbClr val="92D050"/>
                </a:solidFill>
                <a:latin typeface="Book Antiqua" pitchFamily="18" charset="0"/>
              </a:rPr>
              <a:t>k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a</a:t>
            </a:r>
            <a:endParaRPr lang="cs-CZ" sz="2400" dirty="0">
              <a:solidFill>
                <a:srgbClr val="00B0F0"/>
              </a:solidFill>
            </a:endParaRPr>
          </a:p>
        </p:txBody>
      </p:sp>
      <p:sp>
        <p:nvSpPr>
          <p:cNvPr id="51" name="Zástupný symbol pro obsah 2"/>
          <p:cNvSpPr txBox="1">
            <a:spLocks/>
          </p:cNvSpPr>
          <p:nvPr/>
        </p:nvSpPr>
        <p:spPr bwMode="auto">
          <a:xfrm>
            <a:off x="4250785" y="4252811"/>
            <a:ext cx="2828671" cy="46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-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různé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u="sng" dirty="0" smtClean="0">
                <a:solidFill>
                  <a:srgbClr val="00B0F0"/>
                </a:solidFill>
                <a:latin typeface="Book Antiqua" pitchFamily="18" charset="0"/>
              </a:rPr>
              <a:t>s</a:t>
            </a:r>
            <a:r>
              <a:rPr lang="cs-CZ" sz="2400" dirty="0" smtClean="0">
                <a:solidFill>
                  <a:srgbClr val="00B0F0"/>
                </a:solidFill>
                <a:latin typeface="Book Antiqua" pitchFamily="18" charset="0"/>
              </a:rPr>
              <a:t>o</a:t>
            </a:r>
            <a:r>
              <a:rPr lang="cs-CZ" sz="2400" u="sng" dirty="0" smtClean="0">
                <a:solidFill>
                  <a:srgbClr val="00B0F0"/>
                </a:solidFill>
                <a:latin typeface="Book Antiqua" pitchFamily="18" charset="0"/>
              </a:rPr>
              <a:t>u</a:t>
            </a:r>
            <a:r>
              <a:rPr lang="cs-CZ" sz="2400" dirty="0" smtClean="0">
                <a:solidFill>
                  <a:srgbClr val="FF0000"/>
                </a:solidFill>
                <a:latin typeface="Book Antiqua" pitchFamily="18" charset="0"/>
              </a:rPr>
              <a:t>č</a:t>
            </a:r>
            <a:r>
              <a:rPr lang="cs-CZ" sz="2400" u="sng" dirty="0" smtClean="0">
                <a:solidFill>
                  <a:srgbClr val="FF0000"/>
                </a:solidFill>
                <a:latin typeface="Book Antiqua" pitchFamily="18" charset="0"/>
              </a:rPr>
              <a:t>a</a:t>
            </a:r>
            <a:r>
              <a:rPr lang="cs-CZ" sz="2400" dirty="0" smtClean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400" u="sng" dirty="0" smtClean="0">
                <a:solidFill>
                  <a:srgbClr val="00FF00"/>
                </a:solidFill>
                <a:latin typeface="Book Antiqua" pitchFamily="18" charset="0"/>
              </a:rPr>
              <a:t>n</a:t>
            </a:r>
            <a:r>
              <a:rPr lang="cs-CZ" sz="2400" dirty="0" smtClean="0">
                <a:solidFill>
                  <a:srgbClr val="00FF00"/>
                </a:solidFill>
                <a:latin typeface="Book Antiqua" pitchFamily="18" charset="0"/>
              </a:rPr>
              <a:t>o</a:t>
            </a:r>
            <a:r>
              <a:rPr lang="cs-CZ" sz="2400" u="sng" dirty="0" smtClean="0">
                <a:solidFill>
                  <a:srgbClr val="00FF00"/>
                </a:solidFill>
                <a:latin typeface="Book Antiqua" pitchFamily="18" charset="0"/>
              </a:rPr>
              <a:t>s</a:t>
            </a:r>
            <a:r>
              <a:rPr lang="cs-CZ" sz="2400" dirty="0" smtClean="0">
                <a:solidFill>
                  <a:srgbClr val="05EBE0"/>
                </a:solidFill>
                <a:latin typeface="Book Antiqua" pitchFamily="18" charset="0"/>
              </a:rPr>
              <a:t>t</a:t>
            </a:r>
            <a:r>
              <a:rPr lang="cs-CZ" sz="2400" u="sng" dirty="0" smtClean="0">
                <a:solidFill>
                  <a:srgbClr val="05EBE0"/>
                </a:solidFill>
                <a:latin typeface="Book Antiqua" pitchFamily="18" charset="0"/>
              </a:rPr>
              <a:t>i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5950744" y="4943475"/>
            <a:ext cx="268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 smtClean="0">
                <a:latin typeface="Book Antiqua" panose="02040602050305030304" pitchFamily="18" charset="0"/>
              </a:rPr>
              <a:t>A TO JE VŠECKO!</a:t>
            </a:r>
            <a:endParaRPr lang="cs-CZ" sz="4400" b="1" i="1" dirty="0">
              <a:latin typeface="Book Antiqua" panose="02040602050305030304" pitchFamily="18" charset="0"/>
            </a:endParaRPr>
          </a:p>
        </p:txBody>
      </p:sp>
      <p:sp>
        <p:nvSpPr>
          <p:cNvPr id="54" name="Zástupný symbol pro obsah 2"/>
          <p:cNvSpPr txBox="1">
            <a:spLocks/>
          </p:cNvSpPr>
          <p:nvPr/>
        </p:nvSpPr>
        <p:spPr bwMode="auto">
          <a:xfrm>
            <a:off x="1240091" y="4240111"/>
            <a:ext cx="3204909" cy="46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rgbClr val="00B0F0"/>
                </a:solidFill>
                <a:latin typeface="Book Antiqua" pitchFamily="18" charset="0"/>
              </a:rPr>
              <a:t>různě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Book Antiqua" pitchFamily="18" charset="0"/>
              </a:rPr>
              <a:t>rychlé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 smtClean="0">
                <a:solidFill>
                  <a:srgbClr val="00FF00"/>
                </a:solidFill>
                <a:latin typeface="Book Antiqua" pitchFamily="18" charset="0"/>
              </a:rPr>
              <a:t>soustavy</a:t>
            </a:r>
            <a:endParaRPr lang="cs-CZ" sz="2400" u="sng" dirty="0" smtClean="0">
              <a:solidFill>
                <a:srgbClr val="00FF00"/>
              </a:solidFill>
              <a:latin typeface="Book Antiqua" pitchFamily="18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3448050" y="23495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00B0F0"/>
              </a:solidFill>
              <a:latin typeface="Book Antiqua" panose="02040602050305030304" pitchFamily="18" charset="0"/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3822700" y="24003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4133850" y="24574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FF0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00FF00"/>
              </a:solidFill>
              <a:latin typeface="Book Antiqua" panose="02040602050305030304" pitchFamily="18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3232150" y="3873500"/>
            <a:ext cx="28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0</a:t>
            </a:r>
            <a:endParaRPr lang="cs-CZ" sz="1600" b="1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3225800" y="6337300"/>
            <a:ext cx="28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0</a:t>
            </a:r>
            <a:endParaRPr lang="cs-CZ" sz="1600" b="1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3048000" y="48387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00B0F0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3473450" y="48323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3854450" y="48133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FF0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00FF00"/>
              </a:solidFill>
              <a:latin typeface="Book Antiqua" panose="02040602050305030304" pitchFamily="18" charset="0"/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4908550" y="632460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x</a:t>
            </a:r>
            <a:endParaRPr lang="cs-CZ" i="1" dirty="0">
              <a:solidFill>
                <a:srgbClr val="00B0F0"/>
              </a:solidFill>
              <a:latin typeface="Book Antiqua" panose="02040602050305030304" pitchFamily="18" charset="0"/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4705350" y="58610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711700" y="53022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FF00"/>
                </a:solidFill>
                <a:latin typeface="Book Antiqua" panose="02040602050305030304" pitchFamily="18" charset="0"/>
              </a:rPr>
              <a:t>x</a:t>
            </a:r>
            <a:endParaRPr lang="cs-CZ" i="1" dirty="0">
              <a:solidFill>
                <a:srgbClr val="00FF00"/>
              </a:solidFill>
              <a:latin typeface="Book Antiqua" panose="02040602050305030304" pitchFamily="18" charset="0"/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5010150" y="38036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x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1984227" y="412525"/>
            <a:ext cx="5809604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Grafický popis pohybu 2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8" name="TextovéPole 77"/>
          <p:cNvSpPr txBox="1"/>
          <p:nvPr/>
        </p:nvSpPr>
        <p:spPr>
          <a:xfrm>
            <a:off x="8624354" y="119601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1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6" grpId="0"/>
      <p:bldP spid="22" grpId="0"/>
      <p:bldP spid="23" grpId="0"/>
      <p:bldP spid="28" grpId="0"/>
      <p:bldP spid="29" grpId="0"/>
      <p:bldP spid="30" grpId="0"/>
      <p:bldP spid="42" grpId="0"/>
      <p:bldP spid="43" grpId="0"/>
      <p:bldP spid="44" grpId="0"/>
      <p:bldP spid="45" grpId="0"/>
      <p:bldP spid="47" grpId="0"/>
      <p:bldP spid="47" grpId="1"/>
      <p:bldP spid="48" grpId="0"/>
      <p:bldP spid="48" grpId="1"/>
      <p:bldP spid="50" grpId="0"/>
      <p:bldP spid="50" grpId="1"/>
      <p:bldP spid="58" grpId="0"/>
      <p:bldP spid="58" grpId="1"/>
      <p:bldP spid="67" grpId="0"/>
      <p:bldP spid="67" grpId="1"/>
      <p:bldP spid="68" grpId="0"/>
      <p:bldP spid="68" grpId="1"/>
      <p:bldP spid="70" grpId="0"/>
      <p:bldP spid="70" grpId="1"/>
      <p:bldP spid="71" grpId="2" build="allAtOnce"/>
      <p:bldP spid="73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-914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pic>
        <p:nvPicPr>
          <p:cNvPr id="6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54" y="1420969"/>
            <a:ext cx="8677275" cy="4881563"/>
          </a:xfrm>
        </p:spPr>
      </p:pic>
      <p:sp>
        <p:nvSpPr>
          <p:cNvPr id="3" name="Obdélník 2"/>
          <p:cNvSpPr/>
          <p:nvPr/>
        </p:nvSpPr>
        <p:spPr>
          <a:xfrm>
            <a:off x="2654349" y="264822"/>
            <a:ext cx="3536546" cy="65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Archiv snímků</a:t>
            </a:r>
            <a:endParaRPr lang="cs-CZ" sz="28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160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Přímá spojovací šipka 37"/>
          <p:cNvCxnSpPr/>
          <p:nvPr/>
        </p:nvCxnSpPr>
        <p:spPr>
          <a:xfrm>
            <a:off x="1791168" y="5929313"/>
            <a:ext cx="5500688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>
            <a:spLocks noChangeArrowheads="1"/>
          </p:cNvSpPr>
          <p:nvPr/>
        </p:nvSpPr>
        <p:spPr bwMode="auto">
          <a:xfrm>
            <a:off x="7136298" y="5857875"/>
            <a:ext cx="2314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i="1" dirty="0" smtClean="0">
                <a:latin typeface="Book Antiqua" panose="02040602050305030304" pitchFamily="18" charset="0"/>
              </a:rPr>
              <a:t>x</a:t>
            </a:r>
            <a:r>
              <a:rPr lang="cs-CZ" sz="2800" i="1" dirty="0" smtClean="0">
                <a:latin typeface="Calibri" pitchFamily="34" charset="0"/>
              </a:rPr>
              <a:t>/</a:t>
            </a:r>
            <a:r>
              <a:rPr lang="cs-CZ" sz="2800" dirty="0" smtClean="0">
                <a:latin typeface="Calibri" pitchFamily="34" charset="0"/>
              </a:rPr>
              <a:t>m </a:t>
            </a:r>
          </a:p>
          <a:p>
            <a:pPr eaLnBrk="1" hangingPunct="1"/>
            <a:r>
              <a:rPr lang="cs-CZ" sz="2800" dirty="0" smtClean="0">
                <a:latin typeface="Calibri" pitchFamily="34" charset="0"/>
              </a:rPr>
              <a:t>(</a:t>
            </a:r>
            <a:r>
              <a:rPr lang="cs-CZ" sz="2800" b="1" i="1" dirty="0">
                <a:latin typeface="Calibri" pitchFamily="34" charset="0"/>
              </a:rPr>
              <a:t>kde</a:t>
            </a:r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jsou)</a:t>
            </a:r>
            <a:endParaRPr lang="cs-CZ" sz="2800" dirty="0">
              <a:latin typeface="Calibri" pitchFamily="34" charset="0"/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rot="5400000" flipH="1" flipV="1">
            <a:off x="1291109" y="3714750"/>
            <a:ext cx="4500562" cy="7143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>
            <a:spLocks noChangeArrowheads="1"/>
          </p:cNvSpPr>
          <p:nvPr/>
        </p:nvSpPr>
        <p:spPr bwMode="auto">
          <a:xfrm>
            <a:off x="2505546" y="1482433"/>
            <a:ext cx="4071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i="1" dirty="0" smtClean="0">
                <a:latin typeface="Book Antiqua" panose="02040602050305030304" pitchFamily="18" charset="0"/>
              </a:rPr>
              <a:t>t</a:t>
            </a:r>
            <a:r>
              <a:rPr lang="cs-CZ" sz="2800" i="1" dirty="0" smtClean="0">
                <a:latin typeface="Calibri" pitchFamily="34" charset="0"/>
              </a:rPr>
              <a:t>/</a:t>
            </a:r>
            <a:r>
              <a:rPr lang="cs-CZ" sz="2800" dirty="0" smtClean="0">
                <a:latin typeface="Calibri" pitchFamily="34" charset="0"/>
              </a:rPr>
              <a:t>s          (</a:t>
            </a:r>
            <a:r>
              <a:rPr lang="cs-CZ" sz="2800" b="1" i="1" dirty="0" smtClean="0">
                <a:latin typeface="Calibri" pitchFamily="34" charset="0"/>
              </a:rPr>
              <a:t>kdy</a:t>
            </a:r>
            <a:r>
              <a:rPr lang="cs-CZ" sz="2800" dirty="0" smtClean="0">
                <a:latin typeface="Calibri" pitchFamily="34" charset="0"/>
              </a:rPr>
              <a:t>)</a:t>
            </a:r>
            <a:endParaRPr lang="cs-CZ" sz="2800" i="1" dirty="0">
              <a:latin typeface="Calibri" pitchFamily="34" charset="0"/>
            </a:endParaRPr>
          </a:p>
        </p:txBody>
      </p:sp>
      <p:cxnSp>
        <p:nvCxnSpPr>
          <p:cNvPr id="42" name="Přímá spojovací čára 41"/>
          <p:cNvCxnSpPr>
            <a:cxnSpLocks noChangeShapeType="1"/>
          </p:cNvCxnSpPr>
          <p:nvPr/>
        </p:nvCxnSpPr>
        <p:spPr bwMode="auto">
          <a:xfrm rot="5400000">
            <a:off x="2647624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Přímá spojovací čára 42"/>
          <p:cNvCxnSpPr>
            <a:cxnSpLocks noChangeShapeType="1"/>
          </p:cNvCxnSpPr>
          <p:nvPr/>
        </p:nvCxnSpPr>
        <p:spPr bwMode="auto">
          <a:xfrm rot="5400000">
            <a:off x="3433437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Přímá spojovací čára 43"/>
          <p:cNvCxnSpPr>
            <a:cxnSpLocks noChangeShapeType="1"/>
          </p:cNvCxnSpPr>
          <p:nvPr/>
        </p:nvCxnSpPr>
        <p:spPr bwMode="auto">
          <a:xfrm rot="5400000">
            <a:off x="4147812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Přímá spojovací čára 44"/>
          <p:cNvCxnSpPr>
            <a:cxnSpLocks noChangeShapeType="1"/>
          </p:cNvCxnSpPr>
          <p:nvPr/>
        </p:nvCxnSpPr>
        <p:spPr bwMode="auto">
          <a:xfrm rot="5400000">
            <a:off x="4862187" y="6001544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Přímá spojovací čára 45"/>
          <p:cNvCxnSpPr>
            <a:cxnSpLocks noChangeShapeType="1"/>
          </p:cNvCxnSpPr>
          <p:nvPr/>
        </p:nvCxnSpPr>
        <p:spPr bwMode="auto">
          <a:xfrm rot="5400000">
            <a:off x="5577356" y="6000750"/>
            <a:ext cx="142875" cy="3175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Přímá spojovací čára 46"/>
          <p:cNvCxnSpPr>
            <a:cxnSpLocks noChangeShapeType="1"/>
          </p:cNvCxnSpPr>
          <p:nvPr/>
        </p:nvCxnSpPr>
        <p:spPr bwMode="auto">
          <a:xfrm rot="5400000">
            <a:off x="6292524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Přímá spojovací čára 47"/>
          <p:cNvCxnSpPr>
            <a:cxnSpLocks noChangeShapeType="1"/>
          </p:cNvCxnSpPr>
          <p:nvPr/>
        </p:nvCxnSpPr>
        <p:spPr bwMode="auto">
          <a:xfrm rot="5400000">
            <a:off x="7006899" y="6001544"/>
            <a:ext cx="142875" cy="1588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ovéPole 48"/>
          <p:cNvSpPr txBox="1">
            <a:spLocks noChangeArrowheads="1"/>
          </p:cNvSpPr>
          <p:nvPr/>
        </p:nvSpPr>
        <p:spPr bwMode="auto">
          <a:xfrm>
            <a:off x="3362793" y="6000750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0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077168" y="59880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1</a:t>
            </a:r>
          </a:p>
        </p:txBody>
      </p:sp>
      <p:cxnSp>
        <p:nvCxnSpPr>
          <p:cNvPr id="51" name="Přímá spojovací čára 50"/>
          <p:cNvCxnSpPr>
            <a:cxnSpLocks noChangeShapeType="1"/>
          </p:cNvCxnSpPr>
          <p:nvPr/>
        </p:nvCxnSpPr>
        <p:spPr bwMode="auto">
          <a:xfrm rot="5400000">
            <a:off x="1791962" y="5999957"/>
            <a:ext cx="142875" cy="1587"/>
          </a:xfrm>
          <a:prstGeom prst="line">
            <a:avLst/>
          </a:prstGeom>
          <a:noFill/>
          <a:ln w="10000" algn="ctr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505543" y="6000750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1648293" y="6000750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-2</a:t>
            </a:r>
          </a:p>
        </p:txBody>
      </p:sp>
      <p:sp>
        <p:nvSpPr>
          <p:cNvPr id="54" name="TextovéPole 53"/>
          <p:cNvSpPr txBox="1">
            <a:spLocks noChangeArrowheads="1"/>
          </p:cNvSpPr>
          <p:nvPr/>
        </p:nvSpPr>
        <p:spPr bwMode="auto">
          <a:xfrm>
            <a:off x="4791543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2</a:t>
            </a:r>
          </a:p>
        </p:txBody>
      </p:sp>
      <p:sp>
        <p:nvSpPr>
          <p:cNvPr id="55" name="TextovéPole 54"/>
          <p:cNvSpPr txBox="1">
            <a:spLocks noChangeArrowheads="1"/>
          </p:cNvSpPr>
          <p:nvPr/>
        </p:nvSpPr>
        <p:spPr bwMode="auto">
          <a:xfrm>
            <a:off x="550591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3</a:t>
            </a:r>
          </a:p>
        </p:txBody>
      </p:sp>
      <p:sp>
        <p:nvSpPr>
          <p:cNvPr id="56" name="TextovéPole 55"/>
          <p:cNvSpPr txBox="1">
            <a:spLocks noChangeArrowheads="1"/>
          </p:cNvSpPr>
          <p:nvPr/>
        </p:nvSpPr>
        <p:spPr bwMode="auto">
          <a:xfrm>
            <a:off x="620441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4</a:t>
            </a:r>
          </a:p>
        </p:txBody>
      </p:sp>
      <p:sp>
        <p:nvSpPr>
          <p:cNvPr id="57" name="TextovéPole 56"/>
          <p:cNvSpPr txBox="1">
            <a:spLocks noChangeArrowheads="1"/>
          </p:cNvSpPr>
          <p:nvPr/>
        </p:nvSpPr>
        <p:spPr bwMode="auto">
          <a:xfrm>
            <a:off x="6934668" y="600075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5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3148481" y="5643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164356" y="4357688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3148481" y="503237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3148481" y="3706813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3148481" y="3071813"/>
            <a:ext cx="300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3148481" y="2349500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1699096" y="5621338"/>
            <a:ext cx="66858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__________0_</a:t>
            </a:r>
            <a:r>
              <a:rPr lang="cs-CZ" dirty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______________________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ovéPole 67"/>
          <p:cNvSpPr txBox="1">
            <a:spLocks noChangeArrowheads="1"/>
          </p:cNvSpPr>
          <p:nvPr/>
        </p:nvSpPr>
        <p:spPr bwMode="auto">
          <a:xfrm>
            <a:off x="3158006" y="1755775"/>
            <a:ext cx="30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70C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58" name="Zástupný symbol pro datum 7"/>
          <p:cNvSpPr txBox="1">
            <a:spLocks noGrp="1"/>
          </p:cNvSpPr>
          <p:nvPr/>
        </p:nvSpPr>
        <p:spPr bwMode="auto">
          <a:xfrm>
            <a:off x="6477466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60" name="Zástupný symbol pro číslo snímku 3"/>
          <p:cNvSpPr txBox="1">
            <a:spLocks noGrp="1"/>
          </p:cNvSpPr>
          <p:nvPr/>
        </p:nvSpPr>
        <p:spPr>
          <a:xfrm>
            <a:off x="9306396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9" name="Text Box 40"/>
          <p:cNvSpPr txBox="1">
            <a:spLocks noChangeArrowheads="1"/>
          </p:cNvSpPr>
          <p:nvPr/>
        </p:nvSpPr>
        <p:spPr bwMode="auto">
          <a:xfrm>
            <a:off x="1703003" y="5375154"/>
            <a:ext cx="662060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 </a:t>
            </a:r>
            <a:r>
              <a:rPr lang="cs-CZ" dirty="0" smtClean="0">
                <a:sym typeface="Webdings" panose="05030102010509060703" pitchFamily="18" charset="2"/>
              </a:rPr>
              <a:t>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___________________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1" name="Text Box 40"/>
          <p:cNvSpPr txBox="1">
            <a:spLocks noChangeArrowheads="1"/>
          </p:cNvSpPr>
          <p:nvPr/>
        </p:nvSpPr>
        <p:spPr bwMode="auto">
          <a:xfrm>
            <a:off x="1710826" y="5054718"/>
            <a:ext cx="667409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spc="-350" dirty="0" smtClean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olidFill>
                  <a:srgbClr val="00B050"/>
                </a:solidFill>
                <a:sym typeface="Webdings" panose="05030102010509060703" pitchFamily="18" charset="2"/>
              </a:rPr>
              <a:t> </a:t>
            </a:r>
            <a:r>
              <a:rPr lang="cs-CZ" dirty="0" smtClean="0">
                <a:sym typeface="Webdings" panose="05030102010509060703" pitchFamily="18" charset="2"/>
              </a:rPr>
              <a:t>______________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1682488" y="4746006"/>
            <a:ext cx="6581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</a:t>
            </a:r>
            <a:r>
              <a:rPr lang="cs-CZ" dirty="0" smtClean="0">
                <a:solidFill>
                  <a:srgbClr val="00B050"/>
                </a:solidFill>
                <a:sym typeface="Webdings" panose="05030102010509060703" pitchFamily="18" charset="2"/>
              </a:rPr>
              <a:t>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 </a:t>
            </a:r>
            <a:r>
              <a:rPr lang="cs-CZ" dirty="0" smtClean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_________</a:t>
            </a:r>
            <a:r>
              <a:rPr lang="cs-CZ" spc="-400" dirty="0" smtClean="0">
                <a:sym typeface="Webdings" panose="05030102010509060703" pitchFamily="18" charset="2"/>
              </a:rPr>
              <a:t>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1686397" y="4407499"/>
            <a:ext cx="6577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/>
        </p:nvSpPr>
        <p:spPr bwMode="auto">
          <a:xfrm>
            <a:off x="1690306" y="4066075"/>
            <a:ext cx="6291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 </a:t>
            </a:r>
            <a:r>
              <a:rPr lang="cs-CZ" dirty="0" smtClean="0">
                <a:sym typeface="Webdings" panose="05030102010509060703" pitchFamily="18" charset="2"/>
              </a:rPr>
              <a:t>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1600429" y="3726097"/>
            <a:ext cx="6546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_______________</a:t>
            </a:r>
            <a:r>
              <a:rPr lang="cs-CZ" sz="1200" dirty="0" smtClean="0">
                <a:sym typeface="Webdings" panose="05030102010509060703" pitchFamily="18" charset="2"/>
              </a:rPr>
              <a:t>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sz="1000" dirty="0" smtClean="0">
                <a:sym typeface="Webdings" panose="05030102010509060703" pitchFamily="18" charset="2"/>
              </a:rPr>
              <a:t>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 </a:t>
            </a:r>
            <a:r>
              <a:rPr lang="cs-CZ" dirty="0" smtClean="0">
                <a:sym typeface="Webdings" panose="05030102010509060703" pitchFamily="18" charset="2"/>
              </a:rPr>
              <a:t>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2" name="Text Box 40"/>
          <p:cNvSpPr txBox="1">
            <a:spLocks noChangeArrowheads="1"/>
          </p:cNvSpPr>
          <p:nvPr/>
        </p:nvSpPr>
        <p:spPr bwMode="auto">
          <a:xfrm>
            <a:off x="1580889" y="3403951"/>
            <a:ext cx="64777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</a:t>
            </a:r>
            <a:r>
              <a:rPr lang="cs-CZ" spc="-350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spc="-350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3" name="Text Box 40"/>
          <p:cNvSpPr txBox="1">
            <a:spLocks noChangeArrowheads="1"/>
          </p:cNvSpPr>
          <p:nvPr/>
        </p:nvSpPr>
        <p:spPr bwMode="auto">
          <a:xfrm>
            <a:off x="1584803" y="3100868"/>
            <a:ext cx="63969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_________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4" name="Text Box 40"/>
          <p:cNvSpPr txBox="1">
            <a:spLocks noChangeArrowheads="1"/>
          </p:cNvSpPr>
          <p:nvPr/>
        </p:nvSpPr>
        <p:spPr bwMode="auto">
          <a:xfrm>
            <a:off x="1598667" y="2738692"/>
            <a:ext cx="6383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</a:t>
            </a:r>
            <a:r>
              <a:rPr lang="cs-CZ" dirty="0" smtClean="0">
                <a:sym typeface="Webdings" panose="05030102010509060703" pitchFamily="18" charset="2"/>
              </a:rPr>
              <a:t>________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1576984" y="2374646"/>
            <a:ext cx="6481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6" name="Text Box 40"/>
          <p:cNvSpPr txBox="1">
            <a:spLocks noChangeArrowheads="1"/>
          </p:cNvSpPr>
          <p:nvPr/>
        </p:nvSpPr>
        <p:spPr bwMode="auto">
          <a:xfrm>
            <a:off x="1565261" y="2059699"/>
            <a:ext cx="6432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7" name="Text Box 40"/>
          <p:cNvSpPr txBox="1">
            <a:spLocks noChangeArrowheads="1"/>
          </p:cNvSpPr>
          <p:nvPr/>
        </p:nvSpPr>
        <p:spPr bwMode="auto">
          <a:xfrm>
            <a:off x="1561349" y="1772242"/>
            <a:ext cx="6420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70C0"/>
                </a:solidFill>
                <a:sym typeface="Webdings" panose="05030102010509060703" pitchFamily="18" charset="2"/>
              </a:rPr>
              <a:t></a:t>
            </a:r>
            <a:r>
              <a:rPr lang="cs-CZ" dirty="0" smtClean="0">
                <a:sym typeface="Webdings" panose="05030102010509060703" pitchFamily="18" charset="2"/>
              </a:rPr>
              <a:t>______________</a:t>
            </a:r>
            <a:r>
              <a:rPr lang="cs-CZ" dirty="0" smtClean="0">
                <a:solidFill>
                  <a:srgbClr val="FF0000"/>
                </a:solidFill>
                <a:sym typeface="Webdings" panose="05030102010509060703" pitchFamily="18" charset="2"/>
              </a:rPr>
              <a:t></a:t>
            </a:r>
            <a:r>
              <a:rPr lang="cs-CZ" dirty="0" smtClean="0">
                <a:sym typeface="Webdings" panose="05030102010509060703" pitchFamily="18" charset="2"/>
              </a:rPr>
              <a:t>___</a:t>
            </a:r>
            <a:r>
              <a:rPr lang="cs-CZ" dirty="0" smtClean="0">
                <a:solidFill>
                  <a:srgbClr val="0070C0"/>
                </a:solidFill>
                <a:sym typeface="Webdings" panose="05030102010509060703" pitchFamily="18" charset="2"/>
              </a:rPr>
              <a:t>_</a:t>
            </a:r>
            <a:r>
              <a:rPr lang="cs-CZ" dirty="0" smtClean="0">
                <a:sym typeface="Webdings" panose="05030102010509060703" pitchFamily="18" charset="2"/>
              </a:rPr>
              <a:t>___________________________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6402" y="2666190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Světočáry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holubice,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kočky </a:t>
            </a:r>
            <a:r>
              <a:rPr lang="cs-CZ" dirty="0" smtClean="0"/>
              <a:t>a </a:t>
            </a:r>
            <a:r>
              <a:rPr lang="cs-CZ" dirty="0" smtClean="0">
                <a:solidFill>
                  <a:srgbClr val="0070C0"/>
                </a:solidFill>
              </a:rPr>
              <a:t>psa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6" name="Přímá spojnice 5"/>
          <p:cNvCxnSpPr>
            <a:endCxn id="57" idx="3"/>
          </p:cNvCxnSpPr>
          <p:nvPr/>
        </p:nvCxnSpPr>
        <p:spPr>
          <a:xfrm>
            <a:off x="1561346" y="1755672"/>
            <a:ext cx="5674947" cy="443002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780916" y="1695938"/>
            <a:ext cx="0" cy="4489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blouk 12"/>
          <p:cNvSpPr/>
          <p:nvPr/>
        </p:nvSpPr>
        <p:spPr>
          <a:xfrm rot="5400000" flipH="1">
            <a:off x="389725" y="2055863"/>
            <a:ext cx="2811259" cy="4982095"/>
          </a:xfrm>
          <a:prstGeom prst="arc">
            <a:avLst>
              <a:gd name="adj1" fmla="val 16200000"/>
              <a:gd name="adj2" fmla="val 21585514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Oblouk 77"/>
          <p:cNvSpPr/>
          <p:nvPr/>
        </p:nvSpPr>
        <p:spPr>
          <a:xfrm rot="5400000">
            <a:off x="392603" y="2060417"/>
            <a:ext cx="2811259" cy="4982095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52951" y="965675"/>
            <a:ext cx="828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Jsem uprostřed silnice (bod 0), napravo sedí </a:t>
            </a:r>
            <a:r>
              <a:rPr lang="cs-CZ" dirty="0" smtClean="0">
                <a:solidFill>
                  <a:srgbClr val="C00000"/>
                </a:solidFill>
              </a:rPr>
              <a:t>kočka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0070C0"/>
                </a:solidFill>
              </a:rPr>
              <a:t>pes</a:t>
            </a:r>
            <a:r>
              <a:rPr lang="cs-CZ" dirty="0" smtClean="0"/>
              <a:t>, nalevo </a:t>
            </a:r>
            <a:r>
              <a:rPr lang="cs-CZ" dirty="0" smtClean="0">
                <a:solidFill>
                  <a:srgbClr val="009900"/>
                </a:solidFill>
              </a:rPr>
              <a:t>holub</a:t>
            </a:r>
            <a:r>
              <a:rPr lang="cs-CZ" dirty="0" smtClean="0"/>
              <a:t>. Filmuji silnici a skládám okamžité snímky do pásků, a ty za sebe. </a:t>
            </a:r>
            <a:endParaRPr lang="cs-CZ" dirty="0"/>
          </a:p>
        </p:txBody>
      </p:sp>
      <p:sp>
        <p:nvSpPr>
          <p:cNvPr id="79" name="Obdélník 78"/>
          <p:cNvSpPr/>
          <p:nvPr/>
        </p:nvSpPr>
        <p:spPr>
          <a:xfrm>
            <a:off x="573436" y="250967"/>
            <a:ext cx="812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znovu 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snímků </a:t>
            </a:r>
            <a:r>
              <a:rPr lang="cs-CZ" sz="2400" b="1" i="1" dirty="0" smtClean="0">
                <a:solidFill>
                  <a:schemeClr val="tx2"/>
                </a:solidFill>
                <a:latin typeface="Book Antiqua" pitchFamily="18" charset="0"/>
              </a:rPr>
              <a:t>(= grafikon)</a:t>
            </a:r>
            <a:endParaRPr lang="cs-CZ" sz="24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8611100" y="1063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8625714" y="1084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8625714" y="1084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8625714" y="1084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8613188" y="1084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8763500" y="25874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95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6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3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8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3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3" grpId="0"/>
      <p:bldP spid="64" grpId="0"/>
      <p:bldP spid="65" grpId="0"/>
      <p:bldP spid="66" grpId="0"/>
      <p:bldP spid="68" grpId="0"/>
      <p:bldP spid="15400" grpId="0"/>
      <p:bldP spid="3" grpId="0"/>
      <p:bldP spid="59" grpId="0"/>
      <p:bldP spid="61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4" grpId="0"/>
      <p:bldP spid="13" grpId="0" animBg="1"/>
      <p:bldP spid="78" grpId="0" animBg="1"/>
      <p:bldP spid="5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71" y="1087258"/>
            <a:ext cx="8939702" cy="5410133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Délka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vozu =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(</a:t>
            </a:r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začátku)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–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(</a:t>
            </a:r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konce)</a:t>
            </a:r>
          </a:p>
          <a:p>
            <a:pPr lvl="1" eaLnBrk="1" hangingPunct="1">
              <a:buClrTx/>
              <a:buFont typeface="Book Antiqua" panose="02040602050305030304" pitchFamily="18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pohybuje-li se vůz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: obě polohy </a:t>
            </a: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současně</a:t>
            </a:r>
          </a:p>
          <a:p>
            <a:pPr lvl="1" eaLnBrk="1" hangingPunct="1">
              <a:buClrTx/>
              <a:buFont typeface="Book Antiqua" panose="02040602050305030304" pitchFamily="18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 s</a:t>
            </a:r>
            <a:r>
              <a:rPr lang="cs-CZ" b="1" i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ouvislost</a:t>
            </a:r>
            <a:r>
              <a:rPr lang="cs-CZ" i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měření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délky </a:t>
            </a: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a</a:t>
            </a:r>
            <a:r>
              <a:rPr lang="cs-CZ" i="1" dirty="0">
                <a:solidFill>
                  <a:schemeClr val="tx1"/>
                </a:solidFill>
                <a:latin typeface="Book Antiqua" panose="02040602050305030304" pitchFamily="18" charset="0"/>
              </a:rPr>
              <a:t> času</a:t>
            </a:r>
          </a:p>
          <a:p>
            <a:pPr marL="457200" lvl="1" indent="0" eaLnBrk="1" hangingPunct="1">
              <a:buNone/>
            </a:pP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Světočára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  <a:r>
              <a:rPr lang="cs-CZ" i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popisuje </a:t>
            </a: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pohyb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(polohu bodu v čase)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je na ní časová stupnice (</a:t>
            </a:r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) = </a:t>
            </a: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lokální čas</a:t>
            </a:r>
          </a:p>
          <a:p>
            <a:pPr marL="457200" lvl="1" indent="0" eaLnBrk="1" hangingPunct="1">
              <a:buNone/>
            </a:pP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„Současnice“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spojuje události ve stejném čase</a:t>
            </a:r>
            <a:b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(u nás v 1D: vodorovné přímky; ve 2D plochy; atp.)</a:t>
            </a:r>
          </a:p>
          <a:p>
            <a:pPr marL="457200" lvl="1" indent="0" eaLnBrk="1" hangingPunct="1">
              <a:buNone/>
            </a:pPr>
            <a:r>
              <a:rPr lang="cs-CZ" b="1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Událost</a:t>
            </a:r>
            <a:r>
              <a:rPr lang="cs-CZ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bod v rovině prostoročasu</a:t>
            </a:r>
          </a:p>
          <a:p>
            <a:pPr marL="457200" lvl="1" indent="0" eaLnBrk="1" hangingPunct="1">
              <a:buNone/>
            </a:pP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Jak najít souřadnice </a:t>
            </a:r>
            <a:r>
              <a:rPr lang="cs-CZ" i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cs-CZ" i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události 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?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od </a:t>
            </a:r>
            <a:r>
              <a:rPr lang="cs-CZ" dirty="0">
                <a:solidFill>
                  <a:srgbClr val="FF0000"/>
                </a:solidFill>
                <a:latin typeface="Book Antiqua" panose="02040602050305030304" pitchFamily="18" charset="0"/>
              </a:rPr>
              <a:t>B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podél současnice až k světočáře – tam je 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čas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endParaRPr lang="cs-CZ" i="1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délka od světočáry k 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B 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- </a:t>
            </a:r>
            <a:r>
              <a:rPr lang="cs-CZ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poloha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r>
              <a:rPr lang="cs-CZ" baseline="-250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endParaRPr lang="cs-CZ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1954320" y="239569"/>
            <a:ext cx="53470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400" b="1" i="1" dirty="0" smtClean="0">
                <a:latin typeface="Book Antiqua" pitchFamily="18" charset="0"/>
              </a:rPr>
              <a:t>Pár nových termínů</a:t>
            </a:r>
            <a:endParaRPr lang="en-US" sz="4400" b="1" i="1" dirty="0">
              <a:latin typeface="Book Antiqua" pitchFamily="18" charset="0"/>
            </a:endParaRP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83812" y="3973923"/>
            <a:ext cx="148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 smtClean="0">
                <a:solidFill>
                  <a:srgbClr val="0070C0"/>
                </a:solidFill>
              </a:rPr>
              <a:t>teď</a:t>
            </a:r>
            <a:endParaRPr lang="en-US" b="1" cap="small" dirty="0" smtClean="0">
              <a:solidFill>
                <a:srgbClr val="0070C0"/>
              </a:solidFill>
            </a:endParaRPr>
          </a:p>
          <a:p>
            <a:r>
              <a:rPr lang="en-US" sz="1400" b="1" cap="small" dirty="0" err="1" smtClean="0">
                <a:solidFill>
                  <a:srgbClr val="0070C0"/>
                </a:solidFill>
              </a:rPr>
              <a:t>sou</a:t>
            </a:r>
            <a:r>
              <a:rPr lang="cs-CZ" sz="1400" b="1" cap="small" dirty="0" smtClean="0">
                <a:solidFill>
                  <a:srgbClr val="0070C0"/>
                </a:solidFill>
              </a:rPr>
              <a:t>č</a:t>
            </a:r>
            <a:r>
              <a:rPr lang="en-US" sz="1400" b="1" cap="small" dirty="0" err="1" smtClean="0">
                <a:solidFill>
                  <a:srgbClr val="0070C0"/>
                </a:solidFill>
              </a:rPr>
              <a:t>asnice</a:t>
            </a:r>
            <a:endParaRPr lang="cs-CZ" sz="1400" b="1" cap="small" dirty="0">
              <a:solidFill>
                <a:srgbClr val="0070C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1169892" y="4992565"/>
            <a:ext cx="14951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 smtClean="0">
                <a:solidFill>
                  <a:srgbClr val="C00000"/>
                </a:solidFill>
              </a:rPr>
              <a:t>teď</a:t>
            </a:r>
          </a:p>
          <a:p>
            <a:r>
              <a:rPr lang="en-US" sz="1400" b="1" cap="small" dirty="0" err="1">
                <a:solidFill>
                  <a:srgbClr val="C00000"/>
                </a:solidFill>
              </a:rPr>
              <a:t>sou</a:t>
            </a:r>
            <a:r>
              <a:rPr lang="cs-CZ" sz="1400" b="1" cap="small" dirty="0">
                <a:solidFill>
                  <a:srgbClr val="C00000"/>
                </a:solidFill>
              </a:rPr>
              <a:t>č</a:t>
            </a:r>
            <a:r>
              <a:rPr lang="en-US" sz="1400" b="1" cap="small" dirty="0" err="1">
                <a:solidFill>
                  <a:srgbClr val="C00000"/>
                </a:solidFill>
              </a:rPr>
              <a:t>asnice</a:t>
            </a:r>
            <a:endParaRPr lang="cs-CZ" sz="1400" b="1" cap="small" dirty="0">
              <a:solidFill>
                <a:srgbClr val="C00000"/>
              </a:solidFill>
            </a:endParaRPr>
          </a:p>
          <a:p>
            <a:endParaRPr lang="cs-CZ" b="1" cap="small" dirty="0" smtClean="0">
              <a:solidFill>
                <a:srgbClr val="C00000"/>
              </a:solidFill>
            </a:endParaRP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small" dirty="0" smtClean="0">
                <a:solidFill>
                  <a:srgbClr val="0070C0"/>
                </a:solidFill>
              </a:rPr>
              <a:t>tad</a:t>
            </a:r>
            <a:r>
              <a:rPr lang="cs-CZ" b="1" cap="small" dirty="0" smtClean="0">
                <a:solidFill>
                  <a:srgbClr val="0070C0"/>
                </a:solidFill>
              </a:rPr>
              <a:t>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55674" y="383078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72345" y="3789218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err="1" smtClean="0">
                <a:solidFill>
                  <a:srgbClr val="0070C0"/>
                </a:solidFill>
              </a:rPr>
              <a:t>B</a:t>
            </a:r>
            <a:endParaRPr lang="cs-CZ" baseline="-25000" dirty="0">
              <a:solidFill>
                <a:srgbClr val="0070C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3713018" y="4378036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r>
              <a:rPr lang="cs-CZ" baseline="-25000" dirty="0" err="1" smtClean="0">
                <a:solidFill>
                  <a:srgbClr val="C00000"/>
                </a:solidFill>
              </a:rPr>
              <a:t>B</a:t>
            </a:r>
            <a:endParaRPr lang="cs-CZ" baseline="-250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64128" y="3366655"/>
            <a:ext cx="246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relativní </a:t>
            </a:r>
            <a:r>
              <a:rPr lang="cs-CZ" dirty="0" smtClean="0"/>
              <a:t>současnost</a:t>
            </a:r>
            <a:endParaRPr lang="cs-CZ" i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r>
              <a:rPr lang="cs-CZ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r>
              <a:rPr lang="cs-CZ" baseline="-25000" dirty="0" smtClean="0">
                <a:solidFill>
                  <a:srgbClr val="0070C0"/>
                </a:solidFill>
              </a:rPr>
              <a:t>B </a:t>
            </a:r>
            <a:r>
              <a:rPr lang="cs-CZ" dirty="0" smtClean="0">
                <a:solidFill>
                  <a:srgbClr val="0070C0"/>
                </a:solidFill>
              </a:rPr>
              <a:t>&gt; 0, </a:t>
            </a:r>
            <a:r>
              <a:rPr lang="cs-CZ" dirty="0" smtClean="0"/>
              <a:t>ale </a:t>
            </a:r>
            <a:r>
              <a:rPr lang="cs-CZ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r>
              <a:rPr lang="cs-CZ" baseline="-25000" dirty="0" smtClean="0">
                <a:solidFill>
                  <a:srgbClr val="C00000"/>
                </a:solidFill>
              </a:rPr>
              <a:t>B </a:t>
            </a:r>
            <a:r>
              <a:rPr lang="cs-CZ" dirty="0" smtClean="0">
                <a:solidFill>
                  <a:srgbClr val="C00000"/>
                </a:solidFill>
              </a:rPr>
              <a:t>&lt; 0</a:t>
            </a:r>
            <a:br>
              <a:rPr lang="cs-CZ" dirty="0" smtClean="0">
                <a:solidFill>
                  <a:srgbClr val="C00000"/>
                </a:solidFill>
              </a:rPr>
            </a:b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4228333" y="2055866"/>
            <a:ext cx="1466722" cy="222156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4842024" y="3246427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nice se šipkou 58"/>
          <p:cNvCxnSpPr/>
          <p:nvPr/>
        </p:nvCxnSpPr>
        <p:spPr>
          <a:xfrm flipV="1">
            <a:off x="4234470" y="1982223"/>
            <a:ext cx="1767431" cy="231361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013857" y="3178921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3" name="Přímá spojnice se šipkou 62"/>
          <p:cNvCxnSpPr/>
          <p:nvPr/>
        </p:nvCxnSpPr>
        <p:spPr>
          <a:xfrm flipV="1">
            <a:off x="4240607" y="2134623"/>
            <a:ext cx="1913694" cy="217349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ál 64"/>
          <p:cNvSpPr/>
          <p:nvPr/>
        </p:nvSpPr>
        <p:spPr>
          <a:xfrm>
            <a:off x="5319680" y="2981517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7" name="Přímá spojnice se šipkou 66"/>
          <p:cNvCxnSpPr/>
          <p:nvPr/>
        </p:nvCxnSpPr>
        <p:spPr>
          <a:xfrm flipV="1">
            <a:off x="4228333" y="2663420"/>
            <a:ext cx="2528408" cy="165083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ál 69"/>
          <p:cNvSpPr/>
          <p:nvPr/>
        </p:nvSpPr>
        <p:spPr>
          <a:xfrm>
            <a:off x="5251029" y="3577279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2" name="Přímá spojnice se šipkou 71"/>
          <p:cNvCxnSpPr/>
          <p:nvPr/>
        </p:nvCxnSpPr>
        <p:spPr>
          <a:xfrm flipV="1">
            <a:off x="4207282" y="2396718"/>
            <a:ext cx="2576472" cy="192519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ál 73"/>
          <p:cNvSpPr/>
          <p:nvPr/>
        </p:nvSpPr>
        <p:spPr>
          <a:xfrm>
            <a:off x="5300526" y="3426182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5" name="Přímá spojnice se šipkou 74"/>
          <p:cNvCxnSpPr/>
          <p:nvPr/>
        </p:nvCxnSpPr>
        <p:spPr>
          <a:xfrm flipV="1">
            <a:off x="4225518" y="2352431"/>
            <a:ext cx="2240410" cy="1946031"/>
          </a:xfrm>
          <a:prstGeom prst="straightConnector1">
            <a:avLst/>
          </a:prstGeom>
          <a:ln>
            <a:solidFill>
              <a:srgbClr val="92D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ál 77"/>
          <p:cNvSpPr/>
          <p:nvPr/>
        </p:nvSpPr>
        <p:spPr>
          <a:xfrm>
            <a:off x="5469860" y="3139618"/>
            <a:ext cx="79780" cy="85916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7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00"/>
                            </p:stCondLst>
                            <p:childTnLst>
                              <p:par>
                                <p:cTn id="2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00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9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100"/>
                            </p:stCondLst>
                            <p:childTnLst>
                              <p:par>
                                <p:cTn id="2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00"/>
                            </p:stCondLst>
                            <p:childTnLst>
                              <p:par>
                                <p:cTn id="2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300"/>
                            </p:stCondLst>
                            <p:childTnLst>
                              <p:par>
                                <p:cTn id="2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500"/>
                            </p:stCondLst>
                            <p:childTnLst>
                              <p:par>
                                <p:cTn id="2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"/>
                            </p:stCondLst>
                            <p:childTnLst>
                              <p:par>
                                <p:cTn id="272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0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6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9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1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3" grpId="0" animBg="1"/>
      <p:bldP spid="8" grpId="0"/>
      <p:bldP spid="10" grpId="0"/>
      <p:bldP spid="60" grpId="0"/>
      <p:bldP spid="17" grpId="0" animBg="1"/>
      <p:bldP spid="17" grpId="1" animBg="1"/>
      <p:bldP spid="61" grpId="0" animBg="1"/>
      <p:bldP spid="61" grpId="1" animBg="1"/>
      <p:bldP spid="65" grpId="0" animBg="1"/>
      <p:bldP spid="65" grpId="1" animBg="1"/>
      <p:bldP spid="70" grpId="0" animBg="1"/>
      <p:bldP spid="70" grpId="1" animBg="1"/>
      <p:bldP spid="74" grpId="0" animBg="1"/>
      <p:bldP spid="74" grpId="1" animBg="1"/>
      <p:bldP spid="78" grpId="0" animBg="1"/>
      <p:bldP spid="7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6953C0FD-3EF0-45D0-9563-291ADF88377E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19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820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Metrová tyč 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v klidu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90978" y="1479607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64039" y="160884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67217" y="1331833"/>
            <a:ext cx="331947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622805" y="1318056"/>
            <a:ext cx="504734" cy="46166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5076382" y="3651707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3886172" y="4300943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27435" y="1450849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75887" y="5797055"/>
            <a:ext cx="980298" cy="233362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178014" y="3372221"/>
            <a:ext cx="997997" cy="234950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60" name="Obousměrná vodorovná šipka 59"/>
          <p:cNvSpPr/>
          <p:nvPr/>
        </p:nvSpPr>
        <p:spPr>
          <a:xfrm>
            <a:off x="4259707" y="5797056"/>
            <a:ext cx="845693" cy="230364"/>
          </a:xfrm>
          <a:prstGeom prst="leftRightArrow">
            <a:avLst/>
          </a:prstGeom>
          <a:solidFill>
            <a:srgbClr val="05EBE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2" name="Obousměrná vodorovná šipka 61"/>
          <p:cNvSpPr/>
          <p:nvPr/>
        </p:nvSpPr>
        <p:spPr>
          <a:xfrm>
            <a:off x="4252087" y="3602496"/>
            <a:ext cx="845693" cy="230364"/>
          </a:xfrm>
          <a:prstGeom prst="leftRightArrow">
            <a:avLst/>
          </a:prstGeom>
          <a:solidFill>
            <a:srgbClr val="05EBE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4931" y="4602685"/>
            <a:ext cx="87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l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= 1</a:t>
            </a:r>
          </a:p>
          <a:p>
            <a:r>
              <a:rPr lang="cs-CZ" sz="2400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l‘ </a:t>
            </a:r>
            <a:r>
              <a:rPr lang="cs-CZ" sz="2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&lt; 1</a:t>
            </a:r>
            <a:endParaRPr lang="cs-CZ" sz="2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9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  <p:bldP spid="60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74638" y="2403475"/>
            <a:ext cx="8713787" cy="2820988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Všechny IS 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konec vlády jediného absolutního prostoru a času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Co má světelnou rychlost </a:t>
            </a:r>
            <a:r>
              <a:rPr lang="cs-CZ" altLang="cs-CZ" sz="4000" i="1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c</a:t>
            </a:r>
            <a:r>
              <a:rPr lang="cs-CZ" altLang="cs-CZ" sz="4000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 </a:t>
            </a:r>
            <a:br>
              <a:rPr lang="cs-CZ" altLang="cs-CZ" sz="4000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</a:br>
            <a:r>
              <a:rPr lang="cs-CZ" altLang="cs-CZ" sz="4000" dirty="0" smtClean="0">
                <a:solidFill>
                  <a:srgbClr val="0070C0"/>
                </a:solidFill>
                <a:latin typeface="Book Antiqua" pitchFamily="18" charset="0"/>
                <a:sym typeface="Wingdings" pitchFamily="2" charset="2"/>
              </a:rPr>
              <a:t>v jedné IS, má ji v každé IS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stejné světlo všem!</a:t>
            </a:r>
            <a:br>
              <a:rPr lang="cs-CZ" altLang="cs-CZ" i="1" dirty="0" smtClean="0">
                <a:latin typeface="Book Antiqua" pitchFamily="18" charset="0"/>
                <a:sym typeface="Wingdings" pitchFamily="2" charset="2"/>
              </a:rPr>
            </a:b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nečekáme </a:t>
            </a: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na nekonečno (c </a:t>
            </a: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= c‘ ≠ </a:t>
            </a:r>
            <a:r>
              <a:rPr lang="cs-CZ" altLang="cs-CZ" i="1" dirty="0" smtClean="0">
                <a:latin typeface="Book Antiqua" pitchFamily="18" charset="0"/>
                <a:sym typeface="Wingdings" pitchFamily="2" charset="2"/>
              </a:rPr>
              <a:t>∞)</a:t>
            </a:r>
            <a:endParaRPr lang="cs-CZ" altLang="cs-CZ" i="1" dirty="0" smtClean="0">
              <a:solidFill>
                <a:srgbClr val="0070C0"/>
              </a:solidFill>
              <a:latin typeface="Book Antiqua" pitchFamily="18" charset="0"/>
              <a:sym typeface="Wingdings" pitchFamily="2" charset="2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876822" y="344632"/>
            <a:ext cx="75156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Dva </a:t>
            </a:r>
            <a:r>
              <a:rPr lang="cs-CZ" altLang="cs-CZ" sz="4000" b="1" i="1" dirty="0" smtClean="0">
                <a:solidFill>
                  <a:schemeClr val="tx1"/>
                </a:solidFill>
                <a:latin typeface="Book Antiqua" pitchFamily="18" charset="0"/>
              </a:rPr>
              <a:t>demokratické pilíře STR</a:t>
            </a:r>
            <a:endParaRPr lang="en-US" altLang="cs-CZ" sz="4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30903" y="14655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04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9DB48DCC-15CE-482A-A9DA-547C56CA63FA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20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8916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436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31975" y="2997200"/>
            <a:ext cx="4529138" cy="1906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8113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714848" y="1382713"/>
            <a:ext cx="4857750" cy="45720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3876921" y="1027966"/>
            <a:ext cx="3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T</a:t>
            </a:r>
            <a:endParaRPr lang="cs-CZ" altLang="cs-CZ" sz="24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64854"/>
            <a:ext cx="196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>
            <a:off x="4851401" y="1130300"/>
            <a:ext cx="499988" cy="466725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1944687" cy="46672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8929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0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1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2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3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4" name="Text Box 26"/>
          <p:cNvSpPr txBox="1">
            <a:spLocks noChangeArrowheads="1"/>
          </p:cNvSpPr>
          <p:nvPr/>
        </p:nvSpPr>
        <p:spPr bwMode="auto">
          <a:xfrm>
            <a:off x="2876550" y="3357563"/>
            <a:ext cx="465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-1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35" name="Text Box 27"/>
          <p:cNvSpPr txBox="1">
            <a:spLocks noChangeArrowheads="1"/>
          </p:cNvSpPr>
          <p:nvPr/>
        </p:nvSpPr>
        <p:spPr bwMode="auto">
          <a:xfrm>
            <a:off x="51228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36" name="Text Box 28"/>
          <p:cNvSpPr txBox="1">
            <a:spLocks noChangeArrowheads="1"/>
          </p:cNvSpPr>
          <p:nvPr/>
        </p:nvSpPr>
        <p:spPr bwMode="auto">
          <a:xfrm>
            <a:off x="4248150" y="4221163"/>
            <a:ext cx="431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-1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913" name="Text Box 30"/>
          <p:cNvSpPr txBox="1">
            <a:spLocks noChangeArrowheads="1"/>
          </p:cNvSpPr>
          <p:nvPr/>
        </p:nvSpPr>
        <p:spPr bwMode="auto">
          <a:xfrm>
            <a:off x="3487738" y="4357688"/>
            <a:ext cx="5032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14" name="Text Box 31"/>
          <p:cNvSpPr txBox="1">
            <a:spLocks noChangeArrowheads="1"/>
          </p:cNvSpPr>
          <p:nvPr/>
        </p:nvSpPr>
        <p:spPr bwMode="auto">
          <a:xfrm>
            <a:off x="2916238" y="3860800"/>
            <a:ext cx="5032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915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14"/>
          <p:cNvCxnSpPr>
            <a:cxnSpLocks noChangeShapeType="1"/>
          </p:cNvCxnSpPr>
          <p:nvPr/>
        </p:nvCxnSpPr>
        <p:spPr bwMode="auto">
          <a:xfrm rot="5400000">
            <a:off x="2798762" y="2482852"/>
            <a:ext cx="4714875" cy="2000250"/>
          </a:xfrm>
          <a:prstGeom prst="line">
            <a:avLst/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419475" y="51577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275013" y="5508625"/>
            <a:ext cx="1008062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563938" y="4797425"/>
            <a:ext cx="1008062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708400" y="4437063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873500" y="4076700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2" name="Text Box 46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47" name="Text Box 47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37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73573" y="1489075"/>
            <a:ext cx="4786313" cy="47148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0"/>
          <p:cNvCxnSpPr>
            <a:cxnSpLocks noChangeShapeType="1"/>
          </p:cNvCxnSpPr>
          <p:nvPr/>
        </p:nvCxnSpPr>
        <p:spPr bwMode="auto">
          <a:xfrm>
            <a:off x="2060575" y="1737965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3995738" y="3789363"/>
            <a:ext cx="1009650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098925" y="35575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346575" y="2932113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4489450" y="2655888"/>
            <a:ext cx="1008063" cy="431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4994275" y="1828800"/>
            <a:ext cx="54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0070C0"/>
                </a:solidFill>
              </a:rPr>
              <a:t>&lt;1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 rot="-1226401">
            <a:off x="3508375" y="6107113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7" name="Obousměrná vodorovná šipka 16"/>
          <p:cNvSpPr/>
          <p:nvPr/>
        </p:nvSpPr>
        <p:spPr>
          <a:xfrm>
            <a:off x="4835525" y="2109788"/>
            <a:ext cx="785813" cy="319087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ousměrná vodorovná šipka 17"/>
          <p:cNvSpPr/>
          <p:nvPr/>
        </p:nvSpPr>
        <p:spPr>
          <a:xfrm rot="20198354">
            <a:off x="3222625" y="5868988"/>
            <a:ext cx="971550" cy="306387"/>
          </a:xfrm>
          <a:prstGeom prst="left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138738" y="3662363"/>
            <a:ext cx="71437" cy="100012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262313" y="3648075"/>
            <a:ext cx="71437" cy="10001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4170363" y="2906713"/>
            <a:ext cx="71437" cy="1016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171950" y="4491038"/>
            <a:ext cx="71438" cy="100012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781425" y="4570413"/>
            <a:ext cx="68263" cy="90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3" name="Ovál 52"/>
          <p:cNvSpPr/>
          <p:nvPr/>
        </p:nvSpPr>
        <p:spPr>
          <a:xfrm>
            <a:off x="4535488" y="2782888"/>
            <a:ext cx="68262" cy="889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4" name="Ovál 53"/>
          <p:cNvSpPr/>
          <p:nvPr/>
        </p:nvSpPr>
        <p:spPr>
          <a:xfrm>
            <a:off x="4994275" y="3668713"/>
            <a:ext cx="69850" cy="90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5" name="Ovál 54"/>
          <p:cNvSpPr/>
          <p:nvPr/>
        </p:nvSpPr>
        <p:spPr>
          <a:xfrm>
            <a:off x="4176713" y="3667125"/>
            <a:ext cx="69850" cy="889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 animBg="1"/>
      <p:bldP spid="30" grpId="0" animBg="1"/>
      <p:bldP spid="2" grpId="0" animBg="1"/>
      <p:bldP spid="37913" grpId="0"/>
      <p:bldP spid="37914" grpId="0"/>
      <p:bldP spid="37915" grpId="0"/>
      <p:bldP spid="37922" grpId="0"/>
      <p:bldP spid="16" grpId="0"/>
      <p:bldP spid="45" grpId="0"/>
      <p:bldP spid="17" grpId="0" animBg="1"/>
      <p:bldP spid="18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AB18EF53-6BA0-4A10-BDAC-705DD32508EF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21</a:t>
            </a:fld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938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Hodiny 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v klidu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38991" y="1352999"/>
            <a:ext cx="37369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629317" y="1322865"/>
            <a:ext cx="459048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202402" y="5753864"/>
            <a:ext cx="2895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dirty="0" smtClean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 </a:t>
            </a:r>
            <a:r>
              <a:rPr lang="cs-CZ" altLang="cs-CZ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‘ =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6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21A43B1-80B2-48E8-B484-F050E483A3E6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22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747837" y="1230067"/>
            <a:ext cx="359328" cy="457200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566526" y="1229981"/>
            <a:ext cx="559008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endParaRPr lang="cs-CZ" altLang="cs-CZ" i="1" dirty="0">
              <a:solidFill>
                <a:srgbClr val="0070C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494107" y="416502"/>
            <a:ext cx="3993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Paradox cestovatele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4345" y="1669473"/>
            <a:ext cx="7917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Cestovatel</a:t>
            </a:r>
            <a:r>
              <a:rPr lang="cs-CZ" dirty="0" smtClean="0"/>
              <a:t> má </a:t>
            </a:r>
            <a:r>
              <a:rPr lang="cs-CZ" b="1" i="1" dirty="0" smtClean="0">
                <a:solidFill>
                  <a:srgbClr val="FF0000"/>
                </a:solidFill>
              </a:rPr>
              <a:t>jedny </a:t>
            </a:r>
            <a:r>
              <a:rPr lang="cs-CZ" dirty="0" smtClean="0"/>
              <a:t>hodiny</a:t>
            </a:r>
          </a:p>
          <a:p>
            <a:r>
              <a:rPr lang="cs-CZ" dirty="0" smtClean="0"/>
              <a:t>porovnává je s </a:t>
            </a:r>
            <a:r>
              <a:rPr lang="cs-CZ" b="1" i="1" dirty="0" smtClean="0">
                <a:solidFill>
                  <a:srgbClr val="0070C0"/>
                </a:solidFill>
              </a:rPr>
              <a:t>mnoha</a:t>
            </a:r>
            <a:r>
              <a:rPr lang="cs-CZ" dirty="0" smtClean="0"/>
              <a:t> hodinami na Zemi podél trati</a:t>
            </a:r>
          </a:p>
          <a:p>
            <a:r>
              <a:rPr lang="cs-CZ" dirty="0" smtClean="0"/>
              <a:t>Pozoruje: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každé na Zemi pozorované hodiny jdou </a:t>
            </a:r>
            <a:r>
              <a:rPr lang="cs-CZ" b="1" i="1" dirty="0" smtClean="0">
                <a:solidFill>
                  <a:srgbClr val="FF0000"/>
                </a:solidFill>
              </a:rPr>
              <a:t>pomaleji</a:t>
            </a:r>
            <a:r>
              <a:rPr lang="cs-CZ" dirty="0" smtClean="0"/>
              <a:t> než jeho, ale přitom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každé další hodiny ukazují rostoucí </a:t>
            </a:r>
            <a:r>
              <a:rPr lang="cs-CZ" b="1" i="1" dirty="0" smtClean="0">
                <a:solidFill>
                  <a:srgbClr val="FF0000"/>
                </a:solidFill>
              </a:rPr>
              <a:t>vyšší</a:t>
            </a:r>
            <a:r>
              <a:rPr lang="cs-CZ" dirty="0" smtClean="0"/>
              <a:t> čas než podle jeho hodin</a:t>
            </a:r>
          </a:p>
          <a:p>
            <a:r>
              <a:rPr lang="cs-CZ" dirty="0" smtClean="0"/>
              <a:t>Závěr: na Zemi mají </a:t>
            </a:r>
            <a:r>
              <a:rPr lang="cs-CZ" b="1" i="1" dirty="0" smtClean="0">
                <a:solidFill>
                  <a:srgbClr val="0070C0"/>
                </a:solidFill>
              </a:rPr>
              <a:t>špatně synchronizované </a:t>
            </a:r>
            <a:r>
              <a:rPr lang="cs-CZ" dirty="0"/>
              <a:t>a</a:t>
            </a:r>
            <a:r>
              <a:rPr lang="cs-CZ" b="1" i="1" dirty="0" smtClean="0">
                <a:solidFill>
                  <a:srgbClr val="0070C0"/>
                </a:solidFill>
              </a:rPr>
              <a:t> pomalejší </a:t>
            </a:r>
            <a:r>
              <a:rPr lang="cs-CZ" dirty="0" smtClean="0"/>
              <a:t>hodiny</a:t>
            </a:r>
          </a:p>
          <a:p>
            <a:endParaRPr lang="cs-CZ" dirty="0"/>
          </a:p>
          <a:p>
            <a:r>
              <a:rPr lang="cs-CZ" b="1" i="1" dirty="0" smtClean="0">
                <a:solidFill>
                  <a:srgbClr val="0070C0"/>
                </a:solidFill>
              </a:rPr>
              <a:t>Ze Země</a:t>
            </a:r>
            <a:r>
              <a:rPr lang="cs-CZ" dirty="0" smtClean="0"/>
              <a:t>:</a:t>
            </a:r>
          </a:p>
          <a:p>
            <a:r>
              <a:rPr lang="cs-CZ" dirty="0" smtClean="0"/>
              <a:t>Pozorujeme z různých míst v </a:t>
            </a:r>
            <a:r>
              <a:rPr lang="cs-CZ" b="1" i="1" dirty="0" smtClean="0">
                <a:solidFill>
                  <a:srgbClr val="0070C0"/>
                </a:solidFill>
              </a:rPr>
              <a:t>rostoucích časech </a:t>
            </a:r>
            <a:r>
              <a:rPr lang="cs-CZ" b="1" i="1" dirty="0" smtClean="0">
                <a:solidFill>
                  <a:srgbClr val="FF0000"/>
                </a:solidFill>
              </a:rPr>
              <a:t>jedny</a:t>
            </a:r>
            <a:r>
              <a:rPr lang="cs-CZ" b="1" i="1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hodiny cestovatele</a:t>
            </a:r>
          </a:p>
          <a:p>
            <a:r>
              <a:rPr lang="cs-CZ" dirty="0" smtClean="0"/>
              <a:t>jeho hodiny ukazují časy také rostoucí, ale </a:t>
            </a:r>
            <a:r>
              <a:rPr lang="cs-CZ" b="1" i="1" dirty="0" smtClean="0">
                <a:solidFill>
                  <a:srgbClr val="FF0000"/>
                </a:solidFill>
              </a:rPr>
              <a:t>pomaleji</a:t>
            </a:r>
            <a:endParaRPr lang="cs-CZ" dirty="0" smtClean="0"/>
          </a:p>
          <a:p>
            <a:r>
              <a:rPr lang="cs-CZ" dirty="0" smtClean="0"/>
              <a:t>Závěr: Cestovatel má </a:t>
            </a:r>
            <a:r>
              <a:rPr lang="cs-CZ" b="1" i="1" dirty="0" smtClean="0">
                <a:solidFill>
                  <a:srgbClr val="FF0000"/>
                </a:solidFill>
              </a:rPr>
              <a:t>pomaleji jdoucí hodiny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3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2563091" y="1524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854325" y="451138"/>
            <a:ext cx="3227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Paradox dvojčat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4345" y="1669473"/>
            <a:ext cx="7917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 porovnání téže dvojice hodin vůči sobě letících se jedny musejí </a:t>
            </a:r>
            <a:r>
              <a:rPr lang="cs-CZ" b="1" i="1" dirty="0" smtClean="0">
                <a:solidFill>
                  <a:srgbClr val="C00000"/>
                </a:solidFill>
              </a:rPr>
              <a:t>vrátit</a:t>
            </a:r>
          </a:p>
          <a:p>
            <a:r>
              <a:rPr lang="cs-CZ" dirty="0" smtClean="0"/>
              <a:t>Během obratu se </a:t>
            </a:r>
            <a:r>
              <a:rPr lang="cs-CZ" b="1" i="1" dirty="0" smtClean="0">
                <a:solidFill>
                  <a:srgbClr val="C00000"/>
                </a:solidFill>
              </a:rPr>
              <a:t>nepohybují</a:t>
            </a:r>
            <a:r>
              <a:rPr lang="cs-CZ" dirty="0" smtClean="0"/>
              <a:t> rovnoměrně přímočaře </a:t>
            </a:r>
            <a:r>
              <a:rPr lang="cs-CZ" dirty="0" smtClean="0">
                <a:sym typeface="Symbol" panose="05050102010706020507" pitchFamily="18" charset="2"/>
              </a:rPr>
              <a:t></a:t>
            </a:r>
            <a:r>
              <a:rPr lang="cs-CZ" dirty="0" smtClean="0"/>
              <a:t> nejsou IS</a:t>
            </a:r>
          </a:p>
          <a:p>
            <a:r>
              <a:rPr lang="cs-CZ" dirty="0" smtClean="0"/>
              <a:t>Dvojčata si </a:t>
            </a:r>
            <a:r>
              <a:rPr lang="cs-CZ" b="1" i="1" dirty="0" smtClean="0">
                <a:solidFill>
                  <a:srgbClr val="C00000"/>
                </a:solidFill>
              </a:rPr>
              <a:t>nejsou</a:t>
            </a:r>
            <a:r>
              <a:rPr lang="cs-CZ" dirty="0" smtClean="0"/>
              <a:t> ekvivalentní – cestující zhřešilo </a:t>
            </a:r>
            <a:r>
              <a:rPr lang="cs-CZ" dirty="0" err="1" smtClean="0"/>
              <a:t>neinerciálností</a:t>
            </a:r>
            <a:endParaRPr lang="cs-CZ" dirty="0"/>
          </a:p>
          <a:p>
            <a:r>
              <a:rPr lang="cs-CZ" dirty="0" smtClean="0"/>
              <a:t>(„Bylas věrná? Já byl taky věrný tam i zpátky, až na jediný okamžik v cíli!“)</a:t>
            </a:r>
          </a:p>
          <a:p>
            <a:endParaRPr lang="cs-CZ" b="1" i="1" dirty="0" smtClean="0">
              <a:solidFill>
                <a:srgbClr val="FF0000"/>
              </a:solidFill>
            </a:endParaRPr>
          </a:p>
          <a:p>
            <a:r>
              <a:rPr lang="cs-CZ" b="1" i="1" dirty="0" smtClean="0">
                <a:solidFill>
                  <a:srgbClr val="FF0000"/>
                </a:solidFill>
              </a:rPr>
              <a:t>Cestovatel</a:t>
            </a:r>
            <a:r>
              <a:rPr lang="cs-CZ" dirty="0" smtClean="0"/>
              <a:t> vidí na Zemi hodinky se stále větším časem, a to tam i zpět</a:t>
            </a:r>
          </a:p>
          <a:p>
            <a:r>
              <a:rPr lang="cs-CZ" dirty="0" smtClean="0"/>
              <a:t>Vrací se </a:t>
            </a:r>
            <a:r>
              <a:rPr lang="cs-CZ" b="1" i="1" dirty="0" smtClean="0">
                <a:solidFill>
                  <a:srgbClr val="C00000"/>
                </a:solidFill>
              </a:rPr>
              <a:t>mladší</a:t>
            </a:r>
            <a:r>
              <a:rPr lang="cs-CZ" dirty="0" smtClean="0"/>
              <a:t> než jeho bratr </a:t>
            </a:r>
          </a:p>
          <a:p>
            <a:r>
              <a:rPr lang="cs-CZ" dirty="0" smtClean="0"/>
              <a:t>Ověřeno </a:t>
            </a:r>
            <a:r>
              <a:rPr lang="cs-CZ" dirty="0" smtClean="0">
                <a:solidFill>
                  <a:srgbClr val="C00000"/>
                </a:solidFill>
              </a:rPr>
              <a:t>experimentálně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1971 J. </a:t>
            </a:r>
            <a:r>
              <a:rPr lang="cs-CZ" dirty="0" err="1" smtClean="0"/>
              <a:t>Hafele</a:t>
            </a:r>
            <a:r>
              <a:rPr lang="cs-CZ" dirty="0" smtClean="0"/>
              <a:t> + R. </a:t>
            </a:r>
            <a:r>
              <a:rPr lang="cs-CZ" dirty="0" err="1" smtClean="0"/>
              <a:t>Keating</a:t>
            </a:r>
            <a:r>
              <a:rPr lang="cs-CZ" dirty="0" smtClean="0"/>
              <a:t> oblétáním Zeměkoule (Wiki)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miony</a:t>
            </a:r>
            <a:r>
              <a:rPr lang="cs-CZ" dirty="0" smtClean="0"/>
              <a:t> se střední dobou života 2,2 </a:t>
            </a:r>
            <a:r>
              <a:rPr lang="cs-CZ" dirty="0" smtClean="0">
                <a:sym typeface="Symbol" panose="05050102010706020507" pitchFamily="18" charset="2"/>
              </a:rPr>
              <a:t></a:t>
            </a:r>
            <a:r>
              <a:rPr lang="cs-CZ" dirty="0" smtClean="0"/>
              <a:t>s vznikají v horních vrstvách atmosféry, odkud by potřebovaly cca 60 </a:t>
            </a:r>
            <a:r>
              <a:rPr lang="cs-CZ" dirty="0">
                <a:sym typeface="Symbol" panose="05050102010706020507" pitchFamily="18" charset="2"/>
              </a:rPr>
              <a:t></a:t>
            </a:r>
            <a:r>
              <a:rPr lang="cs-CZ" dirty="0"/>
              <a:t>s </a:t>
            </a:r>
            <a:r>
              <a:rPr lang="cs-CZ" dirty="0" smtClean="0"/>
              <a:t>na let rychlostí </a:t>
            </a:r>
            <a:r>
              <a:rPr lang="cs-CZ" i="1" dirty="0" smtClean="0"/>
              <a:t>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7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059277" y="280266"/>
            <a:ext cx="48333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b="1" i="1" dirty="0" smtClean="0">
                <a:latin typeface="Book Antiqua" pitchFamily="18" charset="0"/>
              </a:rPr>
              <a:t>Paradox dvojčat graficky</a:t>
            </a:r>
            <a:endParaRPr lang="cs-CZ" sz="3200" b="1" i="1" dirty="0"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781486"/>
            <a:ext cx="4787900" cy="1587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97895" y="2829356"/>
            <a:ext cx="4714875" cy="2000250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56646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545243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55650" y="2440290"/>
            <a:ext cx="6357938" cy="2786062"/>
          </a:xfrm>
          <a:prstGeom prst="line">
            <a:avLst/>
          </a:prstGeom>
          <a:noFill/>
          <a:ln w="28575" algn="ctr">
            <a:solidFill>
              <a:srgbClr val="21780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076557" y="1107931"/>
            <a:ext cx="779462" cy="369332"/>
          </a:xfrm>
          <a:prstGeom prst="rect">
            <a:avLst/>
          </a:prstGeom>
          <a:solidFill>
            <a:srgbClr val="05EBE0"/>
          </a:solidFill>
          <a:ln w="9525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 smtClean="0">
                <a:latin typeface="Book Antiqua" pitchFamily="18" charset="0"/>
              </a:rPr>
              <a:t>T=</a:t>
            </a:r>
            <a:r>
              <a:rPr lang="cs-CZ" b="1" i="1" dirty="0" err="1" smtClean="0">
                <a:latin typeface="Book Antiqua" pitchFamily="18" charset="0"/>
              </a:rPr>
              <a:t>ct</a:t>
            </a:r>
            <a:endParaRPr lang="cs-CZ" b="1" i="1" dirty="0"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64854"/>
            <a:ext cx="1501341" cy="369332"/>
          </a:xfrm>
          <a:prstGeom prst="rect">
            <a:avLst/>
          </a:prstGeom>
          <a:solidFill>
            <a:srgbClr val="05EBE0"/>
          </a:solidFill>
          <a:ln>
            <a:solidFill>
              <a:srgbClr val="0070C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i="1" dirty="0"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>
            <a:off x="4996872" y="1109518"/>
            <a:ext cx="1520825" cy="376238"/>
          </a:xfrm>
          <a:prstGeom prst="rect">
            <a:avLst/>
          </a:prstGeom>
          <a:solidFill>
            <a:srgbClr val="00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 smtClean="0">
                <a:latin typeface="Book Antiqua" pitchFamily="18" charset="0"/>
              </a:rPr>
              <a:t>T</a:t>
            </a:r>
            <a:r>
              <a:rPr lang="en-US" b="1" i="1" dirty="0" smtClean="0">
                <a:latin typeface="Book Antiqua" pitchFamily="18" charset="0"/>
              </a:rPr>
              <a:t>’</a:t>
            </a:r>
            <a:r>
              <a:rPr lang="cs-CZ" b="1" i="1" dirty="0" smtClean="0">
                <a:latin typeface="Book Antiqua" pitchFamily="18" charset="0"/>
              </a:rPr>
              <a:t>=</a:t>
            </a:r>
            <a:r>
              <a:rPr lang="cs-CZ" b="1" i="1" dirty="0" err="1">
                <a:latin typeface="Book Antiqua" pitchFamily="18" charset="0"/>
              </a:rPr>
              <a:t>ct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(tam)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2087562" cy="3762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noProof="1">
                <a:latin typeface="Book Antiqua" pitchFamily="18" charset="0"/>
              </a:rPr>
              <a:t>x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; </a:t>
            </a:r>
            <a:r>
              <a:rPr lang="cs-CZ" i="1" dirty="0">
                <a:latin typeface="Book Antiqua" pitchFamily="18" charset="0"/>
              </a:rPr>
              <a:t>současnost (tam)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89136" y="1111683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3"/>
          <p:cNvSpPr txBox="1">
            <a:spLocks noChangeArrowheads="1"/>
          </p:cNvSpPr>
          <p:nvPr/>
        </p:nvSpPr>
        <p:spPr bwMode="auto">
          <a:xfrm>
            <a:off x="3909213" y="2791613"/>
            <a:ext cx="4173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 smtClean="0">
                <a:solidFill>
                  <a:srgbClr val="0070C0"/>
                </a:solidFill>
              </a:rPr>
              <a:t>1-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60" name="Text Box 25"/>
          <p:cNvSpPr txBox="1">
            <a:spLocks noChangeArrowheads="1"/>
          </p:cNvSpPr>
          <p:nvPr/>
        </p:nvSpPr>
        <p:spPr bwMode="auto">
          <a:xfrm>
            <a:off x="4904044" y="3715667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64" name="Text Box 29"/>
          <p:cNvSpPr txBox="1">
            <a:spLocks noChangeArrowheads="1"/>
          </p:cNvSpPr>
          <p:nvPr/>
        </p:nvSpPr>
        <p:spPr bwMode="auto">
          <a:xfrm>
            <a:off x="5037355" y="3243824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32B503"/>
                </a:solidFill>
              </a:rPr>
              <a:t>1</a:t>
            </a:r>
            <a:endParaRPr lang="en-US" dirty="0">
              <a:solidFill>
                <a:srgbClr val="32B503"/>
              </a:solidFill>
            </a:endParaRPr>
          </a:p>
        </p:txBody>
      </p:sp>
      <p:cxnSp>
        <p:nvCxnSpPr>
          <p:cNvPr id="5" name="Přímá spojovací čára 22"/>
          <p:cNvCxnSpPr>
            <a:cxnSpLocks noChangeShapeType="1"/>
          </p:cNvCxnSpPr>
          <p:nvPr/>
        </p:nvCxnSpPr>
        <p:spPr bwMode="auto">
          <a:xfrm flipH="1">
            <a:off x="4126371" y="2858525"/>
            <a:ext cx="503499" cy="220338"/>
          </a:xfrm>
          <a:prstGeom prst="line">
            <a:avLst/>
          </a:prstGeom>
          <a:noFill/>
          <a:ln w="28575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6" name="Text Box 3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9900"/>
                </a:solidFill>
              </a:rPr>
              <a:t>1</a:t>
            </a:r>
            <a:endParaRPr lang="en-US" dirty="0">
              <a:solidFill>
                <a:srgbClr val="009900"/>
              </a:solidFill>
            </a:endParaRPr>
          </a:p>
        </p:txBody>
      </p:sp>
      <p:cxnSp>
        <p:nvCxnSpPr>
          <p:cNvPr id="6" name="Přímá spojovací čára 14"/>
          <p:cNvCxnSpPr>
            <a:cxnSpLocks noChangeShapeType="1"/>
          </p:cNvCxnSpPr>
          <p:nvPr/>
        </p:nvCxnSpPr>
        <p:spPr bwMode="auto">
          <a:xfrm rot="5400000">
            <a:off x="3960019" y="3104357"/>
            <a:ext cx="863600" cy="360362"/>
          </a:xfrm>
          <a:prstGeom prst="line">
            <a:avLst/>
          </a:prstGeom>
          <a:noFill/>
          <a:ln w="57150" algn="ctr">
            <a:solidFill>
              <a:srgbClr val="32B5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8" name="Line 35"/>
          <p:cNvSpPr>
            <a:spLocks noChangeShapeType="1"/>
          </p:cNvSpPr>
          <p:nvPr/>
        </p:nvSpPr>
        <p:spPr bwMode="auto">
          <a:xfrm flipH="1" flipV="1">
            <a:off x="4211638" y="2001412"/>
            <a:ext cx="360362" cy="8636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69" name="Line 38"/>
          <p:cNvSpPr>
            <a:spLocks noChangeShapeType="1"/>
          </p:cNvSpPr>
          <p:nvPr/>
        </p:nvSpPr>
        <p:spPr bwMode="auto">
          <a:xfrm>
            <a:off x="4211638" y="2708275"/>
            <a:ext cx="360362" cy="144463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70" name="Text Box 39"/>
          <p:cNvSpPr txBox="1">
            <a:spLocks noChangeArrowheads="1"/>
          </p:cNvSpPr>
          <p:nvPr/>
        </p:nvSpPr>
        <p:spPr bwMode="auto">
          <a:xfrm>
            <a:off x="4211638" y="177323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92D050"/>
                </a:solidFill>
              </a:rPr>
              <a:t>2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9971" name="Text Box 40"/>
          <p:cNvSpPr txBox="1">
            <a:spLocks noChangeArrowheads="1"/>
          </p:cNvSpPr>
          <p:nvPr/>
        </p:nvSpPr>
        <p:spPr bwMode="auto">
          <a:xfrm>
            <a:off x="3924300" y="2023540"/>
            <a:ext cx="5032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 smtClean="0">
                <a:solidFill>
                  <a:srgbClr val="0070C0"/>
                </a:solidFill>
              </a:rPr>
              <a:t>2-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9972" name="Line 42"/>
          <p:cNvSpPr>
            <a:spLocks noChangeShapeType="1"/>
          </p:cNvSpPr>
          <p:nvPr/>
        </p:nvSpPr>
        <p:spPr bwMode="auto">
          <a:xfrm>
            <a:off x="920894" y="1365988"/>
            <a:ext cx="3671887" cy="1511300"/>
          </a:xfrm>
          <a:prstGeom prst="line">
            <a:avLst/>
          </a:prstGeom>
          <a:noFill/>
          <a:ln w="127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73" name="Line 44"/>
          <p:cNvSpPr>
            <a:spLocks noChangeShapeType="1"/>
          </p:cNvSpPr>
          <p:nvPr/>
        </p:nvSpPr>
        <p:spPr bwMode="auto">
          <a:xfrm>
            <a:off x="3709686" y="862314"/>
            <a:ext cx="870489" cy="2040621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TextovéPole 29"/>
          <p:cNvSpPr txBox="1">
            <a:spLocks noChangeArrowheads="1"/>
          </p:cNvSpPr>
          <p:nvPr/>
        </p:nvSpPr>
        <p:spPr bwMode="auto">
          <a:xfrm>
            <a:off x="0" y="1091911"/>
            <a:ext cx="2089150" cy="376238"/>
          </a:xfrm>
          <a:prstGeom prst="rect">
            <a:avLst/>
          </a:prstGeom>
          <a:solidFill>
            <a:srgbClr val="B6F52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noProof="1">
                <a:latin typeface="Book Antiqua" pitchFamily="18" charset="0"/>
              </a:rPr>
              <a:t>x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 </a:t>
            </a:r>
            <a:r>
              <a:rPr lang="cs-CZ" i="1" dirty="0">
                <a:latin typeface="Book Antiqua" pitchFamily="18" charset="0"/>
              </a:rPr>
              <a:t>současnost (zpět)</a:t>
            </a:r>
          </a:p>
        </p:txBody>
      </p:sp>
      <p:sp>
        <p:nvSpPr>
          <p:cNvPr id="11" name="TextovéPole 28"/>
          <p:cNvSpPr txBox="1">
            <a:spLocks noChangeArrowheads="1"/>
          </p:cNvSpPr>
          <p:nvPr/>
        </p:nvSpPr>
        <p:spPr bwMode="auto">
          <a:xfrm>
            <a:off x="2378396" y="1092351"/>
            <a:ext cx="1520825" cy="376238"/>
          </a:xfrm>
          <a:prstGeom prst="rect">
            <a:avLst/>
          </a:prstGeom>
          <a:solidFill>
            <a:srgbClr val="B6F52B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i="1" dirty="0" smtClean="0">
                <a:latin typeface="Book Antiqua" pitchFamily="18" charset="0"/>
              </a:rPr>
              <a:t>T</a:t>
            </a:r>
            <a:r>
              <a:rPr lang="en-US" b="1" i="1" dirty="0" smtClean="0">
                <a:latin typeface="Book Antiqua" pitchFamily="18" charset="0"/>
              </a:rPr>
              <a:t>’</a:t>
            </a:r>
            <a:r>
              <a:rPr lang="cs-CZ" b="1" i="1" dirty="0" smtClean="0">
                <a:latin typeface="Book Antiqua" pitchFamily="18" charset="0"/>
              </a:rPr>
              <a:t>=</a:t>
            </a:r>
            <a:r>
              <a:rPr lang="cs-CZ" b="1" i="1" dirty="0" err="1">
                <a:latin typeface="Book Antiqua" pitchFamily="18" charset="0"/>
              </a:rPr>
              <a:t>ct</a:t>
            </a:r>
            <a:r>
              <a:rPr lang="en-US" b="1" i="1" dirty="0">
                <a:latin typeface="Book Antiqua" pitchFamily="18" charset="0"/>
              </a:rPr>
              <a:t>’</a:t>
            </a:r>
            <a:r>
              <a:rPr lang="cs-CZ" b="1" i="1" dirty="0">
                <a:latin typeface="Book Antiqua" pitchFamily="18" charset="0"/>
              </a:rPr>
              <a:t>(</a:t>
            </a:r>
            <a:r>
              <a:rPr lang="cs-CZ" b="1" i="1" dirty="0" smtClean="0">
                <a:latin typeface="Book Antiqua" pitchFamily="18" charset="0"/>
              </a:rPr>
              <a:t>zpět)</a:t>
            </a:r>
            <a:endParaRPr lang="cs-CZ" b="1" i="1" dirty="0">
              <a:latin typeface="Book Antiqua" pitchFamily="18" charset="0"/>
            </a:endParaRPr>
          </a:p>
        </p:txBody>
      </p:sp>
      <p:sp>
        <p:nvSpPr>
          <p:cNvPr id="4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41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9958" grpId="0"/>
      <p:bldP spid="39960" grpId="0"/>
      <p:bldP spid="39964" grpId="0"/>
      <p:bldP spid="39966" grpId="0"/>
      <p:bldP spid="39968" grpId="0" animBg="1"/>
      <p:bldP spid="39969" grpId="0" animBg="1"/>
      <p:bldP spid="39970" grpId="0"/>
      <p:bldP spid="39972" grpId="0" animBg="1"/>
      <p:bldP spid="39973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 smtClean="0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 smtClean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430463" y="33972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8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build="allAtOnce" animBg="1"/>
      <p:bldP spid="146" grpId="0" animBg="1"/>
      <p:bldP spid="13326" grpId="0" animBg="1"/>
      <p:bldP spid="1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9252A893-4748-4B40-A165-77A62AF1CBA9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27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3012" name="TextovéPole 4"/>
          <p:cNvSpPr txBox="1">
            <a:spLocks noChangeArrowheads="1"/>
          </p:cNvSpPr>
          <p:nvPr/>
        </p:nvSpPr>
        <p:spPr bwMode="auto">
          <a:xfrm>
            <a:off x="2517775" y="269875"/>
            <a:ext cx="3922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Totéž: Auto a garáž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77470"/>
            <a:ext cx="4787900" cy="1587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6140"/>
            <a:ext cx="4786313" cy="4714875"/>
          </a:xfrm>
          <a:prstGeom prst="line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543106"/>
            <a:ext cx="4857750" cy="4572000"/>
          </a:xfrm>
          <a:prstGeom prst="lin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3563938" y="1052513"/>
            <a:ext cx="371958" cy="45720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Book Antiqua" pitchFamily="18" charset="0"/>
              </a:rPr>
              <a:t>T</a:t>
            </a:r>
            <a:endParaRPr lang="cs-CZ" altLang="cs-CZ" sz="2400" b="1" i="1" dirty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7000875" y="3752328"/>
            <a:ext cx="1963738" cy="45720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>
                <a:solidFill>
                  <a:schemeClr val="tx1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6948488" y="2060575"/>
            <a:ext cx="1944687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chemeClr val="tx1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43021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6" name="Text Box 23"/>
          <p:cNvSpPr txBox="1">
            <a:spLocks noChangeArrowheads="1"/>
          </p:cNvSpPr>
          <p:nvPr/>
        </p:nvSpPr>
        <p:spPr bwMode="auto">
          <a:xfrm>
            <a:off x="2916238" y="3357563"/>
            <a:ext cx="5032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3027" name="Text Box 24"/>
          <p:cNvSpPr txBox="1">
            <a:spLocks noChangeArrowheads="1"/>
          </p:cNvSpPr>
          <p:nvPr/>
        </p:nvSpPr>
        <p:spPr bwMode="auto">
          <a:xfrm>
            <a:off x="5031991" y="3684341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3028" name="Text Box 25"/>
          <p:cNvSpPr txBox="1">
            <a:spLocks noChangeArrowheads="1"/>
          </p:cNvSpPr>
          <p:nvPr/>
        </p:nvSpPr>
        <p:spPr bwMode="auto">
          <a:xfrm>
            <a:off x="3894138" y="4275138"/>
            <a:ext cx="398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2005" name="Text Box 26"/>
          <p:cNvSpPr txBox="1">
            <a:spLocks noChangeArrowheads="1"/>
          </p:cNvSpPr>
          <p:nvPr/>
        </p:nvSpPr>
        <p:spPr bwMode="auto">
          <a:xfrm>
            <a:off x="3276600" y="479742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2006" name="Text Box 27"/>
          <p:cNvSpPr txBox="1">
            <a:spLocks noChangeArrowheads="1"/>
          </p:cNvSpPr>
          <p:nvPr/>
        </p:nvSpPr>
        <p:spPr bwMode="auto">
          <a:xfrm>
            <a:off x="2484438" y="4286250"/>
            <a:ext cx="43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32B503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32B503"/>
              </a:solidFill>
              <a:latin typeface="Arial" charset="0"/>
            </a:endParaRPr>
          </a:p>
        </p:txBody>
      </p:sp>
      <p:sp>
        <p:nvSpPr>
          <p:cNvPr id="42007" name="Text Box 28"/>
          <p:cNvSpPr txBox="1">
            <a:spLocks noChangeArrowheads="1"/>
          </p:cNvSpPr>
          <p:nvPr/>
        </p:nvSpPr>
        <p:spPr bwMode="auto">
          <a:xfrm>
            <a:off x="5435600" y="27749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32B503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32B503"/>
              </a:solidFill>
              <a:latin typeface="Arial" charset="0"/>
            </a:endParaRPr>
          </a:p>
        </p:txBody>
      </p:sp>
      <p:sp>
        <p:nvSpPr>
          <p:cNvPr id="42008" name="Text Box 35"/>
          <p:cNvSpPr txBox="1">
            <a:spLocks noChangeArrowheads="1"/>
          </p:cNvSpPr>
          <p:nvPr/>
        </p:nvSpPr>
        <p:spPr bwMode="auto">
          <a:xfrm>
            <a:off x="4876376" y="2097049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3033" name="Text Box 36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2010" name="Line 38"/>
          <p:cNvSpPr>
            <a:spLocks noChangeShapeType="1"/>
          </p:cNvSpPr>
          <p:nvPr/>
        </p:nvSpPr>
        <p:spPr bwMode="auto">
          <a:xfrm flipH="1">
            <a:off x="2275654" y="1989138"/>
            <a:ext cx="3167062" cy="43926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1" name="Line 40"/>
          <p:cNvSpPr>
            <a:spLocks noChangeShapeType="1"/>
          </p:cNvSpPr>
          <p:nvPr/>
        </p:nvSpPr>
        <p:spPr bwMode="auto">
          <a:xfrm flipV="1">
            <a:off x="1476375" y="1876975"/>
            <a:ext cx="5472113" cy="3673475"/>
          </a:xfrm>
          <a:prstGeom prst="line">
            <a:avLst/>
          </a:prstGeom>
          <a:noFill/>
          <a:ln w="19050">
            <a:solidFill>
              <a:srgbClr val="21780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2" name="Line 41"/>
          <p:cNvSpPr>
            <a:spLocks noChangeShapeType="1"/>
          </p:cNvSpPr>
          <p:nvPr/>
        </p:nvSpPr>
        <p:spPr bwMode="auto">
          <a:xfrm flipH="1">
            <a:off x="3492500" y="1268413"/>
            <a:ext cx="3094038" cy="446563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3" name="Line 43"/>
          <p:cNvSpPr>
            <a:spLocks noChangeShapeType="1"/>
          </p:cNvSpPr>
          <p:nvPr/>
        </p:nvSpPr>
        <p:spPr bwMode="auto">
          <a:xfrm flipV="1">
            <a:off x="4211638" y="2924175"/>
            <a:ext cx="1223962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4" name="Line 44"/>
          <p:cNvSpPr>
            <a:spLocks noChangeShapeType="1"/>
          </p:cNvSpPr>
          <p:nvPr/>
        </p:nvSpPr>
        <p:spPr bwMode="auto">
          <a:xfrm flipV="1">
            <a:off x="3635375" y="3716338"/>
            <a:ext cx="1223963" cy="79216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5" name="Line 45"/>
          <p:cNvSpPr>
            <a:spLocks noChangeShapeType="1"/>
          </p:cNvSpPr>
          <p:nvPr/>
        </p:nvSpPr>
        <p:spPr bwMode="auto">
          <a:xfrm flipV="1">
            <a:off x="2959100" y="4532313"/>
            <a:ext cx="1366838" cy="863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016" name="Line 46"/>
          <p:cNvSpPr>
            <a:spLocks noChangeShapeType="1"/>
          </p:cNvSpPr>
          <p:nvPr/>
        </p:nvSpPr>
        <p:spPr bwMode="auto">
          <a:xfrm flipV="1">
            <a:off x="5308600" y="1381125"/>
            <a:ext cx="1223963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" name="Přímá spojovací čára 6"/>
          <p:cNvCxnSpPr>
            <a:cxnSpLocks noChangeShapeType="1"/>
          </p:cNvCxnSpPr>
          <p:nvPr/>
        </p:nvCxnSpPr>
        <p:spPr bwMode="auto">
          <a:xfrm rot="5400000">
            <a:off x="2676401" y="3944117"/>
            <a:ext cx="4787900" cy="1587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42" name="AutoShape 50"/>
          <p:cNvSpPr>
            <a:spLocks noChangeArrowheads="1"/>
          </p:cNvSpPr>
          <p:nvPr/>
        </p:nvSpPr>
        <p:spPr bwMode="auto">
          <a:xfrm>
            <a:off x="4211638" y="4941888"/>
            <a:ext cx="863600" cy="431800"/>
          </a:xfrm>
          <a:prstGeom prst="leftRightArrow">
            <a:avLst>
              <a:gd name="adj1" fmla="val 50000"/>
              <a:gd name="adj2" fmla="val 33380"/>
            </a:avLst>
          </a:prstGeom>
          <a:solidFill>
            <a:srgbClr val="05EBE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43" name="Text Box 51"/>
          <p:cNvSpPr txBox="1">
            <a:spLocks noChangeArrowheads="1"/>
          </p:cNvSpPr>
          <p:nvPr/>
        </p:nvSpPr>
        <p:spPr bwMode="auto">
          <a:xfrm>
            <a:off x="4179580" y="5294313"/>
            <a:ext cx="85151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3D251D"/>
                </a:solidFill>
                <a:latin typeface="Arial" charset="0"/>
              </a:rPr>
              <a:t>garáž</a:t>
            </a:r>
            <a:br>
              <a:rPr lang="cs-CZ" altLang="cs-CZ" sz="1800" b="1" dirty="0">
                <a:solidFill>
                  <a:srgbClr val="3D251D"/>
                </a:solidFill>
                <a:latin typeface="Arial" charset="0"/>
              </a:rPr>
            </a:br>
            <a:r>
              <a:rPr lang="cs-CZ" altLang="cs-CZ" sz="1800" b="1" dirty="0" smtClean="0">
                <a:solidFill>
                  <a:srgbClr val="3D251D"/>
                </a:solidFill>
                <a:latin typeface="Arial" charset="0"/>
              </a:rPr>
              <a:t>= 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zavřená</a:t>
            </a:r>
            <a:endParaRPr lang="en-US" altLang="cs-CZ" sz="1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020" name="WordArt 52"/>
          <p:cNvSpPr>
            <a:spLocks noChangeArrowheads="1" noChangeShapeType="1" noTextEdit="1"/>
          </p:cNvSpPr>
          <p:nvPr/>
        </p:nvSpPr>
        <p:spPr bwMode="auto">
          <a:xfrm rot="-446283">
            <a:off x="2657475" y="5518150"/>
            <a:ext cx="838200" cy="10890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Auto</a:t>
            </a:r>
            <a:r>
              <a:rPr lang="cs-CZ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6600000" scaled="1"/>
                </a:gradFill>
                <a:latin typeface="Impact"/>
              </a:rPr>
              <a:t/>
            </a:r>
            <a:br>
              <a:rPr lang="cs-CZ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6600000" scaled="1"/>
                </a:gradFill>
                <a:latin typeface="Impact"/>
              </a:rPr>
            </a:br>
            <a:endParaRPr lang="cs-CZ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6600000" scaled="1"/>
              </a:gradFill>
              <a:latin typeface="Impact"/>
            </a:endParaRPr>
          </a:p>
          <a:p>
            <a:pPr algn="ctr"/>
            <a:r>
              <a:rPr lang="cs-CZ" sz="3600" kern="10" dirty="0">
                <a:ln w="9525">
                  <a:round/>
                  <a:headEnd/>
                  <a:tailEnd/>
                </a:ln>
                <a:solidFill>
                  <a:srgbClr val="00FF00"/>
                </a:solidFill>
                <a:latin typeface="Impact"/>
              </a:rPr>
              <a:t>1</a:t>
            </a:r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flipV="1">
            <a:off x="4744790" y="2187575"/>
            <a:ext cx="1223963" cy="7921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827588" y="3640138"/>
            <a:ext cx="139700" cy="149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135438" y="3621088"/>
            <a:ext cx="139700" cy="1508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5006975" y="3387725"/>
            <a:ext cx="138113" cy="15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cxnSp>
        <p:nvCxnSpPr>
          <p:cNvPr id="57" name="Přímá spojnice 56"/>
          <p:cNvCxnSpPr/>
          <p:nvPr/>
        </p:nvCxnSpPr>
        <p:spPr>
          <a:xfrm>
            <a:off x="5079078" y="3447256"/>
            <a:ext cx="9757" cy="27774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H="1">
            <a:off x="4212431" y="1624338"/>
            <a:ext cx="1760" cy="209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>
            <a:stCxn id="42015" idx="0"/>
          </p:cNvCxnSpPr>
          <p:nvPr/>
        </p:nvCxnSpPr>
        <p:spPr>
          <a:xfrm>
            <a:off x="2959100" y="5395913"/>
            <a:ext cx="768074" cy="0"/>
          </a:xfrm>
          <a:prstGeom prst="straightConnector1">
            <a:avLst/>
          </a:prstGeom>
          <a:ln w="571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20"/>
          <p:cNvCxnSpPr>
            <a:cxnSpLocks noChangeShapeType="1"/>
          </p:cNvCxnSpPr>
          <p:nvPr/>
        </p:nvCxnSpPr>
        <p:spPr bwMode="auto">
          <a:xfrm>
            <a:off x="1874099" y="1537426"/>
            <a:ext cx="4857750" cy="45720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7217" y="1432063"/>
            <a:ext cx="4786313" cy="471487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ovéPole 50"/>
          <p:cNvSpPr txBox="1">
            <a:spLocks noChangeArrowheads="1"/>
          </p:cNvSpPr>
          <p:nvPr/>
        </p:nvSpPr>
        <p:spPr bwMode="auto">
          <a:xfrm rot="19871233">
            <a:off x="4557409" y="1109954"/>
            <a:ext cx="1546840" cy="830997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 smtClean="0">
                <a:solidFill>
                  <a:schemeClr val="tx1"/>
                </a:solidFill>
                <a:latin typeface="Book Antiqua" pitchFamily="18" charset="0"/>
              </a:rPr>
              <a:t>světočáry auta</a:t>
            </a:r>
            <a:endParaRPr lang="cs-CZ" altLang="cs-CZ" sz="24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88228" y="3492894"/>
            <a:ext cx="28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05873" y="3282752"/>
            <a:ext cx="36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002828" y="4873014"/>
            <a:ext cx="111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A, pak B</a:t>
            </a:r>
          </a:p>
          <a:p>
            <a:r>
              <a:rPr lang="cs-CZ" dirty="0" smtClean="0">
                <a:solidFill>
                  <a:srgbClr val="00FF00"/>
                </a:solidFill>
              </a:rPr>
              <a:t>B, pak A</a:t>
            </a:r>
            <a:endParaRPr lang="cs-CZ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42005" grpId="0"/>
      <p:bldP spid="42006" grpId="0"/>
      <p:bldP spid="42007" grpId="0"/>
      <p:bldP spid="42008" grpId="0"/>
      <p:bldP spid="42010" grpId="0" animBg="1"/>
      <p:bldP spid="42011" grpId="0" animBg="1"/>
      <p:bldP spid="42012" grpId="0" animBg="1"/>
      <p:bldP spid="42013" grpId="0" animBg="1"/>
      <p:bldP spid="42014" grpId="0" animBg="1"/>
      <p:bldP spid="42015" grpId="0" animBg="1"/>
      <p:bldP spid="42016" grpId="0" animBg="1"/>
      <p:bldP spid="43042" grpId="0" animBg="1"/>
      <p:bldP spid="43043" grpId="0"/>
      <p:bldP spid="42020" grpId="0"/>
      <p:bldP spid="37" grpId="0" animBg="1"/>
      <p:bldP spid="11" grpId="0" animBg="1"/>
      <p:bldP spid="44" grpId="0" animBg="1"/>
      <p:bldP spid="45" grpId="0" animBg="1"/>
      <p:bldP spid="51" grpId="0" animBg="1"/>
      <p:bldP spid="10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28</a:t>
            </a:fld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 smtClean="0">
                <a:sym typeface="Wingdings" pitchFamily="2" charset="2"/>
              </a:rPr>
              <a:t></a:t>
            </a:r>
            <a:endParaRPr lang="en-US" sz="40000" dirty="0" smtClean="0">
              <a:sym typeface="Wingdings" pitchFamily="2" charset="2"/>
            </a:endParaRPr>
          </a:p>
          <a:p>
            <a:pPr algn="ctr"/>
            <a:r>
              <a:rPr lang="cs-CZ" sz="4400" b="1" dirty="0">
                <a:latin typeface="Book Antiqua" pitchFamily="18" charset="0"/>
              </a:rPr>
              <a:t>Děkuji vám za </a:t>
            </a:r>
            <a:r>
              <a:rPr lang="cs-CZ" sz="4400" b="1" dirty="0" smtClean="0">
                <a:latin typeface="Book Antiqua" pitchFamily="18" charset="0"/>
              </a:rPr>
              <a:t>pozornost</a:t>
            </a:r>
          </a:p>
          <a:p>
            <a:pPr algn="r"/>
            <a:r>
              <a:rPr lang="cs-CZ" sz="2000" b="1" dirty="0" smtClean="0">
                <a:latin typeface="Book Antiqua" pitchFamily="18" charset="0"/>
              </a:rPr>
              <a:t>definitivně</a:t>
            </a:r>
            <a:endParaRPr lang="cs-CZ" sz="2000" b="1" dirty="0">
              <a:latin typeface="Book Antiqua" pitchFamily="18" charset="0"/>
            </a:endParaRPr>
          </a:p>
          <a:p>
            <a:pPr eaLnBrk="1" hangingPunct="1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/>
          </p:cNvSpPr>
          <p:nvPr>
            <p:ph type="title"/>
          </p:nvPr>
        </p:nvSpPr>
        <p:spPr bwMode="auto">
          <a:xfrm>
            <a:off x="1004177" y="270135"/>
            <a:ext cx="7840662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4000" b="1" i="1" cap="none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Porovnání teorií s experimenty</a:t>
            </a:r>
            <a:endParaRPr lang="en-US" sz="4000" b="1" i="1" cap="none" dirty="0" smtClean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4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168592"/>
              </p:ext>
            </p:extLst>
          </p:nvPr>
        </p:nvGraphicFramePr>
        <p:xfrm>
          <a:off x="772357" y="1463674"/>
          <a:ext cx="7812726" cy="513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4" imgW="5346587" imgH="3778135" progId="AcroExch.Document.11">
                  <p:embed/>
                </p:oleObj>
              </mc:Choice>
              <mc:Fallback>
                <p:oleObj name="Acrobat Document" r:id="rId4" imgW="5346587" imgH="377813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2357" y="1463674"/>
                        <a:ext cx="7812726" cy="5132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628815" y="144462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115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03213" y="404813"/>
            <a:ext cx="8553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600" b="1" i="1" dirty="0" smtClean="0">
                <a:latin typeface="Book Antiqua" pitchFamily="18" charset="0"/>
              </a:rPr>
              <a:t>Přechod mezi inerciálními soustavami</a:t>
            </a:r>
            <a:endParaRPr lang="en-US" sz="3600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303212" y="1563204"/>
            <a:ext cx="68073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 smtClean="0">
                <a:solidFill>
                  <a:srgbClr val="CC0000"/>
                </a:solidFill>
                <a:latin typeface="Book Antiqua" pitchFamily="18" charset="0"/>
              </a:rPr>
              <a:t>Klasicky – Galileo</a:t>
            </a:r>
            <a:r>
              <a:rPr lang="cs-CZ" sz="3600" dirty="0" smtClean="0">
                <a:solidFill>
                  <a:srgbClr val="CC0000"/>
                </a:solidFill>
                <a:latin typeface="Book Antiqua" pitchFamily="18" charset="0"/>
              </a:rPr>
              <a:t>:</a:t>
            </a:r>
            <a:endParaRPr lang="cs-CZ" sz="36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307651" y="2162283"/>
            <a:ext cx="9258037" cy="20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en-GB" sz="3000" dirty="0" smtClean="0">
                <a:latin typeface="Book Antiqua" pitchFamily="18" charset="0"/>
              </a:rPr>
              <a:t> </a:t>
            </a:r>
            <a:r>
              <a:rPr lang="en-GB" sz="3000" i="1" dirty="0" smtClean="0">
                <a:latin typeface="Book Antiqua" pitchFamily="18" charset="0"/>
              </a:rPr>
              <a:t>x’</a:t>
            </a:r>
            <a:r>
              <a:rPr lang="cs-CZ" sz="3000" i="1" dirty="0" smtClean="0">
                <a:latin typeface="Book Antiqua" pitchFamily="18" charset="0"/>
              </a:rPr>
              <a:t>  =   </a:t>
            </a:r>
            <a:r>
              <a:rPr lang="en-GB" sz="3000" i="1" dirty="0" smtClean="0">
                <a:latin typeface="Book Antiqua" pitchFamily="18" charset="0"/>
              </a:rPr>
              <a:t>x </a:t>
            </a:r>
            <a:r>
              <a:rPr lang="cs-CZ" sz="3000" i="1" dirty="0" smtClean="0">
                <a:latin typeface="Book Antiqua" pitchFamily="18" charset="0"/>
              </a:rPr>
              <a:t>  </a:t>
            </a:r>
            <a:r>
              <a:rPr lang="en-GB" sz="3000" i="1" dirty="0" smtClean="0">
                <a:latin typeface="Book Antiqua" pitchFamily="18" charset="0"/>
              </a:rPr>
              <a:t>–</a:t>
            </a:r>
            <a:r>
              <a:rPr lang="cs-CZ" sz="3000" i="1" dirty="0" smtClean="0">
                <a:latin typeface="Book Antiqua" pitchFamily="18" charset="0"/>
              </a:rPr>
              <a:t> </a:t>
            </a:r>
            <a:r>
              <a:rPr lang="en-GB" sz="3000" i="1" dirty="0" smtClean="0">
                <a:latin typeface="Book Antiqua" pitchFamily="18" charset="0"/>
              </a:rPr>
              <a:t> </a:t>
            </a:r>
            <a:r>
              <a:rPr lang="cs-CZ" sz="3000" i="1" dirty="0" smtClean="0">
                <a:latin typeface="Book Antiqua" pitchFamily="18" charset="0"/>
              </a:rPr>
              <a:t>V</a:t>
            </a:r>
            <a:r>
              <a:rPr lang="en-GB" sz="3000" i="1" dirty="0" smtClean="0">
                <a:latin typeface="Book Antiqua" pitchFamily="18" charset="0"/>
              </a:rPr>
              <a:t> </a:t>
            </a:r>
            <a:r>
              <a:rPr lang="cs-CZ" sz="3000" i="1" dirty="0" smtClean="0">
                <a:latin typeface="Book Antiqua" pitchFamily="18" charset="0"/>
              </a:rPr>
              <a:t>t</a:t>
            </a:r>
            <a:endParaRPr lang="cs-CZ" sz="3000" dirty="0" smtClean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i="1" dirty="0" smtClean="0">
                <a:latin typeface="Book Antiqua" pitchFamily="18" charset="0"/>
              </a:rPr>
              <a:t>t</a:t>
            </a:r>
            <a:r>
              <a:rPr lang="en-GB" sz="3000" i="1" dirty="0" smtClean="0">
                <a:latin typeface="Book Antiqua" pitchFamily="18" charset="0"/>
              </a:rPr>
              <a:t>’</a:t>
            </a:r>
            <a:r>
              <a:rPr lang="cs-CZ" sz="3000" i="1" dirty="0" smtClean="0">
                <a:latin typeface="Book Antiqua" pitchFamily="18" charset="0"/>
              </a:rPr>
              <a:t>   =   t</a:t>
            </a:r>
            <a:r>
              <a:rPr lang="cs-CZ" sz="3000" dirty="0" smtClean="0">
                <a:latin typeface="Book Antiqua" pitchFamily="18" charset="0"/>
              </a:rPr>
              <a:t>	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neboli s označením </a:t>
            </a:r>
            <a:r>
              <a:rPr lang="cs-CZ" sz="3000" i="1" dirty="0" smtClean="0">
                <a:latin typeface="Book Antiqua" pitchFamily="18" charset="0"/>
              </a:rPr>
              <a:t>x</a:t>
            </a:r>
            <a:r>
              <a:rPr lang="cs-CZ" sz="3000" baseline="-25000" dirty="0" smtClean="0">
                <a:latin typeface="Book Antiqua" pitchFamily="18" charset="0"/>
              </a:rPr>
              <a:t>0 </a:t>
            </a:r>
            <a:r>
              <a:rPr lang="cs-CZ" sz="3000" i="1" dirty="0" smtClean="0">
                <a:latin typeface="Book Antiqua" pitchFamily="18" charset="0"/>
              </a:rPr>
              <a:t>=  </a:t>
            </a:r>
            <a:r>
              <a:rPr lang="cs-CZ" sz="3000" i="1" dirty="0" err="1" smtClean="0">
                <a:latin typeface="Book Antiqua" pitchFamily="18" charset="0"/>
              </a:rPr>
              <a:t>ct</a:t>
            </a:r>
            <a:r>
              <a:rPr lang="cs-CZ" sz="3000" i="1" dirty="0" smtClean="0">
                <a:latin typeface="Book Antiqua" pitchFamily="18" charset="0"/>
              </a:rPr>
              <a:t>,  </a:t>
            </a:r>
            <a:r>
              <a:rPr lang="el-GR" sz="3000" i="1" dirty="0" smtClean="0">
                <a:latin typeface="Book Antiqua" pitchFamily="18" charset="0"/>
              </a:rPr>
              <a:t>β</a:t>
            </a:r>
            <a:r>
              <a:rPr lang="cs-CZ" sz="3000" i="1" dirty="0" smtClean="0">
                <a:latin typeface="Book Antiqua" pitchFamily="18" charset="0"/>
              </a:rPr>
              <a:t> =  V/c</a:t>
            </a:r>
            <a:endParaRPr lang="cs-CZ" sz="3000" dirty="0" smtClean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i="1" dirty="0" smtClean="0">
                <a:latin typeface="Book Antiqua" pitchFamily="18" charset="0"/>
              </a:rPr>
              <a:t> </a:t>
            </a:r>
            <a:r>
              <a:rPr lang="en-GB" sz="3000" i="1" dirty="0" smtClean="0">
                <a:latin typeface="Book Antiqua" pitchFamily="18" charset="0"/>
              </a:rPr>
              <a:t>x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 =   </a:t>
            </a:r>
            <a:r>
              <a:rPr lang="en-GB" sz="3000" i="1" dirty="0" smtClean="0">
                <a:latin typeface="Book Antiqua" pitchFamily="18" charset="0"/>
              </a:rPr>
              <a:t>x </a:t>
            </a:r>
            <a:r>
              <a:rPr lang="cs-CZ" sz="3000" i="1" dirty="0" smtClean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el-GR" sz="3000" i="1" dirty="0" smtClean="0">
                <a:latin typeface="Book Antiqua" pitchFamily="18" charset="0"/>
              </a:rPr>
              <a:t>β</a:t>
            </a:r>
            <a:r>
              <a:rPr lang="en-GB" sz="3000" i="1" dirty="0" smtClean="0">
                <a:latin typeface="Book Antiqua" pitchFamily="18" charset="0"/>
              </a:rPr>
              <a:t> </a:t>
            </a:r>
            <a:r>
              <a:rPr lang="cs-CZ" sz="3000" i="1" dirty="0" smtClean="0">
                <a:latin typeface="Book Antiqua" pitchFamily="18" charset="0"/>
              </a:rPr>
              <a:t>x</a:t>
            </a:r>
            <a:r>
              <a:rPr lang="cs-CZ" sz="3000" baseline="-25000" dirty="0" smtClean="0">
                <a:latin typeface="Book Antiqua" pitchFamily="18" charset="0"/>
              </a:rPr>
              <a:t>0</a:t>
            </a:r>
            <a:endParaRPr lang="cs-CZ" sz="3000" dirty="0" smtClean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i="1" dirty="0" smtClean="0">
                <a:latin typeface="Book Antiqua" pitchFamily="18" charset="0"/>
              </a:rPr>
              <a:t>x</a:t>
            </a:r>
            <a:r>
              <a:rPr lang="cs-CZ" sz="3000" baseline="-25000" dirty="0" smtClean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cs-CZ" sz="3000" i="1" dirty="0" smtClean="0">
                <a:latin typeface="Book Antiqua" pitchFamily="18" charset="0"/>
              </a:rPr>
              <a:t> x</a:t>
            </a:r>
            <a:r>
              <a:rPr lang="cs-CZ" sz="3000" baseline="-25000" dirty="0" smtClean="0">
                <a:latin typeface="Book Antiqua" pitchFamily="18" charset="0"/>
              </a:rPr>
              <a:t>0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en-GB" sz="3000" dirty="0">
              <a:latin typeface="Book Antiqua" pitchFamily="18" charset="0"/>
            </a:endParaRP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1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>
                <a:spLocks/>
              </p:cNvSpPr>
              <p:nvPr/>
            </p:nvSpPr>
            <p:spPr bwMode="auto">
              <a:xfrm>
                <a:off x="303212" y="5392763"/>
                <a:ext cx="8713788" cy="1780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609600" indent="-609600">
                  <a:lnSpc>
                    <a:spcPct val="90000"/>
                  </a:lnSpc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Franklin Gothic Medium" pitchFamily="34" charset="0"/>
                  <a:buNone/>
                </a:pPr>
                <a:r>
                  <a:rPr lang="en-GB" sz="3000" i="1" dirty="0" smtClean="0">
                    <a:latin typeface="Book Antiqua" pitchFamily="18" charset="0"/>
                  </a:rPr>
                  <a:t>x</a:t>
                </a:r>
                <a:r>
                  <a:rPr lang="en-GB" sz="3000" i="1" dirty="0">
                    <a:latin typeface="Book Antiqua" pitchFamily="18" charset="0"/>
                  </a:rPr>
                  <a:t>’</a:t>
                </a:r>
                <a:r>
                  <a:rPr lang="cs-CZ" sz="3000" i="1" dirty="0">
                    <a:latin typeface="Book Antiqua" pitchFamily="18" charset="0"/>
                  </a:rPr>
                  <a:t>  = </a:t>
                </a:r>
                <a:r>
                  <a:rPr lang="el-GR" sz="3000" i="1" dirty="0">
                    <a:latin typeface="Book Antiqua" pitchFamily="18" charset="0"/>
                  </a:rPr>
                  <a:t>γ</a:t>
                </a:r>
                <a:r>
                  <a:rPr lang="cs-CZ" sz="3000" i="1" dirty="0">
                    <a:latin typeface="Book Antiqua" pitchFamily="18" charset="0"/>
                  </a:rPr>
                  <a:t> </a:t>
                </a:r>
                <a:r>
                  <a:rPr lang="cs-CZ" sz="3000" dirty="0">
                    <a:latin typeface="Book Antiqua" pitchFamily="18" charset="0"/>
                  </a:rPr>
                  <a:t>(</a:t>
                </a:r>
                <a:r>
                  <a:rPr lang="en-GB" sz="3000" i="1" dirty="0">
                    <a:latin typeface="Book Antiqua" pitchFamily="18" charset="0"/>
                  </a:rPr>
                  <a:t>x </a:t>
                </a:r>
                <a:r>
                  <a:rPr lang="cs-CZ" sz="3000" i="1" dirty="0">
                    <a:latin typeface="Book Antiqua" pitchFamily="18" charset="0"/>
                  </a:rPr>
                  <a:t>  </a:t>
                </a:r>
                <a:r>
                  <a:rPr lang="en-GB" sz="3000" i="1" dirty="0">
                    <a:latin typeface="Book Antiqua" pitchFamily="18" charset="0"/>
                  </a:rPr>
                  <a:t>–</a:t>
                </a:r>
                <a:r>
                  <a:rPr lang="cs-CZ" sz="3000" i="1" dirty="0">
                    <a:latin typeface="Book Antiqua" pitchFamily="18" charset="0"/>
                  </a:rPr>
                  <a:t> </a:t>
                </a:r>
                <a:r>
                  <a:rPr lang="en-GB" sz="3000" i="1" dirty="0">
                    <a:latin typeface="Book Antiqua" pitchFamily="18" charset="0"/>
                  </a:rPr>
                  <a:t> </a:t>
                </a:r>
                <a:r>
                  <a:rPr lang="el-GR" sz="3000" i="1" dirty="0">
                    <a:latin typeface="Book Antiqua" pitchFamily="18" charset="0"/>
                  </a:rPr>
                  <a:t>β</a:t>
                </a:r>
                <a:r>
                  <a:rPr lang="en-GB" sz="3000" i="1" dirty="0" smtClean="0">
                    <a:latin typeface="Book Antiqua" pitchFamily="18" charset="0"/>
                  </a:rPr>
                  <a:t> </a:t>
                </a:r>
                <a:r>
                  <a:rPr lang="cs-CZ" sz="3000" i="1" dirty="0" smtClean="0">
                    <a:latin typeface="Book Antiqua" pitchFamily="18" charset="0"/>
                  </a:rPr>
                  <a:t>x</a:t>
                </a:r>
                <a:r>
                  <a:rPr lang="cs-CZ" sz="3000" baseline="-25000" dirty="0" smtClean="0">
                    <a:latin typeface="Book Antiqua" pitchFamily="18" charset="0"/>
                  </a:rPr>
                  <a:t>0</a:t>
                </a:r>
                <a:r>
                  <a:rPr lang="cs-CZ" sz="3000" dirty="0" smtClean="0">
                    <a:latin typeface="Book Antiqua" pitchFamily="18" charset="0"/>
                  </a:rPr>
                  <a:t>)</a:t>
                </a:r>
              </a:p>
              <a:p>
                <a:pPr marL="609600" indent="-609600">
                  <a:lnSpc>
                    <a:spcPct val="90000"/>
                  </a:lnSpc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Franklin Gothic Medium" pitchFamily="34" charset="0"/>
                  <a:buNone/>
                </a:pPr>
                <a:r>
                  <a:rPr lang="cs-CZ" sz="3000" i="1" dirty="0" smtClean="0">
                    <a:latin typeface="Book Antiqua" pitchFamily="18" charset="0"/>
                  </a:rPr>
                  <a:t>x</a:t>
                </a:r>
                <a:r>
                  <a:rPr lang="cs-CZ" sz="3000" baseline="-25000" dirty="0" smtClean="0">
                    <a:latin typeface="Book Antiqua" pitchFamily="18" charset="0"/>
                  </a:rPr>
                  <a:t>0</a:t>
                </a:r>
                <a:r>
                  <a:rPr lang="en-GB" sz="3000" i="1" dirty="0">
                    <a:latin typeface="Book Antiqua" pitchFamily="18" charset="0"/>
                  </a:rPr>
                  <a:t>’</a:t>
                </a:r>
                <a:r>
                  <a:rPr lang="cs-CZ" sz="3000" i="1" dirty="0">
                    <a:latin typeface="Book Antiqua" pitchFamily="18" charset="0"/>
                  </a:rPr>
                  <a:t> = </a:t>
                </a:r>
                <a:r>
                  <a:rPr lang="el-GR" sz="3000" i="1" dirty="0">
                    <a:latin typeface="Book Antiqua" pitchFamily="18" charset="0"/>
                  </a:rPr>
                  <a:t>γ</a:t>
                </a:r>
                <a:r>
                  <a:rPr lang="cs-CZ" sz="3000" i="1" dirty="0">
                    <a:latin typeface="Book Antiqua" pitchFamily="18" charset="0"/>
                  </a:rPr>
                  <a:t> </a:t>
                </a:r>
                <a:r>
                  <a:rPr lang="cs-CZ" sz="3000" dirty="0" smtClean="0">
                    <a:latin typeface="Book Antiqua" pitchFamily="18" charset="0"/>
                  </a:rPr>
                  <a:t>(</a:t>
                </a:r>
                <a:r>
                  <a:rPr lang="cs-CZ" sz="3000" i="1" dirty="0" smtClean="0">
                    <a:latin typeface="Book Antiqua" pitchFamily="18" charset="0"/>
                  </a:rPr>
                  <a:t>x</a:t>
                </a:r>
                <a:r>
                  <a:rPr lang="cs-CZ" sz="3000" baseline="-25000" dirty="0" smtClean="0">
                    <a:latin typeface="Book Antiqua" pitchFamily="18" charset="0"/>
                  </a:rPr>
                  <a:t>0</a:t>
                </a:r>
                <a:r>
                  <a:rPr lang="en-GB" sz="3000" i="1" dirty="0" smtClean="0">
                    <a:latin typeface="Book Antiqua" pitchFamily="18" charset="0"/>
                  </a:rPr>
                  <a:t> </a:t>
                </a:r>
                <a:r>
                  <a:rPr lang="en-GB" sz="3000" i="1" dirty="0">
                    <a:latin typeface="Book Antiqua" pitchFamily="18" charset="0"/>
                  </a:rPr>
                  <a:t>–</a:t>
                </a:r>
                <a:r>
                  <a:rPr lang="cs-CZ" sz="3000" i="1" dirty="0">
                    <a:latin typeface="Book Antiqua" pitchFamily="18" charset="0"/>
                  </a:rPr>
                  <a:t>  </a:t>
                </a:r>
                <a:r>
                  <a:rPr lang="el-GR" sz="3000" i="1" dirty="0">
                    <a:latin typeface="Book Antiqua" pitchFamily="18" charset="0"/>
                  </a:rPr>
                  <a:t>β</a:t>
                </a:r>
                <a:r>
                  <a:rPr lang="cs-CZ" sz="3000" i="1" dirty="0" smtClean="0">
                    <a:latin typeface="Book Antiqua" pitchFamily="18" charset="0"/>
                  </a:rPr>
                  <a:t> </a:t>
                </a:r>
                <a:r>
                  <a:rPr lang="en-GB" sz="3000" i="1" dirty="0">
                    <a:latin typeface="Book Antiqua" pitchFamily="18" charset="0"/>
                  </a:rPr>
                  <a:t>x</a:t>
                </a:r>
                <a:r>
                  <a:rPr lang="cs-CZ" sz="3000" dirty="0" smtClean="0">
                    <a:latin typeface="Book Antiqua" pitchFamily="18" charset="0"/>
                  </a:rPr>
                  <a:t>)</a:t>
                </a:r>
                <a:r>
                  <a:rPr lang="cs-C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označením </a:t>
                </a:r>
                <a:r>
                  <a:rPr lang="el-GR" sz="2400" i="1" dirty="0" smtClean="0">
                    <a:latin typeface="Book Antiqua" pitchFamily="18" charset="0"/>
                  </a:rPr>
                  <a:t>γ</a:t>
                </a:r>
                <a:r>
                  <a:rPr lang="cs-CZ" sz="2400" baseline="-25000" dirty="0" smtClean="0">
                    <a:latin typeface="Book Antiqua" pitchFamily="18" charset="0"/>
                  </a:rPr>
                  <a:t> </a:t>
                </a:r>
                <a:r>
                  <a:rPr lang="cs-CZ" sz="2400" i="1" dirty="0">
                    <a:latin typeface="Book Antiqua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l-GR" sz="2400" i="1" dirty="0">
                                    <a:latin typeface="Book Antiqua" pitchFamily="18" charset="0"/>
                                  </a:rPr>
                                  <m:t>β</m:t>
                                </m:r>
                              </m:e>
                              <m:sup>
                                <m:r>
                                  <a:rPr lang="cs-CZ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3000" dirty="0">
                    <a:latin typeface="Book Antiqua" pitchFamily="18" charset="0"/>
                  </a:rPr>
                  <a:t/>
                </a:r>
                <a:br>
                  <a:rPr lang="cs-CZ" sz="3000" dirty="0">
                    <a:latin typeface="Book Antiqua" pitchFamily="18" charset="0"/>
                  </a:rPr>
                </a:br>
                <a:endParaRPr lang="en-GB" sz="3000" dirty="0"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212" y="5392763"/>
                <a:ext cx="8713788" cy="1780393"/>
              </a:xfrm>
              <a:prstGeom prst="rect">
                <a:avLst/>
              </a:prstGeom>
              <a:blipFill rotWithShape="0">
                <a:blip r:embed="rId3"/>
                <a:stretch>
                  <a:fillRect l="-1679" t="-68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ástupný symbol pro obsah 2"/>
          <p:cNvSpPr>
            <a:spLocks/>
          </p:cNvSpPr>
          <p:nvPr/>
        </p:nvSpPr>
        <p:spPr bwMode="auto">
          <a:xfrm>
            <a:off x="244767" y="4754673"/>
            <a:ext cx="68073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 dirty="0" smtClean="0">
                <a:solidFill>
                  <a:srgbClr val="CC0000"/>
                </a:solidFill>
                <a:latin typeface="Book Antiqua" pitchFamily="18" charset="0"/>
              </a:rPr>
              <a:t>Relativisticky – </a:t>
            </a:r>
            <a:r>
              <a:rPr lang="cs-CZ" sz="3600" b="1" i="1" dirty="0" err="1" smtClean="0">
                <a:solidFill>
                  <a:srgbClr val="CC0000"/>
                </a:solidFill>
                <a:latin typeface="Book Antiqua" pitchFamily="18" charset="0"/>
              </a:rPr>
              <a:t>Lorentz</a:t>
            </a:r>
            <a:r>
              <a:rPr lang="cs-CZ" sz="3600" dirty="0" smtClean="0">
                <a:solidFill>
                  <a:srgbClr val="CC0000"/>
                </a:solidFill>
                <a:latin typeface="Book Antiqua" pitchFamily="18" charset="0"/>
              </a:rPr>
              <a:t>:</a:t>
            </a:r>
            <a:endParaRPr lang="cs-CZ" sz="36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03213" y="404813"/>
            <a:ext cx="8553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 smtClean="0">
                <a:latin typeface="Book Antiqua" pitchFamily="18" charset="0"/>
              </a:rPr>
              <a:t>Přechod mezi IS podle STR (</a:t>
            </a:r>
            <a:r>
              <a:rPr lang="cs-CZ" sz="4000" b="1" i="1" dirty="0" err="1" smtClean="0">
                <a:latin typeface="Book Antiqua" pitchFamily="18" charset="0"/>
              </a:rPr>
              <a:t>Lorentz</a:t>
            </a:r>
            <a:r>
              <a:rPr lang="cs-CZ" sz="4000" b="1" i="1" dirty="0" smtClean="0">
                <a:latin typeface="Book Antiqua" pitchFamily="18" charset="0"/>
              </a:rPr>
              <a:t>)</a:t>
            </a:r>
            <a:endParaRPr lang="en-US" sz="4000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179388" y="1550988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600" b="1" i="1">
                <a:solidFill>
                  <a:srgbClr val="CC0000"/>
                </a:solidFill>
                <a:latin typeface="Book Antiqua" pitchFamily="18" charset="0"/>
              </a:rPr>
              <a:t>Lze dokázat, že to jinou trafo nejde</a:t>
            </a:r>
            <a:r>
              <a:rPr lang="cs-CZ" sz="3600">
                <a:solidFill>
                  <a:srgbClr val="CC0000"/>
                </a:solidFill>
                <a:latin typeface="Book Antiqua" pitchFamily="18" charset="0"/>
              </a:rPr>
              <a:t>:</a:t>
            </a:r>
            <a:endParaRPr lang="cs-CZ" sz="3600" i="1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15106" y="3972636"/>
            <a:ext cx="87137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				</a:t>
            </a:r>
            <a:r>
              <a:rPr lang="en-GB" sz="3000" dirty="0">
                <a:latin typeface="Book Antiqua" pitchFamily="18" charset="0"/>
              </a:rPr>
              <a:t>		</a:t>
            </a:r>
            <a:r>
              <a:rPr lang="en-GB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B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					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cs-CZ" sz="3000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sz="3000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endParaRPr lang="en-GB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dirty="0">
                <a:latin typeface="Book Antiqua" pitchFamily="18" charset="0"/>
              </a:rPr>
              <a:t>2) Najdeme potřebné 4 parametry </a:t>
            </a:r>
            <a:r>
              <a:rPr lang="el-GR" sz="3000" i="1" dirty="0">
                <a:solidFill>
                  <a:schemeClr val="hlink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solidFill>
                  <a:schemeClr val="hlink"/>
                </a:solidFill>
                <a:latin typeface="Book Antiqua" pitchFamily="18" charset="0"/>
              </a:rPr>
              <a:t>, B, C, D</a:t>
            </a:r>
            <a:r>
              <a:rPr lang="cs-CZ" sz="3000" i="1" dirty="0">
                <a:latin typeface="Book Antiqua" pitchFamily="18" charset="0"/>
              </a:rPr>
              <a:t> </a:t>
            </a:r>
            <a:br>
              <a:rPr lang="cs-CZ" sz="3000" i="1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ze 4 „přirozených“ podmínek </a:t>
            </a:r>
            <a:r>
              <a:rPr lang="cs-CZ" sz="3000" dirty="0">
                <a:solidFill>
                  <a:srgbClr val="CC0000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0" y="2349500"/>
            <a:ext cx="9144000" cy="14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1) Aby 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každý</a:t>
            </a:r>
            <a:r>
              <a:rPr lang="en-US" sz="3000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rovnoměrný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přímočarý pohyb  přešel opět v rovnoměrný přímočarý pohyb, musí být transformace lineární. </a:t>
            </a:r>
          </a:p>
        </p:txBody>
      </p:sp>
      <p:sp>
        <p:nvSpPr>
          <p:cNvPr id="1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1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57213" y="404813"/>
            <a:ext cx="47863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>
                <a:latin typeface="Book Antiqua" pitchFamily="18" charset="0"/>
              </a:rPr>
              <a:t>Podmínky pro trafo</a:t>
            </a:r>
            <a:endParaRPr lang="en-US" sz="4000" i="1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0825" y="4365625"/>
            <a:ext cx="87137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3000" i="1" dirty="0">
                <a:latin typeface="Book Antiqua" pitchFamily="18" charset="0"/>
              </a:rPr>
              <a:t>				</a:t>
            </a:r>
            <a:r>
              <a:rPr lang="en-GB" sz="3000" dirty="0">
                <a:latin typeface="Book Antiqua" pitchFamily="18" charset="0"/>
              </a:rPr>
              <a:t>		</a:t>
            </a:r>
            <a:r>
              <a:rPr lang="en-GB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x’</a:t>
            </a:r>
            <a:r>
              <a:rPr lang="cs-CZ" sz="3000" i="1" dirty="0">
                <a:latin typeface="Book Antiqua" pitchFamily="18" charset="0"/>
              </a:rPr>
              <a:t> 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en-GB" sz="3000" i="1" dirty="0">
                <a:latin typeface="Book Antiqua" pitchFamily="18" charset="0"/>
              </a:rPr>
              <a:t>x 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en-GB" sz="3000" i="1" dirty="0">
                <a:latin typeface="Book Antiqua" pitchFamily="18" charset="0"/>
              </a:rPr>
              <a:t>–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B</a:t>
            </a:r>
            <a:r>
              <a:rPr lang="en-GB" sz="3000" i="1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cs-CZ" sz="3000" dirty="0">
                <a:latin typeface="Book Antiqua" pitchFamily="18" charset="0"/>
              </a:rPr>
              <a:t>)</a:t>
            </a:r>
            <a:br>
              <a:rPr lang="cs-CZ" sz="3000" dirty="0">
                <a:latin typeface="Book Antiqua" pitchFamily="18" charset="0"/>
              </a:rPr>
            </a:br>
            <a:r>
              <a:rPr lang="cs-CZ" sz="3000" dirty="0">
                <a:latin typeface="Book Antiqua" pitchFamily="18" charset="0"/>
              </a:rPr>
              <a:t>					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= </a:t>
            </a:r>
            <a:r>
              <a:rPr lang="el-GR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(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sz="3000" dirty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x</a:t>
            </a:r>
            <a:r>
              <a:rPr lang="cs-CZ" sz="3000" baseline="-25000" dirty="0">
                <a:latin typeface="Book Antiqua" pitchFamily="18" charset="0"/>
              </a:rPr>
              <a:t>0</a:t>
            </a:r>
            <a:r>
              <a:rPr lang="en-GB" sz="3000" i="1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  </a:t>
            </a:r>
            <a:r>
              <a:rPr 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GB" sz="3000" i="1" dirty="0">
                <a:latin typeface="Book Antiqua" pitchFamily="18" charset="0"/>
              </a:rPr>
              <a:t>x</a:t>
            </a:r>
            <a:r>
              <a:rPr lang="cs-CZ" sz="3000" dirty="0">
                <a:latin typeface="Book Antiqua" pitchFamily="18" charset="0"/>
              </a:rPr>
              <a:t>)</a:t>
            </a:r>
            <a:endParaRPr lang="en-GB" sz="3000" dirty="0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85968" y="1397000"/>
            <a:ext cx="8627819" cy="29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i="1" dirty="0">
                <a:latin typeface="Book Antiqua" pitchFamily="18" charset="0"/>
              </a:rPr>
              <a:t>S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dirty="0">
                <a:latin typeface="Book Antiqua" pitchFamily="18" charset="0"/>
              </a:rPr>
              <a:t> má vůči </a:t>
            </a:r>
            <a:r>
              <a:rPr lang="cs-CZ" sz="3000" i="1" dirty="0">
                <a:latin typeface="Book Antiqua" pitchFamily="18" charset="0"/>
              </a:rPr>
              <a:t>S </a:t>
            </a:r>
            <a:r>
              <a:rPr lang="cs-CZ" sz="3000" dirty="0">
                <a:latin typeface="Book Antiqua" pitchFamily="18" charset="0"/>
              </a:rPr>
              <a:t>rychlost </a:t>
            </a:r>
            <a:r>
              <a:rPr lang="cs-CZ" sz="3000" i="1" dirty="0">
                <a:latin typeface="Book Antiqua" pitchFamily="18" charset="0"/>
              </a:rPr>
              <a:t>V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i="1" dirty="0">
                <a:latin typeface="Book Antiqua" pitchFamily="18" charset="0"/>
              </a:rPr>
              <a:t>S</a:t>
            </a:r>
            <a:r>
              <a:rPr lang="cs-CZ" sz="3000" dirty="0">
                <a:latin typeface="Book Antiqua" pitchFamily="18" charset="0"/>
              </a:rPr>
              <a:t> má vůči </a:t>
            </a:r>
            <a:r>
              <a:rPr lang="cs-CZ" sz="3000" i="1" dirty="0">
                <a:latin typeface="Book Antiqua" pitchFamily="18" charset="0"/>
              </a:rPr>
              <a:t>S</a:t>
            </a:r>
            <a:r>
              <a:rPr lang="en-GB" sz="3000" i="1" dirty="0">
                <a:latin typeface="Book Antiqua" pitchFamily="18" charset="0"/>
              </a:rPr>
              <a:t>’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cs-CZ" sz="3000" dirty="0">
                <a:latin typeface="Book Antiqua" pitchFamily="18" charset="0"/>
              </a:rPr>
              <a:t>rychlost –</a:t>
            </a:r>
            <a:r>
              <a:rPr lang="cs-CZ" sz="3000" i="1" dirty="0">
                <a:latin typeface="Book Antiqua" pitchFamily="18" charset="0"/>
              </a:rPr>
              <a:t>V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dirty="0">
                <a:latin typeface="Book Antiqua" pitchFamily="18" charset="0"/>
              </a:rPr>
              <a:t>Která rychlost</a:t>
            </a:r>
            <a:r>
              <a:rPr lang="cs-CZ" sz="3000" i="1" dirty="0">
                <a:latin typeface="Book Antiqua" pitchFamily="18" charset="0"/>
              </a:rPr>
              <a:t> </a:t>
            </a:r>
            <a:r>
              <a:rPr lang="en-US" sz="3000" i="1" dirty="0" smtClean="0">
                <a:latin typeface="Book Antiqua" pitchFamily="18" charset="0"/>
              </a:rPr>
              <a:t>w </a:t>
            </a:r>
            <a:r>
              <a:rPr lang="en-US" sz="3000" dirty="0" smtClean="0">
                <a:latin typeface="Book Antiqua" pitchFamily="18" charset="0"/>
              </a:rPr>
              <a:t>(</a:t>
            </a:r>
            <a:r>
              <a:rPr lang="en-US" sz="3000" i="1" dirty="0" smtClean="0">
                <a:latin typeface="Book Antiqua" pitchFamily="18" charset="0"/>
              </a:rPr>
              <a:t>= v/c</a:t>
            </a:r>
            <a:r>
              <a:rPr lang="en-US" sz="3000" baseline="-25000" dirty="0" smtClean="0">
                <a:latin typeface="Book Antiqua" pitchFamily="18" charset="0"/>
              </a:rPr>
              <a:t>0</a:t>
            </a:r>
            <a:r>
              <a:rPr lang="en-US" sz="3000" dirty="0" smtClean="0">
                <a:latin typeface="Book Antiqua" pitchFamily="18" charset="0"/>
              </a:rPr>
              <a:t>)</a:t>
            </a:r>
            <a:r>
              <a:rPr lang="cs-CZ" sz="3000" i="1" dirty="0" smtClean="0">
                <a:latin typeface="Book Antiqua" pitchFamily="18" charset="0"/>
              </a:rPr>
              <a:t> </a:t>
            </a:r>
            <a:r>
              <a:rPr lang="cs-CZ" sz="3000" dirty="0" smtClean="0">
                <a:latin typeface="Book Antiqua" pitchFamily="18" charset="0"/>
              </a:rPr>
              <a:t>se zachovává</a:t>
            </a:r>
            <a:r>
              <a:rPr lang="en-US" sz="3000" dirty="0" smtClean="0">
                <a:latin typeface="Book Antiqua" pitchFamily="18" charset="0"/>
              </a:rPr>
              <a:t>?</a:t>
            </a:r>
          </a:p>
          <a:p>
            <a:pPr marL="1066800" lvl="1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lphaLcPeriod"/>
            </a:pPr>
            <a:r>
              <a:rPr lang="en-US" sz="3000" i="1" dirty="0" smtClean="0">
                <a:latin typeface="Book Antiqua" pitchFamily="18" charset="0"/>
              </a:rPr>
              <a:t>w</a:t>
            </a:r>
            <a:r>
              <a:rPr lang="cs-CZ" sz="3000" dirty="0" smtClean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= </a:t>
            </a:r>
            <a:r>
              <a:rPr lang="cs-CZ" sz="3000" i="1" dirty="0" smtClean="0">
                <a:latin typeface="Book Antiqua" pitchFamily="18" charset="0"/>
              </a:rPr>
              <a:t>∞ </a:t>
            </a:r>
            <a:r>
              <a:rPr lang="cs-CZ" sz="3000" dirty="0" smtClean="0">
                <a:latin typeface="Book Antiqua" pitchFamily="18" charset="0"/>
              </a:rPr>
              <a:t>(současnost):</a:t>
            </a:r>
            <a:r>
              <a:rPr lang="cs-CZ" sz="3000" i="1" dirty="0" smtClean="0">
                <a:latin typeface="Book Antiqua" pitchFamily="18" charset="0"/>
              </a:rPr>
              <a:t> 		</a:t>
            </a:r>
            <a:r>
              <a:rPr lang="cs-CZ" sz="3000" dirty="0" smtClean="0">
                <a:latin typeface="Book Antiqua" pitchFamily="18" charset="0"/>
              </a:rPr>
              <a:t>Galileo;</a:t>
            </a:r>
            <a:endParaRPr lang="en-US" sz="3000" dirty="0">
              <a:latin typeface="Book Antiqua" pitchFamily="18" charset="0"/>
            </a:endParaRPr>
          </a:p>
          <a:p>
            <a:pPr marL="1066800" lvl="1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lphaLcPeriod"/>
            </a:pPr>
            <a:r>
              <a:rPr lang="en-US" sz="3000" i="1" dirty="0" smtClean="0">
                <a:latin typeface="Book Antiqua" pitchFamily="18" charset="0"/>
              </a:rPr>
              <a:t>w</a:t>
            </a:r>
            <a:r>
              <a:rPr lang="cs-CZ" sz="3000" i="1" dirty="0" smtClean="0">
                <a:latin typeface="Book Antiqua" pitchFamily="18" charset="0"/>
              </a:rPr>
              <a:t> </a:t>
            </a:r>
            <a:r>
              <a:rPr lang="cs-CZ" sz="3000" i="1" dirty="0">
                <a:latin typeface="Book Antiqua" pitchFamily="18" charset="0"/>
              </a:rPr>
              <a:t>= </a:t>
            </a:r>
            <a:r>
              <a:rPr lang="cs-CZ" sz="3000" dirty="0" smtClean="0">
                <a:latin typeface="Book Antiqua" pitchFamily="18" charset="0"/>
              </a:rPr>
              <a:t>1</a:t>
            </a:r>
            <a:r>
              <a:rPr lang="cs-CZ" sz="3000" i="1" dirty="0" smtClean="0">
                <a:latin typeface="Book Antiqua" pitchFamily="18" charset="0"/>
              </a:rPr>
              <a:t> </a:t>
            </a:r>
            <a:r>
              <a:rPr lang="cs-CZ" sz="3000" dirty="0" smtClean="0">
                <a:latin typeface="Book Antiqua" pitchFamily="18" charset="0"/>
              </a:rPr>
              <a:t>(rychlost světla):	</a:t>
            </a:r>
            <a:r>
              <a:rPr lang="cs-CZ" sz="3000" dirty="0" err="1" smtClean="0">
                <a:latin typeface="Book Antiqua" pitchFamily="18" charset="0"/>
              </a:rPr>
              <a:t>Lorentz</a:t>
            </a:r>
            <a:r>
              <a:rPr lang="en-US" sz="3000" dirty="0" smtClean="0">
                <a:latin typeface="Book Antiqua" pitchFamily="18" charset="0"/>
              </a:rPr>
              <a:t>.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SzPct val="70000"/>
              <a:buFont typeface="+mj-lt"/>
              <a:buAutoNum type="arabicParenR"/>
            </a:pPr>
            <a:r>
              <a:rPr lang="cs-CZ" sz="3000" dirty="0">
                <a:latin typeface="Book Antiqua" pitchFamily="18" charset="0"/>
              </a:rPr>
              <a:t>Zpětná </a:t>
            </a:r>
            <a:r>
              <a:rPr lang="cs-CZ" sz="3000" dirty="0" err="1">
                <a:latin typeface="Book Antiqua" pitchFamily="18" charset="0"/>
              </a:rPr>
              <a:t>trafo</a:t>
            </a:r>
            <a:r>
              <a:rPr lang="cs-CZ" sz="3000" dirty="0">
                <a:latin typeface="Book Antiqua" pitchFamily="18" charset="0"/>
              </a:rPr>
              <a:t> má tvar jako přímá s </a:t>
            </a:r>
            <a:r>
              <a:rPr lang="cs-CZ" sz="3000" i="1" dirty="0">
                <a:latin typeface="Book Antiqua" pitchFamily="18" charset="0"/>
              </a:rPr>
              <a:t>V↔</a:t>
            </a:r>
            <a:r>
              <a:rPr lang="cs-CZ" sz="3000" dirty="0">
                <a:latin typeface="Book Antiqua" pitchFamily="18" charset="0"/>
              </a:rPr>
              <a:t> –</a:t>
            </a:r>
            <a:r>
              <a:rPr lang="cs-CZ" sz="3000" i="1" dirty="0">
                <a:latin typeface="Book Antiqua" pitchFamily="18" charset="0"/>
              </a:rPr>
              <a:t>V</a:t>
            </a:r>
            <a:endParaRPr lang="cs-CZ" sz="3000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AutoNum type="arabicParenR"/>
            </a:pPr>
            <a:endParaRPr lang="cs-CZ" sz="3000" i="1" dirty="0">
              <a:latin typeface="Book Antiqua" pitchFamily="18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4808537" y="4365561"/>
            <a:ext cx="3336925" cy="902008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13684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sz="3000" b="1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má vůči S rychlost </a:t>
            </a:r>
            <a:r>
              <a:rPr lang="el-GR" sz="3000" b="1" i="1" dirty="0" smtClean="0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:</a:t>
            </a:r>
            <a:r>
              <a:rPr lang="cs-CZ" sz="3000" dirty="0" smtClean="0">
                <a:latin typeface="Book Antiqua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dirty="0" smtClean="0">
                <a:latin typeface="Book Antiqua" pitchFamily="18" charset="0"/>
              </a:rPr>
              <a:t>Počátek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ve všech časech x</a:t>
            </a:r>
            <a:r>
              <a:rPr 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vyhovuje podmínce</a:t>
            </a:r>
            <a:b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 = V t =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767072E-B2E1-43B0-8CB9-72FAA95E8FE5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7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395288" y="449637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1.krok)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158750" y="4101547"/>
            <a:ext cx="8701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				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					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2708275"/>
            <a:ext cx="89646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latin typeface="Book Antiqua" pitchFamily="18" charset="0"/>
              </a:rPr>
              <a:t>Odtud plyne </a:t>
            </a:r>
            <a:r>
              <a:rPr lang="cs-CZ" altLang="cs-CZ" sz="3000" i="1">
                <a:latin typeface="Book Antiqua" pitchFamily="18" charset="0"/>
              </a:rPr>
              <a:t>B</a:t>
            </a:r>
            <a:r>
              <a:rPr lang="cs-CZ" altLang="cs-CZ" sz="3000"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>
                <a:latin typeface="Book Antiqua" pitchFamily="18" charset="0"/>
              </a:rPr>
              <a:t> (ostatní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, C, D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zatím libovolná)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4837044" y="4085951"/>
            <a:ext cx="3276600" cy="976313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Zástupný symbol pro obsah 2"/>
          <p:cNvSpPr>
            <a:spLocks/>
          </p:cNvSpPr>
          <p:nvPr/>
        </p:nvSpPr>
        <p:spPr bwMode="auto">
          <a:xfrm>
            <a:off x="169103" y="4101994"/>
            <a:ext cx="8701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dirty="0">
                <a:solidFill>
                  <a:srgbClr val="009900"/>
                </a:solidFill>
                <a:latin typeface="Book Antiqua" pitchFamily="18" charset="0"/>
              </a:rPr>
              <a:t>0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C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C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i="1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Hledáme zbývající 3 parametry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, C, D.</a:t>
            </a: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69299" y="4101650"/>
            <a:ext cx="44434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rgbClr val="009900"/>
                </a:solidFill>
                <a:latin typeface="Book Antiqua" pitchFamily="18" charset="0"/>
              </a:rPr>
              <a:t>0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B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endParaRPr lang="cs-CZ" altLang="cs-CZ" sz="3000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2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19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13684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S má vůči S</a:t>
            </a:r>
            <a:r>
              <a:rPr lang="en-GB" sz="3000" b="1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rychlost – </a:t>
            </a:r>
            <a:r>
              <a:rPr lang="el-GR" sz="3000" b="1" i="1" dirty="0" smtClean="0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:</a:t>
            </a:r>
            <a:r>
              <a:rPr lang="cs-CZ" sz="3000" dirty="0" smtClean="0">
                <a:latin typeface="Book Antiqua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  <a:defRPr/>
            </a:pPr>
            <a:r>
              <a:rPr lang="cs-CZ" sz="3000" dirty="0" smtClean="0">
                <a:latin typeface="Book Antiqua" pitchFamily="18" charset="0"/>
              </a:rPr>
              <a:t>Počátek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3000" dirty="0" smtClean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ve všech časech x</a:t>
            </a:r>
            <a:r>
              <a:rPr 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vyhovuje podmínce</a:t>
            </a:r>
            <a:b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x’ 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V t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30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 </a:t>
            </a:r>
            <a:r>
              <a:rPr lang="en-GB" sz="3000" i="1" dirty="0" smtClean="0">
                <a:solidFill>
                  <a:schemeClr val="tx1"/>
                </a:solidFill>
                <a:latin typeface="Book Antiqua" pitchFamily="18" charset="0"/>
              </a:rPr>
              <a:t>’</a:t>
            </a:r>
            <a:endParaRPr lang="cs-CZ" sz="3000" i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3BDB9647-9D14-4943-BC6D-1D7DF9F96751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8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2.krok)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221163"/>
            <a:ext cx="88550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rgbClr val="009900"/>
                </a:solidFill>
                <a:latin typeface="Book Antiqua" pitchFamily="18" charset="0"/>
              </a:rPr>
              <a:t>C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      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	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14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Hledáme zbývající 2 parametry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2708275"/>
            <a:ext cx="89646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latin typeface="Book Antiqua" pitchFamily="18" charset="0"/>
              </a:rPr>
              <a:t>Odtud plyne </a:t>
            </a:r>
            <a:r>
              <a:rPr lang="en-GB" altLang="cs-CZ" sz="3000" i="1">
                <a:latin typeface="Book Antiqua" pitchFamily="18" charset="0"/>
              </a:rPr>
              <a:t>C</a:t>
            </a:r>
            <a:r>
              <a:rPr lang="cs-CZ" altLang="cs-CZ" sz="3000">
                <a:latin typeface="Book Antiqua" pitchFamily="18" charset="0"/>
              </a:rPr>
              <a:t> =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1 </a:t>
            </a:r>
            <a:r>
              <a:rPr lang="cs-CZ" altLang="cs-CZ" sz="3000">
                <a:latin typeface="Book Antiqua" pitchFamily="18" charset="0"/>
              </a:rPr>
              <a:t>(ostatní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, D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zatím libovolná)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3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4876800" y="4221163"/>
            <a:ext cx="3368675" cy="960437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288925" y="4230688"/>
            <a:ext cx="88550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				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		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		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rgbClr val="009900"/>
                </a:solidFill>
                <a:latin typeface="Book Antiqua" pitchFamily="18" charset="0"/>
              </a:rPr>
              <a:t>C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i="1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288925" y="4230688"/>
            <a:ext cx="885507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    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>		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 dirty="0">
                <a:solidFill>
                  <a:srgbClr val="009900"/>
                </a:solidFill>
                <a:latin typeface="Book Antiqua" pitchFamily="18" charset="0"/>
              </a:rPr>
              <a:t>C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	       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 dirty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 dirty="0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dirty="0" smtClean="0">
                <a:solidFill>
                  <a:schemeClr val="tx1"/>
                </a:solidFill>
                <a:latin typeface="Book Antiqua" pitchFamily="18" charset="0"/>
              </a:rPr>
              <a:t>( 1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x</a:t>
            </a:r>
            <a:r>
              <a:rPr lang="cs-CZ" altLang="cs-CZ" sz="3000" baseline="-250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2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dirty="0" smtClean="0">
                <a:solidFill>
                  <a:srgbClr val="CC0000"/>
                </a:solidFill>
                <a:latin typeface="Book Antiqua" pitchFamily="18" charset="0"/>
              </a:rPr>
              <a:t>D</a:t>
            </a:r>
            <a:r>
              <a:rPr lang="cs-CZ" altLang="cs-CZ" sz="30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dirty="0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 dirty="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2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3977" grpId="0" animBg="1"/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6477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R</a:t>
            </a:r>
            <a:r>
              <a:rPr lang="cs-CZ" altLang="cs-CZ" sz="3000" b="1" i="1" dirty="0" err="1" smtClean="0">
                <a:solidFill>
                  <a:srgbClr val="CC0000"/>
                </a:solidFill>
                <a:latin typeface="Book Antiqua" pitchFamily="18" charset="0"/>
              </a:rPr>
              <a:t>ychlost</a:t>
            </a:r>
            <a:r>
              <a:rPr lang="cs-CZ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US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w</a:t>
            </a:r>
            <a:r>
              <a:rPr lang="cs-CZ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= </a:t>
            </a:r>
            <a:r>
              <a:rPr lang="en-GB" altLang="cs-CZ" sz="3000" b="1" dirty="0" smtClean="0">
                <a:solidFill>
                  <a:srgbClr val="CC0000"/>
                </a:solidFill>
                <a:latin typeface="Book Antiqua" pitchFamily="18" charset="0"/>
              </a:rPr>
              <a:t>1 </a:t>
            </a:r>
            <a:r>
              <a:rPr lang="cs-CZ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se zachovává</a:t>
            </a: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: x/x</a:t>
            </a:r>
            <a:r>
              <a:rPr lang="en-GB" altLang="cs-CZ" sz="3000" b="1" baseline="-25000" dirty="0" smtClean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= </a:t>
            </a:r>
            <a:r>
              <a:rPr lang="en-GB" altLang="cs-CZ" sz="3000" b="1" dirty="0" smtClean="0">
                <a:solidFill>
                  <a:srgbClr val="CC0000"/>
                </a:solidFill>
                <a:latin typeface="Book Antiqua" pitchFamily="18" charset="0"/>
              </a:rPr>
              <a:t>1 → </a:t>
            </a: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x’/x</a:t>
            </a:r>
            <a:r>
              <a:rPr lang="en-GB" altLang="cs-CZ" sz="3000" b="1" baseline="-25000" dirty="0" smtClean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en-GB" altLang="cs-CZ" sz="3000" b="1" i="1" dirty="0" smtClean="0">
                <a:solidFill>
                  <a:srgbClr val="CC0000"/>
                </a:solidFill>
                <a:latin typeface="Book Antiqua" pitchFamily="18" charset="0"/>
              </a:rPr>
              <a:t>’ = </a:t>
            </a:r>
            <a:r>
              <a:rPr lang="en-GB" altLang="cs-CZ" sz="3000" b="1" dirty="0" smtClean="0">
                <a:solidFill>
                  <a:srgbClr val="CC0000"/>
                </a:solidFill>
                <a:latin typeface="Book Antiqua" pitchFamily="18" charset="0"/>
              </a:rPr>
              <a:t>1</a:t>
            </a:r>
            <a:endParaRPr lang="cs-CZ" altLang="cs-CZ" sz="3000" dirty="0" smtClean="0">
              <a:latin typeface="Book Antiqua" pitchFamily="18" charset="0"/>
            </a:endParaRP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74F07E3-F282-462B-81AA-C659B0560973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9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Lorentzova trafo (odvození, </a:t>
            </a:r>
            <a:r>
              <a:rPr lang="en-GB" altLang="cs-CZ" sz="4000" b="1" i="1">
                <a:solidFill>
                  <a:schemeClr val="tx1"/>
                </a:solidFill>
                <a:latin typeface="Book Antiqua" pitchFamily="18" charset="0"/>
              </a:rPr>
              <a:t>3</a:t>
            </a: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.krok)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88925" y="4205288"/>
            <a:ext cx="86264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179388" y="1916113"/>
            <a:ext cx="896461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4662488" y="4221163"/>
            <a:ext cx="3336925" cy="898525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4248150" y="4206875"/>
            <a:ext cx="38258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Zástupný symbol pro obsah 2"/>
          <p:cNvSpPr>
            <a:spLocks/>
          </p:cNvSpPr>
          <p:nvPr/>
        </p:nvSpPr>
        <p:spPr bwMode="auto">
          <a:xfrm>
            <a:off x="284163" y="4216400"/>
            <a:ext cx="86264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b="1" i="1">
                <a:solidFill>
                  <a:srgbClr val="CC0000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		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rgbClr val="CC0000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b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</a:br>
            <a:endParaRPr lang="cs-CZ" altLang="cs-CZ" sz="300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Hledáme zbývající 1 parametr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1" name="Zástupný symbol pro obsah 2"/>
          <p:cNvSpPr>
            <a:spLocks/>
          </p:cNvSpPr>
          <p:nvPr/>
        </p:nvSpPr>
        <p:spPr bwMode="auto">
          <a:xfrm>
            <a:off x="174625" y="1916113"/>
            <a:ext cx="89646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 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x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 u="sng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–</a:t>
            </a:r>
            <a:r>
              <a:rPr lang="cs-CZ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 u="sng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 u="sng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 u="sng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GB" altLang="cs-CZ" sz="30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’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 baseline="-25000">
                <a:solidFill>
                  <a:schemeClr val="tx1"/>
                </a:solidFill>
                <a:latin typeface="Book Antiqua" pitchFamily="18" charset="0"/>
              </a:rPr>
              <a:t>0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 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x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 i="1" baseline="5000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GB" altLang="cs-CZ" sz="300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–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  D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en-GB" altLang="cs-CZ" sz="300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3000">
                <a:latin typeface="Book Antiqua" pitchFamily="18" charset="0"/>
              </a:rPr>
              <a:t>Odtud plyne </a:t>
            </a:r>
            <a:r>
              <a:rPr lang="en-GB" altLang="cs-CZ" sz="3000" i="1">
                <a:latin typeface="Book Antiqua" pitchFamily="18" charset="0"/>
              </a:rPr>
              <a:t>D</a:t>
            </a:r>
            <a:r>
              <a:rPr lang="cs-CZ" altLang="cs-CZ" sz="3000">
                <a:latin typeface="Book Antiqua" pitchFamily="18" charset="0"/>
              </a:rPr>
              <a:t> = 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sz="3000">
                <a:latin typeface="Book Antiqua" pitchFamily="18" charset="0"/>
              </a:rPr>
              <a:t>  (</a:t>
            </a:r>
            <a:r>
              <a:rPr lang="el-GR" altLang="cs-CZ" sz="3000" i="1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GB" altLang="cs-CZ" sz="3000" i="1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3000">
                <a:solidFill>
                  <a:schemeClr val="tx1"/>
                </a:solidFill>
                <a:latin typeface="Book Antiqua" pitchFamily="18" charset="0"/>
              </a:rPr>
              <a:t>je zatím libovolné)</a:t>
            </a:r>
            <a:r>
              <a:rPr lang="cs-CZ" altLang="cs-CZ" sz="3000" i="1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7" name="Ovál 6"/>
          <p:cNvSpPr/>
          <p:nvPr/>
        </p:nvSpPr>
        <p:spPr>
          <a:xfrm>
            <a:off x="5202238" y="1106488"/>
            <a:ext cx="1450975" cy="95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999288" y="1054100"/>
            <a:ext cx="1682750" cy="1011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7677150" y="2049463"/>
            <a:ext cx="9318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000">
                <a:latin typeface="Book Antiqua" pitchFamily="18" charset="0"/>
              </a:rPr>
              <a:t>= 1</a:t>
            </a:r>
          </a:p>
        </p:txBody>
      </p:sp>
      <p:sp>
        <p:nvSpPr>
          <p:cNvPr id="15" name="Ovál 14"/>
          <p:cNvSpPr/>
          <p:nvPr/>
        </p:nvSpPr>
        <p:spPr>
          <a:xfrm>
            <a:off x="6978650" y="1069975"/>
            <a:ext cx="1122363" cy="95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2023-11-13 - </a:t>
            </a:r>
            <a:r>
              <a:rPr lang="cs-CZ" sz="1200" dirty="0" smtClean="0">
                <a:solidFill>
                  <a:srgbClr val="D38E27"/>
                </a:solidFill>
              </a:rPr>
              <a:t>U3V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nimBg="1"/>
      <p:bldP spid="9" grpId="0" build="allAtOnce"/>
      <p:bldP spid="7" grpId="0" animBg="1"/>
      <p:bldP spid="7" grpId="1" animBg="1"/>
      <p:bldP spid="13" grpId="0" animBg="1"/>
      <p:bldP spid="13" grpId="1" animBg="1"/>
      <p:bldP spid="8" grpId="0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lastní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11042</TotalTime>
  <Words>1708</Words>
  <Application>Microsoft Office PowerPoint</Application>
  <PresentationFormat>Předvádění na obrazovce (4:3)</PresentationFormat>
  <Paragraphs>510</Paragraphs>
  <Slides>28</Slides>
  <Notes>22</Notes>
  <HiddenSlides>0</HiddenSlides>
  <MMClips>1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44" baseType="lpstr">
      <vt:lpstr>Arial</vt:lpstr>
      <vt:lpstr>Blackadder ITC</vt:lpstr>
      <vt:lpstr>Book Antiqua</vt:lpstr>
      <vt:lpstr>Calibri</vt:lpstr>
      <vt:lpstr>Cambria</vt:lpstr>
      <vt:lpstr>Cambria Math</vt:lpstr>
      <vt:lpstr>Courier New</vt:lpstr>
      <vt:lpstr>Franklin Gothic Medium</vt:lpstr>
      <vt:lpstr>Impact</vt:lpstr>
      <vt:lpstr>Symbol</vt:lpstr>
      <vt:lpstr>Webdings</vt:lpstr>
      <vt:lpstr>Wingdings</vt:lpstr>
      <vt:lpstr>Wingdings 2</vt:lpstr>
      <vt:lpstr>Cesta</vt:lpstr>
      <vt:lpstr>Acrobat Document</vt:lpstr>
      <vt:lpstr>Equation</vt:lpstr>
      <vt:lpstr>Prezentace aplikace PowerPoint</vt:lpstr>
      <vt:lpstr>Prezentace aplikace PowerPoint</vt:lpstr>
      <vt:lpstr>Porovnání teorií s experimenty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Jenda</cp:lastModifiedBy>
  <cp:revision>598</cp:revision>
  <cp:lastPrinted>2021-03-28T23:11:49Z</cp:lastPrinted>
  <dcterms:created xsi:type="dcterms:W3CDTF">2010-10-29T03:57:00Z</dcterms:created>
  <dcterms:modified xsi:type="dcterms:W3CDTF">2023-10-24T21:03:32Z</dcterms:modified>
</cp:coreProperties>
</file>